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1"/>
  </p:notesMasterIdLst>
  <p:sldIdLst>
    <p:sldId id="383" r:id="rId2"/>
    <p:sldId id="262" r:id="rId3"/>
    <p:sldId id="322" r:id="rId4"/>
    <p:sldId id="264" r:id="rId5"/>
    <p:sldId id="355" r:id="rId6"/>
    <p:sldId id="356" r:id="rId7"/>
    <p:sldId id="266" r:id="rId8"/>
    <p:sldId id="267" r:id="rId9"/>
    <p:sldId id="268" r:id="rId10"/>
    <p:sldId id="269" r:id="rId11"/>
    <p:sldId id="323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324" r:id="rId31"/>
    <p:sldId id="325" r:id="rId32"/>
    <p:sldId id="326" r:id="rId33"/>
    <p:sldId id="360" r:id="rId34"/>
    <p:sldId id="361" r:id="rId35"/>
    <p:sldId id="363" r:id="rId36"/>
    <p:sldId id="364" r:id="rId37"/>
    <p:sldId id="365" r:id="rId38"/>
    <p:sldId id="366" r:id="rId39"/>
    <p:sldId id="367" r:id="rId40"/>
    <p:sldId id="368" r:id="rId41"/>
    <p:sldId id="369" r:id="rId42"/>
    <p:sldId id="370" r:id="rId43"/>
    <p:sldId id="371" r:id="rId44"/>
    <p:sldId id="372" r:id="rId45"/>
    <p:sldId id="373" r:id="rId46"/>
    <p:sldId id="374" r:id="rId47"/>
    <p:sldId id="375" r:id="rId48"/>
    <p:sldId id="329" r:id="rId49"/>
    <p:sldId id="376" r:id="rId50"/>
    <p:sldId id="377" r:id="rId51"/>
    <p:sldId id="378" r:id="rId52"/>
    <p:sldId id="379" r:id="rId53"/>
    <p:sldId id="380" r:id="rId54"/>
    <p:sldId id="381" r:id="rId55"/>
    <p:sldId id="327" r:id="rId56"/>
    <p:sldId id="328" r:id="rId57"/>
    <p:sldId id="344" r:id="rId58"/>
    <p:sldId id="345" r:id="rId59"/>
    <p:sldId id="346" r:id="rId60"/>
    <p:sldId id="347" r:id="rId61"/>
    <p:sldId id="330" r:id="rId62"/>
    <p:sldId id="331" r:id="rId63"/>
    <p:sldId id="332" r:id="rId64"/>
    <p:sldId id="333" r:id="rId65"/>
    <p:sldId id="289" r:id="rId66"/>
    <p:sldId id="290" r:id="rId67"/>
    <p:sldId id="291" r:id="rId68"/>
    <p:sldId id="292" r:id="rId69"/>
    <p:sldId id="293" r:id="rId70"/>
    <p:sldId id="334" r:id="rId71"/>
    <p:sldId id="296" r:id="rId72"/>
    <p:sldId id="297" r:id="rId73"/>
    <p:sldId id="298" r:id="rId74"/>
    <p:sldId id="299" r:id="rId75"/>
    <p:sldId id="300" r:id="rId76"/>
    <p:sldId id="335" r:id="rId77"/>
    <p:sldId id="301" r:id="rId78"/>
    <p:sldId id="302" r:id="rId79"/>
    <p:sldId id="337" r:id="rId80"/>
    <p:sldId id="382" r:id="rId81"/>
    <p:sldId id="303" r:id="rId82"/>
    <p:sldId id="304" r:id="rId83"/>
    <p:sldId id="305" r:id="rId84"/>
    <p:sldId id="306" r:id="rId85"/>
    <p:sldId id="309" r:id="rId86"/>
    <p:sldId id="310" r:id="rId87"/>
    <p:sldId id="311" r:id="rId88"/>
    <p:sldId id="312" r:id="rId89"/>
    <p:sldId id="313" r:id="rId90"/>
    <p:sldId id="314" r:id="rId91"/>
    <p:sldId id="315" r:id="rId92"/>
    <p:sldId id="316" r:id="rId93"/>
    <p:sldId id="317" r:id="rId94"/>
    <p:sldId id="338" r:id="rId95"/>
    <p:sldId id="339" r:id="rId96"/>
    <p:sldId id="340" r:id="rId97"/>
    <p:sldId id="341" r:id="rId98"/>
    <p:sldId id="349" r:id="rId99"/>
    <p:sldId id="352" r:id="rId100"/>
    <p:sldId id="343" r:id="rId101"/>
    <p:sldId id="353" r:id="rId102"/>
    <p:sldId id="354" r:id="rId103"/>
    <p:sldId id="318" r:id="rId104"/>
    <p:sldId id="359" r:id="rId105"/>
    <p:sldId id="319" r:id="rId106"/>
    <p:sldId id="320" r:id="rId107"/>
    <p:sldId id="321" r:id="rId108"/>
    <p:sldId id="260" r:id="rId109"/>
    <p:sldId id="358" r:id="rId110"/>
  </p:sldIdLst>
  <p:sldSz cx="12190413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535" autoAdjust="0"/>
  </p:normalViewPr>
  <p:slideViewPr>
    <p:cSldViewPr>
      <p:cViewPr varScale="1">
        <p:scale>
          <a:sx n="72" d="100"/>
          <a:sy n="72" d="100"/>
        </p:scale>
        <p:origin x="-1066" y="-8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microsoft.com/office/2015/10/relationships/revisionInfo" Target="revisionInfo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presProps" Target="pres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slide" Target="slides/slide109.xml"/><Relationship Id="rId115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806877-4418-4F4E-A2C6-3EF7A69D3004}" type="datetimeFigureOut">
              <a:rPr lang="zh-CN" altLang="en-US" smtClean="0"/>
              <a:pPr/>
              <a:t>2021/4/16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25FB9B-91CA-4EC1-A365-86E821EF3C4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6319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52463" y="631825"/>
            <a:ext cx="5613400" cy="315753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C3995E-9310-4822-A8F8-08C336FD6AFC}" type="slidenum">
              <a:rPr lang="zh-CN" altLang="en-US" smtClean="0">
                <a:solidFill>
                  <a:prstClr val="black"/>
                </a:solidFill>
              </a:rPr>
              <a:t>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75550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25FB9B-91CA-4EC1-A365-86E821EF3C4D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12896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25FB9B-91CA-4EC1-A365-86E821EF3C4D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09568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25FB9B-91CA-4EC1-A365-86E821EF3C4D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2552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25FB9B-91CA-4EC1-A365-86E821EF3C4D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87109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25FB9B-91CA-4EC1-A365-86E821EF3C4D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59469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链表如何存储栈：链表倒置，让链表头放在表尾，每次进入的元素插入表头，让链表头始终指向刚进入的元素</a:t>
            </a:r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25FB9B-91CA-4EC1-A365-86E821EF3C4D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72801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25FB9B-91CA-4EC1-A365-86E821EF3C4D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76838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25FB9B-91CA-4EC1-A365-86E821EF3C4D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9614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25FB9B-91CA-4EC1-A365-86E821EF3C4D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84462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25FB9B-91CA-4EC1-A365-86E821EF3C4D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43989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25FB9B-91CA-4EC1-A365-86E821EF3C4D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26463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25FB9B-91CA-4EC1-A365-86E821EF3C4D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441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25FB9B-91CA-4EC1-A365-86E821EF3C4D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87113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25FB9B-91CA-4EC1-A365-86E821EF3C4D}" type="slidenum">
              <a:rPr lang="zh-CN" altLang="en-US" smtClean="0"/>
              <a:pPr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50294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25FB9B-91CA-4EC1-A365-86E821EF3C4D}" type="slidenum">
              <a:rPr lang="zh-CN" altLang="en-US" smtClean="0"/>
              <a:pPr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502945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25FB9B-91CA-4EC1-A365-86E821EF3C4D}" type="slidenum">
              <a:rPr lang="zh-CN" altLang="en-US" smtClean="0"/>
              <a:pPr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502945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25FB9B-91CA-4EC1-A365-86E821EF3C4D}" type="slidenum">
              <a:rPr lang="zh-CN" altLang="en-US" smtClean="0"/>
              <a:pPr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502945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25FB9B-91CA-4EC1-A365-86E821EF3C4D}" type="slidenum">
              <a:rPr lang="zh-CN" altLang="en-US" smtClean="0"/>
              <a:pPr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502945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25FB9B-91CA-4EC1-A365-86E821EF3C4D}" type="slidenum">
              <a:rPr lang="zh-CN" altLang="en-US" smtClean="0"/>
              <a:pPr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502945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25FB9B-91CA-4EC1-A365-86E821EF3C4D}" type="slidenum">
              <a:rPr lang="zh-CN" altLang="en-US" smtClean="0"/>
              <a:pPr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502945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25FB9B-91CA-4EC1-A365-86E821EF3C4D}" type="slidenum">
              <a:rPr lang="zh-CN" altLang="en-US" smtClean="0"/>
              <a:pPr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59626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451660-495C-46F8-8D13-68ABB35B8F0A}" type="slidenum">
              <a:rPr lang="zh-CN" altLang="en-US" smtClean="0">
                <a:ea typeface="宋体" charset="-122"/>
              </a:rPr>
              <a:pPr/>
              <a:t>4</a:t>
            </a:fld>
            <a:endParaRPr lang="en-US" altLang="zh-CN">
              <a:ea typeface="宋体" charset="-122"/>
            </a:endParaRPr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zh-CN" altLang="en-US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2017.05.05</a:t>
            </a:r>
            <a:r>
              <a:rPr lang="zh-CN" altLang="en-US" dirty="0"/>
              <a:t>到此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25FB9B-91CA-4EC1-A365-86E821EF3C4D}" type="slidenum">
              <a:rPr lang="zh-CN" altLang="en-US" smtClean="0"/>
              <a:pPr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30276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B97F91-C62B-4DBD-AD2F-168409F23288}" type="slidenum">
              <a:rPr lang="en-US" altLang="zh-CN" smtClean="0"/>
              <a:pPr/>
              <a:t>58</a:t>
            </a:fld>
            <a:endParaRPr lang="en-US" altLang="zh-CN"/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7281476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D59F0EA-3882-4785-8B28-D29F84DCC5C1}" type="slidenum">
              <a:rPr lang="en-US" altLang="zh-CN" smtClean="0"/>
              <a:pPr/>
              <a:t>59</a:t>
            </a:fld>
            <a:endParaRPr lang="en-US" altLang="zh-CN"/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69957782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0E30E9-DB14-49BB-805B-89CBC96E1552}" type="slidenum">
              <a:rPr lang="en-US" altLang="zh-CN" smtClean="0"/>
              <a:pPr/>
              <a:t>60</a:t>
            </a:fld>
            <a:endParaRPr lang="en-US" altLang="zh-CN"/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74808219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25FB9B-91CA-4EC1-A365-86E821EF3C4D}" type="slidenum">
              <a:rPr lang="zh-CN" altLang="en-US" smtClean="0"/>
              <a:pPr/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929948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25FB9B-91CA-4EC1-A365-86E821EF3C4D}" type="slidenum">
              <a:rPr lang="zh-CN" altLang="en-US" smtClean="0"/>
              <a:pPr/>
              <a:t>62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532833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25FB9B-91CA-4EC1-A365-86E821EF3C4D}" type="slidenum">
              <a:rPr lang="zh-CN" altLang="en-US" smtClean="0"/>
              <a:pPr/>
              <a:t>67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432060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25FB9B-91CA-4EC1-A365-86E821EF3C4D}" type="slidenum">
              <a:rPr lang="zh-CN" altLang="en-US" smtClean="0"/>
              <a:pPr/>
              <a:t>68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889439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25FB9B-91CA-4EC1-A365-86E821EF3C4D}" type="slidenum">
              <a:rPr lang="zh-CN" altLang="en-US" smtClean="0"/>
              <a:pPr/>
              <a:t>70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25FB9B-91CA-4EC1-A365-86E821EF3C4D}" type="slidenum">
              <a:rPr lang="zh-CN" altLang="en-US" smtClean="0"/>
              <a:pPr/>
              <a:t>72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25FB9B-91CA-4EC1-A365-86E821EF3C4D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618852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FIFO</a:t>
            </a:r>
            <a:r>
              <a:rPr lang="zh-CN" altLang="en-US" dirty="0"/>
              <a:t>在操作系统中也会用到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25FB9B-91CA-4EC1-A365-86E821EF3C4D}" type="slidenum">
              <a:rPr lang="zh-CN" altLang="en-US" smtClean="0"/>
              <a:pPr/>
              <a:t>74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292039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队这种数据结构，是线性表的一个子集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25FB9B-91CA-4EC1-A365-86E821EF3C4D}" type="slidenum">
              <a:rPr lang="zh-CN" altLang="en-US" smtClean="0"/>
              <a:pPr/>
              <a:t>75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888860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25FB9B-91CA-4EC1-A365-86E821EF3C4D}" type="slidenum">
              <a:rPr lang="zh-CN" altLang="en-US" smtClean="0"/>
              <a:pPr/>
              <a:t>76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230352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25FB9B-91CA-4EC1-A365-86E821EF3C4D}" type="slidenum">
              <a:rPr lang="zh-CN" altLang="en-US" smtClean="0"/>
              <a:pPr/>
              <a:t>78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769475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实际上，用数组来做队的时候，通常都作循环队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25FB9B-91CA-4EC1-A365-86E821EF3C4D}" type="slidenum">
              <a:rPr lang="zh-CN" altLang="en-US" smtClean="0"/>
              <a:pPr/>
              <a:t>79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307725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实际上，用数组来做队的时候，通常都作循环队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25FB9B-91CA-4EC1-A365-86E821EF3C4D}" type="slidenum">
              <a:rPr lang="zh-CN" altLang="en-US" smtClean="0"/>
              <a:pPr/>
              <a:t>80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307725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25FB9B-91CA-4EC1-A365-86E821EF3C4D}" type="slidenum">
              <a:rPr lang="zh-CN" altLang="en-US" smtClean="0"/>
              <a:pPr/>
              <a:t>82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998678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25FB9B-91CA-4EC1-A365-86E821EF3C4D}" type="slidenum">
              <a:rPr lang="zh-CN" altLang="en-US" smtClean="0"/>
              <a:pPr/>
              <a:t>85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800796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25FB9B-91CA-4EC1-A365-86E821EF3C4D}" type="slidenum">
              <a:rPr lang="zh-CN" altLang="en-US" smtClean="0"/>
              <a:pPr/>
              <a:t>89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523293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25FB9B-91CA-4EC1-A365-86E821EF3C4D}" type="slidenum">
              <a:rPr lang="zh-CN" altLang="en-US" smtClean="0"/>
              <a:pPr/>
              <a:t>90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92962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25FB9B-91CA-4EC1-A365-86E821EF3C4D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635133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这是队的典型应用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25FB9B-91CA-4EC1-A365-86E821EF3C4D}" type="slidenum">
              <a:rPr lang="zh-CN" altLang="en-US" smtClean="0"/>
              <a:pPr/>
              <a:t>94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418524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0942BFF-3A1A-4AA7-99D8-ED9FB313B961}" type="slidenum">
              <a:rPr lang="zh-CN" altLang="en-US" smtClean="0">
                <a:ea typeface="宋体" charset="-122"/>
              </a:rPr>
              <a:pPr/>
              <a:t>104</a:t>
            </a:fld>
            <a:endParaRPr lang="en-US" altLang="zh-CN">
              <a:ea typeface="宋体" charset="-122"/>
            </a:endParaRPr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r>
              <a:rPr lang="zh-CN" altLang="en-US" dirty="0">
                <a:ea typeface="宋体" charset="-122"/>
              </a:rPr>
              <a:t>只能在线性表的一端（栈）或两端（队列）操作，所以是一般线性表的</a:t>
            </a:r>
            <a:r>
              <a:rPr lang="zh-CN" altLang="en-US" dirty="0" smtClean="0">
                <a:ea typeface="宋体" charset="-122"/>
              </a:rPr>
              <a:t>子集</a:t>
            </a:r>
            <a:endParaRPr lang="en-US" altLang="zh-CN" dirty="0" smtClean="0">
              <a:ea typeface="宋体" charset="-122"/>
            </a:endParaRPr>
          </a:p>
          <a:p>
            <a:pPr eaLnBrk="1" hangingPunct="1"/>
            <a:endParaRPr lang="en-US" altLang="zh-CN" dirty="0" smtClean="0">
              <a:ea typeface="宋体" charset="-122"/>
            </a:endParaRPr>
          </a:p>
          <a:p>
            <a:pPr eaLnBrk="1" hangingPunct="1"/>
            <a:r>
              <a:rPr lang="zh-CN" altLang="en-US" dirty="0" smtClean="0">
                <a:ea typeface="宋体" charset="-122"/>
              </a:rPr>
              <a:t>栈相当于薯片桶</a:t>
            </a:r>
            <a:endParaRPr lang="en-US" altLang="zh-CN" dirty="0" smtClean="0">
              <a:ea typeface="宋体" charset="-122"/>
            </a:endParaRPr>
          </a:p>
          <a:p>
            <a:pPr eaLnBrk="1" hangingPunct="1"/>
            <a:r>
              <a:rPr lang="zh-CN" altLang="en-US" dirty="0" smtClean="0">
                <a:ea typeface="宋体" charset="-122"/>
              </a:rPr>
              <a:t>队列相当于教工就餐区的排队买饭</a:t>
            </a:r>
            <a:endParaRPr lang="zh-CN" altLang="en-US" dirty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759D50-981C-41F4-B620-FE8F1DC7DB6D}" type="slidenum">
              <a:rPr lang="en-US" altLang="zh-CN" smtClean="0"/>
              <a:pPr/>
              <a:t>109</a:t>
            </a:fld>
            <a:endParaRPr lang="en-US" altLang="zh-CN"/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001612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25FB9B-91CA-4EC1-A365-86E821EF3C4D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90660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25FB9B-91CA-4EC1-A365-86E821EF3C4D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08444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25FB9B-91CA-4EC1-A365-86E821EF3C4D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20111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25FB9B-91CA-4EC1-A365-86E821EF3C4D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0428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ctrTitle"/>
          </p:nvPr>
        </p:nvSpPr>
        <p:spPr>
          <a:xfrm>
            <a:off x="1524000" y="1342103"/>
            <a:ext cx="9144000" cy="221579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D963945-3B01-4F00-A86C-79CC7D874BB7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" name="图片 9" descr="C:\Users\len\Desktop\7-140129231040534.png">
            <a:extLst>
              <a:ext uri="{FF2B5EF4-FFF2-40B4-BE49-F238E27FC236}">
                <a16:creationId xmlns:a16="http://schemas.microsoft.com/office/drawing/2014/main" xmlns="" id="{0FBAA446-D6CD-488F-9C2C-89738D95AA54}"/>
              </a:ext>
            </a:extLst>
          </p:cNvPr>
          <p:cNvPicPr/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153"/>
            <a:ext cx="5111520" cy="10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图片 10" descr="20100914173821095744.jpg">
            <a:extLst>
              <a:ext uri="{FF2B5EF4-FFF2-40B4-BE49-F238E27FC236}">
                <a16:creationId xmlns:a16="http://schemas.microsoft.com/office/drawing/2014/main" xmlns="" id="{AFD0EC82-A666-4538-B391-0D62F857604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8622" y="99024"/>
            <a:ext cx="2947924" cy="1080000"/>
          </a:xfrm>
          <a:prstGeom prst="rect">
            <a:avLst/>
          </a:prstGeom>
          <a:ln w="38100">
            <a:noFill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Picture 6" descr="C:\Users\lenovo\Desktop\030.jpg">
            <a:extLst>
              <a:ext uri="{FF2B5EF4-FFF2-40B4-BE49-F238E27FC236}">
                <a16:creationId xmlns:a16="http://schemas.microsoft.com/office/drawing/2014/main" xmlns="" id="{FCF6C3C3-9BFE-4D70-91B6-62807D893A8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9182" y="99024"/>
            <a:ext cx="2954999" cy="1080000"/>
          </a:xfrm>
          <a:prstGeom prst="rect">
            <a:avLst/>
          </a:prstGeom>
          <a:ln w="38100">
            <a:noFill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303697" y="1447801"/>
            <a:ext cx="4634897" cy="4556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41768" y="1447801"/>
            <a:ext cx="4634897" cy="4556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>
          <a:xfrm>
            <a:off x="8973499" y="6229350"/>
            <a:ext cx="2305609" cy="440010"/>
          </a:xfr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>
            <a:lvl2pPr>
              <a:buFont typeface="Wingdings" pitchFamily="2" charset="2"/>
              <a:buChar char="Ø"/>
              <a:defRPr/>
            </a:lvl2pPr>
            <a:lvl3pPr>
              <a:buFont typeface="Wingdings" pitchFamily="2" charset="2"/>
              <a:buChar char="ü"/>
              <a:defRPr sz="2000"/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第一讲 绪论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9359144" y="6237312"/>
            <a:ext cx="2539669" cy="457200"/>
          </a:xfr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5307" y="0"/>
            <a:ext cx="10971372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Font typeface="Wingdings" pitchFamily="2" charset="2"/>
              <a:buChar char="u"/>
              <a:defRPr/>
            </a:lvl2pPr>
            <a:lvl3pPr>
              <a:defRPr sz="1800">
                <a:latin typeface="楷体" pitchFamily="49" charset="-122"/>
                <a:ea typeface="楷体" pitchFamily="49" charset="-122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xfrm>
            <a:off x="914281" y="6248400"/>
            <a:ext cx="2539669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5104C4-9BBA-4869-957B-C459F96FE33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9671699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863488" y="153989"/>
            <a:ext cx="10918463" cy="84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Slide Title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03697" y="1447801"/>
            <a:ext cx="9472967" cy="455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Body Text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78287" y="6237288"/>
            <a:ext cx="386029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50000"/>
              </a:spcBef>
              <a:defRPr sz="1400" b="0">
                <a:solidFill>
                  <a:schemeClr val="bg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973499" y="6229350"/>
            <a:ext cx="2539669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sz="1400" b="0">
                <a:solidFill>
                  <a:schemeClr val="bg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9" name="矩形 8"/>
          <p:cNvSpPr/>
          <p:nvPr userDrawn="1"/>
        </p:nvSpPr>
        <p:spPr>
          <a:xfrm>
            <a:off x="0" y="883787"/>
            <a:ext cx="3403600" cy="107950"/>
          </a:xfrm>
          <a:prstGeom prst="rect">
            <a:avLst/>
          </a:prstGeom>
          <a:solidFill>
            <a:srgbClr val="1453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0" name="直接连接符 9"/>
          <p:cNvCxnSpPr/>
          <p:nvPr userDrawn="1"/>
        </p:nvCxnSpPr>
        <p:spPr>
          <a:xfrm>
            <a:off x="3360738" y="934587"/>
            <a:ext cx="2692400" cy="0"/>
          </a:xfrm>
          <a:prstGeom prst="line">
            <a:avLst/>
          </a:prstGeom>
          <a:ln w="28575">
            <a:solidFill>
              <a:srgbClr val="1453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0" descr="C:\Users\len\Desktop\7-140129231040534.png"/>
          <p:cNvPicPr/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06" y="142431"/>
            <a:ext cx="648000" cy="6480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6" r:id="rId4"/>
    <p:sldLayoutId id="2147483667" r:id="rId5"/>
    <p:sldLayoutId id="2147483670" r:id="rId6"/>
    <p:sldLayoutId id="2147483673" r:id="rId7"/>
    <p:sldLayoutId id="2147483674" r:id="rId8"/>
  </p:sldLayoutIdLst>
  <p:hf hdr="0" ftr="0" dt="0"/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3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3000" b="1">
          <a:solidFill>
            <a:schemeClr val="tx2"/>
          </a:solidFill>
          <a:latin typeface="Arial Narrow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3000" b="1">
          <a:solidFill>
            <a:schemeClr val="tx2"/>
          </a:solidFill>
          <a:latin typeface="Arial Narrow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3000" b="1">
          <a:solidFill>
            <a:schemeClr val="tx2"/>
          </a:solidFill>
          <a:latin typeface="Arial Narrow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3000" b="1">
          <a:solidFill>
            <a:schemeClr val="tx2"/>
          </a:solidFill>
          <a:latin typeface="Arial Narrow" pitchFamily="34" charset="0"/>
        </a:defRPr>
      </a:lvl5pPr>
      <a:lvl6pPr marL="4572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3000" b="1">
          <a:solidFill>
            <a:schemeClr val="tx2"/>
          </a:solidFill>
          <a:latin typeface="Arial Narrow" pitchFamily="34" charset="0"/>
        </a:defRPr>
      </a:lvl6pPr>
      <a:lvl7pPr marL="9144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3000" b="1">
          <a:solidFill>
            <a:schemeClr val="tx2"/>
          </a:solidFill>
          <a:latin typeface="Arial Narrow" pitchFamily="34" charset="0"/>
        </a:defRPr>
      </a:lvl7pPr>
      <a:lvl8pPr marL="13716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3000" b="1">
          <a:solidFill>
            <a:schemeClr val="tx2"/>
          </a:solidFill>
          <a:latin typeface="Arial Narrow" pitchFamily="34" charset="0"/>
        </a:defRPr>
      </a:lvl8pPr>
      <a:lvl9pPr marL="18288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3000" b="1">
          <a:solidFill>
            <a:schemeClr val="tx2"/>
          </a:solidFill>
          <a:latin typeface="Arial Narrow" pitchFamily="34" charset="0"/>
        </a:defRPr>
      </a:lvl9pPr>
    </p:titleStyle>
    <p:bodyStyle>
      <a:lvl1pPr marL="279400" indent="-279400" algn="l" rtl="0" eaLnBrk="1" fontAlgn="base" hangingPunct="1">
        <a:lnSpc>
          <a:spcPct val="90000"/>
        </a:lnSpc>
        <a:spcBef>
          <a:spcPct val="60000"/>
        </a:spcBef>
        <a:spcAft>
          <a:spcPct val="0"/>
        </a:spcAft>
        <a:buClr>
          <a:srgbClr val="D60093"/>
        </a:buClr>
        <a:buSzPct val="70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90563" indent="-296863" algn="l" rtl="0" eaLnBrk="1" fontAlgn="base" hangingPunct="1">
        <a:lnSpc>
          <a:spcPct val="90000"/>
        </a:lnSpc>
        <a:spcBef>
          <a:spcPct val="60000"/>
        </a:spcBef>
        <a:spcAft>
          <a:spcPct val="0"/>
        </a:spcAft>
        <a:buClr>
          <a:srgbClr val="D60093"/>
        </a:buClr>
        <a:buSzPct val="65000"/>
        <a:buFont typeface="Wingdings" pitchFamily="2" charset="2"/>
        <a:buChar char="l"/>
        <a:defRPr sz="2400">
          <a:solidFill>
            <a:schemeClr val="tx1"/>
          </a:solidFill>
          <a:latin typeface="+mn-lt"/>
        </a:defRPr>
      </a:lvl2pPr>
      <a:lvl3pPr marL="80486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400">
          <a:solidFill>
            <a:schemeClr val="tx1"/>
          </a:solidFill>
          <a:latin typeface="+mn-lt"/>
        </a:defRPr>
      </a:lvl3pPr>
      <a:lvl4pPr marL="919163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4pPr>
      <a:lvl5pPr marL="1033463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5pPr>
      <a:lvl6pPr marL="1490663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6pPr>
      <a:lvl7pPr marL="1947863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7pPr>
      <a:lvl8pPr marL="2405063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8pPr>
      <a:lvl9pPr marL="2862263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9.wmf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0.png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5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108.xml"/><Relationship Id="rId1" Type="http://schemas.openxmlformats.org/officeDocument/2006/relationships/slideLayout" Target="../slideLayouts/slideLayout5.xml"/><Relationship Id="rId5" Type="http://schemas.openxmlformats.org/officeDocument/2006/relationships/slide" Target="slide9.xml"/><Relationship Id="rId4" Type="http://schemas.openxmlformats.org/officeDocument/2006/relationships/slide" Target="slide4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5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5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5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5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5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5"/>
          <p:cNvSpPr txBox="1">
            <a:spLocks noChangeArrowheads="1"/>
          </p:cNvSpPr>
          <p:nvPr/>
        </p:nvSpPr>
        <p:spPr bwMode="auto">
          <a:xfrm>
            <a:off x="2540" y="2132857"/>
            <a:ext cx="12185334" cy="2079734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lIns="91324" tIns="45679" rIns="91324" bIns="45679">
            <a:noAutofit/>
          </a:bodyPr>
          <a:lstStyle/>
          <a:p>
            <a:pPr algn="ctr" defTabSz="913130">
              <a:lnSpc>
                <a:spcPct val="130000"/>
              </a:lnSpc>
              <a:defRPr/>
            </a:pPr>
            <a:r>
              <a:rPr lang="zh-CN" altLang="en-US" sz="4000" dirty="0">
                <a:ea typeface="宋体" pitchFamily="2" charset="-122"/>
              </a:rPr>
              <a:t>数据结构与程序设计</a:t>
            </a:r>
            <a:r>
              <a:rPr lang="en-US" altLang="zh-CN" sz="4000" dirty="0">
                <a:ea typeface="宋体" pitchFamily="2" charset="-122"/>
              </a:rPr>
              <a:t/>
            </a:r>
            <a:br>
              <a:rPr lang="en-US" altLang="zh-CN" sz="4000" dirty="0">
                <a:ea typeface="宋体" pitchFamily="2" charset="-122"/>
              </a:rPr>
            </a:br>
            <a:r>
              <a:rPr lang="en-US" altLang="zh-CN" sz="4000" dirty="0">
                <a:ea typeface="宋体" pitchFamily="2" charset="-122"/>
              </a:rPr>
              <a:t>(</a:t>
            </a:r>
            <a:r>
              <a:rPr lang="en-US" altLang="zh-CN" sz="4000" dirty="0">
                <a:solidFill>
                  <a:srgbClr val="7030A0"/>
                </a:solidFill>
                <a:ea typeface="宋体" pitchFamily="2" charset="-122"/>
              </a:rPr>
              <a:t>D</a:t>
            </a:r>
            <a:r>
              <a:rPr lang="en-US" altLang="zh-CN" sz="4000" dirty="0">
                <a:ea typeface="宋体" pitchFamily="2" charset="-122"/>
              </a:rPr>
              <a:t>ata </a:t>
            </a:r>
            <a:r>
              <a:rPr lang="en-US" altLang="zh-CN" sz="4000" dirty="0">
                <a:solidFill>
                  <a:srgbClr val="7030A0"/>
                </a:solidFill>
                <a:ea typeface="宋体" pitchFamily="2" charset="-122"/>
              </a:rPr>
              <a:t>S</a:t>
            </a:r>
            <a:r>
              <a:rPr lang="en-US" altLang="zh-CN" sz="4000" dirty="0">
                <a:ea typeface="宋体" pitchFamily="2" charset="-122"/>
              </a:rPr>
              <a:t>tructure and </a:t>
            </a:r>
            <a:r>
              <a:rPr lang="en-US" altLang="zh-CN" sz="4000" dirty="0">
                <a:solidFill>
                  <a:srgbClr val="7030A0"/>
                </a:solidFill>
                <a:ea typeface="宋体" pitchFamily="2" charset="-122"/>
              </a:rPr>
              <a:t>P</a:t>
            </a:r>
            <a:r>
              <a:rPr lang="en-US" altLang="zh-CN" sz="4000" dirty="0">
                <a:ea typeface="宋体" pitchFamily="2" charset="-122"/>
              </a:rPr>
              <a:t>rogramming)</a:t>
            </a:r>
          </a:p>
          <a:p>
            <a:pPr algn="ctr" defTabSz="913130">
              <a:lnSpc>
                <a:spcPct val="130000"/>
              </a:lnSpc>
              <a:defRPr/>
            </a:pPr>
            <a:r>
              <a:rPr lang="zh-CN" altLang="en-US" sz="4000" b="1" dirty="0">
                <a:ln w="3175">
                  <a:solidFill>
                    <a:srgbClr val="C00000"/>
                  </a:solidFill>
                </a:ln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栈与队列</a:t>
            </a:r>
          </a:p>
        </p:txBody>
      </p:sp>
      <p:sp>
        <p:nvSpPr>
          <p:cNvPr id="5" name="矩形 4"/>
          <p:cNvSpPr/>
          <p:nvPr/>
        </p:nvSpPr>
        <p:spPr>
          <a:xfrm>
            <a:off x="1132770" y="4473152"/>
            <a:ext cx="9930102" cy="45719"/>
          </a:xfrm>
          <a:prstGeom prst="rect">
            <a:avLst/>
          </a:prstGeom>
          <a:solidFill>
            <a:srgbClr val="000064"/>
          </a:solidFill>
          <a:ln w="0">
            <a:solidFill>
              <a:srgbClr val="0728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24" tIns="45679" rIns="91324" bIns="45679" rtlCol="0" anchor="ctr"/>
          <a:lstStyle/>
          <a:p>
            <a:pPr algn="ctr" defTabSz="456565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865" dirty="0">
              <a:solidFill>
                <a:srgbClr val="183884"/>
              </a:solidFill>
              <a:ea typeface="微软雅黑" panose="020B0503020204020204" pitchFamily="34" charset="-122"/>
            </a:endParaRPr>
          </a:p>
        </p:txBody>
      </p:sp>
      <p:sp>
        <p:nvSpPr>
          <p:cNvPr id="6" name="文本框 1"/>
          <p:cNvSpPr txBox="1"/>
          <p:nvPr/>
        </p:nvSpPr>
        <p:spPr>
          <a:xfrm>
            <a:off x="5080" y="3949174"/>
            <a:ext cx="12185185" cy="2012776"/>
          </a:xfrm>
          <a:prstGeom prst="rect">
            <a:avLst/>
          </a:prstGeom>
          <a:noFill/>
        </p:spPr>
        <p:txBody>
          <a:bodyPr wrap="square" lIns="91324" tIns="45679" rIns="91324" bIns="45679" rtlCol="0">
            <a:spAutoFit/>
          </a:bodyPr>
          <a:lstStyle/>
          <a:p>
            <a:pPr algn="ctr" defTabSz="456565">
              <a:lnSpc>
                <a:spcPct val="130000"/>
              </a:lnSpc>
            </a:pPr>
            <a:endParaRPr lang="en-US" altLang="zh-CN" sz="3200" b="1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456565">
              <a:lnSpc>
                <a:spcPct val="130000"/>
              </a:lnSpc>
            </a:pPr>
            <a:r>
              <a:rPr lang="zh-CN" altLang="en-US" sz="32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北航计算机学院</a:t>
            </a:r>
            <a:endParaRPr lang="en-US" altLang="zh-CN" sz="3200" b="1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456565">
              <a:lnSpc>
                <a:spcPct val="130000"/>
              </a:lnSpc>
            </a:pPr>
            <a:r>
              <a:rPr lang="zh-CN" altLang="en-US" sz="32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蒲菊华</a:t>
            </a:r>
            <a:endParaRPr lang="en-US" altLang="zh-CN" sz="3200" b="1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 descr="C:\Users\len\Desktop\7-140129231040534.png"/>
          <p:cNvPicPr/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8" y="99025"/>
            <a:ext cx="5110855" cy="10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图片 9" descr="20100914173821095744.jpg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7828" y="99024"/>
            <a:ext cx="2947540" cy="1080000"/>
          </a:xfrm>
          <a:prstGeom prst="rect">
            <a:avLst/>
          </a:prstGeom>
          <a:ln w="38100">
            <a:noFill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6" descr="C:\Users\lenovo\Desktop\030.jpg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7994" y="99024"/>
            <a:ext cx="2954614" cy="1080000"/>
          </a:xfrm>
          <a:prstGeom prst="rect">
            <a:avLst/>
          </a:prstGeom>
          <a:ln w="38100">
            <a:noFill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59939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2031736" y="3733800"/>
            <a:ext cx="8838049" cy="2362200"/>
            <a:chOff x="1104" y="2400"/>
            <a:chExt cx="4176" cy="1488"/>
          </a:xfrm>
        </p:grpSpPr>
        <p:sp>
          <p:nvSpPr>
            <p:cNvPr id="34836" name="Rectangle 3"/>
            <p:cNvSpPr>
              <a:spLocks noChangeArrowheads="1"/>
            </p:cNvSpPr>
            <p:nvPr/>
          </p:nvSpPr>
          <p:spPr bwMode="auto">
            <a:xfrm>
              <a:off x="1104" y="2400"/>
              <a:ext cx="4176" cy="1488"/>
            </a:xfrm>
            <a:prstGeom prst="rect">
              <a:avLst/>
            </a:prstGeom>
            <a:solidFill>
              <a:srgbClr val="CCFFCC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224686" dir="2837437" algn="ctr" rotWithShape="0">
                <a:srgbClr val="B2B2B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37" name="Oval 4"/>
            <p:cNvSpPr>
              <a:spLocks noChangeArrowheads="1"/>
            </p:cNvSpPr>
            <p:nvPr/>
          </p:nvSpPr>
          <p:spPr bwMode="auto">
            <a:xfrm>
              <a:off x="1309" y="2714"/>
              <a:ext cx="432" cy="864"/>
            </a:xfrm>
            <a:prstGeom prst="ellipse">
              <a:avLst/>
            </a:prstGeom>
            <a:solidFill>
              <a:srgbClr val="B5DAFF"/>
            </a:solidFill>
            <a:ln w="12700" cap="sq">
              <a:noFill/>
              <a:round/>
              <a:headEnd type="none" w="sm" len="sm"/>
              <a:tailEnd type="none" w="sm" len="sm"/>
            </a:ln>
            <a:effectLst>
              <a:outerShdw dist="45791" dir="2021404" algn="ctr" rotWithShape="0">
                <a:srgbClr val="B2B2B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38" name="Rectangle 5"/>
            <p:cNvSpPr>
              <a:spLocks noChangeArrowheads="1"/>
            </p:cNvSpPr>
            <p:nvPr/>
          </p:nvSpPr>
          <p:spPr bwMode="auto">
            <a:xfrm>
              <a:off x="1346" y="2688"/>
              <a:ext cx="600" cy="86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zh-CN" altLang="en-US" sz="3100" b="1">
                  <a:solidFill>
                    <a:srgbClr val="FF3300"/>
                  </a:solidFill>
                  <a:ea typeface="黑体" pitchFamily="2" charset="-122"/>
                </a:rPr>
                <a:t>特</a:t>
              </a:r>
            </a:p>
            <a:p>
              <a:pPr>
                <a:lnSpc>
                  <a:spcPct val="90000"/>
                </a:lnSpc>
              </a:pPr>
              <a:r>
                <a:rPr lang="zh-CN" altLang="en-US" sz="3100" b="1">
                  <a:solidFill>
                    <a:srgbClr val="FF3300"/>
                  </a:solidFill>
                  <a:ea typeface="黑体" pitchFamily="2" charset="-122"/>
                </a:rPr>
                <a:t>殊</a:t>
              </a:r>
            </a:p>
            <a:p>
              <a:pPr>
                <a:lnSpc>
                  <a:spcPct val="90000"/>
                </a:lnSpc>
              </a:pPr>
              <a:r>
                <a:rPr lang="zh-CN" altLang="en-US" sz="3100" b="1">
                  <a:solidFill>
                    <a:srgbClr val="FF3300"/>
                  </a:solidFill>
                  <a:ea typeface="黑体" pitchFamily="2" charset="-122"/>
                </a:rPr>
                <a:t>性</a:t>
              </a:r>
              <a:endParaRPr lang="zh-CN" altLang="en-US" sz="3100" b="1">
                <a:solidFill>
                  <a:srgbClr val="FF3300"/>
                </a:solidFill>
              </a:endParaRPr>
            </a:p>
          </p:txBody>
        </p:sp>
      </p:grpSp>
      <p:sp>
        <p:nvSpPr>
          <p:cNvPr id="260102" name="Text Box 6"/>
          <p:cNvSpPr txBox="1">
            <a:spLocks noChangeArrowheads="1"/>
          </p:cNvSpPr>
          <p:nvPr/>
        </p:nvSpPr>
        <p:spPr bwMode="auto">
          <a:xfrm>
            <a:off x="3680405" y="4175125"/>
            <a:ext cx="6375241" cy="8248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lnSpc>
                <a:spcPct val="85000"/>
              </a:lnSpc>
            </a:pPr>
            <a:r>
              <a:rPr lang="zh-CN" altLang="en-US" sz="2800" b="1" dirty="0">
                <a:solidFill>
                  <a:srgbClr val="000099"/>
                </a:solidFill>
              </a:rPr>
              <a:t>1.  </a:t>
            </a:r>
            <a:r>
              <a:rPr lang="zh-CN" altLang="en-US" sz="2800" b="1" dirty="0">
                <a:solidFill>
                  <a:srgbClr val="000099"/>
                </a:solidFill>
                <a:ea typeface="幼圆" pitchFamily="49" charset="-122"/>
              </a:rPr>
              <a:t>其操作仅仅是一般线性表</a:t>
            </a:r>
            <a:r>
              <a:rPr lang="zh-CN" altLang="en-US" sz="2800" b="1" dirty="0" smtClean="0">
                <a:solidFill>
                  <a:srgbClr val="000099"/>
                </a:solidFill>
                <a:ea typeface="幼圆" pitchFamily="49" charset="-122"/>
              </a:rPr>
              <a:t>的操作</a:t>
            </a:r>
            <a:r>
              <a:rPr lang="zh-CN" altLang="en-US" sz="2800" b="1" dirty="0">
                <a:solidFill>
                  <a:srgbClr val="000099"/>
                </a:solidFill>
                <a:ea typeface="幼圆" pitchFamily="49" charset="-122"/>
              </a:rPr>
              <a:t>的一个子集。</a:t>
            </a:r>
          </a:p>
        </p:txBody>
      </p:sp>
      <p:sp>
        <p:nvSpPr>
          <p:cNvPr id="260103" name="Text Box 7"/>
          <p:cNvSpPr txBox="1">
            <a:spLocks noChangeArrowheads="1"/>
          </p:cNvSpPr>
          <p:nvPr/>
        </p:nvSpPr>
        <p:spPr bwMode="auto">
          <a:xfrm>
            <a:off x="3710034" y="4972050"/>
            <a:ext cx="7092026" cy="45858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85000"/>
              </a:lnSpc>
            </a:pPr>
            <a:r>
              <a:rPr lang="zh-CN" altLang="en-US" sz="2800" b="1" dirty="0">
                <a:solidFill>
                  <a:srgbClr val="000099"/>
                </a:solidFill>
                <a:ea typeface="幼圆" pitchFamily="49" charset="-122"/>
              </a:rPr>
              <a:t>2.  插入和删除操作的位置</a:t>
            </a:r>
            <a:r>
              <a:rPr lang="zh-CN" altLang="en-US" sz="2800" b="1" dirty="0" smtClean="0">
                <a:solidFill>
                  <a:srgbClr val="000099"/>
                </a:solidFill>
                <a:ea typeface="幼圆" pitchFamily="49" charset="-122"/>
              </a:rPr>
              <a:t>受到限制</a:t>
            </a:r>
            <a:r>
              <a:rPr lang="zh-CN" altLang="en-US" sz="2800" b="1" dirty="0">
                <a:solidFill>
                  <a:srgbClr val="000099"/>
                </a:solidFill>
                <a:latin typeface="幼圆" pitchFamily="49" charset="-122"/>
                <a:ea typeface="幼圆" pitchFamily="49" charset="-122"/>
              </a:rPr>
              <a:t>。</a:t>
            </a:r>
          </a:p>
        </p:txBody>
      </p: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914281" y="346075"/>
            <a:ext cx="8126942" cy="3048000"/>
            <a:chOff x="432" y="288"/>
            <a:chExt cx="3840" cy="1920"/>
          </a:xfrm>
        </p:grpSpPr>
        <p:sp>
          <p:nvSpPr>
            <p:cNvPr id="34833" name="Rectangle 19"/>
            <p:cNvSpPr>
              <a:spLocks noChangeArrowheads="1"/>
            </p:cNvSpPr>
            <p:nvPr/>
          </p:nvSpPr>
          <p:spPr bwMode="auto">
            <a:xfrm>
              <a:off x="432" y="519"/>
              <a:ext cx="3840" cy="1689"/>
            </a:xfrm>
            <a:prstGeom prst="rect">
              <a:avLst/>
            </a:prstGeom>
            <a:solidFill>
              <a:srgbClr val="CCFFFF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233487" dir="2700000" algn="ctr" rotWithShape="0">
                <a:srgbClr val="B2B2B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34" name="Rectangle 20"/>
            <p:cNvSpPr>
              <a:spLocks noChangeArrowheads="1"/>
            </p:cNvSpPr>
            <p:nvPr/>
          </p:nvSpPr>
          <p:spPr bwMode="auto">
            <a:xfrm>
              <a:off x="432" y="288"/>
              <a:ext cx="2400" cy="373"/>
            </a:xfrm>
            <a:prstGeom prst="rect">
              <a:avLst/>
            </a:prstGeom>
            <a:solidFill>
              <a:srgbClr val="FFFFB5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71842" dir="2700000" algn="ctr" rotWithShape="0">
                <a:srgbClr val="B2B2B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35" name="Text Box 21"/>
            <p:cNvSpPr txBox="1">
              <a:spLocks noChangeArrowheads="1"/>
            </p:cNvSpPr>
            <p:nvPr/>
          </p:nvSpPr>
          <p:spPr bwMode="auto">
            <a:xfrm>
              <a:off x="509" y="302"/>
              <a:ext cx="2592" cy="35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2700" dir="5400000" algn="ctr" rotWithShape="0">
                <a:schemeClr val="bg1"/>
              </a:outerShdw>
            </a:effectLst>
          </p:spPr>
          <p:txBody>
            <a:bodyPr>
              <a:spAutoFit/>
            </a:bodyPr>
            <a:lstStyle/>
            <a:p>
              <a:pPr eaLnBrk="1" hangingPunct="1"/>
              <a:r>
                <a:rPr kumimoji="1" lang="en-US" altLang="zh-CN" sz="3100" b="1" dirty="0">
                  <a:solidFill>
                    <a:srgbClr val="000099"/>
                  </a:solidFill>
                </a:rPr>
                <a:t>(</a:t>
              </a:r>
              <a:r>
                <a:rPr kumimoji="1" lang="zh-CN" altLang="en-US" sz="3100" b="1" dirty="0">
                  <a:solidFill>
                    <a:srgbClr val="000099"/>
                  </a:solidFill>
                </a:rPr>
                <a:t>二</a:t>
              </a:r>
              <a:r>
                <a:rPr kumimoji="1" lang="en-US" altLang="zh-CN" sz="3100" b="1" dirty="0">
                  <a:solidFill>
                    <a:srgbClr val="000099"/>
                  </a:solidFill>
                </a:rPr>
                <a:t>) </a:t>
              </a:r>
              <a:r>
                <a:rPr kumimoji="1" lang="zh-CN" altLang="en-US" sz="3100" dirty="0">
                  <a:solidFill>
                    <a:srgbClr val="000099"/>
                  </a:solidFill>
                  <a:ea typeface="宋体" charset="-122"/>
                </a:rPr>
                <a:t> </a:t>
              </a:r>
              <a:r>
                <a:rPr kumimoji="1" lang="zh-CN" altLang="en-US" sz="3100" b="1" dirty="0">
                  <a:solidFill>
                    <a:srgbClr val="000099"/>
                  </a:solidFill>
                </a:rPr>
                <a:t>栈的基本操作</a:t>
              </a:r>
              <a:endParaRPr kumimoji="1" lang="zh-CN" altLang="en-US" sz="3100" dirty="0">
                <a:solidFill>
                  <a:srgbClr val="000099"/>
                </a:solidFill>
              </a:endParaRPr>
            </a:p>
          </p:txBody>
        </p:sp>
      </p:grpSp>
      <p:sp>
        <p:nvSpPr>
          <p:cNvPr id="260118" name="Text Box 22"/>
          <p:cNvSpPr txBox="1">
            <a:spLocks noChangeArrowheads="1"/>
          </p:cNvSpPr>
          <p:nvPr/>
        </p:nvSpPr>
        <p:spPr bwMode="auto">
          <a:xfrm>
            <a:off x="1659251" y="1073150"/>
            <a:ext cx="2311099" cy="5334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/>
            <a:r>
              <a:rPr kumimoji="1" lang="zh-CN" altLang="en-US" sz="2900" b="1" dirty="0">
                <a:solidFill>
                  <a:srgbClr val="000000"/>
                </a:solidFill>
              </a:rPr>
              <a:t>1.  </a:t>
            </a:r>
            <a:r>
              <a:rPr kumimoji="1" lang="zh-CN" altLang="en-US" sz="2900" b="1" dirty="0">
                <a:solidFill>
                  <a:srgbClr val="000000"/>
                </a:solidFill>
                <a:ea typeface="幼圆" pitchFamily="49" charset="-122"/>
              </a:rPr>
              <a:t>插入</a:t>
            </a:r>
            <a:endParaRPr kumimoji="1" lang="en-US" altLang="en-US" sz="2900" b="1" dirty="0">
              <a:solidFill>
                <a:srgbClr val="000000"/>
              </a:solidFill>
            </a:endParaRPr>
          </a:p>
        </p:txBody>
      </p:sp>
      <p:sp>
        <p:nvSpPr>
          <p:cNvPr id="260119" name="Text Box 23"/>
          <p:cNvSpPr txBox="1">
            <a:spLocks noChangeArrowheads="1"/>
          </p:cNvSpPr>
          <p:nvPr/>
        </p:nvSpPr>
        <p:spPr bwMode="auto">
          <a:xfrm>
            <a:off x="3208450" y="1090614"/>
            <a:ext cx="4423257" cy="4921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/>
            <a:r>
              <a:rPr kumimoji="1" lang="zh-CN" altLang="en-US" sz="2600" b="1" dirty="0">
                <a:solidFill>
                  <a:schemeClr val="accent2"/>
                </a:solidFill>
              </a:rPr>
              <a:t>（</a:t>
            </a:r>
            <a:r>
              <a:rPr kumimoji="1" lang="zh-CN" altLang="en-US" sz="2600" b="1" dirty="0">
                <a:solidFill>
                  <a:schemeClr val="accent2"/>
                </a:solidFill>
                <a:ea typeface="幼圆" pitchFamily="49" charset="-122"/>
              </a:rPr>
              <a:t>进栈、入栈、压栈</a:t>
            </a:r>
            <a:r>
              <a:rPr kumimoji="1" lang="zh-CN" altLang="en-US" sz="2600" b="1" dirty="0">
                <a:solidFill>
                  <a:schemeClr val="accent2"/>
                </a:solidFill>
              </a:rPr>
              <a:t>）</a:t>
            </a:r>
            <a:endParaRPr kumimoji="1" lang="en-US" altLang="en-US" sz="2600" b="1" dirty="0">
              <a:solidFill>
                <a:schemeClr val="accent2"/>
              </a:solidFill>
            </a:endParaRPr>
          </a:p>
        </p:txBody>
      </p:sp>
      <p:sp>
        <p:nvSpPr>
          <p:cNvPr id="260120" name="Rectangle 24"/>
          <p:cNvSpPr>
            <a:spLocks noChangeArrowheads="1"/>
          </p:cNvSpPr>
          <p:nvPr/>
        </p:nvSpPr>
        <p:spPr bwMode="auto">
          <a:xfrm>
            <a:off x="1661368" y="1489075"/>
            <a:ext cx="2488876" cy="5334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/>
            <a:r>
              <a:rPr kumimoji="1" lang="zh-CN" altLang="en-US" sz="2900" b="1">
                <a:solidFill>
                  <a:srgbClr val="000000"/>
                </a:solidFill>
              </a:rPr>
              <a:t>2.  </a:t>
            </a:r>
            <a:r>
              <a:rPr kumimoji="1" lang="zh-CN" altLang="en-US" sz="2900" b="1">
                <a:solidFill>
                  <a:srgbClr val="000000"/>
                </a:solidFill>
                <a:ea typeface="幼圆" pitchFamily="49" charset="-122"/>
              </a:rPr>
              <a:t>删除</a:t>
            </a:r>
            <a:endParaRPr kumimoji="1" lang="zh-CN" altLang="en-US" sz="2900" b="1">
              <a:solidFill>
                <a:srgbClr val="000000"/>
              </a:solidFill>
            </a:endParaRPr>
          </a:p>
        </p:txBody>
      </p:sp>
      <p:sp>
        <p:nvSpPr>
          <p:cNvPr id="260121" name="Text Box 25"/>
          <p:cNvSpPr txBox="1">
            <a:spLocks noChangeArrowheads="1"/>
          </p:cNvSpPr>
          <p:nvPr/>
        </p:nvSpPr>
        <p:spPr bwMode="auto">
          <a:xfrm>
            <a:off x="3210567" y="1504951"/>
            <a:ext cx="4531193" cy="4921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/>
            <a:r>
              <a:rPr kumimoji="1" lang="zh-CN" altLang="en-US" sz="2600" b="1" dirty="0">
                <a:solidFill>
                  <a:schemeClr val="accent2"/>
                </a:solidFill>
              </a:rPr>
              <a:t>（</a:t>
            </a:r>
            <a:r>
              <a:rPr kumimoji="1" lang="zh-CN" altLang="en-US" sz="2600" b="1" dirty="0">
                <a:solidFill>
                  <a:schemeClr val="accent2"/>
                </a:solidFill>
                <a:ea typeface="幼圆" pitchFamily="49" charset="-122"/>
              </a:rPr>
              <a:t>出栈、退栈、弹出</a:t>
            </a:r>
            <a:r>
              <a:rPr kumimoji="1" lang="zh-CN" altLang="en-US" sz="2600" b="1" dirty="0">
                <a:solidFill>
                  <a:schemeClr val="accent2"/>
                </a:solidFill>
              </a:rPr>
              <a:t>）</a:t>
            </a:r>
            <a:endParaRPr kumimoji="1" lang="en-US" altLang="en-US" sz="2600" b="1" dirty="0">
              <a:solidFill>
                <a:schemeClr val="accent2"/>
              </a:solidFill>
            </a:endParaRPr>
          </a:p>
        </p:txBody>
      </p:sp>
      <p:sp>
        <p:nvSpPr>
          <p:cNvPr id="260122" name="Rectangle 26"/>
          <p:cNvSpPr>
            <a:spLocks noChangeArrowheads="1"/>
          </p:cNvSpPr>
          <p:nvPr/>
        </p:nvSpPr>
        <p:spPr bwMode="auto">
          <a:xfrm>
            <a:off x="1661368" y="1911350"/>
            <a:ext cx="5434892" cy="5334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/>
            <a:r>
              <a:rPr kumimoji="1" lang="zh-CN" altLang="en-US" sz="2900" b="1" dirty="0">
                <a:solidFill>
                  <a:srgbClr val="000000"/>
                </a:solidFill>
              </a:rPr>
              <a:t>3.  </a:t>
            </a:r>
            <a:r>
              <a:rPr kumimoji="1" lang="zh-CN" altLang="en-US" sz="2900" b="1" dirty="0">
                <a:solidFill>
                  <a:srgbClr val="000000"/>
                </a:solidFill>
                <a:ea typeface="幼圆" pitchFamily="49" charset="-122"/>
              </a:rPr>
              <a:t>测试栈是否为空</a:t>
            </a:r>
            <a:endParaRPr kumimoji="1" lang="zh-CN" altLang="en-US" sz="2900" b="1" dirty="0">
              <a:solidFill>
                <a:srgbClr val="000000"/>
              </a:solidFill>
            </a:endParaRPr>
          </a:p>
        </p:txBody>
      </p:sp>
      <p:sp>
        <p:nvSpPr>
          <p:cNvPr id="260123" name="Rectangle 27"/>
          <p:cNvSpPr>
            <a:spLocks noChangeArrowheads="1"/>
          </p:cNvSpPr>
          <p:nvPr/>
        </p:nvSpPr>
        <p:spPr bwMode="auto">
          <a:xfrm>
            <a:off x="1648670" y="2333625"/>
            <a:ext cx="5434892" cy="5334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/>
            <a:r>
              <a:rPr kumimoji="1" lang="zh-CN" altLang="en-US" sz="2900" b="1" dirty="0">
                <a:solidFill>
                  <a:srgbClr val="003399"/>
                </a:solidFill>
              </a:rPr>
              <a:t>4.  </a:t>
            </a:r>
            <a:r>
              <a:rPr kumimoji="1" lang="zh-CN" altLang="en-US" sz="2900" b="1" dirty="0">
                <a:solidFill>
                  <a:srgbClr val="003399"/>
                </a:solidFill>
                <a:ea typeface="幼圆" pitchFamily="49" charset="-122"/>
              </a:rPr>
              <a:t>测试栈是否已满</a:t>
            </a:r>
            <a:endParaRPr kumimoji="1" lang="zh-CN" altLang="en-US" sz="2900" b="1" dirty="0">
              <a:solidFill>
                <a:srgbClr val="003399"/>
              </a:solidFill>
            </a:endParaRPr>
          </a:p>
        </p:txBody>
      </p:sp>
      <p:sp>
        <p:nvSpPr>
          <p:cNvPr id="260124" name="Rectangle 28"/>
          <p:cNvSpPr>
            <a:spLocks noChangeArrowheads="1"/>
          </p:cNvSpPr>
          <p:nvPr/>
        </p:nvSpPr>
        <p:spPr bwMode="auto">
          <a:xfrm>
            <a:off x="1646552" y="2749550"/>
            <a:ext cx="5841240" cy="5334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/>
            <a:r>
              <a:rPr kumimoji="1" lang="zh-CN" altLang="en-US" sz="2900" b="1" dirty="0">
                <a:solidFill>
                  <a:srgbClr val="003399"/>
                </a:solidFill>
              </a:rPr>
              <a:t>5.  </a:t>
            </a:r>
            <a:r>
              <a:rPr kumimoji="1" lang="zh-CN" altLang="en-US" sz="2900" b="1" dirty="0">
                <a:solidFill>
                  <a:srgbClr val="003399"/>
                </a:solidFill>
                <a:ea typeface="幼圆" pitchFamily="49" charset="-122"/>
              </a:rPr>
              <a:t>检索当前栈顶元素</a:t>
            </a:r>
            <a:endParaRPr kumimoji="1" lang="en-US" altLang="zh-CN" sz="2900" b="1" dirty="0">
              <a:solidFill>
                <a:srgbClr val="003399"/>
              </a:solidFill>
            </a:endParaRP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60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260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0102" grpId="0" autoUpdateAnimBg="0"/>
      <p:bldP spid="260103" grpId="0" autoUpdateAnimBg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</a:t>
            </a:r>
            <a:r>
              <a:rPr lang="en-US" altLang="zh-CN" dirty="0" smtClean="0"/>
              <a:t>4.2 </a:t>
            </a:r>
            <a:r>
              <a:rPr lang="zh-CN" altLang="en-US" dirty="0"/>
              <a:t>：思考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100</a:t>
            </a:fld>
            <a:endParaRPr lang="zh-CN" altLang="en-US" dirty="0"/>
          </a:p>
        </p:txBody>
      </p:sp>
      <p:grpSp>
        <p:nvGrpSpPr>
          <p:cNvPr id="4" name="Group 49"/>
          <p:cNvGrpSpPr>
            <a:grpSpLocks/>
          </p:cNvGrpSpPr>
          <p:nvPr/>
        </p:nvGrpSpPr>
        <p:grpSpPr bwMode="auto">
          <a:xfrm>
            <a:off x="8111168" y="260649"/>
            <a:ext cx="3801038" cy="1033463"/>
            <a:chOff x="404" y="73"/>
            <a:chExt cx="1161" cy="651"/>
          </a:xfrm>
        </p:grpSpPr>
        <p:sp>
          <p:nvSpPr>
            <p:cNvPr id="5" name="AutoShape 50"/>
            <p:cNvSpPr>
              <a:spLocks noChangeArrowheads="1"/>
            </p:cNvSpPr>
            <p:nvPr/>
          </p:nvSpPr>
          <p:spPr bwMode="auto">
            <a:xfrm>
              <a:off x="404" y="132"/>
              <a:ext cx="922" cy="592"/>
            </a:xfrm>
            <a:prstGeom prst="irregularSeal2">
              <a:avLst/>
            </a:prstGeom>
            <a:solidFill>
              <a:srgbClr val="CCFFFF"/>
            </a:solidFill>
            <a:ln w="69850" cap="sq">
              <a:solidFill>
                <a:srgbClr val="FFCC00"/>
              </a:solidFill>
              <a:miter lim="800000"/>
              <a:headEnd/>
              <a:tailEnd/>
            </a:ln>
            <a:effectLst>
              <a:outerShdw dist="137372" dir="2021404" algn="ctr" rotWithShape="0">
                <a:srgbClr val="B9B9B9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Rectangle 51"/>
            <p:cNvSpPr>
              <a:spLocks noChangeArrowheads="1"/>
            </p:cNvSpPr>
            <p:nvPr/>
          </p:nvSpPr>
          <p:spPr bwMode="auto">
            <a:xfrm rot="-63299">
              <a:off x="509" y="73"/>
              <a:ext cx="1056" cy="6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bg1"/>
              </a:outerShdw>
            </a:effectLst>
          </p:spPr>
          <p:txBody>
            <a:bodyPr>
              <a:spAutoFit/>
            </a:bodyPr>
            <a:lstStyle/>
            <a:p>
              <a:r>
                <a:rPr kumimoji="1" lang="zh-CN" altLang="en-US" sz="6000" baseline="0" dirty="0">
                  <a:solidFill>
                    <a:srgbClr val="FF3300"/>
                  </a:solidFill>
                  <a:latin typeface="方正舒体" pitchFamily="2" charset="-122"/>
                  <a:ea typeface="华文新魏" pitchFamily="2" charset="-122"/>
                </a:rPr>
                <a:t>思考</a:t>
              </a:r>
              <a:endParaRPr kumimoji="1" lang="zh-CN" altLang="en-US" sz="6000" baseline="0" dirty="0">
                <a:solidFill>
                  <a:srgbClr val="FF3300"/>
                </a:solidFill>
                <a:latin typeface="黑体" pitchFamily="2" charset="-122"/>
                <a:ea typeface="华文新魏" pitchFamily="2" charset="-122"/>
              </a:endParaRPr>
            </a:p>
          </p:txBody>
        </p:sp>
      </p:grpSp>
      <p:grpSp>
        <p:nvGrpSpPr>
          <p:cNvPr id="7" name="Group 38"/>
          <p:cNvGrpSpPr>
            <a:grpSpLocks/>
          </p:cNvGrpSpPr>
          <p:nvPr/>
        </p:nvGrpSpPr>
        <p:grpSpPr bwMode="auto">
          <a:xfrm>
            <a:off x="334567" y="1320609"/>
            <a:ext cx="11233248" cy="5060719"/>
            <a:chOff x="289" y="1200"/>
            <a:chExt cx="5136" cy="2604"/>
          </a:xfrm>
        </p:grpSpPr>
        <p:sp>
          <p:nvSpPr>
            <p:cNvPr id="8" name="Freeform 9"/>
            <p:cNvSpPr>
              <a:spLocks/>
            </p:cNvSpPr>
            <p:nvPr/>
          </p:nvSpPr>
          <p:spPr bwMode="auto">
            <a:xfrm>
              <a:off x="289" y="1200"/>
              <a:ext cx="5136" cy="2352"/>
            </a:xfrm>
            <a:custGeom>
              <a:avLst/>
              <a:gdLst>
                <a:gd name="T0" fmla="*/ 517 w 4969"/>
                <a:gd name="T1" fmla="*/ 63 h 2578"/>
                <a:gd name="T2" fmla="*/ 1684 w 4969"/>
                <a:gd name="T3" fmla="*/ 68 h 2578"/>
                <a:gd name="T4" fmla="*/ 2638 w 4969"/>
                <a:gd name="T5" fmla="*/ 39 h 2578"/>
                <a:gd name="T6" fmla="*/ 3377 w 4969"/>
                <a:gd name="T7" fmla="*/ 63 h 2578"/>
                <a:gd name="T8" fmla="*/ 4047 w 4969"/>
                <a:gd name="T9" fmla="*/ 99 h 2578"/>
                <a:gd name="T10" fmla="*/ 5455 w 4969"/>
                <a:gd name="T11" fmla="*/ 93 h 2578"/>
                <a:gd name="T12" fmla="*/ 6011 w 4969"/>
                <a:gd name="T13" fmla="*/ 63 h 2578"/>
                <a:gd name="T14" fmla="*/ 6211 w 4969"/>
                <a:gd name="T15" fmla="*/ 111 h 2578"/>
                <a:gd name="T16" fmla="*/ 6181 w 4969"/>
                <a:gd name="T17" fmla="*/ 129 h 2578"/>
                <a:gd name="T18" fmla="*/ 6154 w 4969"/>
                <a:gd name="T19" fmla="*/ 349 h 2578"/>
                <a:gd name="T20" fmla="*/ 6124 w 4969"/>
                <a:gd name="T21" fmla="*/ 539 h 2578"/>
                <a:gd name="T22" fmla="*/ 6099 w 4969"/>
                <a:gd name="T23" fmla="*/ 884 h 2578"/>
                <a:gd name="T24" fmla="*/ 6111 w 4969"/>
                <a:gd name="T25" fmla="*/ 826 h 2578"/>
                <a:gd name="T26" fmla="*/ 6124 w 4969"/>
                <a:gd name="T27" fmla="*/ 794 h 2578"/>
                <a:gd name="T28" fmla="*/ 6140 w 4969"/>
                <a:gd name="T29" fmla="*/ 826 h 2578"/>
                <a:gd name="T30" fmla="*/ 6169 w 4969"/>
                <a:gd name="T31" fmla="*/ 842 h 2578"/>
                <a:gd name="T32" fmla="*/ 6140 w 4969"/>
                <a:gd name="T33" fmla="*/ 1336 h 2578"/>
                <a:gd name="T34" fmla="*/ 4789 w 4969"/>
                <a:gd name="T35" fmla="*/ 1329 h 2578"/>
                <a:gd name="T36" fmla="*/ 4871 w 4969"/>
                <a:gd name="T37" fmla="*/ 1324 h 2578"/>
                <a:gd name="T38" fmla="*/ 3535 w 4969"/>
                <a:gd name="T39" fmla="*/ 1316 h 2578"/>
                <a:gd name="T40" fmla="*/ 2083 w 4969"/>
                <a:gd name="T41" fmla="*/ 1299 h 2578"/>
                <a:gd name="T42" fmla="*/ 1242 w 4969"/>
                <a:gd name="T43" fmla="*/ 1299 h 2578"/>
                <a:gd name="T44" fmla="*/ 161 w 4969"/>
                <a:gd name="T45" fmla="*/ 1353 h 2578"/>
                <a:gd name="T46" fmla="*/ 90 w 4969"/>
                <a:gd name="T47" fmla="*/ 663 h 2578"/>
                <a:gd name="T48" fmla="*/ 133 w 4969"/>
                <a:gd name="T49" fmla="*/ 82 h 2578"/>
                <a:gd name="T50" fmla="*/ 190 w 4969"/>
                <a:gd name="T51" fmla="*/ 88 h 2578"/>
                <a:gd name="T52" fmla="*/ 275 w 4969"/>
                <a:gd name="T53" fmla="*/ 99 h 2578"/>
                <a:gd name="T54" fmla="*/ 389 w 4969"/>
                <a:gd name="T55" fmla="*/ 52 h 2578"/>
                <a:gd name="T56" fmla="*/ 517 w 4969"/>
                <a:gd name="T57" fmla="*/ 63 h 2578"/>
                <a:gd name="T58" fmla="*/ 517 w 4969"/>
                <a:gd name="T59" fmla="*/ 63 h 2578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4969" h="2578">
                  <a:moveTo>
                    <a:pt x="410" y="121"/>
                  </a:moveTo>
                  <a:cubicBezTo>
                    <a:pt x="749" y="132"/>
                    <a:pt x="984" y="140"/>
                    <a:pt x="1336" y="132"/>
                  </a:cubicBezTo>
                  <a:cubicBezTo>
                    <a:pt x="1588" y="105"/>
                    <a:pt x="1841" y="98"/>
                    <a:pt x="2093" y="76"/>
                  </a:cubicBezTo>
                  <a:cubicBezTo>
                    <a:pt x="1871" y="226"/>
                    <a:pt x="2499" y="91"/>
                    <a:pt x="2680" y="121"/>
                  </a:cubicBezTo>
                  <a:cubicBezTo>
                    <a:pt x="3241" y="111"/>
                    <a:pt x="3496" y="0"/>
                    <a:pt x="3211" y="189"/>
                  </a:cubicBezTo>
                  <a:cubicBezTo>
                    <a:pt x="2900" y="395"/>
                    <a:pt x="3956" y="182"/>
                    <a:pt x="4329" y="178"/>
                  </a:cubicBezTo>
                  <a:cubicBezTo>
                    <a:pt x="4474" y="140"/>
                    <a:pt x="4621" y="130"/>
                    <a:pt x="4770" y="121"/>
                  </a:cubicBezTo>
                  <a:cubicBezTo>
                    <a:pt x="4910" y="140"/>
                    <a:pt x="4969" y="91"/>
                    <a:pt x="4928" y="212"/>
                  </a:cubicBezTo>
                  <a:cubicBezTo>
                    <a:pt x="4924" y="225"/>
                    <a:pt x="4913" y="234"/>
                    <a:pt x="4905" y="245"/>
                  </a:cubicBezTo>
                  <a:cubicBezTo>
                    <a:pt x="4854" y="402"/>
                    <a:pt x="4898" y="255"/>
                    <a:pt x="4883" y="663"/>
                  </a:cubicBezTo>
                  <a:cubicBezTo>
                    <a:pt x="4875" y="867"/>
                    <a:pt x="4874" y="861"/>
                    <a:pt x="4860" y="1025"/>
                  </a:cubicBezTo>
                  <a:cubicBezTo>
                    <a:pt x="4855" y="1243"/>
                    <a:pt x="4838" y="1462"/>
                    <a:pt x="4838" y="1680"/>
                  </a:cubicBezTo>
                  <a:cubicBezTo>
                    <a:pt x="4838" y="1718"/>
                    <a:pt x="4844" y="1605"/>
                    <a:pt x="4849" y="1567"/>
                  </a:cubicBezTo>
                  <a:cubicBezTo>
                    <a:pt x="4851" y="1548"/>
                    <a:pt x="4856" y="1529"/>
                    <a:pt x="4860" y="1510"/>
                  </a:cubicBezTo>
                  <a:cubicBezTo>
                    <a:pt x="4864" y="1529"/>
                    <a:pt x="4864" y="1549"/>
                    <a:pt x="4871" y="1567"/>
                  </a:cubicBezTo>
                  <a:cubicBezTo>
                    <a:pt x="4876" y="1580"/>
                    <a:pt x="4894" y="1587"/>
                    <a:pt x="4894" y="1601"/>
                  </a:cubicBezTo>
                  <a:cubicBezTo>
                    <a:pt x="4894" y="1913"/>
                    <a:pt x="4879" y="2226"/>
                    <a:pt x="4871" y="2538"/>
                  </a:cubicBezTo>
                  <a:cubicBezTo>
                    <a:pt x="4514" y="2534"/>
                    <a:pt x="4156" y="2535"/>
                    <a:pt x="3799" y="2527"/>
                  </a:cubicBezTo>
                  <a:cubicBezTo>
                    <a:pt x="3776" y="2527"/>
                    <a:pt x="3889" y="2517"/>
                    <a:pt x="3866" y="2516"/>
                  </a:cubicBezTo>
                  <a:cubicBezTo>
                    <a:pt x="3512" y="2508"/>
                    <a:pt x="3159" y="2508"/>
                    <a:pt x="2805" y="2504"/>
                  </a:cubicBezTo>
                  <a:cubicBezTo>
                    <a:pt x="2734" y="2506"/>
                    <a:pt x="1040" y="2578"/>
                    <a:pt x="1653" y="2470"/>
                  </a:cubicBezTo>
                  <a:cubicBezTo>
                    <a:pt x="1450" y="2572"/>
                    <a:pt x="1204" y="2516"/>
                    <a:pt x="986" y="2470"/>
                  </a:cubicBezTo>
                  <a:cubicBezTo>
                    <a:pt x="872" y="2472"/>
                    <a:pt x="318" y="2382"/>
                    <a:pt x="128" y="2572"/>
                  </a:cubicBezTo>
                  <a:cubicBezTo>
                    <a:pt x="0" y="2261"/>
                    <a:pt x="85" y="1659"/>
                    <a:pt x="71" y="1262"/>
                  </a:cubicBezTo>
                  <a:cubicBezTo>
                    <a:pt x="81" y="466"/>
                    <a:pt x="28" y="556"/>
                    <a:pt x="105" y="155"/>
                  </a:cubicBezTo>
                  <a:cubicBezTo>
                    <a:pt x="120" y="159"/>
                    <a:pt x="138" y="157"/>
                    <a:pt x="151" y="166"/>
                  </a:cubicBezTo>
                  <a:cubicBezTo>
                    <a:pt x="211" y="206"/>
                    <a:pt x="126" y="211"/>
                    <a:pt x="218" y="189"/>
                  </a:cubicBezTo>
                  <a:cubicBezTo>
                    <a:pt x="244" y="150"/>
                    <a:pt x="269" y="125"/>
                    <a:pt x="309" y="99"/>
                  </a:cubicBezTo>
                  <a:cubicBezTo>
                    <a:pt x="348" y="107"/>
                    <a:pt x="373" y="111"/>
                    <a:pt x="410" y="121"/>
                  </a:cubicBezTo>
                  <a:cubicBezTo>
                    <a:pt x="410" y="121"/>
                    <a:pt x="501" y="150"/>
                    <a:pt x="410" y="121"/>
                  </a:cubicBezTo>
                  <a:close/>
                </a:path>
              </a:pathLst>
            </a:custGeom>
            <a:solidFill>
              <a:srgbClr val="C9E4FF"/>
            </a:solidFill>
            <a:ln w="31750" cap="sq" cmpd="sng">
              <a:noFill/>
              <a:prstDash val="solid"/>
              <a:round/>
              <a:headEnd/>
              <a:tailEnd/>
            </a:ln>
            <a:effectLst>
              <a:outerShdw dist="224686" dir="2837437" algn="ctr" rotWithShape="0">
                <a:srgbClr val="B9B9B9"/>
              </a:outerShdw>
            </a:effectLst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9" name="Text Box 10"/>
            <p:cNvSpPr txBox="1">
              <a:spLocks noChangeArrowheads="1"/>
            </p:cNvSpPr>
            <p:nvPr/>
          </p:nvSpPr>
          <p:spPr bwMode="auto">
            <a:xfrm>
              <a:off x="392" y="1522"/>
              <a:ext cx="4804" cy="22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just" fontAlgn="base">
                <a:spcBef>
                  <a:spcPct val="0"/>
                </a:spcBef>
              </a:pPr>
              <a:r>
                <a:rPr lang="zh-CN" altLang="en-US" sz="2800" baseline="0" dirty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在本问题中，当前</a:t>
              </a:r>
              <a:r>
                <a:rPr lang="zh-CN" altLang="en-US" sz="2800" dirty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服务窗口平均排队等待服务的客户</a:t>
              </a:r>
              <a:r>
                <a:rPr lang="zh-CN" altLang="en-US" sz="2800" baseline="0" dirty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人员数小于某个阈值时，临时窗口将不再提供服务，一来该策略不是最优，二来也不符合实际情况。现增加如下规则：</a:t>
              </a:r>
              <a:endParaRPr lang="en-US" altLang="zh-CN" sz="2800" baseline="0" dirty="0">
                <a:solidFill>
                  <a:srgbClr val="000080"/>
                </a:solidFill>
                <a:latin typeface="幼圆" pitchFamily="49" charset="-122"/>
                <a:ea typeface="幼圆" pitchFamily="49" charset="-122"/>
              </a:endParaRPr>
            </a:p>
            <a:p>
              <a:pPr algn="just" fontAlgn="base">
                <a:spcBef>
                  <a:spcPct val="0"/>
                </a:spcBef>
                <a:buFont typeface="Wingdings" pitchFamily="2" charset="2"/>
                <a:buChar char="Ø"/>
              </a:pPr>
              <a:r>
                <a:rPr lang="en-US" altLang="zh-CN" sz="2800" baseline="0" dirty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 </a:t>
              </a:r>
              <a:r>
                <a:rPr lang="zh-CN" altLang="en-US" sz="2800" baseline="0" dirty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外币和对公窗口应优先处理本业务，即当有对应业务（有客户等待时）时应优先处理，只有当本业务没有排队客户时，才能处理对私业务；</a:t>
              </a:r>
              <a:endParaRPr lang="en-US" altLang="zh-CN" sz="2800" baseline="0" dirty="0">
                <a:solidFill>
                  <a:srgbClr val="000080"/>
                </a:solidFill>
                <a:latin typeface="幼圆" pitchFamily="49" charset="-122"/>
                <a:ea typeface="幼圆" pitchFamily="49" charset="-122"/>
              </a:endParaRPr>
            </a:p>
            <a:p>
              <a:pPr algn="just" fontAlgn="base">
                <a:spcBef>
                  <a:spcPct val="0"/>
                </a:spcBef>
                <a:buFont typeface="Wingdings" pitchFamily="2" charset="2"/>
                <a:buChar char="Ø"/>
              </a:pPr>
              <a:r>
                <a:rPr lang="en-US" altLang="zh-CN" sz="2800" dirty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 </a:t>
              </a:r>
              <a:r>
                <a:rPr lang="zh-CN" altLang="en-US" sz="2800" dirty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当外币和对公窗口没有等待客户同时对私窗口有等待客户排队时，将处理对私业务（资源利用最大化）。</a:t>
              </a:r>
              <a:endParaRPr lang="zh-CN" altLang="en-US" sz="2800" baseline="0" dirty="0">
                <a:solidFill>
                  <a:srgbClr val="000080"/>
                </a:solidFill>
                <a:latin typeface="幼圆" pitchFamily="49" charset="-122"/>
                <a:ea typeface="幼圆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优先队列（</a:t>
            </a:r>
            <a:r>
              <a:rPr lang="en-US" altLang="zh-CN" sz="32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Priority queue</a:t>
            </a:r>
            <a:r>
              <a:rPr lang="zh-CN" altLang="en-US" sz="32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）</a:t>
            </a:r>
            <a:r>
              <a:rPr lang="en-US" altLang="zh-CN" sz="32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*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101</a:t>
            </a:fld>
            <a:endParaRPr lang="zh-CN" altLang="en-US" dirty="0"/>
          </a:p>
        </p:txBody>
      </p:sp>
      <p:grpSp>
        <p:nvGrpSpPr>
          <p:cNvPr id="4" name="Group 38"/>
          <p:cNvGrpSpPr>
            <a:grpSpLocks/>
          </p:cNvGrpSpPr>
          <p:nvPr/>
        </p:nvGrpSpPr>
        <p:grpSpPr bwMode="auto">
          <a:xfrm>
            <a:off x="190871" y="1052546"/>
            <a:ext cx="11880148" cy="5617669"/>
            <a:chOff x="-199" y="925"/>
            <a:chExt cx="6356" cy="2649"/>
          </a:xfrm>
        </p:grpSpPr>
        <p:sp>
          <p:nvSpPr>
            <p:cNvPr id="5" name="Freeform 9"/>
            <p:cNvSpPr>
              <a:spLocks/>
            </p:cNvSpPr>
            <p:nvPr/>
          </p:nvSpPr>
          <p:spPr bwMode="auto">
            <a:xfrm>
              <a:off x="-199" y="925"/>
              <a:ext cx="6356" cy="2649"/>
            </a:xfrm>
            <a:custGeom>
              <a:avLst/>
              <a:gdLst>
                <a:gd name="T0" fmla="*/ 517 w 4969"/>
                <a:gd name="T1" fmla="*/ 63 h 2578"/>
                <a:gd name="T2" fmla="*/ 1684 w 4969"/>
                <a:gd name="T3" fmla="*/ 68 h 2578"/>
                <a:gd name="T4" fmla="*/ 2638 w 4969"/>
                <a:gd name="T5" fmla="*/ 39 h 2578"/>
                <a:gd name="T6" fmla="*/ 3377 w 4969"/>
                <a:gd name="T7" fmla="*/ 63 h 2578"/>
                <a:gd name="T8" fmla="*/ 4047 w 4969"/>
                <a:gd name="T9" fmla="*/ 99 h 2578"/>
                <a:gd name="T10" fmla="*/ 5455 w 4969"/>
                <a:gd name="T11" fmla="*/ 93 h 2578"/>
                <a:gd name="T12" fmla="*/ 6011 w 4969"/>
                <a:gd name="T13" fmla="*/ 63 h 2578"/>
                <a:gd name="T14" fmla="*/ 6211 w 4969"/>
                <a:gd name="T15" fmla="*/ 111 h 2578"/>
                <a:gd name="T16" fmla="*/ 6181 w 4969"/>
                <a:gd name="T17" fmla="*/ 129 h 2578"/>
                <a:gd name="T18" fmla="*/ 6154 w 4969"/>
                <a:gd name="T19" fmla="*/ 349 h 2578"/>
                <a:gd name="T20" fmla="*/ 6124 w 4969"/>
                <a:gd name="T21" fmla="*/ 539 h 2578"/>
                <a:gd name="T22" fmla="*/ 6099 w 4969"/>
                <a:gd name="T23" fmla="*/ 884 h 2578"/>
                <a:gd name="T24" fmla="*/ 6111 w 4969"/>
                <a:gd name="T25" fmla="*/ 826 h 2578"/>
                <a:gd name="T26" fmla="*/ 6124 w 4969"/>
                <a:gd name="T27" fmla="*/ 794 h 2578"/>
                <a:gd name="T28" fmla="*/ 6140 w 4969"/>
                <a:gd name="T29" fmla="*/ 826 h 2578"/>
                <a:gd name="T30" fmla="*/ 6169 w 4969"/>
                <a:gd name="T31" fmla="*/ 842 h 2578"/>
                <a:gd name="T32" fmla="*/ 6140 w 4969"/>
                <a:gd name="T33" fmla="*/ 1336 h 2578"/>
                <a:gd name="T34" fmla="*/ 4789 w 4969"/>
                <a:gd name="T35" fmla="*/ 1329 h 2578"/>
                <a:gd name="T36" fmla="*/ 4871 w 4969"/>
                <a:gd name="T37" fmla="*/ 1324 h 2578"/>
                <a:gd name="T38" fmla="*/ 3535 w 4969"/>
                <a:gd name="T39" fmla="*/ 1316 h 2578"/>
                <a:gd name="T40" fmla="*/ 2083 w 4969"/>
                <a:gd name="T41" fmla="*/ 1299 h 2578"/>
                <a:gd name="T42" fmla="*/ 1242 w 4969"/>
                <a:gd name="T43" fmla="*/ 1299 h 2578"/>
                <a:gd name="T44" fmla="*/ 161 w 4969"/>
                <a:gd name="T45" fmla="*/ 1353 h 2578"/>
                <a:gd name="T46" fmla="*/ 90 w 4969"/>
                <a:gd name="T47" fmla="*/ 663 h 2578"/>
                <a:gd name="T48" fmla="*/ 133 w 4969"/>
                <a:gd name="T49" fmla="*/ 82 h 2578"/>
                <a:gd name="T50" fmla="*/ 190 w 4969"/>
                <a:gd name="T51" fmla="*/ 88 h 2578"/>
                <a:gd name="T52" fmla="*/ 275 w 4969"/>
                <a:gd name="T53" fmla="*/ 99 h 2578"/>
                <a:gd name="T54" fmla="*/ 389 w 4969"/>
                <a:gd name="T55" fmla="*/ 52 h 2578"/>
                <a:gd name="T56" fmla="*/ 517 w 4969"/>
                <a:gd name="T57" fmla="*/ 63 h 2578"/>
                <a:gd name="T58" fmla="*/ 517 w 4969"/>
                <a:gd name="T59" fmla="*/ 63 h 2578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4969" h="2578">
                  <a:moveTo>
                    <a:pt x="410" y="121"/>
                  </a:moveTo>
                  <a:cubicBezTo>
                    <a:pt x="749" y="132"/>
                    <a:pt x="984" y="140"/>
                    <a:pt x="1336" y="132"/>
                  </a:cubicBezTo>
                  <a:cubicBezTo>
                    <a:pt x="1588" y="105"/>
                    <a:pt x="1841" y="98"/>
                    <a:pt x="2093" y="76"/>
                  </a:cubicBezTo>
                  <a:cubicBezTo>
                    <a:pt x="1871" y="226"/>
                    <a:pt x="2499" y="91"/>
                    <a:pt x="2680" y="121"/>
                  </a:cubicBezTo>
                  <a:cubicBezTo>
                    <a:pt x="3241" y="111"/>
                    <a:pt x="3496" y="0"/>
                    <a:pt x="3211" y="189"/>
                  </a:cubicBezTo>
                  <a:cubicBezTo>
                    <a:pt x="2900" y="395"/>
                    <a:pt x="3956" y="182"/>
                    <a:pt x="4329" y="178"/>
                  </a:cubicBezTo>
                  <a:cubicBezTo>
                    <a:pt x="4474" y="140"/>
                    <a:pt x="4621" y="130"/>
                    <a:pt x="4770" y="121"/>
                  </a:cubicBezTo>
                  <a:cubicBezTo>
                    <a:pt x="4910" y="140"/>
                    <a:pt x="4969" y="91"/>
                    <a:pt x="4928" y="212"/>
                  </a:cubicBezTo>
                  <a:cubicBezTo>
                    <a:pt x="4924" y="225"/>
                    <a:pt x="4913" y="234"/>
                    <a:pt x="4905" y="245"/>
                  </a:cubicBezTo>
                  <a:cubicBezTo>
                    <a:pt x="4854" y="402"/>
                    <a:pt x="4898" y="255"/>
                    <a:pt x="4883" y="663"/>
                  </a:cubicBezTo>
                  <a:cubicBezTo>
                    <a:pt x="4875" y="867"/>
                    <a:pt x="4874" y="861"/>
                    <a:pt x="4860" y="1025"/>
                  </a:cubicBezTo>
                  <a:cubicBezTo>
                    <a:pt x="4855" y="1243"/>
                    <a:pt x="4838" y="1462"/>
                    <a:pt x="4838" y="1680"/>
                  </a:cubicBezTo>
                  <a:cubicBezTo>
                    <a:pt x="4838" y="1718"/>
                    <a:pt x="4844" y="1605"/>
                    <a:pt x="4849" y="1567"/>
                  </a:cubicBezTo>
                  <a:cubicBezTo>
                    <a:pt x="4851" y="1548"/>
                    <a:pt x="4856" y="1529"/>
                    <a:pt x="4860" y="1510"/>
                  </a:cubicBezTo>
                  <a:cubicBezTo>
                    <a:pt x="4864" y="1529"/>
                    <a:pt x="4864" y="1549"/>
                    <a:pt x="4871" y="1567"/>
                  </a:cubicBezTo>
                  <a:cubicBezTo>
                    <a:pt x="4876" y="1580"/>
                    <a:pt x="4894" y="1587"/>
                    <a:pt x="4894" y="1601"/>
                  </a:cubicBezTo>
                  <a:cubicBezTo>
                    <a:pt x="4894" y="1913"/>
                    <a:pt x="4879" y="2226"/>
                    <a:pt x="4871" y="2538"/>
                  </a:cubicBezTo>
                  <a:cubicBezTo>
                    <a:pt x="4514" y="2534"/>
                    <a:pt x="4156" y="2535"/>
                    <a:pt x="3799" y="2527"/>
                  </a:cubicBezTo>
                  <a:cubicBezTo>
                    <a:pt x="3776" y="2527"/>
                    <a:pt x="3889" y="2517"/>
                    <a:pt x="3866" y="2516"/>
                  </a:cubicBezTo>
                  <a:cubicBezTo>
                    <a:pt x="3512" y="2508"/>
                    <a:pt x="3159" y="2508"/>
                    <a:pt x="2805" y="2504"/>
                  </a:cubicBezTo>
                  <a:cubicBezTo>
                    <a:pt x="2734" y="2506"/>
                    <a:pt x="1040" y="2578"/>
                    <a:pt x="1653" y="2470"/>
                  </a:cubicBezTo>
                  <a:cubicBezTo>
                    <a:pt x="1450" y="2572"/>
                    <a:pt x="1204" y="2516"/>
                    <a:pt x="986" y="2470"/>
                  </a:cubicBezTo>
                  <a:cubicBezTo>
                    <a:pt x="872" y="2472"/>
                    <a:pt x="318" y="2382"/>
                    <a:pt x="128" y="2572"/>
                  </a:cubicBezTo>
                  <a:cubicBezTo>
                    <a:pt x="0" y="2261"/>
                    <a:pt x="85" y="1659"/>
                    <a:pt x="71" y="1262"/>
                  </a:cubicBezTo>
                  <a:cubicBezTo>
                    <a:pt x="81" y="466"/>
                    <a:pt x="28" y="556"/>
                    <a:pt x="105" y="155"/>
                  </a:cubicBezTo>
                  <a:cubicBezTo>
                    <a:pt x="120" y="159"/>
                    <a:pt x="138" y="157"/>
                    <a:pt x="151" y="166"/>
                  </a:cubicBezTo>
                  <a:cubicBezTo>
                    <a:pt x="211" y="206"/>
                    <a:pt x="126" y="211"/>
                    <a:pt x="218" y="189"/>
                  </a:cubicBezTo>
                  <a:cubicBezTo>
                    <a:pt x="244" y="150"/>
                    <a:pt x="269" y="125"/>
                    <a:pt x="309" y="99"/>
                  </a:cubicBezTo>
                  <a:cubicBezTo>
                    <a:pt x="348" y="107"/>
                    <a:pt x="373" y="111"/>
                    <a:pt x="410" y="121"/>
                  </a:cubicBezTo>
                  <a:cubicBezTo>
                    <a:pt x="410" y="121"/>
                    <a:pt x="501" y="150"/>
                    <a:pt x="410" y="121"/>
                  </a:cubicBezTo>
                  <a:close/>
                </a:path>
              </a:pathLst>
            </a:custGeom>
            <a:solidFill>
              <a:srgbClr val="C9E4FF"/>
            </a:solidFill>
            <a:ln w="31750" cap="sq" cmpd="sng">
              <a:noFill/>
              <a:prstDash val="solid"/>
              <a:round/>
              <a:headEnd/>
              <a:tailEnd/>
            </a:ln>
            <a:effectLst>
              <a:outerShdw dist="224686" dir="2837437" algn="ctr" rotWithShape="0">
                <a:srgbClr val="B9B9B9"/>
              </a:outerShdw>
            </a:effectLst>
          </p:spPr>
          <p:txBody>
            <a:bodyPr wrap="none" anchor="ctr"/>
            <a:lstStyle/>
            <a:p>
              <a:endParaRPr lang="zh-CN" altLang="en-US" sz="2400" dirty="0"/>
            </a:p>
          </p:txBody>
        </p:sp>
        <p:sp>
          <p:nvSpPr>
            <p:cNvPr id="6" name="Text Box 10"/>
            <p:cNvSpPr txBox="1">
              <a:spLocks noChangeArrowheads="1"/>
            </p:cNvSpPr>
            <p:nvPr/>
          </p:nvSpPr>
          <p:spPr bwMode="auto">
            <a:xfrm>
              <a:off x="135" y="1197"/>
              <a:ext cx="5061" cy="21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just" fontAlgn="base">
                <a:spcBef>
                  <a:spcPct val="0"/>
                </a:spcBef>
              </a:pPr>
              <a:r>
                <a:rPr lang="zh-CN" altLang="en-US" sz="3200" baseline="0" dirty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在实际应用时，前述简单队列结构是不够的，先入先出机制需要使用某些优先规则来完善。如：</a:t>
              </a:r>
              <a:endParaRPr lang="en-US" altLang="zh-CN" sz="3200" baseline="0" dirty="0">
                <a:solidFill>
                  <a:srgbClr val="000080"/>
                </a:solidFill>
                <a:latin typeface="幼圆" pitchFamily="49" charset="-122"/>
                <a:ea typeface="幼圆" pitchFamily="49" charset="-122"/>
              </a:endParaRPr>
            </a:p>
            <a:p>
              <a:pPr lvl="1" algn="just" fontAlgn="base">
                <a:spcBef>
                  <a:spcPct val="0"/>
                </a:spcBef>
                <a:buFont typeface="Wingdings" pitchFamily="2" charset="2"/>
                <a:buChar char="Ø"/>
              </a:pPr>
              <a:r>
                <a:rPr lang="en-US" altLang="zh-CN" sz="3200" dirty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 </a:t>
              </a:r>
              <a:r>
                <a:rPr lang="zh-CN" altLang="en-US" sz="3200" dirty="0">
                  <a:solidFill>
                    <a:srgbClr val="000080"/>
                  </a:solidFill>
                  <a:latin typeface="楷体" pitchFamily="49" charset="-122"/>
                  <a:ea typeface="楷体" pitchFamily="49" charset="-122"/>
                </a:rPr>
                <a:t>在服务行业，通常有残疾人、老人优先</a:t>
              </a:r>
              <a:endParaRPr lang="en-US" altLang="zh-CN" sz="3200" dirty="0">
                <a:solidFill>
                  <a:srgbClr val="000080"/>
                </a:solidFill>
                <a:latin typeface="楷体" pitchFamily="49" charset="-122"/>
                <a:ea typeface="楷体" pitchFamily="49" charset="-122"/>
              </a:endParaRPr>
            </a:p>
            <a:p>
              <a:pPr marL="806450" lvl="1" indent="-349250" algn="just" fontAlgn="base">
                <a:spcBef>
                  <a:spcPct val="0"/>
                </a:spcBef>
                <a:buFont typeface="Wingdings" pitchFamily="2" charset="2"/>
                <a:buChar char="Ø"/>
              </a:pPr>
              <a:r>
                <a:rPr lang="zh-CN" altLang="en-US" sz="3200" dirty="0">
                  <a:solidFill>
                    <a:srgbClr val="000080"/>
                  </a:solidFill>
                  <a:latin typeface="楷体" pitchFamily="49" charset="-122"/>
                  <a:ea typeface="楷体" pitchFamily="49" charset="-122"/>
                </a:rPr>
                <a:t>在公路上某些特殊车辆（如救护车、消防车）优先</a:t>
              </a:r>
              <a:endParaRPr lang="en-US" altLang="zh-CN" sz="3200" dirty="0">
                <a:solidFill>
                  <a:srgbClr val="000080"/>
                </a:solidFill>
                <a:latin typeface="楷体" pitchFamily="49" charset="-122"/>
                <a:ea typeface="楷体" pitchFamily="49" charset="-122"/>
              </a:endParaRPr>
            </a:p>
            <a:p>
              <a:pPr marL="806450" lvl="1" indent="-349250" algn="just" fontAlgn="base">
                <a:spcBef>
                  <a:spcPct val="0"/>
                </a:spcBef>
                <a:buFont typeface="Wingdings" pitchFamily="2" charset="2"/>
                <a:buChar char="Ø"/>
              </a:pPr>
              <a:r>
                <a:rPr lang="zh-CN" altLang="en-US" sz="3200" dirty="0">
                  <a:solidFill>
                    <a:srgbClr val="000080"/>
                  </a:solidFill>
                  <a:latin typeface="楷体" pitchFamily="49" charset="-122"/>
                  <a:ea typeface="楷体" pitchFamily="49" charset="-122"/>
                </a:rPr>
                <a:t>在操作系统进程调度中，具有高优先级的进程优先执行</a:t>
              </a:r>
              <a:endParaRPr lang="en-US" altLang="zh-CN" sz="3200" dirty="0">
                <a:solidFill>
                  <a:srgbClr val="000080"/>
                </a:solidFill>
                <a:latin typeface="楷体" pitchFamily="49" charset="-122"/>
                <a:ea typeface="楷体" pitchFamily="49" charset="-122"/>
              </a:endParaRPr>
            </a:p>
            <a:p>
              <a:pPr algn="just" fontAlgn="base">
                <a:spcBef>
                  <a:spcPct val="0"/>
                </a:spcBef>
              </a:pPr>
              <a:r>
                <a:rPr lang="zh-CN" altLang="en-US" sz="3200" b="1" baseline="0" dirty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优先队列（</a:t>
              </a:r>
              <a:r>
                <a:rPr lang="en-US" altLang="zh-CN" sz="3200" b="1" baseline="0" dirty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Priority Queue</a:t>
              </a:r>
              <a:r>
                <a:rPr lang="zh-CN" altLang="en-US" sz="3200" b="1" baseline="0" dirty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）</a:t>
              </a:r>
              <a:r>
                <a:rPr lang="zh-CN" altLang="en-US" sz="3200" b="1" dirty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：根据元素的优先级及在队列中的当前位置决定出队的顺序。</a:t>
              </a:r>
              <a:endParaRPr lang="zh-CN" altLang="en-US" sz="3200" b="1" baseline="0" dirty="0">
                <a:solidFill>
                  <a:srgbClr val="000080"/>
                </a:solidFill>
                <a:latin typeface="幼圆" pitchFamily="49" charset="-122"/>
                <a:ea typeface="幼圆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47605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优先队列的实现</a:t>
            </a:r>
            <a:r>
              <a:rPr lang="en-US" altLang="zh-CN" sz="32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*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102</a:t>
            </a:fld>
            <a:endParaRPr lang="zh-CN" altLang="en-US" dirty="0"/>
          </a:p>
        </p:txBody>
      </p:sp>
      <p:grpSp>
        <p:nvGrpSpPr>
          <p:cNvPr id="7" name="Group 49"/>
          <p:cNvGrpSpPr>
            <a:grpSpLocks/>
          </p:cNvGrpSpPr>
          <p:nvPr/>
        </p:nvGrpSpPr>
        <p:grpSpPr bwMode="auto">
          <a:xfrm>
            <a:off x="334566" y="1124744"/>
            <a:ext cx="11593287" cy="5893450"/>
            <a:chOff x="672" y="1008"/>
            <a:chExt cx="3504" cy="1177"/>
          </a:xfrm>
        </p:grpSpPr>
        <p:sp>
          <p:nvSpPr>
            <p:cNvPr id="8" name="Rectangle 3"/>
            <p:cNvSpPr>
              <a:spLocks noChangeArrowheads="1"/>
            </p:cNvSpPr>
            <p:nvPr/>
          </p:nvSpPr>
          <p:spPr bwMode="auto">
            <a:xfrm>
              <a:off x="672" y="1008"/>
              <a:ext cx="3504" cy="1079"/>
            </a:xfrm>
            <a:prstGeom prst="rect">
              <a:avLst/>
            </a:prstGeom>
            <a:solidFill>
              <a:srgbClr val="FFDEBD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97566" dir="2700000" algn="ctr" rotWithShape="0">
                <a:srgbClr val="C0C0C0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Text Box 4"/>
            <p:cNvSpPr txBox="1">
              <a:spLocks noChangeArrowheads="1"/>
            </p:cNvSpPr>
            <p:nvPr/>
          </p:nvSpPr>
          <p:spPr bwMode="auto">
            <a:xfrm>
              <a:off x="772" y="1048"/>
              <a:ext cx="3371" cy="113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marL="363538" indent="-363538">
                <a:buFont typeface="Wingdings" pitchFamily="2" charset="2"/>
                <a:buChar char="u"/>
              </a:pPr>
              <a:r>
                <a:rPr lang="zh-CN" altLang="en-US" sz="2800" dirty="0">
                  <a:solidFill>
                    <a:srgbClr val="000099"/>
                  </a:solidFill>
                </a:rPr>
                <a:t>方法一：使用两种变种链表实现。一种链表是所有元素都按进入顺序排列（队），取元素效率为</a:t>
              </a:r>
              <a:r>
                <a:rPr lang="en-US" altLang="zh-CN" sz="2800" dirty="0">
                  <a:solidFill>
                    <a:srgbClr val="000099"/>
                  </a:solidFill>
                </a:rPr>
                <a:t>O(n) </a:t>
              </a:r>
              <a:r>
                <a:rPr lang="zh-CN" altLang="en-US" sz="2800" dirty="0">
                  <a:solidFill>
                    <a:srgbClr val="000099"/>
                  </a:solidFill>
                </a:rPr>
                <a:t>；另一种链表是根据元素的优先级决定新增位置（按优先级排序），新增元素效率为</a:t>
              </a:r>
              <a:r>
                <a:rPr lang="en-US" altLang="zh-CN" sz="2800" dirty="0">
                  <a:solidFill>
                    <a:srgbClr val="000099"/>
                  </a:solidFill>
                </a:rPr>
                <a:t>O(n)</a:t>
              </a:r>
              <a:r>
                <a:rPr lang="zh-CN" altLang="en-US" sz="2800" dirty="0">
                  <a:solidFill>
                    <a:srgbClr val="000099"/>
                  </a:solidFill>
                </a:rPr>
                <a:t>。实现简单。</a:t>
              </a:r>
              <a:endParaRPr lang="en-US" altLang="zh-CN" sz="2800" dirty="0">
                <a:solidFill>
                  <a:srgbClr val="000099"/>
                </a:solidFill>
              </a:endParaRPr>
            </a:p>
            <a:p>
              <a:pPr marL="363538" indent="-363538"/>
              <a:endParaRPr lang="en-US" altLang="zh-CN" sz="2800" dirty="0">
                <a:solidFill>
                  <a:srgbClr val="000099"/>
                </a:solidFill>
              </a:endParaRPr>
            </a:p>
            <a:p>
              <a:pPr marL="363538" indent="-363538">
                <a:buFont typeface="Wingdings" pitchFamily="2" charset="2"/>
                <a:buChar char="u"/>
              </a:pPr>
              <a:r>
                <a:rPr lang="zh-CN" altLang="en-US" sz="2800" dirty="0">
                  <a:solidFill>
                    <a:srgbClr val="000099"/>
                  </a:solidFill>
                </a:rPr>
                <a:t>方法二：使用一个链表和一个指针数组，链表用于存放元素，一个指向链表的指针数组用于确定新加入的元素应该在哪个范围中，算法的时间复杂度为</a:t>
              </a:r>
              <a:r>
                <a:rPr lang="en-US" altLang="zh-CN" sz="2800" b="1" dirty="0">
                  <a:solidFill>
                    <a:srgbClr val="FF0000"/>
                  </a:solidFill>
                </a:rPr>
                <a:t>O(      )</a:t>
              </a:r>
              <a:r>
                <a:rPr lang="zh-CN" altLang="en-US" sz="2800" dirty="0">
                  <a:solidFill>
                    <a:srgbClr val="000099"/>
                  </a:solidFill>
                </a:rPr>
                <a:t>。（</a:t>
              </a:r>
              <a:r>
                <a:rPr lang="en-US" altLang="zh-CN" sz="2800" dirty="0" err="1">
                  <a:solidFill>
                    <a:srgbClr val="000099"/>
                  </a:solidFill>
                </a:rPr>
                <a:t>J.O.Hendriksen</a:t>
              </a:r>
              <a:r>
                <a:rPr lang="zh-CN" altLang="en-US" sz="2800" dirty="0">
                  <a:solidFill>
                    <a:srgbClr val="000099"/>
                  </a:solidFill>
                </a:rPr>
                <a:t>提出）。</a:t>
              </a:r>
              <a:endParaRPr lang="en-US" altLang="zh-CN" sz="2800" dirty="0">
                <a:solidFill>
                  <a:srgbClr val="000099"/>
                </a:solidFill>
              </a:endParaRPr>
            </a:p>
            <a:p>
              <a:pPr marL="363538" indent="-363538"/>
              <a:endParaRPr lang="en-US" altLang="zh-CN" sz="2800" dirty="0">
                <a:solidFill>
                  <a:srgbClr val="000099"/>
                </a:solidFill>
              </a:endParaRPr>
            </a:p>
            <a:p>
              <a:pPr marL="363538" indent="-363538">
                <a:buFont typeface="Wingdings" pitchFamily="2" charset="2"/>
                <a:buChar char="u"/>
              </a:pPr>
              <a:r>
                <a:rPr lang="zh-CN" altLang="en-US" sz="2800" dirty="0">
                  <a:solidFill>
                    <a:srgbClr val="000099"/>
                  </a:solidFill>
                </a:rPr>
                <a:t>方法三：</a:t>
              </a:r>
              <a:r>
                <a:rPr lang="zh-CN" altLang="en-US" sz="2800" b="1" dirty="0">
                  <a:solidFill>
                    <a:srgbClr val="000099"/>
                  </a:solidFill>
                </a:rPr>
                <a:t>用一个堆（</a:t>
              </a:r>
              <a:r>
                <a:rPr lang="en-US" altLang="zh-CN" sz="2800" b="1" dirty="0">
                  <a:solidFill>
                    <a:srgbClr val="000099"/>
                  </a:solidFill>
                </a:rPr>
                <a:t>Heap</a:t>
              </a:r>
              <a:r>
                <a:rPr lang="zh-CN" altLang="en-US" sz="2800" b="1" dirty="0">
                  <a:solidFill>
                    <a:srgbClr val="000099"/>
                  </a:solidFill>
                </a:rPr>
                <a:t>）结构实现。这是常用的一种高效实现优先队列的方法</a:t>
              </a:r>
              <a:r>
                <a:rPr lang="zh-CN" altLang="en-US" sz="2800" dirty="0">
                  <a:solidFill>
                    <a:srgbClr val="000099"/>
                  </a:solidFill>
                </a:rPr>
                <a:t>（原理将在树中讲解），算法的时间复杂度为</a:t>
              </a:r>
              <a:r>
                <a:rPr lang="zh-CN" altLang="en-US" sz="2800" dirty="0">
                  <a:solidFill>
                    <a:srgbClr val="002060"/>
                  </a:solidFill>
                  <a:latin typeface="黑体" pitchFamily="2" charset="-122"/>
                  <a:ea typeface="黑体" pitchFamily="2" charset="-122"/>
                </a:rPr>
                <a:t>（</a:t>
              </a:r>
              <a:r>
                <a:rPr lang="en-US" altLang="zh-CN" sz="2800" dirty="0">
                  <a:solidFill>
                    <a:srgbClr val="002060"/>
                  </a:solidFill>
                  <a:latin typeface="黑体" pitchFamily="2" charset="-122"/>
                  <a:ea typeface="黑体" pitchFamily="2" charset="-122"/>
                </a:rPr>
                <a:t>log</a:t>
              </a:r>
              <a:r>
                <a:rPr lang="en-US" altLang="zh-CN" sz="2800" baseline="-25000" dirty="0">
                  <a:solidFill>
                    <a:srgbClr val="002060"/>
                  </a:solidFill>
                  <a:latin typeface="黑体" pitchFamily="2" charset="-122"/>
                  <a:ea typeface="黑体" pitchFamily="2" charset="-122"/>
                </a:rPr>
                <a:t>2</a:t>
              </a:r>
              <a:r>
                <a:rPr lang="en-US" altLang="zh-CN" sz="2800" dirty="0">
                  <a:solidFill>
                    <a:srgbClr val="002060"/>
                  </a:solidFill>
                  <a:latin typeface="黑体" pitchFamily="2" charset="-122"/>
                  <a:ea typeface="黑体" pitchFamily="2" charset="-122"/>
                </a:rPr>
                <a:t> N</a:t>
              </a:r>
              <a:r>
                <a:rPr lang="zh-CN" altLang="en-US" sz="2800" dirty="0">
                  <a:solidFill>
                    <a:srgbClr val="002060"/>
                  </a:solidFill>
                  <a:latin typeface="黑体" pitchFamily="2" charset="-122"/>
                  <a:ea typeface="黑体" pitchFamily="2" charset="-122"/>
                </a:rPr>
                <a:t>） </a:t>
              </a:r>
              <a:r>
                <a:rPr lang="zh-CN" altLang="en-US" sz="2800" dirty="0">
                  <a:solidFill>
                    <a:srgbClr val="000099"/>
                  </a:solidFill>
                </a:rPr>
                <a:t>。</a:t>
              </a:r>
              <a:endParaRPr lang="en-US" altLang="zh-CN" sz="2800" dirty="0">
                <a:solidFill>
                  <a:srgbClr val="000099"/>
                </a:solidFill>
              </a:endParaRPr>
            </a:p>
          </p:txBody>
        </p:sp>
      </p:grp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2269727"/>
              </p:ext>
            </p:extLst>
          </p:nvPr>
        </p:nvGraphicFramePr>
        <p:xfrm>
          <a:off x="4222998" y="4005064"/>
          <a:ext cx="566172" cy="4023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7" name="公式" r:id="rId3" imgW="241200" imgH="228600" progId="Equation.3">
                  <p:embed/>
                </p:oleObj>
              </mc:Choice>
              <mc:Fallback>
                <p:oleObj name="公式" r:id="rId3" imgW="2412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2998" y="4005064"/>
                        <a:ext cx="566172" cy="40233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73174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2"/>
          <p:cNvSpPr txBox="1">
            <a:spLocks noChangeArrowheads="1"/>
          </p:cNvSpPr>
          <p:nvPr/>
        </p:nvSpPr>
        <p:spPr bwMode="auto">
          <a:xfrm rot="20778706">
            <a:off x="3365357" y="2462382"/>
            <a:ext cx="482055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t">
              <a:spcBef>
                <a:spcPct val="50000"/>
              </a:spcBef>
            </a:pPr>
            <a:r>
              <a:rPr lang="zh-CN" altLang="en-US" sz="6000" b="1">
                <a:solidFill>
                  <a:srgbClr val="FFFFFF"/>
                </a:solidFill>
                <a:ea typeface="黑体" pitchFamily="2" charset="-122"/>
              </a:rPr>
              <a:t>本章内容小结</a:t>
            </a:r>
          </a:p>
        </p:txBody>
      </p:sp>
      <p:sp>
        <p:nvSpPr>
          <p:cNvPr id="84995" name="Freeform 3"/>
          <p:cNvSpPr>
            <a:spLocks/>
          </p:cNvSpPr>
          <p:nvPr/>
        </p:nvSpPr>
        <p:spPr bwMode="auto">
          <a:xfrm rot="20778706">
            <a:off x="3250777" y="1600200"/>
            <a:ext cx="7475094" cy="1798638"/>
          </a:xfrm>
          <a:custGeom>
            <a:avLst/>
            <a:gdLst>
              <a:gd name="T0" fmla="*/ 2147483647 w 3784"/>
              <a:gd name="T1" fmla="*/ 2147483647 h 1277"/>
              <a:gd name="T2" fmla="*/ 2147483647 w 3784"/>
              <a:gd name="T3" fmla="*/ 2147483647 h 1277"/>
              <a:gd name="T4" fmla="*/ 2147483647 w 3784"/>
              <a:gd name="T5" fmla="*/ 2147483647 h 1277"/>
              <a:gd name="T6" fmla="*/ 2147483647 w 3784"/>
              <a:gd name="T7" fmla="*/ 0 h 1277"/>
              <a:gd name="T8" fmla="*/ 2147483647 w 3784"/>
              <a:gd name="T9" fmla="*/ 2147483647 h 1277"/>
              <a:gd name="T10" fmla="*/ 2147483647 w 3784"/>
              <a:gd name="T11" fmla="*/ 2147483647 h 1277"/>
              <a:gd name="T12" fmla="*/ 2147483647 w 3784"/>
              <a:gd name="T13" fmla="*/ 2147483647 h 1277"/>
              <a:gd name="T14" fmla="*/ 2147483647 w 3784"/>
              <a:gd name="T15" fmla="*/ 2147483647 h 1277"/>
              <a:gd name="T16" fmla="*/ 2147483647 w 3784"/>
              <a:gd name="T17" fmla="*/ 2147483647 h 1277"/>
              <a:gd name="T18" fmla="*/ 2147483647 w 3784"/>
              <a:gd name="T19" fmla="*/ 2147483647 h 1277"/>
              <a:gd name="T20" fmla="*/ 2147483647 w 3784"/>
              <a:gd name="T21" fmla="*/ 2147483647 h 1277"/>
              <a:gd name="T22" fmla="*/ 2147483647 w 3784"/>
              <a:gd name="T23" fmla="*/ 2147483647 h 1277"/>
              <a:gd name="T24" fmla="*/ 2147483647 w 3784"/>
              <a:gd name="T25" fmla="*/ 2147483647 h 1277"/>
              <a:gd name="T26" fmla="*/ 2147483647 w 3784"/>
              <a:gd name="T27" fmla="*/ 2147483647 h 1277"/>
              <a:gd name="T28" fmla="*/ 2147483647 w 3784"/>
              <a:gd name="T29" fmla="*/ 2147483647 h 1277"/>
              <a:gd name="T30" fmla="*/ 2147483647 w 3784"/>
              <a:gd name="T31" fmla="*/ 2147483647 h 1277"/>
              <a:gd name="T32" fmla="*/ 2147483647 w 3784"/>
              <a:gd name="T33" fmla="*/ 2147483647 h 1277"/>
              <a:gd name="T34" fmla="*/ 2147483647 w 3784"/>
              <a:gd name="T35" fmla="*/ 2147483647 h 1277"/>
              <a:gd name="T36" fmla="*/ 2147483647 w 3784"/>
              <a:gd name="T37" fmla="*/ 2147483647 h 1277"/>
              <a:gd name="T38" fmla="*/ 2147483647 w 3784"/>
              <a:gd name="T39" fmla="*/ 2147483647 h 1277"/>
              <a:gd name="T40" fmla="*/ 2147483647 w 3784"/>
              <a:gd name="T41" fmla="*/ 2147483647 h 1277"/>
              <a:gd name="T42" fmla="*/ 2147483647 w 3784"/>
              <a:gd name="T43" fmla="*/ 2147483647 h 1277"/>
              <a:gd name="T44" fmla="*/ 2147483647 w 3784"/>
              <a:gd name="T45" fmla="*/ 2147483647 h 1277"/>
              <a:gd name="T46" fmla="*/ 2147483647 w 3784"/>
              <a:gd name="T47" fmla="*/ 2147483647 h 1277"/>
              <a:gd name="T48" fmla="*/ 2147483647 w 3784"/>
              <a:gd name="T49" fmla="*/ 2147483647 h 1277"/>
              <a:gd name="T50" fmla="*/ 2147483647 w 3784"/>
              <a:gd name="T51" fmla="*/ 2147483647 h 1277"/>
              <a:gd name="T52" fmla="*/ 2147483647 w 3784"/>
              <a:gd name="T53" fmla="*/ 2147483647 h 1277"/>
              <a:gd name="T54" fmla="*/ 2147483647 w 3784"/>
              <a:gd name="T55" fmla="*/ 2147483647 h 1277"/>
              <a:gd name="T56" fmla="*/ 2147483647 w 3784"/>
              <a:gd name="T57" fmla="*/ 2147483647 h 1277"/>
              <a:gd name="T58" fmla="*/ 2147483647 w 3784"/>
              <a:gd name="T59" fmla="*/ 2147483647 h 1277"/>
              <a:gd name="T60" fmla="*/ 2147483647 w 3784"/>
              <a:gd name="T61" fmla="*/ 2147483647 h 1277"/>
              <a:gd name="T62" fmla="*/ 2147483647 w 3784"/>
              <a:gd name="T63" fmla="*/ 2147483647 h 1277"/>
              <a:gd name="T64" fmla="*/ 2147483647 w 3784"/>
              <a:gd name="T65" fmla="*/ 2147483647 h 1277"/>
              <a:gd name="T66" fmla="*/ 2147483647 w 3784"/>
              <a:gd name="T67" fmla="*/ 2147483647 h 1277"/>
              <a:gd name="T68" fmla="*/ 2147483647 w 3784"/>
              <a:gd name="T69" fmla="*/ 2147483647 h 1277"/>
              <a:gd name="T70" fmla="*/ 2147483647 w 3784"/>
              <a:gd name="T71" fmla="*/ 2147483647 h 1277"/>
              <a:gd name="T72" fmla="*/ 2147483647 w 3784"/>
              <a:gd name="T73" fmla="*/ 2147483647 h 1277"/>
              <a:gd name="T74" fmla="*/ 2147483647 w 3784"/>
              <a:gd name="T75" fmla="*/ 2147483647 h 1277"/>
              <a:gd name="T76" fmla="*/ 2147483647 w 3784"/>
              <a:gd name="T77" fmla="*/ 2147483647 h 1277"/>
              <a:gd name="T78" fmla="*/ 2147483647 w 3784"/>
              <a:gd name="T79" fmla="*/ 2147483647 h 1277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3784" h="1277">
                <a:moveTo>
                  <a:pt x="103" y="68"/>
                </a:moveTo>
                <a:cubicBezTo>
                  <a:pt x="243" y="78"/>
                  <a:pt x="381" y="93"/>
                  <a:pt x="521" y="102"/>
                </a:cubicBezTo>
                <a:cubicBezTo>
                  <a:pt x="1201" y="86"/>
                  <a:pt x="1871" y="53"/>
                  <a:pt x="2554" y="45"/>
                </a:cubicBezTo>
                <a:cubicBezTo>
                  <a:pt x="2942" y="26"/>
                  <a:pt x="3328" y="8"/>
                  <a:pt x="3717" y="0"/>
                </a:cubicBezTo>
                <a:cubicBezTo>
                  <a:pt x="3710" y="11"/>
                  <a:pt x="3705" y="25"/>
                  <a:pt x="3695" y="34"/>
                </a:cubicBezTo>
                <a:cubicBezTo>
                  <a:pt x="3675" y="52"/>
                  <a:pt x="3627" y="79"/>
                  <a:pt x="3627" y="79"/>
                </a:cubicBezTo>
                <a:cubicBezTo>
                  <a:pt x="3630" y="126"/>
                  <a:pt x="3630" y="309"/>
                  <a:pt x="3672" y="373"/>
                </a:cubicBezTo>
                <a:cubicBezTo>
                  <a:pt x="3681" y="387"/>
                  <a:pt x="3702" y="388"/>
                  <a:pt x="3717" y="396"/>
                </a:cubicBezTo>
                <a:cubicBezTo>
                  <a:pt x="3688" y="514"/>
                  <a:pt x="3687" y="626"/>
                  <a:pt x="3729" y="746"/>
                </a:cubicBezTo>
                <a:cubicBezTo>
                  <a:pt x="3725" y="772"/>
                  <a:pt x="3729" y="801"/>
                  <a:pt x="3717" y="825"/>
                </a:cubicBezTo>
                <a:cubicBezTo>
                  <a:pt x="3712" y="835"/>
                  <a:pt x="3685" y="824"/>
                  <a:pt x="3684" y="836"/>
                </a:cubicBezTo>
                <a:cubicBezTo>
                  <a:pt x="3666" y="986"/>
                  <a:pt x="3690" y="991"/>
                  <a:pt x="3751" y="1085"/>
                </a:cubicBezTo>
                <a:cubicBezTo>
                  <a:pt x="3755" y="1107"/>
                  <a:pt x="3758" y="1130"/>
                  <a:pt x="3763" y="1152"/>
                </a:cubicBezTo>
                <a:cubicBezTo>
                  <a:pt x="3766" y="1164"/>
                  <a:pt x="3784" y="1179"/>
                  <a:pt x="3774" y="1186"/>
                </a:cubicBezTo>
                <a:cubicBezTo>
                  <a:pt x="3752" y="1201"/>
                  <a:pt x="3721" y="1193"/>
                  <a:pt x="3695" y="1197"/>
                </a:cubicBezTo>
                <a:cubicBezTo>
                  <a:pt x="3676" y="1200"/>
                  <a:pt x="3657" y="1208"/>
                  <a:pt x="3638" y="1209"/>
                </a:cubicBezTo>
                <a:cubicBezTo>
                  <a:pt x="3521" y="1216"/>
                  <a:pt x="3405" y="1216"/>
                  <a:pt x="3288" y="1220"/>
                </a:cubicBezTo>
                <a:cubicBezTo>
                  <a:pt x="3224" y="1233"/>
                  <a:pt x="3159" y="1239"/>
                  <a:pt x="3096" y="1254"/>
                </a:cubicBezTo>
                <a:cubicBezTo>
                  <a:pt x="2888" y="1220"/>
                  <a:pt x="2848" y="1235"/>
                  <a:pt x="2554" y="1243"/>
                </a:cubicBezTo>
                <a:cubicBezTo>
                  <a:pt x="2233" y="1263"/>
                  <a:pt x="1917" y="1270"/>
                  <a:pt x="1594" y="1277"/>
                </a:cubicBezTo>
                <a:cubicBezTo>
                  <a:pt x="1372" y="1273"/>
                  <a:pt x="1150" y="1273"/>
                  <a:pt x="928" y="1265"/>
                </a:cubicBezTo>
                <a:cubicBezTo>
                  <a:pt x="916" y="1265"/>
                  <a:pt x="974" y="1254"/>
                  <a:pt x="962" y="1254"/>
                </a:cubicBezTo>
                <a:cubicBezTo>
                  <a:pt x="664" y="1246"/>
                  <a:pt x="367" y="1247"/>
                  <a:pt x="69" y="1243"/>
                </a:cubicBezTo>
                <a:cubicBezTo>
                  <a:pt x="73" y="1220"/>
                  <a:pt x="69" y="1195"/>
                  <a:pt x="81" y="1175"/>
                </a:cubicBezTo>
                <a:cubicBezTo>
                  <a:pt x="87" y="1165"/>
                  <a:pt x="111" y="1175"/>
                  <a:pt x="115" y="1164"/>
                </a:cubicBezTo>
                <a:cubicBezTo>
                  <a:pt x="132" y="1117"/>
                  <a:pt x="122" y="1064"/>
                  <a:pt x="137" y="1017"/>
                </a:cubicBezTo>
                <a:cubicBezTo>
                  <a:pt x="121" y="950"/>
                  <a:pt x="116" y="896"/>
                  <a:pt x="103" y="825"/>
                </a:cubicBezTo>
                <a:cubicBezTo>
                  <a:pt x="99" y="802"/>
                  <a:pt x="81" y="757"/>
                  <a:pt x="81" y="757"/>
                </a:cubicBezTo>
                <a:cubicBezTo>
                  <a:pt x="60" y="615"/>
                  <a:pt x="46" y="600"/>
                  <a:pt x="69" y="463"/>
                </a:cubicBezTo>
                <a:cubicBezTo>
                  <a:pt x="73" y="440"/>
                  <a:pt x="84" y="418"/>
                  <a:pt x="92" y="396"/>
                </a:cubicBezTo>
                <a:cubicBezTo>
                  <a:pt x="96" y="385"/>
                  <a:pt x="103" y="362"/>
                  <a:pt x="103" y="362"/>
                </a:cubicBezTo>
                <a:cubicBezTo>
                  <a:pt x="93" y="342"/>
                  <a:pt x="74" y="307"/>
                  <a:pt x="69" y="283"/>
                </a:cubicBezTo>
                <a:cubicBezTo>
                  <a:pt x="64" y="257"/>
                  <a:pt x="69" y="228"/>
                  <a:pt x="58" y="204"/>
                </a:cubicBezTo>
                <a:cubicBezTo>
                  <a:pt x="52" y="191"/>
                  <a:pt x="35" y="189"/>
                  <a:pt x="24" y="181"/>
                </a:cubicBezTo>
                <a:cubicBezTo>
                  <a:pt x="17" y="170"/>
                  <a:pt x="4" y="160"/>
                  <a:pt x="2" y="147"/>
                </a:cubicBezTo>
                <a:cubicBezTo>
                  <a:pt x="0" y="132"/>
                  <a:pt x="10" y="117"/>
                  <a:pt x="13" y="102"/>
                </a:cubicBezTo>
                <a:cubicBezTo>
                  <a:pt x="18" y="76"/>
                  <a:pt x="20" y="49"/>
                  <a:pt x="24" y="23"/>
                </a:cubicBezTo>
                <a:cubicBezTo>
                  <a:pt x="39" y="27"/>
                  <a:pt x="54" y="31"/>
                  <a:pt x="69" y="34"/>
                </a:cubicBezTo>
                <a:cubicBezTo>
                  <a:pt x="92" y="38"/>
                  <a:pt x="115" y="40"/>
                  <a:pt x="137" y="45"/>
                </a:cubicBezTo>
                <a:cubicBezTo>
                  <a:pt x="149" y="48"/>
                  <a:pt x="171" y="57"/>
                  <a:pt x="171" y="57"/>
                </a:cubicBezTo>
              </a:path>
            </a:pathLst>
          </a:custGeom>
          <a:gradFill rotWithShape="0">
            <a:gsLst>
              <a:gs pos="0">
                <a:srgbClr val="CC99FF"/>
              </a:gs>
              <a:gs pos="100000">
                <a:srgbClr val="5E4776"/>
              </a:gs>
            </a:gsLst>
            <a:lin ang="2700000" scaled="1"/>
          </a:gradFill>
          <a:ln w="9525" cap="flat" cmpd="sng">
            <a:noFill/>
            <a:prstDash val="solid"/>
            <a:round/>
            <a:headEnd/>
            <a:tailEnd/>
          </a:ln>
          <a:effectLst>
            <a:outerShdw dist="239623" dir="1920323" algn="ctr" rotWithShape="0">
              <a:srgbClr val="808080"/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84996" name="Text Box 4"/>
          <p:cNvSpPr txBox="1">
            <a:spLocks noChangeArrowheads="1"/>
          </p:cNvSpPr>
          <p:nvPr/>
        </p:nvSpPr>
        <p:spPr bwMode="auto">
          <a:xfrm rot="20778706">
            <a:off x="3777759" y="1946276"/>
            <a:ext cx="72952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45791" dir="2021404" algn="ctr" rotWithShape="0">
              <a:srgbClr val="000000"/>
            </a:outerShdw>
          </a:effectLst>
        </p:spPr>
        <p:txBody>
          <a:bodyPr>
            <a:spAutoFit/>
          </a:bodyPr>
          <a:lstStyle/>
          <a:p>
            <a:pPr fontAlgn="t">
              <a:spcBef>
                <a:spcPct val="50000"/>
              </a:spcBef>
            </a:pPr>
            <a:r>
              <a:rPr lang="zh-CN" altLang="en-US" sz="6000" b="1">
                <a:solidFill>
                  <a:srgbClr val="FFFF00"/>
                </a:solidFill>
                <a:ea typeface="黑体" pitchFamily="2" charset="-122"/>
              </a:rPr>
              <a:t>本章内容小结</a:t>
            </a:r>
          </a:p>
        </p:txBody>
      </p:sp>
      <p:graphicFrame>
        <p:nvGraphicFramePr>
          <p:cNvPr id="84997" name="Object 6"/>
          <p:cNvGraphicFramePr>
            <a:graphicFrameLocks noChangeAspect="1"/>
          </p:cNvGraphicFramePr>
          <p:nvPr/>
        </p:nvGraphicFramePr>
        <p:xfrm>
          <a:off x="711107" y="2514600"/>
          <a:ext cx="2844430" cy="358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4" name="Photo Editor 照片" r:id="rId3" imgW="533474" imgH="952633" progId="">
                  <p:embed/>
                </p:oleObj>
              </mc:Choice>
              <mc:Fallback>
                <p:oleObj name="Photo Editor 照片" r:id="rId3" imgW="533474" imgH="952633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107" y="2514600"/>
                        <a:ext cx="2844430" cy="358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9"/>
          <p:cNvSpPr txBox="1">
            <a:spLocks noChangeArrowheads="1"/>
          </p:cNvSpPr>
          <p:nvPr/>
        </p:nvSpPr>
        <p:spPr bwMode="auto">
          <a:xfrm>
            <a:off x="3149190" y="190500"/>
            <a:ext cx="4801314" cy="70788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zh-CN" altLang="en-US" sz="4000" b="1" dirty="0">
                <a:solidFill>
                  <a:srgbClr val="000099"/>
                </a:solidFill>
                <a:ea typeface="微软雅黑" pitchFamily="34" charset="-122"/>
              </a:rPr>
              <a:t>栈和队列的整体印象</a:t>
            </a:r>
          </a:p>
        </p:txBody>
      </p:sp>
      <p:sp>
        <p:nvSpPr>
          <p:cNvPr id="307309" name="Text Box 109"/>
          <p:cNvSpPr txBox="1">
            <a:spLocks noChangeArrowheads="1"/>
          </p:cNvSpPr>
          <p:nvPr/>
        </p:nvSpPr>
        <p:spPr bwMode="auto">
          <a:xfrm>
            <a:off x="4558707" y="5588001"/>
            <a:ext cx="7189381" cy="120032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zh-CN" altLang="en-US" sz="2400" b="1" dirty="0">
                <a:solidFill>
                  <a:srgbClr val="000066"/>
                </a:solidFill>
                <a:ea typeface="微软雅黑" pitchFamily="34" charset="-122"/>
              </a:rPr>
              <a:t>逻辑结构：</a:t>
            </a:r>
            <a:r>
              <a:rPr lang="zh-CN" altLang="en-US" sz="2400" b="1" dirty="0">
                <a:ea typeface="微软雅黑" pitchFamily="34" charset="-122"/>
              </a:rPr>
              <a:t>线性结构</a:t>
            </a:r>
          </a:p>
          <a:p>
            <a:r>
              <a:rPr lang="zh-CN" altLang="en-US" sz="2400" b="1" dirty="0">
                <a:solidFill>
                  <a:srgbClr val="000066"/>
                </a:solidFill>
                <a:ea typeface="微软雅黑" pitchFamily="34" charset="-122"/>
              </a:rPr>
              <a:t>特　　点：</a:t>
            </a:r>
            <a:r>
              <a:rPr lang="zh-CN" altLang="en-US" sz="2400" b="1" dirty="0">
                <a:ea typeface="微软雅黑" pitchFamily="34" charset="-122"/>
              </a:rPr>
              <a:t>操作仅允许在线性表一端或两端进行，是一般线性表操作的子集</a:t>
            </a:r>
          </a:p>
        </p:txBody>
      </p:sp>
      <p:grpSp>
        <p:nvGrpSpPr>
          <p:cNvPr id="2" name="Group 114"/>
          <p:cNvGrpSpPr>
            <a:grpSpLocks/>
          </p:cNvGrpSpPr>
          <p:nvPr/>
        </p:nvGrpSpPr>
        <p:grpSpPr bwMode="auto">
          <a:xfrm>
            <a:off x="-107242" y="1052737"/>
            <a:ext cx="4954472" cy="5567363"/>
            <a:chOff x="84" y="754"/>
            <a:chExt cx="2341" cy="3507"/>
          </a:xfrm>
        </p:grpSpPr>
        <p:sp>
          <p:nvSpPr>
            <p:cNvPr id="30755" name="Line 31"/>
            <p:cNvSpPr>
              <a:spLocks noChangeShapeType="1"/>
            </p:cNvSpPr>
            <p:nvPr/>
          </p:nvSpPr>
          <p:spPr bwMode="auto">
            <a:xfrm>
              <a:off x="1018" y="1214"/>
              <a:ext cx="0" cy="2112"/>
            </a:xfrm>
            <a:prstGeom prst="line">
              <a:avLst/>
            </a:prstGeom>
            <a:noFill/>
            <a:ln w="31750" cap="sq">
              <a:solidFill>
                <a:srgbClr val="3333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56" name="Line 32"/>
            <p:cNvSpPr>
              <a:spLocks noChangeShapeType="1"/>
            </p:cNvSpPr>
            <p:nvPr/>
          </p:nvSpPr>
          <p:spPr bwMode="auto">
            <a:xfrm>
              <a:off x="1517" y="1207"/>
              <a:ext cx="0" cy="2112"/>
            </a:xfrm>
            <a:prstGeom prst="line">
              <a:avLst/>
            </a:prstGeom>
            <a:noFill/>
            <a:ln w="31750" cap="sq">
              <a:solidFill>
                <a:srgbClr val="0033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57" name="Line 33"/>
            <p:cNvSpPr>
              <a:spLocks noChangeShapeType="1"/>
            </p:cNvSpPr>
            <p:nvPr/>
          </p:nvSpPr>
          <p:spPr bwMode="auto">
            <a:xfrm>
              <a:off x="1011" y="3326"/>
              <a:ext cx="506" cy="0"/>
            </a:xfrm>
            <a:prstGeom prst="line">
              <a:avLst/>
            </a:prstGeom>
            <a:noFill/>
            <a:ln w="31750" cap="sq">
              <a:solidFill>
                <a:srgbClr val="0033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58" name="Line 34"/>
            <p:cNvSpPr>
              <a:spLocks noChangeShapeType="1"/>
            </p:cNvSpPr>
            <p:nvPr/>
          </p:nvSpPr>
          <p:spPr bwMode="auto">
            <a:xfrm>
              <a:off x="1011" y="3038"/>
              <a:ext cx="506" cy="0"/>
            </a:xfrm>
            <a:prstGeom prst="line">
              <a:avLst/>
            </a:prstGeom>
            <a:noFill/>
            <a:ln w="25400" cap="sq">
              <a:solidFill>
                <a:srgbClr val="3333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59" name="Line 35"/>
            <p:cNvSpPr>
              <a:spLocks noChangeShapeType="1"/>
            </p:cNvSpPr>
            <p:nvPr/>
          </p:nvSpPr>
          <p:spPr bwMode="auto">
            <a:xfrm>
              <a:off x="1011" y="2750"/>
              <a:ext cx="506" cy="0"/>
            </a:xfrm>
            <a:prstGeom prst="line">
              <a:avLst/>
            </a:prstGeom>
            <a:noFill/>
            <a:ln w="25400" cap="sq">
              <a:solidFill>
                <a:srgbClr val="0033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60" name="Line 36"/>
            <p:cNvSpPr>
              <a:spLocks noChangeShapeType="1"/>
            </p:cNvSpPr>
            <p:nvPr/>
          </p:nvSpPr>
          <p:spPr bwMode="auto">
            <a:xfrm>
              <a:off x="1011" y="2462"/>
              <a:ext cx="506" cy="0"/>
            </a:xfrm>
            <a:prstGeom prst="line">
              <a:avLst/>
            </a:prstGeom>
            <a:noFill/>
            <a:ln w="25400" cap="sq">
              <a:solidFill>
                <a:srgbClr val="0033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61" name="Line 37"/>
            <p:cNvSpPr>
              <a:spLocks noChangeShapeType="1"/>
            </p:cNvSpPr>
            <p:nvPr/>
          </p:nvSpPr>
          <p:spPr bwMode="auto">
            <a:xfrm>
              <a:off x="1011" y="2137"/>
              <a:ext cx="506" cy="0"/>
            </a:xfrm>
            <a:prstGeom prst="line">
              <a:avLst/>
            </a:prstGeom>
            <a:noFill/>
            <a:ln w="25400" cap="sq">
              <a:solidFill>
                <a:srgbClr val="0033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62" name="Line 38"/>
            <p:cNvSpPr>
              <a:spLocks noChangeShapeType="1"/>
            </p:cNvSpPr>
            <p:nvPr/>
          </p:nvSpPr>
          <p:spPr bwMode="auto">
            <a:xfrm>
              <a:off x="1011" y="1838"/>
              <a:ext cx="506" cy="0"/>
            </a:xfrm>
            <a:prstGeom prst="line">
              <a:avLst/>
            </a:prstGeom>
            <a:noFill/>
            <a:ln w="25400" cap="sq">
              <a:solidFill>
                <a:srgbClr val="0033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63" name="Line 39"/>
            <p:cNvSpPr>
              <a:spLocks noChangeShapeType="1"/>
            </p:cNvSpPr>
            <p:nvPr/>
          </p:nvSpPr>
          <p:spPr bwMode="auto">
            <a:xfrm>
              <a:off x="1011" y="1553"/>
              <a:ext cx="506" cy="0"/>
            </a:xfrm>
            <a:prstGeom prst="line">
              <a:avLst/>
            </a:prstGeom>
            <a:noFill/>
            <a:ln w="25400" cap="sq">
              <a:solidFill>
                <a:srgbClr val="0033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240" name="AutoShape 40"/>
            <p:cNvSpPr>
              <a:spLocks noChangeArrowheads="1"/>
            </p:cNvSpPr>
            <p:nvPr/>
          </p:nvSpPr>
          <p:spPr bwMode="auto">
            <a:xfrm flipH="1">
              <a:off x="1252" y="935"/>
              <a:ext cx="864" cy="615"/>
            </a:xfrm>
            <a:custGeom>
              <a:avLst/>
              <a:gdLst>
                <a:gd name="G0" fmla="+- -852620 0 0"/>
                <a:gd name="G1" fmla="+- -9846504 0 0"/>
                <a:gd name="G2" fmla="+- -852620 0 -9846504"/>
                <a:gd name="G3" fmla="+- 10800 0 0"/>
                <a:gd name="G4" fmla="+- 0 0 -852620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569 0 0"/>
                <a:gd name="G9" fmla="+- 0 0 -9846504"/>
                <a:gd name="G10" fmla="+- 7569 0 2700"/>
                <a:gd name="G11" fmla="cos G10 -852620"/>
                <a:gd name="G12" fmla="sin G10 -852620"/>
                <a:gd name="G13" fmla="cos 13500 -852620"/>
                <a:gd name="G14" fmla="sin 13500 -852620"/>
                <a:gd name="G15" fmla="+- G11 10800 0"/>
                <a:gd name="G16" fmla="+- G12 10800 0"/>
                <a:gd name="G17" fmla="+- G13 10800 0"/>
                <a:gd name="G18" fmla="+- G14 10800 0"/>
                <a:gd name="G19" fmla="*/ 7569 1 2"/>
                <a:gd name="G20" fmla="+- G19 5400 0"/>
                <a:gd name="G21" fmla="cos G20 -852620"/>
                <a:gd name="G22" fmla="sin G20 -852620"/>
                <a:gd name="G23" fmla="+- G21 10800 0"/>
                <a:gd name="G24" fmla="+- G12 G23 G22"/>
                <a:gd name="G25" fmla="+- G22 G23 G11"/>
                <a:gd name="G26" fmla="cos 10800 -852620"/>
                <a:gd name="G27" fmla="sin 10800 -852620"/>
                <a:gd name="G28" fmla="cos 7569 -852620"/>
                <a:gd name="G29" fmla="sin 7569 -852620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9846504"/>
                <a:gd name="G36" fmla="sin G34 -9846504"/>
                <a:gd name="G37" fmla="+/ -9846504 -852620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569 G39"/>
                <a:gd name="G43" fmla="sin 7569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12372 w 21600"/>
                <a:gd name="T5" fmla="*/ 115 h 21600"/>
                <a:gd name="T6" fmla="*/ 2825 w 21600"/>
                <a:gd name="T7" fmla="*/ 6241 h 21600"/>
                <a:gd name="T8" fmla="*/ 11902 w 21600"/>
                <a:gd name="T9" fmla="*/ 3311 h 21600"/>
                <a:gd name="T10" fmla="*/ 23953 w 21600"/>
                <a:gd name="T11" fmla="*/ 7760 h 21600"/>
                <a:gd name="T12" fmla="*/ 20720 w 21600"/>
                <a:gd name="T13" fmla="*/ 12937 h 21600"/>
                <a:gd name="T14" fmla="*/ 15544 w 21600"/>
                <a:gd name="T15" fmla="*/ 970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8174" y="9096"/>
                  </a:moveTo>
                  <a:cubicBezTo>
                    <a:pt x="17381" y="5662"/>
                    <a:pt x="14323" y="3231"/>
                    <a:pt x="10800" y="3231"/>
                  </a:cubicBezTo>
                  <a:cubicBezTo>
                    <a:pt x="8084" y="3230"/>
                    <a:pt x="5576" y="4685"/>
                    <a:pt x="4228" y="7043"/>
                  </a:cubicBezTo>
                  <a:lnTo>
                    <a:pt x="1423" y="5440"/>
                  </a:lnTo>
                  <a:cubicBezTo>
                    <a:pt x="3346" y="2076"/>
                    <a:pt x="6924" y="-1"/>
                    <a:pt x="10800" y="0"/>
                  </a:cubicBezTo>
                  <a:cubicBezTo>
                    <a:pt x="15828" y="0"/>
                    <a:pt x="20190" y="3469"/>
                    <a:pt x="21322" y="8368"/>
                  </a:cubicBezTo>
                  <a:lnTo>
                    <a:pt x="23953" y="7760"/>
                  </a:lnTo>
                  <a:lnTo>
                    <a:pt x="20720" y="12937"/>
                  </a:lnTo>
                  <a:lnTo>
                    <a:pt x="15544" y="9703"/>
                  </a:lnTo>
                  <a:lnTo>
                    <a:pt x="18174" y="9096"/>
                  </a:lnTo>
                  <a:close/>
                </a:path>
              </a:pathLst>
            </a:cu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18900000" scaled="1"/>
            </a:gradFill>
            <a:ln w="28575" cap="sq">
              <a:solidFill>
                <a:srgbClr val="FFFF00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rgbClr val="B2B2B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07241" name="AutoShape 41"/>
            <p:cNvSpPr>
              <a:spLocks noChangeArrowheads="1"/>
            </p:cNvSpPr>
            <p:nvPr/>
          </p:nvSpPr>
          <p:spPr bwMode="auto">
            <a:xfrm rot="1528362" flipH="1">
              <a:off x="424" y="968"/>
              <a:ext cx="816" cy="615"/>
            </a:xfrm>
            <a:custGeom>
              <a:avLst/>
              <a:gdLst>
                <a:gd name="G0" fmla="+- -852620 0 0"/>
                <a:gd name="G1" fmla="+- -9846504 0 0"/>
                <a:gd name="G2" fmla="+- -852620 0 -9846504"/>
                <a:gd name="G3" fmla="+- 10800 0 0"/>
                <a:gd name="G4" fmla="+- 0 0 -852620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569 0 0"/>
                <a:gd name="G9" fmla="+- 0 0 -9846504"/>
                <a:gd name="G10" fmla="+- 7569 0 2700"/>
                <a:gd name="G11" fmla="cos G10 -852620"/>
                <a:gd name="G12" fmla="sin G10 -852620"/>
                <a:gd name="G13" fmla="cos 13500 -852620"/>
                <a:gd name="G14" fmla="sin 13500 -852620"/>
                <a:gd name="G15" fmla="+- G11 10800 0"/>
                <a:gd name="G16" fmla="+- G12 10800 0"/>
                <a:gd name="G17" fmla="+- G13 10800 0"/>
                <a:gd name="G18" fmla="+- G14 10800 0"/>
                <a:gd name="G19" fmla="*/ 7569 1 2"/>
                <a:gd name="G20" fmla="+- G19 5400 0"/>
                <a:gd name="G21" fmla="cos G20 -852620"/>
                <a:gd name="G22" fmla="sin G20 -852620"/>
                <a:gd name="G23" fmla="+- G21 10800 0"/>
                <a:gd name="G24" fmla="+- G12 G23 G22"/>
                <a:gd name="G25" fmla="+- G22 G23 G11"/>
                <a:gd name="G26" fmla="cos 10800 -852620"/>
                <a:gd name="G27" fmla="sin 10800 -852620"/>
                <a:gd name="G28" fmla="cos 7569 -852620"/>
                <a:gd name="G29" fmla="sin 7569 -852620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9846504"/>
                <a:gd name="G36" fmla="sin G34 -9846504"/>
                <a:gd name="G37" fmla="+/ -9846504 -852620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569 G39"/>
                <a:gd name="G43" fmla="sin 7569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12372 w 21600"/>
                <a:gd name="T5" fmla="*/ 115 h 21600"/>
                <a:gd name="T6" fmla="*/ 2825 w 21600"/>
                <a:gd name="T7" fmla="*/ 6241 h 21600"/>
                <a:gd name="T8" fmla="*/ 11902 w 21600"/>
                <a:gd name="T9" fmla="*/ 3311 h 21600"/>
                <a:gd name="T10" fmla="*/ 23953 w 21600"/>
                <a:gd name="T11" fmla="*/ 7760 h 21600"/>
                <a:gd name="T12" fmla="*/ 20720 w 21600"/>
                <a:gd name="T13" fmla="*/ 12937 h 21600"/>
                <a:gd name="T14" fmla="*/ 15544 w 21600"/>
                <a:gd name="T15" fmla="*/ 970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8174" y="9096"/>
                  </a:moveTo>
                  <a:cubicBezTo>
                    <a:pt x="17381" y="5662"/>
                    <a:pt x="14323" y="3231"/>
                    <a:pt x="10800" y="3231"/>
                  </a:cubicBezTo>
                  <a:cubicBezTo>
                    <a:pt x="8084" y="3230"/>
                    <a:pt x="5576" y="4685"/>
                    <a:pt x="4228" y="7043"/>
                  </a:cubicBezTo>
                  <a:lnTo>
                    <a:pt x="1423" y="5440"/>
                  </a:lnTo>
                  <a:cubicBezTo>
                    <a:pt x="3346" y="2076"/>
                    <a:pt x="6924" y="-1"/>
                    <a:pt x="10800" y="0"/>
                  </a:cubicBezTo>
                  <a:cubicBezTo>
                    <a:pt x="15828" y="0"/>
                    <a:pt x="20190" y="3469"/>
                    <a:pt x="21322" y="8368"/>
                  </a:cubicBezTo>
                  <a:lnTo>
                    <a:pt x="23953" y="7760"/>
                  </a:lnTo>
                  <a:lnTo>
                    <a:pt x="20720" y="12937"/>
                  </a:lnTo>
                  <a:lnTo>
                    <a:pt x="15544" y="9703"/>
                  </a:lnTo>
                  <a:lnTo>
                    <a:pt x="18174" y="9096"/>
                  </a:lnTo>
                  <a:close/>
                </a:path>
              </a:pathLst>
            </a:cu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28575" cap="sq">
              <a:solidFill>
                <a:srgbClr val="FFFF00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rgbClr val="B2B2B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0766" name="Text Box 42"/>
            <p:cNvSpPr txBox="1">
              <a:spLocks noChangeArrowheads="1"/>
            </p:cNvSpPr>
            <p:nvPr/>
          </p:nvSpPr>
          <p:spPr bwMode="auto">
            <a:xfrm>
              <a:off x="1041" y="2975"/>
              <a:ext cx="225" cy="34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3000" b="1">
                  <a:solidFill>
                    <a:srgbClr val="0000CC"/>
                  </a:solidFill>
                </a:rPr>
                <a:t>a</a:t>
              </a:r>
              <a:r>
                <a:rPr lang="en-US" altLang="zh-CN" sz="3000" b="1" baseline="-16000">
                  <a:solidFill>
                    <a:srgbClr val="0000CC"/>
                  </a:solidFill>
                </a:rPr>
                <a:t>1</a:t>
              </a:r>
            </a:p>
          </p:txBody>
        </p:sp>
        <p:sp>
          <p:nvSpPr>
            <p:cNvPr id="30767" name="Text Box 43"/>
            <p:cNvSpPr txBox="1">
              <a:spLocks noChangeArrowheads="1"/>
            </p:cNvSpPr>
            <p:nvPr/>
          </p:nvSpPr>
          <p:spPr bwMode="auto">
            <a:xfrm>
              <a:off x="1031" y="2687"/>
              <a:ext cx="419" cy="34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en-US" altLang="zh-CN" sz="3000" b="1">
                  <a:solidFill>
                    <a:srgbClr val="0000CC"/>
                  </a:solidFill>
                </a:rPr>
                <a:t>a</a:t>
              </a:r>
              <a:r>
                <a:rPr lang="en-US" altLang="zh-CN" sz="3000" b="1" baseline="-16000">
                  <a:solidFill>
                    <a:srgbClr val="0000CC"/>
                  </a:solidFill>
                </a:rPr>
                <a:t>2</a:t>
              </a:r>
            </a:p>
          </p:txBody>
        </p:sp>
        <p:sp>
          <p:nvSpPr>
            <p:cNvPr id="30768" name="Text Box 44"/>
            <p:cNvSpPr txBox="1">
              <a:spLocks noChangeArrowheads="1"/>
            </p:cNvSpPr>
            <p:nvPr/>
          </p:nvSpPr>
          <p:spPr bwMode="auto">
            <a:xfrm>
              <a:off x="1031" y="2399"/>
              <a:ext cx="225" cy="34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3000" b="1">
                  <a:solidFill>
                    <a:srgbClr val="0000CC"/>
                  </a:solidFill>
                </a:rPr>
                <a:t>a</a:t>
              </a:r>
              <a:r>
                <a:rPr lang="en-US" altLang="zh-CN" sz="3000" b="1" baseline="-16000">
                  <a:solidFill>
                    <a:srgbClr val="0000CC"/>
                  </a:solidFill>
                </a:rPr>
                <a:t>3</a:t>
              </a:r>
            </a:p>
          </p:txBody>
        </p:sp>
        <p:sp>
          <p:nvSpPr>
            <p:cNvPr id="30769" name="Text Box 45"/>
            <p:cNvSpPr txBox="1">
              <a:spLocks noChangeArrowheads="1"/>
            </p:cNvSpPr>
            <p:nvPr/>
          </p:nvSpPr>
          <p:spPr bwMode="auto">
            <a:xfrm>
              <a:off x="1031" y="1775"/>
              <a:ext cx="347" cy="34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3000" b="1">
                  <a:solidFill>
                    <a:srgbClr val="0000CC"/>
                  </a:solidFill>
                </a:rPr>
                <a:t>a</a:t>
              </a:r>
              <a:r>
                <a:rPr lang="en-US" altLang="zh-CN" sz="3000" b="1" baseline="-16000">
                  <a:solidFill>
                    <a:srgbClr val="0000CC"/>
                  </a:solidFill>
                </a:rPr>
                <a:t>n</a:t>
              </a:r>
              <a:r>
                <a:rPr lang="en-US" altLang="zh-CN" sz="3000" b="1" baseline="-16000">
                  <a:solidFill>
                    <a:srgbClr val="0000CC"/>
                  </a:solidFill>
                  <a:latin typeface="宋体" charset="-122"/>
                  <a:ea typeface="宋体" charset="-122"/>
                </a:rPr>
                <a:t>-</a:t>
              </a:r>
              <a:r>
                <a:rPr lang="en-US" altLang="zh-CN" sz="3000" b="1" baseline="-16000">
                  <a:solidFill>
                    <a:srgbClr val="0000CC"/>
                  </a:solidFill>
                </a:rPr>
                <a:t>1</a:t>
              </a:r>
            </a:p>
          </p:txBody>
        </p:sp>
        <p:sp>
          <p:nvSpPr>
            <p:cNvPr id="30770" name="Text Box 46"/>
            <p:cNvSpPr txBox="1">
              <a:spLocks noChangeArrowheads="1"/>
            </p:cNvSpPr>
            <p:nvPr/>
          </p:nvSpPr>
          <p:spPr bwMode="auto">
            <a:xfrm>
              <a:off x="1031" y="1502"/>
              <a:ext cx="366" cy="34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en-US" altLang="zh-CN" sz="3000" b="1">
                  <a:solidFill>
                    <a:srgbClr val="0000CC"/>
                  </a:solidFill>
                </a:rPr>
                <a:t>a</a:t>
              </a:r>
              <a:r>
                <a:rPr lang="en-US" altLang="zh-CN" sz="3000" b="1" baseline="-16000">
                  <a:solidFill>
                    <a:srgbClr val="0000CC"/>
                  </a:solidFill>
                </a:rPr>
                <a:t>n</a:t>
              </a:r>
            </a:p>
          </p:txBody>
        </p:sp>
        <p:sp>
          <p:nvSpPr>
            <p:cNvPr id="30771" name="Text Box 47"/>
            <p:cNvSpPr txBox="1">
              <a:spLocks noChangeArrowheads="1"/>
            </p:cNvSpPr>
            <p:nvPr/>
          </p:nvSpPr>
          <p:spPr bwMode="auto">
            <a:xfrm>
              <a:off x="1051" y="2076"/>
              <a:ext cx="231" cy="33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zh-CN" altLang="en-US" sz="2900" b="1" dirty="0">
                  <a:solidFill>
                    <a:srgbClr val="0000CC"/>
                  </a:solidFill>
                  <a:ea typeface="宋体" charset="-122"/>
                  <a:cs typeface="Times New Roman" pitchFamily="18" charset="0"/>
                </a:rPr>
                <a:t>…</a:t>
              </a:r>
            </a:p>
          </p:txBody>
        </p:sp>
        <p:sp>
          <p:nvSpPr>
            <p:cNvPr id="30772" name="Text Box 48"/>
            <p:cNvSpPr txBox="1">
              <a:spLocks noChangeArrowheads="1"/>
            </p:cNvSpPr>
            <p:nvPr/>
          </p:nvSpPr>
          <p:spPr bwMode="auto">
            <a:xfrm>
              <a:off x="2038" y="799"/>
              <a:ext cx="387" cy="55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7961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/>
            <a:p>
              <a:r>
                <a:rPr lang="zh-CN" altLang="en-US" sz="2600" b="1">
                  <a:solidFill>
                    <a:srgbClr val="FF3300"/>
                  </a:solidFill>
                  <a:ea typeface="黑体" pitchFamily="2" charset="-122"/>
                </a:rPr>
                <a:t>进</a:t>
              </a:r>
            </a:p>
            <a:p>
              <a:r>
                <a:rPr lang="zh-CN" altLang="en-US" sz="2600" b="1">
                  <a:solidFill>
                    <a:srgbClr val="FF3300"/>
                  </a:solidFill>
                  <a:ea typeface="黑体" pitchFamily="2" charset="-122"/>
                </a:rPr>
                <a:t>栈</a:t>
              </a:r>
            </a:p>
          </p:txBody>
        </p:sp>
        <p:sp>
          <p:nvSpPr>
            <p:cNvPr id="30773" name="Text Box 49"/>
            <p:cNvSpPr txBox="1">
              <a:spLocks noChangeArrowheads="1"/>
            </p:cNvSpPr>
            <p:nvPr/>
          </p:nvSpPr>
          <p:spPr bwMode="auto">
            <a:xfrm>
              <a:off x="84" y="817"/>
              <a:ext cx="466" cy="55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7961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/>
            <a:p>
              <a:r>
                <a:rPr lang="zh-CN" altLang="en-US" sz="2600" b="1">
                  <a:solidFill>
                    <a:srgbClr val="FF3300"/>
                  </a:solidFill>
                  <a:ea typeface="黑体" pitchFamily="2" charset="-122"/>
                </a:rPr>
                <a:t>退</a:t>
              </a:r>
            </a:p>
            <a:p>
              <a:r>
                <a:rPr lang="zh-CN" altLang="en-US" sz="2600" b="1">
                  <a:solidFill>
                    <a:srgbClr val="FF3300"/>
                  </a:solidFill>
                  <a:ea typeface="黑体" pitchFamily="2" charset="-122"/>
                </a:rPr>
                <a:t>栈</a:t>
              </a:r>
            </a:p>
          </p:txBody>
        </p:sp>
        <p:sp>
          <p:nvSpPr>
            <p:cNvPr id="30774" name="AutoShape 50"/>
            <p:cNvSpPr>
              <a:spLocks noChangeArrowheads="1"/>
            </p:cNvSpPr>
            <p:nvPr/>
          </p:nvSpPr>
          <p:spPr bwMode="auto">
            <a:xfrm>
              <a:off x="634" y="1646"/>
              <a:ext cx="336" cy="114"/>
            </a:xfrm>
            <a:prstGeom prst="rightArrow">
              <a:avLst>
                <a:gd name="adj1" fmla="val 50000"/>
                <a:gd name="adj2" fmla="val 73684"/>
              </a:avLst>
            </a:prstGeom>
            <a:gradFill rotWithShape="1">
              <a:gsLst>
                <a:gs pos="0">
                  <a:srgbClr val="761800"/>
                </a:gs>
                <a:gs pos="50000">
                  <a:srgbClr val="FF3300"/>
                </a:gs>
                <a:gs pos="100000">
                  <a:srgbClr val="761800"/>
                </a:gs>
              </a:gsLst>
              <a:lin ang="5400000" scaled="1"/>
            </a:gradFill>
            <a:ln w="12700" cap="sq">
              <a:solidFill>
                <a:schemeClr val="accent1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rgbClr val="B2B2B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75" name="Text Box 51"/>
            <p:cNvSpPr txBox="1">
              <a:spLocks noChangeArrowheads="1"/>
            </p:cNvSpPr>
            <p:nvPr/>
          </p:nvSpPr>
          <p:spPr bwMode="auto">
            <a:xfrm>
              <a:off x="229" y="1427"/>
              <a:ext cx="479" cy="31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7961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/>
            <a:p>
              <a:r>
                <a:rPr lang="en-US" altLang="zh-CN" sz="2700" b="1" i="1">
                  <a:solidFill>
                    <a:srgbClr val="FF3300"/>
                  </a:solidFill>
                </a:rPr>
                <a:t>top</a:t>
              </a:r>
            </a:p>
          </p:txBody>
        </p:sp>
        <p:sp>
          <p:nvSpPr>
            <p:cNvPr id="30776" name="Text Box 52"/>
            <p:cNvSpPr txBox="1">
              <a:spLocks noChangeArrowheads="1"/>
            </p:cNvSpPr>
            <p:nvPr/>
          </p:nvSpPr>
          <p:spPr bwMode="auto">
            <a:xfrm>
              <a:off x="158" y="1665"/>
              <a:ext cx="606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zh-CN" altLang="en-US" sz="2000" b="1" i="1" dirty="0">
                  <a:solidFill>
                    <a:srgbClr val="003399"/>
                  </a:solidFill>
                  <a:latin typeface="黑体" pitchFamily="2" charset="-122"/>
                  <a:ea typeface="黑体" pitchFamily="2" charset="-122"/>
                </a:rPr>
                <a:t>栈顶 </a:t>
              </a:r>
            </a:p>
          </p:txBody>
        </p:sp>
        <p:sp>
          <p:nvSpPr>
            <p:cNvPr id="30777" name="Text Box 53"/>
            <p:cNvSpPr txBox="1">
              <a:spLocks noChangeArrowheads="1"/>
            </p:cNvSpPr>
            <p:nvPr/>
          </p:nvSpPr>
          <p:spPr bwMode="auto">
            <a:xfrm>
              <a:off x="184" y="3053"/>
              <a:ext cx="535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zh-CN" altLang="en-US" sz="2000" b="1" i="1">
                  <a:solidFill>
                    <a:srgbClr val="003399"/>
                  </a:solidFill>
                  <a:latin typeface="黑体" pitchFamily="2" charset="-122"/>
                  <a:ea typeface="黑体" pitchFamily="2" charset="-122"/>
                </a:rPr>
                <a:t>栈底 </a:t>
              </a:r>
            </a:p>
          </p:txBody>
        </p:sp>
        <p:sp>
          <p:nvSpPr>
            <p:cNvPr id="30778" name="AutoShape 54"/>
            <p:cNvSpPr>
              <a:spLocks noChangeArrowheads="1"/>
            </p:cNvSpPr>
            <p:nvPr/>
          </p:nvSpPr>
          <p:spPr bwMode="auto">
            <a:xfrm>
              <a:off x="634" y="3143"/>
              <a:ext cx="336" cy="114"/>
            </a:xfrm>
            <a:prstGeom prst="rightArrow">
              <a:avLst>
                <a:gd name="adj1" fmla="val 50000"/>
                <a:gd name="adj2" fmla="val 73684"/>
              </a:avLst>
            </a:prstGeom>
            <a:gradFill rotWithShape="1">
              <a:gsLst>
                <a:gs pos="0">
                  <a:srgbClr val="761800"/>
                </a:gs>
                <a:gs pos="50000">
                  <a:srgbClr val="FF3300"/>
                </a:gs>
                <a:gs pos="100000">
                  <a:srgbClr val="761800"/>
                </a:gs>
              </a:gsLst>
              <a:lin ang="5400000" scaled="1"/>
            </a:gradFill>
            <a:ln w="12700" cap="sq">
              <a:solidFill>
                <a:schemeClr val="accent1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rgbClr val="B2B2B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79" name="Text Box 57"/>
            <p:cNvSpPr txBox="1">
              <a:spLocks noChangeArrowheads="1"/>
            </p:cNvSpPr>
            <p:nvPr/>
          </p:nvSpPr>
          <p:spPr bwMode="auto">
            <a:xfrm>
              <a:off x="1066" y="754"/>
              <a:ext cx="196" cy="23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000000"/>
                  </a:solidFill>
                  <a:ea typeface="微软雅黑" pitchFamily="34" charset="-122"/>
                </a:rPr>
                <a:t>栈</a:t>
              </a:r>
            </a:p>
          </p:txBody>
        </p:sp>
        <p:sp>
          <p:nvSpPr>
            <p:cNvPr id="30780" name="Text Box 110"/>
            <p:cNvSpPr txBox="1">
              <a:spLocks noChangeArrowheads="1"/>
            </p:cNvSpPr>
            <p:nvPr/>
          </p:nvSpPr>
          <p:spPr bwMode="auto">
            <a:xfrm>
              <a:off x="612" y="3385"/>
              <a:ext cx="1013" cy="4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000" b="1" dirty="0">
                  <a:solidFill>
                    <a:srgbClr val="800000"/>
                  </a:solidFill>
                  <a:ea typeface="微软雅黑" pitchFamily="34" charset="-122"/>
                </a:rPr>
                <a:t>后进先出</a:t>
              </a:r>
              <a:endParaRPr lang="en-US" altLang="zh-CN" sz="2000" b="1" dirty="0">
                <a:solidFill>
                  <a:srgbClr val="800000"/>
                </a:solidFill>
                <a:ea typeface="微软雅黑" pitchFamily="34" charset="-122"/>
              </a:endParaRPr>
            </a:p>
            <a:p>
              <a:r>
                <a:rPr lang="en-US" altLang="zh-CN" dirty="0">
                  <a:solidFill>
                    <a:srgbClr val="800000"/>
                  </a:solidFill>
                  <a:ea typeface="微软雅黑" pitchFamily="34" charset="-122"/>
                </a:rPr>
                <a:t>(Last In First </a:t>
              </a:r>
              <a:r>
                <a:rPr lang="en-US" altLang="zh-CN" dirty="0" err="1">
                  <a:solidFill>
                    <a:srgbClr val="800000"/>
                  </a:solidFill>
                  <a:ea typeface="微软雅黑" pitchFamily="34" charset="-122"/>
                </a:rPr>
                <a:t>Out,</a:t>
              </a:r>
              <a:r>
                <a:rPr lang="en-US" altLang="zh-CN" b="1" dirty="0" err="1">
                  <a:solidFill>
                    <a:srgbClr val="800000"/>
                  </a:solidFill>
                  <a:ea typeface="微软雅黑" pitchFamily="34" charset="-122"/>
                </a:rPr>
                <a:t>LIFO</a:t>
              </a:r>
              <a:r>
                <a:rPr lang="en-US" altLang="zh-CN" dirty="0">
                  <a:solidFill>
                    <a:srgbClr val="800000"/>
                  </a:solidFill>
                  <a:ea typeface="微软雅黑" pitchFamily="34" charset="-122"/>
                </a:rPr>
                <a:t>)</a:t>
              </a:r>
              <a:endParaRPr lang="zh-CN" altLang="en-US" sz="2000" dirty="0">
                <a:solidFill>
                  <a:srgbClr val="800000"/>
                </a:solidFill>
                <a:ea typeface="微软雅黑" pitchFamily="34" charset="-122"/>
              </a:endParaRPr>
            </a:p>
          </p:txBody>
        </p:sp>
        <p:sp>
          <p:nvSpPr>
            <p:cNvPr id="30781" name="Text Box 112"/>
            <p:cNvSpPr txBox="1">
              <a:spLocks noChangeArrowheads="1"/>
            </p:cNvSpPr>
            <p:nvPr/>
          </p:nvSpPr>
          <p:spPr bwMode="auto">
            <a:xfrm>
              <a:off x="567" y="3819"/>
              <a:ext cx="1237" cy="44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zh-CN" altLang="en-US" sz="2000" b="1">
                  <a:solidFill>
                    <a:srgbClr val="000066"/>
                  </a:solidFill>
                  <a:ea typeface="微软雅黑" pitchFamily="34" charset="-122"/>
                </a:rPr>
                <a:t>适于处理具有递归结构的数据</a:t>
              </a:r>
            </a:p>
          </p:txBody>
        </p:sp>
      </p:grpSp>
      <p:grpSp>
        <p:nvGrpSpPr>
          <p:cNvPr id="3" name="Group 115"/>
          <p:cNvGrpSpPr>
            <a:grpSpLocks/>
          </p:cNvGrpSpPr>
          <p:nvPr/>
        </p:nvGrpSpPr>
        <p:grpSpPr bwMode="auto">
          <a:xfrm>
            <a:off x="4270282" y="1556793"/>
            <a:ext cx="8160804" cy="3846512"/>
            <a:chOff x="1791" y="979"/>
            <a:chExt cx="3856" cy="2423"/>
          </a:xfrm>
        </p:grpSpPr>
        <p:grpSp>
          <p:nvGrpSpPr>
            <p:cNvPr id="4" name="Group 82"/>
            <p:cNvGrpSpPr>
              <a:grpSpLocks/>
            </p:cNvGrpSpPr>
            <p:nvPr/>
          </p:nvGrpSpPr>
          <p:grpSpPr bwMode="auto">
            <a:xfrm>
              <a:off x="1791" y="1428"/>
              <a:ext cx="3696" cy="697"/>
              <a:chOff x="768" y="1709"/>
              <a:chExt cx="3696" cy="697"/>
            </a:xfrm>
          </p:grpSpPr>
          <p:sp>
            <p:nvSpPr>
              <p:cNvPr id="30740" name="Rectangle 83"/>
              <p:cNvSpPr>
                <a:spLocks noChangeArrowheads="1"/>
              </p:cNvSpPr>
              <p:nvPr/>
            </p:nvSpPr>
            <p:spPr bwMode="auto">
              <a:xfrm>
                <a:off x="1152" y="2120"/>
                <a:ext cx="288" cy="240"/>
              </a:xfrm>
              <a:prstGeom prst="rect">
                <a:avLst/>
              </a:prstGeom>
              <a:noFill/>
              <a:ln w="19050" cap="sq">
                <a:solidFill>
                  <a:srgbClr val="0033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741" name="Rectangle 84"/>
              <p:cNvSpPr>
                <a:spLocks noChangeArrowheads="1"/>
              </p:cNvSpPr>
              <p:nvPr/>
            </p:nvSpPr>
            <p:spPr bwMode="auto">
              <a:xfrm>
                <a:off x="1440" y="2120"/>
                <a:ext cx="288" cy="240"/>
              </a:xfrm>
              <a:prstGeom prst="rect">
                <a:avLst/>
              </a:prstGeom>
              <a:noFill/>
              <a:ln w="19050" cap="sq">
                <a:solidFill>
                  <a:srgbClr val="0033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742" name="Rectangle 85"/>
              <p:cNvSpPr>
                <a:spLocks noChangeArrowheads="1"/>
              </p:cNvSpPr>
              <p:nvPr/>
            </p:nvSpPr>
            <p:spPr bwMode="auto">
              <a:xfrm>
                <a:off x="1728" y="2120"/>
                <a:ext cx="288" cy="240"/>
              </a:xfrm>
              <a:prstGeom prst="rect">
                <a:avLst/>
              </a:prstGeom>
              <a:noFill/>
              <a:ln w="19050" cap="sq">
                <a:solidFill>
                  <a:srgbClr val="0033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743" name="Rectangle 86"/>
              <p:cNvSpPr>
                <a:spLocks noChangeArrowheads="1"/>
              </p:cNvSpPr>
              <p:nvPr/>
            </p:nvSpPr>
            <p:spPr bwMode="auto">
              <a:xfrm>
                <a:off x="2016" y="2120"/>
                <a:ext cx="288" cy="240"/>
              </a:xfrm>
              <a:prstGeom prst="rect">
                <a:avLst/>
              </a:prstGeom>
              <a:noFill/>
              <a:ln w="19050" cap="sq">
                <a:solidFill>
                  <a:srgbClr val="003366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744" name="Rectangle 87"/>
              <p:cNvSpPr>
                <a:spLocks noChangeArrowheads="1"/>
              </p:cNvSpPr>
              <p:nvPr/>
            </p:nvSpPr>
            <p:spPr bwMode="auto">
              <a:xfrm>
                <a:off x="4176" y="2120"/>
                <a:ext cx="288" cy="240"/>
              </a:xfrm>
              <a:prstGeom prst="rect">
                <a:avLst/>
              </a:prstGeom>
              <a:noFill/>
              <a:ln w="19050" cap="sq">
                <a:solidFill>
                  <a:srgbClr val="0033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745" name="Rectangle 88"/>
              <p:cNvSpPr>
                <a:spLocks noChangeArrowheads="1"/>
              </p:cNvSpPr>
              <p:nvPr/>
            </p:nvSpPr>
            <p:spPr bwMode="auto">
              <a:xfrm>
                <a:off x="2880" y="2120"/>
                <a:ext cx="288" cy="240"/>
              </a:xfrm>
              <a:prstGeom prst="rect">
                <a:avLst/>
              </a:prstGeom>
              <a:noFill/>
              <a:ln w="19050" cap="sq">
                <a:solidFill>
                  <a:srgbClr val="003366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746" name="Rectangle 89"/>
              <p:cNvSpPr>
                <a:spLocks noChangeArrowheads="1"/>
              </p:cNvSpPr>
              <p:nvPr/>
            </p:nvSpPr>
            <p:spPr bwMode="auto">
              <a:xfrm>
                <a:off x="2592" y="2120"/>
                <a:ext cx="288" cy="240"/>
              </a:xfrm>
              <a:prstGeom prst="rect">
                <a:avLst/>
              </a:prstGeom>
              <a:noFill/>
              <a:ln w="19050" cap="sq">
                <a:solidFill>
                  <a:srgbClr val="0033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747" name="Line 90"/>
              <p:cNvSpPr>
                <a:spLocks noChangeShapeType="1"/>
              </p:cNvSpPr>
              <p:nvPr/>
            </p:nvSpPr>
            <p:spPr bwMode="auto">
              <a:xfrm>
                <a:off x="3120" y="2120"/>
                <a:ext cx="1104" cy="0"/>
              </a:xfrm>
              <a:prstGeom prst="line">
                <a:avLst/>
              </a:prstGeom>
              <a:noFill/>
              <a:ln w="19050" cap="sq">
                <a:solidFill>
                  <a:srgbClr val="0033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48" name="Line 91"/>
              <p:cNvSpPr>
                <a:spLocks noChangeShapeType="1"/>
              </p:cNvSpPr>
              <p:nvPr/>
            </p:nvSpPr>
            <p:spPr bwMode="auto">
              <a:xfrm>
                <a:off x="3120" y="2360"/>
                <a:ext cx="1104" cy="0"/>
              </a:xfrm>
              <a:prstGeom prst="line">
                <a:avLst/>
              </a:prstGeom>
              <a:noFill/>
              <a:ln w="19050" cap="sq">
                <a:solidFill>
                  <a:srgbClr val="0033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49" name="Text Box 92"/>
              <p:cNvSpPr txBox="1">
                <a:spLocks noChangeArrowheads="1"/>
              </p:cNvSpPr>
              <p:nvPr/>
            </p:nvSpPr>
            <p:spPr bwMode="auto">
              <a:xfrm>
                <a:off x="768" y="1709"/>
                <a:ext cx="2558" cy="446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400" b="1" dirty="0"/>
                  <a:t>QUEUE[0..M–1]</a:t>
                </a:r>
              </a:p>
              <a:p>
                <a:r>
                  <a:rPr lang="en-US" altLang="zh-CN" sz="1600" b="1" dirty="0"/>
                  <a:t>             0       1        2      3        4       5                                              </a:t>
                </a:r>
                <a:r>
                  <a:rPr lang="en-US" altLang="zh-CN" sz="1400" b="1" dirty="0"/>
                  <a:t>M-1</a:t>
                </a:r>
              </a:p>
            </p:txBody>
          </p:sp>
          <p:sp>
            <p:nvSpPr>
              <p:cNvPr id="30750" name="Text Box 93"/>
              <p:cNvSpPr txBox="1">
                <a:spLocks noChangeArrowheads="1"/>
              </p:cNvSpPr>
              <p:nvPr/>
            </p:nvSpPr>
            <p:spPr bwMode="auto">
              <a:xfrm>
                <a:off x="1740" y="2052"/>
                <a:ext cx="165" cy="330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800" b="1">
                    <a:solidFill>
                      <a:schemeClr val="bg1"/>
                    </a:solidFill>
                  </a:rPr>
                  <a:t>a</a:t>
                </a:r>
              </a:p>
            </p:txBody>
          </p:sp>
          <p:sp>
            <p:nvSpPr>
              <p:cNvPr id="30751" name="Text Box 94"/>
              <p:cNvSpPr txBox="1">
                <a:spLocks noChangeArrowheads="1"/>
              </p:cNvSpPr>
              <p:nvPr/>
            </p:nvSpPr>
            <p:spPr bwMode="auto">
              <a:xfrm>
                <a:off x="2064" y="2076"/>
                <a:ext cx="172" cy="330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800" b="1" dirty="0"/>
                  <a:t>b</a:t>
                </a:r>
              </a:p>
            </p:txBody>
          </p:sp>
          <p:sp>
            <p:nvSpPr>
              <p:cNvPr id="30752" name="Text Box 95"/>
              <p:cNvSpPr txBox="1">
                <a:spLocks noChangeArrowheads="1"/>
              </p:cNvSpPr>
              <p:nvPr/>
            </p:nvSpPr>
            <p:spPr bwMode="auto">
              <a:xfrm>
                <a:off x="2327" y="2064"/>
                <a:ext cx="165" cy="330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800" b="1" dirty="0"/>
                  <a:t>c</a:t>
                </a:r>
              </a:p>
            </p:txBody>
          </p:sp>
          <p:sp>
            <p:nvSpPr>
              <p:cNvPr id="30753" name="Text Box 96"/>
              <p:cNvSpPr txBox="1">
                <a:spLocks noChangeArrowheads="1"/>
              </p:cNvSpPr>
              <p:nvPr/>
            </p:nvSpPr>
            <p:spPr bwMode="auto">
              <a:xfrm>
                <a:off x="2639" y="2073"/>
                <a:ext cx="172" cy="330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800" b="1">
                    <a:solidFill>
                      <a:schemeClr val="bg1"/>
                    </a:solidFill>
                  </a:rPr>
                  <a:t>d</a:t>
                </a:r>
              </a:p>
            </p:txBody>
          </p:sp>
          <p:sp>
            <p:nvSpPr>
              <p:cNvPr id="30754" name="Rectangle 97"/>
              <p:cNvSpPr>
                <a:spLocks noChangeArrowheads="1"/>
              </p:cNvSpPr>
              <p:nvPr/>
            </p:nvSpPr>
            <p:spPr bwMode="auto">
              <a:xfrm>
                <a:off x="2304" y="2120"/>
                <a:ext cx="288" cy="240"/>
              </a:xfrm>
              <a:prstGeom prst="rect">
                <a:avLst/>
              </a:prstGeom>
              <a:noFill/>
              <a:ln w="19050" cap="sq">
                <a:solidFill>
                  <a:srgbClr val="003366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 dirty="0"/>
              </a:p>
            </p:txBody>
          </p:sp>
        </p:grpSp>
        <p:sp>
          <p:nvSpPr>
            <p:cNvPr id="30727" name="Text Box 98"/>
            <p:cNvSpPr txBox="1">
              <a:spLocks noChangeArrowheads="1"/>
            </p:cNvSpPr>
            <p:nvPr/>
          </p:nvSpPr>
          <p:spPr bwMode="auto">
            <a:xfrm>
              <a:off x="2763" y="1771"/>
              <a:ext cx="165" cy="33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 dirty="0">
                  <a:solidFill>
                    <a:srgbClr val="00FF00"/>
                  </a:solidFill>
                </a:rPr>
                <a:t>a</a:t>
              </a:r>
            </a:p>
          </p:txBody>
        </p:sp>
        <p:sp>
          <p:nvSpPr>
            <p:cNvPr id="30728" name="Rectangle 99"/>
            <p:cNvSpPr>
              <a:spLocks noChangeArrowheads="1"/>
            </p:cNvSpPr>
            <p:nvPr/>
          </p:nvSpPr>
          <p:spPr bwMode="auto">
            <a:xfrm>
              <a:off x="3663" y="1795"/>
              <a:ext cx="172" cy="33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rgbClr val="FF00FF"/>
                  </a:solidFill>
                </a:rPr>
                <a:t>d</a:t>
              </a:r>
              <a:endParaRPr lang="zh-CN" altLang="en-US" sz="2800" b="1">
                <a:solidFill>
                  <a:srgbClr val="FF00FF"/>
                </a:solidFill>
              </a:endParaRPr>
            </a:p>
          </p:txBody>
        </p:sp>
        <p:grpSp>
          <p:nvGrpSpPr>
            <p:cNvPr id="5" name="Group 100"/>
            <p:cNvGrpSpPr>
              <a:grpSpLocks/>
            </p:cNvGrpSpPr>
            <p:nvPr/>
          </p:nvGrpSpPr>
          <p:grpSpPr bwMode="auto">
            <a:xfrm>
              <a:off x="3567" y="2124"/>
              <a:ext cx="608" cy="410"/>
              <a:chOff x="2544" y="2280"/>
              <a:chExt cx="608" cy="410"/>
            </a:xfrm>
          </p:grpSpPr>
          <p:sp>
            <p:nvSpPr>
              <p:cNvPr id="30738" name="Text Box 101"/>
              <p:cNvSpPr txBox="1">
                <a:spLocks noChangeArrowheads="1"/>
              </p:cNvSpPr>
              <p:nvPr/>
            </p:nvSpPr>
            <p:spPr bwMode="auto">
              <a:xfrm>
                <a:off x="2544" y="2421"/>
                <a:ext cx="608" cy="269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2200" b="1">
                    <a:solidFill>
                      <a:srgbClr val="000066"/>
                    </a:solidFill>
                  </a:rPr>
                  <a:t>rear</a:t>
                </a:r>
              </a:p>
            </p:txBody>
          </p:sp>
          <p:sp>
            <p:nvSpPr>
              <p:cNvPr id="30739" name="AutoShape 102"/>
              <p:cNvSpPr>
                <a:spLocks noChangeArrowheads="1"/>
              </p:cNvSpPr>
              <p:nvPr/>
            </p:nvSpPr>
            <p:spPr bwMode="auto">
              <a:xfrm>
                <a:off x="2693" y="2280"/>
                <a:ext cx="91" cy="181"/>
              </a:xfrm>
              <a:prstGeom prst="upArrow">
                <a:avLst>
                  <a:gd name="adj1" fmla="val 50000"/>
                  <a:gd name="adj2" fmla="val 49725"/>
                </a:avLst>
              </a:prstGeom>
              <a:solidFill>
                <a:srgbClr val="FF0000"/>
              </a:solidFill>
              <a:ln w="31750" cap="sq">
                <a:solidFill>
                  <a:srgbClr val="FFFF00"/>
                </a:solidFill>
                <a:miter lim="800000"/>
                <a:headEnd type="none" w="sm" len="sm"/>
                <a:tailEnd type="none" w="sm" len="sm"/>
              </a:ln>
              <a:effectLst>
                <a:outerShdw dist="12700" dir="5400000" algn="ctr" rotWithShape="0">
                  <a:srgbClr val="000000"/>
                </a:outerShdw>
              </a:effectLst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" name="Group 103"/>
            <p:cNvGrpSpPr>
              <a:grpSpLocks/>
            </p:cNvGrpSpPr>
            <p:nvPr/>
          </p:nvGrpSpPr>
          <p:grpSpPr bwMode="auto">
            <a:xfrm>
              <a:off x="2401" y="2119"/>
              <a:ext cx="608" cy="415"/>
              <a:chOff x="1378" y="2275"/>
              <a:chExt cx="608" cy="415"/>
            </a:xfrm>
          </p:grpSpPr>
          <p:sp>
            <p:nvSpPr>
              <p:cNvPr id="30736" name="Text Box 104"/>
              <p:cNvSpPr txBox="1">
                <a:spLocks noChangeArrowheads="1"/>
              </p:cNvSpPr>
              <p:nvPr/>
            </p:nvSpPr>
            <p:spPr bwMode="auto">
              <a:xfrm>
                <a:off x="1378" y="2421"/>
                <a:ext cx="608" cy="269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2200" b="1">
                    <a:solidFill>
                      <a:srgbClr val="000066"/>
                    </a:solidFill>
                  </a:rPr>
                  <a:t>Front</a:t>
                </a:r>
                <a:endParaRPr lang="zh-CN" altLang="en-US" sz="22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30737" name="AutoShape 105"/>
              <p:cNvSpPr>
                <a:spLocks noChangeArrowheads="1"/>
              </p:cNvSpPr>
              <p:nvPr/>
            </p:nvSpPr>
            <p:spPr bwMode="auto">
              <a:xfrm>
                <a:off x="1565" y="2275"/>
                <a:ext cx="91" cy="181"/>
              </a:xfrm>
              <a:prstGeom prst="upArrow">
                <a:avLst>
                  <a:gd name="adj1" fmla="val 50000"/>
                  <a:gd name="adj2" fmla="val 49725"/>
                </a:avLst>
              </a:prstGeom>
              <a:solidFill>
                <a:srgbClr val="FF0000"/>
              </a:solidFill>
              <a:ln w="31750" cap="sq">
                <a:solidFill>
                  <a:srgbClr val="FFFF00"/>
                </a:solidFill>
                <a:miter lim="800000"/>
                <a:headEnd type="none" w="sm" len="sm"/>
                <a:tailEnd type="none" w="sm" len="sm"/>
              </a:ln>
              <a:effectLst>
                <a:outerShdw dist="12700" dir="5400000" algn="ctr" rotWithShape="0">
                  <a:srgbClr val="000000"/>
                </a:outerShdw>
              </a:effectLst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0731" name="Text Box 106"/>
            <p:cNvSpPr txBox="1">
              <a:spLocks noChangeArrowheads="1"/>
            </p:cNvSpPr>
            <p:nvPr/>
          </p:nvSpPr>
          <p:spPr bwMode="auto">
            <a:xfrm>
              <a:off x="2376" y="2518"/>
              <a:ext cx="404" cy="31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>
              <a:spAutoFit/>
            </a:bodyPr>
            <a:lstStyle/>
            <a:p>
              <a:r>
                <a:rPr lang="zh-CN" altLang="en-US" sz="2600" b="1">
                  <a:solidFill>
                    <a:srgbClr val="FF3300"/>
                  </a:solidFill>
                  <a:ea typeface="黑体" pitchFamily="2" charset="-122"/>
                </a:rPr>
                <a:t>出队</a:t>
              </a:r>
            </a:p>
          </p:txBody>
        </p:sp>
        <p:sp>
          <p:nvSpPr>
            <p:cNvPr id="30732" name="Text Box 107"/>
            <p:cNvSpPr txBox="1">
              <a:spLocks noChangeArrowheads="1"/>
            </p:cNvSpPr>
            <p:nvPr/>
          </p:nvSpPr>
          <p:spPr bwMode="auto">
            <a:xfrm>
              <a:off x="3482" y="2530"/>
              <a:ext cx="404" cy="31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>
              <a:spAutoFit/>
            </a:bodyPr>
            <a:lstStyle/>
            <a:p>
              <a:r>
                <a:rPr lang="zh-CN" altLang="en-US" sz="2600" b="1">
                  <a:solidFill>
                    <a:srgbClr val="FF3300"/>
                  </a:solidFill>
                  <a:ea typeface="黑体" pitchFamily="2" charset="-122"/>
                </a:rPr>
                <a:t>进队</a:t>
              </a:r>
            </a:p>
          </p:txBody>
        </p:sp>
        <p:sp>
          <p:nvSpPr>
            <p:cNvPr id="30733" name="Text Box 108"/>
            <p:cNvSpPr txBox="1">
              <a:spLocks noChangeArrowheads="1"/>
            </p:cNvSpPr>
            <p:nvPr/>
          </p:nvSpPr>
          <p:spPr bwMode="auto">
            <a:xfrm>
              <a:off x="3341" y="979"/>
              <a:ext cx="305" cy="23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zh-CN" altLang="en-US" b="1">
                  <a:solidFill>
                    <a:srgbClr val="000000"/>
                  </a:solidFill>
                  <a:ea typeface="微软雅黑" pitchFamily="34" charset="-122"/>
                </a:rPr>
                <a:t>队列</a:t>
              </a:r>
            </a:p>
          </p:txBody>
        </p:sp>
        <p:sp>
          <p:nvSpPr>
            <p:cNvPr id="30734" name="Text Box 111"/>
            <p:cNvSpPr txBox="1">
              <a:spLocks noChangeArrowheads="1"/>
            </p:cNvSpPr>
            <p:nvPr/>
          </p:nvSpPr>
          <p:spPr bwMode="auto">
            <a:xfrm>
              <a:off x="2471" y="2975"/>
              <a:ext cx="1017" cy="4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000" b="1" dirty="0">
                  <a:solidFill>
                    <a:srgbClr val="800000"/>
                  </a:solidFill>
                  <a:ea typeface="微软雅黑" pitchFamily="34" charset="-122"/>
                </a:rPr>
                <a:t>先进先出</a:t>
              </a:r>
              <a:endParaRPr lang="en-US" altLang="zh-CN" sz="2000" b="1" dirty="0">
                <a:solidFill>
                  <a:srgbClr val="800000"/>
                </a:solidFill>
                <a:ea typeface="微软雅黑" pitchFamily="34" charset="-122"/>
              </a:endParaRPr>
            </a:p>
            <a:p>
              <a:r>
                <a:rPr lang="en-US" altLang="zh-CN" dirty="0">
                  <a:solidFill>
                    <a:srgbClr val="800000"/>
                  </a:solidFill>
                  <a:ea typeface="微软雅黑" pitchFamily="34" charset="-122"/>
                </a:rPr>
                <a:t>(First In First </a:t>
              </a:r>
              <a:r>
                <a:rPr lang="en-US" altLang="zh-CN" dirty="0" err="1">
                  <a:solidFill>
                    <a:srgbClr val="800000"/>
                  </a:solidFill>
                  <a:ea typeface="微软雅黑" pitchFamily="34" charset="-122"/>
                </a:rPr>
                <a:t>Out,</a:t>
              </a:r>
              <a:r>
                <a:rPr lang="en-US" altLang="zh-CN" b="1" dirty="0" err="1">
                  <a:solidFill>
                    <a:srgbClr val="800000"/>
                  </a:solidFill>
                  <a:ea typeface="微软雅黑" pitchFamily="34" charset="-122"/>
                </a:rPr>
                <a:t>FIFO</a:t>
              </a:r>
              <a:r>
                <a:rPr lang="en-US" altLang="zh-CN" dirty="0">
                  <a:solidFill>
                    <a:srgbClr val="800000"/>
                  </a:solidFill>
                  <a:ea typeface="微软雅黑" pitchFamily="34" charset="-122"/>
                </a:rPr>
                <a:t>)</a:t>
              </a:r>
              <a:endParaRPr lang="zh-CN" altLang="en-US" dirty="0">
                <a:solidFill>
                  <a:srgbClr val="800000"/>
                </a:solidFill>
                <a:ea typeface="微软雅黑" pitchFamily="34" charset="-122"/>
              </a:endParaRPr>
            </a:p>
          </p:txBody>
        </p:sp>
        <p:sp>
          <p:nvSpPr>
            <p:cNvPr id="30735" name="Text Box 113"/>
            <p:cNvSpPr txBox="1">
              <a:spLocks noChangeArrowheads="1"/>
            </p:cNvSpPr>
            <p:nvPr/>
          </p:nvSpPr>
          <p:spPr bwMode="auto">
            <a:xfrm>
              <a:off x="3810" y="2890"/>
              <a:ext cx="1837" cy="44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zh-CN" altLang="en-US" sz="2000" b="1" dirty="0">
                  <a:solidFill>
                    <a:srgbClr val="000066"/>
                  </a:solidFill>
                  <a:ea typeface="微软雅黑" pitchFamily="34" charset="-122"/>
                </a:rPr>
                <a:t>适于存放需要按一定次序依次处理但尚未处理的数据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713031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3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3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309" grpId="0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ChangeArrowheads="1"/>
          </p:cNvSpPr>
          <p:nvPr/>
        </p:nvSpPr>
        <p:spPr bwMode="auto">
          <a:xfrm>
            <a:off x="507934" y="2413001"/>
            <a:ext cx="647934" cy="176663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>
            <a:outerShdw dist="28398" dir="1593903" algn="ctr" rotWithShape="0">
              <a:srgbClr val="000000"/>
            </a:outerShdw>
          </a:effectLst>
        </p:spPr>
        <p:txBody>
          <a:bodyPr wrap="none">
            <a:spAutoFit/>
          </a:bodyPr>
          <a:lstStyle/>
          <a:p>
            <a:pPr>
              <a:lnSpc>
                <a:spcPct val="85000"/>
              </a:lnSpc>
            </a:pPr>
            <a:r>
              <a:rPr lang="zh-CN" altLang="en-US" sz="3600" b="1" dirty="0">
                <a:solidFill>
                  <a:srgbClr val="FF3300"/>
                </a:solidFill>
                <a:ea typeface="黑体" pitchFamily="2" charset="-122"/>
              </a:rPr>
              <a:t>栈</a:t>
            </a:r>
          </a:p>
          <a:p>
            <a:pPr>
              <a:lnSpc>
                <a:spcPct val="85000"/>
              </a:lnSpc>
            </a:pPr>
            <a:r>
              <a:rPr lang="zh-CN" altLang="en-US" sz="2000" b="1" dirty="0">
                <a:solidFill>
                  <a:srgbClr val="FF3300"/>
                </a:solidFill>
                <a:ea typeface="黑体" pitchFamily="2" charset="-122"/>
              </a:rPr>
              <a:t>   、</a:t>
            </a:r>
          </a:p>
          <a:p>
            <a:pPr>
              <a:lnSpc>
                <a:spcPct val="85000"/>
              </a:lnSpc>
            </a:pPr>
            <a:r>
              <a:rPr lang="zh-CN" altLang="en-US" sz="3600" b="1" dirty="0">
                <a:solidFill>
                  <a:srgbClr val="FF3300"/>
                </a:solidFill>
                <a:ea typeface="黑体" pitchFamily="2" charset="-122"/>
              </a:rPr>
              <a:t>队</a:t>
            </a:r>
          </a:p>
          <a:p>
            <a:pPr>
              <a:lnSpc>
                <a:spcPct val="85000"/>
              </a:lnSpc>
            </a:pPr>
            <a:r>
              <a:rPr lang="zh-CN" altLang="en-US" sz="3600" b="1" dirty="0">
                <a:solidFill>
                  <a:srgbClr val="FF3300"/>
                </a:solidFill>
                <a:ea typeface="黑体" pitchFamily="2" charset="-122"/>
              </a:rPr>
              <a:t>列</a:t>
            </a:r>
          </a:p>
        </p:txBody>
      </p:sp>
      <p:sp>
        <p:nvSpPr>
          <p:cNvPr id="272387" name="Rectangle 3"/>
          <p:cNvSpPr>
            <a:spLocks noChangeArrowheads="1"/>
          </p:cNvSpPr>
          <p:nvPr/>
        </p:nvSpPr>
        <p:spPr bwMode="auto">
          <a:xfrm>
            <a:off x="2133322" y="957264"/>
            <a:ext cx="5790446" cy="5492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>
            <a:outerShdw dist="12700" algn="ctr" rotWithShape="0">
              <a:srgbClr val="000000"/>
            </a:outerShdw>
          </a:effectLst>
        </p:spPr>
        <p:txBody>
          <a:bodyPr>
            <a:spAutoFit/>
          </a:bodyPr>
          <a:lstStyle/>
          <a:p>
            <a:r>
              <a:rPr lang="zh-CN" altLang="en-US" sz="3000" b="1" dirty="0">
                <a:solidFill>
                  <a:schemeClr val="accent2"/>
                </a:solidFill>
                <a:ea typeface="黑体" pitchFamily="2" charset="-122"/>
              </a:rPr>
              <a:t>栈、队列的基本概念</a:t>
            </a:r>
          </a:p>
        </p:txBody>
      </p:sp>
      <p:sp>
        <p:nvSpPr>
          <p:cNvPr id="272388" name="Rectangle 4"/>
          <p:cNvSpPr>
            <a:spLocks noChangeArrowheads="1"/>
          </p:cNvSpPr>
          <p:nvPr/>
        </p:nvSpPr>
        <p:spPr bwMode="auto">
          <a:xfrm>
            <a:off x="2133322" y="2633664"/>
            <a:ext cx="6907901" cy="5492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>
            <a:outerShdw dist="12700" algn="ctr" rotWithShape="0">
              <a:srgbClr val="000000"/>
            </a:outerShdw>
          </a:effectLst>
        </p:spPr>
        <p:txBody>
          <a:bodyPr>
            <a:spAutoFit/>
          </a:bodyPr>
          <a:lstStyle/>
          <a:p>
            <a:r>
              <a:rPr lang="zh-CN" altLang="en-US" sz="3000" b="1" dirty="0">
                <a:solidFill>
                  <a:schemeClr val="accent2"/>
                </a:solidFill>
                <a:ea typeface="黑体" pitchFamily="2" charset="-122"/>
              </a:rPr>
              <a:t>栈、队列的顺序存储结构</a:t>
            </a:r>
          </a:p>
        </p:txBody>
      </p:sp>
      <p:sp>
        <p:nvSpPr>
          <p:cNvPr id="272389" name="Rectangle 5"/>
          <p:cNvSpPr>
            <a:spLocks noChangeArrowheads="1"/>
          </p:cNvSpPr>
          <p:nvPr/>
        </p:nvSpPr>
        <p:spPr bwMode="auto">
          <a:xfrm>
            <a:off x="2133322" y="4348164"/>
            <a:ext cx="6907901" cy="5492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>
            <a:outerShdw dist="12700" algn="ctr" rotWithShape="0">
              <a:srgbClr val="000000"/>
            </a:outerShdw>
          </a:effectLst>
        </p:spPr>
        <p:txBody>
          <a:bodyPr>
            <a:spAutoFit/>
          </a:bodyPr>
          <a:lstStyle/>
          <a:p>
            <a:r>
              <a:rPr lang="zh-CN" altLang="en-US" sz="3000" b="1" dirty="0">
                <a:solidFill>
                  <a:schemeClr val="accent2"/>
                </a:solidFill>
                <a:ea typeface="黑体" pitchFamily="2" charset="-122"/>
              </a:rPr>
              <a:t>栈、队列的链式存储结构</a:t>
            </a:r>
          </a:p>
        </p:txBody>
      </p:sp>
      <p:sp>
        <p:nvSpPr>
          <p:cNvPr id="272390" name="Rectangle 6"/>
          <p:cNvSpPr>
            <a:spLocks noChangeArrowheads="1"/>
          </p:cNvSpPr>
          <p:nvPr/>
        </p:nvSpPr>
        <p:spPr bwMode="auto">
          <a:xfrm>
            <a:off x="2133322" y="5605464"/>
            <a:ext cx="5993620" cy="5492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>
            <a:outerShdw dist="28398" dir="1593903" algn="ctr" rotWithShape="0">
              <a:srgbClr val="000000"/>
            </a:outerShdw>
          </a:effectLst>
        </p:spPr>
        <p:txBody>
          <a:bodyPr>
            <a:spAutoFit/>
          </a:bodyPr>
          <a:lstStyle/>
          <a:p>
            <a:r>
              <a:rPr lang="zh-CN" altLang="en-US" sz="3000" b="1" dirty="0">
                <a:solidFill>
                  <a:schemeClr val="accent1"/>
                </a:solidFill>
                <a:ea typeface="黑体" pitchFamily="2" charset="-122"/>
              </a:rPr>
              <a:t>栈、队列的应用举例</a:t>
            </a:r>
          </a:p>
        </p:txBody>
      </p:sp>
      <p:sp>
        <p:nvSpPr>
          <p:cNvPr id="272391" name="Rectangle 7"/>
          <p:cNvSpPr>
            <a:spLocks noChangeArrowheads="1"/>
          </p:cNvSpPr>
          <p:nvPr/>
        </p:nvSpPr>
        <p:spPr bwMode="auto">
          <a:xfrm>
            <a:off x="3657124" y="2192338"/>
            <a:ext cx="6806314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zh-CN" altLang="en-US" sz="2400" b="1" dirty="0">
                <a:ea typeface="幼圆" pitchFamily="49" charset="-122"/>
              </a:rPr>
              <a:t>栈、队列是特殊线性表(特殊性)</a:t>
            </a:r>
          </a:p>
        </p:txBody>
      </p:sp>
      <p:sp>
        <p:nvSpPr>
          <p:cNvPr id="272392" name="Rectangle 8"/>
          <p:cNvSpPr>
            <a:spLocks noChangeArrowheads="1"/>
          </p:cNvSpPr>
          <p:nvPr/>
        </p:nvSpPr>
        <p:spPr bwMode="auto">
          <a:xfrm>
            <a:off x="3555537" y="3868738"/>
            <a:ext cx="2742843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zh-CN" altLang="en-US" sz="2400" b="1" i="1">
                <a:solidFill>
                  <a:srgbClr val="808080"/>
                </a:solidFill>
                <a:ea typeface="幼圆" pitchFamily="49" charset="-122"/>
              </a:rPr>
              <a:t>（循环队列）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2742843" y="1384300"/>
            <a:ext cx="5282512" cy="503238"/>
            <a:chOff x="1344" y="816"/>
            <a:chExt cx="2496" cy="317"/>
          </a:xfrm>
        </p:grpSpPr>
        <p:sp>
          <p:nvSpPr>
            <p:cNvPr id="86090" name="Rectangle 10"/>
            <p:cNvSpPr>
              <a:spLocks noChangeArrowheads="1"/>
            </p:cNvSpPr>
            <p:nvPr/>
          </p:nvSpPr>
          <p:spPr bwMode="auto">
            <a:xfrm>
              <a:off x="1536" y="816"/>
              <a:ext cx="2304" cy="31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zh-CN" altLang="en-US" sz="2700" b="1" dirty="0">
                  <a:solidFill>
                    <a:srgbClr val="0033CC"/>
                  </a:solidFill>
                  <a:ea typeface="幼圆" pitchFamily="49" charset="-122"/>
                </a:rPr>
                <a:t>栈、队列的定义</a:t>
              </a:r>
            </a:p>
          </p:txBody>
        </p:sp>
        <p:grpSp>
          <p:nvGrpSpPr>
            <p:cNvPr id="3" name="Group 11"/>
            <p:cNvGrpSpPr>
              <a:grpSpLocks/>
            </p:cNvGrpSpPr>
            <p:nvPr/>
          </p:nvGrpSpPr>
          <p:grpSpPr bwMode="auto">
            <a:xfrm>
              <a:off x="1344" y="912"/>
              <a:ext cx="192" cy="169"/>
              <a:chOff x="4320" y="754"/>
              <a:chExt cx="240" cy="231"/>
            </a:xfrm>
          </p:grpSpPr>
          <p:sp>
            <p:nvSpPr>
              <p:cNvPr id="86092" name="Freeform 12"/>
              <p:cNvSpPr>
                <a:spLocks/>
              </p:cNvSpPr>
              <p:nvPr/>
            </p:nvSpPr>
            <p:spPr bwMode="auto">
              <a:xfrm>
                <a:off x="4320" y="754"/>
                <a:ext cx="240" cy="231"/>
              </a:xfrm>
              <a:custGeom>
                <a:avLst/>
                <a:gdLst>
                  <a:gd name="T0" fmla="*/ 0 w 720"/>
                  <a:gd name="T1" fmla="*/ 0 h 693"/>
                  <a:gd name="T2" fmla="*/ 0 w 720"/>
                  <a:gd name="T3" fmla="*/ 0 h 693"/>
                  <a:gd name="T4" fmla="*/ 0 w 720"/>
                  <a:gd name="T5" fmla="*/ 0 h 693"/>
                  <a:gd name="T6" fmla="*/ 0 w 720"/>
                  <a:gd name="T7" fmla="*/ 0 h 693"/>
                  <a:gd name="T8" fmla="*/ 0 w 720"/>
                  <a:gd name="T9" fmla="*/ 0 h 693"/>
                  <a:gd name="T10" fmla="*/ 0 w 720"/>
                  <a:gd name="T11" fmla="*/ 0 h 693"/>
                  <a:gd name="T12" fmla="*/ 0 w 720"/>
                  <a:gd name="T13" fmla="*/ 0 h 693"/>
                  <a:gd name="T14" fmla="*/ 0 w 720"/>
                  <a:gd name="T15" fmla="*/ 0 h 693"/>
                  <a:gd name="T16" fmla="*/ 0 w 720"/>
                  <a:gd name="T17" fmla="*/ 0 h 693"/>
                  <a:gd name="T18" fmla="*/ 0 w 720"/>
                  <a:gd name="T19" fmla="*/ 0 h 693"/>
                  <a:gd name="T20" fmla="*/ 0 w 720"/>
                  <a:gd name="T21" fmla="*/ 0 h 693"/>
                  <a:gd name="T22" fmla="*/ 0 w 720"/>
                  <a:gd name="T23" fmla="*/ 0 h 693"/>
                  <a:gd name="T24" fmla="*/ 0 w 720"/>
                  <a:gd name="T25" fmla="*/ 0 h 693"/>
                  <a:gd name="T26" fmla="*/ 0 w 720"/>
                  <a:gd name="T27" fmla="*/ 0 h 693"/>
                  <a:gd name="T28" fmla="*/ 0 w 720"/>
                  <a:gd name="T29" fmla="*/ 0 h 693"/>
                  <a:gd name="T30" fmla="*/ 0 w 720"/>
                  <a:gd name="T31" fmla="*/ 0 h 693"/>
                  <a:gd name="T32" fmla="*/ 0 w 720"/>
                  <a:gd name="T33" fmla="*/ 0 h 693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720"/>
                  <a:gd name="T52" fmla="*/ 0 h 693"/>
                  <a:gd name="T53" fmla="*/ 720 w 720"/>
                  <a:gd name="T54" fmla="*/ 693 h 693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720" h="693">
                    <a:moveTo>
                      <a:pt x="366" y="0"/>
                    </a:moveTo>
                    <a:lnTo>
                      <a:pt x="310" y="203"/>
                    </a:lnTo>
                    <a:lnTo>
                      <a:pt x="189" y="162"/>
                    </a:lnTo>
                    <a:lnTo>
                      <a:pt x="218" y="285"/>
                    </a:lnTo>
                    <a:lnTo>
                      <a:pt x="0" y="339"/>
                    </a:lnTo>
                    <a:lnTo>
                      <a:pt x="218" y="395"/>
                    </a:lnTo>
                    <a:lnTo>
                      <a:pt x="184" y="521"/>
                    </a:lnTo>
                    <a:lnTo>
                      <a:pt x="310" y="487"/>
                    </a:lnTo>
                    <a:lnTo>
                      <a:pt x="363" y="693"/>
                    </a:lnTo>
                    <a:lnTo>
                      <a:pt x="415" y="487"/>
                    </a:lnTo>
                    <a:lnTo>
                      <a:pt x="540" y="526"/>
                    </a:lnTo>
                    <a:lnTo>
                      <a:pt x="510" y="399"/>
                    </a:lnTo>
                    <a:lnTo>
                      <a:pt x="720" y="341"/>
                    </a:lnTo>
                    <a:lnTo>
                      <a:pt x="510" y="293"/>
                    </a:lnTo>
                    <a:lnTo>
                      <a:pt x="543" y="163"/>
                    </a:lnTo>
                    <a:lnTo>
                      <a:pt x="414" y="204"/>
                    </a:lnTo>
                    <a:lnTo>
                      <a:pt x="366" y="0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3399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93" name="Freeform 13"/>
              <p:cNvSpPr>
                <a:spLocks/>
              </p:cNvSpPr>
              <p:nvPr/>
            </p:nvSpPr>
            <p:spPr bwMode="auto">
              <a:xfrm>
                <a:off x="4423" y="768"/>
                <a:ext cx="19" cy="100"/>
              </a:xfrm>
              <a:custGeom>
                <a:avLst/>
                <a:gdLst>
                  <a:gd name="T0" fmla="*/ 0 w 58"/>
                  <a:gd name="T1" fmla="*/ 0 h 298"/>
                  <a:gd name="T2" fmla="*/ 0 w 58"/>
                  <a:gd name="T3" fmla="*/ 0 h 298"/>
                  <a:gd name="T4" fmla="*/ 0 w 58"/>
                  <a:gd name="T5" fmla="*/ 0 h 298"/>
                  <a:gd name="T6" fmla="*/ 0 w 58"/>
                  <a:gd name="T7" fmla="*/ 0 h 29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8"/>
                  <a:gd name="T13" fmla="*/ 0 h 298"/>
                  <a:gd name="T14" fmla="*/ 58 w 58"/>
                  <a:gd name="T15" fmla="*/ 298 h 29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8" h="298">
                    <a:moveTo>
                      <a:pt x="58" y="0"/>
                    </a:moveTo>
                    <a:lnTo>
                      <a:pt x="58" y="298"/>
                    </a:lnTo>
                    <a:lnTo>
                      <a:pt x="0" y="244"/>
                    </a:lnTo>
                    <a:lnTo>
                      <a:pt x="58" y="0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3399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94" name="Freeform 14"/>
              <p:cNvSpPr>
                <a:spLocks/>
              </p:cNvSpPr>
              <p:nvPr/>
            </p:nvSpPr>
            <p:spPr bwMode="auto">
              <a:xfrm>
                <a:off x="4343" y="868"/>
                <a:ext cx="99" cy="19"/>
              </a:xfrm>
              <a:custGeom>
                <a:avLst/>
                <a:gdLst>
                  <a:gd name="T0" fmla="*/ 0 w 298"/>
                  <a:gd name="T1" fmla="*/ 0 h 59"/>
                  <a:gd name="T2" fmla="*/ 0 w 298"/>
                  <a:gd name="T3" fmla="*/ 0 h 59"/>
                  <a:gd name="T4" fmla="*/ 0 w 298"/>
                  <a:gd name="T5" fmla="*/ 0 h 59"/>
                  <a:gd name="T6" fmla="*/ 0 w 298"/>
                  <a:gd name="T7" fmla="*/ 0 h 5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98"/>
                  <a:gd name="T13" fmla="*/ 0 h 59"/>
                  <a:gd name="T14" fmla="*/ 298 w 298"/>
                  <a:gd name="T15" fmla="*/ 59 h 5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98" h="59">
                    <a:moveTo>
                      <a:pt x="0" y="0"/>
                    </a:moveTo>
                    <a:lnTo>
                      <a:pt x="298" y="0"/>
                    </a:lnTo>
                    <a:lnTo>
                      <a:pt x="242" y="5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3399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95" name="Freeform 15"/>
              <p:cNvSpPr>
                <a:spLocks/>
              </p:cNvSpPr>
              <p:nvPr/>
            </p:nvSpPr>
            <p:spPr bwMode="auto">
              <a:xfrm>
                <a:off x="4442" y="868"/>
                <a:ext cx="19" cy="99"/>
              </a:xfrm>
              <a:custGeom>
                <a:avLst/>
                <a:gdLst>
                  <a:gd name="T0" fmla="*/ 0 w 56"/>
                  <a:gd name="T1" fmla="*/ 0 h 297"/>
                  <a:gd name="T2" fmla="*/ 0 w 56"/>
                  <a:gd name="T3" fmla="*/ 0 h 297"/>
                  <a:gd name="T4" fmla="*/ 0 w 56"/>
                  <a:gd name="T5" fmla="*/ 0 h 297"/>
                  <a:gd name="T6" fmla="*/ 0 w 56"/>
                  <a:gd name="T7" fmla="*/ 0 h 29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6"/>
                  <a:gd name="T13" fmla="*/ 0 h 297"/>
                  <a:gd name="T14" fmla="*/ 56 w 56"/>
                  <a:gd name="T15" fmla="*/ 297 h 29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6" h="297">
                    <a:moveTo>
                      <a:pt x="0" y="297"/>
                    </a:moveTo>
                    <a:lnTo>
                      <a:pt x="0" y="0"/>
                    </a:lnTo>
                    <a:lnTo>
                      <a:pt x="56" y="56"/>
                    </a:lnTo>
                    <a:lnTo>
                      <a:pt x="0" y="297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3399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96" name="Freeform 16"/>
              <p:cNvSpPr>
                <a:spLocks/>
              </p:cNvSpPr>
              <p:nvPr/>
            </p:nvSpPr>
            <p:spPr bwMode="auto">
              <a:xfrm>
                <a:off x="4442" y="849"/>
                <a:ext cx="99" cy="19"/>
              </a:xfrm>
              <a:custGeom>
                <a:avLst/>
                <a:gdLst>
                  <a:gd name="T0" fmla="*/ 0 w 297"/>
                  <a:gd name="T1" fmla="*/ 0 h 57"/>
                  <a:gd name="T2" fmla="*/ 0 w 297"/>
                  <a:gd name="T3" fmla="*/ 0 h 57"/>
                  <a:gd name="T4" fmla="*/ 0 w 297"/>
                  <a:gd name="T5" fmla="*/ 0 h 57"/>
                  <a:gd name="T6" fmla="*/ 0 w 297"/>
                  <a:gd name="T7" fmla="*/ 0 h 5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97"/>
                  <a:gd name="T13" fmla="*/ 0 h 57"/>
                  <a:gd name="T14" fmla="*/ 297 w 297"/>
                  <a:gd name="T15" fmla="*/ 57 h 5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97" h="57">
                    <a:moveTo>
                      <a:pt x="297" y="57"/>
                    </a:moveTo>
                    <a:lnTo>
                      <a:pt x="0" y="57"/>
                    </a:lnTo>
                    <a:lnTo>
                      <a:pt x="55" y="0"/>
                    </a:lnTo>
                    <a:lnTo>
                      <a:pt x="297" y="57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3399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97" name="Freeform 17"/>
              <p:cNvSpPr>
                <a:spLocks/>
              </p:cNvSpPr>
              <p:nvPr/>
            </p:nvSpPr>
            <p:spPr bwMode="auto">
              <a:xfrm>
                <a:off x="4388" y="814"/>
                <a:ext cx="29" cy="34"/>
              </a:xfrm>
              <a:custGeom>
                <a:avLst/>
                <a:gdLst>
                  <a:gd name="T0" fmla="*/ 0 w 87"/>
                  <a:gd name="T1" fmla="*/ 0 h 102"/>
                  <a:gd name="T2" fmla="*/ 0 w 87"/>
                  <a:gd name="T3" fmla="*/ 0 h 102"/>
                  <a:gd name="T4" fmla="*/ 0 w 87"/>
                  <a:gd name="T5" fmla="*/ 0 h 102"/>
                  <a:gd name="T6" fmla="*/ 0 w 87"/>
                  <a:gd name="T7" fmla="*/ 0 h 10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7"/>
                  <a:gd name="T13" fmla="*/ 0 h 102"/>
                  <a:gd name="T14" fmla="*/ 87 w 87"/>
                  <a:gd name="T15" fmla="*/ 102 h 10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7" h="102">
                    <a:moveTo>
                      <a:pt x="0" y="0"/>
                    </a:moveTo>
                    <a:lnTo>
                      <a:pt x="87" y="88"/>
                    </a:lnTo>
                    <a:lnTo>
                      <a:pt x="29" y="1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3399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98" name="Freeform 18"/>
              <p:cNvSpPr>
                <a:spLocks/>
              </p:cNvSpPr>
              <p:nvPr/>
            </p:nvSpPr>
            <p:spPr bwMode="auto">
              <a:xfrm>
                <a:off x="4388" y="893"/>
                <a:ext cx="34" cy="28"/>
              </a:xfrm>
              <a:custGeom>
                <a:avLst/>
                <a:gdLst>
                  <a:gd name="T0" fmla="*/ 0 w 103"/>
                  <a:gd name="T1" fmla="*/ 0 h 84"/>
                  <a:gd name="T2" fmla="*/ 0 w 103"/>
                  <a:gd name="T3" fmla="*/ 0 h 84"/>
                  <a:gd name="T4" fmla="*/ 0 w 103"/>
                  <a:gd name="T5" fmla="*/ 0 h 84"/>
                  <a:gd name="T6" fmla="*/ 0 w 103"/>
                  <a:gd name="T7" fmla="*/ 0 h 8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3"/>
                  <a:gd name="T13" fmla="*/ 0 h 84"/>
                  <a:gd name="T14" fmla="*/ 103 w 103"/>
                  <a:gd name="T15" fmla="*/ 84 h 8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3" h="84">
                    <a:moveTo>
                      <a:pt x="0" y="84"/>
                    </a:moveTo>
                    <a:lnTo>
                      <a:pt x="89" y="0"/>
                    </a:lnTo>
                    <a:lnTo>
                      <a:pt x="103" y="56"/>
                    </a:lnTo>
                    <a:lnTo>
                      <a:pt x="0" y="84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3399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99" name="Freeform 19"/>
              <p:cNvSpPr>
                <a:spLocks/>
              </p:cNvSpPr>
              <p:nvPr/>
            </p:nvSpPr>
            <p:spPr bwMode="auto">
              <a:xfrm>
                <a:off x="4466" y="888"/>
                <a:ext cx="29" cy="34"/>
              </a:xfrm>
              <a:custGeom>
                <a:avLst/>
                <a:gdLst>
                  <a:gd name="T0" fmla="*/ 0 w 87"/>
                  <a:gd name="T1" fmla="*/ 0 h 102"/>
                  <a:gd name="T2" fmla="*/ 0 w 87"/>
                  <a:gd name="T3" fmla="*/ 0 h 102"/>
                  <a:gd name="T4" fmla="*/ 0 w 87"/>
                  <a:gd name="T5" fmla="*/ 0 h 102"/>
                  <a:gd name="T6" fmla="*/ 0 w 87"/>
                  <a:gd name="T7" fmla="*/ 0 h 10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7"/>
                  <a:gd name="T13" fmla="*/ 0 h 102"/>
                  <a:gd name="T14" fmla="*/ 87 w 87"/>
                  <a:gd name="T15" fmla="*/ 102 h 10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7" h="102">
                    <a:moveTo>
                      <a:pt x="87" y="102"/>
                    </a:moveTo>
                    <a:lnTo>
                      <a:pt x="0" y="14"/>
                    </a:lnTo>
                    <a:lnTo>
                      <a:pt x="58" y="0"/>
                    </a:lnTo>
                    <a:lnTo>
                      <a:pt x="87" y="102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3399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100" name="Freeform 20"/>
              <p:cNvSpPr>
                <a:spLocks/>
              </p:cNvSpPr>
              <p:nvPr/>
            </p:nvSpPr>
            <p:spPr bwMode="auto">
              <a:xfrm>
                <a:off x="4461" y="814"/>
                <a:ext cx="35" cy="29"/>
              </a:xfrm>
              <a:custGeom>
                <a:avLst/>
                <a:gdLst>
                  <a:gd name="T0" fmla="*/ 0 w 104"/>
                  <a:gd name="T1" fmla="*/ 0 h 87"/>
                  <a:gd name="T2" fmla="*/ 0 w 104"/>
                  <a:gd name="T3" fmla="*/ 0 h 87"/>
                  <a:gd name="T4" fmla="*/ 0 w 104"/>
                  <a:gd name="T5" fmla="*/ 0 h 87"/>
                  <a:gd name="T6" fmla="*/ 0 w 104"/>
                  <a:gd name="T7" fmla="*/ 0 h 8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4"/>
                  <a:gd name="T13" fmla="*/ 0 h 87"/>
                  <a:gd name="T14" fmla="*/ 104 w 104"/>
                  <a:gd name="T15" fmla="*/ 87 h 8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4" h="87">
                    <a:moveTo>
                      <a:pt x="104" y="0"/>
                    </a:moveTo>
                    <a:lnTo>
                      <a:pt x="14" y="87"/>
                    </a:lnTo>
                    <a:lnTo>
                      <a:pt x="0" y="29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3399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2742843" y="1765300"/>
            <a:ext cx="6704727" cy="503238"/>
            <a:chOff x="1344" y="1056"/>
            <a:chExt cx="3168" cy="317"/>
          </a:xfrm>
        </p:grpSpPr>
        <p:sp>
          <p:nvSpPr>
            <p:cNvPr id="86079" name="Rectangle 22"/>
            <p:cNvSpPr>
              <a:spLocks noChangeArrowheads="1"/>
            </p:cNvSpPr>
            <p:nvPr/>
          </p:nvSpPr>
          <p:spPr bwMode="auto">
            <a:xfrm>
              <a:off x="1536" y="1056"/>
              <a:ext cx="2976" cy="31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zh-CN" altLang="en-US" sz="2700" b="1" dirty="0">
                  <a:solidFill>
                    <a:srgbClr val="0033CC"/>
                  </a:solidFill>
                  <a:ea typeface="幼圆" pitchFamily="49" charset="-122"/>
                </a:rPr>
                <a:t>栈、队列的基本操作</a:t>
              </a:r>
            </a:p>
          </p:txBody>
        </p:sp>
        <p:grpSp>
          <p:nvGrpSpPr>
            <p:cNvPr id="5" name="Group 23"/>
            <p:cNvGrpSpPr>
              <a:grpSpLocks/>
            </p:cNvGrpSpPr>
            <p:nvPr/>
          </p:nvGrpSpPr>
          <p:grpSpPr bwMode="auto">
            <a:xfrm>
              <a:off x="1344" y="1140"/>
              <a:ext cx="192" cy="169"/>
              <a:chOff x="4320" y="754"/>
              <a:chExt cx="240" cy="231"/>
            </a:xfrm>
          </p:grpSpPr>
          <p:sp>
            <p:nvSpPr>
              <p:cNvPr id="86081" name="Freeform 24"/>
              <p:cNvSpPr>
                <a:spLocks/>
              </p:cNvSpPr>
              <p:nvPr/>
            </p:nvSpPr>
            <p:spPr bwMode="auto">
              <a:xfrm>
                <a:off x="4320" y="754"/>
                <a:ext cx="240" cy="231"/>
              </a:xfrm>
              <a:custGeom>
                <a:avLst/>
                <a:gdLst>
                  <a:gd name="T0" fmla="*/ 0 w 720"/>
                  <a:gd name="T1" fmla="*/ 0 h 693"/>
                  <a:gd name="T2" fmla="*/ 0 w 720"/>
                  <a:gd name="T3" fmla="*/ 0 h 693"/>
                  <a:gd name="T4" fmla="*/ 0 w 720"/>
                  <a:gd name="T5" fmla="*/ 0 h 693"/>
                  <a:gd name="T6" fmla="*/ 0 w 720"/>
                  <a:gd name="T7" fmla="*/ 0 h 693"/>
                  <a:gd name="T8" fmla="*/ 0 w 720"/>
                  <a:gd name="T9" fmla="*/ 0 h 693"/>
                  <a:gd name="T10" fmla="*/ 0 w 720"/>
                  <a:gd name="T11" fmla="*/ 0 h 693"/>
                  <a:gd name="T12" fmla="*/ 0 w 720"/>
                  <a:gd name="T13" fmla="*/ 0 h 693"/>
                  <a:gd name="T14" fmla="*/ 0 w 720"/>
                  <a:gd name="T15" fmla="*/ 0 h 693"/>
                  <a:gd name="T16" fmla="*/ 0 w 720"/>
                  <a:gd name="T17" fmla="*/ 0 h 693"/>
                  <a:gd name="T18" fmla="*/ 0 w 720"/>
                  <a:gd name="T19" fmla="*/ 0 h 693"/>
                  <a:gd name="T20" fmla="*/ 0 w 720"/>
                  <a:gd name="T21" fmla="*/ 0 h 693"/>
                  <a:gd name="T22" fmla="*/ 0 w 720"/>
                  <a:gd name="T23" fmla="*/ 0 h 693"/>
                  <a:gd name="T24" fmla="*/ 0 w 720"/>
                  <a:gd name="T25" fmla="*/ 0 h 693"/>
                  <a:gd name="T26" fmla="*/ 0 w 720"/>
                  <a:gd name="T27" fmla="*/ 0 h 693"/>
                  <a:gd name="T28" fmla="*/ 0 w 720"/>
                  <a:gd name="T29" fmla="*/ 0 h 693"/>
                  <a:gd name="T30" fmla="*/ 0 w 720"/>
                  <a:gd name="T31" fmla="*/ 0 h 693"/>
                  <a:gd name="T32" fmla="*/ 0 w 720"/>
                  <a:gd name="T33" fmla="*/ 0 h 693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720"/>
                  <a:gd name="T52" fmla="*/ 0 h 693"/>
                  <a:gd name="T53" fmla="*/ 720 w 720"/>
                  <a:gd name="T54" fmla="*/ 693 h 693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720" h="693">
                    <a:moveTo>
                      <a:pt x="366" y="0"/>
                    </a:moveTo>
                    <a:lnTo>
                      <a:pt x="310" y="203"/>
                    </a:lnTo>
                    <a:lnTo>
                      <a:pt x="189" y="162"/>
                    </a:lnTo>
                    <a:lnTo>
                      <a:pt x="218" y="285"/>
                    </a:lnTo>
                    <a:lnTo>
                      <a:pt x="0" y="339"/>
                    </a:lnTo>
                    <a:lnTo>
                      <a:pt x="218" y="395"/>
                    </a:lnTo>
                    <a:lnTo>
                      <a:pt x="184" y="521"/>
                    </a:lnTo>
                    <a:lnTo>
                      <a:pt x="310" y="487"/>
                    </a:lnTo>
                    <a:lnTo>
                      <a:pt x="363" y="693"/>
                    </a:lnTo>
                    <a:lnTo>
                      <a:pt x="415" y="487"/>
                    </a:lnTo>
                    <a:lnTo>
                      <a:pt x="540" y="526"/>
                    </a:lnTo>
                    <a:lnTo>
                      <a:pt x="510" y="399"/>
                    </a:lnTo>
                    <a:lnTo>
                      <a:pt x="720" y="341"/>
                    </a:lnTo>
                    <a:lnTo>
                      <a:pt x="510" y="293"/>
                    </a:lnTo>
                    <a:lnTo>
                      <a:pt x="543" y="163"/>
                    </a:lnTo>
                    <a:lnTo>
                      <a:pt x="414" y="204"/>
                    </a:lnTo>
                    <a:lnTo>
                      <a:pt x="366" y="0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3399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82" name="Freeform 25"/>
              <p:cNvSpPr>
                <a:spLocks/>
              </p:cNvSpPr>
              <p:nvPr/>
            </p:nvSpPr>
            <p:spPr bwMode="auto">
              <a:xfrm>
                <a:off x="4423" y="768"/>
                <a:ext cx="19" cy="100"/>
              </a:xfrm>
              <a:custGeom>
                <a:avLst/>
                <a:gdLst>
                  <a:gd name="T0" fmla="*/ 0 w 58"/>
                  <a:gd name="T1" fmla="*/ 0 h 298"/>
                  <a:gd name="T2" fmla="*/ 0 w 58"/>
                  <a:gd name="T3" fmla="*/ 0 h 298"/>
                  <a:gd name="T4" fmla="*/ 0 w 58"/>
                  <a:gd name="T5" fmla="*/ 0 h 298"/>
                  <a:gd name="T6" fmla="*/ 0 w 58"/>
                  <a:gd name="T7" fmla="*/ 0 h 29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8"/>
                  <a:gd name="T13" fmla="*/ 0 h 298"/>
                  <a:gd name="T14" fmla="*/ 58 w 58"/>
                  <a:gd name="T15" fmla="*/ 298 h 29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8" h="298">
                    <a:moveTo>
                      <a:pt x="58" y="0"/>
                    </a:moveTo>
                    <a:lnTo>
                      <a:pt x="58" y="298"/>
                    </a:lnTo>
                    <a:lnTo>
                      <a:pt x="0" y="244"/>
                    </a:lnTo>
                    <a:lnTo>
                      <a:pt x="58" y="0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3399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83" name="Freeform 26"/>
              <p:cNvSpPr>
                <a:spLocks/>
              </p:cNvSpPr>
              <p:nvPr/>
            </p:nvSpPr>
            <p:spPr bwMode="auto">
              <a:xfrm>
                <a:off x="4343" y="868"/>
                <a:ext cx="99" cy="19"/>
              </a:xfrm>
              <a:custGeom>
                <a:avLst/>
                <a:gdLst>
                  <a:gd name="T0" fmla="*/ 0 w 298"/>
                  <a:gd name="T1" fmla="*/ 0 h 59"/>
                  <a:gd name="T2" fmla="*/ 0 w 298"/>
                  <a:gd name="T3" fmla="*/ 0 h 59"/>
                  <a:gd name="T4" fmla="*/ 0 w 298"/>
                  <a:gd name="T5" fmla="*/ 0 h 59"/>
                  <a:gd name="T6" fmla="*/ 0 w 298"/>
                  <a:gd name="T7" fmla="*/ 0 h 5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98"/>
                  <a:gd name="T13" fmla="*/ 0 h 59"/>
                  <a:gd name="T14" fmla="*/ 298 w 298"/>
                  <a:gd name="T15" fmla="*/ 59 h 5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98" h="59">
                    <a:moveTo>
                      <a:pt x="0" y="0"/>
                    </a:moveTo>
                    <a:lnTo>
                      <a:pt x="298" y="0"/>
                    </a:lnTo>
                    <a:lnTo>
                      <a:pt x="242" y="5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3399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84" name="Freeform 27"/>
              <p:cNvSpPr>
                <a:spLocks/>
              </p:cNvSpPr>
              <p:nvPr/>
            </p:nvSpPr>
            <p:spPr bwMode="auto">
              <a:xfrm>
                <a:off x="4442" y="868"/>
                <a:ext cx="19" cy="99"/>
              </a:xfrm>
              <a:custGeom>
                <a:avLst/>
                <a:gdLst>
                  <a:gd name="T0" fmla="*/ 0 w 56"/>
                  <a:gd name="T1" fmla="*/ 0 h 297"/>
                  <a:gd name="T2" fmla="*/ 0 w 56"/>
                  <a:gd name="T3" fmla="*/ 0 h 297"/>
                  <a:gd name="T4" fmla="*/ 0 w 56"/>
                  <a:gd name="T5" fmla="*/ 0 h 297"/>
                  <a:gd name="T6" fmla="*/ 0 w 56"/>
                  <a:gd name="T7" fmla="*/ 0 h 29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6"/>
                  <a:gd name="T13" fmla="*/ 0 h 297"/>
                  <a:gd name="T14" fmla="*/ 56 w 56"/>
                  <a:gd name="T15" fmla="*/ 297 h 29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6" h="297">
                    <a:moveTo>
                      <a:pt x="0" y="297"/>
                    </a:moveTo>
                    <a:lnTo>
                      <a:pt x="0" y="0"/>
                    </a:lnTo>
                    <a:lnTo>
                      <a:pt x="56" y="56"/>
                    </a:lnTo>
                    <a:lnTo>
                      <a:pt x="0" y="297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3399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85" name="Freeform 28"/>
              <p:cNvSpPr>
                <a:spLocks/>
              </p:cNvSpPr>
              <p:nvPr/>
            </p:nvSpPr>
            <p:spPr bwMode="auto">
              <a:xfrm>
                <a:off x="4442" y="849"/>
                <a:ext cx="99" cy="19"/>
              </a:xfrm>
              <a:custGeom>
                <a:avLst/>
                <a:gdLst>
                  <a:gd name="T0" fmla="*/ 0 w 297"/>
                  <a:gd name="T1" fmla="*/ 0 h 57"/>
                  <a:gd name="T2" fmla="*/ 0 w 297"/>
                  <a:gd name="T3" fmla="*/ 0 h 57"/>
                  <a:gd name="T4" fmla="*/ 0 w 297"/>
                  <a:gd name="T5" fmla="*/ 0 h 57"/>
                  <a:gd name="T6" fmla="*/ 0 w 297"/>
                  <a:gd name="T7" fmla="*/ 0 h 5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97"/>
                  <a:gd name="T13" fmla="*/ 0 h 57"/>
                  <a:gd name="T14" fmla="*/ 297 w 297"/>
                  <a:gd name="T15" fmla="*/ 57 h 5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97" h="57">
                    <a:moveTo>
                      <a:pt x="297" y="57"/>
                    </a:moveTo>
                    <a:lnTo>
                      <a:pt x="0" y="57"/>
                    </a:lnTo>
                    <a:lnTo>
                      <a:pt x="55" y="0"/>
                    </a:lnTo>
                    <a:lnTo>
                      <a:pt x="297" y="57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3399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86" name="Freeform 29"/>
              <p:cNvSpPr>
                <a:spLocks/>
              </p:cNvSpPr>
              <p:nvPr/>
            </p:nvSpPr>
            <p:spPr bwMode="auto">
              <a:xfrm>
                <a:off x="4388" y="814"/>
                <a:ext cx="29" cy="34"/>
              </a:xfrm>
              <a:custGeom>
                <a:avLst/>
                <a:gdLst>
                  <a:gd name="T0" fmla="*/ 0 w 87"/>
                  <a:gd name="T1" fmla="*/ 0 h 102"/>
                  <a:gd name="T2" fmla="*/ 0 w 87"/>
                  <a:gd name="T3" fmla="*/ 0 h 102"/>
                  <a:gd name="T4" fmla="*/ 0 w 87"/>
                  <a:gd name="T5" fmla="*/ 0 h 102"/>
                  <a:gd name="T6" fmla="*/ 0 w 87"/>
                  <a:gd name="T7" fmla="*/ 0 h 10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7"/>
                  <a:gd name="T13" fmla="*/ 0 h 102"/>
                  <a:gd name="T14" fmla="*/ 87 w 87"/>
                  <a:gd name="T15" fmla="*/ 102 h 10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7" h="102">
                    <a:moveTo>
                      <a:pt x="0" y="0"/>
                    </a:moveTo>
                    <a:lnTo>
                      <a:pt x="87" y="88"/>
                    </a:lnTo>
                    <a:lnTo>
                      <a:pt x="29" y="1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3399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87" name="Freeform 30"/>
              <p:cNvSpPr>
                <a:spLocks/>
              </p:cNvSpPr>
              <p:nvPr/>
            </p:nvSpPr>
            <p:spPr bwMode="auto">
              <a:xfrm>
                <a:off x="4388" y="893"/>
                <a:ext cx="34" cy="28"/>
              </a:xfrm>
              <a:custGeom>
                <a:avLst/>
                <a:gdLst>
                  <a:gd name="T0" fmla="*/ 0 w 103"/>
                  <a:gd name="T1" fmla="*/ 0 h 84"/>
                  <a:gd name="T2" fmla="*/ 0 w 103"/>
                  <a:gd name="T3" fmla="*/ 0 h 84"/>
                  <a:gd name="T4" fmla="*/ 0 w 103"/>
                  <a:gd name="T5" fmla="*/ 0 h 84"/>
                  <a:gd name="T6" fmla="*/ 0 w 103"/>
                  <a:gd name="T7" fmla="*/ 0 h 8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3"/>
                  <a:gd name="T13" fmla="*/ 0 h 84"/>
                  <a:gd name="T14" fmla="*/ 103 w 103"/>
                  <a:gd name="T15" fmla="*/ 84 h 8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3" h="84">
                    <a:moveTo>
                      <a:pt x="0" y="84"/>
                    </a:moveTo>
                    <a:lnTo>
                      <a:pt x="89" y="0"/>
                    </a:lnTo>
                    <a:lnTo>
                      <a:pt x="103" y="56"/>
                    </a:lnTo>
                    <a:lnTo>
                      <a:pt x="0" y="84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3399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88" name="Freeform 31"/>
              <p:cNvSpPr>
                <a:spLocks/>
              </p:cNvSpPr>
              <p:nvPr/>
            </p:nvSpPr>
            <p:spPr bwMode="auto">
              <a:xfrm>
                <a:off x="4466" y="888"/>
                <a:ext cx="29" cy="34"/>
              </a:xfrm>
              <a:custGeom>
                <a:avLst/>
                <a:gdLst>
                  <a:gd name="T0" fmla="*/ 0 w 87"/>
                  <a:gd name="T1" fmla="*/ 0 h 102"/>
                  <a:gd name="T2" fmla="*/ 0 w 87"/>
                  <a:gd name="T3" fmla="*/ 0 h 102"/>
                  <a:gd name="T4" fmla="*/ 0 w 87"/>
                  <a:gd name="T5" fmla="*/ 0 h 102"/>
                  <a:gd name="T6" fmla="*/ 0 w 87"/>
                  <a:gd name="T7" fmla="*/ 0 h 10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7"/>
                  <a:gd name="T13" fmla="*/ 0 h 102"/>
                  <a:gd name="T14" fmla="*/ 87 w 87"/>
                  <a:gd name="T15" fmla="*/ 102 h 10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7" h="102">
                    <a:moveTo>
                      <a:pt x="87" y="102"/>
                    </a:moveTo>
                    <a:lnTo>
                      <a:pt x="0" y="14"/>
                    </a:lnTo>
                    <a:lnTo>
                      <a:pt x="58" y="0"/>
                    </a:lnTo>
                    <a:lnTo>
                      <a:pt x="87" y="102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3399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89" name="Freeform 32"/>
              <p:cNvSpPr>
                <a:spLocks/>
              </p:cNvSpPr>
              <p:nvPr/>
            </p:nvSpPr>
            <p:spPr bwMode="auto">
              <a:xfrm>
                <a:off x="4461" y="814"/>
                <a:ext cx="35" cy="29"/>
              </a:xfrm>
              <a:custGeom>
                <a:avLst/>
                <a:gdLst>
                  <a:gd name="T0" fmla="*/ 0 w 104"/>
                  <a:gd name="T1" fmla="*/ 0 h 87"/>
                  <a:gd name="T2" fmla="*/ 0 w 104"/>
                  <a:gd name="T3" fmla="*/ 0 h 87"/>
                  <a:gd name="T4" fmla="*/ 0 w 104"/>
                  <a:gd name="T5" fmla="*/ 0 h 87"/>
                  <a:gd name="T6" fmla="*/ 0 w 104"/>
                  <a:gd name="T7" fmla="*/ 0 h 8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4"/>
                  <a:gd name="T13" fmla="*/ 0 h 87"/>
                  <a:gd name="T14" fmla="*/ 104 w 104"/>
                  <a:gd name="T15" fmla="*/ 87 h 8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4" h="87">
                    <a:moveTo>
                      <a:pt x="104" y="0"/>
                    </a:moveTo>
                    <a:lnTo>
                      <a:pt x="14" y="87"/>
                    </a:lnTo>
                    <a:lnTo>
                      <a:pt x="0" y="29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3399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6" name="Group 33"/>
          <p:cNvGrpSpPr>
            <a:grpSpLocks/>
          </p:cNvGrpSpPr>
          <p:nvPr/>
        </p:nvGrpSpPr>
        <p:grpSpPr bwMode="auto">
          <a:xfrm>
            <a:off x="2742843" y="3060700"/>
            <a:ext cx="5104735" cy="503238"/>
            <a:chOff x="1296" y="2016"/>
            <a:chExt cx="2412" cy="317"/>
          </a:xfrm>
        </p:grpSpPr>
        <p:sp>
          <p:nvSpPr>
            <p:cNvPr id="86068" name="Rectangle 34"/>
            <p:cNvSpPr>
              <a:spLocks noChangeArrowheads="1"/>
            </p:cNvSpPr>
            <p:nvPr/>
          </p:nvSpPr>
          <p:spPr bwMode="auto">
            <a:xfrm>
              <a:off x="1500" y="2016"/>
              <a:ext cx="2208" cy="31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zh-CN" altLang="en-US" sz="2700" b="1">
                  <a:solidFill>
                    <a:srgbClr val="0033CC"/>
                  </a:solidFill>
                  <a:ea typeface="幼圆" pitchFamily="49" charset="-122"/>
                </a:rPr>
                <a:t>构造原理、特点</a:t>
              </a:r>
            </a:p>
          </p:txBody>
        </p:sp>
        <p:grpSp>
          <p:nvGrpSpPr>
            <p:cNvPr id="7" name="Group 35"/>
            <p:cNvGrpSpPr>
              <a:grpSpLocks/>
            </p:cNvGrpSpPr>
            <p:nvPr/>
          </p:nvGrpSpPr>
          <p:grpSpPr bwMode="auto">
            <a:xfrm>
              <a:off x="1296" y="2112"/>
              <a:ext cx="192" cy="169"/>
              <a:chOff x="4320" y="754"/>
              <a:chExt cx="240" cy="231"/>
            </a:xfrm>
          </p:grpSpPr>
          <p:sp>
            <p:nvSpPr>
              <p:cNvPr id="86070" name="Freeform 36"/>
              <p:cNvSpPr>
                <a:spLocks/>
              </p:cNvSpPr>
              <p:nvPr/>
            </p:nvSpPr>
            <p:spPr bwMode="auto">
              <a:xfrm>
                <a:off x="4320" y="754"/>
                <a:ext cx="240" cy="231"/>
              </a:xfrm>
              <a:custGeom>
                <a:avLst/>
                <a:gdLst>
                  <a:gd name="T0" fmla="*/ 0 w 720"/>
                  <a:gd name="T1" fmla="*/ 0 h 693"/>
                  <a:gd name="T2" fmla="*/ 0 w 720"/>
                  <a:gd name="T3" fmla="*/ 0 h 693"/>
                  <a:gd name="T4" fmla="*/ 0 w 720"/>
                  <a:gd name="T5" fmla="*/ 0 h 693"/>
                  <a:gd name="T6" fmla="*/ 0 w 720"/>
                  <a:gd name="T7" fmla="*/ 0 h 693"/>
                  <a:gd name="T8" fmla="*/ 0 w 720"/>
                  <a:gd name="T9" fmla="*/ 0 h 693"/>
                  <a:gd name="T10" fmla="*/ 0 w 720"/>
                  <a:gd name="T11" fmla="*/ 0 h 693"/>
                  <a:gd name="T12" fmla="*/ 0 w 720"/>
                  <a:gd name="T13" fmla="*/ 0 h 693"/>
                  <a:gd name="T14" fmla="*/ 0 w 720"/>
                  <a:gd name="T15" fmla="*/ 0 h 693"/>
                  <a:gd name="T16" fmla="*/ 0 w 720"/>
                  <a:gd name="T17" fmla="*/ 0 h 693"/>
                  <a:gd name="T18" fmla="*/ 0 w 720"/>
                  <a:gd name="T19" fmla="*/ 0 h 693"/>
                  <a:gd name="T20" fmla="*/ 0 w 720"/>
                  <a:gd name="T21" fmla="*/ 0 h 693"/>
                  <a:gd name="T22" fmla="*/ 0 w 720"/>
                  <a:gd name="T23" fmla="*/ 0 h 693"/>
                  <a:gd name="T24" fmla="*/ 0 w 720"/>
                  <a:gd name="T25" fmla="*/ 0 h 693"/>
                  <a:gd name="T26" fmla="*/ 0 w 720"/>
                  <a:gd name="T27" fmla="*/ 0 h 693"/>
                  <a:gd name="T28" fmla="*/ 0 w 720"/>
                  <a:gd name="T29" fmla="*/ 0 h 693"/>
                  <a:gd name="T30" fmla="*/ 0 w 720"/>
                  <a:gd name="T31" fmla="*/ 0 h 693"/>
                  <a:gd name="T32" fmla="*/ 0 w 720"/>
                  <a:gd name="T33" fmla="*/ 0 h 693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720"/>
                  <a:gd name="T52" fmla="*/ 0 h 693"/>
                  <a:gd name="T53" fmla="*/ 720 w 720"/>
                  <a:gd name="T54" fmla="*/ 693 h 693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720" h="693">
                    <a:moveTo>
                      <a:pt x="366" y="0"/>
                    </a:moveTo>
                    <a:lnTo>
                      <a:pt x="310" y="203"/>
                    </a:lnTo>
                    <a:lnTo>
                      <a:pt x="189" y="162"/>
                    </a:lnTo>
                    <a:lnTo>
                      <a:pt x="218" y="285"/>
                    </a:lnTo>
                    <a:lnTo>
                      <a:pt x="0" y="339"/>
                    </a:lnTo>
                    <a:lnTo>
                      <a:pt x="218" y="395"/>
                    </a:lnTo>
                    <a:lnTo>
                      <a:pt x="184" y="521"/>
                    </a:lnTo>
                    <a:lnTo>
                      <a:pt x="310" y="487"/>
                    </a:lnTo>
                    <a:lnTo>
                      <a:pt x="363" y="693"/>
                    </a:lnTo>
                    <a:lnTo>
                      <a:pt x="415" y="487"/>
                    </a:lnTo>
                    <a:lnTo>
                      <a:pt x="540" y="526"/>
                    </a:lnTo>
                    <a:lnTo>
                      <a:pt x="510" y="399"/>
                    </a:lnTo>
                    <a:lnTo>
                      <a:pt x="720" y="341"/>
                    </a:lnTo>
                    <a:lnTo>
                      <a:pt x="510" y="293"/>
                    </a:lnTo>
                    <a:lnTo>
                      <a:pt x="543" y="163"/>
                    </a:lnTo>
                    <a:lnTo>
                      <a:pt x="414" y="204"/>
                    </a:lnTo>
                    <a:lnTo>
                      <a:pt x="366" y="0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3399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71" name="Freeform 37"/>
              <p:cNvSpPr>
                <a:spLocks/>
              </p:cNvSpPr>
              <p:nvPr/>
            </p:nvSpPr>
            <p:spPr bwMode="auto">
              <a:xfrm>
                <a:off x="4423" y="768"/>
                <a:ext cx="19" cy="100"/>
              </a:xfrm>
              <a:custGeom>
                <a:avLst/>
                <a:gdLst>
                  <a:gd name="T0" fmla="*/ 0 w 58"/>
                  <a:gd name="T1" fmla="*/ 0 h 298"/>
                  <a:gd name="T2" fmla="*/ 0 w 58"/>
                  <a:gd name="T3" fmla="*/ 0 h 298"/>
                  <a:gd name="T4" fmla="*/ 0 w 58"/>
                  <a:gd name="T5" fmla="*/ 0 h 298"/>
                  <a:gd name="T6" fmla="*/ 0 w 58"/>
                  <a:gd name="T7" fmla="*/ 0 h 29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8"/>
                  <a:gd name="T13" fmla="*/ 0 h 298"/>
                  <a:gd name="T14" fmla="*/ 58 w 58"/>
                  <a:gd name="T15" fmla="*/ 298 h 29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8" h="298">
                    <a:moveTo>
                      <a:pt x="58" y="0"/>
                    </a:moveTo>
                    <a:lnTo>
                      <a:pt x="58" y="298"/>
                    </a:lnTo>
                    <a:lnTo>
                      <a:pt x="0" y="244"/>
                    </a:lnTo>
                    <a:lnTo>
                      <a:pt x="58" y="0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3399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72" name="Freeform 38"/>
              <p:cNvSpPr>
                <a:spLocks/>
              </p:cNvSpPr>
              <p:nvPr/>
            </p:nvSpPr>
            <p:spPr bwMode="auto">
              <a:xfrm>
                <a:off x="4343" y="868"/>
                <a:ext cx="99" cy="19"/>
              </a:xfrm>
              <a:custGeom>
                <a:avLst/>
                <a:gdLst>
                  <a:gd name="T0" fmla="*/ 0 w 298"/>
                  <a:gd name="T1" fmla="*/ 0 h 59"/>
                  <a:gd name="T2" fmla="*/ 0 w 298"/>
                  <a:gd name="T3" fmla="*/ 0 h 59"/>
                  <a:gd name="T4" fmla="*/ 0 w 298"/>
                  <a:gd name="T5" fmla="*/ 0 h 59"/>
                  <a:gd name="T6" fmla="*/ 0 w 298"/>
                  <a:gd name="T7" fmla="*/ 0 h 5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98"/>
                  <a:gd name="T13" fmla="*/ 0 h 59"/>
                  <a:gd name="T14" fmla="*/ 298 w 298"/>
                  <a:gd name="T15" fmla="*/ 59 h 5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98" h="59">
                    <a:moveTo>
                      <a:pt x="0" y="0"/>
                    </a:moveTo>
                    <a:lnTo>
                      <a:pt x="298" y="0"/>
                    </a:lnTo>
                    <a:lnTo>
                      <a:pt x="242" y="5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3399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73" name="Freeform 39"/>
              <p:cNvSpPr>
                <a:spLocks/>
              </p:cNvSpPr>
              <p:nvPr/>
            </p:nvSpPr>
            <p:spPr bwMode="auto">
              <a:xfrm>
                <a:off x="4442" y="868"/>
                <a:ext cx="19" cy="99"/>
              </a:xfrm>
              <a:custGeom>
                <a:avLst/>
                <a:gdLst>
                  <a:gd name="T0" fmla="*/ 0 w 56"/>
                  <a:gd name="T1" fmla="*/ 0 h 297"/>
                  <a:gd name="T2" fmla="*/ 0 w 56"/>
                  <a:gd name="T3" fmla="*/ 0 h 297"/>
                  <a:gd name="T4" fmla="*/ 0 w 56"/>
                  <a:gd name="T5" fmla="*/ 0 h 297"/>
                  <a:gd name="T6" fmla="*/ 0 w 56"/>
                  <a:gd name="T7" fmla="*/ 0 h 29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6"/>
                  <a:gd name="T13" fmla="*/ 0 h 297"/>
                  <a:gd name="T14" fmla="*/ 56 w 56"/>
                  <a:gd name="T15" fmla="*/ 297 h 29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6" h="297">
                    <a:moveTo>
                      <a:pt x="0" y="297"/>
                    </a:moveTo>
                    <a:lnTo>
                      <a:pt x="0" y="0"/>
                    </a:lnTo>
                    <a:lnTo>
                      <a:pt x="56" y="56"/>
                    </a:lnTo>
                    <a:lnTo>
                      <a:pt x="0" y="297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3399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74" name="Freeform 40"/>
              <p:cNvSpPr>
                <a:spLocks/>
              </p:cNvSpPr>
              <p:nvPr/>
            </p:nvSpPr>
            <p:spPr bwMode="auto">
              <a:xfrm>
                <a:off x="4442" y="849"/>
                <a:ext cx="99" cy="19"/>
              </a:xfrm>
              <a:custGeom>
                <a:avLst/>
                <a:gdLst>
                  <a:gd name="T0" fmla="*/ 0 w 297"/>
                  <a:gd name="T1" fmla="*/ 0 h 57"/>
                  <a:gd name="T2" fmla="*/ 0 w 297"/>
                  <a:gd name="T3" fmla="*/ 0 h 57"/>
                  <a:gd name="T4" fmla="*/ 0 w 297"/>
                  <a:gd name="T5" fmla="*/ 0 h 57"/>
                  <a:gd name="T6" fmla="*/ 0 w 297"/>
                  <a:gd name="T7" fmla="*/ 0 h 5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97"/>
                  <a:gd name="T13" fmla="*/ 0 h 57"/>
                  <a:gd name="T14" fmla="*/ 297 w 297"/>
                  <a:gd name="T15" fmla="*/ 57 h 5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97" h="57">
                    <a:moveTo>
                      <a:pt x="297" y="57"/>
                    </a:moveTo>
                    <a:lnTo>
                      <a:pt x="0" y="57"/>
                    </a:lnTo>
                    <a:lnTo>
                      <a:pt x="55" y="0"/>
                    </a:lnTo>
                    <a:lnTo>
                      <a:pt x="297" y="57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3399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75" name="Freeform 41"/>
              <p:cNvSpPr>
                <a:spLocks/>
              </p:cNvSpPr>
              <p:nvPr/>
            </p:nvSpPr>
            <p:spPr bwMode="auto">
              <a:xfrm>
                <a:off x="4388" y="814"/>
                <a:ext cx="29" cy="34"/>
              </a:xfrm>
              <a:custGeom>
                <a:avLst/>
                <a:gdLst>
                  <a:gd name="T0" fmla="*/ 0 w 87"/>
                  <a:gd name="T1" fmla="*/ 0 h 102"/>
                  <a:gd name="T2" fmla="*/ 0 w 87"/>
                  <a:gd name="T3" fmla="*/ 0 h 102"/>
                  <a:gd name="T4" fmla="*/ 0 w 87"/>
                  <a:gd name="T5" fmla="*/ 0 h 102"/>
                  <a:gd name="T6" fmla="*/ 0 w 87"/>
                  <a:gd name="T7" fmla="*/ 0 h 10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7"/>
                  <a:gd name="T13" fmla="*/ 0 h 102"/>
                  <a:gd name="T14" fmla="*/ 87 w 87"/>
                  <a:gd name="T15" fmla="*/ 102 h 10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7" h="102">
                    <a:moveTo>
                      <a:pt x="0" y="0"/>
                    </a:moveTo>
                    <a:lnTo>
                      <a:pt x="87" y="88"/>
                    </a:lnTo>
                    <a:lnTo>
                      <a:pt x="29" y="1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3399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76" name="Freeform 42"/>
              <p:cNvSpPr>
                <a:spLocks/>
              </p:cNvSpPr>
              <p:nvPr/>
            </p:nvSpPr>
            <p:spPr bwMode="auto">
              <a:xfrm>
                <a:off x="4388" y="893"/>
                <a:ext cx="34" cy="28"/>
              </a:xfrm>
              <a:custGeom>
                <a:avLst/>
                <a:gdLst>
                  <a:gd name="T0" fmla="*/ 0 w 103"/>
                  <a:gd name="T1" fmla="*/ 0 h 84"/>
                  <a:gd name="T2" fmla="*/ 0 w 103"/>
                  <a:gd name="T3" fmla="*/ 0 h 84"/>
                  <a:gd name="T4" fmla="*/ 0 w 103"/>
                  <a:gd name="T5" fmla="*/ 0 h 84"/>
                  <a:gd name="T6" fmla="*/ 0 w 103"/>
                  <a:gd name="T7" fmla="*/ 0 h 8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3"/>
                  <a:gd name="T13" fmla="*/ 0 h 84"/>
                  <a:gd name="T14" fmla="*/ 103 w 103"/>
                  <a:gd name="T15" fmla="*/ 84 h 8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3" h="84">
                    <a:moveTo>
                      <a:pt x="0" y="84"/>
                    </a:moveTo>
                    <a:lnTo>
                      <a:pt x="89" y="0"/>
                    </a:lnTo>
                    <a:lnTo>
                      <a:pt x="103" y="56"/>
                    </a:lnTo>
                    <a:lnTo>
                      <a:pt x="0" y="84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3399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77" name="Freeform 43"/>
              <p:cNvSpPr>
                <a:spLocks/>
              </p:cNvSpPr>
              <p:nvPr/>
            </p:nvSpPr>
            <p:spPr bwMode="auto">
              <a:xfrm>
                <a:off x="4466" y="888"/>
                <a:ext cx="29" cy="34"/>
              </a:xfrm>
              <a:custGeom>
                <a:avLst/>
                <a:gdLst>
                  <a:gd name="T0" fmla="*/ 0 w 87"/>
                  <a:gd name="T1" fmla="*/ 0 h 102"/>
                  <a:gd name="T2" fmla="*/ 0 w 87"/>
                  <a:gd name="T3" fmla="*/ 0 h 102"/>
                  <a:gd name="T4" fmla="*/ 0 w 87"/>
                  <a:gd name="T5" fmla="*/ 0 h 102"/>
                  <a:gd name="T6" fmla="*/ 0 w 87"/>
                  <a:gd name="T7" fmla="*/ 0 h 10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7"/>
                  <a:gd name="T13" fmla="*/ 0 h 102"/>
                  <a:gd name="T14" fmla="*/ 87 w 87"/>
                  <a:gd name="T15" fmla="*/ 102 h 10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7" h="102">
                    <a:moveTo>
                      <a:pt x="87" y="102"/>
                    </a:moveTo>
                    <a:lnTo>
                      <a:pt x="0" y="14"/>
                    </a:lnTo>
                    <a:lnTo>
                      <a:pt x="58" y="0"/>
                    </a:lnTo>
                    <a:lnTo>
                      <a:pt x="87" y="102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3399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78" name="Freeform 44"/>
              <p:cNvSpPr>
                <a:spLocks/>
              </p:cNvSpPr>
              <p:nvPr/>
            </p:nvSpPr>
            <p:spPr bwMode="auto">
              <a:xfrm>
                <a:off x="4461" y="814"/>
                <a:ext cx="35" cy="29"/>
              </a:xfrm>
              <a:custGeom>
                <a:avLst/>
                <a:gdLst>
                  <a:gd name="T0" fmla="*/ 0 w 104"/>
                  <a:gd name="T1" fmla="*/ 0 h 87"/>
                  <a:gd name="T2" fmla="*/ 0 w 104"/>
                  <a:gd name="T3" fmla="*/ 0 h 87"/>
                  <a:gd name="T4" fmla="*/ 0 w 104"/>
                  <a:gd name="T5" fmla="*/ 0 h 87"/>
                  <a:gd name="T6" fmla="*/ 0 w 104"/>
                  <a:gd name="T7" fmla="*/ 0 h 8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4"/>
                  <a:gd name="T13" fmla="*/ 0 h 87"/>
                  <a:gd name="T14" fmla="*/ 104 w 104"/>
                  <a:gd name="T15" fmla="*/ 87 h 8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4" h="87">
                    <a:moveTo>
                      <a:pt x="104" y="0"/>
                    </a:moveTo>
                    <a:lnTo>
                      <a:pt x="14" y="87"/>
                    </a:lnTo>
                    <a:lnTo>
                      <a:pt x="0" y="29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3399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8" name="Group 45"/>
          <p:cNvGrpSpPr>
            <a:grpSpLocks/>
          </p:cNvGrpSpPr>
          <p:nvPr/>
        </p:nvGrpSpPr>
        <p:grpSpPr bwMode="auto">
          <a:xfrm>
            <a:off x="2742843" y="3441700"/>
            <a:ext cx="8330116" cy="503238"/>
            <a:chOff x="1296" y="2304"/>
            <a:chExt cx="3936" cy="317"/>
          </a:xfrm>
        </p:grpSpPr>
        <p:sp>
          <p:nvSpPr>
            <p:cNvPr id="86057" name="Rectangle 46"/>
            <p:cNvSpPr>
              <a:spLocks noChangeArrowheads="1"/>
            </p:cNvSpPr>
            <p:nvPr/>
          </p:nvSpPr>
          <p:spPr bwMode="auto">
            <a:xfrm>
              <a:off x="1488" y="2304"/>
              <a:ext cx="3744" cy="31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zh-CN" altLang="en-US" sz="2700" b="1">
                  <a:solidFill>
                    <a:srgbClr val="0033CC"/>
                  </a:solidFill>
                  <a:ea typeface="幼圆" pitchFamily="49" charset="-122"/>
                </a:rPr>
                <a:t>对应的插入、删除操作的算法设计</a:t>
              </a:r>
            </a:p>
          </p:txBody>
        </p:sp>
        <p:grpSp>
          <p:nvGrpSpPr>
            <p:cNvPr id="9" name="Group 47"/>
            <p:cNvGrpSpPr>
              <a:grpSpLocks/>
            </p:cNvGrpSpPr>
            <p:nvPr/>
          </p:nvGrpSpPr>
          <p:grpSpPr bwMode="auto">
            <a:xfrm>
              <a:off x="1296" y="2412"/>
              <a:ext cx="192" cy="169"/>
              <a:chOff x="4320" y="754"/>
              <a:chExt cx="240" cy="231"/>
            </a:xfrm>
          </p:grpSpPr>
          <p:sp>
            <p:nvSpPr>
              <p:cNvPr id="86059" name="Freeform 48"/>
              <p:cNvSpPr>
                <a:spLocks/>
              </p:cNvSpPr>
              <p:nvPr/>
            </p:nvSpPr>
            <p:spPr bwMode="auto">
              <a:xfrm>
                <a:off x="4320" y="754"/>
                <a:ext cx="240" cy="231"/>
              </a:xfrm>
              <a:custGeom>
                <a:avLst/>
                <a:gdLst>
                  <a:gd name="T0" fmla="*/ 0 w 720"/>
                  <a:gd name="T1" fmla="*/ 0 h 693"/>
                  <a:gd name="T2" fmla="*/ 0 w 720"/>
                  <a:gd name="T3" fmla="*/ 0 h 693"/>
                  <a:gd name="T4" fmla="*/ 0 w 720"/>
                  <a:gd name="T5" fmla="*/ 0 h 693"/>
                  <a:gd name="T6" fmla="*/ 0 w 720"/>
                  <a:gd name="T7" fmla="*/ 0 h 693"/>
                  <a:gd name="T8" fmla="*/ 0 w 720"/>
                  <a:gd name="T9" fmla="*/ 0 h 693"/>
                  <a:gd name="T10" fmla="*/ 0 w 720"/>
                  <a:gd name="T11" fmla="*/ 0 h 693"/>
                  <a:gd name="T12" fmla="*/ 0 w 720"/>
                  <a:gd name="T13" fmla="*/ 0 h 693"/>
                  <a:gd name="T14" fmla="*/ 0 w 720"/>
                  <a:gd name="T15" fmla="*/ 0 h 693"/>
                  <a:gd name="T16" fmla="*/ 0 w 720"/>
                  <a:gd name="T17" fmla="*/ 0 h 693"/>
                  <a:gd name="T18" fmla="*/ 0 w 720"/>
                  <a:gd name="T19" fmla="*/ 0 h 693"/>
                  <a:gd name="T20" fmla="*/ 0 w 720"/>
                  <a:gd name="T21" fmla="*/ 0 h 693"/>
                  <a:gd name="T22" fmla="*/ 0 w 720"/>
                  <a:gd name="T23" fmla="*/ 0 h 693"/>
                  <a:gd name="T24" fmla="*/ 0 w 720"/>
                  <a:gd name="T25" fmla="*/ 0 h 693"/>
                  <a:gd name="T26" fmla="*/ 0 w 720"/>
                  <a:gd name="T27" fmla="*/ 0 h 693"/>
                  <a:gd name="T28" fmla="*/ 0 w 720"/>
                  <a:gd name="T29" fmla="*/ 0 h 693"/>
                  <a:gd name="T30" fmla="*/ 0 w 720"/>
                  <a:gd name="T31" fmla="*/ 0 h 693"/>
                  <a:gd name="T32" fmla="*/ 0 w 720"/>
                  <a:gd name="T33" fmla="*/ 0 h 693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720"/>
                  <a:gd name="T52" fmla="*/ 0 h 693"/>
                  <a:gd name="T53" fmla="*/ 720 w 720"/>
                  <a:gd name="T54" fmla="*/ 693 h 693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720" h="693">
                    <a:moveTo>
                      <a:pt x="366" y="0"/>
                    </a:moveTo>
                    <a:lnTo>
                      <a:pt x="310" y="203"/>
                    </a:lnTo>
                    <a:lnTo>
                      <a:pt x="189" y="162"/>
                    </a:lnTo>
                    <a:lnTo>
                      <a:pt x="218" y="285"/>
                    </a:lnTo>
                    <a:lnTo>
                      <a:pt x="0" y="339"/>
                    </a:lnTo>
                    <a:lnTo>
                      <a:pt x="218" y="395"/>
                    </a:lnTo>
                    <a:lnTo>
                      <a:pt x="184" y="521"/>
                    </a:lnTo>
                    <a:lnTo>
                      <a:pt x="310" y="487"/>
                    </a:lnTo>
                    <a:lnTo>
                      <a:pt x="363" y="693"/>
                    </a:lnTo>
                    <a:lnTo>
                      <a:pt x="415" y="487"/>
                    </a:lnTo>
                    <a:lnTo>
                      <a:pt x="540" y="526"/>
                    </a:lnTo>
                    <a:lnTo>
                      <a:pt x="510" y="399"/>
                    </a:lnTo>
                    <a:lnTo>
                      <a:pt x="720" y="341"/>
                    </a:lnTo>
                    <a:lnTo>
                      <a:pt x="510" y="293"/>
                    </a:lnTo>
                    <a:lnTo>
                      <a:pt x="543" y="163"/>
                    </a:lnTo>
                    <a:lnTo>
                      <a:pt x="414" y="204"/>
                    </a:lnTo>
                    <a:lnTo>
                      <a:pt x="366" y="0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3399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60" name="Freeform 49"/>
              <p:cNvSpPr>
                <a:spLocks/>
              </p:cNvSpPr>
              <p:nvPr/>
            </p:nvSpPr>
            <p:spPr bwMode="auto">
              <a:xfrm>
                <a:off x="4423" y="768"/>
                <a:ext cx="19" cy="100"/>
              </a:xfrm>
              <a:custGeom>
                <a:avLst/>
                <a:gdLst>
                  <a:gd name="T0" fmla="*/ 0 w 58"/>
                  <a:gd name="T1" fmla="*/ 0 h 298"/>
                  <a:gd name="T2" fmla="*/ 0 w 58"/>
                  <a:gd name="T3" fmla="*/ 0 h 298"/>
                  <a:gd name="T4" fmla="*/ 0 w 58"/>
                  <a:gd name="T5" fmla="*/ 0 h 298"/>
                  <a:gd name="T6" fmla="*/ 0 w 58"/>
                  <a:gd name="T7" fmla="*/ 0 h 29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8"/>
                  <a:gd name="T13" fmla="*/ 0 h 298"/>
                  <a:gd name="T14" fmla="*/ 58 w 58"/>
                  <a:gd name="T15" fmla="*/ 298 h 29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8" h="298">
                    <a:moveTo>
                      <a:pt x="58" y="0"/>
                    </a:moveTo>
                    <a:lnTo>
                      <a:pt x="58" y="298"/>
                    </a:lnTo>
                    <a:lnTo>
                      <a:pt x="0" y="244"/>
                    </a:lnTo>
                    <a:lnTo>
                      <a:pt x="58" y="0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3399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61" name="Freeform 50"/>
              <p:cNvSpPr>
                <a:spLocks/>
              </p:cNvSpPr>
              <p:nvPr/>
            </p:nvSpPr>
            <p:spPr bwMode="auto">
              <a:xfrm>
                <a:off x="4343" y="868"/>
                <a:ext cx="99" cy="19"/>
              </a:xfrm>
              <a:custGeom>
                <a:avLst/>
                <a:gdLst>
                  <a:gd name="T0" fmla="*/ 0 w 298"/>
                  <a:gd name="T1" fmla="*/ 0 h 59"/>
                  <a:gd name="T2" fmla="*/ 0 w 298"/>
                  <a:gd name="T3" fmla="*/ 0 h 59"/>
                  <a:gd name="T4" fmla="*/ 0 w 298"/>
                  <a:gd name="T5" fmla="*/ 0 h 59"/>
                  <a:gd name="T6" fmla="*/ 0 w 298"/>
                  <a:gd name="T7" fmla="*/ 0 h 5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98"/>
                  <a:gd name="T13" fmla="*/ 0 h 59"/>
                  <a:gd name="T14" fmla="*/ 298 w 298"/>
                  <a:gd name="T15" fmla="*/ 59 h 5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98" h="59">
                    <a:moveTo>
                      <a:pt x="0" y="0"/>
                    </a:moveTo>
                    <a:lnTo>
                      <a:pt x="298" y="0"/>
                    </a:lnTo>
                    <a:lnTo>
                      <a:pt x="242" y="5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3399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62" name="Freeform 51"/>
              <p:cNvSpPr>
                <a:spLocks/>
              </p:cNvSpPr>
              <p:nvPr/>
            </p:nvSpPr>
            <p:spPr bwMode="auto">
              <a:xfrm>
                <a:off x="4442" y="868"/>
                <a:ext cx="19" cy="99"/>
              </a:xfrm>
              <a:custGeom>
                <a:avLst/>
                <a:gdLst>
                  <a:gd name="T0" fmla="*/ 0 w 56"/>
                  <a:gd name="T1" fmla="*/ 0 h 297"/>
                  <a:gd name="T2" fmla="*/ 0 w 56"/>
                  <a:gd name="T3" fmla="*/ 0 h 297"/>
                  <a:gd name="T4" fmla="*/ 0 w 56"/>
                  <a:gd name="T5" fmla="*/ 0 h 297"/>
                  <a:gd name="T6" fmla="*/ 0 w 56"/>
                  <a:gd name="T7" fmla="*/ 0 h 29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6"/>
                  <a:gd name="T13" fmla="*/ 0 h 297"/>
                  <a:gd name="T14" fmla="*/ 56 w 56"/>
                  <a:gd name="T15" fmla="*/ 297 h 29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6" h="297">
                    <a:moveTo>
                      <a:pt x="0" y="297"/>
                    </a:moveTo>
                    <a:lnTo>
                      <a:pt x="0" y="0"/>
                    </a:lnTo>
                    <a:lnTo>
                      <a:pt x="56" y="56"/>
                    </a:lnTo>
                    <a:lnTo>
                      <a:pt x="0" y="297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3399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63" name="Freeform 52"/>
              <p:cNvSpPr>
                <a:spLocks/>
              </p:cNvSpPr>
              <p:nvPr/>
            </p:nvSpPr>
            <p:spPr bwMode="auto">
              <a:xfrm>
                <a:off x="4442" y="849"/>
                <a:ext cx="99" cy="19"/>
              </a:xfrm>
              <a:custGeom>
                <a:avLst/>
                <a:gdLst>
                  <a:gd name="T0" fmla="*/ 0 w 297"/>
                  <a:gd name="T1" fmla="*/ 0 h 57"/>
                  <a:gd name="T2" fmla="*/ 0 w 297"/>
                  <a:gd name="T3" fmla="*/ 0 h 57"/>
                  <a:gd name="T4" fmla="*/ 0 w 297"/>
                  <a:gd name="T5" fmla="*/ 0 h 57"/>
                  <a:gd name="T6" fmla="*/ 0 w 297"/>
                  <a:gd name="T7" fmla="*/ 0 h 5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97"/>
                  <a:gd name="T13" fmla="*/ 0 h 57"/>
                  <a:gd name="T14" fmla="*/ 297 w 297"/>
                  <a:gd name="T15" fmla="*/ 57 h 5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97" h="57">
                    <a:moveTo>
                      <a:pt x="297" y="57"/>
                    </a:moveTo>
                    <a:lnTo>
                      <a:pt x="0" y="57"/>
                    </a:lnTo>
                    <a:lnTo>
                      <a:pt x="55" y="0"/>
                    </a:lnTo>
                    <a:lnTo>
                      <a:pt x="297" y="57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3399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64" name="Freeform 53"/>
              <p:cNvSpPr>
                <a:spLocks/>
              </p:cNvSpPr>
              <p:nvPr/>
            </p:nvSpPr>
            <p:spPr bwMode="auto">
              <a:xfrm>
                <a:off x="4388" y="814"/>
                <a:ext cx="29" cy="34"/>
              </a:xfrm>
              <a:custGeom>
                <a:avLst/>
                <a:gdLst>
                  <a:gd name="T0" fmla="*/ 0 w 87"/>
                  <a:gd name="T1" fmla="*/ 0 h 102"/>
                  <a:gd name="T2" fmla="*/ 0 w 87"/>
                  <a:gd name="T3" fmla="*/ 0 h 102"/>
                  <a:gd name="T4" fmla="*/ 0 w 87"/>
                  <a:gd name="T5" fmla="*/ 0 h 102"/>
                  <a:gd name="T6" fmla="*/ 0 w 87"/>
                  <a:gd name="T7" fmla="*/ 0 h 10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7"/>
                  <a:gd name="T13" fmla="*/ 0 h 102"/>
                  <a:gd name="T14" fmla="*/ 87 w 87"/>
                  <a:gd name="T15" fmla="*/ 102 h 10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7" h="102">
                    <a:moveTo>
                      <a:pt x="0" y="0"/>
                    </a:moveTo>
                    <a:lnTo>
                      <a:pt x="87" y="88"/>
                    </a:lnTo>
                    <a:lnTo>
                      <a:pt x="29" y="1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3399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65" name="Freeform 54"/>
              <p:cNvSpPr>
                <a:spLocks/>
              </p:cNvSpPr>
              <p:nvPr/>
            </p:nvSpPr>
            <p:spPr bwMode="auto">
              <a:xfrm>
                <a:off x="4388" y="893"/>
                <a:ext cx="34" cy="28"/>
              </a:xfrm>
              <a:custGeom>
                <a:avLst/>
                <a:gdLst>
                  <a:gd name="T0" fmla="*/ 0 w 103"/>
                  <a:gd name="T1" fmla="*/ 0 h 84"/>
                  <a:gd name="T2" fmla="*/ 0 w 103"/>
                  <a:gd name="T3" fmla="*/ 0 h 84"/>
                  <a:gd name="T4" fmla="*/ 0 w 103"/>
                  <a:gd name="T5" fmla="*/ 0 h 84"/>
                  <a:gd name="T6" fmla="*/ 0 w 103"/>
                  <a:gd name="T7" fmla="*/ 0 h 8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3"/>
                  <a:gd name="T13" fmla="*/ 0 h 84"/>
                  <a:gd name="T14" fmla="*/ 103 w 103"/>
                  <a:gd name="T15" fmla="*/ 84 h 8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3" h="84">
                    <a:moveTo>
                      <a:pt x="0" y="84"/>
                    </a:moveTo>
                    <a:lnTo>
                      <a:pt x="89" y="0"/>
                    </a:lnTo>
                    <a:lnTo>
                      <a:pt x="103" y="56"/>
                    </a:lnTo>
                    <a:lnTo>
                      <a:pt x="0" y="84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3399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66" name="Freeform 55"/>
              <p:cNvSpPr>
                <a:spLocks/>
              </p:cNvSpPr>
              <p:nvPr/>
            </p:nvSpPr>
            <p:spPr bwMode="auto">
              <a:xfrm>
                <a:off x="4466" y="888"/>
                <a:ext cx="29" cy="34"/>
              </a:xfrm>
              <a:custGeom>
                <a:avLst/>
                <a:gdLst>
                  <a:gd name="T0" fmla="*/ 0 w 87"/>
                  <a:gd name="T1" fmla="*/ 0 h 102"/>
                  <a:gd name="T2" fmla="*/ 0 w 87"/>
                  <a:gd name="T3" fmla="*/ 0 h 102"/>
                  <a:gd name="T4" fmla="*/ 0 w 87"/>
                  <a:gd name="T5" fmla="*/ 0 h 102"/>
                  <a:gd name="T6" fmla="*/ 0 w 87"/>
                  <a:gd name="T7" fmla="*/ 0 h 10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7"/>
                  <a:gd name="T13" fmla="*/ 0 h 102"/>
                  <a:gd name="T14" fmla="*/ 87 w 87"/>
                  <a:gd name="T15" fmla="*/ 102 h 10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7" h="102">
                    <a:moveTo>
                      <a:pt x="87" y="102"/>
                    </a:moveTo>
                    <a:lnTo>
                      <a:pt x="0" y="14"/>
                    </a:lnTo>
                    <a:lnTo>
                      <a:pt x="58" y="0"/>
                    </a:lnTo>
                    <a:lnTo>
                      <a:pt x="87" y="102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3399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67" name="Freeform 56"/>
              <p:cNvSpPr>
                <a:spLocks/>
              </p:cNvSpPr>
              <p:nvPr/>
            </p:nvSpPr>
            <p:spPr bwMode="auto">
              <a:xfrm>
                <a:off x="4461" y="814"/>
                <a:ext cx="35" cy="29"/>
              </a:xfrm>
              <a:custGeom>
                <a:avLst/>
                <a:gdLst>
                  <a:gd name="T0" fmla="*/ 0 w 104"/>
                  <a:gd name="T1" fmla="*/ 0 h 87"/>
                  <a:gd name="T2" fmla="*/ 0 w 104"/>
                  <a:gd name="T3" fmla="*/ 0 h 87"/>
                  <a:gd name="T4" fmla="*/ 0 w 104"/>
                  <a:gd name="T5" fmla="*/ 0 h 87"/>
                  <a:gd name="T6" fmla="*/ 0 w 104"/>
                  <a:gd name="T7" fmla="*/ 0 h 8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4"/>
                  <a:gd name="T13" fmla="*/ 0 h 87"/>
                  <a:gd name="T14" fmla="*/ 104 w 104"/>
                  <a:gd name="T15" fmla="*/ 87 h 8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4" h="87">
                    <a:moveTo>
                      <a:pt x="104" y="0"/>
                    </a:moveTo>
                    <a:lnTo>
                      <a:pt x="14" y="87"/>
                    </a:lnTo>
                    <a:lnTo>
                      <a:pt x="0" y="29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3399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0" name="Group 57"/>
          <p:cNvGrpSpPr>
            <a:grpSpLocks/>
          </p:cNvGrpSpPr>
          <p:nvPr/>
        </p:nvGrpSpPr>
        <p:grpSpPr bwMode="auto">
          <a:xfrm>
            <a:off x="2742843" y="4756150"/>
            <a:ext cx="5130132" cy="503238"/>
            <a:chOff x="1308" y="3081"/>
            <a:chExt cx="2424" cy="317"/>
          </a:xfrm>
        </p:grpSpPr>
        <p:sp>
          <p:nvSpPr>
            <p:cNvPr id="86046" name="Rectangle 58"/>
            <p:cNvSpPr>
              <a:spLocks noChangeArrowheads="1"/>
            </p:cNvSpPr>
            <p:nvPr/>
          </p:nvSpPr>
          <p:spPr bwMode="auto">
            <a:xfrm>
              <a:off x="1524" y="3081"/>
              <a:ext cx="2208" cy="31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zh-CN" altLang="en-US" sz="2700" b="1">
                  <a:solidFill>
                    <a:srgbClr val="0033CC"/>
                  </a:solidFill>
                  <a:ea typeface="幼圆" pitchFamily="49" charset="-122"/>
                </a:rPr>
                <a:t>构造原理、特点</a:t>
              </a:r>
            </a:p>
          </p:txBody>
        </p:sp>
        <p:grpSp>
          <p:nvGrpSpPr>
            <p:cNvPr id="11" name="Group 59"/>
            <p:cNvGrpSpPr>
              <a:grpSpLocks/>
            </p:cNvGrpSpPr>
            <p:nvPr/>
          </p:nvGrpSpPr>
          <p:grpSpPr bwMode="auto">
            <a:xfrm>
              <a:off x="1308" y="3180"/>
              <a:ext cx="192" cy="169"/>
              <a:chOff x="4320" y="754"/>
              <a:chExt cx="240" cy="231"/>
            </a:xfrm>
          </p:grpSpPr>
          <p:sp>
            <p:nvSpPr>
              <p:cNvPr id="86048" name="Freeform 60"/>
              <p:cNvSpPr>
                <a:spLocks/>
              </p:cNvSpPr>
              <p:nvPr/>
            </p:nvSpPr>
            <p:spPr bwMode="auto">
              <a:xfrm>
                <a:off x="4320" y="754"/>
                <a:ext cx="240" cy="231"/>
              </a:xfrm>
              <a:custGeom>
                <a:avLst/>
                <a:gdLst>
                  <a:gd name="T0" fmla="*/ 0 w 720"/>
                  <a:gd name="T1" fmla="*/ 0 h 693"/>
                  <a:gd name="T2" fmla="*/ 0 w 720"/>
                  <a:gd name="T3" fmla="*/ 0 h 693"/>
                  <a:gd name="T4" fmla="*/ 0 w 720"/>
                  <a:gd name="T5" fmla="*/ 0 h 693"/>
                  <a:gd name="T6" fmla="*/ 0 w 720"/>
                  <a:gd name="T7" fmla="*/ 0 h 693"/>
                  <a:gd name="T8" fmla="*/ 0 w 720"/>
                  <a:gd name="T9" fmla="*/ 0 h 693"/>
                  <a:gd name="T10" fmla="*/ 0 w 720"/>
                  <a:gd name="T11" fmla="*/ 0 h 693"/>
                  <a:gd name="T12" fmla="*/ 0 w 720"/>
                  <a:gd name="T13" fmla="*/ 0 h 693"/>
                  <a:gd name="T14" fmla="*/ 0 w 720"/>
                  <a:gd name="T15" fmla="*/ 0 h 693"/>
                  <a:gd name="T16" fmla="*/ 0 w 720"/>
                  <a:gd name="T17" fmla="*/ 0 h 693"/>
                  <a:gd name="T18" fmla="*/ 0 w 720"/>
                  <a:gd name="T19" fmla="*/ 0 h 693"/>
                  <a:gd name="T20" fmla="*/ 0 w 720"/>
                  <a:gd name="T21" fmla="*/ 0 h 693"/>
                  <a:gd name="T22" fmla="*/ 0 w 720"/>
                  <a:gd name="T23" fmla="*/ 0 h 693"/>
                  <a:gd name="T24" fmla="*/ 0 w 720"/>
                  <a:gd name="T25" fmla="*/ 0 h 693"/>
                  <a:gd name="T26" fmla="*/ 0 w 720"/>
                  <a:gd name="T27" fmla="*/ 0 h 693"/>
                  <a:gd name="T28" fmla="*/ 0 w 720"/>
                  <a:gd name="T29" fmla="*/ 0 h 693"/>
                  <a:gd name="T30" fmla="*/ 0 w 720"/>
                  <a:gd name="T31" fmla="*/ 0 h 693"/>
                  <a:gd name="T32" fmla="*/ 0 w 720"/>
                  <a:gd name="T33" fmla="*/ 0 h 693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720"/>
                  <a:gd name="T52" fmla="*/ 0 h 693"/>
                  <a:gd name="T53" fmla="*/ 720 w 720"/>
                  <a:gd name="T54" fmla="*/ 693 h 693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720" h="693">
                    <a:moveTo>
                      <a:pt x="366" y="0"/>
                    </a:moveTo>
                    <a:lnTo>
                      <a:pt x="310" y="203"/>
                    </a:lnTo>
                    <a:lnTo>
                      <a:pt x="189" y="162"/>
                    </a:lnTo>
                    <a:lnTo>
                      <a:pt x="218" y="285"/>
                    </a:lnTo>
                    <a:lnTo>
                      <a:pt x="0" y="339"/>
                    </a:lnTo>
                    <a:lnTo>
                      <a:pt x="218" y="395"/>
                    </a:lnTo>
                    <a:lnTo>
                      <a:pt x="184" y="521"/>
                    </a:lnTo>
                    <a:lnTo>
                      <a:pt x="310" y="487"/>
                    </a:lnTo>
                    <a:lnTo>
                      <a:pt x="363" y="693"/>
                    </a:lnTo>
                    <a:lnTo>
                      <a:pt x="415" y="487"/>
                    </a:lnTo>
                    <a:lnTo>
                      <a:pt x="540" y="526"/>
                    </a:lnTo>
                    <a:lnTo>
                      <a:pt x="510" y="399"/>
                    </a:lnTo>
                    <a:lnTo>
                      <a:pt x="720" y="341"/>
                    </a:lnTo>
                    <a:lnTo>
                      <a:pt x="510" y="293"/>
                    </a:lnTo>
                    <a:lnTo>
                      <a:pt x="543" y="163"/>
                    </a:lnTo>
                    <a:lnTo>
                      <a:pt x="414" y="204"/>
                    </a:lnTo>
                    <a:lnTo>
                      <a:pt x="366" y="0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3399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49" name="Freeform 61"/>
              <p:cNvSpPr>
                <a:spLocks/>
              </p:cNvSpPr>
              <p:nvPr/>
            </p:nvSpPr>
            <p:spPr bwMode="auto">
              <a:xfrm>
                <a:off x="4423" y="768"/>
                <a:ext cx="19" cy="100"/>
              </a:xfrm>
              <a:custGeom>
                <a:avLst/>
                <a:gdLst>
                  <a:gd name="T0" fmla="*/ 0 w 58"/>
                  <a:gd name="T1" fmla="*/ 0 h 298"/>
                  <a:gd name="T2" fmla="*/ 0 w 58"/>
                  <a:gd name="T3" fmla="*/ 0 h 298"/>
                  <a:gd name="T4" fmla="*/ 0 w 58"/>
                  <a:gd name="T5" fmla="*/ 0 h 298"/>
                  <a:gd name="T6" fmla="*/ 0 w 58"/>
                  <a:gd name="T7" fmla="*/ 0 h 29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8"/>
                  <a:gd name="T13" fmla="*/ 0 h 298"/>
                  <a:gd name="T14" fmla="*/ 58 w 58"/>
                  <a:gd name="T15" fmla="*/ 298 h 29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8" h="298">
                    <a:moveTo>
                      <a:pt x="58" y="0"/>
                    </a:moveTo>
                    <a:lnTo>
                      <a:pt x="58" y="298"/>
                    </a:lnTo>
                    <a:lnTo>
                      <a:pt x="0" y="244"/>
                    </a:lnTo>
                    <a:lnTo>
                      <a:pt x="58" y="0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3399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50" name="Freeform 62"/>
              <p:cNvSpPr>
                <a:spLocks/>
              </p:cNvSpPr>
              <p:nvPr/>
            </p:nvSpPr>
            <p:spPr bwMode="auto">
              <a:xfrm>
                <a:off x="4343" y="868"/>
                <a:ext cx="99" cy="19"/>
              </a:xfrm>
              <a:custGeom>
                <a:avLst/>
                <a:gdLst>
                  <a:gd name="T0" fmla="*/ 0 w 298"/>
                  <a:gd name="T1" fmla="*/ 0 h 59"/>
                  <a:gd name="T2" fmla="*/ 0 w 298"/>
                  <a:gd name="T3" fmla="*/ 0 h 59"/>
                  <a:gd name="T4" fmla="*/ 0 w 298"/>
                  <a:gd name="T5" fmla="*/ 0 h 59"/>
                  <a:gd name="T6" fmla="*/ 0 w 298"/>
                  <a:gd name="T7" fmla="*/ 0 h 5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98"/>
                  <a:gd name="T13" fmla="*/ 0 h 59"/>
                  <a:gd name="T14" fmla="*/ 298 w 298"/>
                  <a:gd name="T15" fmla="*/ 59 h 5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98" h="59">
                    <a:moveTo>
                      <a:pt x="0" y="0"/>
                    </a:moveTo>
                    <a:lnTo>
                      <a:pt x="298" y="0"/>
                    </a:lnTo>
                    <a:lnTo>
                      <a:pt x="242" y="5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3399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51" name="Freeform 63"/>
              <p:cNvSpPr>
                <a:spLocks/>
              </p:cNvSpPr>
              <p:nvPr/>
            </p:nvSpPr>
            <p:spPr bwMode="auto">
              <a:xfrm>
                <a:off x="4442" y="868"/>
                <a:ext cx="19" cy="99"/>
              </a:xfrm>
              <a:custGeom>
                <a:avLst/>
                <a:gdLst>
                  <a:gd name="T0" fmla="*/ 0 w 56"/>
                  <a:gd name="T1" fmla="*/ 0 h 297"/>
                  <a:gd name="T2" fmla="*/ 0 w 56"/>
                  <a:gd name="T3" fmla="*/ 0 h 297"/>
                  <a:gd name="T4" fmla="*/ 0 w 56"/>
                  <a:gd name="T5" fmla="*/ 0 h 297"/>
                  <a:gd name="T6" fmla="*/ 0 w 56"/>
                  <a:gd name="T7" fmla="*/ 0 h 29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6"/>
                  <a:gd name="T13" fmla="*/ 0 h 297"/>
                  <a:gd name="T14" fmla="*/ 56 w 56"/>
                  <a:gd name="T15" fmla="*/ 297 h 29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6" h="297">
                    <a:moveTo>
                      <a:pt x="0" y="297"/>
                    </a:moveTo>
                    <a:lnTo>
                      <a:pt x="0" y="0"/>
                    </a:lnTo>
                    <a:lnTo>
                      <a:pt x="56" y="56"/>
                    </a:lnTo>
                    <a:lnTo>
                      <a:pt x="0" y="297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3399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52" name="Freeform 64"/>
              <p:cNvSpPr>
                <a:spLocks/>
              </p:cNvSpPr>
              <p:nvPr/>
            </p:nvSpPr>
            <p:spPr bwMode="auto">
              <a:xfrm>
                <a:off x="4442" y="849"/>
                <a:ext cx="99" cy="19"/>
              </a:xfrm>
              <a:custGeom>
                <a:avLst/>
                <a:gdLst>
                  <a:gd name="T0" fmla="*/ 0 w 297"/>
                  <a:gd name="T1" fmla="*/ 0 h 57"/>
                  <a:gd name="T2" fmla="*/ 0 w 297"/>
                  <a:gd name="T3" fmla="*/ 0 h 57"/>
                  <a:gd name="T4" fmla="*/ 0 w 297"/>
                  <a:gd name="T5" fmla="*/ 0 h 57"/>
                  <a:gd name="T6" fmla="*/ 0 w 297"/>
                  <a:gd name="T7" fmla="*/ 0 h 5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97"/>
                  <a:gd name="T13" fmla="*/ 0 h 57"/>
                  <a:gd name="T14" fmla="*/ 297 w 297"/>
                  <a:gd name="T15" fmla="*/ 57 h 5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97" h="57">
                    <a:moveTo>
                      <a:pt x="297" y="57"/>
                    </a:moveTo>
                    <a:lnTo>
                      <a:pt x="0" y="57"/>
                    </a:lnTo>
                    <a:lnTo>
                      <a:pt x="55" y="0"/>
                    </a:lnTo>
                    <a:lnTo>
                      <a:pt x="297" y="57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3399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53" name="Freeform 65"/>
              <p:cNvSpPr>
                <a:spLocks/>
              </p:cNvSpPr>
              <p:nvPr/>
            </p:nvSpPr>
            <p:spPr bwMode="auto">
              <a:xfrm>
                <a:off x="4388" y="814"/>
                <a:ext cx="29" cy="34"/>
              </a:xfrm>
              <a:custGeom>
                <a:avLst/>
                <a:gdLst>
                  <a:gd name="T0" fmla="*/ 0 w 87"/>
                  <a:gd name="T1" fmla="*/ 0 h 102"/>
                  <a:gd name="T2" fmla="*/ 0 w 87"/>
                  <a:gd name="T3" fmla="*/ 0 h 102"/>
                  <a:gd name="T4" fmla="*/ 0 w 87"/>
                  <a:gd name="T5" fmla="*/ 0 h 102"/>
                  <a:gd name="T6" fmla="*/ 0 w 87"/>
                  <a:gd name="T7" fmla="*/ 0 h 10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7"/>
                  <a:gd name="T13" fmla="*/ 0 h 102"/>
                  <a:gd name="T14" fmla="*/ 87 w 87"/>
                  <a:gd name="T15" fmla="*/ 102 h 10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7" h="102">
                    <a:moveTo>
                      <a:pt x="0" y="0"/>
                    </a:moveTo>
                    <a:lnTo>
                      <a:pt x="87" y="88"/>
                    </a:lnTo>
                    <a:lnTo>
                      <a:pt x="29" y="1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3399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54" name="Freeform 66"/>
              <p:cNvSpPr>
                <a:spLocks/>
              </p:cNvSpPr>
              <p:nvPr/>
            </p:nvSpPr>
            <p:spPr bwMode="auto">
              <a:xfrm>
                <a:off x="4388" y="893"/>
                <a:ext cx="34" cy="28"/>
              </a:xfrm>
              <a:custGeom>
                <a:avLst/>
                <a:gdLst>
                  <a:gd name="T0" fmla="*/ 0 w 103"/>
                  <a:gd name="T1" fmla="*/ 0 h 84"/>
                  <a:gd name="T2" fmla="*/ 0 w 103"/>
                  <a:gd name="T3" fmla="*/ 0 h 84"/>
                  <a:gd name="T4" fmla="*/ 0 w 103"/>
                  <a:gd name="T5" fmla="*/ 0 h 84"/>
                  <a:gd name="T6" fmla="*/ 0 w 103"/>
                  <a:gd name="T7" fmla="*/ 0 h 8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3"/>
                  <a:gd name="T13" fmla="*/ 0 h 84"/>
                  <a:gd name="T14" fmla="*/ 103 w 103"/>
                  <a:gd name="T15" fmla="*/ 84 h 8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3" h="84">
                    <a:moveTo>
                      <a:pt x="0" y="84"/>
                    </a:moveTo>
                    <a:lnTo>
                      <a:pt x="89" y="0"/>
                    </a:lnTo>
                    <a:lnTo>
                      <a:pt x="103" y="56"/>
                    </a:lnTo>
                    <a:lnTo>
                      <a:pt x="0" y="84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3399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55" name="Freeform 67"/>
              <p:cNvSpPr>
                <a:spLocks/>
              </p:cNvSpPr>
              <p:nvPr/>
            </p:nvSpPr>
            <p:spPr bwMode="auto">
              <a:xfrm>
                <a:off x="4466" y="888"/>
                <a:ext cx="29" cy="34"/>
              </a:xfrm>
              <a:custGeom>
                <a:avLst/>
                <a:gdLst>
                  <a:gd name="T0" fmla="*/ 0 w 87"/>
                  <a:gd name="T1" fmla="*/ 0 h 102"/>
                  <a:gd name="T2" fmla="*/ 0 w 87"/>
                  <a:gd name="T3" fmla="*/ 0 h 102"/>
                  <a:gd name="T4" fmla="*/ 0 w 87"/>
                  <a:gd name="T5" fmla="*/ 0 h 102"/>
                  <a:gd name="T6" fmla="*/ 0 w 87"/>
                  <a:gd name="T7" fmla="*/ 0 h 10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7"/>
                  <a:gd name="T13" fmla="*/ 0 h 102"/>
                  <a:gd name="T14" fmla="*/ 87 w 87"/>
                  <a:gd name="T15" fmla="*/ 102 h 10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7" h="102">
                    <a:moveTo>
                      <a:pt x="87" y="102"/>
                    </a:moveTo>
                    <a:lnTo>
                      <a:pt x="0" y="14"/>
                    </a:lnTo>
                    <a:lnTo>
                      <a:pt x="58" y="0"/>
                    </a:lnTo>
                    <a:lnTo>
                      <a:pt x="87" y="102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3399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56" name="Freeform 68"/>
              <p:cNvSpPr>
                <a:spLocks/>
              </p:cNvSpPr>
              <p:nvPr/>
            </p:nvSpPr>
            <p:spPr bwMode="auto">
              <a:xfrm>
                <a:off x="4461" y="814"/>
                <a:ext cx="35" cy="29"/>
              </a:xfrm>
              <a:custGeom>
                <a:avLst/>
                <a:gdLst>
                  <a:gd name="T0" fmla="*/ 0 w 104"/>
                  <a:gd name="T1" fmla="*/ 0 h 87"/>
                  <a:gd name="T2" fmla="*/ 0 w 104"/>
                  <a:gd name="T3" fmla="*/ 0 h 87"/>
                  <a:gd name="T4" fmla="*/ 0 w 104"/>
                  <a:gd name="T5" fmla="*/ 0 h 87"/>
                  <a:gd name="T6" fmla="*/ 0 w 104"/>
                  <a:gd name="T7" fmla="*/ 0 h 8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4"/>
                  <a:gd name="T13" fmla="*/ 0 h 87"/>
                  <a:gd name="T14" fmla="*/ 104 w 104"/>
                  <a:gd name="T15" fmla="*/ 87 h 8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4" h="87">
                    <a:moveTo>
                      <a:pt x="104" y="0"/>
                    </a:moveTo>
                    <a:lnTo>
                      <a:pt x="14" y="87"/>
                    </a:lnTo>
                    <a:lnTo>
                      <a:pt x="0" y="29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3399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2" name="Group 69"/>
          <p:cNvGrpSpPr>
            <a:grpSpLocks/>
          </p:cNvGrpSpPr>
          <p:nvPr/>
        </p:nvGrpSpPr>
        <p:grpSpPr bwMode="auto">
          <a:xfrm>
            <a:off x="2742843" y="5118100"/>
            <a:ext cx="8355512" cy="503238"/>
            <a:chOff x="1320" y="3321"/>
            <a:chExt cx="3948" cy="317"/>
          </a:xfrm>
        </p:grpSpPr>
        <p:sp>
          <p:nvSpPr>
            <p:cNvPr id="86035" name="Rectangle 70"/>
            <p:cNvSpPr>
              <a:spLocks noChangeArrowheads="1"/>
            </p:cNvSpPr>
            <p:nvPr/>
          </p:nvSpPr>
          <p:spPr bwMode="auto">
            <a:xfrm>
              <a:off x="1524" y="3321"/>
              <a:ext cx="3744" cy="31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zh-CN" altLang="en-US" sz="2700" b="1">
                  <a:solidFill>
                    <a:srgbClr val="0033CC"/>
                  </a:solidFill>
                  <a:ea typeface="幼圆" pitchFamily="49" charset="-122"/>
                </a:rPr>
                <a:t>对应的插入、删除操作的算法设计</a:t>
              </a:r>
            </a:p>
          </p:txBody>
        </p:sp>
        <p:grpSp>
          <p:nvGrpSpPr>
            <p:cNvPr id="13" name="Group 71"/>
            <p:cNvGrpSpPr>
              <a:grpSpLocks/>
            </p:cNvGrpSpPr>
            <p:nvPr/>
          </p:nvGrpSpPr>
          <p:grpSpPr bwMode="auto">
            <a:xfrm>
              <a:off x="1320" y="3431"/>
              <a:ext cx="192" cy="169"/>
              <a:chOff x="4320" y="754"/>
              <a:chExt cx="240" cy="231"/>
            </a:xfrm>
          </p:grpSpPr>
          <p:sp>
            <p:nvSpPr>
              <p:cNvPr id="86037" name="Freeform 72"/>
              <p:cNvSpPr>
                <a:spLocks/>
              </p:cNvSpPr>
              <p:nvPr/>
            </p:nvSpPr>
            <p:spPr bwMode="auto">
              <a:xfrm>
                <a:off x="4320" y="754"/>
                <a:ext cx="240" cy="231"/>
              </a:xfrm>
              <a:custGeom>
                <a:avLst/>
                <a:gdLst>
                  <a:gd name="T0" fmla="*/ 0 w 720"/>
                  <a:gd name="T1" fmla="*/ 0 h 693"/>
                  <a:gd name="T2" fmla="*/ 0 w 720"/>
                  <a:gd name="T3" fmla="*/ 0 h 693"/>
                  <a:gd name="T4" fmla="*/ 0 w 720"/>
                  <a:gd name="T5" fmla="*/ 0 h 693"/>
                  <a:gd name="T6" fmla="*/ 0 w 720"/>
                  <a:gd name="T7" fmla="*/ 0 h 693"/>
                  <a:gd name="T8" fmla="*/ 0 w 720"/>
                  <a:gd name="T9" fmla="*/ 0 h 693"/>
                  <a:gd name="T10" fmla="*/ 0 w 720"/>
                  <a:gd name="T11" fmla="*/ 0 h 693"/>
                  <a:gd name="T12" fmla="*/ 0 w 720"/>
                  <a:gd name="T13" fmla="*/ 0 h 693"/>
                  <a:gd name="T14" fmla="*/ 0 w 720"/>
                  <a:gd name="T15" fmla="*/ 0 h 693"/>
                  <a:gd name="T16" fmla="*/ 0 w 720"/>
                  <a:gd name="T17" fmla="*/ 0 h 693"/>
                  <a:gd name="T18" fmla="*/ 0 w 720"/>
                  <a:gd name="T19" fmla="*/ 0 h 693"/>
                  <a:gd name="T20" fmla="*/ 0 w 720"/>
                  <a:gd name="T21" fmla="*/ 0 h 693"/>
                  <a:gd name="T22" fmla="*/ 0 w 720"/>
                  <a:gd name="T23" fmla="*/ 0 h 693"/>
                  <a:gd name="T24" fmla="*/ 0 w 720"/>
                  <a:gd name="T25" fmla="*/ 0 h 693"/>
                  <a:gd name="T26" fmla="*/ 0 w 720"/>
                  <a:gd name="T27" fmla="*/ 0 h 693"/>
                  <a:gd name="T28" fmla="*/ 0 w 720"/>
                  <a:gd name="T29" fmla="*/ 0 h 693"/>
                  <a:gd name="T30" fmla="*/ 0 w 720"/>
                  <a:gd name="T31" fmla="*/ 0 h 693"/>
                  <a:gd name="T32" fmla="*/ 0 w 720"/>
                  <a:gd name="T33" fmla="*/ 0 h 693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720"/>
                  <a:gd name="T52" fmla="*/ 0 h 693"/>
                  <a:gd name="T53" fmla="*/ 720 w 720"/>
                  <a:gd name="T54" fmla="*/ 693 h 693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720" h="693">
                    <a:moveTo>
                      <a:pt x="366" y="0"/>
                    </a:moveTo>
                    <a:lnTo>
                      <a:pt x="310" y="203"/>
                    </a:lnTo>
                    <a:lnTo>
                      <a:pt x="189" y="162"/>
                    </a:lnTo>
                    <a:lnTo>
                      <a:pt x="218" y="285"/>
                    </a:lnTo>
                    <a:lnTo>
                      <a:pt x="0" y="339"/>
                    </a:lnTo>
                    <a:lnTo>
                      <a:pt x="218" y="395"/>
                    </a:lnTo>
                    <a:lnTo>
                      <a:pt x="184" y="521"/>
                    </a:lnTo>
                    <a:lnTo>
                      <a:pt x="310" y="487"/>
                    </a:lnTo>
                    <a:lnTo>
                      <a:pt x="363" y="693"/>
                    </a:lnTo>
                    <a:lnTo>
                      <a:pt x="415" y="487"/>
                    </a:lnTo>
                    <a:lnTo>
                      <a:pt x="540" y="526"/>
                    </a:lnTo>
                    <a:lnTo>
                      <a:pt x="510" y="399"/>
                    </a:lnTo>
                    <a:lnTo>
                      <a:pt x="720" y="341"/>
                    </a:lnTo>
                    <a:lnTo>
                      <a:pt x="510" y="293"/>
                    </a:lnTo>
                    <a:lnTo>
                      <a:pt x="543" y="163"/>
                    </a:lnTo>
                    <a:lnTo>
                      <a:pt x="414" y="204"/>
                    </a:lnTo>
                    <a:lnTo>
                      <a:pt x="366" y="0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3399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38" name="Freeform 73"/>
              <p:cNvSpPr>
                <a:spLocks/>
              </p:cNvSpPr>
              <p:nvPr/>
            </p:nvSpPr>
            <p:spPr bwMode="auto">
              <a:xfrm>
                <a:off x="4423" y="768"/>
                <a:ext cx="19" cy="100"/>
              </a:xfrm>
              <a:custGeom>
                <a:avLst/>
                <a:gdLst>
                  <a:gd name="T0" fmla="*/ 0 w 58"/>
                  <a:gd name="T1" fmla="*/ 0 h 298"/>
                  <a:gd name="T2" fmla="*/ 0 w 58"/>
                  <a:gd name="T3" fmla="*/ 0 h 298"/>
                  <a:gd name="T4" fmla="*/ 0 w 58"/>
                  <a:gd name="T5" fmla="*/ 0 h 298"/>
                  <a:gd name="T6" fmla="*/ 0 w 58"/>
                  <a:gd name="T7" fmla="*/ 0 h 29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8"/>
                  <a:gd name="T13" fmla="*/ 0 h 298"/>
                  <a:gd name="T14" fmla="*/ 58 w 58"/>
                  <a:gd name="T15" fmla="*/ 298 h 29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8" h="298">
                    <a:moveTo>
                      <a:pt x="58" y="0"/>
                    </a:moveTo>
                    <a:lnTo>
                      <a:pt x="58" y="298"/>
                    </a:lnTo>
                    <a:lnTo>
                      <a:pt x="0" y="244"/>
                    </a:lnTo>
                    <a:lnTo>
                      <a:pt x="58" y="0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3399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39" name="Freeform 74"/>
              <p:cNvSpPr>
                <a:spLocks/>
              </p:cNvSpPr>
              <p:nvPr/>
            </p:nvSpPr>
            <p:spPr bwMode="auto">
              <a:xfrm>
                <a:off x="4343" y="868"/>
                <a:ext cx="99" cy="19"/>
              </a:xfrm>
              <a:custGeom>
                <a:avLst/>
                <a:gdLst>
                  <a:gd name="T0" fmla="*/ 0 w 298"/>
                  <a:gd name="T1" fmla="*/ 0 h 59"/>
                  <a:gd name="T2" fmla="*/ 0 w 298"/>
                  <a:gd name="T3" fmla="*/ 0 h 59"/>
                  <a:gd name="T4" fmla="*/ 0 w 298"/>
                  <a:gd name="T5" fmla="*/ 0 h 59"/>
                  <a:gd name="T6" fmla="*/ 0 w 298"/>
                  <a:gd name="T7" fmla="*/ 0 h 5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98"/>
                  <a:gd name="T13" fmla="*/ 0 h 59"/>
                  <a:gd name="T14" fmla="*/ 298 w 298"/>
                  <a:gd name="T15" fmla="*/ 59 h 5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98" h="59">
                    <a:moveTo>
                      <a:pt x="0" y="0"/>
                    </a:moveTo>
                    <a:lnTo>
                      <a:pt x="298" y="0"/>
                    </a:lnTo>
                    <a:lnTo>
                      <a:pt x="242" y="5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3399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40" name="Freeform 75"/>
              <p:cNvSpPr>
                <a:spLocks/>
              </p:cNvSpPr>
              <p:nvPr/>
            </p:nvSpPr>
            <p:spPr bwMode="auto">
              <a:xfrm>
                <a:off x="4442" y="868"/>
                <a:ext cx="19" cy="99"/>
              </a:xfrm>
              <a:custGeom>
                <a:avLst/>
                <a:gdLst>
                  <a:gd name="T0" fmla="*/ 0 w 56"/>
                  <a:gd name="T1" fmla="*/ 0 h 297"/>
                  <a:gd name="T2" fmla="*/ 0 w 56"/>
                  <a:gd name="T3" fmla="*/ 0 h 297"/>
                  <a:gd name="T4" fmla="*/ 0 w 56"/>
                  <a:gd name="T5" fmla="*/ 0 h 297"/>
                  <a:gd name="T6" fmla="*/ 0 w 56"/>
                  <a:gd name="T7" fmla="*/ 0 h 29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6"/>
                  <a:gd name="T13" fmla="*/ 0 h 297"/>
                  <a:gd name="T14" fmla="*/ 56 w 56"/>
                  <a:gd name="T15" fmla="*/ 297 h 29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6" h="297">
                    <a:moveTo>
                      <a:pt x="0" y="297"/>
                    </a:moveTo>
                    <a:lnTo>
                      <a:pt x="0" y="0"/>
                    </a:lnTo>
                    <a:lnTo>
                      <a:pt x="56" y="56"/>
                    </a:lnTo>
                    <a:lnTo>
                      <a:pt x="0" y="297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3399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41" name="Freeform 76"/>
              <p:cNvSpPr>
                <a:spLocks/>
              </p:cNvSpPr>
              <p:nvPr/>
            </p:nvSpPr>
            <p:spPr bwMode="auto">
              <a:xfrm>
                <a:off x="4442" y="849"/>
                <a:ext cx="99" cy="19"/>
              </a:xfrm>
              <a:custGeom>
                <a:avLst/>
                <a:gdLst>
                  <a:gd name="T0" fmla="*/ 0 w 297"/>
                  <a:gd name="T1" fmla="*/ 0 h 57"/>
                  <a:gd name="T2" fmla="*/ 0 w 297"/>
                  <a:gd name="T3" fmla="*/ 0 h 57"/>
                  <a:gd name="T4" fmla="*/ 0 w 297"/>
                  <a:gd name="T5" fmla="*/ 0 h 57"/>
                  <a:gd name="T6" fmla="*/ 0 w 297"/>
                  <a:gd name="T7" fmla="*/ 0 h 5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97"/>
                  <a:gd name="T13" fmla="*/ 0 h 57"/>
                  <a:gd name="T14" fmla="*/ 297 w 297"/>
                  <a:gd name="T15" fmla="*/ 57 h 5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97" h="57">
                    <a:moveTo>
                      <a:pt x="297" y="57"/>
                    </a:moveTo>
                    <a:lnTo>
                      <a:pt x="0" y="57"/>
                    </a:lnTo>
                    <a:lnTo>
                      <a:pt x="55" y="0"/>
                    </a:lnTo>
                    <a:lnTo>
                      <a:pt x="297" y="57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3399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42" name="Freeform 77"/>
              <p:cNvSpPr>
                <a:spLocks/>
              </p:cNvSpPr>
              <p:nvPr/>
            </p:nvSpPr>
            <p:spPr bwMode="auto">
              <a:xfrm>
                <a:off x="4388" y="814"/>
                <a:ext cx="29" cy="34"/>
              </a:xfrm>
              <a:custGeom>
                <a:avLst/>
                <a:gdLst>
                  <a:gd name="T0" fmla="*/ 0 w 87"/>
                  <a:gd name="T1" fmla="*/ 0 h 102"/>
                  <a:gd name="T2" fmla="*/ 0 w 87"/>
                  <a:gd name="T3" fmla="*/ 0 h 102"/>
                  <a:gd name="T4" fmla="*/ 0 w 87"/>
                  <a:gd name="T5" fmla="*/ 0 h 102"/>
                  <a:gd name="T6" fmla="*/ 0 w 87"/>
                  <a:gd name="T7" fmla="*/ 0 h 10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7"/>
                  <a:gd name="T13" fmla="*/ 0 h 102"/>
                  <a:gd name="T14" fmla="*/ 87 w 87"/>
                  <a:gd name="T15" fmla="*/ 102 h 10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7" h="102">
                    <a:moveTo>
                      <a:pt x="0" y="0"/>
                    </a:moveTo>
                    <a:lnTo>
                      <a:pt x="87" y="88"/>
                    </a:lnTo>
                    <a:lnTo>
                      <a:pt x="29" y="1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3399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43" name="Freeform 78"/>
              <p:cNvSpPr>
                <a:spLocks/>
              </p:cNvSpPr>
              <p:nvPr/>
            </p:nvSpPr>
            <p:spPr bwMode="auto">
              <a:xfrm>
                <a:off x="4388" y="893"/>
                <a:ext cx="34" cy="28"/>
              </a:xfrm>
              <a:custGeom>
                <a:avLst/>
                <a:gdLst>
                  <a:gd name="T0" fmla="*/ 0 w 103"/>
                  <a:gd name="T1" fmla="*/ 0 h 84"/>
                  <a:gd name="T2" fmla="*/ 0 w 103"/>
                  <a:gd name="T3" fmla="*/ 0 h 84"/>
                  <a:gd name="T4" fmla="*/ 0 w 103"/>
                  <a:gd name="T5" fmla="*/ 0 h 84"/>
                  <a:gd name="T6" fmla="*/ 0 w 103"/>
                  <a:gd name="T7" fmla="*/ 0 h 8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3"/>
                  <a:gd name="T13" fmla="*/ 0 h 84"/>
                  <a:gd name="T14" fmla="*/ 103 w 103"/>
                  <a:gd name="T15" fmla="*/ 84 h 8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3" h="84">
                    <a:moveTo>
                      <a:pt x="0" y="84"/>
                    </a:moveTo>
                    <a:lnTo>
                      <a:pt x="89" y="0"/>
                    </a:lnTo>
                    <a:lnTo>
                      <a:pt x="103" y="56"/>
                    </a:lnTo>
                    <a:lnTo>
                      <a:pt x="0" y="84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3399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44" name="Freeform 79"/>
              <p:cNvSpPr>
                <a:spLocks/>
              </p:cNvSpPr>
              <p:nvPr/>
            </p:nvSpPr>
            <p:spPr bwMode="auto">
              <a:xfrm>
                <a:off x="4466" y="888"/>
                <a:ext cx="29" cy="34"/>
              </a:xfrm>
              <a:custGeom>
                <a:avLst/>
                <a:gdLst>
                  <a:gd name="T0" fmla="*/ 0 w 87"/>
                  <a:gd name="T1" fmla="*/ 0 h 102"/>
                  <a:gd name="T2" fmla="*/ 0 w 87"/>
                  <a:gd name="T3" fmla="*/ 0 h 102"/>
                  <a:gd name="T4" fmla="*/ 0 w 87"/>
                  <a:gd name="T5" fmla="*/ 0 h 102"/>
                  <a:gd name="T6" fmla="*/ 0 w 87"/>
                  <a:gd name="T7" fmla="*/ 0 h 10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7"/>
                  <a:gd name="T13" fmla="*/ 0 h 102"/>
                  <a:gd name="T14" fmla="*/ 87 w 87"/>
                  <a:gd name="T15" fmla="*/ 102 h 10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7" h="102">
                    <a:moveTo>
                      <a:pt x="87" y="102"/>
                    </a:moveTo>
                    <a:lnTo>
                      <a:pt x="0" y="14"/>
                    </a:lnTo>
                    <a:lnTo>
                      <a:pt x="58" y="0"/>
                    </a:lnTo>
                    <a:lnTo>
                      <a:pt x="87" y="102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3399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45" name="Freeform 80"/>
              <p:cNvSpPr>
                <a:spLocks/>
              </p:cNvSpPr>
              <p:nvPr/>
            </p:nvSpPr>
            <p:spPr bwMode="auto">
              <a:xfrm>
                <a:off x="4461" y="814"/>
                <a:ext cx="35" cy="29"/>
              </a:xfrm>
              <a:custGeom>
                <a:avLst/>
                <a:gdLst>
                  <a:gd name="T0" fmla="*/ 0 w 104"/>
                  <a:gd name="T1" fmla="*/ 0 h 87"/>
                  <a:gd name="T2" fmla="*/ 0 w 104"/>
                  <a:gd name="T3" fmla="*/ 0 h 87"/>
                  <a:gd name="T4" fmla="*/ 0 w 104"/>
                  <a:gd name="T5" fmla="*/ 0 h 87"/>
                  <a:gd name="T6" fmla="*/ 0 w 104"/>
                  <a:gd name="T7" fmla="*/ 0 h 8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4"/>
                  <a:gd name="T13" fmla="*/ 0 h 87"/>
                  <a:gd name="T14" fmla="*/ 104 w 104"/>
                  <a:gd name="T15" fmla="*/ 87 h 8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4" h="87">
                    <a:moveTo>
                      <a:pt x="104" y="0"/>
                    </a:moveTo>
                    <a:lnTo>
                      <a:pt x="14" y="87"/>
                    </a:lnTo>
                    <a:lnTo>
                      <a:pt x="0" y="29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3399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272465" name="AutoShape 81"/>
          <p:cNvSpPr>
            <a:spLocks/>
          </p:cNvSpPr>
          <p:nvPr/>
        </p:nvSpPr>
        <p:spPr bwMode="auto">
          <a:xfrm>
            <a:off x="1523802" y="1201738"/>
            <a:ext cx="507934" cy="4724400"/>
          </a:xfrm>
          <a:prstGeom prst="leftBrace">
            <a:avLst>
              <a:gd name="adj1" fmla="val 103333"/>
              <a:gd name="adj2" fmla="val 50352"/>
            </a:avLst>
          </a:prstGeom>
          <a:noFill/>
          <a:ln w="47625" cap="sq">
            <a:solidFill>
              <a:srgbClr val="008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4" name="Group 106"/>
          <p:cNvGrpSpPr>
            <a:grpSpLocks/>
          </p:cNvGrpSpPr>
          <p:nvPr/>
        </p:nvGrpSpPr>
        <p:grpSpPr bwMode="auto">
          <a:xfrm>
            <a:off x="6992557" y="188913"/>
            <a:ext cx="4774578" cy="1828800"/>
            <a:chOff x="3304" y="119"/>
            <a:chExt cx="2256" cy="1152"/>
          </a:xfrm>
        </p:grpSpPr>
        <p:sp>
          <p:nvSpPr>
            <p:cNvPr id="86033" name="AutoShape 93"/>
            <p:cNvSpPr>
              <a:spLocks noChangeArrowheads="1"/>
            </p:cNvSpPr>
            <p:nvPr/>
          </p:nvSpPr>
          <p:spPr bwMode="auto">
            <a:xfrm rot="1540422">
              <a:off x="3304" y="119"/>
              <a:ext cx="2256" cy="1152"/>
            </a:xfrm>
            <a:prstGeom prst="irregularSeal2">
              <a:avLst/>
            </a:prstGeom>
            <a:solidFill>
              <a:srgbClr val="FF0000"/>
            </a:solidFill>
            <a:ln w="63500" cap="sq">
              <a:solidFill>
                <a:srgbClr val="FFFF00"/>
              </a:solidFill>
              <a:miter lim="800000"/>
              <a:headEnd type="none" w="sm" len="sm"/>
              <a:tailEnd type="none" w="sm" len="sm"/>
            </a:ln>
            <a:effectLst>
              <a:outerShdw dist="159131" dir="1716628" algn="ctr" rotWithShape="0">
                <a:srgbClr val="777777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034" name="Text Box 94"/>
            <p:cNvSpPr txBox="1">
              <a:spLocks noChangeArrowheads="1"/>
            </p:cNvSpPr>
            <p:nvPr/>
          </p:nvSpPr>
          <p:spPr bwMode="auto">
            <a:xfrm rot="621735">
              <a:off x="3729" y="481"/>
              <a:ext cx="1552" cy="51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28398" dir="3806097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zh-CN" altLang="en-US" sz="2800" b="1">
                  <a:solidFill>
                    <a:srgbClr val="FFFFFF"/>
                  </a:solidFill>
                  <a:ea typeface="黑体" pitchFamily="2" charset="-122"/>
                </a:rPr>
                <a:t>操作的时间</a:t>
              </a:r>
            </a:p>
            <a:p>
              <a:pPr>
                <a:lnSpc>
                  <a:spcPct val="85000"/>
                </a:lnSpc>
              </a:pPr>
              <a:r>
                <a:rPr lang="zh-CN" altLang="en-US" sz="2800" b="1">
                  <a:solidFill>
                    <a:srgbClr val="FFFFFF"/>
                  </a:solidFill>
                  <a:ea typeface="黑体" pitchFamily="2" charset="-122"/>
                </a:rPr>
                <a:t> 都为</a:t>
              </a:r>
              <a:r>
                <a:rPr lang="en-US" altLang="zh-CN" sz="2800" b="1">
                  <a:solidFill>
                    <a:srgbClr val="FFFFFF"/>
                  </a:solidFill>
                </a:rPr>
                <a:t>O(1)</a:t>
              </a:r>
            </a:p>
          </p:txBody>
        </p:sp>
      </p:grp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8"/>
          <p:cNvGrpSpPr>
            <a:grpSpLocks/>
          </p:cNvGrpSpPr>
          <p:nvPr/>
        </p:nvGrpSpPr>
        <p:grpSpPr bwMode="auto">
          <a:xfrm>
            <a:off x="711107" y="414338"/>
            <a:ext cx="10361851" cy="6311900"/>
            <a:chOff x="432" y="768"/>
            <a:chExt cx="4896" cy="2256"/>
          </a:xfrm>
        </p:grpSpPr>
        <p:sp>
          <p:nvSpPr>
            <p:cNvPr id="87067" name="AutoShape 3"/>
            <p:cNvSpPr>
              <a:spLocks noChangeArrowheads="1"/>
            </p:cNvSpPr>
            <p:nvPr/>
          </p:nvSpPr>
          <p:spPr bwMode="auto">
            <a:xfrm>
              <a:off x="432" y="768"/>
              <a:ext cx="4896" cy="2256"/>
            </a:xfrm>
            <a:prstGeom prst="roundRect">
              <a:avLst>
                <a:gd name="adj" fmla="val 8500"/>
              </a:avLst>
            </a:prstGeom>
            <a:solidFill>
              <a:srgbClr val="CCFFFF"/>
            </a:solidFill>
            <a:ln w="12700" cap="sq">
              <a:noFill/>
              <a:round/>
              <a:headEnd type="none" w="sm" len="sm"/>
              <a:tailEnd type="none" w="sm" len="sm"/>
            </a:ln>
            <a:effectLst>
              <a:outerShdw dist="224686" dir="2562563" algn="ctr" rotWithShape="0">
                <a:srgbClr val="999999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068" name="Text Box 4"/>
            <p:cNvSpPr txBox="1">
              <a:spLocks noChangeArrowheads="1"/>
            </p:cNvSpPr>
            <p:nvPr/>
          </p:nvSpPr>
          <p:spPr bwMode="auto">
            <a:xfrm>
              <a:off x="672" y="1022"/>
              <a:ext cx="4391" cy="89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600" b="1">
                  <a:solidFill>
                    <a:srgbClr val="002D88"/>
                  </a:solidFill>
                </a:rPr>
                <a:t>设有一顺序栈</a:t>
              </a:r>
              <a:r>
                <a:rPr lang="en-US" altLang="zh-CN" sz="2600" b="1">
                  <a:solidFill>
                    <a:srgbClr val="002D88"/>
                  </a:solidFill>
                </a:rPr>
                <a:t>S</a:t>
              </a:r>
              <a:r>
                <a:rPr lang="zh-CN" altLang="en-US" sz="2600" b="1">
                  <a:solidFill>
                    <a:srgbClr val="002D88"/>
                  </a:solidFill>
                </a:rPr>
                <a:t>，</a:t>
              </a:r>
              <a:r>
                <a:rPr lang="en-US" altLang="zh-CN" sz="2600" b="1">
                  <a:solidFill>
                    <a:srgbClr val="002D88"/>
                  </a:solidFill>
                </a:rPr>
                <a:t>n</a:t>
              </a:r>
              <a:r>
                <a:rPr lang="zh-CN" altLang="en-US" sz="2600" b="1">
                  <a:solidFill>
                    <a:srgbClr val="002D88"/>
                  </a:solidFill>
                </a:rPr>
                <a:t>个元素</a:t>
              </a:r>
              <a:r>
                <a:rPr lang="en-US" altLang="zh-CN" sz="2600" b="1">
                  <a:solidFill>
                    <a:srgbClr val="002D88"/>
                  </a:solidFill>
                </a:rPr>
                <a:t> </a:t>
              </a:r>
              <a:r>
                <a:rPr lang="zh-CN" altLang="en-US" sz="2600" b="1">
                  <a:solidFill>
                    <a:srgbClr val="002D88"/>
                  </a:solidFill>
                </a:rPr>
                <a:t>依次进栈，问这</a:t>
              </a:r>
              <a:r>
                <a:rPr lang="en-US" altLang="zh-CN" sz="2600" b="1">
                  <a:solidFill>
                    <a:srgbClr val="002D88"/>
                  </a:solidFill>
                </a:rPr>
                <a:t>n</a:t>
              </a:r>
              <a:r>
                <a:rPr lang="zh-CN" altLang="en-US" sz="2600" b="1">
                  <a:solidFill>
                    <a:srgbClr val="002D88"/>
                  </a:solidFill>
                </a:rPr>
                <a:t>个元素的任意排列都可以对应某一个可能的出栈顺序吗</a:t>
              </a:r>
              <a:r>
                <a:rPr lang="en-US" altLang="zh-CN" sz="2600" b="1">
                  <a:solidFill>
                    <a:srgbClr val="002D88"/>
                  </a:solidFill>
                </a:rPr>
                <a:t>?</a:t>
              </a:r>
            </a:p>
            <a:p>
              <a:pPr>
                <a:lnSpc>
                  <a:spcPct val="150000"/>
                </a:lnSpc>
              </a:pPr>
              <a:endParaRPr lang="en-US" altLang="zh-CN" sz="2600" b="1">
                <a:solidFill>
                  <a:srgbClr val="002D88"/>
                </a:solidFill>
              </a:endParaRPr>
            </a:p>
            <a:p>
              <a:pPr>
                <a:lnSpc>
                  <a:spcPct val="150000"/>
                </a:lnSpc>
              </a:pPr>
              <a:endParaRPr lang="en-US" altLang="zh-CN" sz="2600" b="1">
                <a:solidFill>
                  <a:srgbClr val="002D88"/>
                </a:solidFill>
              </a:endParaRPr>
            </a:p>
          </p:txBody>
        </p:sp>
      </p:grpSp>
      <p:grpSp>
        <p:nvGrpSpPr>
          <p:cNvPr id="5" name="Group 50"/>
          <p:cNvGrpSpPr>
            <a:grpSpLocks/>
          </p:cNvGrpSpPr>
          <p:nvPr/>
        </p:nvGrpSpPr>
        <p:grpSpPr bwMode="auto">
          <a:xfrm>
            <a:off x="715341" y="115889"/>
            <a:ext cx="3170354" cy="960437"/>
            <a:chOff x="338" y="239"/>
            <a:chExt cx="1498" cy="605"/>
          </a:xfrm>
        </p:grpSpPr>
        <p:sp>
          <p:nvSpPr>
            <p:cNvPr id="87065" name="AutoShape 6"/>
            <p:cNvSpPr>
              <a:spLocks noChangeArrowheads="1"/>
            </p:cNvSpPr>
            <p:nvPr/>
          </p:nvSpPr>
          <p:spPr bwMode="auto">
            <a:xfrm rot="-352797">
              <a:off x="338" y="239"/>
              <a:ext cx="1392" cy="605"/>
            </a:xfrm>
            <a:prstGeom prst="irregularSeal2">
              <a:avLst/>
            </a:prstGeom>
            <a:solidFill>
              <a:srgbClr val="CCFFCC"/>
            </a:solidFill>
            <a:ln w="66675">
              <a:solidFill>
                <a:srgbClr val="FFFF00"/>
              </a:solidFill>
              <a:miter lim="800000"/>
              <a:headEnd type="none" w="sm" len="sm"/>
              <a:tailEnd type="none" w="sm" len="sm"/>
            </a:ln>
            <a:effectLst>
              <a:outerShdw dist="104727" dir="842175" algn="ctr" rotWithShape="0">
                <a:srgbClr val="999999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066" name="Text Box 7"/>
            <p:cNvSpPr txBox="1">
              <a:spLocks noChangeArrowheads="1"/>
            </p:cNvSpPr>
            <p:nvPr/>
          </p:nvSpPr>
          <p:spPr bwMode="auto">
            <a:xfrm rot="-74607">
              <a:off x="483" y="259"/>
              <a:ext cx="1353" cy="51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r>
                <a:rPr lang="zh-CN" altLang="en-US" sz="4800" b="1" i="1">
                  <a:solidFill>
                    <a:srgbClr val="FF3300"/>
                  </a:solidFill>
                  <a:ea typeface="黑体" pitchFamily="2" charset="-122"/>
                </a:rPr>
                <a:t>思考</a:t>
              </a:r>
              <a:r>
                <a:rPr lang="en-US" altLang="zh-CN" sz="4800" b="1" i="1">
                  <a:solidFill>
                    <a:srgbClr val="FF3300"/>
                  </a:solidFill>
                  <a:ea typeface="黑体" pitchFamily="2" charset="-122"/>
                </a:rPr>
                <a:t>1</a:t>
              </a:r>
              <a:endParaRPr lang="zh-CN" altLang="en-US" sz="4800" b="1" i="1">
                <a:solidFill>
                  <a:srgbClr val="FF3300"/>
                </a:solidFill>
                <a:ea typeface="黑体" pitchFamily="2" charset="-122"/>
              </a:endParaRPr>
            </a:p>
          </p:txBody>
        </p:sp>
      </p:grpSp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1199995" y="2701925"/>
            <a:ext cx="9119529" cy="692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600" b="1">
                <a:solidFill>
                  <a:srgbClr val="FF0000"/>
                </a:solidFill>
              </a:rPr>
              <a:t>反例：</a:t>
            </a:r>
            <a:r>
              <a:rPr lang="en-US" altLang="zh-CN" sz="2600" b="1">
                <a:solidFill>
                  <a:srgbClr val="FF0000"/>
                </a:solidFill>
              </a:rPr>
              <a:t>a,b,c</a:t>
            </a:r>
            <a:r>
              <a:rPr lang="zh-CN" altLang="en-US" sz="2600" b="1">
                <a:solidFill>
                  <a:srgbClr val="FF0000"/>
                </a:solidFill>
              </a:rPr>
              <a:t>依次入栈，</a:t>
            </a:r>
            <a:r>
              <a:rPr lang="en-US" altLang="zh-CN" sz="2600" b="1">
                <a:solidFill>
                  <a:srgbClr val="FF0000"/>
                </a:solidFill>
              </a:rPr>
              <a:t>c,a,b</a:t>
            </a:r>
            <a:r>
              <a:rPr lang="zh-CN" altLang="en-US" sz="2600" b="1">
                <a:solidFill>
                  <a:srgbClr val="FF0000"/>
                </a:solidFill>
              </a:rPr>
              <a:t>是否是一个可能的出栈顺序？</a:t>
            </a:r>
            <a:endParaRPr lang="en-US" altLang="zh-CN" sz="2600" b="1">
              <a:solidFill>
                <a:srgbClr val="FF0000"/>
              </a:solidFill>
            </a:endParaRP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1199995" y="3846513"/>
            <a:ext cx="7051930" cy="692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600" b="1">
                <a:solidFill>
                  <a:srgbClr val="002D88"/>
                </a:solidFill>
              </a:rPr>
              <a:t>不同的出栈序列个数总共有多少？（与</a:t>
            </a:r>
            <a:r>
              <a:rPr lang="en-US" altLang="zh-CN" sz="2600" b="1">
                <a:solidFill>
                  <a:srgbClr val="002D88"/>
                </a:solidFill>
              </a:rPr>
              <a:t>n</a:t>
            </a:r>
            <a:r>
              <a:rPr lang="zh-CN" altLang="en-US" sz="2600" b="1">
                <a:solidFill>
                  <a:srgbClr val="002D88"/>
                </a:solidFill>
              </a:rPr>
              <a:t>相关）</a:t>
            </a:r>
            <a:endParaRPr lang="en-US" altLang="zh-CN" sz="2600" b="1">
              <a:solidFill>
                <a:srgbClr val="002D88"/>
              </a:solidFill>
            </a:endParaRP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1199995" y="4430714"/>
            <a:ext cx="9119529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>
                <a:solidFill>
                  <a:srgbClr val="FF0000"/>
                </a:solidFill>
              </a:rPr>
              <a:t>卡特兰数</a:t>
            </a:r>
            <a:endParaRPr lang="en-US" altLang="zh-CN" sz="2800" b="1">
              <a:solidFill>
                <a:srgbClr val="FF0000"/>
              </a:solidFill>
            </a:endParaRPr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1199994" y="5064125"/>
            <a:ext cx="3687228" cy="1892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600" b="1">
                <a:solidFill>
                  <a:srgbClr val="002D88"/>
                </a:solidFill>
              </a:rPr>
              <a:t>2</a:t>
            </a:r>
            <a:r>
              <a:rPr lang="zh-CN" altLang="en-US" sz="2600" b="1">
                <a:solidFill>
                  <a:srgbClr val="002D88"/>
                </a:solidFill>
              </a:rPr>
              <a:t>个堆栈串联的情况呢？</a:t>
            </a:r>
            <a:r>
              <a:rPr lang="en-US" altLang="zh-CN" sz="2600" b="1">
                <a:solidFill>
                  <a:srgbClr val="002D88"/>
                </a:solidFill>
              </a:rPr>
              <a:t/>
            </a:r>
            <a:br>
              <a:rPr lang="en-US" altLang="zh-CN" sz="2600" b="1">
                <a:solidFill>
                  <a:srgbClr val="002D88"/>
                </a:solidFill>
              </a:rPr>
            </a:br>
            <a:r>
              <a:rPr lang="zh-CN" altLang="en-US" sz="2600" b="1">
                <a:solidFill>
                  <a:srgbClr val="002D88"/>
                </a:solidFill>
              </a:rPr>
              <a:t>（元素不能反向运动）</a:t>
            </a:r>
            <a:endParaRPr lang="en-US" altLang="zh-CN" sz="2600" b="1">
              <a:solidFill>
                <a:srgbClr val="002D88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600" b="1">
                <a:solidFill>
                  <a:srgbClr val="002D88"/>
                </a:solidFill>
              </a:rPr>
              <a:t>多个栈呢？</a:t>
            </a:r>
            <a:endParaRPr lang="en-US" altLang="zh-CN" sz="2600" b="1">
              <a:solidFill>
                <a:srgbClr val="002D88"/>
              </a:solidFill>
            </a:endParaRPr>
          </a:p>
        </p:txBody>
      </p:sp>
      <p:grpSp>
        <p:nvGrpSpPr>
          <p:cNvPr id="6" name="组合 11"/>
          <p:cNvGrpSpPr>
            <a:grpSpLocks/>
          </p:cNvGrpSpPr>
          <p:nvPr/>
        </p:nvGrpSpPr>
        <p:grpSpPr bwMode="auto">
          <a:xfrm>
            <a:off x="6833828" y="5389563"/>
            <a:ext cx="3379876" cy="893762"/>
            <a:chOff x="956915" y="2228054"/>
            <a:chExt cx="6162005" cy="2174085"/>
          </a:xfrm>
        </p:grpSpPr>
        <p:sp>
          <p:nvSpPr>
            <p:cNvPr id="13" name="AutoShape 12"/>
            <p:cNvSpPr>
              <a:spLocks noChangeArrowheads="1"/>
            </p:cNvSpPr>
            <p:nvPr/>
          </p:nvSpPr>
          <p:spPr bwMode="auto">
            <a:xfrm>
              <a:off x="3318310" y="2228054"/>
              <a:ext cx="1373622" cy="976986"/>
            </a:xfrm>
            <a:custGeom>
              <a:avLst/>
              <a:gdLst>
                <a:gd name="G0" fmla="+- -852620 0 0"/>
                <a:gd name="G1" fmla="+- -9846504 0 0"/>
                <a:gd name="G2" fmla="+- -852620 0 -9846504"/>
                <a:gd name="G3" fmla="+- 10800 0 0"/>
                <a:gd name="G4" fmla="+- 0 0 -852620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569 0 0"/>
                <a:gd name="G9" fmla="+- 0 0 -9846504"/>
                <a:gd name="G10" fmla="+- 7569 0 2700"/>
                <a:gd name="G11" fmla="cos G10 -852620"/>
                <a:gd name="G12" fmla="sin G10 -852620"/>
                <a:gd name="G13" fmla="cos 13500 -852620"/>
                <a:gd name="G14" fmla="sin 13500 -852620"/>
                <a:gd name="G15" fmla="+- G11 10800 0"/>
                <a:gd name="G16" fmla="+- G12 10800 0"/>
                <a:gd name="G17" fmla="+- G13 10800 0"/>
                <a:gd name="G18" fmla="+- G14 10800 0"/>
                <a:gd name="G19" fmla="*/ 7569 1 2"/>
                <a:gd name="G20" fmla="+- G19 5400 0"/>
                <a:gd name="G21" fmla="cos G20 -852620"/>
                <a:gd name="G22" fmla="sin G20 -852620"/>
                <a:gd name="G23" fmla="+- G21 10800 0"/>
                <a:gd name="G24" fmla="+- G12 G23 G22"/>
                <a:gd name="G25" fmla="+- G22 G23 G11"/>
                <a:gd name="G26" fmla="cos 10800 -852620"/>
                <a:gd name="G27" fmla="sin 10800 -852620"/>
                <a:gd name="G28" fmla="cos 7569 -852620"/>
                <a:gd name="G29" fmla="sin 7569 -852620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9846504"/>
                <a:gd name="G36" fmla="sin G34 -9846504"/>
                <a:gd name="G37" fmla="+/ -9846504 -852620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569 G39"/>
                <a:gd name="G43" fmla="sin 7569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12372 w 21600"/>
                <a:gd name="T5" fmla="*/ 115 h 21600"/>
                <a:gd name="T6" fmla="*/ 2825 w 21600"/>
                <a:gd name="T7" fmla="*/ 6241 h 21600"/>
                <a:gd name="T8" fmla="*/ 11902 w 21600"/>
                <a:gd name="T9" fmla="*/ 3311 h 21600"/>
                <a:gd name="T10" fmla="*/ 23953 w 21600"/>
                <a:gd name="T11" fmla="*/ 7760 h 21600"/>
                <a:gd name="T12" fmla="*/ 20720 w 21600"/>
                <a:gd name="T13" fmla="*/ 12937 h 21600"/>
                <a:gd name="T14" fmla="*/ 15544 w 21600"/>
                <a:gd name="T15" fmla="*/ 970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8174" y="9096"/>
                  </a:moveTo>
                  <a:cubicBezTo>
                    <a:pt x="17381" y="5662"/>
                    <a:pt x="14323" y="3231"/>
                    <a:pt x="10800" y="3231"/>
                  </a:cubicBezTo>
                  <a:cubicBezTo>
                    <a:pt x="8084" y="3230"/>
                    <a:pt x="5576" y="4685"/>
                    <a:pt x="4228" y="7043"/>
                  </a:cubicBezTo>
                  <a:lnTo>
                    <a:pt x="1423" y="5440"/>
                  </a:lnTo>
                  <a:cubicBezTo>
                    <a:pt x="3346" y="2076"/>
                    <a:pt x="6924" y="-1"/>
                    <a:pt x="10800" y="0"/>
                  </a:cubicBezTo>
                  <a:cubicBezTo>
                    <a:pt x="15828" y="0"/>
                    <a:pt x="20190" y="3469"/>
                    <a:pt x="21322" y="8368"/>
                  </a:cubicBezTo>
                  <a:lnTo>
                    <a:pt x="23953" y="7760"/>
                  </a:lnTo>
                  <a:lnTo>
                    <a:pt x="20720" y="12937"/>
                  </a:lnTo>
                  <a:lnTo>
                    <a:pt x="15544" y="9703"/>
                  </a:lnTo>
                  <a:lnTo>
                    <a:pt x="18174" y="9096"/>
                  </a:lnTo>
                  <a:close/>
                </a:path>
              </a:pathLst>
            </a:cu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18900000" scaled="1"/>
            </a:gradFill>
            <a:ln w="28575" cap="sq">
              <a:solidFill>
                <a:srgbClr val="FFFF00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rgbClr val="B2B2B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7" name="组合 13"/>
            <p:cNvGrpSpPr>
              <a:grpSpLocks/>
            </p:cNvGrpSpPr>
            <p:nvPr/>
          </p:nvGrpSpPr>
          <p:grpSpPr bwMode="auto">
            <a:xfrm>
              <a:off x="1616075" y="2720974"/>
              <a:ext cx="4714205" cy="1681165"/>
              <a:chOff x="1616075" y="2720974"/>
              <a:chExt cx="4714205" cy="1681165"/>
            </a:xfrm>
          </p:grpSpPr>
          <p:sp>
            <p:nvSpPr>
              <p:cNvPr id="87053" name="Line 3"/>
              <p:cNvSpPr>
                <a:spLocks noChangeShapeType="1"/>
              </p:cNvSpPr>
              <p:nvPr/>
            </p:nvSpPr>
            <p:spPr bwMode="auto">
              <a:xfrm>
                <a:off x="1616075" y="2720976"/>
                <a:ext cx="0" cy="1676400"/>
              </a:xfrm>
              <a:prstGeom prst="line">
                <a:avLst/>
              </a:prstGeom>
              <a:noFill/>
              <a:ln w="31750" cap="sq">
                <a:solidFill>
                  <a:srgbClr val="3333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7054" name="Line 4"/>
              <p:cNvSpPr>
                <a:spLocks noChangeShapeType="1"/>
              </p:cNvSpPr>
              <p:nvPr/>
            </p:nvSpPr>
            <p:spPr bwMode="auto">
              <a:xfrm>
                <a:off x="3902075" y="2720974"/>
                <a:ext cx="0" cy="1676401"/>
              </a:xfrm>
              <a:prstGeom prst="line">
                <a:avLst/>
              </a:prstGeom>
              <a:noFill/>
              <a:ln w="31750" cap="sq">
                <a:solidFill>
                  <a:srgbClr val="0033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7055" name="Line 5"/>
              <p:cNvSpPr>
                <a:spLocks noChangeShapeType="1"/>
              </p:cNvSpPr>
              <p:nvPr/>
            </p:nvSpPr>
            <p:spPr bwMode="auto">
              <a:xfrm>
                <a:off x="1616075" y="4397376"/>
                <a:ext cx="2286000" cy="0"/>
              </a:xfrm>
              <a:prstGeom prst="line">
                <a:avLst/>
              </a:prstGeom>
              <a:noFill/>
              <a:ln w="31750" cap="sq">
                <a:solidFill>
                  <a:srgbClr val="0033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7056" name="Line 6"/>
              <p:cNvSpPr>
                <a:spLocks noChangeShapeType="1"/>
              </p:cNvSpPr>
              <p:nvPr/>
            </p:nvSpPr>
            <p:spPr bwMode="auto">
              <a:xfrm>
                <a:off x="1616075" y="3940176"/>
                <a:ext cx="2286000" cy="0"/>
              </a:xfrm>
              <a:prstGeom prst="line">
                <a:avLst/>
              </a:prstGeom>
              <a:noFill/>
              <a:ln w="25400" cap="sq">
                <a:solidFill>
                  <a:srgbClr val="3333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7057" name="Line 7"/>
              <p:cNvSpPr>
                <a:spLocks noChangeShapeType="1"/>
              </p:cNvSpPr>
              <p:nvPr/>
            </p:nvSpPr>
            <p:spPr bwMode="auto">
              <a:xfrm>
                <a:off x="1616075" y="3482976"/>
                <a:ext cx="2286000" cy="0"/>
              </a:xfrm>
              <a:prstGeom prst="line">
                <a:avLst/>
              </a:prstGeom>
              <a:noFill/>
              <a:ln w="25400" cap="sq">
                <a:solidFill>
                  <a:srgbClr val="0033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7058" name="Line 8"/>
              <p:cNvSpPr>
                <a:spLocks noChangeShapeType="1"/>
              </p:cNvSpPr>
              <p:nvPr/>
            </p:nvSpPr>
            <p:spPr bwMode="auto">
              <a:xfrm>
                <a:off x="1616075" y="3025776"/>
                <a:ext cx="2286000" cy="0"/>
              </a:xfrm>
              <a:prstGeom prst="line">
                <a:avLst/>
              </a:prstGeom>
              <a:noFill/>
              <a:ln w="25400" cap="sq">
                <a:solidFill>
                  <a:srgbClr val="0033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7059" name="Line 3"/>
              <p:cNvSpPr>
                <a:spLocks noChangeShapeType="1"/>
              </p:cNvSpPr>
              <p:nvPr/>
            </p:nvSpPr>
            <p:spPr bwMode="auto">
              <a:xfrm>
                <a:off x="4044280" y="2720975"/>
                <a:ext cx="0" cy="1681164"/>
              </a:xfrm>
              <a:prstGeom prst="line">
                <a:avLst/>
              </a:prstGeom>
              <a:noFill/>
              <a:ln w="31750" cap="sq">
                <a:solidFill>
                  <a:srgbClr val="3333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7060" name="Line 4"/>
              <p:cNvSpPr>
                <a:spLocks noChangeShapeType="1"/>
              </p:cNvSpPr>
              <p:nvPr/>
            </p:nvSpPr>
            <p:spPr bwMode="auto">
              <a:xfrm>
                <a:off x="6330280" y="2720975"/>
                <a:ext cx="0" cy="1681163"/>
              </a:xfrm>
              <a:prstGeom prst="line">
                <a:avLst/>
              </a:prstGeom>
              <a:noFill/>
              <a:ln w="31750" cap="sq">
                <a:solidFill>
                  <a:srgbClr val="0033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7061" name="Line 5"/>
              <p:cNvSpPr>
                <a:spLocks noChangeShapeType="1"/>
              </p:cNvSpPr>
              <p:nvPr/>
            </p:nvSpPr>
            <p:spPr bwMode="auto">
              <a:xfrm>
                <a:off x="4044280" y="4402139"/>
                <a:ext cx="2286000" cy="0"/>
              </a:xfrm>
              <a:prstGeom prst="line">
                <a:avLst/>
              </a:prstGeom>
              <a:noFill/>
              <a:ln w="31750" cap="sq">
                <a:solidFill>
                  <a:srgbClr val="0033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7062" name="Line 6"/>
              <p:cNvSpPr>
                <a:spLocks noChangeShapeType="1"/>
              </p:cNvSpPr>
              <p:nvPr/>
            </p:nvSpPr>
            <p:spPr bwMode="auto">
              <a:xfrm>
                <a:off x="4044280" y="3944939"/>
                <a:ext cx="2286000" cy="0"/>
              </a:xfrm>
              <a:prstGeom prst="line">
                <a:avLst/>
              </a:prstGeom>
              <a:noFill/>
              <a:ln w="25400" cap="sq">
                <a:solidFill>
                  <a:srgbClr val="3333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7063" name="Line 7"/>
              <p:cNvSpPr>
                <a:spLocks noChangeShapeType="1"/>
              </p:cNvSpPr>
              <p:nvPr/>
            </p:nvSpPr>
            <p:spPr bwMode="auto">
              <a:xfrm>
                <a:off x="4044280" y="3487739"/>
                <a:ext cx="2286000" cy="0"/>
              </a:xfrm>
              <a:prstGeom prst="line">
                <a:avLst/>
              </a:prstGeom>
              <a:noFill/>
              <a:ln w="25400" cap="sq">
                <a:solidFill>
                  <a:srgbClr val="0033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7064" name="Line 8"/>
              <p:cNvSpPr>
                <a:spLocks noChangeShapeType="1"/>
              </p:cNvSpPr>
              <p:nvPr/>
            </p:nvSpPr>
            <p:spPr bwMode="auto">
              <a:xfrm>
                <a:off x="4044280" y="3030539"/>
                <a:ext cx="2286000" cy="0"/>
              </a:xfrm>
              <a:prstGeom prst="line">
                <a:avLst/>
              </a:prstGeom>
              <a:noFill/>
              <a:ln w="25400" cap="sq">
                <a:solidFill>
                  <a:srgbClr val="0033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5" name="AutoShape 12"/>
            <p:cNvSpPr>
              <a:spLocks noChangeArrowheads="1"/>
            </p:cNvSpPr>
            <p:nvPr/>
          </p:nvSpPr>
          <p:spPr bwMode="auto">
            <a:xfrm>
              <a:off x="5749158" y="2231914"/>
              <a:ext cx="1369762" cy="976988"/>
            </a:xfrm>
            <a:custGeom>
              <a:avLst/>
              <a:gdLst>
                <a:gd name="G0" fmla="+- -852620 0 0"/>
                <a:gd name="G1" fmla="+- -9846504 0 0"/>
                <a:gd name="G2" fmla="+- -852620 0 -9846504"/>
                <a:gd name="G3" fmla="+- 10800 0 0"/>
                <a:gd name="G4" fmla="+- 0 0 -852620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569 0 0"/>
                <a:gd name="G9" fmla="+- 0 0 -9846504"/>
                <a:gd name="G10" fmla="+- 7569 0 2700"/>
                <a:gd name="G11" fmla="cos G10 -852620"/>
                <a:gd name="G12" fmla="sin G10 -852620"/>
                <a:gd name="G13" fmla="cos 13500 -852620"/>
                <a:gd name="G14" fmla="sin 13500 -852620"/>
                <a:gd name="G15" fmla="+- G11 10800 0"/>
                <a:gd name="G16" fmla="+- G12 10800 0"/>
                <a:gd name="G17" fmla="+- G13 10800 0"/>
                <a:gd name="G18" fmla="+- G14 10800 0"/>
                <a:gd name="G19" fmla="*/ 7569 1 2"/>
                <a:gd name="G20" fmla="+- G19 5400 0"/>
                <a:gd name="G21" fmla="cos G20 -852620"/>
                <a:gd name="G22" fmla="sin G20 -852620"/>
                <a:gd name="G23" fmla="+- G21 10800 0"/>
                <a:gd name="G24" fmla="+- G12 G23 G22"/>
                <a:gd name="G25" fmla="+- G22 G23 G11"/>
                <a:gd name="G26" fmla="cos 10800 -852620"/>
                <a:gd name="G27" fmla="sin 10800 -852620"/>
                <a:gd name="G28" fmla="cos 7569 -852620"/>
                <a:gd name="G29" fmla="sin 7569 -852620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9846504"/>
                <a:gd name="G36" fmla="sin G34 -9846504"/>
                <a:gd name="G37" fmla="+/ -9846504 -852620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569 G39"/>
                <a:gd name="G43" fmla="sin 7569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12372 w 21600"/>
                <a:gd name="T5" fmla="*/ 115 h 21600"/>
                <a:gd name="T6" fmla="*/ 2825 w 21600"/>
                <a:gd name="T7" fmla="*/ 6241 h 21600"/>
                <a:gd name="T8" fmla="*/ 11902 w 21600"/>
                <a:gd name="T9" fmla="*/ 3311 h 21600"/>
                <a:gd name="T10" fmla="*/ 23953 w 21600"/>
                <a:gd name="T11" fmla="*/ 7760 h 21600"/>
                <a:gd name="T12" fmla="*/ 20720 w 21600"/>
                <a:gd name="T13" fmla="*/ 12937 h 21600"/>
                <a:gd name="T14" fmla="*/ 15544 w 21600"/>
                <a:gd name="T15" fmla="*/ 970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8174" y="9096"/>
                  </a:moveTo>
                  <a:cubicBezTo>
                    <a:pt x="17381" y="5662"/>
                    <a:pt x="14323" y="3231"/>
                    <a:pt x="10800" y="3231"/>
                  </a:cubicBezTo>
                  <a:cubicBezTo>
                    <a:pt x="8084" y="3230"/>
                    <a:pt x="5576" y="4685"/>
                    <a:pt x="4228" y="7043"/>
                  </a:cubicBezTo>
                  <a:lnTo>
                    <a:pt x="1423" y="5440"/>
                  </a:lnTo>
                  <a:cubicBezTo>
                    <a:pt x="3346" y="2076"/>
                    <a:pt x="6924" y="-1"/>
                    <a:pt x="10800" y="0"/>
                  </a:cubicBezTo>
                  <a:cubicBezTo>
                    <a:pt x="15828" y="0"/>
                    <a:pt x="20190" y="3469"/>
                    <a:pt x="21322" y="8368"/>
                  </a:cubicBezTo>
                  <a:lnTo>
                    <a:pt x="23953" y="7760"/>
                  </a:lnTo>
                  <a:lnTo>
                    <a:pt x="20720" y="12937"/>
                  </a:lnTo>
                  <a:lnTo>
                    <a:pt x="15544" y="9703"/>
                  </a:lnTo>
                  <a:lnTo>
                    <a:pt x="18174" y="9096"/>
                  </a:lnTo>
                  <a:close/>
                </a:path>
              </a:pathLst>
            </a:cu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18900000" scaled="1"/>
            </a:gradFill>
            <a:ln w="28575" cap="sq">
              <a:solidFill>
                <a:srgbClr val="FFFF00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rgbClr val="B2B2B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6" name="AutoShape 12"/>
            <p:cNvSpPr>
              <a:spLocks noChangeArrowheads="1"/>
            </p:cNvSpPr>
            <p:nvPr/>
          </p:nvSpPr>
          <p:spPr bwMode="auto">
            <a:xfrm>
              <a:off x="956915" y="2228054"/>
              <a:ext cx="1369762" cy="976986"/>
            </a:xfrm>
            <a:custGeom>
              <a:avLst/>
              <a:gdLst>
                <a:gd name="G0" fmla="+- -852620 0 0"/>
                <a:gd name="G1" fmla="+- -9846504 0 0"/>
                <a:gd name="G2" fmla="+- -852620 0 -9846504"/>
                <a:gd name="G3" fmla="+- 10800 0 0"/>
                <a:gd name="G4" fmla="+- 0 0 -852620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569 0 0"/>
                <a:gd name="G9" fmla="+- 0 0 -9846504"/>
                <a:gd name="G10" fmla="+- 7569 0 2700"/>
                <a:gd name="G11" fmla="cos G10 -852620"/>
                <a:gd name="G12" fmla="sin G10 -852620"/>
                <a:gd name="G13" fmla="cos 13500 -852620"/>
                <a:gd name="G14" fmla="sin 13500 -852620"/>
                <a:gd name="G15" fmla="+- G11 10800 0"/>
                <a:gd name="G16" fmla="+- G12 10800 0"/>
                <a:gd name="G17" fmla="+- G13 10800 0"/>
                <a:gd name="G18" fmla="+- G14 10800 0"/>
                <a:gd name="G19" fmla="*/ 7569 1 2"/>
                <a:gd name="G20" fmla="+- G19 5400 0"/>
                <a:gd name="G21" fmla="cos G20 -852620"/>
                <a:gd name="G22" fmla="sin G20 -852620"/>
                <a:gd name="G23" fmla="+- G21 10800 0"/>
                <a:gd name="G24" fmla="+- G12 G23 G22"/>
                <a:gd name="G25" fmla="+- G22 G23 G11"/>
                <a:gd name="G26" fmla="cos 10800 -852620"/>
                <a:gd name="G27" fmla="sin 10800 -852620"/>
                <a:gd name="G28" fmla="cos 7569 -852620"/>
                <a:gd name="G29" fmla="sin 7569 -852620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9846504"/>
                <a:gd name="G36" fmla="sin G34 -9846504"/>
                <a:gd name="G37" fmla="+/ -9846504 -852620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569 G39"/>
                <a:gd name="G43" fmla="sin 7569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12372 w 21600"/>
                <a:gd name="T5" fmla="*/ 115 h 21600"/>
                <a:gd name="T6" fmla="*/ 2825 w 21600"/>
                <a:gd name="T7" fmla="*/ 6241 h 21600"/>
                <a:gd name="T8" fmla="*/ 11902 w 21600"/>
                <a:gd name="T9" fmla="*/ 3311 h 21600"/>
                <a:gd name="T10" fmla="*/ 23953 w 21600"/>
                <a:gd name="T11" fmla="*/ 7760 h 21600"/>
                <a:gd name="T12" fmla="*/ 20720 w 21600"/>
                <a:gd name="T13" fmla="*/ 12937 h 21600"/>
                <a:gd name="T14" fmla="*/ 15544 w 21600"/>
                <a:gd name="T15" fmla="*/ 970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8174" y="9096"/>
                  </a:moveTo>
                  <a:cubicBezTo>
                    <a:pt x="17381" y="5662"/>
                    <a:pt x="14323" y="3231"/>
                    <a:pt x="10800" y="3231"/>
                  </a:cubicBezTo>
                  <a:cubicBezTo>
                    <a:pt x="8084" y="3230"/>
                    <a:pt x="5576" y="4685"/>
                    <a:pt x="4228" y="7043"/>
                  </a:cubicBezTo>
                  <a:lnTo>
                    <a:pt x="1423" y="5440"/>
                  </a:lnTo>
                  <a:cubicBezTo>
                    <a:pt x="3346" y="2076"/>
                    <a:pt x="6924" y="-1"/>
                    <a:pt x="10800" y="0"/>
                  </a:cubicBezTo>
                  <a:cubicBezTo>
                    <a:pt x="15828" y="0"/>
                    <a:pt x="20190" y="3469"/>
                    <a:pt x="21322" y="8368"/>
                  </a:cubicBezTo>
                  <a:lnTo>
                    <a:pt x="23953" y="7760"/>
                  </a:lnTo>
                  <a:lnTo>
                    <a:pt x="20720" y="12937"/>
                  </a:lnTo>
                  <a:lnTo>
                    <a:pt x="15544" y="9703"/>
                  </a:lnTo>
                  <a:lnTo>
                    <a:pt x="18174" y="9096"/>
                  </a:lnTo>
                  <a:close/>
                </a:path>
              </a:pathLst>
            </a:cu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18900000" scaled="1"/>
            </a:gradFill>
            <a:ln w="28575" cap="sq">
              <a:solidFill>
                <a:srgbClr val="FFFF00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rgbClr val="B2B2B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</p:spTree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10" grpId="0"/>
      <p:bldP spid="11" grpId="0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3"/>
          <p:cNvSpPr>
            <a:spLocks noChangeArrowheads="1"/>
          </p:cNvSpPr>
          <p:nvPr/>
        </p:nvSpPr>
        <p:spPr bwMode="auto">
          <a:xfrm>
            <a:off x="1583061" y="1268413"/>
            <a:ext cx="9599950" cy="5256212"/>
          </a:xfrm>
          <a:prstGeom prst="rect">
            <a:avLst/>
          </a:prstGeom>
          <a:gradFill rotWithShape="1">
            <a:gsLst>
              <a:gs pos="0">
                <a:srgbClr val="0000B4"/>
              </a:gs>
              <a:gs pos="50000">
                <a:srgbClr val="000053"/>
              </a:gs>
              <a:gs pos="100000">
                <a:srgbClr val="0000B4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>
            <a:outerShdw dist="135003" dir="2928844" algn="ctr" rotWithShape="0">
              <a:srgbClr val="B2B2B2">
                <a:alpha val="50000"/>
              </a:srgbClr>
            </a:outerShdw>
          </a:effectLst>
        </p:spPr>
        <p:txBody>
          <a:bodyPr wrap="none" anchor="ctr"/>
          <a:lstStyle/>
          <a:p>
            <a:pPr algn="ctr" eaLnBrk="1" hangingPunct="1"/>
            <a:endParaRPr kumimoji="1" lang="zh-CN" altLang="en-US" sz="2400" b="1">
              <a:solidFill>
                <a:srgbClr val="FFFFCC"/>
              </a:solidFill>
              <a:ea typeface="华文行楷" pitchFamily="2" charset="-122"/>
            </a:endParaRPr>
          </a:p>
        </p:txBody>
      </p:sp>
      <p:sp>
        <p:nvSpPr>
          <p:cNvPr id="45060" name="TextBox 1"/>
          <p:cNvSpPr txBox="1">
            <a:spLocks noChangeArrowheads="1"/>
          </p:cNvSpPr>
          <p:nvPr/>
        </p:nvSpPr>
        <p:spPr bwMode="auto">
          <a:xfrm>
            <a:off x="1775653" y="1341438"/>
            <a:ext cx="9371380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just"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r>
              <a:rPr lang="zh-CN" altLang="en-US" sz="2400" dirty="0">
                <a:solidFill>
                  <a:prstClr val="white"/>
                </a:solidFill>
                <a:latin typeface="黑体" pitchFamily="2" charset="-122"/>
                <a:ea typeface="黑体" pitchFamily="2" charset="-122"/>
              </a:rPr>
              <a:t>练习</a:t>
            </a:r>
            <a:r>
              <a:rPr lang="en-US" altLang="zh-CN" sz="2400" dirty="0">
                <a:solidFill>
                  <a:prstClr val="white"/>
                </a:solidFill>
                <a:latin typeface="黑体" pitchFamily="2" charset="-122"/>
                <a:ea typeface="黑体" pitchFamily="2" charset="-122"/>
              </a:rPr>
              <a:t>4</a:t>
            </a:r>
            <a:r>
              <a:rPr lang="zh-CN" altLang="en-US" sz="2400" dirty="0">
                <a:solidFill>
                  <a:prstClr val="white"/>
                </a:solidFill>
                <a:latin typeface="黑体" pitchFamily="2" charset="-122"/>
                <a:ea typeface="黑体" pitchFamily="2" charset="-122"/>
              </a:rPr>
              <a:t>扩展：设有一顺序栈</a:t>
            </a:r>
            <a:r>
              <a:rPr lang="en-US" altLang="zh-CN" sz="2400" dirty="0">
                <a:solidFill>
                  <a:prstClr val="white"/>
                </a:solidFill>
                <a:latin typeface="黑体" pitchFamily="2" charset="-122"/>
                <a:ea typeface="黑体" pitchFamily="2" charset="-122"/>
              </a:rPr>
              <a:t>S</a:t>
            </a:r>
            <a:r>
              <a:rPr lang="zh-CN" altLang="en-US" sz="2400" dirty="0">
                <a:solidFill>
                  <a:prstClr val="white"/>
                </a:solidFill>
                <a:latin typeface="黑体" pitchFamily="2" charset="-122"/>
                <a:ea typeface="黑体" pitchFamily="2" charset="-122"/>
              </a:rPr>
              <a:t>，</a:t>
            </a:r>
            <a:r>
              <a:rPr lang="en-US" altLang="zh-CN" sz="2400" dirty="0">
                <a:solidFill>
                  <a:prstClr val="white"/>
                </a:solidFill>
                <a:latin typeface="黑体" pitchFamily="2" charset="-122"/>
                <a:ea typeface="黑体" pitchFamily="2" charset="-122"/>
              </a:rPr>
              <a:t>n</a:t>
            </a:r>
            <a:r>
              <a:rPr lang="zh-CN" altLang="en-US" sz="2400" dirty="0">
                <a:solidFill>
                  <a:prstClr val="white"/>
                </a:solidFill>
                <a:latin typeface="黑体" pitchFamily="2" charset="-122"/>
                <a:ea typeface="黑体" pitchFamily="2" charset="-122"/>
              </a:rPr>
              <a:t>个不同的元素</a:t>
            </a:r>
            <a:r>
              <a:rPr lang="en-US" altLang="zh-CN" sz="2400" dirty="0">
                <a:solidFill>
                  <a:prstClr val="white"/>
                </a:solidFill>
                <a:latin typeface="黑体" pitchFamily="2" charset="-122"/>
                <a:ea typeface="黑体" pitchFamily="2" charset="-122"/>
              </a:rPr>
              <a:t>a</a:t>
            </a:r>
            <a:r>
              <a:rPr lang="en-US" altLang="zh-CN" sz="2400" baseline="-25000" dirty="0">
                <a:solidFill>
                  <a:prstClr val="white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en-US" altLang="zh-CN" sz="2400" dirty="0">
                <a:solidFill>
                  <a:prstClr val="white"/>
                </a:solidFill>
                <a:latin typeface="黑体" pitchFamily="2" charset="-122"/>
                <a:ea typeface="黑体" pitchFamily="2" charset="-122"/>
              </a:rPr>
              <a:t>,a</a:t>
            </a:r>
            <a:r>
              <a:rPr lang="en-US" altLang="zh-CN" sz="2400" baseline="-25000" dirty="0">
                <a:solidFill>
                  <a:prstClr val="white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en-US" altLang="zh-CN" sz="2400" dirty="0">
                <a:solidFill>
                  <a:prstClr val="white"/>
                </a:solidFill>
                <a:latin typeface="黑体" pitchFamily="2" charset="-122"/>
                <a:ea typeface="黑体" pitchFamily="2" charset="-122"/>
              </a:rPr>
              <a:t>,a</a:t>
            </a:r>
            <a:r>
              <a:rPr lang="en-US" altLang="zh-CN" sz="2400" baseline="-25000" dirty="0">
                <a:solidFill>
                  <a:prstClr val="white"/>
                </a:solidFill>
                <a:latin typeface="黑体" pitchFamily="2" charset="-122"/>
                <a:ea typeface="黑体" pitchFamily="2" charset="-122"/>
              </a:rPr>
              <a:t>3</a:t>
            </a:r>
            <a:r>
              <a:rPr lang="en-US" altLang="zh-CN" sz="2400" dirty="0">
                <a:solidFill>
                  <a:prstClr val="white"/>
                </a:solidFill>
                <a:latin typeface="黑体" pitchFamily="2" charset="-122"/>
                <a:ea typeface="黑体" pitchFamily="2" charset="-122"/>
              </a:rPr>
              <a:t>,…,a</a:t>
            </a:r>
            <a:r>
              <a:rPr lang="en-US" altLang="zh-CN" sz="2400" baseline="-25000" dirty="0">
                <a:solidFill>
                  <a:prstClr val="white"/>
                </a:solidFill>
                <a:latin typeface="黑体" pitchFamily="2" charset="-122"/>
                <a:ea typeface="黑体" pitchFamily="2" charset="-122"/>
              </a:rPr>
              <a:t>n</a:t>
            </a:r>
            <a:r>
              <a:rPr lang="zh-CN" altLang="en-US" sz="2400" dirty="0">
                <a:solidFill>
                  <a:prstClr val="white"/>
                </a:solidFill>
                <a:latin typeface="黑体" pitchFamily="2" charset="-122"/>
                <a:ea typeface="黑体" pitchFamily="2" charset="-122"/>
              </a:rPr>
              <a:t>依次进栈，</a:t>
            </a:r>
            <a:r>
              <a:rPr lang="zh-CN" altLang="en-US" sz="24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给出一个算法</a:t>
            </a:r>
            <a:r>
              <a:rPr lang="zh-CN" altLang="en-US" sz="2400" dirty="0">
                <a:solidFill>
                  <a:prstClr val="white"/>
                </a:solidFill>
                <a:latin typeface="黑体" pitchFamily="2" charset="-122"/>
                <a:ea typeface="黑体" pitchFamily="2" charset="-122"/>
              </a:rPr>
              <a:t>，判断上述元素的一个排列是否是合法的出栈序列，如果是，给出其出栈过程中所需的栈容量最小值。</a:t>
            </a:r>
            <a:endParaRPr lang="en-US" altLang="zh-CN" sz="2400" dirty="0">
              <a:solidFill>
                <a:prstClr val="white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r>
              <a:rPr lang="zh-CN" altLang="en-US" sz="2400" dirty="0">
                <a:solidFill>
                  <a:prstClr val="white"/>
                </a:solidFill>
                <a:latin typeface="黑体" pitchFamily="2" charset="-122"/>
                <a:ea typeface="黑体" pitchFamily="2" charset="-122"/>
              </a:rPr>
              <a:t>例如：</a:t>
            </a:r>
            <a:endParaRPr lang="en-US" altLang="zh-CN" sz="2400" dirty="0">
              <a:solidFill>
                <a:prstClr val="white"/>
              </a:solidFill>
              <a:latin typeface="黑体" pitchFamily="2" charset="-122"/>
              <a:ea typeface="黑体" pitchFamily="2" charset="-122"/>
            </a:endParaRP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en-US" sz="2400" dirty="0">
                <a:solidFill>
                  <a:prstClr val="white"/>
                </a:solidFill>
                <a:latin typeface="黑体" pitchFamily="2" charset="-122"/>
                <a:ea typeface="黑体" pitchFamily="2" charset="-122"/>
              </a:rPr>
              <a:t>输入入栈序列</a:t>
            </a:r>
            <a:r>
              <a:rPr lang="en-US" altLang="zh-CN" sz="2400" dirty="0" err="1">
                <a:solidFill>
                  <a:prstClr val="white"/>
                </a:solidFill>
                <a:latin typeface="黑体" pitchFamily="2" charset="-122"/>
                <a:ea typeface="黑体" pitchFamily="2" charset="-122"/>
              </a:rPr>
              <a:t>abc</a:t>
            </a:r>
            <a:r>
              <a:rPr lang="zh-CN" altLang="en-US" sz="2400" dirty="0">
                <a:solidFill>
                  <a:prstClr val="white"/>
                </a:solidFill>
                <a:latin typeface="黑体" pitchFamily="2" charset="-122"/>
                <a:ea typeface="黑体" pitchFamily="2" charset="-122"/>
              </a:rPr>
              <a:t>，出栈序列</a:t>
            </a:r>
            <a:r>
              <a:rPr lang="en-US" altLang="zh-CN" sz="2400" dirty="0" err="1">
                <a:solidFill>
                  <a:prstClr val="white"/>
                </a:solidFill>
                <a:latin typeface="黑体" pitchFamily="2" charset="-122"/>
                <a:ea typeface="黑体" pitchFamily="2" charset="-122"/>
              </a:rPr>
              <a:t>cba</a:t>
            </a:r>
            <a:r>
              <a:rPr lang="zh-CN" altLang="en-US" sz="2400" dirty="0">
                <a:solidFill>
                  <a:prstClr val="white"/>
                </a:solidFill>
                <a:latin typeface="黑体" pitchFamily="2" charset="-122"/>
                <a:ea typeface="黑体" pitchFamily="2" charset="-122"/>
              </a:rPr>
              <a:t>，输出：</a:t>
            </a:r>
            <a:r>
              <a:rPr lang="en-US" altLang="zh-CN" sz="2400" dirty="0">
                <a:solidFill>
                  <a:prstClr val="white"/>
                </a:solidFill>
                <a:latin typeface="黑体" pitchFamily="2" charset="-122"/>
                <a:ea typeface="黑体" pitchFamily="2" charset="-122"/>
              </a:rPr>
              <a:t>3</a:t>
            </a: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en-US" sz="2400" dirty="0">
                <a:solidFill>
                  <a:prstClr val="white"/>
                </a:solidFill>
                <a:latin typeface="黑体" pitchFamily="2" charset="-122"/>
                <a:ea typeface="黑体" pitchFamily="2" charset="-122"/>
              </a:rPr>
              <a:t>输入入栈序列</a:t>
            </a:r>
            <a:r>
              <a:rPr lang="en-US" altLang="zh-CN" sz="2400" dirty="0" err="1">
                <a:solidFill>
                  <a:prstClr val="white"/>
                </a:solidFill>
                <a:latin typeface="黑体" pitchFamily="2" charset="-122"/>
                <a:ea typeface="黑体" pitchFamily="2" charset="-122"/>
              </a:rPr>
              <a:t>abc</a:t>
            </a:r>
            <a:r>
              <a:rPr lang="zh-CN" altLang="en-US" sz="2400" dirty="0">
                <a:solidFill>
                  <a:prstClr val="white"/>
                </a:solidFill>
                <a:latin typeface="黑体" pitchFamily="2" charset="-122"/>
                <a:ea typeface="黑体" pitchFamily="2" charset="-122"/>
              </a:rPr>
              <a:t>，出栈序列</a:t>
            </a:r>
            <a:r>
              <a:rPr lang="en-US" altLang="zh-CN" sz="2400" dirty="0">
                <a:solidFill>
                  <a:prstClr val="white"/>
                </a:solidFill>
                <a:latin typeface="黑体" pitchFamily="2" charset="-122"/>
                <a:ea typeface="黑体" pitchFamily="2" charset="-122"/>
              </a:rPr>
              <a:t>cab</a:t>
            </a:r>
            <a:r>
              <a:rPr lang="zh-CN" altLang="en-US" sz="2400" dirty="0">
                <a:solidFill>
                  <a:prstClr val="white"/>
                </a:solidFill>
                <a:latin typeface="黑体" pitchFamily="2" charset="-122"/>
                <a:ea typeface="黑体" pitchFamily="2" charset="-122"/>
              </a:rPr>
              <a:t>，输出：不合法</a:t>
            </a:r>
            <a:endParaRPr lang="en-US" altLang="zh-CN" sz="2400" dirty="0">
              <a:solidFill>
                <a:prstClr val="white"/>
              </a:solidFill>
              <a:latin typeface="黑体" pitchFamily="2" charset="-122"/>
              <a:ea typeface="黑体" pitchFamily="2" charset="-122"/>
            </a:endParaRP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en-US" sz="2400" dirty="0">
                <a:solidFill>
                  <a:prstClr val="white"/>
                </a:solidFill>
                <a:latin typeface="黑体" pitchFamily="2" charset="-122"/>
                <a:ea typeface="黑体" pitchFamily="2" charset="-122"/>
              </a:rPr>
              <a:t>输入入栈序列</a:t>
            </a:r>
            <a:r>
              <a:rPr lang="en-US" altLang="zh-CN" sz="2400" dirty="0" err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a,b,c,d,e,f</a:t>
            </a:r>
            <a:r>
              <a:rPr lang="zh-CN" altLang="en-US" sz="2400" dirty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，出栈</a:t>
            </a:r>
            <a:r>
              <a:rPr lang="zh-CN" altLang="en-US" sz="2400" dirty="0">
                <a:solidFill>
                  <a:prstClr val="white"/>
                </a:solidFill>
                <a:latin typeface="黑体" pitchFamily="2" charset="-122"/>
                <a:ea typeface="黑体" pitchFamily="2" charset="-122"/>
              </a:rPr>
              <a:t>序列</a:t>
            </a:r>
            <a:r>
              <a:rPr lang="en-US" altLang="zh-CN" sz="2400" dirty="0" err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b,d,c,f,e,a</a:t>
            </a:r>
            <a:r>
              <a:rPr lang="zh-CN" altLang="en-US" sz="2400" dirty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，输出：</a:t>
            </a:r>
            <a:r>
              <a:rPr lang="en-US" altLang="zh-CN" sz="2400" dirty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3</a:t>
            </a:r>
            <a:endParaRPr lang="en-US" altLang="zh-CN" sz="2400" dirty="0">
              <a:solidFill>
                <a:prstClr val="white"/>
              </a:solidFill>
              <a:latin typeface="黑体" pitchFamily="2" charset="-122"/>
              <a:ea typeface="黑体" pitchFamily="2" charset="-122"/>
            </a:endParaRPr>
          </a:p>
        </p:txBody>
      </p:sp>
      <p:grpSp>
        <p:nvGrpSpPr>
          <p:cNvPr id="2" name="Group 50"/>
          <p:cNvGrpSpPr>
            <a:grpSpLocks/>
          </p:cNvGrpSpPr>
          <p:nvPr/>
        </p:nvGrpSpPr>
        <p:grpSpPr bwMode="auto">
          <a:xfrm>
            <a:off x="332275" y="333375"/>
            <a:ext cx="3170354" cy="960438"/>
            <a:chOff x="338" y="239"/>
            <a:chExt cx="1498" cy="605"/>
          </a:xfrm>
        </p:grpSpPr>
        <p:sp>
          <p:nvSpPr>
            <p:cNvPr id="88069" name="AutoShape 6"/>
            <p:cNvSpPr>
              <a:spLocks noChangeArrowheads="1"/>
            </p:cNvSpPr>
            <p:nvPr/>
          </p:nvSpPr>
          <p:spPr bwMode="auto">
            <a:xfrm rot="-352797">
              <a:off x="338" y="239"/>
              <a:ext cx="1392" cy="605"/>
            </a:xfrm>
            <a:prstGeom prst="irregularSeal2">
              <a:avLst/>
            </a:prstGeom>
            <a:solidFill>
              <a:srgbClr val="CCFFCC"/>
            </a:solidFill>
            <a:ln w="66675">
              <a:solidFill>
                <a:srgbClr val="FFFF00"/>
              </a:solidFill>
              <a:miter lim="800000"/>
              <a:headEnd type="none" w="sm" len="sm"/>
              <a:tailEnd type="none" w="sm" len="sm"/>
            </a:ln>
            <a:effectLst>
              <a:outerShdw dist="104727" dir="842175" algn="ctr" rotWithShape="0">
                <a:srgbClr val="999999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8070" name="Text Box 7"/>
            <p:cNvSpPr txBox="1">
              <a:spLocks noChangeArrowheads="1"/>
            </p:cNvSpPr>
            <p:nvPr/>
          </p:nvSpPr>
          <p:spPr bwMode="auto">
            <a:xfrm rot="-74607">
              <a:off x="483" y="259"/>
              <a:ext cx="1353" cy="51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r>
                <a:rPr lang="zh-CN" altLang="en-US" sz="4800" b="1" i="1">
                  <a:solidFill>
                    <a:srgbClr val="FF3300"/>
                  </a:solidFill>
                  <a:ea typeface="黑体" pitchFamily="2" charset="-122"/>
                </a:rPr>
                <a:t>思考</a:t>
              </a:r>
              <a:r>
                <a:rPr lang="en-US" altLang="zh-CN" sz="4800" b="1" i="1">
                  <a:solidFill>
                    <a:srgbClr val="FF3300"/>
                  </a:solidFill>
                  <a:ea typeface="黑体" pitchFamily="2" charset="-122"/>
                </a:rPr>
                <a:t>2</a:t>
              </a:r>
              <a:endParaRPr lang="zh-CN" altLang="en-US" sz="4800" b="1" i="1">
                <a:solidFill>
                  <a:srgbClr val="FF3300"/>
                </a:solidFill>
                <a:ea typeface="黑体" pitchFamily="2" charset="-122"/>
              </a:endParaRPr>
            </a:p>
          </p:txBody>
        </p:sp>
      </p:grpSp>
    </p:spTree>
  </p:cSld>
  <p:clrMapOvr>
    <a:masterClrMapping/>
  </p:clrMapOvr>
  <p:transition>
    <p:cover dir="ru"/>
  </p:transition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108</a:t>
            </a:fld>
            <a:endParaRPr lang="zh-CN" altLang="en-US"/>
          </a:p>
        </p:txBody>
      </p:sp>
      <p:grpSp>
        <p:nvGrpSpPr>
          <p:cNvPr id="3" name="Group 38"/>
          <p:cNvGrpSpPr>
            <a:grpSpLocks/>
          </p:cNvGrpSpPr>
          <p:nvPr/>
        </p:nvGrpSpPr>
        <p:grpSpPr bwMode="auto">
          <a:xfrm>
            <a:off x="2735271" y="2348880"/>
            <a:ext cx="6731545" cy="2629396"/>
            <a:chOff x="289" y="1200"/>
            <a:chExt cx="5136" cy="2352"/>
          </a:xfrm>
        </p:grpSpPr>
        <p:sp>
          <p:nvSpPr>
            <p:cNvPr id="4" name="Freeform 9"/>
            <p:cNvSpPr>
              <a:spLocks/>
            </p:cNvSpPr>
            <p:nvPr/>
          </p:nvSpPr>
          <p:spPr bwMode="auto">
            <a:xfrm>
              <a:off x="289" y="1200"/>
              <a:ext cx="5136" cy="2352"/>
            </a:xfrm>
            <a:custGeom>
              <a:avLst/>
              <a:gdLst>
                <a:gd name="T0" fmla="*/ 517 w 4969"/>
                <a:gd name="T1" fmla="*/ 63 h 2578"/>
                <a:gd name="T2" fmla="*/ 1684 w 4969"/>
                <a:gd name="T3" fmla="*/ 68 h 2578"/>
                <a:gd name="T4" fmla="*/ 2638 w 4969"/>
                <a:gd name="T5" fmla="*/ 39 h 2578"/>
                <a:gd name="T6" fmla="*/ 3377 w 4969"/>
                <a:gd name="T7" fmla="*/ 63 h 2578"/>
                <a:gd name="T8" fmla="*/ 4047 w 4969"/>
                <a:gd name="T9" fmla="*/ 99 h 2578"/>
                <a:gd name="T10" fmla="*/ 5455 w 4969"/>
                <a:gd name="T11" fmla="*/ 93 h 2578"/>
                <a:gd name="T12" fmla="*/ 6011 w 4969"/>
                <a:gd name="T13" fmla="*/ 63 h 2578"/>
                <a:gd name="T14" fmla="*/ 6211 w 4969"/>
                <a:gd name="T15" fmla="*/ 111 h 2578"/>
                <a:gd name="T16" fmla="*/ 6181 w 4969"/>
                <a:gd name="T17" fmla="*/ 129 h 2578"/>
                <a:gd name="T18" fmla="*/ 6154 w 4969"/>
                <a:gd name="T19" fmla="*/ 349 h 2578"/>
                <a:gd name="T20" fmla="*/ 6124 w 4969"/>
                <a:gd name="T21" fmla="*/ 539 h 2578"/>
                <a:gd name="T22" fmla="*/ 6099 w 4969"/>
                <a:gd name="T23" fmla="*/ 884 h 2578"/>
                <a:gd name="T24" fmla="*/ 6111 w 4969"/>
                <a:gd name="T25" fmla="*/ 826 h 2578"/>
                <a:gd name="T26" fmla="*/ 6124 w 4969"/>
                <a:gd name="T27" fmla="*/ 794 h 2578"/>
                <a:gd name="T28" fmla="*/ 6140 w 4969"/>
                <a:gd name="T29" fmla="*/ 826 h 2578"/>
                <a:gd name="T30" fmla="*/ 6169 w 4969"/>
                <a:gd name="T31" fmla="*/ 842 h 2578"/>
                <a:gd name="T32" fmla="*/ 6140 w 4969"/>
                <a:gd name="T33" fmla="*/ 1336 h 2578"/>
                <a:gd name="T34" fmla="*/ 4789 w 4969"/>
                <a:gd name="T35" fmla="*/ 1329 h 2578"/>
                <a:gd name="T36" fmla="*/ 4871 w 4969"/>
                <a:gd name="T37" fmla="*/ 1324 h 2578"/>
                <a:gd name="T38" fmla="*/ 3535 w 4969"/>
                <a:gd name="T39" fmla="*/ 1316 h 2578"/>
                <a:gd name="T40" fmla="*/ 2083 w 4969"/>
                <a:gd name="T41" fmla="*/ 1299 h 2578"/>
                <a:gd name="T42" fmla="*/ 1242 w 4969"/>
                <a:gd name="T43" fmla="*/ 1299 h 2578"/>
                <a:gd name="T44" fmla="*/ 161 w 4969"/>
                <a:gd name="T45" fmla="*/ 1353 h 2578"/>
                <a:gd name="T46" fmla="*/ 90 w 4969"/>
                <a:gd name="T47" fmla="*/ 663 h 2578"/>
                <a:gd name="T48" fmla="*/ 133 w 4969"/>
                <a:gd name="T49" fmla="*/ 82 h 2578"/>
                <a:gd name="T50" fmla="*/ 190 w 4969"/>
                <a:gd name="T51" fmla="*/ 88 h 2578"/>
                <a:gd name="T52" fmla="*/ 275 w 4969"/>
                <a:gd name="T53" fmla="*/ 99 h 2578"/>
                <a:gd name="T54" fmla="*/ 389 w 4969"/>
                <a:gd name="T55" fmla="*/ 52 h 2578"/>
                <a:gd name="T56" fmla="*/ 517 w 4969"/>
                <a:gd name="T57" fmla="*/ 63 h 2578"/>
                <a:gd name="T58" fmla="*/ 517 w 4969"/>
                <a:gd name="T59" fmla="*/ 63 h 2578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4969" h="2578">
                  <a:moveTo>
                    <a:pt x="410" y="121"/>
                  </a:moveTo>
                  <a:cubicBezTo>
                    <a:pt x="749" y="132"/>
                    <a:pt x="984" y="140"/>
                    <a:pt x="1336" y="132"/>
                  </a:cubicBezTo>
                  <a:cubicBezTo>
                    <a:pt x="1588" y="105"/>
                    <a:pt x="1841" y="98"/>
                    <a:pt x="2093" y="76"/>
                  </a:cubicBezTo>
                  <a:cubicBezTo>
                    <a:pt x="1871" y="226"/>
                    <a:pt x="2499" y="91"/>
                    <a:pt x="2680" y="121"/>
                  </a:cubicBezTo>
                  <a:cubicBezTo>
                    <a:pt x="3241" y="111"/>
                    <a:pt x="3496" y="0"/>
                    <a:pt x="3211" y="189"/>
                  </a:cubicBezTo>
                  <a:cubicBezTo>
                    <a:pt x="2900" y="395"/>
                    <a:pt x="3956" y="182"/>
                    <a:pt x="4329" y="178"/>
                  </a:cubicBezTo>
                  <a:cubicBezTo>
                    <a:pt x="4474" y="140"/>
                    <a:pt x="4621" y="130"/>
                    <a:pt x="4770" y="121"/>
                  </a:cubicBezTo>
                  <a:cubicBezTo>
                    <a:pt x="4910" y="140"/>
                    <a:pt x="4969" y="91"/>
                    <a:pt x="4928" y="212"/>
                  </a:cubicBezTo>
                  <a:cubicBezTo>
                    <a:pt x="4924" y="225"/>
                    <a:pt x="4913" y="234"/>
                    <a:pt x="4905" y="245"/>
                  </a:cubicBezTo>
                  <a:cubicBezTo>
                    <a:pt x="4854" y="402"/>
                    <a:pt x="4898" y="255"/>
                    <a:pt x="4883" y="663"/>
                  </a:cubicBezTo>
                  <a:cubicBezTo>
                    <a:pt x="4875" y="867"/>
                    <a:pt x="4874" y="861"/>
                    <a:pt x="4860" y="1025"/>
                  </a:cubicBezTo>
                  <a:cubicBezTo>
                    <a:pt x="4855" y="1243"/>
                    <a:pt x="4838" y="1462"/>
                    <a:pt x="4838" y="1680"/>
                  </a:cubicBezTo>
                  <a:cubicBezTo>
                    <a:pt x="4838" y="1718"/>
                    <a:pt x="4844" y="1605"/>
                    <a:pt x="4849" y="1567"/>
                  </a:cubicBezTo>
                  <a:cubicBezTo>
                    <a:pt x="4851" y="1548"/>
                    <a:pt x="4856" y="1529"/>
                    <a:pt x="4860" y="1510"/>
                  </a:cubicBezTo>
                  <a:cubicBezTo>
                    <a:pt x="4864" y="1529"/>
                    <a:pt x="4864" y="1549"/>
                    <a:pt x="4871" y="1567"/>
                  </a:cubicBezTo>
                  <a:cubicBezTo>
                    <a:pt x="4876" y="1580"/>
                    <a:pt x="4894" y="1587"/>
                    <a:pt x="4894" y="1601"/>
                  </a:cubicBezTo>
                  <a:cubicBezTo>
                    <a:pt x="4894" y="1913"/>
                    <a:pt x="4879" y="2226"/>
                    <a:pt x="4871" y="2538"/>
                  </a:cubicBezTo>
                  <a:cubicBezTo>
                    <a:pt x="4514" y="2534"/>
                    <a:pt x="4156" y="2535"/>
                    <a:pt x="3799" y="2527"/>
                  </a:cubicBezTo>
                  <a:cubicBezTo>
                    <a:pt x="3776" y="2527"/>
                    <a:pt x="3889" y="2517"/>
                    <a:pt x="3866" y="2516"/>
                  </a:cubicBezTo>
                  <a:cubicBezTo>
                    <a:pt x="3512" y="2508"/>
                    <a:pt x="3159" y="2508"/>
                    <a:pt x="2805" y="2504"/>
                  </a:cubicBezTo>
                  <a:cubicBezTo>
                    <a:pt x="2734" y="2506"/>
                    <a:pt x="1040" y="2578"/>
                    <a:pt x="1653" y="2470"/>
                  </a:cubicBezTo>
                  <a:cubicBezTo>
                    <a:pt x="1450" y="2572"/>
                    <a:pt x="1204" y="2516"/>
                    <a:pt x="986" y="2470"/>
                  </a:cubicBezTo>
                  <a:cubicBezTo>
                    <a:pt x="872" y="2472"/>
                    <a:pt x="318" y="2382"/>
                    <a:pt x="128" y="2572"/>
                  </a:cubicBezTo>
                  <a:cubicBezTo>
                    <a:pt x="0" y="2261"/>
                    <a:pt x="85" y="1659"/>
                    <a:pt x="71" y="1262"/>
                  </a:cubicBezTo>
                  <a:cubicBezTo>
                    <a:pt x="81" y="466"/>
                    <a:pt x="28" y="556"/>
                    <a:pt x="105" y="155"/>
                  </a:cubicBezTo>
                  <a:cubicBezTo>
                    <a:pt x="120" y="159"/>
                    <a:pt x="138" y="157"/>
                    <a:pt x="151" y="166"/>
                  </a:cubicBezTo>
                  <a:cubicBezTo>
                    <a:pt x="211" y="206"/>
                    <a:pt x="126" y="211"/>
                    <a:pt x="218" y="189"/>
                  </a:cubicBezTo>
                  <a:cubicBezTo>
                    <a:pt x="244" y="150"/>
                    <a:pt x="269" y="125"/>
                    <a:pt x="309" y="99"/>
                  </a:cubicBezTo>
                  <a:cubicBezTo>
                    <a:pt x="348" y="107"/>
                    <a:pt x="373" y="111"/>
                    <a:pt x="410" y="121"/>
                  </a:cubicBezTo>
                  <a:cubicBezTo>
                    <a:pt x="410" y="121"/>
                    <a:pt x="501" y="150"/>
                    <a:pt x="410" y="121"/>
                  </a:cubicBezTo>
                  <a:close/>
                </a:path>
              </a:pathLst>
            </a:custGeom>
            <a:solidFill>
              <a:srgbClr val="C9E4FF"/>
            </a:solidFill>
            <a:ln w="31750" cap="sq" cmpd="sng">
              <a:noFill/>
              <a:prstDash val="solid"/>
              <a:round/>
              <a:headEnd/>
              <a:tailEnd/>
            </a:ln>
            <a:effectLst>
              <a:outerShdw dist="224686" dir="2837437" algn="ctr" rotWithShape="0">
                <a:srgbClr val="B9B9B9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" name="Text Box 10"/>
            <p:cNvSpPr txBox="1">
              <a:spLocks noChangeArrowheads="1"/>
            </p:cNvSpPr>
            <p:nvPr/>
          </p:nvSpPr>
          <p:spPr bwMode="auto">
            <a:xfrm>
              <a:off x="1388" y="1780"/>
              <a:ext cx="3027" cy="9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</a:pPr>
              <a:r>
                <a:rPr lang="zh-CN" altLang="en-US" sz="6000" b="1" dirty="0">
                  <a:solidFill>
                    <a:srgbClr val="FF0000"/>
                  </a:solidFill>
                  <a:latin typeface="隶书" pitchFamily="49" charset="-122"/>
                  <a:ea typeface="隶书" pitchFamily="49" charset="-122"/>
                </a:rPr>
                <a:t>结束！</a:t>
              </a:r>
              <a:endParaRPr lang="zh-CN" altLang="en-US" sz="6000" b="1" baseline="0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/>
              <a:t>高级程序设计</a:t>
            </a:r>
          </a:p>
        </p:txBody>
      </p:sp>
      <p:sp>
        <p:nvSpPr>
          <p:cNvPr id="55299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41B2718-85AF-4361-9831-78F70D17ECEA}" type="slidenum">
              <a:rPr lang="en-US" altLang="zh-CN" smtClean="0"/>
              <a:pPr/>
              <a:t>109</a:t>
            </a:fld>
            <a:endParaRPr lang="en-US" altLang="zh-CN"/>
          </a:p>
        </p:txBody>
      </p:sp>
      <p:sp>
        <p:nvSpPr>
          <p:cNvPr id="553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itchFamily="2" charset="-122"/>
              </a:rPr>
              <a:t>静态变量（</a:t>
            </a:r>
            <a:r>
              <a:rPr lang="en-US" altLang="zh-CN">
                <a:ea typeface="宋体" pitchFamily="2" charset="-122"/>
              </a:rPr>
              <a:t>static</a:t>
            </a:r>
            <a:r>
              <a:rPr lang="zh-CN" altLang="en-US">
                <a:ea typeface="宋体" pitchFamily="2" charset="-122"/>
              </a:rPr>
              <a:t>）*</a:t>
            </a:r>
          </a:p>
        </p:txBody>
      </p:sp>
      <p:sp>
        <p:nvSpPr>
          <p:cNvPr id="553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03697" y="1447800"/>
            <a:ext cx="9472967" cy="4789488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dirty="0">
                <a:ea typeface="宋体" pitchFamily="2" charset="-122"/>
              </a:rPr>
              <a:t>① </a:t>
            </a:r>
            <a:r>
              <a:rPr lang="zh-CN" altLang="en-US" sz="1800" dirty="0">
                <a:ea typeface="宋体" pitchFamily="2" charset="-122"/>
              </a:rPr>
              <a:t>内部静态变量</a:t>
            </a:r>
          </a:p>
          <a:p>
            <a:pPr lvl="1"/>
            <a:r>
              <a:rPr lang="zh-CN" altLang="en-US" sz="1800" dirty="0">
                <a:ea typeface="宋体" pitchFamily="2" charset="-122"/>
              </a:rPr>
              <a:t>在局部变量前加上‘</a:t>
            </a:r>
            <a:r>
              <a:rPr lang="en-US" altLang="zh-CN" sz="1800" dirty="0">
                <a:ea typeface="宋体" pitchFamily="2" charset="-122"/>
              </a:rPr>
              <a:t>static’</a:t>
            </a:r>
            <a:r>
              <a:rPr lang="zh-CN" altLang="en-US" sz="1800" dirty="0">
                <a:ea typeface="宋体" pitchFamily="2" charset="-122"/>
              </a:rPr>
              <a:t>关键字就成为内部静态变量。</a:t>
            </a:r>
          </a:p>
          <a:p>
            <a:pPr lvl="1">
              <a:lnSpc>
                <a:spcPct val="95000"/>
              </a:lnSpc>
            </a:pPr>
            <a:r>
              <a:rPr lang="zh-CN" altLang="en-US" sz="1800" dirty="0">
                <a:ea typeface="宋体" pitchFamily="2" charset="-122"/>
              </a:rPr>
              <a:t>内部静态变量仍是局部变量，其作用域仍在定义它的函数内。但该变量采用静态存贮分配（由编译程序在编译时分配，而一般的自动变量和函数形参均采用动态存贮分配，即在运行时分配空间），当函数执行完，返回调用点时，该变量并不撤消，其值将继续保留，若下次再进入该函数时，其值仍存在。</a:t>
            </a:r>
          </a:p>
          <a:p>
            <a:pPr>
              <a:buFont typeface="Wingdings" pitchFamily="2" charset="2"/>
              <a:buNone/>
            </a:pPr>
            <a:r>
              <a:rPr lang="zh-CN" altLang="en-US" sz="1800" dirty="0">
                <a:ea typeface="宋体" pitchFamily="2" charset="-122"/>
              </a:rPr>
              <a:t>②外部静态变量</a:t>
            </a:r>
          </a:p>
          <a:p>
            <a:pPr lvl="1"/>
            <a:r>
              <a:rPr lang="zh-CN" altLang="en-US" sz="1800" dirty="0">
                <a:ea typeface="宋体" pitchFamily="2" charset="-122"/>
              </a:rPr>
              <a:t>在函数外部定义的变量前加上“</a:t>
            </a:r>
            <a:r>
              <a:rPr lang="en-US" altLang="zh-CN" sz="1800" dirty="0">
                <a:ea typeface="宋体" pitchFamily="2" charset="-122"/>
              </a:rPr>
              <a:t>static”</a:t>
            </a:r>
            <a:r>
              <a:rPr lang="zh-CN" altLang="en-US" sz="1800" dirty="0">
                <a:ea typeface="宋体" pitchFamily="2" charset="-122"/>
              </a:rPr>
              <a:t>关键字便成了外部静态变量。</a:t>
            </a:r>
          </a:p>
          <a:p>
            <a:pPr lvl="1">
              <a:lnSpc>
                <a:spcPct val="95000"/>
              </a:lnSpc>
            </a:pPr>
            <a:r>
              <a:rPr lang="zh-CN" altLang="en-US" sz="1800" dirty="0">
                <a:ea typeface="宋体" pitchFamily="2" charset="-122"/>
              </a:rPr>
              <a:t>外部静态变量的作用域为</a:t>
            </a:r>
            <a:r>
              <a:rPr lang="zh-CN" altLang="en-US" sz="1800" b="1" dirty="0">
                <a:solidFill>
                  <a:srgbClr val="FF0000"/>
                </a:solidFill>
                <a:ea typeface="宋体" pitchFamily="2" charset="-122"/>
              </a:rPr>
              <a:t>定义它的文件</a:t>
            </a:r>
            <a:r>
              <a:rPr lang="zh-CN" altLang="en-US" sz="1800" dirty="0">
                <a:ea typeface="宋体" pitchFamily="2" charset="-122"/>
              </a:rPr>
              <a:t>，即成为该文件</a:t>
            </a:r>
            <a:r>
              <a:rPr lang="zh-CN" altLang="en-US" sz="1800" dirty="0" smtClean="0">
                <a:ea typeface="宋体" pitchFamily="2" charset="-122"/>
              </a:rPr>
              <a:t>的“私有”</a:t>
            </a:r>
            <a:r>
              <a:rPr lang="zh-CN" altLang="en-US" sz="1800" dirty="0">
                <a:ea typeface="宋体" pitchFamily="2" charset="-122"/>
              </a:rPr>
              <a:t>（</a:t>
            </a:r>
            <a:r>
              <a:rPr lang="en-US" altLang="zh-CN" sz="1800" dirty="0">
                <a:ea typeface="宋体" pitchFamily="2" charset="-122"/>
              </a:rPr>
              <a:t>private</a:t>
            </a:r>
            <a:r>
              <a:rPr lang="zh-CN" altLang="en-US" sz="1800" dirty="0">
                <a:ea typeface="宋体" pitchFamily="2" charset="-122"/>
              </a:rPr>
              <a:t>）变量，其它文件上的函数一律不得直接进行访问，除非通过它所在文件上的各种函数来对它进行操作，这可实现数据隐藏。</a:t>
            </a:r>
            <a:r>
              <a:rPr lang="en-US" altLang="zh-CN" sz="1800" dirty="0">
                <a:ea typeface="宋体" pitchFamily="2" charset="-122"/>
              </a:rPr>
              <a:t>(</a:t>
            </a:r>
            <a:r>
              <a:rPr lang="zh-CN" altLang="en-US" sz="1800" dirty="0">
                <a:ea typeface="宋体" pitchFamily="2" charset="-122"/>
              </a:rPr>
              <a:t>在</a:t>
            </a:r>
            <a:r>
              <a:rPr lang="en-US" altLang="zh-CN" sz="1800" dirty="0">
                <a:ea typeface="宋体" pitchFamily="2" charset="-122"/>
              </a:rPr>
              <a:t>C++</a:t>
            </a:r>
            <a:r>
              <a:rPr lang="zh-CN" altLang="en-US" sz="1800" dirty="0">
                <a:ea typeface="宋体" pitchFamily="2" charset="-122"/>
              </a:rPr>
              <a:t>中提供进一步的数据隐藏。</a:t>
            </a:r>
            <a:r>
              <a:rPr lang="en-US" altLang="zh-CN" sz="1800" dirty="0">
                <a:ea typeface="宋体" pitchFamily="2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61652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309" y="274638"/>
            <a:ext cx="10861583" cy="922114"/>
          </a:xfrm>
        </p:spPr>
        <p:txBody>
          <a:bodyPr/>
          <a:lstStyle/>
          <a:p>
            <a:r>
              <a:rPr kumimoji="1" lang="zh-CN" altLang="en-US" sz="2800" dirty="0">
                <a:solidFill>
                  <a:srgbClr val="000099"/>
                </a:solidFill>
              </a:rPr>
              <a:t>栈的基本操作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200" b="0" dirty="0"/>
              <a:t>void push(Stack s, </a:t>
            </a:r>
            <a:r>
              <a:rPr lang="en-US" altLang="zh-CN" sz="3200" b="0" dirty="0" err="1"/>
              <a:t>ElemType</a:t>
            </a:r>
            <a:r>
              <a:rPr lang="en-US" altLang="zh-CN" sz="3200" b="0" dirty="0"/>
              <a:t> e) //</a:t>
            </a:r>
            <a:r>
              <a:rPr lang="zh-CN" altLang="en-US" sz="3200" b="0" dirty="0"/>
              <a:t>压一个元素进栈</a:t>
            </a:r>
            <a:endParaRPr lang="en-US" altLang="zh-CN" sz="3200" b="0" dirty="0"/>
          </a:p>
          <a:p>
            <a:r>
              <a:rPr lang="en-US" altLang="zh-CN" sz="3200" b="0" dirty="0" err="1"/>
              <a:t>ElemType</a:t>
            </a:r>
            <a:r>
              <a:rPr lang="en-US" altLang="zh-CN" sz="3200" b="0" dirty="0"/>
              <a:t> pop(Stack s) //</a:t>
            </a:r>
            <a:r>
              <a:rPr lang="zh-CN" altLang="en-US" sz="3200" b="0" dirty="0"/>
              <a:t>从栈中弹出一个元素</a:t>
            </a:r>
            <a:endParaRPr lang="en-US" altLang="zh-CN" sz="3200" b="0" dirty="0"/>
          </a:p>
          <a:p>
            <a:r>
              <a:rPr lang="en-US" altLang="zh-CN" sz="3200" b="0" dirty="0" err="1"/>
              <a:t>int</a:t>
            </a:r>
            <a:r>
              <a:rPr lang="en-US" altLang="zh-CN" sz="3200" b="0" dirty="0"/>
              <a:t>  </a:t>
            </a:r>
            <a:r>
              <a:rPr lang="en-US" altLang="zh-CN" sz="3200" b="0" dirty="0" err="1"/>
              <a:t>isEmpty</a:t>
            </a:r>
            <a:r>
              <a:rPr lang="en-US" altLang="zh-CN" sz="3200" b="0" dirty="0"/>
              <a:t>(Stack s) //</a:t>
            </a:r>
            <a:r>
              <a:rPr lang="zh-CN" altLang="en-US" sz="3200" b="0" dirty="0"/>
              <a:t>判断栈是否为空</a:t>
            </a:r>
            <a:endParaRPr lang="en-US" altLang="zh-CN" sz="3200" b="0" dirty="0"/>
          </a:p>
          <a:p>
            <a:r>
              <a:rPr lang="en-US" altLang="zh-CN" sz="3200" b="0" dirty="0" err="1"/>
              <a:t>int</a:t>
            </a:r>
            <a:r>
              <a:rPr lang="en-US" altLang="zh-CN" sz="3200" b="0" dirty="0"/>
              <a:t> </a:t>
            </a:r>
            <a:r>
              <a:rPr lang="en-US" altLang="zh-CN" sz="3200" b="0" dirty="0" err="1"/>
              <a:t>isFull</a:t>
            </a:r>
            <a:r>
              <a:rPr lang="en-US" altLang="zh-CN" sz="3200" b="0" dirty="0"/>
              <a:t>(Stack s) //</a:t>
            </a:r>
            <a:r>
              <a:rPr lang="zh-CN" altLang="en-US" sz="3200" b="0" dirty="0"/>
              <a:t>判断栈是否已满</a:t>
            </a:r>
            <a:endParaRPr lang="en-US" altLang="zh-CN" sz="3200" b="0" dirty="0"/>
          </a:p>
          <a:p>
            <a:r>
              <a:rPr lang="en-US" altLang="zh-CN" sz="3200" b="0" dirty="0" err="1"/>
              <a:t>ElemType</a:t>
            </a:r>
            <a:r>
              <a:rPr lang="en-US" altLang="zh-CN" sz="3200" b="0" dirty="0"/>
              <a:t> </a:t>
            </a:r>
            <a:r>
              <a:rPr lang="en-US" altLang="zh-CN" sz="3200" b="0" dirty="0" err="1"/>
              <a:t>getTop</a:t>
            </a:r>
            <a:r>
              <a:rPr lang="en-US" altLang="zh-CN" sz="3200" b="0" dirty="0"/>
              <a:t>(Stack s) //</a:t>
            </a:r>
            <a:r>
              <a:rPr lang="zh-CN" altLang="en-US" sz="3200" b="0" dirty="0"/>
              <a:t>获取栈顶元素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5104C4-9BBA-4869-957B-C459F96FE33D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35" name="Text Box 15"/>
          <p:cNvSpPr txBox="1">
            <a:spLocks noChangeArrowheads="1"/>
          </p:cNvSpPr>
          <p:nvPr/>
        </p:nvSpPr>
        <p:spPr bwMode="auto">
          <a:xfrm>
            <a:off x="2539669" y="5462588"/>
            <a:ext cx="348172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000099"/>
                </a:solidFill>
              </a:rPr>
              <a:t>a</a:t>
            </a:r>
          </a:p>
        </p:txBody>
      </p:sp>
      <p:sp>
        <p:nvSpPr>
          <p:cNvPr id="261136" name="Text Box 16"/>
          <p:cNvSpPr txBox="1">
            <a:spLocks noChangeArrowheads="1"/>
          </p:cNvSpPr>
          <p:nvPr/>
        </p:nvSpPr>
        <p:spPr bwMode="auto">
          <a:xfrm>
            <a:off x="3149190" y="5503863"/>
            <a:ext cx="364202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000099"/>
                </a:solidFill>
              </a:rPr>
              <a:t>b</a:t>
            </a:r>
          </a:p>
        </p:txBody>
      </p:sp>
      <p:sp>
        <p:nvSpPr>
          <p:cNvPr id="261137" name="Text Box 17"/>
          <p:cNvSpPr txBox="1">
            <a:spLocks noChangeArrowheads="1"/>
          </p:cNvSpPr>
          <p:nvPr/>
        </p:nvSpPr>
        <p:spPr bwMode="auto">
          <a:xfrm>
            <a:off x="3758711" y="5486401"/>
            <a:ext cx="348172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000099"/>
                </a:solidFill>
              </a:rPr>
              <a:t>c</a:t>
            </a:r>
          </a:p>
        </p:txBody>
      </p:sp>
      <p:sp>
        <p:nvSpPr>
          <p:cNvPr id="261138" name="Text Box 18"/>
          <p:cNvSpPr txBox="1">
            <a:spLocks noChangeArrowheads="1"/>
          </p:cNvSpPr>
          <p:nvPr/>
        </p:nvSpPr>
        <p:spPr bwMode="auto">
          <a:xfrm>
            <a:off x="4368231" y="5503863"/>
            <a:ext cx="364202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000099"/>
                </a:solidFill>
              </a:rPr>
              <a:t>d</a:t>
            </a:r>
          </a:p>
        </p:txBody>
      </p:sp>
      <p:sp>
        <p:nvSpPr>
          <p:cNvPr id="261139" name="Text Box 19"/>
          <p:cNvSpPr txBox="1">
            <a:spLocks noChangeArrowheads="1"/>
          </p:cNvSpPr>
          <p:nvPr/>
        </p:nvSpPr>
        <p:spPr bwMode="auto">
          <a:xfrm>
            <a:off x="4977753" y="5486401"/>
            <a:ext cx="348172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FF3300"/>
                </a:solidFill>
              </a:rPr>
              <a:t>e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4774576" y="5964238"/>
            <a:ext cx="694176" cy="612775"/>
            <a:chOff x="2372" y="3504"/>
            <a:chExt cx="328" cy="386"/>
          </a:xfrm>
        </p:grpSpPr>
        <p:sp>
          <p:nvSpPr>
            <p:cNvPr id="35871" name="Text Box 21"/>
            <p:cNvSpPr txBox="1">
              <a:spLocks noChangeArrowheads="1"/>
            </p:cNvSpPr>
            <p:nvPr/>
          </p:nvSpPr>
          <p:spPr bwMode="auto">
            <a:xfrm>
              <a:off x="2372" y="3657"/>
              <a:ext cx="328" cy="23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1800" b="1">
                  <a:solidFill>
                    <a:srgbClr val="76003B"/>
                  </a:solidFill>
                </a:rPr>
                <a:t>top=4</a:t>
              </a:r>
            </a:p>
          </p:txBody>
        </p:sp>
        <p:sp>
          <p:nvSpPr>
            <p:cNvPr id="35872" name="Line 22"/>
            <p:cNvSpPr>
              <a:spLocks noChangeShapeType="1"/>
            </p:cNvSpPr>
            <p:nvPr/>
          </p:nvSpPr>
          <p:spPr bwMode="auto">
            <a:xfrm flipV="1">
              <a:off x="2544" y="3504"/>
              <a:ext cx="0" cy="192"/>
            </a:xfrm>
            <a:prstGeom prst="line">
              <a:avLst/>
            </a:prstGeom>
            <a:noFill/>
            <a:ln w="12700" cap="sq">
              <a:solidFill>
                <a:srgbClr val="660033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929097" y="2016125"/>
            <a:ext cx="10393596" cy="2133600"/>
            <a:chOff x="439" y="1248"/>
            <a:chExt cx="4911" cy="1344"/>
          </a:xfrm>
        </p:grpSpPr>
        <p:sp>
          <p:nvSpPr>
            <p:cNvPr id="35869" name="Rectangle 24"/>
            <p:cNvSpPr>
              <a:spLocks noChangeArrowheads="1"/>
            </p:cNvSpPr>
            <p:nvPr/>
          </p:nvSpPr>
          <p:spPr bwMode="auto">
            <a:xfrm>
              <a:off x="439" y="1248"/>
              <a:ext cx="4911" cy="1344"/>
            </a:xfrm>
            <a:prstGeom prst="rect">
              <a:avLst/>
            </a:prstGeom>
            <a:solidFill>
              <a:srgbClr val="CCFFFF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206741" dir="2550627" algn="ctr" rotWithShape="0">
                <a:srgbClr val="C0C0C0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70" name="Text Box 25"/>
            <p:cNvSpPr txBox="1">
              <a:spLocks noChangeArrowheads="1"/>
            </p:cNvSpPr>
            <p:nvPr/>
          </p:nvSpPr>
          <p:spPr bwMode="auto">
            <a:xfrm>
              <a:off x="652" y="1355"/>
              <a:ext cx="4406" cy="87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eaLnBrk="1" hangingPunct="1"/>
              <a:r>
                <a:rPr kumimoji="1" lang="zh-CN" altLang="en-US" sz="2800" b="1" dirty="0">
                  <a:solidFill>
                    <a:srgbClr val="003399"/>
                  </a:solidFill>
                  <a:latin typeface="幼圆" pitchFamily="49" charset="-122"/>
                  <a:ea typeface="幼圆" pitchFamily="49" charset="-122"/>
                </a:rPr>
                <a:t>    描述栈的顺序存储结构最简单的方法</a:t>
              </a:r>
              <a:r>
                <a:rPr kumimoji="1" lang="zh-CN" altLang="en-US" sz="2800" b="1" dirty="0" smtClean="0">
                  <a:solidFill>
                    <a:srgbClr val="003399"/>
                  </a:solidFill>
                  <a:latin typeface="幼圆" pitchFamily="49" charset="-122"/>
                  <a:ea typeface="幼圆" pitchFamily="49" charset="-122"/>
                </a:rPr>
                <a:t>是利用</a:t>
              </a:r>
              <a:r>
                <a:rPr kumimoji="1" lang="zh-CN" altLang="en-US" sz="2800" b="1" dirty="0">
                  <a:solidFill>
                    <a:srgbClr val="003399"/>
                  </a:solidFill>
                  <a:latin typeface="幼圆" pitchFamily="49" charset="-122"/>
                  <a:ea typeface="幼圆" pitchFamily="49" charset="-122"/>
                </a:rPr>
                <a:t>一维数组 </a:t>
              </a:r>
              <a:r>
                <a:rPr kumimoji="1" lang="en-US" altLang="zh-CN" sz="2800" b="1" dirty="0">
                  <a:solidFill>
                    <a:schemeClr val="accent2"/>
                  </a:solidFill>
                  <a:ea typeface="幼圆" pitchFamily="49" charset="-122"/>
                </a:rPr>
                <a:t>STACK[ 0..M–1 ]</a:t>
              </a:r>
              <a:r>
                <a:rPr kumimoji="1" lang="en-US" altLang="zh-CN" sz="2800" b="1" dirty="0">
                  <a:solidFill>
                    <a:srgbClr val="003399"/>
                  </a:solidFill>
                  <a:latin typeface="幼圆" pitchFamily="49" charset="-122"/>
                  <a:ea typeface="幼圆" pitchFamily="49" charset="-122"/>
                </a:rPr>
                <a:t> </a:t>
              </a:r>
              <a:r>
                <a:rPr kumimoji="1" lang="zh-CN" altLang="zh-CN" sz="2800" b="1" dirty="0">
                  <a:solidFill>
                    <a:srgbClr val="003399"/>
                  </a:solidFill>
                  <a:latin typeface="幼圆" pitchFamily="49" charset="-122"/>
                  <a:ea typeface="幼圆" pitchFamily="49" charset="-122"/>
                </a:rPr>
                <a:t>来表示,</a:t>
              </a:r>
              <a:r>
                <a:rPr kumimoji="1" lang="zh-CN" altLang="zh-CN" sz="2800" b="1" dirty="0" smtClean="0">
                  <a:solidFill>
                    <a:srgbClr val="003399"/>
                  </a:solidFill>
                  <a:latin typeface="幼圆" pitchFamily="49" charset="-122"/>
                  <a:ea typeface="幼圆" pitchFamily="49" charset="-122"/>
                </a:rPr>
                <a:t>同时定义</a:t>
              </a:r>
              <a:r>
                <a:rPr kumimoji="1" lang="zh-CN" altLang="zh-CN" sz="2800" b="1" dirty="0">
                  <a:solidFill>
                    <a:srgbClr val="003399"/>
                  </a:solidFill>
                  <a:latin typeface="幼圆" pitchFamily="49" charset="-122"/>
                  <a:ea typeface="幼圆" pitchFamily="49" charset="-122"/>
                </a:rPr>
                <a:t>一个整型变量</a:t>
              </a:r>
              <a:r>
                <a:rPr kumimoji="1" lang="zh-CN" altLang="en-US" sz="2800" b="1" dirty="0">
                  <a:solidFill>
                    <a:srgbClr val="003399"/>
                  </a:solidFill>
                  <a:latin typeface="幼圆" pitchFamily="49" charset="-122"/>
                  <a:ea typeface="幼圆" pitchFamily="49" charset="-122"/>
                </a:rPr>
                <a:t>(</a:t>
              </a:r>
              <a:r>
                <a:rPr kumimoji="1" lang="zh-CN" altLang="en-US" sz="2800" b="1" dirty="0">
                  <a:solidFill>
                    <a:srgbClr val="003399"/>
                  </a:solidFill>
                  <a:ea typeface="幼圆" pitchFamily="49" charset="-122"/>
                </a:rPr>
                <a:t> </a:t>
              </a:r>
              <a:r>
                <a:rPr kumimoji="1" lang="zh-CN" altLang="en-US" sz="2800" b="1" dirty="0">
                  <a:solidFill>
                    <a:srgbClr val="003399"/>
                  </a:solidFill>
                  <a:latin typeface="幼圆" pitchFamily="49" charset="-122"/>
                  <a:ea typeface="幼圆" pitchFamily="49" charset="-122"/>
                </a:rPr>
                <a:t>不妨取名为</a:t>
              </a:r>
              <a:r>
                <a:rPr kumimoji="1" lang="en-US" altLang="zh-CN" sz="2800" b="1" dirty="0">
                  <a:solidFill>
                    <a:srgbClr val="FF3300"/>
                  </a:solidFill>
                  <a:ea typeface="幼圆" pitchFamily="49" charset="-122"/>
                </a:rPr>
                <a:t>top</a:t>
              </a:r>
              <a:r>
                <a:rPr kumimoji="1" lang="en-US" altLang="zh-CN" sz="2800" b="1" dirty="0">
                  <a:solidFill>
                    <a:srgbClr val="003399"/>
                  </a:solidFill>
                  <a:ea typeface="幼圆" pitchFamily="49" charset="-122"/>
                </a:rPr>
                <a:t>)</a:t>
              </a:r>
              <a:r>
                <a:rPr kumimoji="1" lang="en-US" altLang="zh-CN" sz="2800" b="1" dirty="0">
                  <a:solidFill>
                    <a:srgbClr val="003399"/>
                  </a:solidFill>
                  <a:latin typeface="幼圆" pitchFamily="49" charset="-122"/>
                  <a:ea typeface="幼圆" pitchFamily="49" charset="-122"/>
                </a:rPr>
                <a:t> </a:t>
              </a:r>
              <a:r>
                <a:rPr kumimoji="1" lang="zh-CN" altLang="zh-CN" sz="2800" b="1" dirty="0">
                  <a:solidFill>
                    <a:srgbClr val="003399"/>
                  </a:solidFill>
                  <a:latin typeface="幼圆" pitchFamily="49" charset="-122"/>
                  <a:ea typeface="幼圆" pitchFamily="49" charset="-122"/>
                </a:rPr>
                <a:t>给出栈</a:t>
              </a:r>
              <a:r>
                <a:rPr kumimoji="1" lang="zh-CN" altLang="zh-CN" sz="2800" b="1" dirty="0" smtClean="0">
                  <a:solidFill>
                    <a:srgbClr val="003399"/>
                  </a:solidFill>
                  <a:latin typeface="幼圆" pitchFamily="49" charset="-122"/>
                  <a:ea typeface="幼圆" pitchFamily="49" charset="-122"/>
                </a:rPr>
                <a:t>顶元素</a:t>
              </a:r>
              <a:r>
                <a:rPr kumimoji="1" lang="zh-CN" altLang="zh-CN" sz="2800" b="1" dirty="0">
                  <a:solidFill>
                    <a:srgbClr val="003399"/>
                  </a:solidFill>
                  <a:latin typeface="幼圆" pitchFamily="49" charset="-122"/>
                  <a:ea typeface="幼圆" pitchFamily="49" charset="-122"/>
                </a:rPr>
                <a:t>的位置。</a:t>
              </a:r>
              <a:endParaRPr kumimoji="1" lang="zh-CN" altLang="en-US" sz="2800" b="1" dirty="0">
                <a:solidFill>
                  <a:srgbClr val="003399"/>
                </a:solidFill>
                <a:latin typeface="幼圆" pitchFamily="49" charset="-122"/>
                <a:ea typeface="幼圆" pitchFamily="49" charset="-122"/>
              </a:endParaRPr>
            </a:p>
          </p:txBody>
        </p:sp>
      </p:grpSp>
      <p:grpSp>
        <p:nvGrpSpPr>
          <p:cNvPr id="4" name="Group 68"/>
          <p:cNvGrpSpPr>
            <a:grpSpLocks/>
          </p:cNvGrpSpPr>
          <p:nvPr/>
        </p:nvGrpSpPr>
        <p:grpSpPr bwMode="auto">
          <a:xfrm>
            <a:off x="609521" y="325438"/>
            <a:ext cx="10713172" cy="698500"/>
            <a:chOff x="288" y="205"/>
            <a:chExt cx="3454" cy="440"/>
          </a:xfrm>
        </p:grpSpPr>
        <p:sp>
          <p:nvSpPr>
            <p:cNvPr id="35867" name="Rectangle 29"/>
            <p:cNvSpPr>
              <a:spLocks noChangeArrowheads="1"/>
            </p:cNvSpPr>
            <p:nvPr/>
          </p:nvSpPr>
          <p:spPr bwMode="auto">
            <a:xfrm>
              <a:off x="288" y="205"/>
              <a:ext cx="3408" cy="432"/>
            </a:xfrm>
            <a:prstGeom prst="rect">
              <a:avLst/>
            </a:prstGeom>
            <a:gradFill rotWithShape="0">
              <a:gsLst>
                <a:gs pos="0">
                  <a:srgbClr val="000076"/>
                </a:gs>
                <a:gs pos="50000">
                  <a:srgbClr val="0000FF"/>
                </a:gs>
                <a:gs pos="100000">
                  <a:srgbClr val="000076"/>
                </a:gs>
              </a:gsLst>
              <a:lin ang="5400000" scaled="1"/>
            </a:gradFill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35003" dir="2928844" algn="ctr" rotWithShape="0">
                <a:srgbClr val="B2B2B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68" name="Rectangle 30"/>
            <p:cNvSpPr>
              <a:spLocks noChangeArrowheads="1"/>
            </p:cNvSpPr>
            <p:nvPr/>
          </p:nvSpPr>
          <p:spPr bwMode="auto">
            <a:xfrm>
              <a:off x="319" y="241"/>
              <a:ext cx="3423" cy="40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chemeClr val="bg1"/>
              </a:outerShdw>
            </a:effectLst>
          </p:spPr>
          <p:txBody>
            <a:bodyPr>
              <a:spAutoFit/>
            </a:bodyPr>
            <a:lstStyle/>
            <a:p>
              <a:r>
                <a:rPr kumimoji="1" lang="zh-CN" altLang="en-US" sz="36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华文宋体" pitchFamily="2" charset="-122"/>
                  <a:ea typeface="华文宋体" pitchFamily="2" charset="-122"/>
                </a:rPr>
                <a:t> </a:t>
              </a:r>
              <a:r>
                <a:rPr kumimoji="1" lang="en-US" altLang="zh-CN" sz="36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华文宋体" pitchFamily="2" charset="-122"/>
                  <a:ea typeface="华文宋体" pitchFamily="2" charset="-122"/>
                </a:rPr>
                <a:t>4</a:t>
              </a:r>
              <a:r>
                <a:rPr kumimoji="1" lang="zh-CN" altLang="en-US" sz="36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华文宋体" pitchFamily="2" charset="-122"/>
                  <a:ea typeface="华文宋体" pitchFamily="2" charset="-122"/>
                </a:rPr>
                <a:t>.2 栈的</a:t>
              </a:r>
              <a:r>
                <a:rPr kumimoji="1" lang="zh-CN" altLang="en-US" sz="36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华文宋体" pitchFamily="2" charset="-122"/>
                  <a:ea typeface="华文宋体" pitchFamily="2" charset="-122"/>
                </a:rPr>
                <a:t>顺序存储</a:t>
              </a:r>
              <a:r>
                <a:rPr kumimoji="1" lang="zh-CN" altLang="en-US" sz="36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华文宋体" pitchFamily="2" charset="-122"/>
                  <a:ea typeface="华文宋体" pitchFamily="2" charset="-122"/>
                </a:rPr>
                <a:t>结构（</a:t>
              </a:r>
              <a:r>
                <a:rPr kumimoji="1" lang="zh-CN" altLang="en-US" sz="36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华文宋体" pitchFamily="2" charset="-122"/>
                  <a:ea typeface="华文宋体" pitchFamily="2" charset="-122"/>
                </a:rPr>
                <a:t>顺序栈</a:t>
              </a:r>
              <a:r>
                <a:rPr kumimoji="1" lang="zh-CN" altLang="en-US" sz="36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华文宋体" pitchFamily="2" charset="-122"/>
                  <a:ea typeface="华文宋体" pitchFamily="2" charset="-122"/>
                </a:rPr>
                <a:t>）</a:t>
              </a:r>
            </a:p>
          </p:txBody>
        </p:sp>
      </p:grpSp>
      <p:grpSp>
        <p:nvGrpSpPr>
          <p:cNvPr id="5" name="Group 40"/>
          <p:cNvGrpSpPr>
            <a:grpSpLocks/>
          </p:cNvGrpSpPr>
          <p:nvPr/>
        </p:nvGrpSpPr>
        <p:grpSpPr bwMode="auto">
          <a:xfrm>
            <a:off x="806346" y="1362075"/>
            <a:ext cx="3663472" cy="554038"/>
            <a:chOff x="381" y="801"/>
            <a:chExt cx="1731" cy="349"/>
          </a:xfrm>
        </p:grpSpPr>
        <p:sp>
          <p:nvSpPr>
            <p:cNvPr id="35865" name="Rectangle 41"/>
            <p:cNvSpPr>
              <a:spLocks noChangeArrowheads="1"/>
            </p:cNvSpPr>
            <p:nvPr/>
          </p:nvSpPr>
          <p:spPr bwMode="auto">
            <a:xfrm>
              <a:off x="381" y="801"/>
              <a:ext cx="1632" cy="336"/>
            </a:xfrm>
            <a:prstGeom prst="rect">
              <a:avLst/>
            </a:prstGeom>
            <a:solidFill>
              <a:srgbClr val="FFFFB5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71842" dir="2700000" algn="ctr" rotWithShape="0">
                <a:srgbClr val="B2B2B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66" name="Text Box 42"/>
            <p:cNvSpPr txBox="1">
              <a:spLocks noChangeArrowheads="1"/>
            </p:cNvSpPr>
            <p:nvPr/>
          </p:nvSpPr>
          <p:spPr bwMode="auto">
            <a:xfrm>
              <a:off x="432" y="804"/>
              <a:ext cx="1680" cy="34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/>
              <a:r>
                <a:rPr kumimoji="1" lang="en-US" altLang="zh-CN" sz="3000" b="1">
                  <a:solidFill>
                    <a:srgbClr val="000099"/>
                  </a:solidFill>
                </a:rPr>
                <a:t>(</a:t>
              </a:r>
              <a:r>
                <a:rPr kumimoji="1" lang="zh-CN" altLang="en-US" sz="3000" b="1">
                  <a:solidFill>
                    <a:srgbClr val="000099"/>
                  </a:solidFill>
                </a:rPr>
                <a:t>一</a:t>
              </a:r>
              <a:r>
                <a:rPr kumimoji="1" lang="en-US" altLang="zh-CN" sz="3000" b="1">
                  <a:solidFill>
                    <a:srgbClr val="000099"/>
                  </a:solidFill>
                </a:rPr>
                <a:t>)</a:t>
              </a:r>
              <a:r>
                <a:rPr kumimoji="1" lang="zh-CN" altLang="en-US" sz="3000" b="1">
                  <a:solidFill>
                    <a:srgbClr val="000099"/>
                  </a:solidFill>
                </a:rPr>
                <a:t>  构造原理</a:t>
              </a:r>
              <a:endParaRPr kumimoji="1" lang="zh-CN" altLang="en-US" sz="3000">
                <a:solidFill>
                  <a:srgbClr val="000099"/>
                </a:solidFill>
              </a:endParaRPr>
            </a:p>
          </p:txBody>
        </p:sp>
      </p:grpSp>
      <p:sp>
        <p:nvSpPr>
          <p:cNvPr id="261163" name="Oval 43"/>
          <p:cNvSpPr>
            <a:spLocks noChangeArrowheads="1"/>
          </p:cNvSpPr>
          <p:nvPr/>
        </p:nvSpPr>
        <p:spPr bwMode="auto">
          <a:xfrm>
            <a:off x="4728018" y="6234114"/>
            <a:ext cx="1015868" cy="363537"/>
          </a:xfrm>
          <a:prstGeom prst="ellipse">
            <a:avLst/>
          </a:prstGeom>
          <a:noFill/>
          <a:ln w="44450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" name="Group 67"/>
          <p:cNvGrpSpPr>
            <a:grpSpLocks/>
          </p:cNvGrpSpPr>
          <p:nvPr/>
        </p:nvGrpSpPr>
        <p:grpSpPr bwMode="auto">
          <a:xfrm>
            <a:off x="1422216" y="4721225"/>
            <a:ext cx="7517422" cy="1244600"/>
            <a:chOff x="672" y="2387"/>
            <a:chExt cx="3552" cy="784"/>
          </a:xfrm>
        </p:grpSpPr>
        <p:sp>
          <p:nvSpPr>
            <p:cNvPr id="35853" name="Rectangle 55"/>
            <p:cNvSpPr>
              <a:spLocks noChangeArrowheads="1"/>
            </p:cNvSpPr>
            <p:nvPr/>
          </p:nvSpPr>
          <p:spPr bwMode="auto">
            <a:xfrm>
              <a:off x="1152" y="2931"/>
              <a:ext cx="288" cy="240"/>
            </a:xfrm>
            <a:prstGeom prst="rect">
              <a:avLst/>
            </a:prstGeom>
            <a:noFill/>
            <a:ln w="19050" cap="sq">
              <a:solidFill>
                <a:srgbClr val="660033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54" name="Rectangle 56"/>
            <p:cNvSpPr>
              <a:spLocks noChangeArrowheads="1"/>
            </p:cNvSpPr>
            <p:nvPr/>
          </p:nvSpPr>
          <p:spPr bwMode="auto">
            <a:xfrm>
              <a:off x="1440" y="2931"/>
              <a:ext cx="288" cy="240"/>
            </a:xfrm>
            <a:prstGeom prst="rect">
              <a:avLst/>
            </a:prstGeom>
            <a:noFill/>
            <a:ln w="19050" cap="sq">
              <a:solidFill>
                <a:srgbClr val="660033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55" name="Rectangle 57"/>
            <p:cNvSpPr>
              <a:spLocks noChangeArrowheads="1"/>
            </p:cNvSpPr>
            <p:nvPr/>
          </p:nvSpPr>
          <p:spPr bwMode="auto">
            <a:xfrm>
              <a:off x="1728" y="2931"/>
              <a:ext cx="288" cy="240"/>
            </a:xfrm>
            <a:prstGeom prst="rect">
              <a:avLst/>
            </a:prstGeom>
            <a:noFill/>
            <a:ln w="19050" cap="sq">
              <a:solidFill>
                <a:srgbClr val="660033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56" name="Rectangle 58"/>
            <p:cNvSpPr>
              <a:spLocks noChangeArrowheads="1"/>
            </p:cNvSpPr>
            <p:nvPr/>
          </p:nvSpPr>
          <p:spPr bwMode="auto">
            <a:xfrm>
              <a:off x="2304" y="2931"/>
              <a:ext cx="288" cy="240"/>
            </a:xfrm>
            <a:prstGeom prst="rect">
              <a:avLst/>
            </a:prstGeom>
            <a:noFill/>
            <a:ln w="19050" cap="sq">
              <a:solidFill>
                <a:srgbClr val="660033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57" name="Rectangle 59"/>
            <p:cNvSpPr>
              <a:spLocks noChangeArrowheads="1"/>
            </p:cNvSpPr>
            <p:nvPr/>
          </p:nvSpPr>
          <p:spPr bwMode="auto">
            <a:xfrm>
              <a:off x="2592" y="2931"/>
              <a:ext cx="288" cy="240"/>
            </a:xfrm>
            <a:prstGeom prst="rect">
              <a:avLst/>
            </a:prstGeom>
            <a:noFill/>
            <a:ln w="19050" cap="sq">
              <a:solidFill>
                <a:srgbClr val="660033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58" name="Rectangle 60"/>
            <p:cNvSpPr>
              <a:spLocks noChangeArrowheads="1"/>
            </p:cNvSpPr>
            <p:nvPr/>
          </p:nvSpPr>
          <p:spPr bwMode="auto">
            <a:xfrm>
              <a:off x="2016" y="2931"/>
              <a:ext cx="288" cy="240"/>
            </a:xfrm>
            <a:prstGeom prst="rect">
              <a:avLst/>
            </a:prstGeom>
            <a:noFill/>
            <a:ln w="19050" cap="sq">
              <a:solidFill>
                <a:srgbClr val="660033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59" name="Rectangle 61"/>
            <p:cNvSpPr>
              <a:spLocks noChangeArrowheads="1"/>
            </p:cNvSpPr>
            <p:nvPr/>
          </p:nvSpPr>
          <p:spPr bwMode="auto">
            <a:xfrm>
              <a:off x="3648" y="2931"/>
              <a:ext cx="288" cy="240"/>
            </a:xfrm>
            <a:prstGeom prst="rect">
              <a:avLst/>
            </a:prstGeom>
            <a:noFill/>
            <a:ln w="19050" cap="sq">
              <a:solidFill>
                <a:srgbClr val="660033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60" name="Rectangle 62"/>
            <p:cNvSpPr>
              <a:spLocks noChangeArrowheads="1"/>
            </p:cNvSpPr>
            <p:nvPr/>
          </p:nvSpPr>
          <p:spPr bwMode="auto">
            <a:xfrm>
              <a:off x="3936" y="2931"/>
              <a:ext cx="288" cy="240"/>
            </a:xfrm>
            <a:prstGeom prst="rect">
              <a:avLst/>
            </a:prstGeom>
            <a:noFill/>
            <a:ln w="19050" cap="sq">
              <a:solidFill>
                <a:srgbClr val="660033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61" name="Line 63"/>
            <p:cNvSpPr>
              <a:spLocks noChangeShapeType="1"/>
            </p:cNvSpPr>
            <p:nvPr/>
          </p:nvSpPr>
          <p:spPr bwMode="auto">
            <a:xfrm>
              <a:off x="2880" y="2931"/>
              <a:ext cx="768" cy="0"/>
            </a:xfrm>
            <a:prstGeom prst="line">
              <a:avLst/>
            </a:prstGeom>
            <a:noFill/>
            <a:ln w="19050" cap="sq">
              <a:solidFill>
                <a:srgbClr val="660033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62" name="Line 64"/>
            <p:cNvSpPr>
              <a:spLocks noChangeShapeType="1"/>
            </p:cNvSpPr>
            <p:nvPr/>
          </p:nvSpPr>
          <p:spPr bwMode="auto">
            <a:xfrm>
              <a:off x="2880" y="3171"/>
              <a:ext cx="768" cy="0"/>
            </a:xfrm>
            <a:prstGeom prst="line">
              <a:avLst/>
            </a:prstGeom>
            <a:noFill/>
            <a:ln w="19050" cap="sq">
              <a:solidFill>
                <a:srgbClr val="660033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63" name="Text Box 65"/>
            <p:cNvSpPr txBox="1">
              <a:spLocks noChangeArrowheads="1"/>
            </p:cNvSpPr>
            <p:nvPr/>
          </p:nvSpPr>
          <p:spPr bwMode="auto">
            <a:xfrm>
              <a:off x="1219" y="2756"/>
              <a:ext cx="2975" cy="21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zh-CN" altLang="en-US" sz="1600" b="1" dirty="0">
                  <a:solidFill>
                    <a:srgbClr val="660033"/>
                  </a:solidFill>
                </a:rPr>
                <a:t>0     </a:t>
              </a:r>
              <a:r>
                <a:rPr lang="zh-CN" altLang="en-US" sz="1600" b="1" dirty="0" smtClean="0">
                  <a:solidFill>
                    <a:srgbClr val="660033"/>
                  </a:solidFill>
                </a:rPr>
                <a:t>        </a:t>
              </a:r>
              <a:r>
                <a:rPr lang="zh-CN" altLang="en-US" sz="1600" b="1" dirty="0">
                  <a:solidFill>
                    <a:srgbClr val="660033"/>
                  </a:solidFill>
                </a:rPr>
                <a:t>1      </a:t>
              </a:r>
              <a:r>
                <a:rPr lang="zh-CN" altLang="en-US" sz="1600" b="1" dirty="0" smtClean="0">
                  <a:solidFill>
                    <a:srgbClr val="660033"/>
                  </a:solidFill>
                </a:rPr>
                <a:t>     </a:t>
              </a:r>
              <a:r>
                <a:rPr lang="zh-CN" altLang="en-US" sz="1600" b="1" dirty="0">
                  <a:solidFill>
                    <a:srgbClr val="660033"/>
                  </a:solidFill>
                </a:rPr>
                <a:t>2    </a:t>
              </a:r>
              <a:r>
                <a:rPr lang="zh-CN" altLang="en-US" sz="1600" b="1" dirty="0" smtClean="0">
                  <a:solidFill>
                    <a:srgbClr val="660033"/>
                  </a:solidFill>
                </a:rPr>
                <a:t>      </a:t>
              </a:r>
              <a:r>
                <a:rPr lang="zh-CN" altLang="en-US" sz="1600" b="1" dirty="0">
                  <a:solidFill>
                    <a:srgbClr val="660033"/>
                  </a:solidFill>
                </a:rPr>
                <a:t>3    </a:t>
              </a:r>
              <a:r>
                <a:rPr lang="zh-CN" altLang="en-US" sz="1600" b="1" dirty="0" smtClean="0">
                  <a:solidFill>
                    <a:srgbClr val="660033"/>
                  </a:solidFill>
                </a:rPr>
                <a:t>        </a:t>
              </a:r>
              <a:r>
                <a:rPr lang="zh-CN" altLang="en-US" sz="1600" b="1" dirty="0">
                  <a:solidFill>
                    <a:srgbClr val="660033"/>
                  </a:solidFill>
                </a:rPr>
                <a:t>4       </a:t>
              </a:r>
              <a:r>
                <a:rPr lang="zh-CN" altLang="en-US" sz="1600" b="1" dirty="0" smtClean="0">
                  <a:solidFill>
                    <a:srgbClr val="660033"/>
                  </a:solidFill>
                </a:rPr>
                <a:t>   </a:t>
              </a:r>
              <a:r>
                <a:rPr lang="zh-CN" altLang="en-US" sz="1600" b="1" dirty="0" smtClean="0">
                  <a:solidFill>
                    <a:srgbClr val="660033"/>
                  </a:solidFill>
                </a:rPr>
                <a:t>                          </a:t>
              </a:r>
              <a:r>
                <a:rPr lang="zh-CN" altLang="en-US" sz="1600" b="1" dirty="0">
                  <a:solidFill>
                    <a:srgbClr val="660033"/>
                  </a:solidFill>
                  <a:ea typeface="宋体" charset="-122"/>
                  <a:cs typeface="Times New Roman" pitchFamily="18" charset="0"/>
                </a:rPr>
                <a:t>……</a:t>
              </a:r>
              <a:r>
                <a:rPr lang="zh-CN" altLang="en-US" sz="1600" b="1" dirty="0">
                  <a:solidFill>
                    <a:srgbClr val="660033"/>
                  </a:solidFill>
                </a:rPr>
                <a:t>        </a:t>
              </a:r>
              <a:r>
                <a:rPr lang="zh-CN" altLang="en-US" sz="1600" b="1" dirty="0" smtClean="0">
                  <a:solidFill>
                    <a:srgbClr val="660033"/>
                  </a:solidFill>
                </a:rPr>
                <a:t>                   </a:t>
              </a:r>
              <a:r>
                <a:rPr lang="en-US" altLang="zh-CN" sz="1600" b="1" dirty="0">
                  <a:solidFill>
                    <a:srgbClr val="660033"/>
                  </a:solidFill>
                </a:rPr>
                <a:t>M-1</a:t>
              </a:r>
            </a:p>
          </p:txBody>
        </p:sp>
        <p:sp>
          <p:nvSpPr>
            <p:cNvPr id="35864" name="Text Box 66"/>
            <p:cNvSpPr txBox="1">
              <a:spLocks noChangeArrowheads="1"/>
            </p:cNvSpPr>
            <p:nvPr/>
          </p:nvSpPr>
          <p:spPr bwMode="auto">
            <a:xfrm>
              <a:off x="672" y="2387"/>
              <a:ext cx="1981" cy="30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en-US" altLang="zh-CN" sz="2600" b="1">
                  <a:solidFill>
                    <a:srgbClr val="D80000"/>
                  </a:solidFill>
                </a:rPr>
                <a:t>STACK[0..M</a:t>
              </a:r>
              <a:r>
                <a:rPr lang="en-US" altLang="zh-CN" sz="2600" b="1">
                  <a:solidFill>
                    <a:srgbClr val="D80000"/>
                  </a:solidFill>
                  <a:latin typeface="宋体" charset="-122"/>
                  <a:ea typeface="宋体" charset="-122"/>
                </a:rPr>
                <a:t>-</a:t>
              </a:r>
              <a:r>
                <a:rPr lang="en-US" altLang="zh-CN" sz="2600" b="1">
                  <a:solidFill>
                    <a:srgbClr val="D80000"/>
                  </a:solidFill>
                </a:rPr>
                <a:t>1]</a:t>
              </a:r>
            </a:p>
          </p:txBody>
        </p:sp>
      </p:grp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611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11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116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867720" y="4137025"/>
            <a:ext cx="10463438" cy="1524000"/>
            <a:chOff x="410" y="2304"/>
            <a:chExt cx="4944" cy="960"/>
          </a:xfrm>
        </p:grpSpPr>
        <p:sp>
          <p:nvSpPr>
            <p:cNvPr id="36918" name="Rectangle 3"/>
            <p:cNvSpPr>
              <a:spLocks noChangeArrowheads="1"/>
            </p:cNvSpPr>
            <p:nvPr/>
          </p:nvSpPr>
          <p:spPr bwMode="auto">
            <a:xfrm>
              <a:off x="410" y="2304"/>
              <a:ext cx="4944" cy="960"/>
            </a:xfrm>
            <a:prstGeom prst="rect">
              <a:avLst/>
            </a:prstGeom>
            <a:solidFill>
              <a:srgbClr val="E7FFFF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97566" dir="2700000" algn="ctr" rotWithShape="0">
                <a:srgbClr val="B2B2B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19" name="Text Box 4"/>
            <p:cNvSpPr txBox="1">
              <a:spLocks noChangeArrowheads="1"/>
            </p:cNvSpPr>
            <p:nvPr/>
          </p:nvSpPr>
          <p:spPr bwMode="auto">
            <a:xfrm>
              <a:off x="576" y="2438"/>
              <a:ext cx="912" cy="70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pPr eaLnBrk="1" hangingPunct="1">
                <a:lnSpc>
                  <a:spcPct val="120000"/>
                </a:lnSpc>
              </a:pPr>
              <a:r>
                <a:rPr kumimoji="1" lang="zh-CN" altLang="en-US" sz="2800" b="1">
                  <a:solidFill>
                    <a:srgbClr val="FF3300"/>
                  </a:solidFill>
                  <a:latin typeface="黑体" pitchFamily="2" charset="-122"/>
                  <a:ea typeface="黑体" pitchFamily="2" charset="-122"/>
                </a:rPr>
                <a:t>上溢</a:t>
              </a:r>
              <a:r>
                <a:rPr kumimoji="1" lang="zh-CN" altLang="en-US" sz="2800" b="1">
                  <a:solidFill>
                    <a:srgbClr val="002C84"/>
                  </a:solidFill>
                  <a:latin typeface="幼圆" pitchFamily="49" charset="-122"/>
                  <a:ea typeface="幼圆" pitchFamily="49" charset="-122"/>
                </a:rPr>
                <a:t> </a:t>
              </a:r>
            </a:p>
            <a:p>
              <a:pPr eaLnBrk="1" hangingPunct="1">
                <a:lnSpc>
                  <a:spcPct val="120000"/>
                </a:lnSpc>
              </a:pPr>
              <a:r>
                <a:rPr kumimoji="1" lang="zh-CN" altLang="en-US" sz="2800" b="1">
                  <a:solidFill>
                    <a:srgbClr val="FF3300"/>
                  </a:solidFill>
                  <a:latin typeface="黑体" pitchFamily="2" charset="-122"/>
                  <a:ea typeface="黑体" pitchFamily="2" charset="-122"/>
                </a:rPr>
                <a:t>下溢</a:t>
              </a:r>
              <a:endParaRPr kumimoji="1" lang="zh-CN" altLang="zh-CN" sz="2800">
                <a:solidFill>
                  <a:srgbClr val="FF3300"/>
                </a:solidFill>
                <a:latin typeface="黑体" pitchFamily="2" charset="-122"/>
                <a:ea typeface="黑体" pitchFamily="2" charset="-122"/>
              </a:endParaRPr>
            </a:p>
          </p:txBody>
        </p:sp>
      </p:grpSp>
      <p:sp>
        <p:nvSpPr>
          <p:cNvPr id="275461" name="Rectangle 5"/>
          <p:cNvSpPr>
            <a:spLocks noChangeArrowheads="1"/>
          </p:cNvSpPr>
          <p:nvPr/>
        </p:nvSpPr>
        <p:spPr bwMode="auto">
          <a:xfrm>
            <a:off x="2452899" y="4476750"/>
            <a:ext cx="6689912" cy="4762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</a:pPr>
            <a:r>
              <a:rPr kumimoji="1" lang="zh-CN" altLang="en-US" sz="2600" b="1" dirty="0">
                <a:solidFill>
                  <a:srgbClr val="002C84"/>
                </a:solidFill>
              </a:rPr>
              <a:t>— </a:t>
            </a:r>
            <a:r>
              <a:rPr kumimoji="1" lang="zh-CN" altLang="en-US" sz="2800" b="1" dirty="0">
                <a:solidFill>
                  <a:srgbClr val="002C84"/>
                </a:solidFill>
                <a:latin typeface="幼圆" pitchFamily="49" charset="-122"/>
                <a:ea typeface="幼圆" pitchFamily="49" charset="-122"/>
              </a:rPr>
              <a:t>当栈已满时做插入操作。</a:t>
            </a:r>
            <a:endParaRPr kumimoji="1" lang="en-US" altLang="zh-CN" sz="2600" b="1" dirty="0">
              <a:solidFill>
                <a:schemeClr val="accent2"/>
              </a:solidFill>
            </a:endParaRPr>
          </a:p>
        </p:txBody>
      </p:sp>
      <p:sp>
        <p:nvSpPr>
          <p:cNvPr id="275462" name="Rectangle 6"/>
          <p:cNvSpPr>
            <a:spLocks noChangeArrowheads="1"/>
          </p:cNvSpPr>
          <p:nvPr/>
        </p:nvSpPr>
        <p:spPr bwMode="auto">
          <a:xfrm>
            <a:off x="2452899" y="4953000"/>
            <a:ext cx="6994672" cy="4762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</a:pPr>
            <a:r>
              <a:rPr kumimoji="1" lang="zh-CN" altLang="en-US" sz="2800" b="1" dirty="0">
                <a:solidFill>
                  <a:srgbClr val="002C84"/>
                </a:solidFill>
              </a:rPr>
              <a:t>— </a:t>
            </a:r>
            <a:r>
              <a:rPr kumimoji="1" lang="zh-CN" altLang="en-US" sz="2800" b="1" dirty="0">
                <a:solidFill>
                  <a:srgbClr val="002C84"/>
                </a:solidFill>
                <a:ea typeface="幼圆" pitchFamily="49" charset="-122"/>
              </a:rPr>
              <a:t>当栈为空时做删除操作。</a:t>
            </a:r>
            <a:endParaRPr kumimoji="1" lang="en-US" altLang="zh-CN" sz="2800" b="1" dirty="0">
              <a:solidFill>
                <a:schemeClr val="accent2"/>
              </a:solidFill>
            </a:endParaRPr>
          </a:p>
        </p:txBody>
      </p:sp>
      <p:grpSp>
        <p:nvGrpSpPr>
          <p:cNvPr id="3" name="Group 115"/>
          <p:cNvGrpSpPr>
            <a:grpSpLocks/>
          </p:cNvGrpSpPr>
          <p:nvPr/>
        </p:nvGrpSpPr>
        <p:grpSpPr bwMode="auto">
          <a:xfrm>
            <a:off x="1523802" y="3500439"/>
            <a:ext cx="2133322" cy="701675"/>
            <a:chOff x="720" y="1979"/>
            <a:chExt cx="1008" cy="442"/>
          </a:xfrm>
        </p:grpSpPr>
        <p:sp>
          <p:nvSpPr>
            <p:cNvPr id="36916" name="Oval 8"/>
            <p:cNvSpPr>
              <a:spLocks noChangeArrowheads="1"/>
            </p:cNvSpPr>
            <p:nvPr/>
          </p:nvSpPr>
          <p:spPr bwMode="auto">
            <a:xfrm>
              <a:off x="720" y="1979"/>
              <a:ext cx="1008" cy="432"/>
            </a:xfrm>
            <a:prstGeom prst="ellipse">
              <a:avLst/>
            </a:prstGeom>
            <a:solidFill>
              <a:srgbClr val="00FF00"/>
            </a:solidFill>
            <a:ln w="12700" cap="sq">
              <a:noFill/>
              <a:round/>
              <a:headEnd type="none" w="sm" len="sm"/>
              <a:tailEnd type="none" w="sm" len="sm"/>
            </a:ln>
            <a:effectLst>
              <a:outerShdw dist="74053" dir="1857825" algn="ctr" rotWithShape="0">
                <a:srgbClr val="B2B2B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17" name="Rectangle 9"/>
            <p:cNvSpPr>
              <a:spLocks noChangeArrowheads="1"/>
            </p:cNvSpPr>
            <p:nvPr/>
          </p:nvSpPr>
          <p:spPr bwMode="auto">
            <a:xfrm>
              <a:off x="828" y="1979"/>
              <a:ext cx="827" cy="44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7961" dir="18900000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r>
                <a:rPr kumimoji="1" lang="zh-CN" altLang="en-US" sz="4000" b="1">
                  <a:solidFill>
                    <a:srgbClr val="FF3300"/>
                  </a:solidFill>
                  <a:ea typeface="华文新魏" pitchFamily="2" charset="-122"/>
                </a:rPr>
                <a:t>溢出</a:t>
              </a:r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912165" y="1349375"/>
            <a:ext cx="4672992" cy="1143000"/>
            <a:chOff x="528" y="746"/>
            <a:chExt cx="2208" cy="720"/>
          </a:xfrm>
        </p:grpSpPr>
        <p:sp>
          <p:nvSpPr>
            <p:cNvPr id="36913" name="Rectangle 11"/>
            <p:cNvSpPr>
              <a:spLocks noChangeArrowheads="1"/>
            </p:cNvSpPr>
            <p:nvPr/>
          </p:nvSpPr>
          <p:spPr bwMode="auto">
            <a:xfrm>
              <a:off x="528" y="746"/>
              <a:ext cx="2048" cy="720"/>
            </a:xfrm>
            <a:prstGeom prst="rect">
              <a:avLst/>
            </a:prstGeom>
            <a:solidFill>
              <a:srgbClr val="D5EAFF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52928" dir="2498012" algn="ctr" rotWithShape="0">
                <a:srgbClr val="CFCFCF"/>
              </a:outerShdw>
            </a:effectLst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36914" name="Text Box 12"/>
            <p:cNvSpPr txBox="1">
              <a:spLocks noChangeArrowheads="1"/>
            </p:cNvSpPr>
            <p:nvPr/>
          </p:nvSpPr>
          <p:spPr bwMode="auto">
            <a:xfrm>
              <a:off x="528" y="793"/>
              <a:ext cx="2112" cy="64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pPr>
                <a:lnSpc>
                  <a:spcPct val="95000"/>
                </a:lnSpc>
              </a:pPr>
              <a:r>
                <a:rPr lang="zh-CN" altLang="en-US" sz="3200" b="1" dirty="0">
                  <a:solidFill>
                    <a:srgbClr val="FF3300"/>
                  </a:solidFill>
                  <a:latin typeface="黑体" pitchFamily="2" charset="-122"/>
                  <a:ea typeface="黑体" pitchFamily="2" charset="-122"/>
                </a:rPr>
                <a:t> 数组:</a:t>
              </a:r>
              <a:endParaRPr lang="zh-CN" altLang="en-US" sz="3200" b="1" dirty="0">
                <a:solidFill>
                  <a:srgbClr val="002C84"/>
                </a:solidFill>
                <a:latin typeface="幼圆" pitchFamily="49" charset="-122"/>
                <a:ea typeface="幼圆" pitchFamily="49" charset="-122"/>
              </a:endParaRPr>
            </a:p>
            <a:p>
              <a:pPr>
                <a:lnSpc>
                  <a:spcPct val="95000"/>
                </a:lnSpc>
              </a:pPr>
              <a:r>
                <a:rPr lang="zh-CN" altLang="en-US" sz="3200" b="1" dirty="0">
                  <a:solidFill>
                    <a:srgbClr val="FF3300"/>
                  </a:solidFill>
                  <a:latin typeface="黑体" pitchFamily="2" charset="-122"/>
                  <a:ea typeface="黑体" pitchFamily="2" charset="-122"/>
                </a:rPr>
                <a:t>   栈:</a:t>
              </a:r>
              <a:endParaRPr lang="zh-CN" altLang="en-US" sz="3200" b="1" dirty="0">
                <a:solidFill>
                  <a:srgbClr val="002C84"/>
                </a:solidFill>
                <a:latin typeface="幼圆" pitchFamily="49" charset="-122"/>
                <a:ea typeface="幼圆" pitchFamily="49" charset="-122"/>
              </a:endParaRPr>
            </a:p>
          </p:txBody>
        </p:sp>
        <p:sp>
          <p:nvSpPr>
            <p:cNvPr id="36915" name="Text Box 13"/>
            <p:cNvSpPr txBox="1">
              <a:spLocks noChangeArrowheads="1"/>
            </p:cNvSpPr>
            <p:nvPr/>
          </p:nvSpPr>
          <p:spPr bwMode="auto">
            <a:xfrm>
              <a:off x="1344" y="794"/>
              <a:ext cx="1392" cy="64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lnSpc>
                  <a:spcPct val="95000"/>
                </a:lnSpc>
              </a:pPr>
              <a:r>
                <a:rPr lang="zh-CN" altLang="en-US" sz="3200" b="1">
                  <a:solidFill>
                    <a:srgbClr val="002C84"/>
                  </a:solidFill>
                  <a:latin typeface="幼圆" pitchFamily="49" charset="-122"/>
                  <a:ea typeface="幼圆" pitchFamily="49" charset="-122"/>
                </a:rPr>
                <a:t>静态结构</a:t>
              </a:r>
            </a:p>
            <a:p>
              <a:pPr>
                <a:lnSpc>
                  <a:spcPct val="95000"/>
                </a:lnSpc>
              </a:pPr>
              <a:r>
                <a:rPr lang="zh-CN" altLang="en-US" sz="3200" b="1">
                  <a:solidFill>
                    <a:srgbClr val="002C84"/>
                  </a:solidFill>
                  <a:latin typeface="幼圆" pitchFamily="49" charset="-122"/>
                  <a:ea typeface="幼圆" pitchFamily="49" charset="-122"/>
                </a:rPr>
                <a:t>动态结构</a:t>
              </a:r>
            </a:p>
          </p:txBody>
        </p:sp>
      </p:grpSp>
      <p:sp>
        <p:nvSpPr>
          <p:cNvPr id="275569" name="Rectangle 113"/>
          <p:cNvSpPr>
            <a:spLocks noChangeArrowheads="1"/>
          </p:cNvSpPr>
          <p:nvPr/>
        </p:nvSpPr>
        <p:spPr bwMode="auto">
          <a:xfrm>
            <a:off x="8634876" y="4449763"/>
            <a:ext cx="2539669" cy="44926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</a:pPr>
            <a:r>
              <a:rPr kumimoji="1" lang="zh-CN" altLang="en-US" sz="2600" b="1" dirty="0">
                <a:solidFill>
                  <a:schemeClr val="accent2"/>
                </a:solidFill>
              </a:rPr>
              <a:t>(</a:t>
            </a:r>
            <a:r>
              <a:rPr kumimoji="1" lang="en-US" altLang="en-US" sz="2600" b="1" dirty="0">
                <a:solidFill>
                  <a:schemeClr val="accent2"/>
                </a:solidFill>
              </a:rPr>
              <a:t>top=M</a:t>
            </a:r>
            <a:r>
              <a:rPr kumimoji="1" lang="en-US" altLang="zh-CN" sz="2600" b="1" dirty="0">
                <a:solidFill>
                  <a:schemeClr val="accent2"/>
                </a:solidFill>
              </a:rPr>
              <a:t>–</a:t>
            </a:r>
            <a:r>
              <a:rPr kumimoji="1" lang="en-US" altLang="en-US" sz="2600" b="1" dirty="0">
                <a:solidFill>
                  <a:schemeClr val="accent2"/>
                </a:solidFill>
              </a:rPr>
              <a:t>1</a:t>
            </a:r>
            <a:r>
              <a:rPr kumimoji="1" lang="en-US" altLang="zh-CN" sz="2600" b="1" dirty="0">
                <a:solidFill>
                  <a:schemeClr val="accent2"/>
                </a:solidFill>
              </a:rPr>
              <a:t>)</a:t>
            </a:r>
          </a:p>
        </p:txBody>
      </p:sp>
      <p:sp>
        <p:nvSpPr>
          <p:cNvPr id="275570" name="Rectangle 114"/>
          <p:cNvSpPr>
            <a:spLocks noChangeArrowheads="1"/>
          </p:cNvSpPr>
          <p:nvPr/>
        </p:nvSpPr>
        <p:spPr bwMode="auto">
          <a:xfrm>
            <a:off x="8645458" y="4956175"/>
            <a:ext cx="2427500" cy="4762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</a:pPr>
            <a:r>
              <a:rPr kumimoji="1" lang="zh-CN" altLang="en-US" sz="2800" b="1" dirty="0">
                <a:solidFill>
                  <a:schemeClr val="accent2"/>
                </a:solidFill>
              </a:rPr>
              <a:t>(</a:t>
            </a:r>
            <a:r>
              <a:rPr kumimoji="1" lang="en-US" altLang="zh-CN" sz="2800" b="1" dirty="0">
                <a:solidFill>
                  <a:schemeClr val="accent2"/>
                </a:solidFill>
              </a:rPr>
              <a:t>top=</a:t>
            </a:r>
            <a:r>
              <a:rPr kumimoji="1" lang="en-US" altLang="zh-CN" sz="2600" b="1" dirty="0">
                <a:solidFill>
                  <a:schemeClr val="accent2"/>
                </a:solidFill>
              </a:rPr>
              <a:t>–</a:t>
            </a:r>
            <a:r>
              <a:rPr kumimoji="1" lang="en-US" altLang="zh-CN" sz="2800" b="1" dirty="0">
                <a:solidFill>
                  <a:schemeClr val="accent2"/>
                </a:solidFill>
              </a:rPr>
              <a:t>1)</a:t>
            </a:r>
          </a:p>
        </p:txBody>
      </p:sp>
      <p:grpSp>
        <p:nvGrpSpPr>
          <p:cNvPr id="5" name="Group 130"/>
          <p:cNvGrpSpPr>
            <a:grpSpLocks/>
          </p:cNvGrpSpPr>
          <p:nvPr/>
        </p:nvGrpSpPr>
        <p:grpSpPr bwMode="auto">
          <a:xfrm>
            <a:off x="6675100" y="476250"/>
            <a:ext cx="4192572" cy="1296988"/>
            <a:chOff x="2940" y="572"/>
            <a:chExt cx="1981" cy="817"/>
          </a:xfrm>
        </p:grpSpPr>
        <p:grpSp>
          <p:nvGrpSpPr>
            <p:cNvPr id="6" name="Group 128"/>
            <p:cNvGrpSpPr>
              <a:grpSpLocks/>
            </p:cNvGrpSpPr>
            <p:nvPr/>
          </p:nvGrpSpPr>
          <p:grpSpPr bwMode="auto">
            <a:xfrm>
              <a:off x="3016" y="698"/>
              <a:ext cx="1870" cy="691"/>
              <a:chOff x="3016" y="388"/>
              <a:chExt cx="1870" cy="691"/>
            </a:xfrm>
          </p:grpSpPr>
          <p:sp>
            <p:nvSpPr>
              <p:cNvPr id="36901" name="Line 116"/>
              <p:cNvSpPr>
                <a:spLocks noChangeShapeType="1"/>
              </p:cNvSpPr>
              <p:nvPr/>
            </p:nvSpPr>
            <p:spPr bwMode="auto">
              <a:xfrm>
                <a:off x="3016" y="754"/>
                <a:ext cx="1860" cy="0"/>
              </a:xfrm>
              <a:prstGeom prst="line">
                <a:avLst/>
              </a:prstGeom>
              <a:noFill/>
              <a:ln w="25400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902" name="Line 117"/>
              <p:cNvSpPr>
                <a:spLocks noChangeShapeType="1"/>
              </p:cNvSpPr>
              <p:nvPr/>
            </p:nvSpPr>
            <p:spPr bwMode="auto">
              <a:xfrm>
                <a:off x="3016" y="1079"/>
                <a:ext cx="1860" cy="0"/>
              </a:xfrm>
              <a:prstGeom prst="line">
                <a:avLst/>
              </a:prstGeom>
              <a:noFill/>
              <a:ln w="25400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903" name="Line 118"/>
              <p:cNvSpPr>
                <a:spLocks noChangeShapeType="1"/>
              </p:cNvSpPr>
              <p:nvPr/>
            </p:nvSpPr>
            <p:spPr bwMode="auto">
              <a:xfrm>
                <a:off x="3016" y="754"/>
                <a:ext cx="0" cy="317"/>
              </a:xfrm>
              <a:prstGeom prst="line">
                <a:avLst/>
              </a:prstGeom>
              <a:noFill/>
              <a:ln w="28575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904" name="Line 119"/>
              <p:cNvSpPr>
                <a:spLocks noChangeShapeType="1"/>
              </p:cNvSpPr>
              <p:nvPr/>
            </p:nvSpPr>
            <p:spPr bwMode="auto">
              <a:xfrm>
                <a:off x="3264" y="754"/>
                <a:ext cx="0" cy="317"/>
              </a:xfrm>
              <a:prstGeom prst="line">
                <a:avLst/>
              </a:prstGeom>
              <a:noFill/>
              <a:ln w="28575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905" name="Line 120"/>
              <p:cNvSpPr>
                <a:spLocks noChangeShapeType="1"/>
              </p:cNvSpPr>
              <p:nvPr/>
            </p:nvSpPr>
            <p:spPr bwMode="auto">
              <a:xfrm>
                <a:off x="3520" y="754"/>
                <a:ext cx="0" cy="317"/>
              </a:xfrm>
              <a:prstGeom prst="line">
                <a:avLst/>
              </a:prstGeom>
              <a:noFill/>
              <a:ln w="28575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906" name="Line 121"/>
              <p:cNvSpPr>
                <a:spLocks noChangeShapeType="1"/>
              </p:cNvSpPr>
              <p:nvPr/>
            </p:nvSpPr>
            <p:spPr bwMode="auto">
              <a:xfrm>
                <a:off x="3777" y="759"/>
                <a:ext cx="0" cy="317"/>
              </a:xfrm>
              <a:prstGeom prst="line">
                <a:avLst/>
              </a:prstGeom>
              <a:noFill/>
              <a:ln w="28575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907" name="Line 122"/>
              <p:cNvSpPr>
                <a:spLocks noChangeShapeType="1"/>
              </p:cNvSpPr>
              <p:nvPr/>
            </p:nvSpPr>
            <p:spPr bwMode="auto">
              <a:xfrm>
                <a:off x="4025" y="754"/>
                <a:ext cx="0" cy="317"/>
              </a:xfrm>
              <a:prstGeom prst="line">
                <a:avLst/>
              </a:prstGeom>
              <a:noFill/>
              <a:ln w="28575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908" name="Line 123"/>
              <p:cNvSpPr>
                <a:spLocks noChangeShapeType="1"/>
              </p:cNvSpPr>
              <p:nvPr/>
            </p:nvSpPr>
            <p:spPr bwMode="auto">
              <a:xfrm>
                <a:off x="4886" y="754"/>
                <a:ext cx="0" cy="317"/>
              </a:xfrm>
              <a:prstGeom prst="line">
                <a:avLst/>
              </a:prstGeom>
              <a:noFill/>
              <a:ln w="28575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909" name="Line 124"/>
              <p:cNvSpPr>
                <a:spLocks noChangeShapeType="1"/>
              </p:cNvSpPr>
              <p:nvPr/>
            </p:nvSpPr>
            <p:spPr bwMode="auto">
              <a:xfrm>
                <a:off x="4649" y="754"/>
                <a:ext cx="0" cy="317"/>
              </a:xfrm>
              <a:prstGeom prst="line">
                <a:avLst/>
              </a:prstGeom>
              <a:noFill/>
              <a:ln w="28575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910" name="Text Box 125"/>
              <p:cNvSpPr txBox="1">
                <a:spLocks noChangeArrowheads="1"/>
              </p:cNvSpPr>
              <p:nvPr/>
            </p:nvSpPr>
            <p:spPr bwMode="auto">
              <a:xfrm>
                <a:off x="3037" y="527"/>
                <a:ext cx="1841" cy="233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800" b="1" dirty="0"/>
                  <a:t>0  </a:t>
                </a:r>
                <a:r>
                  <a:rPr lang="en-US" altLang="zh-CN" sz="1800" b="1" dirty="0" smtClean="0"/>
                  <a:t>  </a:t>
                </a:r>
                <a:r>
                  <a:rPr lang="en-US" altLang="zh-CN" sz="1800" b="1" dirty="0" smtClean="0"/>
                  <a:t>      </a:t>
                </a:r>
                <a:r>
                  <a:rPr lang="en-US" altLang="zh-CN" sz="1800" b="1" dirty="0"/>
                  <a:t>1   </a:t>
                </a:r>
                <a:r>
                  <a:rPr lang="en-US" altLang="zh-CN" sz="1800" b="1" dirty="0" smtClean="0"/>
                  <a:t> </a:t>
                </a:r>
                <a:r>
                  <a:rPr lang="en-US" altLang="zh-CN" sz="1800" b="1" dirty="0" smtClean="0"/>
                  <a:t>    </a:t>
                </a:r>
                <a:r>
                  <a:rPr lang="en-US" altLang="zh-CN" sz="1800" b="1" dirty="0"/>
                  <a:t>2    </a:t>
                </a:r>
                <a:r>
                  <a:rPr lang="en-US" altLang="zh-CN" sz="1800" b="1" dirty="0" smtClean="0"/>
                  <a:t>    </a:t>
                </a:r>
                <a:r>
                  <a:rPr lang="en-US" altLang="zh-CN" sz="1800" b="1" dirty="0"/>
                  <a:t>3      </a:t>
                </a:r>
                <a:r>
                  <a:rPr lang="en-US" altLang="zh-CN" sz="1800" b="1" dirty="0" smtClean="0"/>
                  <a:t>                        </a:t>
                </a:r>
                <a:r>
                  <a:rPr lang="en-US" altLang="zh-CN" sz="1800" b="1" dirty="0" smtClean="0"/>
                  <a:t>M-1</a:t>
                </a:r>
                <a:endParaRPr lang="en-US" altLang="zh-CN" sz="1800" b="1" dirty="0"/>
              </a:p>
            </p:txBody>
          </p:sp>
          <p:sp>
            <p:nvSpPr>
              <p:cNvPr id="36911" name="Text Box 126"/>
              <p:cNvSpPr txBox="1">
                <a:spLocks noChangeArrowheads="1"/>
              </p:cNvSpPr>
              <p:nvPr/>
            </p:nvSpPr>
            <p:spPr bwMode="auto">
              <a:xfrm>
                <a:off x="4137" y="388"/>
                <a:ext cx="196" cy="233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b="1">
                    <a:solidFill>
                      <a:schemeClr val="folHlink"/>
                    </a:solidFill>
                    <a:sym typeface="Symbol" pitchFamily="18" charset="2"/>
                  </a:rPr>
                  <a:t></a:t>
                </a:r>
              </a:p>
            </p:txBody>
          </p:sp>
          <p:sp>
            <p:nvSpPr>
              <p:cNvPr id="36912" name="Text Box 127"/>
              <p:cNvSpPr txBox="1">
                <a:spLocks noChangeArrowheads="1"/>
              </p:cNvSpPr>
              <p:nvPr/>
            </p:nvSpPr>
            <p:spPr bwMode="auto">
              <a:xfrm>
                <a:off x="4139" y="661"/>
                <a:ext cx="196" cy="233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b="1">
                    <a:solidFill>
                      <a:schemeClr val="folHlink"/>
                    </a:solidFill>
                    <a:sym typeface="Symbol" pitchFamily="18" charset="2"/>
                  </a:rPr>
                  <a:t></a:t>
                </a:r>
              </a:p>
            </p:txBody>
          </p:sp>
        </p:grpSp>
        <p:sp>
          <p:nvSpPr>
            <p:cNvPr id="36900" name="Text Box 129"/>
            <p:cNvSpPr txBox="1">
              <a:spLocks noChangeArrowheads="1"/>
            </p:cNvSpPr>
            <p:nvPr/>
          </p:nvSpPr>
          <p:spPr bwMode="auto">
            <a:xfrm>
              <a:off x="2940" y="572"/>
              <a:ext cx="1981" cy="26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en-US" altLang="zh-CN" sz="2200" b="1">
                  <a:solidFill>
                    <a:srgbClr val="D80000"/>
                  </a:solidFill>
                </a:rPr>
                <a:t>STACK[0..M</a:t>
              </a:r>
              <a:r>
                <a:rPr lang="en-US" altLang="zh-CN" sz="2200" b="1">
                  <a:solidFill>
                    <a:srgbClr val="D80000"/>
                  </a:solidFill>
                  <a:latin typeface="宋体" charset="-122"/>
                  <a:ea typeface="宋体" charset="-122"/>
                </a:rPr>
                <a:t>-</a:t>
              </a:r>
              <a:r>
                <a:rPr lang="en-US" altLang="zh-CN" sz="2200" b="1">
                  <a:solidFill>
                    <a:srgbClr val="D80000"/>
                  </a:solidFill>
                </a:rPr>
                <a:t>1]</a:t>
              </a:r>
            </a:p>
          </p:txBody>
        </p:sp>
      </p:grpSp>
      <p:grpSp>
        <p:nvGrpSpPr>
          <p:cNvPr id="7" name="Group 157"/>
          <p:cNvGrpSpPr>
            <a:grpSpLocks/>
          </p:cNvGrpSpPr>
          <p:nvPr/>
        </p:nvGrpSpPr>
        <p:grpSpPr bwMode="auto">
          <a:xfrm>
            <a:off x="6869805" y="1281114"/>
            <a:ext cx="4539660" cy="1031875"/>
            <a:chOff x="3246" y="898"/>
            <a:chExt cx="2145" cy="650"/>
          </a:xfrm>
        </p:grpSpPr>
        <p:sp>
          <p:nvSpPr>
            <p:cNvPr id="36891" name="Rectangle 131"/>
            <p:cNvSpPr>
              <a:spLocks noChangeArrowheads="1"/>
            </p:cNvSpPr>
            <p:nvPr/>
          </p:nvSpPr>
          <p:spPr bwMode="auto">
            <a:xfrm>
              <a:off x="3246" y="906"/>
              <a:ext cx="215" cy="286"/>
            </a:xfrm>
            <a:prstGeom prst="rect">
              <a:avLst/>
            </a:prstGeom>
            <a:solidFill>
              <a:srgbClr val="DDDDDD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92" name="Rectangle 132"/>
            <p:cNvSpPr>
              <a:spLocks noChangeArrowheads="1"/>
            </p:cNvSpPr>
            <p:nvPr/>
          </p:nvSpPr>
          <p:spPr bwMode="auto">
            <a:xfrm>
              <a:off x="3500" y="904"/>
              <a:ext cx="215" cy="286"/>
            </a:xfrm>
            <a:prstGeom prst="rect">
              <a:avLst/>
            </a:prstGeom>
            <a:solidFill>
              <a:srgbClr val="DDDDDD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93" name="Rectangle 133"/>
            <p:cNvSpPr>
              <a:spLocks noChangeArrowheads="1"/>
            </p:cNvSpPr>
            <p:nvPr/>
          </p:nvSpPr>
          <p:spPr bwMode="auto">
            <a:xfrm>
              <a:off x="3758" y="904"/>
              <a:ext cx="215" cy="286"/>
            </a:xfrm>
            <a:prstGeom prst="rect">
              <a:avLst/>
            </a:prstGeom>
            <a:solidFill>
              <a:srgbClr val="DDDDDD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94" name="Rectangle 134"/>
            <p:cNvSpPr>
              <a:spLocks noChangeArrowheads="1"/>
            </p:cNvSpPr>
            <p:nvPr/>
          </p:nvSpPr>
          <p:spPr bwMode="auto">
            <a:xfrm>
              <a:off x="4009" y="898"/>
              <a:ext cx="215" cy="286"/>
            </a:xfrm>
            <a:prstGeom prst="rect">
              <a:avLst/>
            </a:prstGeom>
            <a:solidFill>
              <a:srgbClr val="DDDDDD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95" name="Rectangle 135"/>
            <p:cNvSpPr>
              <a:spLocks noChangeArrowheads="1"/>
            </p:cNvSpPr>
            <p:nvPr/>
          </p:nvSpPr>
          <p:spPr bwMode="auto">
            <a:xfrm>
              <a:off x="4875" y="904"/>
              <a:ext cx="215" cy="286"/>
            </a:xfrm>
            <a:prstGeom prst="rect">
              <a:avLst/>
            </a:prstGeom>
            <a:solidFill>
              <a:srgbClr val="DDDDDD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96" name="Rectangle 136"/>
            <p:cNvSpPr>
              <a:spLocks noChangeArrowheads="1"/>
            </p:cNvSpPr>
            <p:nvPr/>
          </p:nvSpPr>
          <p:spPr bwMode="auto">
            <a:xfrm>
              <a:off x="4259" y="904"/>
              <a:ext cx="591" cy="286"/>
            </a:xfrm>
            <a:prstGeom prst="rect">
              <a:avLst/>
            </a:prstGeom>
            <a:solidFill>
              <a:srgbClr val="DDDDDD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97" name="Rectangle 137"/>
            <p:cNvSpPr>
              <a:spLocks noChangeArrowheads="1"/>
            </p:cNvSpPr>
            <p:nvPr/>
          </p:nvSpPr>
          <p:spPr bwMode="auto">
            <a:xfrm>
              <a:off x="4802" y="1298"/>
              <a:ext cx="589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kumimoji="1" lang="en-US" altLang="zh-CN" sz="2000" b="1">
                  <a:solidFill>
                    <a:srgbClr val="FF0000"/>
                  </a:solidFill>
                </a:rPr>
                <a:t>top</a:t>
              </a:r>
              <a:endParaRPr kumimoji="1" lang="zh-CN" altLang="en-US" sz="2000" b="1">
                <a:solidFill>
                  <a:srgbClr val="FF0000"/>
                </a:solidFill>
              </a:endParaRPr>
            </a:p>
          </p:txBody>
        </p:sp>
        <p:sp>
          <p:nvSpPr>
            <p:cNvPr id="36898" name="Line 138"/>
            <p:cNvSpPr>
              <a:spLocks noChangeShapeType="1"/>
            </p:cNvSpPr>
            <p:nvPr/>
          </p:nvSpPr>
          <p:spPr bwMode="auto">
            <a:xfrm flipV="1">
              <a:off x="4959" y="1239"/>
              <a:ext cx="0" cy="136"/>
            </a:xfrm>
            <a:prstGeom prst="line">
              <a:avLst/>
            </a:prstGeom>
            <a:noFill/>
            <a:ln w="25400" cap="sq">
              <a:solidFill>
                <a:srgbClr val="FF0000"/>
              </a:solidFill>
              <a:round/>
              <a:headEnd type="none" w="sm" len="sm"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" name="Group 158"/>
          <p:cNvGrpSpPr>
            <a:grpSpLocks/>
          </p:cNvGrpSpPr>
          <p:nvPr/>
        </p:nvGrpSpPr>
        <p:grpSpPr bwMode="auto">
          <a:xfrm>
            <a:off x="6287803" y="2192339"/>
            <a:ext cx="4571407" cy="1582737"/>
            <a:chOff x="2971" y="1381"/>
            <a:chExt cx="2160" cy="997"/>
          </a:xfrm>
        </p:grpSpPr>
        <p:grpSp>
          <p:nvGrpSpPr>
            <p:cNvPr id="9" name="Group 141"/>
            <p:cNvGrpSpPr>
              <a:grpSpLocks/>
            </p:cNvGrpSpPr>
            <p:nvPr/>
          </p:nvGrpSpPr>
          <p:grpSpPr bwMode="auto">
            <a:xfrm>
              <a:off x="3244" y="1381"/>
              <a:ext cx="1887" cy="691"/>
              <a:chOff x="3016" y="388"/>
              <a:chExt cx="1887" cy="691"/>
            </a:xfrm>
          </p:grpSpPr>
          <p:sp>
            <p:nvSpPr>
              <p:cNvPr id="36879" name="Line 142"/>
              <p:cNvSpPr>
                <a:spLocks noChangeShapeType="1"/>
              </p:cNvSpPr>
              <p:nvPr/>
            </p:nvSpPr>
            <p:spPr bwMode="auto">
              <a:xfrm>
                <a:off x="3016" y="754"/>
                <a:ext cx="1860" cy="0"/>
              </a:xfrm>
              <a:prstGeom prst="line">
                <a:avLst/>
              </a:prstGeom>
              <a:noFill/>
              <a:ln w="25400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880" name="Line 143"/>
              <p:cNvSpPr>
                <a:spLocks noChangeShapeType="1"/>
              </p:cNvSpPr>
              <p:nvPr/>
            </p:nvSpPr>
            <p:spPr bwMode="auto">
              <a:xfrm>
                <a:off x="3016" y="1079"/>
                <a:ext cx="1860" cy="0"/>
              </a:xfrm>
              <a:prstGeom prst="line">
                <a:avLst/>
              </a:prstGeom>
              <a:noFill/>
              <a:ln w="25400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881" name="Line 144"/>
              <p:cNvSpPr>
                <a:spLocks noChangeShapeType="1"/>
              </p:cNvSpPr>
              <p:nvPr/>
            </p:nvSpPr>
            <p:spPr bwMode="auto">
              <a:xfrm>
                <a:off x="3016" y="754"/>
                <a:ext cx="0" cy="317"/>
              </a:xfrm>
              <a:prstGeom prst="line">
                <a:avLst/>
              </a:prstGeom>
              <a:noFill/>
              <a:ln w="28575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882" name="Line 145"/>
              <p:cNvSpPr>
                <a:spLocks noChangeShapeType="1"/>
              </p:cNvSpPr>
              <p:nvPr/>
            </p:nvSpPr>
            <p:spPr bwMode="auto">
              <a:xfrm>
                <a:off x="3264" y="754"/>
                <a:ext cx="0" cy="317"/>
              </a:xfrm>
              <a:prstGeom prst="line">
                <a:avLst/>
              </a:prstGeom>
              <a:noFill/>
              <a:ln w="28575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883" name="Line 146"/>
              <p:cNvSpPr>
                <a:spLocks noChangeShapeType="1"/>
              </p:cNvSpPr>
              <p:nvPr/>
            </p:nvSpPr>
            <p:spPr bwMode="auto">
              <a:xfrm>
                <a:off x="3520" y="754"/>
                <a:ext cx="0" cy="317"/>
              </a:xfrm>
              <a:prstGeom prst="line">
                <a:avLst/>
              </a:prstGeom>
              <a:noFill/>
              <a:ln w="28575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884" name="Line 147"/>
              <p:cNvSpPr>
                <a:spLocks noChangeShapeType="1"/>
              </p:cNvSpPr>
              <p:nvPr/>
            </p:nvSpPr>
            <p:spPr bwMode="auto">
              <a:xfrm>
                <a:off x="3777" y="759"/>
                <a:ext cx="0" cy="317"/>
              </a:xfrm>
              <a:prstGeom prst="line">
                <a:avLst/>
              </a:prstGeom>
              <a:noFill/>
              <a:ln w="28575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885" name="Line 148"/>
              <p:cNvSpPr>
                <a:spLocks noChangeShapeType="1"/>
              </p:cNvSpPr>
              <p:nvPr/>
            </p:nvSpPr>
            <p:spPr bwMode="auto">
              <a:xfrm>
                <a:off x="4025" y="754"/>
                <a:ext cx="0" cy="317"/>
              </a:xfrm>
              <a:prstGeom prst="line">
                <a:avLst/>
              </a:prstGeom>
              <a:noFill/>
              <a:ln w="28575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886" name="Line 149"/>
              <p:cNvSpPr>
                <a:spLocks noChangeShapeType="1"/>
              </p:cNvSpPr>
              <p:nvPr/>
            </p:nvSpPr>
            <p:spPr bwMode="auto">
              <a:xfrm>
                <a:off x="4886" y="754"/>
                <a:ext cx="0" cy="317"/>
              </a:xfrm>
              <a:prstGeom prst="line">
                <a:avLst/>
              </a:prstGeom>
              <a:noFill/>
              <a:ln w="28575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887" name="Line 150"/>
              <p:cNvSpPr>
                <a:spLocks noChangeShapeType="1"/>
              </p:cNvSpPr>
              <p:nvPr/>
            </p:nvSpPr>
            <p:spPr bwMode="auto">
              <a:xfrm>
                <a:off x="4649" y="754"/>
                <a:ext cx="0" cy="317"/>
              </a:xfrm>
              <a:prstGeom prst="line">
                <a:avLst/>
              </a:prstGeom>
              <a:noFill/>
              <a:ln w="28575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888" name="Text Box 151"/>
              <p:cNvSpPr txBox="1">
                <a:spLocks noChangeArrowheads="1"/>
              </p:cNvSpPr>
              <p:nvPr/>
            </p:nvSpPr>
            <p:spPr bwMode="auto">
              <a:xfrm>
                <a:off x="3037" y="527"/>
                <a:ext cx="1866" cy="233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800" b="1" dirty="0"/>
                  <a:t>0   </a:t>
                </a:r>
                <a:r>
                  <a:rPr lang="en-US" altLang="zh-CN" sz="1800" b="1" dirty="0" smtClean="0"/>
                  <a:t>      </a:t>
                </a:r>
                <a:r>
                  <a:rPr lang="en-US" altLang="zh-CN" sz="1800" b="1" dirty="0" smtClean="0"/>
                  <a:t>1   </a:t>
                </a:r>
                <a:r>
                  <a:rPr lang="en-US" altLang="zh-CN" sz="1800" b="1" dirty="0" smtClean="0"/>
                  <a:t>     </a:t>
                </a:r>
                <a:r>
                  <a:rPr lang="en-US" altLang="zh-CN" sz="1800" b="1" dirty="0" smtClean="0"/>
                  <a:t>2  </a:t>
                </a:r>
                <a:r>
                  <a:rPr lang="en-US" altLang="zh-CN" sz="1800" b="1" dirty="0" smtClean="0"/>
                  <a:t>       </a:t>
                </a:r>
                <a:r>
                  <a:rPr lang="en-US" altLang="zh-CN" sz="1800" b="1" dirty="0"/>
                  <a:t>3 </a:t>
                </a:r>
                <a:r>
                  <a:rPr lang="en-US" altLang="zh-CN" sz="1800" b="1" dirty="0" smtClean="0"/>
                  <a:t>       </a:t>
                </a:r>
                <a:r>
                  <a:rPr lang="en-US" altLang="zh-CN" sz="1800" b="1" dirty="0" smtClean="0"/>
                  <a:t>                       </a:t>
                </a:r>
                <a:r>
                  <a:rPr lang="en-US" altLang="zh-CN" sz="1800" b="1" dirty="0"/>
                  <a:t>M-1</a:t>
                </a:r>
              </a:p>
            </p:txBody>
          </p:sp>
          <p:sp>
            <p:nvSpPr>
              <p:cNvPr id="36889" name="Text Box 152"/>
              <p:cNvSpPr txBox="1">
                <a:spLocks noChangeArrowheads="1"/>
              </p:cNvSpPr>
              <p:nvPr/>
            </p:nvSpPr>
            <p:spPr bwMode="auto">
              <a:xfrm>
                <a:off x="4137" y="388"/>
                <a:ext cx="196" cy="233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b="1">
                    <a:solidFill>
                      <a:schemeClr val="folHlink"/>
                    </a:solidFill>
                    <a:sym typeface="Symbol" pitchFamily="18" charset="2"/>
                  </a:rPr>
                  <a:t></a:t>
                </a:r>
              </a:p>
            </p:txBody>
          </p:sp>
          <p:sp>
            <p:nvSpPr>
              <p:cNvPr id="36890" name="Text Box 153"/>
              <p:cNvSpPr txBox="1">
                <a:spLocks noChangeArrowheads="1"/>
              </p:cNvSpPr>
              <p:nvPr/>
            </p:nvSpPr>
            <p:spPr bwMode="auto">
              <a:xfrm>
                <a:off x="4139" y="661"/>
                <a:ext cx="196" cy="233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b="1">
                    <a:solidFill>
                      <a:schemeClr val="folHlink"/>
                    </a:solidFill>
                    <a:sym typeface="Symbol" pitchFamily="18" charset="2"/>
                  </a:rPr>
                  <a:t></a:t>
                </a:r>
              </a:p>
            </p:txBody>
          </p:sp>
        </p:grpSp>
        <p:sp>
          <p:nvSpPr>
            <p:cNvPr id="36877" name="Line 155"/>
            <p:cNvSpPr>
              <a:spLocks noChangeShapeType="1"/>
            </p:cNvSpPr>
            <p:nvPr/>
          </p:nvSpPr>
          <p:spPr bwMode="auto">
            <a:xfrm flipV="1">
              <a:off x="3152" y="2069"/>
              <a:ext cx="0" cy="136"/>
            </a:xfrm>
            <a:prstGeom prst="line">
              <a:avLst/>
            </a:prstGeom>
            <a:noFill/>
            <a:ln w="25400" cap="sq">
              <a:solidFill>
                <a:srgbClr val="FF0000"/>
              </a:solidFill>
              <a:round/>
              <a:headEnd type="none" w="sm" len="sm"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78" name="Rectangle 156"/>
            <p:cNvSpPr>
              <a:spLocks noChangeArrowheads="1"/>
            </p:cNvSpPr>
            <p:nvPr/>
          </p:nvSpPr>
          <p:spPr bwMode="auto">
            <a:xfrm>
              <a:off x="2971" y="2128"/>
              <a:ext cx="589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kumimoji="1" lang="en-US" altLang="zh-CN" sz="2000" b="1">
                  <a:solidFill>
                    <a:srgbClr val="FF0000"/>
                  </a:solidFill>
                </a:rPr>
                <a:t>top</a:t>
              </a:r>
              <a:endParaRPr kumimoji="1" lang="zh-CN" altLang="en-US" sz="2000" b="1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275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75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75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275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5461" grpId="0" autoUpdateAnimBg="0"/>
      <p:bldP spid="275462" grpId="0" autoUpdateAnimBg="0"/>
      <p:bldP spid="275569" grpId="0" autoUpdateAnimBg="0"/>
      <p:bldP spid="275570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3"/>
          <p:cNvSpPr>
            <a:spLocks noChangeArrowheads="1"/>
          </p:cNvSpPr>
          <p:nvPr/>
        </p:nvSpPr>
        <p:spPr bwMode="auto">
          <a:xfrm>
            <a:off x="3060302" y="1825625"/>
            <a:ext cx="7009487" cy="1905000"/>
          </a:xfrm>
          <a:prstGeom prst="rect">
            <a:avLst/>
          </a:prstGeom>
          <a:solidFill>
            <a:srgbClr val="E2E2E2"/>
          </a:solidFill>
          <a:ln w="12700" cap="sq">
            <a:noFill/>
            <a:miter lim="800000"/>
            <a:headEnd/>
            <a:tailEnd/>
          </a:ln>
          <a:effectLst>
            <a:outerShdw dist="197566" dir="2700000" algn="ctr" rotWithShape="0">
              <a:srgbClr val="C0C0C0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891" name="Text Box 4"/>
          <p:cNvSpPr txBox="1">
            <a:spLocks noChangeArrowheads="1"/>
          </p:cNvSpPr>
          <p:nvPr/>
        </p:nvSpPr>
        <p:spPr bwMode="auto">
          <a:xfrm>
            <a:off x="3746013" y="2151064"/>
            <a:ext cx="4119076" cy="1200329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t">
              <a:lnSpc>
                <a:spcPct val="90000"/>
              </a:lnSpc>
            </a:pPr>
            <a:r>
              <a:rPr lang="en-US" altLang="zh-CN" sz="4000" b="1" baseline="-10000" dirty="0">
                <a:solidFill>
                  <a:srgbClr val="808080"/>
                </a:solidFill>
              </a:rPr>
              <a:t>#define MAXSIZE     1000</a:t>
            </a:r>
          </a:p>
          <a:p>
            <a:pPr fontAlgn="t">
              <a:lnSpc>
                <a:spcPct val="90000"/>
              </a:lnSpc>
            </a:pPr>
            <a:r>
              <a:rPr lang="en-US" altLang="zh-CN" sz="4000" b="1" baseline="-10000" dirty="0" err="1">
                <a:solidFill>
                  <a:srgbClr val="000099"/>
                </a:solidFill>
              </a:rPr>
              <a:t>ElemType</a:t>
            </a:r>
            <a:r>
              <a:rPr lang="en-US" altLang="zh-CN" sz="4000" b="1" baseline="-10000" dirty="0">
                <a:solidFill>
                  <a:srgbClr val="000099"/>
                </a:solidFill>
              </a:rPr>
              <a:t>  STACK[MAXSIZE];</a:t>
            </a:r>
          </a:p>
          <a:p>
            <a:pPr fontAlgn="t">
              <a:lnSpc>
                <a:spcPct val="90000"/>
              </a:lnSpc>
            </a:pPr>
            <a:r>
              <a:rPr lang="en-US" altLang="zh-CN" sz="4000" b="1" baseline="-10000" dirty="0" err="1">
                <a:solidFill>
                  <a:srgbClr val="000099"/>
                </a:solidFill>
              </a:rPr>
              <a:t>int</a:t>
            </a:r>
            <a:r>
              <a:rPr lang="en-US" altLang="zh-CN" sz="4000" b="1" baseline="-10000" dirty="0">
                <a:solidFill>
                  <a:srgbClr val="000099"/>
                </a:solidFill>
              </a:rPr>
              <a:t>  Top;</a:t>
            </a:r>
          </a:p>
        </p:txBody>
      </p:sp>
      <p:sp>
        <p:nvSpPr>
          <p:cNvPr id="37892" name="Oval 128"/>
          <p:cNvSpPr>
            <a:spLocks noChangeArrowheads="1"/>
          </p:cNvSpPr>
          <p:nvPr/>
        </p:nvSpPr>
        <p:spPr bwMode="auto">
          <a:xfrm rot="-383283">
            <a:off x="2063482" y="1184275"/>
            <a:ext cx="3547072" cy="609600"/>
          </a:xfrm>
          <a:prstGeom prst="ellipse">
            <a:avLst/>
          </a:prstGeom>
          <a:solidFill>
            <a:srgbClr val="CCFFFF"/>
          </a:solidFill>
          <a:ln w="12700" cap="sq">
            <a:noFill/>
            <a:round/>
            <a:headEnd type="none" w="sm" len="sm"/>
            <a:tailEnd type="none" w="sm" len="sm"/>
          </a:ln>
          <a:effectLst>
            <a:outerShdw dist="63500" dir="2212194" algn="ctr" rotWithShape="0">
              <a:srgbClr val="C0C0C0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893" name="Text Box 129"/>
          <p:cNvSpPr txBox="1">
            <a:spLocks noChangeArrowheads="1"/>
          </p:cNvSpPr>
          <p:nvPr/>
        </p:nvSpPr>
        <p:spPr bwMode="auto">
          <a:xfrm rot="-448457">
            <a:off x="2682783" y="1049409"/>
            <a:ext cx="2236510" cy="707886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>
            <a:outerShdw dist="17961" dir="2700000" algn="ctr" rotWithShape="0">
              <a:schemeClr val="bg1"/>
            </a:outerShdw>
          </a:effectLst>
        </p:spPr>
        <p:txBody>
          <a:bodyPr wrap="none">
            <a:spAutoFit/>
          </a:bodyPr>
          <a:lstStyle/>
          <a:p>
            <a:pPr fontAlgn="t"/>
            <a:r>
              <a:rPr lang="zh-CN" altLang="en-US" sz="6000" b="1" baseline="-10000">
                <a:solidFill>
                  <a:srgbClr val="FF3300"/>
                </a:solidFill>
                <a:ea typeface="华文新魏" pitchFamily="2" charset="-122"/>
              </a:rPr>
              <a:t>类型定义</a:t>
            </a:r>
          </a:p>
        </p:txBody>
      </p:sp>
      <p:grpSp>
        <p:nvGrpSpPr>
          <p:cNvPr id="2" name="Group 136"/>
          <p:cNvGrpSpPr>
            <a:grpSpLocks/>
          </p:cNvGrpSpPr>
          <p:nvPr/>
        </p:nvGrpSpPr>
        <p:grpSpPr bwMode="auto">
          <a:xfrm>
            <a:off x="6383036" y="4292600"/>
            <a:ext cx="4129080" cy="609600"/>
            <a:chOff x="3016" y="2704"/>
            <a:chExt cx="1951" cy="384"/>
          </a:xfrm>
        </p:grpSpPr>
        <p:sp>
          <p:nvSpPr>
            <p:cNvPr id="169093" name="AutoShape 133"/>
            <p:cNvSpPr>
              <a:spLocks noChangeArrowheads="1"/>
            </p:cNvSpPr>
            <p:nvPr/>
          </p:nvSpPr>
          <p:spPr bwMode="auto">
            <a:xfrm>
              <a:off x="3016" y="2704"/>
              <a:ext cx="1584" cy="384"/>
            </a:xfrm>
            <a:prstGeom prst="wedgeRectCallout">
              <a:avLst>
                <a:gd name="adj1" fmla="val -65343"/>
                <a:gd name="adj2" fmla="val -178125"/>
              </a:avLst>
            </a:prstGeom>
            <a:noFill/>
            <a:ln w="63500" cap="sq">
              <a:solidFill>
                <a:srgbClr val="33CCCC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defRPr/>
              </a:pPr>
              <a:endParaRPr lang="zh-CN" altLang="en-US" sz="3700" b="1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黑体" pitchFamily="2" charset="-122"/>
              </a:endParaRPr>
            </a:p>
          </p:txBody>
        </p:sp>
        <p:sp>
          <p:nvSpPr>
            <p:cNvPr id="37896" name="Text Box 134"/>
            <p:cNvSpPr txBox="1">
              <a:spLocks noChangeArrowheads="1"/>
            </p:cNvSpPr>
            <p:nvPr/>
          </p:nvSpPr>
          <p:spPr bwMode="auto">
            <a:xfrm>
              <a:off x="3061" y="2742"/>
              <a:ext cx="1906" cy="30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2700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r>
                <a:rPr lang="zh-CN" altLang="en-US" sz="2600" b="1" dirty="0">
                  <a:solidFill>
                    <a:srgbClr val="FF3300"/>
                  </a:solidFill>
                  <a:ea typeface="黑体" pitchFamily="2" charset="-122"/>
                </a:rPr>
                <a:t>初始时,</a:t>
              </a:r>
              <a:r>
                <a:rPr lang="en-US" altLang="zh-CN" sz="2600" b="1" dirty="0">
                  <a:solidFill>
                    <a:srgbClr val="FF3300"/>
                  </a:solidFill>
                  <a:ea typeface="黑体" pitchFamily="2" charset="-122"/>
                </a:rPr>
                <a:t>Top= </a:t>
              </a:r>
              <a:r>
                <a:rPr lang="en-US" altLang="zh-CN" sz="2600" b="1" dirty="0">
                  <a:solidFill>
                    <a:srgbClr val="FF3300"/>
                  </a:solidFill>
                  <a:ea typeface="宋体" charset="-122"/>
                  <a:cs typeface="Times New Roman" pitchFamily="18" charset="0"/>
                </a:rPr>
                <a:t>–</a:t>
              </a:r>
              <a:r>
                <a:rPr lang="en-US" altLang="zh-CN" sz="2600" b="1" dirty="0">
                  <a:solidFill>
                    <a:srgbClr val="FF3300"/>
                  </a:solidFill>
                  <a:ea typeface="黑体" pitchFamily="2" charset="-122"/>
                </a:rPr>
                <a:t>1</a:t>
              </a:r>
            </a:p>
          </p:txBody>
        </p:sp>
      </p:grpSp>
      <p:grpSp>
        <p:nvGrpSpPr>
          <p:cNvPr id="9" name="Group 136"/>
          <p:cNvGrpSpPr>
            <a:grpSpLocks/>
          </p:cNvGrpSpPr>
          <p:nvPr/>
        </p:nvGrpSpPr>
        <p:grpSpPr bwMode="auto">
          <a:xfrm>
            <a:off x="2159282" y="4869160"/>
            <a:ext cx="3647930" cy="1224136"/>
            <a:chOff x="3016" y="2704"/>
            <a:chExt cx="1584" cy="561"/>
          </a:xfrm>
        </p:grpSpPr>
        <p:sp>
          <p:nvSpPr>
            <p:cNvPr id="10" name="AutoShape 133"/>
            <p:cNvSpPr>
              <a:spLocks noChangeArrowheads="1"/>
            </p:cNvSpPr>
            <p:nvPr/>
          </p:nvSpPr>
          <p:spPr bwMode="auto">
            <a:xfrm>
              <a:off x="3016" y="2704"/>
              <a:ext cx="1584" cy="561"/>
            </a:xfrm>
            <a:prstGeom prst="wedgeRectCallout">
              <a:avLst>
                <a:gd name="adj1" fmla="val 22969"/>
                <a:gd name="adj2" fmla="val -140923"/>
              </a:avLst>
            </a:prstGeom>
            <a:noFill/>
            <a:ln w="63500" cap="sq">
              <a:solidFill>
                <a:srgbClr val="33CCCC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defRPr/>
              </a:pPr>
              <a:endParaRPr lang="zh-CN" altLang="en-US" sz="3700" b="1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黑体" pitchFamily="2" charset="-122"/>
              </a:endParaRPr>
            </a:p>
          </p:txBody>
        </p:sp>
        <p:sp>
          <p:nvSpPr>
            <p:cNvPr id="11" name="Text Box 134"/>
            <p:cNvSpPr txBox="1">
              <a:spLocks noChangeArrowheads="1"/>
            </p:cNvSpPr>
            <p:nvPr/>
          </p:nvSpPr>
          <p:spPr bwMode="auto">
            <a:xfrm>
              <a:off x="3016" y="2704"/>
              <a:ext cx="1542" cy="5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2700" algn="ctr" rotWithShape="0">
                <a:srgbClr val="000000"/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zh-CN" altLang="en-US" sz="2400" b="1" dirty="0">
                  <a:ea typeface="黑体" pitchFamily="2" charset="-122"/>
                </a:rPr>
                <a:t>由于</a:t>
              </a:r>
              <a:r>
                <a:rPr lang="en-US" altLang="zh-CN" sz="2400" b="1" dirty="0">
                  <a:ea typeface="黑体" pitchFamily="2" charset="-122"/>
                </a:rPr>
                <a:t>Top</a:t>
              </a:r>
              <a:r>
                <a:rPr lang="zh-CN" altLang="en-US" sz="2400" b="1" dirty="0">
                  <a:ea typeface="黑体" pitchFamily="2" charset="-122"/>
                </a:rPr>
                <a:t>变量需要在多个函数间共享，在此定义为</a:t>
              </a:r>
              <a:r>
                <a:rPr lang="zh-CN" altLang="en-US" sz="2400" b="1" dirty="0">
                  <a:solidFill>
                    <a:srgbClr val="FF3300"/>
                  </a:solidFill>
                  <a:ea typeface="黑体" pitchFamily="2" charset="-122"/>
                </a:rPr>
                <a:t>全局变量。</a:t>
              </a:r>
              <a:endParaRPr lang="en-US" altLang="zh-CN" sz="2400" b="1" dirty="0">
                <a:solidFill>
                  <a:srgbClr val="FF3300"/>
                </a:solidFill>
                <a:ea typeface="黑体" pitchFamily="2" charset="-122"/>
              </a:endParaRPr>
            </a:p>
          </p:txBody>
        </p:sp>
      </p:grpSp>
    </p:spTree>
  </p:cSld>
  <p:clrMapOvr>
    <a:masterClrMapping/>
  </p:clrMapOvr>
  <p:transition>
    <p:cover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617986" y="1108075"/>
            <a:ext cx="4359766" cy="609600"/>
            <a:chOff x="218" y="698"/>
            <a:chExt cx="2060" cy="384"/>
          </a:xfrm>
        </p:grpSpPr>
        <p:sp>
          <p:nvSpPr>
            <p:cNvPr id="38946" name="Oval 3"/>
            <p:cNvSpPr>
              <a:spLocks noChangeArrowheads="1"/>
            </p:cNvSpPr>
            <p:nvPr/>
          </p:nvSpPr>
          <p:spPr bwMode="auto">
            <a:xfrm>
              <a:off x="218" y="698"/>
              <a:ext cx="1894" cy="384"/>
            </a:xfrm>
            <a:prstGeom prst="ellipse">
              <a:avLst/>
            </a:prstGeom>
            <a:solidFill>
              <a:srgbClr val="CCFFFF"/>
            </a:solidFill>
            <a:ln w="12700" cap="sq">
              <a:noFill/>
              <a:round/>
              <a:headEnd type="none" w="sm" len="sm"/>
              <a:tailEnd type="none" w="sm" len="sm"/>
            </a:ln>
            <a:effectLst>
              <a:outerShdw dist="96720" dir="1391915" algn="ctr" rotWithShape="0">
                <a:srgbClr val="C0C0C0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47" name="Rectangle 4"/>
            <p:cNvSpPr>
              <a:spLocks noChangeArrowheads="1"/>
            </p:cNvSpPr>
            <p:nvPr/>
          </p:nvSpPr>
          <p:spPr bwMode="auto">
            <a:xfrm>
              <a:off x="288" y="720"/>
              <a:ext cx="1990" cy="34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pPr eaLnBrk="1" hangingPunct="1"/>
              <a:r>
                <a:rPr kumimoji="1" lang="zh-CN" altLang="en-US" sz="3000" b="1">
                  <a:solidFill>
                    <a:srgbClr val="FF3300"/>
                  </a:solidFill>
                </a:rPr>
                <a:t>1.  初始化堆栈</a:t>
              </a:r>
            </a:p>
          </p:txBody>
        </p:sp>
      </p:grp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1559781" y="1943100"/>
            <a:ext cx="7415835" cy="1714500"/>
            <a:chOff x="576" y="1152"/>
            <a:chExt cx="3504" cy="1080"/>
          </a:xfrm>
        </p:grpSpPr>
        <p:sp>
          <p:nvSpPr>
            <p:cNvPr id="38944" name="Rectangle 6"/>
            <p:cNvSpPr>
              <a:spLocks noChangeArrowheads="1"/>
            </p:cNvSpPr>
            <p:nvPr/>
          </p:nvSpPr>
          <p:spPr bwMode="auto">
            <a:xfrm>
              <a:off x="576" y="1152"/>
              <a:ext cx="3504" cy="1080"/>
            </a:xfrm>
            <a:prstGeom prst="rect">
              <a:avLst/>
            </a:prstGeom>
            <a:solidFill>
              <a:srgbClr val="CCFFCC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88799" dir="2536421" algn="ctr" rotWithShape="0">
                <a:srgbClr val="C0C0C0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45" name="Text Box 7"/>
            <p:cNvSpPr txBox="1">
              <a:spLocks noChangeArrowheads="1"/>
            </p:cNvSpPr>
            <p:nvPr/>
          </p:nvSpPr>
          <p:spPr bwMode="auto">
            <a:xfrm>
              <a:off x="912" y="1258"/>
              <a:ext cx="2688" cy="84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altLang="zh-CN" sz="2400" b="1" dirty="0">
                  <a:solidFill>
                    <a:srgbClr val="000099"/>
                  </a:solidFill>
                </a:rPr>
                <a:t>void  </a:t>
              </a:r>
              <a:r>
                <a:rPr lang="en-US" altLang="zh-CN" sz="2400" b="1" dirty="0" err="1">
                  <a:solidFill>
                    <a:srgbClr val="000099"/>
                  </a:solidFill>
                </a:rPr>
                <a:t>initStack</a:t>
              </a:r>
              <a:r>
                <a:rPr lang="en-US" altLang="zh-CN" sz="2400" b="1" dirty="0">
                  <a:solidFill>
                    <a:srgbClr val="000099"/>
                  </a:solidFill>
                </a:rPr>
                <a:t>( )</a:t>
              </a:r>
            </a:p>
            <a:p>
              <a:pPr>
                <a:lnSpc>
                  <a:spcPct val="85000"/>
                </a:lnSpc>
              </a:pPr>
              <a:r>
                <a:rPr lang="en-US" altLang="zh-CN" sz="2400" b="1" dirty="0">
                  <a:solidFill>
                    <a:srgbClr val="000099"/>
                  </a:solidFill>
                </a:rPr>
                <a:t>{</a:t>
              </a:r>
            </a:p>
            <a:p>
              <a:pPr>
                <a:lnSpc>
                  <a:spcPct val="85000"/>
                </a:lnSpc>
              </a:pPr>
              <a:r>
                <a:rPr lang="en-US" altLang="zh-CN" sz="2400" b="1" dirty="0">
                  <a:solidFill>
                    <a:srgbClr val="000099"/>
                  </a:solidFill>
                </a:rPr>
                <a:t>        Top= –1;</a:t>
              </a:r>
            </a:p>
            <a:p>
              <a:pPr>
                <a:lnSpc>
                  <a:spcPct val="85000"/>
                </a:lnSpc>
              </a:pPr>
              <a:r>
                <a:rPr lang="en-US" altLang="zh-CN" sz="2400" b="1" dirty="0">
                  <a:solidFill>
                    <a:srgbClr val="000099"/>
                  </a:solidFill>
                </a:rPr>
                <a:t>}</a:t>
              </a:r>
            </a:p>
          </p:txBody>
        </p:sp>
      </p:grpSp>
      <p:grpSp>
        <p:nvGrpSpPr>
          <p:cNvPr id="4" name="Group 8"/>
          <p:cNvGrpSpPr>
            <a:grpSpLocks/>
          </p:cNvGrpSpPr>
          <p:nvPr/>
        </p:nvGrpSpPr>
        <p:grpSpPr bwMode="auto">
          <a:xfrm>
            <a:off x="666665" y="3979863"/>
            <a:ext cx="5733303" cy="609600"/>
            <a:chOff x="229" y="2507"/>
            <a:chExt cx="2709" cy="384"/>
          </a:xfrm>
        </p:grpSpPr>
        <p:sp>
          <p:nvSpPr>
            <p:cNvPr id="38942" name="Oval 9"/>
            <p:cNvSpPr>
              <a:spLocks noChangeArrowheads="1"/>
            </p:cNvSpPr>
            <p:nvPr/>
          </p:nvSpPr>
          <p:spPr bwMode="auto">
            <a:xfrm>
              <a:off x="229" y="2507"/>
              <a:ext cx="2592" cy="384"/>
            </a:xfrm>
            <a:prstGeom prst="ellipse">
              <a:avLst/>
            </a:prstGeom>
            <a:solidFill>
              <a:srgbClr val="CCFFFF"/>
            </a:solidFill>
            <a:ln w="12700" cap="sq">
              <a:noFill/>
              <a:round/>
              <a:headEnd type="none" w="sm" len="sm"/>
              <a:tailEnd type="none" w="sm" len="sm"/>
            </a:ln>
            <a:effectLst>
              <a:outerShdw dist="96720" dir="1391915" algn="ctr" rotWithShape="0">
                <a:srgbClr val="C0C0C0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43" name="Rectangle 10"/>
            <p:cNvSpPr>
              <a:spLocks noChangeArrowheads="1"/>
            </p:cNvSpPr>
            <p:nvPr/>
          </p:nvSpPr>
          <p:spPr bwMode="auto">
            <a:xfrm>
              <a:off x="300" y="2532"/>
              <a:ext cx="2638" cy="34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pPr eaLnBrk="1" hangingPunct="1"/>
              <a:r>
                <a:rPr kumimoji="1" lang="zh-CN" altLang="en-US" sz="3000" b="1" dirty="0">
                  <a:solidFill>
                    <a:srgbClr val="FF3300"/>
                  </a:solidFill>
                </a:rPr>
                <a:t>2.  测试堆栈是否为空</a:t>
              </a:r>
            </a:p>
          </p:txBody>
        </p:sp>
      </p:grpSp>
      <p:grpSp>
        <p:nvGrpSpPr>
          <p:cNvPr id="5" name="Group 30"/>
          <p:cNvGrpSpPr>
            <a:grpSpLocks/>
          </p:cNvGrpSpPr>
          <p:nvPr/>
        </p:nvGrpSpPr>
        <p:grpSpPr bwMode="auto">
          <a:xfrm>
            <a:off x="1553431" y="4648200"/>
            <a:ext cx="7517421" cy="1676400"/>
            <a:chOff x="576" y="2928"/>
            <a:chExt cx="3552" cy="1056"/>
          </a:xfrm>
        </p:grpSpPr>
        <p:sp>
          <p:nvSpPr>
            <p:cNvPr id="38940" name="Rectangle 12"/>
            <p:cNvSpPr>
              <a:spLocks noChangeArrowheads="1"/>
            </p:cNvSpPr>
            <p:nvPr/>
          </p:nvSpPr>
          <p:spPr bwMode="auto">
            <a:xfrm>
              <a:off x="576" y="2928"/>
              <a:ext cx="3552" cy="1056"/>
            </a:xfrm>
            <a:prstGeom prst="rect">
              <a:avLst/>
            </a:prstGeom>
            <a:solidFill>
              <a:srgbClr val="E6CDFF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97566" dir="2700000" algn="ctr" rotWithShape="0">
                <a:srgbClr val="C0C0C0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41" name="Text Box 13"/>
            <p:cNvSpPr txBox="1">
              <a:spLocks noChangeArrowheads="1"/>
            </p:cNvSpPr>
            <p:nvPr/>
          </p:nvSpPr>
          <p:spPr bwMode="auto">
            <a:xfrm>
              <a:off x="924" y="3056"/>
              <a:ext cx="2591" cy="80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2400" b="1" dirty="0" err="1">
                  <a:solidFill>
                    <a:srgbClr val="000099"/>
                  </a:solidFill>
                </a:rPr>
                <a:t>int</a:t>
              </a:r>
              <a:r>
                <a:rPr lang="en-US" altLang="zh-CN" sz="2400" b="1" dirty="0">
                  <a:solidFill>
                    <a:srgbClr val="000099"/>
                  </a:solidFill>
                </a:rPr>
                <a:t>  </a:t>
              </a:r>
              <a:r>
                <a:rPr lang="en-US" altLang="zh-CN" sz="2400" b="1" dirty="0" err="1">
                  <a:solidFill>
                    <a:srgbClr val="000099"/>
                  </a:solidFill>
                </a:rPr>
                <a:t>isEmpty</a:t>
              </a:r>
              <a:r>
                <a:rPr lang="en-US" altLang="zh-CN" sz="2400" b="1" dirty="0">
                  <a:solidFill>
                    <a:srgbClr val="000099"/>
                  </a:solidFill>
                </a:rPr>
                <a:t>( )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2400" b="1" dirty="0">
                  <a:solidFill>
                    <a:srgbClr val="000099"/>
                  </a:solidFill>
                </a:rPr>
                <a:t>{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2400" b="1" dirty="0">
                  <a:solidFill>
                    <a:srgbClr val="000099"/>
                  </a:solidFill>
                </a:rPr>
                <a:t>       return Top== –1;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2400" b="1" dirty="0">
                  <a:solidFill>
                    <a:srgbClr val="000099"/>
                  </a:solidFill>
                </a:rPr>
                <a:t>} </a:t>
              </a:r>
            </a:p>
          </p:txBody>
        </p:sp>
      </p:grpSp>
      <p:grpSp>
        <p:nvGrpSpPr>
          <p:cNvPr id="6" name="Group 14"/>
          <p:cNvGrpSpPr>
            <a:grpSpLocks/>
          </p:cNvGrpSpPr>
          <p:nvPr/>
        </p:nvGrpSpPr>
        <p:grpSpPr bwMode="auto">
          <a:xfrm>
            <a:off x="6759753" y="3933825"/>
            <a:ext cx="5384099" cy="609600"/>
            <a:chOff x="3216" y="2448"/>
            <a:chExt cx="2544" cy="384"/>
          </a:xfrm>
        </p:grpSpPr>
        <p:sp>
          <p:nvSpPr>
            <p:cNvPr id="38938" name="AutoShape 15"/>
            <p:cNvSpPr>
              <a:spLocks noChangeArrowheads="1"/>
            </p:cNvSpPr>
            <p:nvPr/>
          </p:nvSpPr>
          <p:spPr bwMode="auto">
            <a:xfrm>
              <a:off x="3216" y="2448"/>
              <a:ext cx="2160" cy="384"/>
            </a:xfrm>
            <a:prstGeom prst="wedgeRectCallout">
              <a:avLst>
                <a:gd name="adj1" fmla="val -50602"/>
                <a:gd name="adj2" fmla="val 151301"/>
              </a:avLst>
            </a:prstGeom>
            <a:noFill/>
            <a:ln w="57150" cap="sq">
              <a:solidFill>
                <a:srgbClr val="00CCFF"/>
              </a:solidFill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38939" name="Text Box 16"/>
            <p:cNvSpPr txBox="1">
              <a:spLocks noChangeArrowheads="1"/>
            </p:cNvSpPr>
            <p:nvPr/>
          </p:nvSpPr>
          <p:spPr bwMode="auto">
            <a:xfrm>
              <a:off x="3216" y="2524"/>
              <a:ext cx="2544" cy="29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zh-CN" altLang="en-US" sz="2500" b="1">
                  <a:solidFill>
                    <a:schemeClr val="accent2"/>
                  </a:solidFill>
                  <a:ea typeface="黑体" pitchFamily="2" charset="-122"/>
                </a:rPr>
                <a:t>栈空,返回1,否则,返回0。</a:t>
              </a:r>
            </a:p>
          </p:txBody>
        </p:sp>
      </p:grpSp>
      <p:grpSp>
        <p:nvGrpSpPr>
          <p:cNvPr id="7" name="Group 27"/>
          <p:cNvGrpSpPr>
            <a:grpSpLocks/>
          </p:cNvGrpSpPr>
          <p:nvPr/>
        </p:nvGrpSpPr>
        <p:grpSpPr bwMode="auto">
          <a:xfrm>
            <a:off x="586241" y="381000"/>
            <a:ext cx="6086741" cy="565150"/>
            <a:chOff x="277" y="240"/>
            <a:chExt cx="2876" cy="356"/>
          </a:xfrm>
        </p:grpSpPr>
        <p:sp>
          <p:nvSpPr>
            <p:cNvPr id="38936" name="Rectangle 28"/>
            <p:cNvSpPr>
              <a:spLocks noChangeArrowheads="1"/>
            </p:cNvSpPr>
            <p:nvPr/>
          </p:nvSpPr>
          <p:spPr bwMode="auto">
            <a:xfrm>
              <a:off x="277" y="240"/>
              <a:ext cx="2784" cy="336"/>
            </a:xfrm>
            <a:prstGeom prst="rect">
              <a:avLst/>
            </a:prstGeom>
            <a:solidFill>
              <a:srgbClr val="FFFFB5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71842" dir="2700000" algn="ctr" rotWithShape="0">
                <a:srgbClr val="B2B2B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37" name="Rectangle 29"/>
            <p:cNvSpPr>
              <a:spLocks noChangeArrowheads="1"/>
            </p:cNvSpPr>
            <p:nvPr/>
          </p:nvSpPr>
          <p:spPr bwMode="auto">
            <a:xfrm>
              <a:off x="345" y="240"/>
              <a:ext cx="2808" cy="35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/>
              <a:r>
                <a:rPr kumimoji="1" lang="en-US" altLang="zh-CN" sz="3100" b="1">
                  <a:solidFill>
                    <a:srgbClr val="000099"/>
                  </a:solidFill>
                </a:rPr>
                <a:t>(</a:t>
              </a:r>
              <a:r>
                <a:rPr kumimoji="1" lang="zh-CN" altLang="en-US" sz="3100" b="1">
                  <a:solidFill>
                    <a:srgbClr val="000099"/>
                  </a:solidFill>
                </a:rPr>
                <a:t>二</a:t>
              </a:r>
              <a:r>
                <a:rPr kumimoji="1" lang="en-US" altLang="zh-CN" sz="3100" b="1">
                  <a:solidFill>
                    <a:srgbClr val="000099"/>
                  </a:solidFill>
                </a:rPr>
                <a:t>)</a:t>
              </a:r>
              <a:r>
                <a:rPr kumimoji="1" lang="zh-CN" altLang="en-US" sz="3100" b="1">
                  <a:solidFill>
                    <a:srgbClr val="000099"/>
                  </a:solidFill>
                </a:rPr>
                <a:t>  顺序栈的基本算法</a:t>
              </a:r>
              <a:endParaRPr kumimoji="1" lang="en-US" altLang="zh-CN" sz="3100" b="1">
                <a:solidFill>
                  <a:srgbClr val="000099"/>
                </a:solidFill>
              </a:endParaRPr>
            </a:p>
          </p:txBody>
        </p:sp>
      </p:grpSp>
      <p:grpSp>
        <p:nvGrpSpPr>
          <p:cNvPr id="8" name="Group 31"/>
          <p:cNvGrpSpPr>
            <a:grpSpLocks/>
          </p:cNvGrpSpPr>
          <p:nvPr/>
        </p:nvGrpSpPr>
        <p:grpSpPr bwMode="auto">
          <a:xfrm>
            <a:off x="6956583" y="260350"/>
            <a:ext cx="4571407" cy="1582738"/>
            <a:chOff x="2971" y="1381"/>
            <a:chExt cx="2160" cy="997"/>
          </a:xfrm>
        </p:grpSpPr>
        <p:grpSp>
          <p:nvGrpSpPr>
            <p:cNvPr id="9" name="Group 32"/>
            <p:cNvGrpSpPr>
              <a:grpSpLocks/>
            </p:cNvGrpSpPr>
            <p:nvPr/>
          </p:nvGrpSpPr>
          <p:grpSpPr bwMode="auto">
            <a:xfrm>
              <a:off x="3244" y="1381"/>
              <a:ext cx="1887" cy="691"/>
              <a:chOff x="3016" y="388"/>
              <a:chExt cx="1887" cy="691"/>
            </a:xfrm>
          </p:grpSpPr>
          <p:sp>
            <p:nvSpPr>
              <p:cNvPr id="38924" name="Line 33"/>
              <p:cNvSpPr>
                <a:spLocks noChangeShapeType="1"/>
              </p:cNvSpPr>
              <p:nvPr/>
            </p:nvSpPr>
            <p:spPr bwMode="auto">
              <a:xfrm>
                <a:off x="3016" y="754"/>
                <a:ext cx="1860" cy="0"/>
              </a:xfrm>
              <a:prstGeom prst="line">
                <a:avLst/>
              </a:prstGeom>
              <a:noFill/>
              <a:ln w="25400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925" name="Line 34"/>
              <p:cNvSpPr>
                <a:spLocks noChangeShapeType="1"/>
              </p:cNvSpPr>
              <p:nvPr/>
            </p:nvSpPr>
            <p:spPr bwMode="auto">
              <a:xfrm>
                <a:off x="3016" y="1079"/>
                <a:ext cx="1860" cy="0"/>
              </a:xfrm>
              <a:prstGeom prst="line">
                <a:avLst/>
              </a:prstGeom>
              <a:noFill/>
              <a:ln w="25400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926" name="Line 35"/>
              <p:cNvSpPr>
                <a:spLocks noChangeShapeType="1"/>
              </p:cNvSpPr>
              <p:nvPr/>
            </p:nvSpPr>
            <p:spPr bwMode="auto">
              <a:xfrm>
                <a:off x="3016" y="754"/>
                <a:ext cx="0" cy="317"/>
              </a:xfrm>
              <a:prstGeom prst="line">
                <a:avLst/>
              </a:prstGeom>
              <a:noFill/>
              <a:ln w="28575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927" name="Line 36"/>
              <p:cNvSpPr>
                <a:spLocks noChangeShapeType="1"/>
              </p:cNvSpPr>
              <p:nvPr/>
            </p:nvSpPr>
            <p:spPr bwMode="auto">
              <a:xfrm>
                <a:off x="3264" y="754"/>
                <a:ext cx="0" cy="317"/>
              </a:xfrm>
              <a:prstGeom prst="line">
                <a:avLst/>
              </a:prstGeom>
              <a:noFill/>
              <a:ln w="28575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928" name="Line 37"/>
              <p:cNvSpPr>
                <a:spLocks noChangeShapeType="1"/>
              </p:cNvSpPr>
              <p:nvPr/>
            </p:nvSpPr>
            <p:spPr bwMode="auto">
              <a:xfrm>
                <a:off x="3520" y="754"/>
                <a:ext cx="0" cy="317"/>
              </a:xfrm>
              <a:prstGeom prst="line">
                <a:avLst/>
              </a:prstGeom>
              <a:noFill/>
              <a:ln w="28575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929" name="Line 38"/>
              <p:cNvSpPr>
                <a:spLocks noChangeShapeType="1"/>
              </p:cNvSpPr>
              <p:nvPr/>
            </p:nvSpPr>
            <p:spPr bwMode="auto">
              <a:xfrm>
                <a:off x="3777" y="759"/>
                <a:ext cx="0" cy="317"/>
              </a:xfrm>
              <a:prstGeom prst="line">
                <a:avLst/>
              </a:prstGeom>
              <a:noFill/>
              <a:ln w="28575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930" name="Line 39"/>
              <p:cNvSpPr>
                <a:spLocks noChangeShapeType="1"/>
              </p:cNvSpPr>
              <p:nvPr/>
            </p:nvSpPr>
            <p:spPr bwMode="auto">
              <a:xfrm>
                <a:off x="4025" y="754"/>
                <a:ext cx="0" cy="317"/>
              </a:xfrm>
              <a:prstGeom prst="line">
                <a:avLst/>
              </a:prstGeom>
              <a:noFill/>
              <a:ln w="28575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931" name="Line 40"/>
              <p:cNvSpPr>
                <a:spLocks noChangeShapeType="1"/>
              </p:cNvSpPr>
              <p:nvPr/>
            </p:nvSpPr>
            <p:spPr bwMode="auto">
              <a:xfrm>
                <a:off x="4886" y="754"/>
                <a:ext cx="0" cy="317"/>
              </a:xfrm>
              <a:prstGeom prst="line">
                <a:avLst/>
              </a:prstGeom>
              <a:noFill/>
              <a:ln w="28575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932" name="Line 41"/>
              <p:cNvSpPr>
                <a:spLocks noChangeShapeType="1"/>
              </p:cNvSpPr>
              <p:nvPr/>
            </p:nvSpPr>
            <p:spPr bwMode="auto">
              <a:xfrm>
                <a:off x="4649" y="754"/>
                <a:ext cx="0" cy="317"/>
              </a:xfrm>
              <a:prstGeom prst="line">
                <a:avLst/>
              </a:prstGeom>
              <a:noFill/>
              <a:ln w="28575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933" name="Text Box 42"/>
              <p:cNvSpPr txBox="1">
                <a:spLocks noChangeArrowheads="1"/>
              </p:cNvSpPr>
              <p:nvPr/>
            </p:nvSpPr>
            <p:spPr bwMode="auto">
              <a:xfrm>
                <a:off x="3037" y="527"/>
                <a:ext cx="1866" cy="233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800" b="1" dirty="0"/>
                  <a:t>0  </a:t>
                </a:r>
                <a:r>
                  <a:rPr lang="en-US" altLang="zh-CN" sz="1800" b="1" dirty="0" smtClean="0"/>
                  <a:t>        </a:t>
                </a:r>
                <a:r>
                  <a:rPr lang="en-US" altLang="zh-CN" sz="1800" b="1" dirty="0" smtClean="0"/>
                  <a:t>1    </a:t>
                </a:r>
                <a:r>
                  <a:rPr lang="en-US" altLang="zh-CN" sz="1800" b="1" dirty="0" smtClean="0"/>
                  <a:t>    </a:t>
                </a:r>
                <a:r>
                  <a:rPr lang="en-US" altLang="zh-CN" sz="1800" b="1" dirty="0" smtClean="0"/>
                  <a:t>2   </a:t>
                </a:r>
                <a:r>
                  <a:rPr lang="en-US" altLang="zh-CN" sz="1800" b="1" dirty="0" smtClean="0"/>
                  <a:t>       </a:t>
                </a:r>
                <a:r>
                  <a:rPr lang="en-US" altLang="zh-CN" sz="1800" b="1" dirty="0" smtClean="0"/>
                  <a:t>3   </a:t>
                </a:r>
                <a:r>
                  <a:rPr lang="en-US" altLang="zh-CN" sz="1800" b="1" dirty="0" smtClean="0"/>
                  <a:t>                          </a:t>
                </a:r>
                <a:r>
                  <a:rPr lang="en-US" altLang="zh-CN" sz="1800" b="1" dirty="0"/>
                  <a:t>M-1</a:t>
                </a:r>
              </a:p>
            </p:txBody>
          </p:sp>
          <p:sp>
            <p:nvSpPr>
              <p:cNvPr id="38934" name="Text Box 43"/>
              <p:cNvSpPr txBox="1">
                <a:spLocks noChangeArrowheads="1"/>
              </p:cNvSpPr>
              <p:nvPr/>
            </p:nvSpPr>
            <p:spPr bwMode="auto">
              <a:xfrm>
                <a:off x="4137" y="388"/>
                <a:ext cx="196" cy="233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b="1">
                    <a:solidFill>
                      <a:schemeClr val="folHlink"/>
                    </a:solidFill>
                    <a:sym typeface="Symbol" pitchFamily="18" charset="2"/>
                  </a:rPr>
                  <a:t></a:t>
                </a:r>
              </a:p>
            </p:txBody>
          </p:sp>
          <p:sp>
            <p:nvSpPr>
              <p:cNvPr id="38935" name="Text Box 44"/>
              <p:cNvSpPr txBox="1">
                <a:spLocks noChangeArrowheads="1"/>
              </p:cNvSpPr>
              <p:nvPr/>
            </p:nvSpPr>
            <p:spPr bwMode="auto">
              <a:xfrm>
                <a:off x="4139" y="661"/>
                <a:ext cx="196" cy="233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b="1">
                    <a:solidFill>
                      <a:schemeClr val="folHlink"/>
                    </a:solidFill>
                    <a:sym typeface="Symbol" pitchFamily="18" charset="2"/>
                  </a:rPr>
                  <a:t></a:t>
                </a:r>
              </a:p>
            </p:txBody>
          </p:sp>
        </p:grpSp>
        <p:sp>
          <p:nvSpPr>
            <p:cNvPr id="38922" name="Line 45"/>
            <p:cNvSpPr>
              <a:spLocks noChangeShapeType="1"/>
            </p:cNvSpPr>
            <p:nvPr/>
          </p:nvSpPr>
          <p:spPr bwMode="auto">
            <a:xfrm flipV="1">
              <a:off x="3152" y="2069"/>
              <a:ext cx="0" cy="136"/>
            </a:xfrm>
            <a:prstGeom prst="line">
              <a:avLst/>
            </a:prstGeom>
            <a:noFill/>
            <a:ln w="25400" cap="sq">
              <a:solidFill>
                <a:srgbClr val="FF0000"/>
              </a:solidFill>
              <a:round/>
              <a:headEnd type="none" w="sm" len="sm"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23" name="Rectangle 46"/>
            <p:cNvSpPr>
              <a:spLocks noChangeArrowheads="1"/>
            </p:cNvSpPr>
            <p:nvPr/>
          </p:nvSpPr>
          <p:spPr bwMode="auto">
            <a:xfrm>
              <a:off x="2971" y="2128"/>
              <a:ext cx="589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kumimoji="1" lang="en-US" altLang="zh-CN" sz="2000" b="1">
                  <a:solidFill>
                    <a:srgbClr val="FF0000"/>
                  </a:solidFill>
                </a:rPr>
                <a:t>top</a:t>
              </a:r>
              <a:endParaRPr kumimoji="1" lang="zh-CN" altLang="en-US" sz="2000" b="1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9"/>
          <p:cNvGrpSpPr>
            <a:grpSpLocks/>
          </p:cNvGrpSpPr>
          <p:nvPr/>
        </p:nvGrpSpPr>
        <p:grpSpPr bwMode="auto">
          <a:xfrm>
            <a:off x="1678299" y="1960563"/>
            <a:ext cx="7415835" cy="1828800"/>
            <a:chOff x="672" y="1008"/>
            <a:chExt cx="3504" cy="1152"/>
          </a:xfrm>
        </p:grpSpPr>
        <p:sp>
          <p:nvSpPr>
            <p:cNvPr id="39968" name="Rectangle 3"/>
            <p:cNvSpPr>
              <a:spLocks noChangeArrowheads="1"/>
            </p:cNvSpPr>
            <p:nvPr/>
          </p:nvSpPr>
          <p:spPr bwMode="auto">
            <a:xfrm>
              <a:off x="672" y="1008"/>
              <a:ext cx="3504" cy="1152"/>
            </a:xfrm>
            <a:prstGeom prst="rect">
              <a:avLst/>
            </a:prstGeom>
            <a:solidFill>
              <a:srgbClr val="FFDEBD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97566" dir="2700000" algn="ctr" rotWithShape="0">
                <a:srgbClr val="C0C0C0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69" name="Text Box 4"/>
            <p:cNvSpPr txBox="1">
              <a:spLocks noChangeArrowheads="1"/>
            </p:cNvSpPr>
            <p:nvPr/>
          </p:nvSpPr>
          <p:spPr bwMode="auto">
            <a:xfrm>
              <a:off x="998" y="1180"/>
              <a:ext cx="2653" cy="85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2600" b="1" dirty="0" err="1">
                  <a:solidFill>
                    <a:srgbClr val="000099"/>
                  </a:solidFill>
                </a:rPr>
                <a:t>int</a:t>
              </a:r>
              <a:r>
                <a:rPr lang="en-US" altLang="zh-CN" sz="2600" b="1" dirty="0">
                  <a:solidFill>
                    <a:srgbClr val="000099"/>
                  </a:solidFill>
                </a:rPr>
                <a:t> </a:t>
              </a:r>
              <a:r>
                <a:rPr lang="en-US" altLang="zh-CN" sz="2600" b="1" dirty="0" err="1">
                  <a:solidFill>
                    <a:srgbClr val="000099"/>
                  </a:solidFill>
                </a:rPr>
                <a:t>isFull</a:t>
              </a:r>
              <a:r>
                <a:rPr lang="en-US" altLang="zh-CN" sz="2600" b="1" dirty="0">
                  <a:solidFill>
                    <a:srgbClr val="000099"/>
                  </a:solidFill>
                </a:rPr>
                <a:t>(  )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2600" b="1" dirty="0">
                  <a:solidFill>
                    <a:srgbClr val="000099"/>
                  </a:solidFill>
                </a:rPr>
                <a:t>{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2600" b="1" dirty="0">
                  <a:solidFill>
                    <a:srgbClr val="000099"/>
                  </a:solidFill>
                </a:rPr>
                <a:t>      return Top==MAXSIZE–1;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2600" b="1" dirty="0">
                  <a:solidFill>
                    <a:srgbClr val="000099"/>
                  </a:solidFill>
                </a:rPr>
                <a:t>}</a:t>
              </a:r>
            </a:p>
          </p:txBody>
        </p:sp>
      </p:grpSp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5587273" y="4264025"/>
            <a:ext cx="5384099" cy="533400"/>
            <a:chOff x="2640" y="2928"/>
            <a:chExt cx="2544" cy="336"/>
          </a:xfrm>
        </p:grpSpPr>
        <p:sp>
          <p:nvSpPr>
            <p:cNvPr id="39966" name="AutoShape 6"/>
            <p:cNvSpPr>
              <a:spLocks noChangeArrowheads="1"/>
            </p:cNvSpPr>
            <p:nvPr/>
          </p:nvSpPr>
          <p:spPr bwMode="auto">
            <a:xfrm>
              <a:off x="2640" y="2928"/>
              <a:ext cx="2160" cy="336"/>
            </a:xfrm>
            <a:prstGeom prst="wedgeRectCallout">
              <a:avLst>
                <a:gd name="adj1" fmla="val -61574"/>
                <a:gd name="adj2" fmla="val -214880"/>
              </a:avLst>
            </a:prstGeom>
            <a:noFill/>
            <a:ln w="57150" cap="sq">
              <a:solidFill>
                <a:srgbClr val="33CCCC"/>
              </a:solidFill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39967" name="Text Box 7"/>
            <p:cNvSpPr txBox="1">
              <a:spLocks noChangeArrowheads="1"/>
            </p:cNvSpPr>
            <p:nvPr/>
          </p:nvSpPr>
          <p:spPr bwMode="auto">
            <a:xfrm>
              <a:off x="2640" y="2956"/>
              <a:ext cx="2544" cy="29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7961" dir="2700000" algn="ctr" rotWithShape="0">
                <a:schemeClr val="bg1"/>
              </a:outerShdw>
            </a:effectLst>
          </p:spPr>
          <p:txBody>
            <a:bodyPr>
              <a:spAutoFit/>
            </a:bodyPr>
            <a:lstStyle/>
            <a:p>
              <a:r>
                <a:rPr lang="zh-CN" altLang="en-US" sz="2500" b="1">
                  <a:solidFill>
                    <a:srgbClr val="FF3300"/>
                  </a:solidFill>
                  <a:ea typeface="黑体" pitchFamily="2" charset="-122"/>
                </a:rPr>
                <a:t>栈满,返回1,否则,返回0。</a:t>
              </a:r>
            </a:p>
          </p:txBody>
        </p:sp>
      </p:grp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656082" y="803275"/>
            <a:ext cx="5997853" cy="609600"/>
            <a:chOff x="310" y="768"/>
            <a:chExt cx="2834" cy="384"/>
          </a:xfrm>
        </p:grpSpPr>
        <p:sp>
          <p:nvSpPr>
            <p:cNvPr id="39964" name="Oval 19"/>
            <p:cNvSpPr>
              <a:spLocks noChangeArrowheads="1"/>
            </p:cNvSpPr>
            <p:nvPr/>
          </p:nvSpPr>
          <p:spPr bwMode="auto">
            <a:xfrm>
              <a:off x="310" y="768"/>
              <a:ext cx="2832" cy="384"/>
            </a:xfrm>
            <a:prstGeom prst="ellipse">
              <a:avLst/>
            </a:prstGeom>
            <a:solidFill>
              <a:srgbClr val="CCFFFF"/>
            </a:solidFill>
            <a:ln w="12700" cap="sq">
              <a:noFill/>
              <a:round/>
              <a:headEnd type="none" w="sm" len="sm"/>
              <a:tailEnd type="none" w="sm" len="sm"/>
            </a:ln>
            <a:effectLst>
              <a:outerShdw dist="96720" dir="1391915" algn="ctr" rotWithShape="0">
                <a:srgbClr val="C0C0C0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65" name="Rectangle 20"/>
            <p:cNvSpPr>
              <a:spLocks noChangeArrowheads="1"/>
            </p:cNvSpPr>
            <p:nvPr/>
          </p:nvSpPr>
          <p:spPr bwMode="auto">
            <a:xfrm>
              <a:off x="506" y="794"/>
              <a:ext cx="2638" cy="34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pPr eaLnBrk="1" hangingPunct="1"/>
              <a:r>
                <a:rPr kumimoji="1" lang="zh-CN" altLang="en-US" sz="3000" b="1">
                  <a:solidFill>
                    <a:srgbClr val="FF3300"/>
                  </a:solidFill>
                </a:rPr>
                <a:t>3.  测试堆栈是否已满</a:t>
              </a:r>
            </a:p>
          </p:txBody>
        </p:sp>
      </p:grpSp>
      <p:grpSp>
        <p:nvGrpSpPr>
          <p:cNvPr id="5" name="Group 50"/>
          <p:cNvGrpSpPr>
            <a:grpSpLocks/>
          </p:cNvGrpSpPr>
          <p:nvPr/>
        </p:nvGrpSpPr>
        <p:grpSpPr bwMode="auto">
          <a:xfrm>
            <a:off x="7199964" y="188914"/>
            <a:ext cx="4603151" cy="1296987"/>
            <a:chOff x="3154" y="300"/>
            <a:chExt cx="2175" cy="817"/>
          </a:xfrm>
        </p:grpSpPr>
        <p:sp>
          <p:nvSpPr>
            <p:cNvPr id="39951" name="Line 51"/>
            <p:cNvSpPr>
              <a:spLocks noChangeShapeType="1"/>
            </p:cNvSpPr>
            <p:nvPr/>
          </p:nvSpPr>
          <p:spPr bwMode="auto">
            <a:xfrm>
              <a:off x="3230" y="792"/>
              <a:ext cx="1860" cy="0"/>
            </a:xfrm>
            <a:prstGeom prst="line">
              <a:avLst/>
            </a:prstGeom>
            <a:noFill/>
            <a:ln w="25400" cap="sq">
              <a:solidFill>
                <a:srgbClr val="00008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52" name="Line 52"/>
            <p:cNvSpPr>
              <a:spLocks noChangeShapeType="1"/>
            </p:cNvSpPr>
            <p:nvPr/>
          </p:nvSpPr>
          <p:spPr bwMode="auto">
            <a:xfrm>
              <a:off x="3230" y="1117"/>
              <a:ext cx="1860" cy="0"/>
            </a:xfrm>
            <a:prstGeom prst="line">
              <a:avLst/>
            </a:prstGeom>
            <a:noFill/>
            <a:ln w="25400" cap="sq">
              <a:solidFill>
                <a:srgbClr val="00008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53" name="Line 53"/>
            <p:cNvSpPr>
              <a:spLocks noChangeShapeType="1"/>
            </p:cNvSpPr>
            <p:nvPr/>
          </p:nvSpPr>
          <p:spPr bwMode="auto">
            <a:xfrm>
              <a:off x="3230" y="792"/>
              <a:ext cx="0" cy="317"/>
            </a:xfrm>
            <a:prstGeom prst="line">
              <a:avLst/>
            </a:prstGeom>
            <a:noFill/>
            <a:ln w="28575" cap="sq">
              <a:solidFill>
                <a:srgbClr val="00008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54" name="Line 54"/>
            <p:cNvSpPr>
              <a:spLocks noChangeShapeType="1"/>
            </p:cNvSpPr>
            <p:nvPr/>
          </p:nvSpPr>
          <p:spPr bwMode="auto">
            <a:xfrm>
              <a:off x="3478" y="792"/>
              <a:ext cx="0" cy="317"/>
            </a:xfrm>
            <a:prstGeom prst="line">
              <a:avLst/>
            </a:prstGeom>
            <a:noFill/>
            <a:ln w="28575" cap="sq">
              <a:solidFill>
                <a:srgbClr val="00008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55" name="Line 55"/>
            <p:cNvSpPr>
              <a:spLocks noChangeShapeType="1"/>
            </p:cNvSpPr>
            <p:nvPr/>
          </p:nvSpPr>
          <p:spPr bwMode="auto">
            <a:xfrm>
              <a:off x="3734" y="792"/>
              <a:ext cx="0" cy="317"/>
            </a:xfrm>
            <a:prstGeom prst="line">
              <a:avLst/>
            </a:prstGeom>
            <a:noFill/>
            <a:ln w="28575" cap="sq">
              <a:solidFill>
                <a:srgbClr val="00008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56" name="Line 56"/>
            <p:cNvSpPr>
              <a:spLocks noChangeShapeType="1"/>
            </p:cNvSpPr>
            <p:nvPr/>
          </p:nvSpPr>
          <p:spPr bwMode="auto">
            <a:xfrm>
              <a:off x="3991" y="797"/>
              <a:ext cx="0" cy="317"/>
            </a:xfrm>
            <a:prstGeom prst="line">
              <a:avLst/>
            </a:prstGeom>
            <a:noFill/>
            <a:ln w="28575" cap="sq">
              <a:solidFill>
                <a:srgbClr val="00008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57" name="Line 57"/>
            <p:cNvSpPr>
              <a:spLocks noChangeShapeType="1"/>
            </p:cNvSpPr>
            <p:nvPr/>
          </p:nvSpPr>
          <p:spPr bwMode="auto">
            <a:xfrm>
              <a:off x="4239" y="792"/>
              <a:ext cx="0" cy="317"/>
            </a:xfrm>
            <a:prstGeom prst="line">
              <a:avLst/>
            </a:prstGeom>
            <a:noFill/>
            <a:ln w="28575" cap="sq">
              <a:solidFill>
                <a:srgbClr val="00008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58" name="Line 58"/>
            <p:cNvSpPr>
              <a:spLocks noChangeShapeType="1"/>
            </p:cNvSpPr>
            <p:nvPr/>
          </p:nvSpPr>
          <p:spPr bwMode="auto">
            <a:xfrm>
              <a:off x="5100" y="792"/>
              <a:ext cx="0" cy="317"/>
            </a:xfrm>
            <a:prstGeom prst="line">
              <a:avLst/>
            </a:prstGeom>
            <a:noFill/>
            <a:ln w="28575" cap="sq">
              <a:solidFill>
                <a:srgbClr val="00008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59" name="Line 59"/>
            <p:cNvSpPr>
              <a:spLocks noChangeShapeType="1"/>
            </p:cNvSpPr>
            <p:nvPr/>
          </p:nvSpPr>
          <p:spPr bwMode="auto">
            <a:xfrm>
              <a:off x="4863" y="792"/>
              <a:ext cx="0" cy="317"/>
            </a:xfrm>
            <a:prstGeom prst="line">
              <a:avLst/>
            </a:prstGeom>
            <a:noFill/>
            <a:ln w="28575" cap="sq">
              <a:solidFill>
                <a:srgbClr val="00008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60" name="Text Box 60"/>
            <p:cNvSpPr txBox="1">
              <a:spLocks noChangeArrowheads="1"/>
            </p:cNvSpPr>
            <p:nvPr/>
          </p:nvSpPr>
          <p:spPr bwMode="auto">
            <a:xfrm>
              <a:off x="3251" y="565"/>
              <a:ext cx="2078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en-US" altLang="zh-CN" sz="1800" b="1" dirty="0"/>
                <a:t>0  </a:t>
              </a:r>
              <a:r>
                <a:rPr lang="en-US" altLang="zh-CN" sz="1800" b="1" dirty="0" smtClean="0"/>
                <a:t>        </a:t>
              </a:r>
              <a:r>
                <a:rPr lang="en-US" altLang="zh-CN" sz="1800" b="1" dirty="0"/>
                <a:t>1    </a:t>
              </a:r>
              <a:r>
                <a:rPr lang="en-US" altLang="zh-CN" sz="1800" b="1" dirty="0" smtClean="0"/>
                <a:t>    </a:t>
              </a:r>
              <a:r>
                <a:rPr lang="en-US" altLang="zh-CN" sz="1800" b="1" dirty="0"/>
                <a:t>2 </a:t>
              </a:r>
              <a:r>
                <a:rPr lang="en-US" altLang="zh-CN" sz="1800" b="1" dirty="0" smtClean="0"/>
                <a:t>   </a:t>
              </a:r>
              <a:r>
                <a:rPr lang="en-US" altLang="zh-CN" sz="1800" b="1" dirty="0" smtClean="0"/>
                <a:t>     </a:t>
              </a:r>
              <a:r>
                <a:rPr lang="en-US" altLang="zh-CN" sz="1800" b="1" dirty="0" smtClean="0"/>
                <a:t>3     </a:t>
              </a:r>
              <a:r>
                <a:rPr lang="en-US" altLang="zh-CN" sz="1800" b="1" dirty="0" smtClean="0"/>
                <a:t>                         </a:t>
              </a:r>
              <a:r>
                <a:rPr lang="en-US" altLang="zh-CN" sz="1800" b="1" dirty="0"/>
                <a:t>M-1</a:t>
              </a:r>
            </a:p>
          </p:txBody>
        </p:sp>
        <p:sp>
          <p:nvSpPr>
            <p:cNvPr id="39961" name="Text Box 61"/>
            <p:cNvSpPr txBox="1">
              <a:spLocks noChangeArrowheads="1"/>
            </p:cNvSpPr>
            <p:nvPr/>
          </p:nvSpPr>
          <p:spPr bwMode="auto">
            <a:xfrm>
              <a:off x="4351" y="426"/>
              <a:ext cx="196" cy="23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zh-CN" altLang="en-US" b="1">
                  <a:solidFill>
                    <a:schemeClr val="folHlink"/>
                  </a:solidFill>
                  <a:sym typeface="Symbol" pitchFamily="18" charset="2"/>
                </a:rPr>
                <a:t></a:t>
              </a:r>
            </a:p>
          </p:txBody>
        </p:sp>
        <p:sp>
          <p:nvSpPr>
            <p:cNvPr id="39962" name="Text Box 62"/>
            <p:cNvSpPr txBox="1">
              <a:spLocks noChangeArrowheads="1"/>
            </p:cNvSpPr>
            <p:nvPr/>
          </p:nvSpPr>
          <p:spPr bwMode="auto">
            <a:xfrm>
              <a:off x="4353" y="699"/>
              <a:ext cx="196" cy="23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zh-CN" altLang="en-US" b="1">
                  <a:solidFill>
                    <a:schemeClr val="folHlink"/>
                  </a:solidFill>
                  <a:sym typeface="Symbol" pitchFamily="18" charset="2"/>
                </a:rPr>
                <a:t></a:t>
              </a:r>
            </a:p>
          </p:txBody>
        </p:sp>
        <p:sp>
          <p:nvSpPr>
            <p:cNvPr id="39963" name="Text Box 63"/>
            <p:cNvSpPr txBox="1">
              <a:spLocks noChangeArrowheads="1"/>
            </p:cNvSpPr>
            <p:nvPr/>
          </p:nvSpPr>
          <p:spPr bwMode="auto">
            <a:xfrm>
              <a:off x="3154" y="300"/>
              <a:ext cx="1981" cy="26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en-US" altLang="zh-CN" sz="2200" b="1">
                  <a:solidFill>
                    <a:srgbClr val="D80000"/>
                  </a:solidFill>
                </a:rPr>
                <a:t>STACK[0..M</a:t>
              </a:r>
              <a:r>
                <a:rPr lang="en-US" altLang="zh-CN" sz="2200" b="1">
                  <a:solidFill>
                    <a:srgbClr val="D80000"/>
                  </a:solidFill>
                  <a:latin typeface="宋体" charset="-122"/>
                  <a:ea typeface="宋体" charset="-122"/>
                </a:rPr>
                <a:t>-</a:t>
              </a:r>
              <a:r>
                <a:rPr lang="en-US" altLang="zh-CN" sz="2200" b="1">
                  <a:solidFill>
                    <a:srgbClr val="D80000"/>
                  </a:solidFill>
                </a:rPr>
                <a:t>1]</a:t>
              </a:r>
            </a:p>
          </p:txBody>
        </p:sp>
      </p:grpSp>
      <p:grpSp>
        <p:nvGrpSpPr>
          <p:cNvPr id="6" name="Group 64"/>
          <p:cNvGrpSpPr>
            <a:grpSpLocks/>
          </p:cNvGrpSpPr>
          <p:nvPr/>
        </p:nvGrpSpPr>
        <p:grpSpPr bwMode="auto">
          <a:xfrm>
            <a:off x="7411602" y="981076"/>
            <a:ext cx="4539660" cy="1031875"/>
            <a:chOff x="3246" y="898"/>
            <a:chExt cx="2145" cy="650"/>
          </a:xfrm>
        </p:grpSpPr>
        <p:sp>
          <p:nvSpPr>
            <p:cNvPr id="39943" name="Rectangle 65"/>
            <p:cNvSpPr>
              <a:spLocks noChangeArrowheads="1"/>
            </p:cNvSpPr>
            <p:nvPr/>
          </p:nvSpPr>
          <p:spPr bwMode="auto">
            <a:xfrm>
              <a:off x="3246" y="906"/>
              <a:ext cx="215" cy="286"/>
            </a:xfrm>
            <a:prstGeom prst="rect">
              <a:avLst/>
            </a:prstGeom>
            <a:solidFill>
              <a:srgbClr val="DDDDDD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44" name="Rectangle 66"/>
            <p:cNvSpPr>
              <a:spLocks noChangeArrowheads="1"/>
            </p:cNvSpPr>
            <p:nvPr/>
          </p:nvSpPr>
          <p:spPr bwMode="auto">
            <a:xfrm>
              <a:off x="3500" y="904"/>
              <a:ext cx="215" cy="286"/>
            </a:xfrm>
            <a:prstGeom prst="rect">
              <a:avLst/>
            </a:prstGeom>
            <a:solidFill>
              <a:srgbClr val="DDDDDD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45" name="Rectangle 67"/>
            <p:cNvSpPr>
              <a:spLocks noChangeArrowheads="1"/>
            </p:cNvSpPr>
            <p:nvPr/>
          </p:nvSpPr>
          <p:spPr bwMode="auto">
            <a:xfrm>
              <a:off x="3758" y="904"/>
              <a:ext cx="215" cy="286"/>
            </a:xfrm>
            <a:prstGeom prst="rect">
              <a:avLst/>
            </a:prstGeom>
            <a:solidFill>
              <a:srgbClr val="DDDDDD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46" name="Rectangle 68"/>
            <p:cNvSpPr>
              <a:spLocks noChangeArrowheads="1"/>
            </p:cNvSpPr>
            <p:nvPr/>
          </p:nvSpPr>
          <p:spPr bwMode="auto">
            <a:xfrm>
              <a:off x="4009" y="898"/>
              <a:ext cx="215" cy="286"/>
            </a:xfrm>
            <a:prstGeom prst="rect">
              <a:avLst/>
            </a:prstGeom>
            <a:solidFill>
              <a:srgbClr val="DDDDDD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47" name="Rectangle 69"/>
            <p:cNvSpPr>
              <a:spLocks noChangeArrowheads="1"/>
            </p:cNvSpPr>
            <p:nvPr/>
          </p:nvSpPr>
          <p:spPr bwMode="auto">
            <a:xfrm>
              <a:off x="4875" y="904"/>
              <a:ext cx="215" cy="286"/>
            </a:xfrm>
            <a:prstGeom prst="rect">
              <a:avLst/>
            </a:prstGeom>
            <a:solidFill>
              <a:srgbClr val="DDDDDD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48" name="Rectangle 70"/>
            <p:cNvSpPr>
              <a:spLocks noChangeArrowheads="1"/>
            </p:cNvSpPr>
            <p:nvPr/>
          </p:nvSpPr>
          <p:spPr bwMode="auto">
            <a:xfrm>
              <a:off x="4259" y="904"/>
              <a:ext cx="591" cy="286"/>
            </a:xfrm>
            <a:prstGeom prst="rect">
              <a:avLst/>
            </a:prstGeom>
            <a:solidFill>
              <a:srgbClr val="DDDDDD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49" name="Rectangle 71"/>
            <p:cNvSpPr>
              <a:spLocks noChangeArrowheads="1"/>
            </p:cNvSpPr>
            <p:nvPr/>
          </p:nvSpPr>
          <p:spPr bwMode="auto">
            <a:xfrm>
              <a:off x="4802" y="1298"/>
              <a:ext cx="589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kumimoji="1" lang="en-US" altLang="zh-CN" sz="2000" b="1" dirty="0">
                  <a:solidFill>
                    <a:srgbClr val="FF0000"/>
                  </a:solidFill>
                </a:rPr>
                <a:t>Top</a:t>
              </a:r>
              <a:endParaRPr kumimoji="1" lang="zh-CN" altLang="en-US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39950" name="Line 72"/>
            <p:cNvSpPr>
              <a:spLocks noChangeShapeType="1"/>
            </p:cNvSpPr>
            <p:nvPr/>
          </p:nvSpPr>
          <p:spPr bwMode="auto">
            <a:xfrm flipV="1">
              <a:off x="4959" y="1239"/>
              <a:ext cx="0" cy="136"/>
            </a:xfrm>
            <a:prstGeom prst="line">
              <a:avLst/>
            </a:prstGeom>
            <a:noFill/>
            <a:ln w="25400" cap="sq">
              <a:solidFill>
                <a:srgbClr val="FF0000"/>
              </a:solidFill>
              <a:round/>
              <a:headEnd type="none" w="sm" len="sm"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853959" y="1268760"/>
            <a:ext cx="7593611" cy="1514476"/>
            <a:chOff x="768" y="1248"/>
            <a:chExt cx="3588" cy="954"/>
          </a:xfrm>
        </p:grpSpPr>
        <p:sp>
          <p:nvSpPr>
            <p:cNvPr id="40980" name="Text Box 3"/>
            <p:cNvSpPr txBox="1">
              <a:spLocks noChangeArrowheads="1"/>
            </p:cNvSpPr>
            <p:nvPr/>
          </p:nvSpPr>
          <p:spPr bwMode="auto">
            <a:xfrm>
              <a:off x="852" y="1248"/>
              <a:ext cx="3504" cy="23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zh-CN" altLang="en-US" b="1" dirty="0">
                  <a:solidFill>
                    <a:srgbClr val="000099"/>
                  </a:solidFill>
                </a:rPr>
                <a:t>0        </a:t>
              </a:r>
              <a:r>
                <a:rPr lang="zh-CN" altLang="en-US" b="1" dirty="0" smtClean="0">
                  <a:solidFill>
                    <a:srgbClr val="000099"/>
                  </a:solidFill>
                </a:rPr>
                <a:t>      </a:t>
              </a:r>
              <a:r>
                <a:rPr lang="zh-CN" altLang="en-US" b="1" dirty="0" smtClean="0">
                  <a:solidFill>
                    <a:srgbClr val="000099"/>
                  </a:solidFill>
                </a:rPr>
                <a:t>1      </a:t>
              </a:r>
              <a:r>
                <a:rPr lang="zh-CN" altLang="en-US" b="1" dirty="0" smtClean="0">
                  <a:solidFill>
                    <a:srgbClr val="000099"/>
                  </a:solidFill>
                </a:rPr>
                <a:t>      </a:t>
              </a:r>
              <a:r>
                <a:rPr lang="zh-CN" altLang="en-US" b="1" dirty="0" smtClean="0">
                  <a:solidFill>
                    <a:srgbClr val="000099"/>
                  </a:solidFill>
                </a:rPr>
                <a:t>2     </a:t>
              </a:r>
              <a:r>
                <a:rPr lang="zh-CN" altLang="en-US" b="1" dirty="0" smtClean="0">
                  <a:solidFill>
                    <a:srgbClr val="000099"/>
                  </a:solidFill>
                </a:rPr>
                <a:t>       </a:t>
              </a:r>
              <a:r>
                <a:rPr lang="zh-CN" altLang="en-US" b="1" dirty="0">
                  <a:solidFill>
                    <a:srgbClr val="000099"/>
                  </a:solidFill>
                </a:rPr>
                <a:t>3 </a:t>
              </a:r>
              <a:r>
                <a:rPr lang="zh-CN" altLang="en-US" b="1" dirty="0" smtClean="0">
                  <a:solidFill>
                    <a:srgbClr val="000099"/>
                  </a:solidFill>
                </a:rPr>
                <a:t>     </a:t>
              </a:r>
              <a:r>
                <a:rPr lang="zh-CN" altLang="en-US" b="1" dirty="0" smtClean="0">
                  <a:solidFill>
                    <a:srgbClr val="000099"/>
                  </a:solidFill>
                </a:rPr>
                <a:t>     </a:t>
              </a:r>
              <a:r>
                <a:rPr lang="zh-CN" altLang="en-US" b="1" dirty="0"/>
                <a:t>4 </a:t>
              </a:r>
              <a:r>
                <a:rPr lang="zh-CN" altLang="en-US" b="1" dirty="0" smtClean="0"/>
                <a:t>                               </a:t>
              </a:r>
              <a:r>
                <a:rPr lang="zh-CN" altLang="en-US" b="1" dirty="0" smtClean="0"/>
                <a:t>                                   </a:t>
              </a:r>
              <a:r>
                <a:rPr lang="en-US" altLang="zh-CN" b="1" dirty="0"/>
                <a:t>M</a:t>
              </a:r>
              <a:r>
                <a:rPr lang="en-US" altLang="zh-CN" b="1" dirty="0">
                  <a:latin typeface="宋体" charset="-122"/>
                  <a:ea typeface="宋体" charset="-122"/>
                </a:rPr>
                <a:t>-</a:t>
              </a:r>
              <a:r>
                <a:rPr lang="en-US" altLang="zh-CN" b="1" dirty="0"/>
                <a:t>1  </a:t>
              </a:r>
            </a:p>
          </p:txBody>
        </p:sp>
        <p:sp>
          <p:nvSpPr>
            <p:cNvPr id="40981" name="Text Box 4"/>
            <p:cNvSpPr txBox="1">
              <a:spLocks noChangeArrowheads="1"/>
            </p:cNvSpPr>
            <p:nvPr/>
          </p:nvSpPr>
          <p:spPr bwMode="auto">
            <a:xfrm>
              <a:off x="816" y="1424"/>
              <a:ext cx="186" cy="40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3600" b="1" dirty="0">
                  <a:solidFill>
                    <a:srgbClr val="000099"/>
                  </a:solidFill>
                </a:rPr>
                <a:t>a</a:t>
              </a:r>
            </a:p>
          </p:txBody>
        </p:sp>
        <p:sp>
          <p:nvSpPr>
            <p:cNvPr id="40982" name="Text Box 5"/>
            <p:cNvSpPr txBox="1">
              <a:spLocks noChangeArrowheads="1"/>
            </p:cNvSpPr>
            <p:nvPr/>
          </p:nvSpPr>
          <p:spPr bwMode="auto">
            <a:xfrm>
              <a:off x="1824" y="1420"/>
              <a:ext cx="196" cy="40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3600" b="1">
                  <a:solidFill>
                    <a:srgbClr val="000099"/>
                  </a:solidFill>
                </a:rPr>
                <a:t>d</a:t>
              </a:r>
            </a:p>
          </p:txBody>
        </p:sp>
        <p:sp>
          <p:nvSpPr>
            <p:cNvPr id="40983" name="Text Box 6"/>
            <p:cNvSpPr txBox="1">
              <a:spLocks noChangeArrowheads="1"/>
            </p:cNvSpPr>
            <p:nvPr/>
          </p:nvSpPr>
          <p:spPr bwMode="auto">
            <a:xfrm>
              <a:off x="1536" y="1408"/>
              <a:ext cx="186" cy="40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3600" b="1">
                  <a:solidFill>
                    <a:srgbClr val="000099"/>
                  </a:solidFill>
                </a:rPr>
                <a:t>c</a:t>
              </a:r>
            </a:p>
          </p:txBody>
        </p:sp>
        <p:sp>
          <p:nvSpPr>
            <p:cNvPr id="40984" name="Text Box 7"/>
            <p:cNvSpPr txBox="1">
              <a:spLocks noChangeArrowheads="1"/>
            </p:cNvSpPr>
            <p:nvPr/>
          </p:nvSpPr>
          <p:spPr bwMode="auto">
            <a:xfrm>
              <a:off x="1164" y="1420"/>
              <a:ext cx="196" cy="40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3600" b="1">
                  <a:solidFill>
                    <a:srgbClr val="000099"/>
                  </a:solidFill>
                </a:rPr>
                <a:t>b</a:t>
              </a:r>
            </a:p>
          </p:txBody>
        </p:sp>
        <p:sp>
          <p:nvSpPr>
            <p:cNvPr id="40985" name="Text Box 8"/>
            <p:cNvSpPr txBox="1">
              <a:spLocks noChangeArrowheads="1"/>
            </p:cNvSpPr>
            <p:nvPr/>
          </p:nvSpPr>
          <p:spPr bwMode="auto">
            <a:xfrm>
              <a:off x="1968" y="1872"/>
              <a:ext cx="303" cy="33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 dirty="0">
                  <a:solidFill>
                    <a:schemeClr val="accent2"/>
                  </a:solidFill>
                </a:rPr>
                <a:t>top</a:t>
              </a:r>
              <a:endParaRPr lang="en-US" altLang="zh-CN" sz="2800" b="1" dirty="0">
                <a:solidFill>
                  <a:srgbClr val="FFFF00"/>
                </a:solidFill>
              </a:endParaRPr>
            </a:p>
          </p:txBody>
        </p:sp>
        <p:sp>
          <p:nvSpPr>
            <p:cNvPr id="40986" name="Line 9"/>
            <p:cNvSpPr>
              <a:spLocks noChangeShapeType="1"/>
            </p:cNvSpPr>
            <p:nvPr/>
          </p:nvSpPr>
          <p:spPr bwMode="auto">
            <a:xfrm flipH="1" flipV="1">
              <a:off x="1992" y="1764"/>
              <a:ext cx="48" cy="144"/>
            </a:xfrm>
            <a:prstGeom prst="line">
              <a:avLst/>
            </a:prstGeom>
            <a:noFill/>
            <a:ln w="25400" cap="sq">
              <a:solidFill>
                <a:schemeClr val="accent2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40987" name="Rectangle 10"/>
            <p:cNvSpPr>
              <a:spLocks noChangeArrowheads="1"/>
            </p:cNvSpPr>
            <p:nvPr/>
          </p:nvSpPr>
          <p:spPr bwMode="auto">
            <a:xfrm>
              <a:off x="768" y="1440"/>
              <a:ext cx="336" cy="288"/>
            </a:xfrm>
            <a:prstGeom prst="rect">
              <a:avLst/>
            </a:prstGeom>
            <a:noFill/>
            <a:ln w="254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40988" name="Rectangle 11"/>
            <p:cNvSpPr>
              <a:spLocks noChangeArrowheads="1"/>
            </p:cNvSpPr>
            <p:nvPr/>
          </p:nvSpPr>
          <p:spPr bwMode="auto">
            <a:xfrm>
              <a:off x="1104" y="1440"/>
              <a:ext cx="336" cy="288"/>
            </a:xfrm>
            <a:prstGeom prst="rect">
              <a:avLst/>
            </a:prstGeom>
            <a:noFill/>
            <a:ln w="254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40989" name="Rectangle 12"/>
            <p:cNvSpPr>
              <a:spLocks noChangeArrowheads="1"/>
            </p:cNvSpPr>
            <p:nvPr/>
          </p:nvSpPr>
          <p:spPr bwMode="auto">
            <a:xfrm>
              <a:off x="1440" y="1440"/>
              <a:ext cx="336" cy="288"/>
            </a:xfrm>
            <a:prstGeom prst="rect">
              <a:avLst/>
            </a:prstGeom>
            <a:noFill/>
            <a:ln w="254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40990" name="Rectangle 13"/>
            <p:cNvSpPr>
              <a:spLocks noChangeArrowheads="1"/>
            </p:cNvSpPr>
            <p:nvPr/>
          </p:nvSpPr>
          <p:spPr bwMode="auto">
            <a:xfrm>
              <a:off x="1776" y="1440"/>
              <a:ext cx="336" cy="288"/>
            </a:xfrm>
            <a:prstGeom prst="rect">
              <a:avLst/>
            </a:prstGeom>
            <a:noFill/>
            <a:ln w="254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40991" name="Rectangle 14"/>
            <p:cNvSpPr>
              <a:spLocks noChangeArrowheads="1"/>
            </p:cNvSpPr>
            <p:nvPr/>
          </p:nvSpPr>
          <p:spPr bwMode="auto">
            <a:xfrm>
              <a:off x="2112" y="1440"/>
              <a:ext cx="336" cy="288"/>
            </a:xfrm>
            <a:prstGeom prst="rect">
              <a:avLst/>
            </a:prstGeom>
            <a:noFill/>
            <a:ln w="254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40992" name="Rectangle 15"/>
            <p:cNvSpPr>
              <a:spLocks noChangeArrowheads="1"/>
            </p:cNvSpPr>
            <p:nvPr/>
          </p:nvSpPr>
          <p:spPr bwMode="auto">
            <a:xfrm>
              <a:off x="2448" y="1440"/>
              <a:ext cx="336" cy="288"/>
            </a:xfrm>
            <a:prstGeom prst="rect">
              <a:avLst/>
            </a:prstGeom>
            <a:noFill/>
            <a:ln w="254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40993" name="Rectangle 16"/>
            <p:cNvSpPr>
              <a:spLocks noChangeArrowheads="1"/>
            </p:cNvSpPr>
            <p:nvPr/>
          </p:nvSpPr>
          <p:spPr bwMode="auto">
            <a:xfrm>
              <a:off x="3888" y="1440"/>
              <a:ext cx="336" cy="288"/>
            </a:xfrm>
            <a:prstGeom prst="rect">
              <a:avLst/>
            </a:prstGeom>
            <a:noFill/>
            <a:ln w="254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40994" name="Rectangle 17"/>
            <p:cNvSpPr>
              <a:spLocks noChangeArrowheads="1"/>
            </p:cNvSpPr>
            <p:nvPr/>
          </p:nvSpPr>
          <p:spPr bwMode="auto">
            <a:xfrm>
              <a:off x="2784" y="1440"/>
              <a:ext cx="1104" cy="288"/>
            </a:xfrm>
            <a:prstGeom prst="rect">
              <a:avLst/>
            </a:prstGeom>
            <a:noFill/>
            <a:ln w="254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40995" name="Rectangle 18"/>
            <p:cNvSpPr>
              <a:spLocks noChangeArrowheads="1"/>
            </p:cNvSpPr>
            <p:nvPr/>
          </p:nvSpPr>
          <p:spPr bwMode="auto">
            <a:xfrm>
              <a:off x="3148" y="1392"/>
              <a:ext cx="246" cy="36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zh-CN" altLang="en-US" sz="3200" b="1">
                  <a:solidFill>
                    <a:srgbClr val="000099"/>
                  </a:solidFill>
                  <a:ea typeface="宋体" charset="-122"/>
                  <a:cs typeface="Times New Roman" pitchFamily="18" charset="0"/>
                </a:rPr>
                <a:t>…</a:t>
              </a:r>
            </a:p>
          </p:txBody>
        </p:sp>
      </p:grp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4190455" y="2081557"/>
            <a:ext cx="812694" cy="247650"/>
            <a:chOff x="1872" y="1764"/>
            <a:chExt cx="384" cy="156"/>
          </a:xfrm>
        </p:grpSpPr>
        <p:sp>
          <p:nvSpPr>
            <p:cNvPr id="40978" name="Rectangle 20"/>
            <p:cNvSpPr>
              <a:spLocks noChangeArrowheads="1"/>
            </p:cNvSpPr>
            <p:nvPr/>
          </p:nvSpPr>
          <p:spPr bwMode="auto">
            <a:xfrm>
              <a:off x="1872" y="1764"/>
              <a:ext cx="264" cy="156"/>
            </a:xfrm>
            <a:prstGeom prst="rect">
              <a:avLst/>
            </a:prstGeom>
            <a:solidFill>
              <a:srgbClr val="FFFFFF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40979" name="Line 21"/>
            <p:cNvSpPr>
              <a:spLocks noChangeShapeType="1"/>
            </p:cNvSpPr>
            <p:nvPr/>
          </p:nvSpPr>
          <p:spPr bwMode="auto">
            <a:xfrm flipV="1">
              <a:off x="2160" y="1776"/>
              <a:ext cx="96" cy="144"/>
            </a:xfrm>
            <a:prstGeom prst="line">
              <a:avLst/>
            </a:prstGeom>
            <a:noFill/>
            <a:ln w="22225" cap="sq">
              <a:solidFill>
                <a:schemeClr val="accent2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zh-CN" altLang="en-US" sz="2400"/>
            </a:p>
          </p:txBody>
        </p:sp>
      </p:grpSp>
      <p:sp>
        <p:nvSpPr>
          <p:cNvPr id="258070" name="Text Box 22"/>
          <p:cNvSpPr txBox="1">
            <a:spLocks noChangeArrowheads="1"/>
          </p:cNvSpPr>
          <p:nvPr/>
        </p:nvSpPr>
        <p:spPr bwMode="auto">
          <a:xfrm>
            <a:off x="4649712" y="1649758"/>
            <a:ext cx="704039" cy="46166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chemeClr val="accent2"/>
                </a:solidFill>
              </a:rPr>
              <a:t>item</a:t>
            </a:r>
          </a:p>
        </p:txBody>
      </p:sp>
      <p:grpSp>
        <p:nvGrpSpPr>
          <p:cNvPr id="4" name="Group 60"/>
          <p:cNvGrpSpPr>
            <a:grpSpLocks/>
          </p:cNvGrpSpPr>
          <p:nvPr/>
        </p:nvGrpSpPr>
        <p:grpSpPr bwMode="auto">
          <a:xfrm>
            <a:off x="1176714" y="2971800"/>
            <a:ext cx="10260264" cy="3429000"/>
            <a:chOff x="384" y="1872"/>
            <a:chExt cx="4848" cy="2160"/>
          </a:xfrm>
        </p:grpSpPr>
        <p:sp>
          <p:nvSpPr>
            <p:cNvPr id="40976" name="Rectangle 24"/>
            <p:cNvSpPr>
              <a:spLocks noChangeArrowheads="1"/>
            </p:cNvSpPr>
            <p:nvPr/>
          </p:nvSpPr>
          <p:spPr bwMode="auto">
            <a:xfrm>
              <a:off x="384" y="1872"/>
              <a:ext cx="4848" cy="2160"/>
            </a:xfrm>
            <a:prstGeom prst="rect">
              <a:avLst/>
            </a:prstGeom>
            <a:solidFill>
              <a:srgbClr val="DDEEFF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88799" dir="2536421" algn="ctr" rotWithShape="0">
                <a:srgbClr val="B2B2B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77" name="Rectangle 25"/>
            <p:cNvSpPr>
              <a:spLocks noChangeArrowheads="1"/>
            </p:cNvSpPr>
            <p:nvPr/>
          </p:nvSpPr>
          <p:spPr bwMode="auto">
            <a:xfrm>
              <a:off x="1481" y="3226"/>
              <a:ext cx="2407" cy="24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>
                <a:lnSpc>
                  <a:spcPct val="75000"/>
                </a:lnSpc>
              </a:pPr>
              <a:r>
                <a:rPr lang="en-US" altLang="zh-CN" sz="2600" b="1" dirty="0">
                  <a:solidFill>
                    <a:schemeClr val="accent2"/>
                  </a:solidFill>
                </a:rPr>
                <a:t>s[++Top]=item；</a:t>
              </a:r>
            </a:p>
          </p:txBody>
        </p:sp>
      </p:grpSp>
      <p:grpSp>
        <p:nvGrpSpPr>
          <p:cNvPr id="5" name="Group 61"/>
          <p:cNvGrpSpPr>
            <a:grpSpLocks/>
          </p:cNvGrpSpPr>
          <p:nvPr/>
        </p:nvGrpSpPr>
        <p:grpSpPr bwMode="auto">
          <a:xfrm>
            <a:off x="279364" y="2149476"/>
            <a:ext cx="2725912" cy="1160463"/>
            <a:chOff x="132" y="1354"/>
            <a:chExt cx="1288" cy="731"/>
          </a:xfrm>
        </p:grpSpPr>
        <p:sp>
          <p:nvSpPr>
            <p:cNvPr id="40974" name="AutoShape 27"/>
            <p:cNvSpPr>
              <a:spLocks noChangeArrowheads="1"/>
            </p:cNvSpPr>
            <p:nvPr/>
          </p:nvSpPr>
          <p:spPr bwMode="auto">
            <a:xfrm rot="1727938">
              <a:off x="203" y="1428"/>
              <a:ext cx="1056" cy="657"/>
            </a:xfrm>
            <a:prstGeom prst="irregularSeal2">
              <a:avLst/>
            </a:prstGeom>
            <a:solidFill>
              <a:srgbClr val="FF3300"/>
            </a:solidFill>
            <a:ln w="50800">
              <a:solidFill>
                <a:srgbClr val="FFFF00"/>
              </a:solidFill>
              <a:miter lim="800000"/>
              <a:headEnd type="none" w="sm" len="sm"/>
              <a:tailEnd type="none" w="sm" len="sm"/>
            </a:ln>
            <a:effectLst>
              <a:outerShdw dist="104727" dir="842175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75" name="Text Box 28"/>
            <p:cNvSpPr txBox="1">
              <a:spLocks noChangeArrowheads="1"/>
            </p:cNvSpPr>
            <p:nvPr/>
          </p:nvSpPr>
          <p:spPr bwMode="auto">
            <a:xfrm rot="-1225412">
              <a:off x="132" y="1354"/>
              <a:ext cx="1288" cy="59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56796" dir="1593903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r>
                <a:rPr lang="zh-CN" altLang="en-US" sz="5600" b="1" i="1" dirty="0">
                  <a:solidFill>
                    <a:srgbClr val="FFFFFF"/>
                  </a:solidFill>
                  <a:ea typeface="黑体" pitchFamily="2" charset="-122"/>
                </a:rPr>
                <a:t>算法</a:t>
              </a:r>
            </a:p>
          </p:txBody>
        </p:sp>
      </p:grpSp>
      <p:sp>
        <p:nvSpPr>
          <p:cNvPr id="258077" name="Text Box 29"/>
          <p:cNvSpPr txBox="1">
            <a:spLocks noChangeArrowheads="1"/>
          </p:cNvSpPr>
          <p:nvPr/>
        </p:nvSpPr>
        <p:spPr bwMode="auto">
          <a:xfrm>
            <a:off x="1930149" y="3429001"/>
            <a:ext cx="10260264" cy="275690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lnSpc>
                <a:spcPct val="75000"/>
              </a:lnSpc>
            </a:pPr>
            <a:r>
              <a:rPr kumimoji="1" lang="en-US" altLang="en-US" sz="2600" b="1" dirty="0">
                <a:solidFill>
                  <a:srgbClr val="003399"/>
                </a:solidFill>
                <a:ea typeface="宋体" charset="-122"/>
              </a:rPr>
              <a:t>void  push( </a:t>
            </a:r>
            <a:r>
              <a:rPr kumimoji="1" lang="en-US" altLang="en-US" sz="2600" b="1" dirty="0" err="1">
                <a:solidFill>
                  <a:srgbClr val="003399"/>
                </a:solidFill>
                <a:ea typeface="宋体" charset="-122"/>
              </a:rPr>
              <a:t>ElemType</a:t>
            </a:r>
            <a:r>
              <a:rPr kumimoji="1" lang="en-US" altLang="en-US" sz="2600" b="1" dirty="0">
                <a:solidFill>
                  <a:srgbClr val="003399"/>
                </a:solidFill>
                <a:ea typeface="宋体" charset="-122"/>
              </a:rPr>
              <a:t> s[ ],  </a:t>
            </a:r>
            <a:r>
              <a:rPr kumimoji="1" lang="en-US" altLang="en-US" sz="2600" b="1" dirty="0" err="1">
                <a:solidFill>
                  <a:srgbClr val="003399"/>
                </a:solidFill>
                <a:ea typeface="宋体" charset="-122"/>
              </a:rPr>
              <a:t>ElmeType</a:t>
            </a:r>
            <a:r>
              <a:rPr kumimoji="1" lang="en-US" altLang="en-US" sz="2600" b="1" dirty="0">
                <a:solidFill>
                  <a:srgbClr val="003399"/>
                </a:solidFill>
                <a:ea typeface="宋体" charset="-122"/>
              </a:rPr>
              <a:t> item )</a:t>
            </a:r>
            <a:br>
              <a:rPr kumimoji="1" lang="en-US" altLang="en-US" sz="2600" b="1" dirty="0">
                <a:solidFill>
                  <a:srgbClr val="003399"/>
                </a:solidFill>
                <a:ea typeface="宋体" charset="-122"/>
              </a:rPr>
            </a:br>
            <a:r>
              <a:rPr kumimoji="1" lang="en-US" altLang="en-US" sz="2600" b="1" dirty="0">
                <a:solidFill>
                  <a:srgbClr val="003399"/>
                </a:solidFill>
                <a:ea typeface="宋体" charset="-122"/>
              </a:rPr>
              <a:t>{</a:t>
            </a:r>
            <a:endParaRPr lang="en-US" altLang="zh-CN" sz="2600" b="1" dirty="0">
              <a:solidFill>
                <a:srgbClr val="003399"/>
              </a:solidFill>
            </a:endParaRPr>
          </a:p>
          <a:p>
            <a:pPr eaLnBrk="1" hangingPunct="1">
              <a:lnSpc>
                <a:spcPct val="75000"/>
              </a:lnSpc>
            </a:pPr>
            <a:r>
              <a:rPr lang="en-US" altLang="zh-CN" sz="2600" b="1" dirty="0">
                <a:solidFill>
                  <a:srgbClr val="003399"/>
                </a:solidFill>
              </a:rPr>
              <a:t>        if( </a:t>
            </a:r>
            <a:r>
              <a:rPr lang="en-US" altLang="zh-CN" sz="2600" b="1" dirty="0" err="1">
                <a:solidFill>
                  <a:srgbClr val="003399"/>
                </a:solidFill>
              </a:rPr>
              <a:t>isFull</a:t>
            </a:r>
            <a:r>
              <a:rPr lang="en-US" altLang="zh-CN" sz="2600" b="1" dirty="0">
                <a:solidFill>
                  <a:srgbClr val="003399"/>
                </a:solidFill>
              </a:rPr>
              <a:t>() )</a:t>
            </a:r>
          </a:p>
          <a:p>
            <a:pPr eaLnBrk="1" hangingPunct="1">
              <a:lnSpc>
                <a:spcPct val="75000"/>
              </a:lnSpc>
            </a:pPr>
            <a:r>
              <a:rPr lang="en-US" altLang="zh-CN" sz="2600" b="1" dirty="0">
                <a:solidFill>
                  <a:srgbClr val="003399"/>
                </a:solidFill>
              </a:rPr>
              <a:t>               Error(“Full Stack!”);</a:t>
            </a:r>
          </a:p>
          <a:p>
            <a:pPr eaLnBrk="1" hangingPunct="1">
              <a:lnSpc>
                <a:spcPct val="75000"/>
              </a:lnSpc>
            </a:pPr>
            <a:r>
              <a:rPr lang="en-US" altLang="zh-CN" sz="2600" b="1" dirty="0">
                <a:solidFill>
                  <a:srgbClr val="003399"/>
                </a:solidFill>
              </a:rPr>
              <a:t>        else</a:t>
            </a:r>
          </a:p>
          <a:p>
            <a:pPr eaLnBrk="1" hangingPunct="1">
              <a:lnSpc>
                <a:spcPct val="75000"/>
              </a:lnSpc>
            </a:pPr>
            <a:endParaRPr lang="en-US" altLang="zh-CN" sz="2600" b="1" dirty="0">
              <a:solidFill>
                <a:srgbClr val="003399"/>
              </a:solidFill>
            </a:endParaRPr>
          </a:p>
          <a:p>
            <a:pPr eaLnBrk="1" hangingPunct="1">
              <a:lnSpc>
                <a:spcPct val="75000"/>
              </a:lnSpc>
            </a:pPr>
            <a:endParaRPr lang="en-US" altLang="zh-CN" sz="2600" b="1" dirty="0">
              <a:solidFill>
                <a:srgbClr val="003399"/>
              </a:solidFill>
            </a:endParaRPr>
          </a:p>
          <a:p>
            <a:pPr eaLnBrk="1" hangingPunct="1">
              <a:lnSpc>
                <a:spcPct val="70000"/>
              </a:lnSpc>
            </a:pPr>
            <a:r>
              <a:rPr lang="en-US" altLang="zh-CN" sz="2600" b="1" dirty="0">
                <a:solidFill>
                  <a:srgbClr val="003399"/>
                </a:solidFill>
              </a:rPr>
              <a:t>        </a:t>
            </a:r>
          </a:p>
          <a:p>
            <a:pPr eaLnBrk="1" hangingPunct="1">
              <a:lnSpc>
                <a:spcPct val="70000"/>
              </a:lnSpc>
            </a:pPr>
            <a:r>
              <a:rPr lang="en-US" altLang="zh-CN" sz="2600" b="1" dirty="0">
                <a:solidFill>
                  <a:srgbClr val="003399"/>
                </a:solidFill>
              </a:rPr>
              <a:t>}</a:t>
            </a:r>
          </a:p>
        </p:txBody>
      </p:sp>
      <p:grpSp>
        <p:nvGrpSpPr>
          <p:cNvPr id="6" name="Group 62"/>
          <p:cNvGrpSpPr>
            <a:grpSpLocks/>
          </p:cNvGrpSpPr>
          <p:nvPr/>
        </p:nvGrpSpPr>
        <p:grpSpPr bwMode="auto">
          <a:xfrm>
            <a:off x="6958684" y="3933827"/>
            <a:ext cx="3250775" cy="914400"/>
            <a:chOff x="3194" y="2478"/>
            <a:chExt cx="1536" cy="576"/>
          </a:xfrm>
        </p:grpSpPr>
        <p:sp>
          <p:nvSpPr>
            <p:cNvPr id="40972" name="AutoShape 31"/>
            <p:cNvSpPr>
              <a:spLocks noChangeArrowheads="1"/>
            </p:cNvSpPr>
            <p:nvPr/>
          </p:nvSpPr>
          <p:spPr bwMode="auto">
            <a:xfrm>
              <a:off x="3194" y="2478"/>
              <a:ext cx="1536" cy="576"/>
            </a:xfrm>
            <a:prstGeom prst="wedgeRectCallout">
              <a:avLst>
                <a:gd name="adj1" fmla="val -92187"/>
                <a:gd name="adj2" fmla="val 85797"/>
              </a:avLst>
            </a:prstGeom>
            <a:noFill/>
            <a:ln w="57150" cap="sq">
              <a:solidFill>
                <a:srgbClr val="2CB3B0"/>
              </a:solidFill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40973" name="Text Box 32"/>
            <p:cNvSpPr txBox="1">
              <a:spLocks noChangeArrowheads="1"/>
            </p:cNvSpPr>
            <p:nvPr/>
          </p:nvSpPr>
          <p:spPr bwMode="auto">
            <a:xfrm>
              <a:off x="3264" y="2632"/>
              <a:ext cx="1416" cy="33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2700" dir="5400000" algn="ctr" rotWithShape="0">
                <a:schemeClr val="bg1"/>
              </a:outerShdw>
            </a:effectLst>
          </p:spPr>
          <p:txBody>
            <a:bodyPr wrap="square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zh-CN" altLang="en-US" sz="3200" b="1" dirty="0">
                  <a:solidFill>
                    <a:srgbClr val="FF3300"/>
                  </a:solidFill>
                  <a:ea typeface="黑体" pitchFamily="2" charset="-122"/>
                </a:rPr>
                <a:t>入栈成功</a:t>
              </a:r>
            </a:p>
          </p:txBody>
        </p:sp>
      </p:grpSp>
      <p:grpSp>
        <p:nvGrpSpPr>
          <p:cNvPr id="7" name="Group 46"/>
          <p:cNvGrpSpPr>
            <a:grpSpLocks/>
          </p:cNvGrpSpPr>
          <p:nvPr/>
        </p:nvGrpSpPr>
        <p:grpSpPr bwMode="auto">
          <a:xfrm>
            <a:off x="507934" y="333375"/>
            <a:ext cx="5688859" cy="657225"/>
            <a:chOff x="288" y="258"/>
            <a:chExt cx="2688" cy="414"/>
          </a:xfrm>
        </p:grpSpPr>
        <p:sp>
          <p:nvSpPr>
            <p:cNvPr id="40970" name="Oval 44"/>
            <p:cNvSpPr>
              <a:spLocks noChangeArrowheads="1"/>
            </p:cNvSpPr>
            <p:nvPr/>
          </p:nvSpPr>
          <p:spPr bwMode="auto">
            <a:xfrm>
              <a:off x="288" y="288"/>
              <a:ext cx="2688" cy="384"/>
            </a:xfrm>
            <a:prstGeom prst="ellipse">
              <a:avLst/>
            </a:prstGeom>
            <a:solidFill>
              <a:srgbClr val="CCFFFF"/>
            </a:solidFill>
            <a:ln w="12700" cap="sq">
              <a:noFill/>
              <a:round/>
              <a:headEnd type="none" w="sm" len="sm"/>
              <a:tailEnd type="none" w="sm" len="sm"/>
            </a:ln>
            <a:effectLst>
              <a:outerShdw dist="96720" dir="1391915" algn="ctr" rotWithShape="0">
                <a:srgbClr val="B2B2B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71" name="Rectangle 45"/>
            <p:cNvSpPr>
              <a:spLocks noChangeArrowheads="1"/>
            </p:cNvSpPr>
            <p:nvPr/>
          </p:nvSpPr>
          <p:spPr bwMode="auto">
            <a:xfrm>
              <a:off x="626" y="258"/>
              <a:ext cx="2268" cy="40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pPr eaLnBrk="1" hangingPunct="1"/>
              <a:r>
                <a:rPr kumimoji="1" lang="zh-CN" altLang="en-US" sz="3600" b="1" dirty="0">
                  <a:solidFill>
                    <a:srgbClr val="FF3300"/>
                  </a:solidFill>
                </a:rPr>
                <a:t>4.  进栈算法</a:t>
              </a: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7751390" y="4870090"/>
            <a:ext cx="4175243" cy="193899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void  Error(char s[])</a:t>
            </a:r>
          </a:p>
          <a:p>
            <a:r>
              <a:rPr lang="en-US" altLang="zh-CN" sz="2400" dirty="0"/>
              <a:t>{</a:t>
            </a:r>
          </a:p>
          <a:p>
            <a:r>
              <a:rPr lang="en-US" altLang="zh-CN" sz="2400" dirty="0"/>
              <a:t>        </a:t>
            </a:r>
            <a:r>
              <a:rPr lang="en-US" altLang="zh-CN" sz="2400" dirty="0" err="1"/>
              <a:t>printf</a:t>
            </a:r>
            <a:r>
              <a:rPr lang="en-US" altLang="zh-CN" sz="2400" dirty="0"/>
              <a:t>(“%s\n”, s);</a:t>
            </a:r>
          </a:p>
          <a:p>
            <a:r>
              <a:rPr lang="en-US" altLang="zh-CN" sz="2400" dirty="0"/>
              <a:t>        exit( -1);</a:t>
            </a:r>
          </a:p>
          <a:p>
            <a:r>
              <a:rPr lang="en-US" altLang="zh-CN" sz="2400" dirty="0"/>
              <a:t>}</a:t>
            </a:r>
            <a:endParaRPr lang="zh-CN" altLang="en-US" sz="2400" dirty="0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80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80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with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58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with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070" grpId="0" autoUpdateAnimBg="0"/>
      <p:bldP spid="258077" grpId="0" autoUpdateAnimBg="0"/>
      <p:bldP spid="3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2057132" y="1143002"/>
            <a:ext cx="7593611" cy="1514476"/>
            <a:chOff x="768" y="960"/>
            <a:chExt cx="3588" cy="954"/>
          </a:xfrm>
        </p:grpSpPr>
        <p:sp>
          <p:nvSpPr>
            <p:cNvPr id="42007" name="Text Box 3"/>
            <p:cNvSpPr txBox="1">
              <a:spLocks noChangeArrowheads="1"/>
            </p:cNvSpPr>
            <p:nvPr/>
          </p:nvSpPr>
          <p:spPr bwMode="auto">
            <a:xfrm>
              <a:off x="852" y="960"/>
              <a:ext cx="3504" cy="23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zh-CN" altLang="en-US" b="1" dirty="0">
                  <a:solidFill>
                    <a:srgbClr val="000099"/>
                  </a:solidFill>
                </a:rPr>
                <a:t>0       </a:t>
              </a:r>
              <a:r>
                <a:rPr lang="zh-CN" altLang="en-US" b="1" dirty="0" smtClean="0">
                  <a:solidFill>
                    <a:srgbClr val="000099"/>
                  </a:solidFill>
                </a:rPr>
                <a:t>       </a:t>
              </a:r>
              <a:r>
                <a:rPr lang="zh-CN" altLang="en-US" b="1" dirty="0">
                  <a:solidFill>
                    <a:srgbClr val="000099"/>
                  </a:solidFill>
                </a:rPr>
                <a:t>1       </a:t>
              </a:r>
              <a:r>
                <a:rPr lang="zh-CN" altLang="en-US" b="1" dirty="0" smtClean="0">
                  <a:solidFill>
                    <a:srgbClr val="000099"/>
                  </a:solidFill>
                </a:rPr>
                <a:t>     </a:t>
              </a:r>
              <a:r>
                <a:rPr lang="zh-CN" altLang="en-US" b="1" dirty="0">
                  <a:solidFill>
                    <a:srgbClr val="000099"/>
                  </a:solidFill>
                </a:rPr>
                <a:t>2  </a:t>
              </a:r>
              <a:r>
                <a:rPr lang="zh-CN" altLang="en-US" b="1" dirty="0" smtClean="0">
                  <a:solidFill>
                    <a:srgbClr val="000099"/>
                  </a:solidFill>
                </a:rPr>
                <a:t>   </a:t>
              </a:r>
              <a:r>
                <a:rPr lang="zh-CN" altLang="en-US" b="1" dirty="0" smtClean="0">
                  <a:solidFill>
                    <a:srgbClr val="000099"/>
                  </a:solidFill>
                </a:rPr>
                <a:t>       </a:t>
              </a:r>
              <a:r>
                <a:rPr lang="zh-CN" altLang="en-US" b="1" dirty="0">
                  <a:solidFill>
                    <a:srgbClr val="000099"/>
                  </a:solidFill>
                </a:rPr>
                <a:t>3    </a:t>
              </a:r>
              <a:r>
                <a:rPr lang="zh-CN" altLang="en-US" b="1" dirty="0" smtClean="0">
                  <a:solidFill>
                    <a:srgbClr val="000099"/>
                  </a:solidFill>
                </a:rPr>
                <a:t>      </a:t>
              </a:r>
              <a:r>
                <a:rPr lang="zh-CN" altLang="en-US" b="1" dirty="0">
                  <a:solidFill>
                    <a:srgbClr val="000099"/>
                  </a:solidFill>
                </a:rPr>
                <a:t>4             </a:t>
              </a:r>
              <a:r>
                <a:rPr lang="zh-CN" altLang="en-US" b="1" dirty="0" smtClean="0">
                  <a:solidFill>
                    <a:srgbClr val="000099"/>
                  </a:solidFill>
                </a:rPr>
                <a:t>            </a:t>
              </a:r>
              <a:r>
                <a:rPr lang="zh-CN" altLang="en-US" b="1" dirty="0" smtClean="0">
                  <a:solidFill>
                    <a:srgbClr val="000099"/>
                  </a:solidFill>
                </a:rPr>
                <a:t>                                           </a:t>
              </a:r>
              <a:r>
                <a:rPr lang="en-US" altLang="zh-CN" b="1" dirty="0">
                  <a:solidFill>
                    <a:srgbClr val="000099"/>
                  </a:solidFill>
                </a:rPr>
                <a:t>M</a:t>
              </a:r>
              <a:r>
                <a:rPr lang="en-US" altLang="zh-CN" b="1" dirty="0">
                  <a:solidFill>
                    <a:srgbClr val="000099"/>
                  </a:solidFill>
                  <a:latin typeface="宋体" charset="-122"/>
                  <a:ea typeface="宋体" charset="-122"/>
                </a:rPr>
                <a:t>-</a:t>
              </a:r>
              <a:r>
                <a:rPr lang="en-US" altLang="zh-CN" b="1" dirty="0">
                  <a:solidFill>
                    <a:srgbClr val="000099"/>
                  </a:solidFill>
                </a:rPr>
                <a:t>1</a:t>
              </a:r>
              <a:r>
                <a:rPr lang="en-US" altLang="zh-CN" b="1" dirty="0">
                  <a:solidFill>
                    <a:schemeClr val="bg1"/>
                  </a:solidFill>
                </a:rPr>
                <a:t> </a:t>
              </a:r>
              <a:r>
                <a:rPr lang="en-US" altLang="zh-CN" b="1" dirty="0">
                  <a:solidFill>
                    <a:srgbClr val="000099"/>
                  </a:solidFill>
                </a:rPr>
                <a:t> </a:t>
              </a:r>
            </a:p>
          </p:txBody>
        </p:sp>
        <p:sp>
          <p:nvSpPr>
            <p:cNvPr id="42008" name="Text Box 4"/>
            <p:cNvSpPr txBox="1">
              <a:spLocks noChangeArrowheads="1"/>
            </p:cNvSpPr>
            <p:nvPr/>
          </p:nvSpPr>
          <p:spPr bwMode="auto">
            <a:xfrm>
              <a:off x="816" y="1136"/>
              <a:ext cx="186" cy="40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3600" b="1">
                  <a:solidFill>
                    <a:srgbClr val="000099"/>
                  </a:solidFill>
                </a:rPr>
                <a:t>a</a:t>
              </a:r>
            </a:p>
          </p:txBody>
        </p:sp>
        <p:sp>
          <p:nvSpPr>
            <p:cNvPr id="42009" name="Text Box 5"/>
            <p:cNvSpPr txBox="1">
              <a:spLocks noChangeArrowheads="1"/>
            </p:cNvSpPr>
            <p:nvPr/>
          </p:nvSpPr>
          <p:spPr bwMode="auto">
            <a:xfrm>
              <a:off x="1824" y="1132"/>
              <a:ext cx="196" cy="40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3600" b="1">
                  <a:solidFill>
                    <a:srgbClr val="000099"/>
                  </a:solidFill>
                </a:rPr>
                <a:t>d</a:t>
              </a:r>
            </a:p>
          </p:txBody>
        </p:sp>
        <p:sp>
          <p:nvSpPr>
            <p:cNvPr id="42010" name="Text Box 6"/>
            <p:cNvSpPr txBox="1">
              <a:spLocks noChangeArrowheads="1"/>
            </p:cNvSpPr>
            <p:nvPr/>
          </p:nvSpPr>
          <p:spPr bwMode="auto">
            <a:xfrm>
              <a:off x="1536" y="1120"/>
              <a:ext cx="186" cy="40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3600" b="1" dirty="0">
                  <a:solidFill>
                    <a:srgbClr val="000099"/>
                  </a:solidFill>
                </a:rPr>
                <a:t>c</a:t>
              </a:r>
            </a:p>
          </p:txBody>
        </p:sp>
        <p:sp>
          <p:nvSpPr>
            <p:cNvPr id="42011" name="Text Box 7"/>
            <p:cNvSpPr txBox="1">
              <a:spLocks noChangeArrowheads="1"/>
            </p:cNvSpPr>
            <p:nvPr/>
          </p:nvSpPr>
          <p:spPr bwMode="auto">
            <a:xfrm>
              <a:off x="1164" y="1132"/>
              <a:ext cx="196" cy="40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3600" b="1">
                  <a:solidFill>
                    <a:srgbClr val="000099"/>
                  </a:solidFill>
                </a:rPr>
                <a:t>b</a:t>
              </a:r>
            </a:p>
          </p:txBody>
        </p:sp>
        <p:sp>
          <p:nvSpPr>
            <p:cNvPr id="42012" name="Text Box 8"/>
            <p:cNvSpPr txBox="1">
              <a:spLocks noChangeArrowheads="1"/>
            </p:cNvSpPr>
            <p:nvPr/>
          </p:nvSpPr>
          <p:spPr bwMode="auto">
            <a:xfrm>
              <a:off x="1968" y="1584"/>
              <a:ext cx="303" cy="33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chemeClr val="accent2"/>
                  </a:solidFill>
                </a:rPr>
                <a:t>top</a:t>
              </a:r>
              <a:endParaRPr lang="en-US" altLang="zh-CN" sz="2800" b="1">
                <a:solidFill>
                  <a:srgbClr val="FFFF00"/>
                </a:solidFill>
              </a:endParaRPr>
            </a:p>
          </p:txBody>
        </p:sp>
        <p:sp>
          <p:nvSpPr>
            <p:cNvPr id="42013" name="Rectangle 9"/>
            <p:cNvSpPr>
              <a:spLocks noChangeArrowheads="1"/>
            </p:cNvSpPr>
            <p:nvPr/>
          </p:nvSpPr>
          <p:spPr bwMode="auto">
            <a:xfrm>
              <a:off x="768" y="1152"/>
              <a:ext cx="336" cy="288"/>
            </a:xfrm>
            <a:prstGeom prst="rect">
              <a:avLst/>
            </a:prstGeom>
            <a:noFill/>
            <a:ln w="254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42014" name="Rectangle 10"/>
            <p:cNvSpPr>
              <a:spLocks noChangeArrowheads="1"/>
            </p:cNvSpPr>
            <p:nvPr/>
          </p:nvSpPr>
          <p:spPr bwMode="auto">
            <a:xfrm>
              <a:off x="1104" y="1152"/>
              <a:ext cx="336" cy="288"/>
            </a:xfrm>
            <a:prstGeom prst="rect">
              <a:avLst/>
            </a:prstGeom>
            <a:noFill/>
            <a:ln w="254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42015" name="Rectangle 11"/>
            <p:cNvSpPr>
              <a:spLocks noChangeArrowheads="1"/>
            </p:cNvSpPr>
            <p:nvPr/>
          </p:nvSpPr>
          <p:spPr bwMode="auto">
            <a:xfrm>
              <a:off x="1440" y="1152"/>
              <a:ext cx="336" cy="288"/>
            </a:xfrm>
            <a:prstGeom prst="rect">
              <a:avLst/>
            </a:prstGeom>
            <a:noFill/>
            <a:ln w="254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42016" name="Rectangle 12"/>
            <p:cNvSpPr>
              <a:spLocks noChangeArrowheads="1"/>
            </p:cNvSpPr>
            <p:nvPr/>
          </p:nvSpPr>
          <p:spPr bwMode="auto">
            <a:xfrm>
              <a:off x="1776" y="1152"/>
              <a:ext cx="336" cy="288"/>
            </a:xfrm>
            <a:prstGeom prst="rect">
              <a:avLst/>
            </a:prstGeom>
            <a:noFill/>
            <a:ln w="254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42017" name="Rectangle 13"/>
            <p:cNvSpPr>
              <a:spLocks noChangeArrowheads="1"/>
            </p:cNvSpPr>
            <p:nvPr/>
          </p:nvSpPr>
          <p:spPr bwMode="auto">
            <a:xfrm>
              <a:off x="2112" y="1152"/>
              <a:ext cx="336" cy="288"/>
            </a:xfrm>
            <a:prstGeom prst="rect">
              <a:avLst/>
            </a:prstGeom>
            <a:noFill/>
            <a:ln w="254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42018" name="Rectangle 14"/>
            <p:cNvSpPr>
              <a:spLocks noChangeArrowheads="1"/>
            </p:cNvSpPr>
            <p:nvPr/>
          </p:nvSpPr>
          <p:spPr bwMode="auto">
            <a:xfrm>
              <a:off x="2448" y="1152"/>
              <a:ext cx="336" cy="288"/>
            </a:xfrm>
            <a:prstGeom prst="rect">
              <a:avLst/>
            </a:prstGeom>
            <a:noFill/>
            <a:ln w="254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42019" name="Rectangle 15"/>
            <p:cNvSpPr>
              <a:spLocks noChangeArrowheads="1"/>
            </p:cNvSpPr>
            <p:nvPr/>
          </p:nvSpPr>
          <p:spPr bwMode="auto">
            <a:xfrm>
              <a:off x="3888" y="1152"/>
              <a:ext cx="336" cy="288"/>
            </a:xfrm>
            <a:prstGeom prst="rect">
              <a:avLst/>
            </a:prstGeom>
            <a:noFill/>
            <a:ln w="254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42020" name="Rectangle 16"/>
            <p:cNvSpPr>
              <a:spLocks noChangeArrowheads="1"/>
            </p:cNvSpPr>
            <p:nvPr/>
          </p:nvSpPr>
          <p:spPr bwMode="auto">
            <a:xfrm>
              <a:off x="2784" y="1152"/>
              <a:ext cx="1104" cy="288"/>
            </a:xfrm>
            <a:prstGeom prst="rect">
              <a:avLst/>
            </a:prstGeom>
            <a:noFill/>
            <a:ln w="254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42021" name="Rectangle 17"/>
            <p:cNvSpPr>
              <a:spLocks noChangeArrowheads="1"/>
            </p:cNvSpPr>
            <p:nvPr/>
          </p:nvSpPr>
          <p:spPr bwMode="auto">
            <a:xfrm>
              <a:off x="3148" y="1104"/>
              <a:ext cx="246" cy="36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zh-CN" altLang="en-US" sz="3200" b="1">
                  <a:solidFill>
                    <a:srgbClr val="000099"/>
                  </a:solidFill>
                  <a:ea typeface="宋体" charset="-122"/>
                  <a:cs typeface="Times New Roman" pitchFamily="18" charset="0"/>
                </a:rPr>
                <a:t>…</a:t>
              </a:r>
            </a:p>
          </p:txBody>
        </p:sp>
        <p:sp>
          <p:nvSpPr>
            <p:cNvPr id="42022" name="Text Box 18"/>
            <p:cNvSpPr txBox="1">
              <a:spLocks noChangeArrowheads="1"/>
            </p:cNvSpPr>
            <p:nvPr/>
          </p:nvSpPr>
          <p:spPr bwMode="auto">
            <a:xfrm>
              <a:off x="2159" y="1128"/>
              <a:ext cx="186" cy="40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3600" b="1">
                  <a:solidFill>
                    <a:srgbClr val="000099"/>
                  </a:solidFill>
                </a:rPr>
                <a:t>e</a:t>
              </a:r>
            </a:p>
          </p:txBody>
        </p:sp>
        <p:sp>
          <p:nvSpPr>
            <p:cNvPr id="42023" name="Line 19"/>
            <p:cNvSpPr>
              <a:spLocks noChangeShapeType="1"/>
            </p:cNvSpPr>
            <p:nvPr/>
          </p:nvSpPr>
          <p:spPr bwMode="auto">
            <a:xfrm flipV="1">
              <a:off x="2148" y="1476"/>
              <a:ext cx="108" cy="156"/>
            </a:xfrm>
            <a:prstGeom prst="line">
              <a:avLst/>
            </a:prstGeom>
            <a:noFill/>
            <a:ln w="25400" cap="sq">
              <a:solidFill>
                <a:schemeClr val="accent2"/>
              </a:solidFill>
              <a:round/>
              <a:headEnd type="none" w="sm" len="sm"/>
              <a:tailEnd type="triangle" w="med" len="lg"/>
            </a:ln>
          </p:spPr>
          <p:txBody>
            <a:bodyPr/>
            <a:lstStyle/>
            <a:p>
              <a:endParaRPr lang="zh-CN" altLang="en-US" sz="2400"/>
            </a:p>
          </p:txBody>
        </p:sp>
      </p:grp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4495215" y="1905000"/>
            <a:ext cx="1015868" cy="342900"/>
            <a:chOff x="1920" y="1440"/>
            <a:chExt cx="480" cy="216"/>
          </a:xfrm>
        </p:grpSpPr>
        <p:sp>
          <p:nvSpPr>
            <p:cNvPr id="42005" name="Rectangle 21"/>
            <p:cNvSpPr>
              <a:spLocks noChangeArrowheads="1"/>
            </p:cNvSpPr>
            <p:nvPr/>
          </p:nvSpPr>
          <p:spPr bwMode="auto">
            <a:xfrm>
              <a:off x="2112" y="1464"/>
              <a:ext cx="288" cy="192"/>
            </a:xfrm>
            <a:prstGeom prst="rect">
              <a:avLst/>
            </a:prstGeom>
            <a:solidFill>
              <a:srgbClr val="FFFFFF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42006" name="Line 22"/>
            <p:cNvSpPr>
              <a:spLocks noChangeShapeType="1"/>
            </p:cNvSpPr>
            <p:nvPr/>
          </p:nvSpPr>
          <p:spPr bwMode="auto">
            <a:xfrm flipH="1" flipV="1">
              <a:off x="1920" y="1440"/>
              <a:ext cx="144" cy="192"/>
            </a:xfrm>
            <a:prstGeom prst="line">
              <a:avLst/>
            </a:prstGeom>
            <a:noFill/>
            <a:ln w="22225" cap="sq">
              <a:solidFill>
                <a:schemeClr val="accent2"/>
              </a:solidFill>
              <a:round/>
              <a:headEnd type="none" w="sm" len="sm"/>
              <a:tailEnd type="triangle" w="sm" len="lg"/>
            </a:ln>
          </p:spPr>
          <p:txBody>
            <a:bodyPr/>
            <a:lstStyle/>
            <a:p>
              <a:endParaRPr lang="zh-CN" altLang="en-US" sz="2400"/>
            </a:p>
          </p:txBody>
        </p:sp>
      </p:grpSp>
      <p:sp>
        <p:nvSpPr>
          <p:cNvPr id="293911" name="Rectangle 23"/>
          <p:cNvSpPr>
            <a:spLocks noChangeArrowheads="1"/>
          </p:cNvSpPr>
          <p:nvPr/>
        </p:nvSpPr>
        <p:spPr bwMode="auto">
          <a:xfrm>
            <a:off x="5003149" y="1582738"/>
            <a:ext cx="406347" cy="304800"/>
          </a:xfrm>
          <a:prstGeom prst="rect">
            <a:avLst/>
          </a:prstGeom>
          <a:solidFill>
            <a:srgbClr val="FFFF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sz="2400"/>
          </a:p>
        </p:txBody>
      </p: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1350258" y="3168650"/>
            <a:ext cx="10260264" cy="3200400"/>
            <a:chOff x="384" y="1968"/>
            <a:chExt cx="4848" cy="2016"/>
          </a:xfrm>
        </p:grpSpPr>
        <p:sp>
          <p:nvSpPr>
            <p:cNvPr id="42003" name="Rectangle 25"/>
            <p:cNvSpPr>
              <a:spLocks noChangeArrowheads="1"/>
            </p:cNvSpPr>
            <p:nvPr/>
          </p:nvSpPr>
          <p:spPr bwMode="auto">
            <a:xfrm>
              <a:off x="384" y="1968"/>
              <a:ext cx="4848" cy="2016"/>
            </a:xfrm>
            <a:prstGeom prst="rect">
              <a:avLst/>
            </a:prstGeom>
            <a:solidFill>
              <a:srgbClr val="FFFF99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88799" dir="2536421" algn="ctr" rotWithShape="0">
                <a:srgbClr val="C0C0C0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04" name="Rectangle 26"/>
            <p:cNvSpPr>
              <a:spLocks noChangeArrowheads="1"/>
            </p:cNvSpPr>
            <p:nvPr/>
          </p:nvSpPr>
          <p:spPr bwMode="auto">
            <a:xfrm>
              <a:off x="1392" y="3166"/>
              <a:ext cx="2304" cy="43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7961" dir="2700000" algn="ctr" rotWithShape="0">
                <a:schemeClr val="bg1"/>
              </a:outerShdw>
            </a:effectLst>
          </p:spPr>
          <p:txBody>
            <a:bodyPr>
              <a:spAutoFit/>
            </a:bodyPr>
            <a:lstStyle/>
            <a:p>
              <a:pPr eaLnBrk="1" hangingPunct="1">
                <a:lnSpc>
                  <a:spcPct val="75000"/>
                </a:lnSpc>
              </a:pPr>
              <a:r>
                <a:rPr lang="en-US" altLang="zh-CN" sz="2600" b="1" dirty="0">
                  <a:solidFill>
                    <a:srgbClr val="FF3300"/>
                  </a:solidFill>
                </a:rPr>
                <a:t>return s[Top</a:t>
              </a:r>
              <a:r>
                <a:rPr lang="en-US" altLang="zh-CN" sz="2600" b="1" dirty="0">
                  <a:solidFill>
                    <a:srgbClr val="FF3300"/>
                  </a:solidFill>
                  <a:latin typeface="宋体" charset="-122"/>
                  <a:ea typeface="宋体" charset="-122"/>
                </a:rPr>
                <a:t>--</a:t>
              </a:r>
              <a:r>
                <a:rPr lang="en-US" altLang="zh-CN" sz="2600" b="1" dirty="0">
                  <a:solidFill>
                    <a:srgbClr val="FF3300"/>
                  </a:solidFill>
                </a:rPr>
                <a:t>];</a:t>
              </a:r>
            </a:p>
            <a:p>
              <a:pPr eaLnBrk="1" hangingPunct="1">
                <a:lnSpc>
                  <a:spcPct val="75000"/>
                </a:lnSpc>
              </a:pPr>
              <a:endParaRPr lang="zh-CN" altLang="en-US" sz="2600" dirty="0">
                <a:solidFill>
                  <a:srgbClr val="FF3300"/>
                </a:solidFill>
              </a:endParaRPr>
            </a:p>
          </p:txBody>
        </p:sp>
      </p:grpSp>
      <p:grpSp>
        <p:nvGrpSpPr>
          <p:cNvPr id="5" name="Group 27"/>
          <p:cNvGrpSpPr>
            <a:grpSpLocks/>
          </p:cNvGrpSpPr>
          <p:nvPr/>
        </p:nvGrpSpPr>
        <p:grpSpPr bwMode="auto">
          <a:xfrm>
            <a:off x="143915" y="2224088"/>
            <a:ext cx="2943901" cy="1060450"/>
            <a:chOff x="156" y="1399"/>
            <a:chExt cx="1391" cy="668"/>
          </a:xfrm>
        </p:grpSpPr>
        <p:sp>
          <p:nvSpPr>
            <p:cNvPr id="42001" name="AutoShape 28"/>
            <p:cNvSpPr>
              <a:spLocks noChangeArrowheads="1"/>
            </p:cNvSpPr>
            <p:nvPr/>
          </p:nvSpPr>
          <p:spPr bwMode="auto">
            <a:xfrm rot="1423867">
              <a:off x="288" y="1503"/>
              <a:ext cx="1056" cy="564"/>
            </a:xfrm>
            <a:prstGeom prst="irregularSeal2">
              <a:avLst/>
            </a:prstGeom>
            <a:solidFill>
              <a:srgbClr val="CCFFCC"/>
            </a:solidFill>
            <a:ln w="60325">
              <a:solidFill>
                <a:srgbClr val="33CCCC"/>
              </a:solidFill>
              <a:miter lim="800000"/>
              <a:headEnd type="none" w="sm" len="sm"/>
              <a:tailEnd type="none" w="sm" len="sm"/>
            </a:ln>
            <a:effectLst>
              <a:outerShdw dist="104727" dir="842175" algn="ctr" rotWithShape="0">
                <a:srgbClr val="C0C0C0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02" name="Text Box 29"/>
            <p:cNvSpPr txBox="1">
              <a:spLocks noChangeArrowheads="1"/>
            </p:cNvSpPr>
            <p:nvPr/>
          </p:nvSpPr>
          <p:spPr bwMode="auto">
            <a:xfrm rot="-1529483">
              <a:off x="156" y="1399"/>
              <a:ext cx="1391" cy="57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40161" dir="1106097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r>
                <a:rPr lang="zh-CN" altLang="en-US" sz="5400" b="1" i="1" dirty="0">
                  <a:solidFill>
                    <a:srgbClr val="FF3300"/>
                  </a:solidFill>
                  <a:ea typeface="黑体" pitchFamily="2" charset="-122"/>
                </a:rPr>
                <a:t>算法</a:t>
              </a:r>
            </a:p>
          </p:txBody>
        </p:sp>
      </p:grpSp>
      <p:grpSp>
        <p:nvGrpSpPr>
          <p:cNvPr id="6" name="Group 30"/>
          <p:cNvGrpSpPr>
            <a:grpSpLocks/>
          </p:cNvGrpSpPr>
          <p:nvPr/>
        </p:nvGrpSpPr>
        <p:grpSpPr bwMode="auto">
          <a:xfrm>
            <a:off x="7031310" y="4076700"/>
            <a:ext cx="3390459" cy="914400"/>
            <a:chOff x="3600" y="2592"/>
            <a:chExt cx="1602" cy="576"/>
          </a:xfrm>
        </p:grpSpPr>
        <p:sp>
          <p:nvSpPr>
            <p:cNvPr id="41999" name="AutoShape 31"/>
            <p:cNvSpPr>
              <a:spLocks noChangeArrowheads="1"/>
            </p:cNvSpPr>
            <p:nvPr/>
          </p:nvSpPr>
          <p:spPr bwMode="auto">
            <a:xfrm>
              <a:off x="3600" y="2592"/>
              <a:ext cx="1392" cy="576"/>
            </a:xfrm>
            <a:prstGeom prst="wedgeRectCallout">
              <a:avLst>
                <a:gd name="adj1" fmla="val -82759"/>
                <a:gd name="adj2" fmla="val 66865"/>
              </a:avLst>
            </a:prstGeom>
            <a:noFill/>
            <a:ln w="60325" cap="sq">
              <a:solidFill>
                <a:srgbClr val="33CCCC"/>
              </a:solidFill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/>
              <a:endParaRPr lang="zh-CN" altLang="en-US" sz="3200"/>
            </a:p>
          </p:txBody>
        </p:sp>
        <p:sp>
          <p:nvSpPr>
            <p:cNvPr id="42000" name="Text Box 32"/>
            <p:cNvSpPr txBox="1">
              <a:spLocks noChangeArrowheads="1"/>
            </p:cNvSpPr>
            <p:nvPr/>
          </p:nvSpPr>
          <p:spPr bwMode="auto">
            <a:xfrm>
              <a:off x="3618" y="2630"/>
              <a:ext cx="1584" cy="40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2700" dir="5400000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zh-CN" altLang="en-US" sz="4000" b="1" dirty="0">
                  <a:solidFill>
                    <a:srgbClr val="FF3300"/>
                  </a:solidFill>
                  <a:ea typeface="黑体" pitchFamily="2" charset="-122"/>
                </a:rPr>
                <a:t>出栈成功</a:t>
              </a:r>
            </a:p>
          </p:txBody>
        </p:sp>
      </p:grpSp>
      <p:grpSp>
        <p:nvGrpSpPr>
          <p:cNvPr id="7" name="Group 33"/>
          <p:cNvGrpSpPr>
            <a:grpSpLocks/>
          </p:cNvGrpSpPr>
          <p:nvPr/>
        </p:nvGrpSpPr>
        <p:grpSpPr bwMode="auto">
          <a:xfrm>
            <a:off x="609521" y="260350"/>
            <a:ext cx="5282512" cy="654050"/>
            <a:chOff x="288" y="260"/>
            <a:chExt cx="2496" cy="412"/>
          </a:xfrm>
        </p:grpSpPr>
        <p:sp>
          <p:nvSpPr>
            <p:cNvPr id="41997" name="Oval 34"/>
            <p:cNvSpPr>
              <a:spLocks noChangeArrowheads="1"/>
            </p:cNvSpPr>
            <p:nvPr/>
          </p:nvSpPr>
          <p:spPr bwMode="auto">
            <a:xfrm>
              <a:off x="288" y="288"/>
              <a:ext cx="2496" cy="384"/>
            </a:xfrm>
            <a:prstGeom prst="ellipse">
              <a:avLst/>
            </a:prstGeom>
            <a:solidFill>
              <a:srgbClr val="CCFFFF"/>
            </a:solidFill>
            <a:ln w="12700" cap="sq">
              <a:noFill/>
              <a:round/>
              <a:headEnd type="none" w="sm" len="sm"/>
              <a:tailEnd type="none" w="sm" len="sm"/>
            </a:ln>
            <a:effectLst>
              <a:outerShdw dist="96720" dir="1391915" algn="ctr" rotWithShape="0">
                <a:srgbClr val="C0C0C0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998" name="Rectangle 35"/>
            <p:cNvSpPr>
              <a:spLocks noChangeArrowheads="1"/>
            </p:cNvSpPr>
            <p:nvPr/>
          </p:nvSpPr>
          <p:spPr bwMode="auto">
            <a:xfrm>
              <a:off x="480" y="260"/>
              <a:ext cx="2268" cy="40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pPr eaLnBrk="1" hangingPunct="1"/>
              <a:r>
                <a:rPr kumimoji="1" lang="zh-CN" altLang="en-US" sz="3600" b="1" dirty="0" smtClean="0">
                  <a:solidFill>
                    <a:srgbClr val="FF3300"/>
                  </a:solidFill>
                </a:rPr>
                <a:t>  5</a:t>
              </a:r>
              <a:r>
                <a:rPr kumimoji="1" lang="zh-CN" altLang="en-US" sz="3600" b="1" dirty="0">
                  <a:solidFill>
                    <a:srgbClr val="FF3300"/>
                  </a:solidFill>
                </a:rPr>
                <a:t>.  出栈算法</a:t>
              </a:r>
            </a:p>
          </p:txBody>
        </p:sp>
      </p:grpSp>
      <p:sp>
        <p:nvSpPr>
          <p:cNvPr id="293924" name="Text Box 36"/>
          <p:cNvSpPr txBox="1">
            <a:spLocks noChangeArrowheads="1"/>
          </p:cNvSpPr>
          <p:nvPr/>
        </p:nvSpPr>
        <p:spPr bwMode="auto">
          <a:xfrm>
            <a:off x="1487294" y="3212976"/>
            <a:ext cx="10158678" cy="261687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lnSpc>
                <a:spcPct val="70000"/>
              </a:lnSpc>
            </a:pPr>
            <a:r>
              <a:rPr kumimoji="1" lang="en-US" altLang="zh-CN" sz="2600" b="1" dirty="0" err="1">
                <a:solidFill>
                  <a:srgbClr val="000099"/>
                </a:solidFill>
                <a:ea typeface="宋体" charset="-122"/>
              </a:rPr>
              <a:t>ElemType</a:t>
            </a:r>
            <a:r>
              <a:rPr kumimoji="1" lang="en-US" altLang="zh-CN" sz="2600" b="1" dirty="0">
                <a:solidFill>
                  <a:srgbClr val="000099"/>
                </a:solidFill>
                <a:ea typeface="宋体" charset="-122"/>
              </a:rPr>
              <a:t> pop</a:t>
            </a:r>
            <a:r>
              <a:rPr kumimoji="1" lang="en-US" altLang="en-US" sz="2600" b="1" dirty="0">
                <a:solidFill>
                  <a:srgbClr val="000099"/>
                </a:solidFill>
                <a:ea typeface="宋体" charset="-122"/>
              </a:rPr>
              <a:t>( </a:t>
            </a:r>
            <a:r>
              <a:rPr kumimoji="1" lang="en-US" altLang="en-US" sz="2600" b="1" dirty="0" err="1">
                <a:solidFill>
                  <a:srgbClr val="000099"/>
                </a:solidFill>
                <a:ea typeface="宋体" charset="-122"/>
              </a:rPr>
              <a:t>ElemType</a:t>
            </a:r>
            <a:r>
              <a:rPr kumimoji="1" lang="en-US" altLang="en-US" sz="2600" b="1" dirty="0">
                <a:solidFill>
                  <a:srgbClr val="000099"/>
                </a:solidFill>
                <a:ea typeface="宋体" charset="-122"/>
              </a:rPr>
              <a:t> s[ ])</a:t>
            </a:r>
          </a:p>
          <a:p>
            <a:pPr eaLnBrk="1" hangingPunct="1">
              <a:lnSpc>
                <a:spcPct val="70000"/>
              </a:lnSpc>
            </a:pPr>
            <a:r>
              <a:rPr kumimoji="1" lang="en-US" altLang="en-US" sz="2600" b="1" dirty="0">
                <a:solidFill>
                  <a:srgbClr val="000099"/>
                </a:solidFill>
                <a:ea typeface="宋体" charset="-122"/>
              </a:rPr>
              <a:t>{</a:t>
            </a:r>
          </a:p>
          <a:p>
            <a:pPr eaLnBrk="1" hangingPunct="1">
              <a:lnSpc>
                <a:spcPct val="70000"/>
              </a:lnSpc>
            </a:pPr>
            <a:r>
              <a:rPr kumimoji="1" lang="en-US" altLang="en-US" sz="2600" b="1" dirty="0">
                <a:solidFill>
                  <a:srgbClr val="000099"/>
                </a:solidFill>
                <a:ea typeface="宋体" charset="-122"/>
              </a:rPr>
              <a:t>      if(</a:t>
            </a:r>
            <a:r>
              <a:rPr kumimoji="1" lang="en-US" altLang="en-US" sz="2600" b="1" dirty="0" err="1">
                <a:solidFill>
                  <a:srgbClr val="000099"/>
                </a:solidFill>
                <a:ea typeface="宋体" charset="-122"/>
              </a:rPr>
              <a:t>isEmpty</a:t>
            </a:r>
            <a:r>
              <a:rPr kumimoji="1" lang="en-US" altLang="en-US" sz="2600" b="1" dirty="0">
                <a:solidFill>
                  <a:srgbClr val="000099"/>
                </a:solidFill>
                <a:ea typeface="宋体" charset="-122"/>
              </a:rPr>
              <a:t>())</a:t>
            </a:r>
          </a:p>
          <a:p>
            <a:pPr eaLnBrk="1" hangingPunct="1">
              <a:lnSpc>
                <a:spcPct val="70000"/>
              </a:lnSpc>
            </a:pPr>
            <a:r>
              <a:rPr kumimoji="1" lang="en-US" altLang="en-US" sz="2600" b="1" dirty="0">
                <a:solidFill>
                  <a:srgbClr val="000099"/>
                </a:solidFill>
                <a:ea typeface="宋体" charset="-122"/>
              </a:rPr>
              <a:t>             Error(“</a:t>
            </a:r>
            <a:r>
              <a:rPr kumimoji="1" lang="en-US" altLang="en-US" sz="2600" b="1" dirty="0" err="1">
                <a:solidFill>
                  <a:srgbClr val="000099"/>
                </a:solidFill>
                <a:ea typeface="宋体" charset="-122"/>
              </a:rPr>
              <a:t>Empyt</a:t>
            </a:r>
            <a:r>
              <a:rPr kumimoji="1" lang="en-US" altLang="en-US" sz="2600" b="1" dirty="0">
                <a:solidFill>
                  <a:srgbClr val="000099"/>
                </a:solidFill>
                <a:ea typeface="宋体" charset="-122"/>
              </a:rPr>
              <a:t> Stack!”);</a:t>
            </a:r>
          </a:p>
          <a:p>
            <a:pPr eaLnBrk="1" hangingPunct="1">
              <a:lnSpc>
                <a:spcPct val="70000"/>
              </a:lnSpc>
            </a:pPr>
            <a:r>
              <a:rPr kumimoji="1" lang="en-US" altLang="en-US" sz="2600" b="1" dirty="0">
                <a:solidFill>
                  <a:srgbClr val="000099"/>
                </a:solidFill>
                <a:ea typeface="宋体" charset="-122"/>
              </a:rPr>
              <a:t>      else</a:t>
            </a:r>
          </a:p>
          <a:p>
            <a:pPr eaLnBrk="1" hangingPunct="1">
              <a:lnSpc>
                <a:spcPct val="70000"/>
              </a:lnSpc>
            </a:pPr>
            <a:endParaRPr kumimoji="1" lang="en-US" altLang="en-US" sz="2600" b="1" dirty="0">
              <a:solidFill>
                <a:srgbClr val="000099"/>
              </a:solidFill>
              <a:ea typeface="宋体" charset="-122"/>
            </a:endParaRPr>
          </a:p>
          <a:p>
            <a:pPr eaLnBrk="1" hangingPunct="1">
              <a:lnSpc>
                <a:spcPct val="70000"/>
              </a:lnSpc>
            </a:pPr>
            <a:r>
              <a:rPr kumimoji="1" lang="en-US" altLang="en-US" sz="2600" b="1" dirty="0">
                <a:solidFill>
                  <a:srgbClr val="000099"/>
                </a:solidFill>
                <a:ea typeface="宋体" charset="-122"/>
              </a:rPr>
              <a:t>     </a:t>
            </a:r>
          </a:p>
          <a:p>
            <a:pPr eaLnBrk="1" hangingPunct="1">
              <a:lnSpc>
                <a:spcPct val="70000"/>
              </a:lnSpc>
            </a:pPr>
            <a:r>
              <a:rPr kumimoji="1" lang="en-US" altLang="en-US" sz="2600" b="1" dirty="0">
                <a:solidFill>
                  <a:srgbClr val="000099"/>
                </a:solidFill>
                <a:ea typeface="宋体" charset="-122"/>
              </a:rPr>
              <a:t>      </a:t>
            </a:r>
          </a:p>
          <a:p>
            <a:pPr eaLnBrk="1" hangingPunct="1">
              <a:lnSpc>
                <a:spcPct val="70000"/>
              </a:lnSpc>
            </a:pPr>
            <a:r>
              <a:rPr lang="en-US" altLang="zh-CN" sz="2600" b="1" dirty="0">
                <a:solidFill>
                  <a:srgbClr val="000099"/>
                </a:solidFill>
              </a:rPr>
              <a:t>}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93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withGroup">
                            <p:stCondLst>
                              <p:cond delay="2000"/>
                            </p:stCondLst>
                            <p:childTnLst>
                              <p:par>
                                <p:cTn id="24" presetID="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93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3911" grpId="0" animBg="1"/>
      <p:bldP spid="293924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664547" y="381001"/>
            <a:ext cx="7098376" cy="588963"/>
            <a:chOff x="314" y="240"/>
            <a:chExt cx="3238" cy="371"/>
          </a:xfrm>
        </p:grpSpPr>
        <p:sp>
          <p:nvSpPr>
            <p:cNvPr id="43077" name="Rectangle 3"/>
            <p:cNvSpPr>
              <a:spLocks noChangeArrowheads="1"/>
            </p:cNvSpPr>
            <p:nvPr/>
          </p:nvSpPr>
          <p:spPr bwMode="auto">
            <a:xfrm>
              <a:off x="314" y="240"/>
              <a:ext cx="3142" cy="362"/>
            </a:xfrm>
            <a:prstGeom prst="rect">
              <a:avLst/>
            </a:prstGeom>
            <a:solidFill>
              <a:srgbClr val="FFFFB5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71842" dir="2700000" algn="ctr" rotWithShape="0">
                <a:srgbClr val="B2B2B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78" name="Text Box 4"/>
            <p:cNvSpPr txBox="1">
              <a:spLocks noChangeArrowheads="1"/>
            </p:cNvSpPr>
            <p:nvPr/>
          </p:nvSpPr>
          <p:spPr bwMode="auto">
            <a:xfrm>
              <a:off x="373" y="255"/>
              <a:ext cx="3179" cy="35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/>
              <a:r>
                <a:rPr kumimoji="1" lang="en-US" altLang="zh-CN" sz="3100" b="1">
                  <a:solidFill>
                    <a:srgbClr val="000099"/>
                  </a:solidFill>
                </a:rPr>
                <a:t>(</a:t>
              </a:r>
              <a:r>
                <a:rPr kumimoji="1" lang="zh-CN" altLang="en-US" sz="3100" b="1">
                  <a:solidFill>
                    <a:srgbClr val="000099"/>
                  </a:solidFill>
                </a:rPr>
                <a:t>三</a:t>
              </a:r>
              <a:r>
                <a:rPr kumimoji="1" lang="en-US" altLang="zh-CN" sz="3100" b="1">
                  <a:solidFill>
                    <a:srgbClr val="000099"/>
                  </a:solidFill>
                </a:rPr>
                <a:t>) </a:t>
              </a:r>
              <a:r>
                <a:rPr kumimoji="1" lang="zh-CN" altLang="en-US" sz="3100" b="1">
                  <a:solidFill>
                    <a:srgbClr val="000099"/>
                  </a:solidFill>
                </a:rPr>
                <a:t> 多栈共享连续空间问题</a:t>
              </a:r>
              <a:endParaRPr kumimoji="1" lang="zh-CN" altLang="en-US" sz="3100">
                <a:solidFill>
                  <a:srgbClr val="000099"/>
                </a:solidFill>
              </a:endParaRPr>
            </a:p>
          </p:txBody>
        </p:sp>
      </p:grpSp>
      <p:sp>
        <p:nvSpPr>
          <p:cNvPr id="294917" name="Text Box 5"/>
          <p:cNvSpPr txBox="1">
            <a:spLocks noChangeArrowheads="1"/>
          </p:cNvSpPr>
          <p:nvPr/>
        </p:nvSpPr>
        <p:spPr bwMode="auto">
          <a:xfrm>
            <a:off x="1103302" y="1052737"/>
            <a:ext cx="6501554" cy="5847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zh-CN" altLang="en-US" sz="3200" b="1" dirty="0">
                <a:solidFill>
                  <a:schemeClr val="accent2"/>
                </a:solidFill>
                <a:ea typeface="幼圆" pitchFamily="49" charset="-122"/>
              </a:rPr>
              <a:t>（以两个栈共享一个数组为例）</a:t>
            </a:r>
          </a:p>
        </p:txBody>
      </p:sp>
      <p:grpSp>
        <p:nvGrpSpPr>
          <p:cNvPr id="71" name="组合 70"/>
          <p:cNvGrpSpPr/>
          <p:nvPr/>
        </p:nvGrpSpPr>
        <p:grpSpPr>
          <a:xfrm>
            <a:off x="1602109" y="2049760"/>
            <a:ext cx="9100482" cy="1335087"/>
            <a:chOff x="1201738" y="1731963"/>
            <a:chExt cx="6826250" cy="1335087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1201738" y="1731963"/>
              <a:ext cx="3225800" cy="862012"/>
              <a:chOff x="757" y="1091"/>
              <a:chExt cx="2032" cy="543"/>
            </a:xfrm>
          </p:grpSpPr>
          <p:sp>
            <p:nvSpPr>
              <p:cNvPr id="43065" name="Text Box 7"/>
              <p:cNvSpPr txBox="1">
                <a:spLocks noChangeArrowheads="1"/>
              </p:cNvSpPr>
              <p:nvPr/>
            </p:nvSpPr>
            <p:spPr bwMode="auto">
              <a:xfrm>
                <a:off x="757" y="1091"/>
                <a:ext cx="2032" cy="288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2400" b="1" dirty="0">
                    <a:solidFill>
                      <a:srgbClr val="000099"/>
                    </a:solidFill>
                  </a:rPr>
                  <a:t>STACK1[0..M1</a:t>
                </a:r>
                <a:r>
                  <a:rPr lang="en-US" altLang="zh-CN" sz="2400" b="1" dirty="0">
                    <a:solidFill>
                      <a:srgbClr val="000099"/>
                    </a:solidFill>
                    <a:latin typeface="宋体" charset="-122"/>
                    <a:ea typeface="宋体" charset="-122"/>
                  </a:rPr>
                  <a:t>-</a:t>
                </a:r>
                <a:r>
                  <a:rPr lang="en-US" altLang="zh-CN" sz="2400" b="1" dirty="0">
                    <a:solidFill>
                      <a:srgbClr val="000099"/>
                    </a:solidFill>
                  </a:rPr>
                  <a:t>1]</a:t>
                </a:r>
              </a:p>
            </p:txBody>
          </p:sp>
          <p:sp>
            <p:nvSpPr>
              <p:cNvPr id="43066" name="Line 8"/>
              <p:cNvSpPr>
                <a:spLocks noChangeShapeType="1"/>
              </p:cNvSpPr>
              <p:nvPr/>
            </p:nvSpPr>
            <p:spPr bwMode="auto">
              <a:xfrm>
                <a:off x="839" y="1434"/>
                <a:ext cx="1587" cy="0"/>
              </a:xfrm>
              <a:prstGeom prst="line">
                <a:avLst/>
              </a:prstGeom>
              <a:noFill/>
              <a:ln w="22225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67" name="Line 9"/>
              <p:cNvSpPr>
                <a:spLocks noChangeShapeType="1"/>
              </p:cNvSpPr>
              <p:nvPr/>
            </p:nvSpPr>
            <p:spPr bwMode="auto">
              <a:xfrm>
                <a:off x="846" y="1633"/>
                <a:ext cx="1587" cy="0"/>
              </a:xfrm>
              <a:prstGeom prst="line">
                <a:avLst/>
              </a:prstGeom>
              <a:noFill/>
              <a:ln w="22225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68" name="Line 10"/>
              <p:cNvSpPr>
                <a:spLocks noChangeShapeType="1"/>
              </p:cNvSpPr>
              <p:nvPr/>
            </p:nvSpPr>
            <p:spPr bwMode="auto">
              <a:xfrm>
                <a:off x="839" y="1434"/>
                <a:ext cx="0" cy="182"/>
              </a:xfrm>
              <a:prstGeom prst="line">
                <a:avLst/>
              </a:prstGeom>
              <a:noFill/>
              <a:ln w="25400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69" name="Line 11"/>
              <p:cNvSpPr>
                <a:spLocks noChangeShapeType="1"/>
              </p:cNvSpPr>
              <p:nvPr/>
            </p:nvSpPr>
            <p:spPr bwMode="auto">
              <a:xfrm>
                <a:off x="1568" y="1434"/>
                <a:ext cx="0" cy="182"/>
              </a:xfrm>
              <a:prstGeom prst="line">
                <a:avLst/>
              </a:prstGeom>
              <a:noFill/>
              <a:ln w="12700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70" name="Line 12"/>
              <p:cNvSpPr>
                <a:spLocks noChangeShapeType="1"/>
              </p:cNvSpPr>
              <p:nvPr/>
            </p:nvSpPr>
            <p:spPr bwMode="auto">
              <a:xfrm>
                <a:off x="1700" y="1441"/>
                <a:ext cx="0" cy="182"/>
              </a:xfrm>
              <a:prstGeom prst="line">
                <a:avLst/>
              </a:prstGeom>
              <a:noFill/>
              <a:ln w="12700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71" name="Line 13"/>
              <p:cNvSpPr>
                <a:spLocks noChangeShapeType="1"/>
              </p:cNvSpPr>
              <p:nvPr/>
            </p:nvSpPr>
            <p:spPr bwMode="auto">
              <a:xfrm>
                <a:off x="2426" y="1441"/>
                <a:ext cx="0" cy="182"/>
              </a:xfrm>
              <a:prstGeom prst="line">
                <a:avLst/>
              </a:prstGeom>
              <a:noFill/>
              <a:ln w="25400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72" name="Line 14"/>
              <p:cNvSpPr>
                <a:spLocks noChangeShapeType="1"/>
              </p:cNvSpPr>
              <p:nvPr/>
            </p:nvSpPr>
            <p:spPr bwMode="auto">
              <a:xfrm>
                <a:off x="958" y="1438"/>
                <a:ext cx="0" cy="182"/>
              </a:xfrm>
              <a:prstGeom prst="line">
                <a:avLst/>
              </a:prstGeom>
              <a:noFill/>
              <a:ln w="12700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73" name="Line 15"/>
              <p:cNvSpPr>
                <a:spLocks noChangeShapeType="1"/>
              </p:cNvSpPr>
              <p:nvPr/>
            </p:nvSpPr>
            <p:spPr bwMode="auto">
              <a:xfrm>
                <a:off x="1076" y="1434"/>
                <a:ext cx="0" cy="182"/>
              </a:xfrm>
              <a:prstGeom prst="line">
                <a:avLst/>
              </a:prstGeom>
              <a:noFill/>
              <a:ln w="12700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74" name="Line 16"/>
              <p:cNvSpPr>
                <a:spLocks noChangeShapeType="1"/>
              </p:cNvSpPr>
              <p:nvPr/>
            </p:nvSpPr>
            <p:spPr bwMode="auto">
              <a:xfrm>
                <a:off x="1201" y="1434"/>
                <a:ext cx="0" cy="182"/>
              </a:xfrm>
              <a:prstGeom prst="line">
                <a:avLst/>
              </a:prstGeom>
              <a:noFill/>
              <a:ln w="12700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75" name="Line 17"/>
              <p:cNvSpPr>
                <a:spLocks noChangeShapeType="1"/>
              </p:cNvSpPr>
              <p:nvPr/>
            </p:nvSpPr>
            <p:spPr bwMode="auto">
              <a:xfrm>
                <a:off x="1317" y="1452"/>
                <a:ext cx="0" cy="182"/>
              </a:xfrm>
              <a:prstGeom prst="line">
                <a:avLst/>
              </a:prstGeom>
              <a:noFill/>
              <a:ln w="12700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76" name="Line 18"/>
              <p:cNvSpPr>
                <a:spLocks noChangeShapeType="1"/>
              </p:cNvSpPr>
              <p:nvPr/>
            </p:nvSpPr>
            <p:spPr bwMode="auto">
              <a:xfrm>
                <a:off x="1432" y="1441"/>
                <a:ext cx="0" cy="182"/>
              </a:xfrm>
              <a:prstGeom prst="line">
                <a:avLst/>
              </a:prstGeom>
              <a:noFill/>
              <a:ln w="12700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" name="Group 19"/>
            <p:cNvGrpSpPr>
              <a:grpSpLocks/>
            </p:cNvGrpSpPr>
            <p:nvPr/>
          </p:nvGrpSpPr>
          <p:grpSpPr bwMode="auto">
            <a:xfrm>
              <a:off x="1349375" y="2265363"/>
              <a:ext cx="2608263" cy="801687"/>
              <a:chOff x="748" y="1752"/>
              <a:chExt cx="1643" cy="505"/>
            </a:xfrm>
          </p:grpSpPr>
          <p:sp>
            <p:nvSpPr>
              <p:cNvPr id="43059" name="Text Box 20"/>
              <p:cNvSpPr txBox="1">
                <a:spLocks noChangeArrowheads="1"/>
              </p:cNvSpPr>
              <p:nvPr/>
            </p:nvSpPr>
            <p:spPr bwMode="auto">
              <a:xfrm>
                <a:off x="1376" y="2055"/>
                <a:ext cx="499" cy="20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1500" b="1">
                    <a:solidFill>
                      <a:schemeClr val="accent2"/>
                    </a:solidFill>
                  </a:rPr>
                  <a:t>top1</a:t>
                </a:r>
              </a:p>
            </p:txBody>
          </p:sp>
          <p:sp>
            <p:nvSpPr>
              <p:cNvPr id="43060" name="Line 21"/>
              <p:cNvSpPr>
                <a:spLocks noChangeShapeType="1"/>
              </p:cNvSpPr>
              <p:nvPr/>
            </p:nvSpPr>
            <p:spPr bwMode="auto">
              <a:xfrm flipV="1">
                <a:off x="1543" y="1950"/>
                <a:ext cx="0" cy="136"/>
              </a:xfrm>
              <a:prstGeom prst="line">
                <a:avLst/>
              </a:prstGeom>
              <a:noFill/>
              <a:ln w="22225" cap="sq">
                <a:solidFill>
                  <a:srgbClr val="FF3300"/>
                </a:solidFill>
                <a:round/>
                <a:headEnd type="none" w="sm" len="sm"/>
                <a:tailEnd type="triangle" w="med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5" name="Group 22"/>
              <p:cNvGrpSpPr>
                <a:grpSpLocks/>
              </p:cNvGrpSpPr>
              <p:nvPr/>
            </p:nvGrpSpPr>
            <p:grpSpPr bwMode="auto">
              <a:xfrm>
                <a:off x="748" y="1752"/>
                <a:ext cx="1643" cy="212"/>
                <a:chOff x="975" y="2593"/>
                <a:chExt cx="1643" cy="212"/>
              </a:xfrm>
            </p:grpSpPr>
            <p:sp>
              <p:nvSpPr>
                <p:cNvPr id="43062" name="Rectangle 23"/>
                <p:cNvSpPr>
                  <a:spLocks noChangeArrowheads="1"/>
                </p:cNvSpPr>
                <p:nvPr/>
              </p:nvSpPr>
              <p:spPr bwMode="auto">
                <a:xfrm>
                  <a:off x="975" y="2610"/>
                  <a:ext cx="852" cy="182"/>
                </a:xfrm>
                <a:prstGeom prst="rect">
                  <a:avLst/>
                </a:prstGeom>
                <a:solidFill>
                  <a:srgbClr val="D5D5D5"/>
                </a:solidFill>
                <a:ln w="12700" cap="sq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3063" name="Line 24"/>
                <p:cNvSpPr>
                  <a:spLocks noChangeShapeType="1"/>
                </p:cNvSpPr>
                <p:nvPr/>
              </p:nvSpPr>
              <p:spPr bwMode="auto">
                <a:xfrm>
                  <a:off x="1704" y="2606"/>
                  <a:ext cx="0" cy="182"/>
                </a:xfrm>
                <a:prstGeom prst="line">
                  <a:avLst/>
                </a:prstGeom>
                <a:noFill/>
                <a:ln w="19050" cap="sq">
                  <a:solidFill>
                    <a:srgbClr val="00008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3064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1048" y="2593"/>
                  <a:ext cx="1570" cy="212"/>
                </a:xfrm>
                <a:prstGeom prst="rect">
                  <a:avLst/>
                </a:prstGeom>
                <a:noFill/>
                <a:ln w="12700" cap="sq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r>
                    <a:rPr lang="zh-CN" altLang="en-US" sz="1600" b="1" dirty="0">
                      <a:solidFill>
                        <a:srgbClr val="000099"/>
                      </a:solidFill>
                      <a:ea typeface="幼圆" pitchFamily="49" charset="-122"/>
                    </a:rPr>
                    <a:t>已用空间         </a:t>
                  </a:r>
                  <a:r>
                    <a:rPr lang="zh-CN" altLang="en-US" sz="1600" b="1" dirty="0" smtClean="0">
                      <a:solidFill>
                        <a:srgbClr val="000099"/>
                      </a:solidFill>
                      <a:ea typeface="幼圆" pitchFamily="49" charset="-122"/>
                    </a:rPr>
                    <a:t>         可用</a:t>
                  </a:r>
                  <a:r>
                    <a:rPr lang="zh-CN" altLang="en-US" sz="1600" b="1" dirty="0">
                      <a:solidFill>
                        <a:srgbClr val="000099"/>
                      </a:solidFill>
                      <a:ea typeface="幼圆" pitchFamily="49" charset="-122"/>
                    </a:rPr>
                    <a:t>空间</a:t>
                  </a:r>
                </a:p>
              </p:txBody>
            </p:sp>
          </p:grpSp>
        </p:grpSp>
        <p:grpSp>
          <p:nvGrpSpPr>
            <p:cNvPr id="6" name="Group 26"/>
            <p:cNvGrpSpPr>
              <a:grpSpLocks/>
            </p:cNvGrpSpPr>
            <p:nvPr/>
          </p:nvGrpSpPr>
          <p:grpSpPr bwMode="auto">
            <a:xfrm>
              <a:off x="4586288" y="1755775"/>
              <a:ext cx="3441700" cy="825500"/>
              <a:chOff x="2889" y="1106"/>
              <a:chExt cx="2168" cy="520"/>
            </a:xfrm>
          </p:grpSpPr>
          <p:sp>
            <p:nvSpPr>
              <p:cNvPr id="43047" name="Text Box 27"/>
              <p:cNvSpPr txBox="1">
                <a:spLocks noChangeArrowheads="1"/>
              </p:cNvSpPr>
              <p:nvPr/>
            </p:nvSpPr>
            <p:spPr bwMode="auto">
              <a:xfrm>
                <a:off x="2889" y="1106"/>
                <a:ext cx="2032" cy="288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2400" b="1">
                    <a:solidFill>
                      <a:srgbClr val="000099"/>
                    </a:solidFill>
                  </a:rPr>
                  <a:t>STACK2[0..M2</a:t>
                </a:r>
                <a:r>
                  <a:rPr lang="en-US" altLang="zh-CN" sz="2400" b="1">
                    <a:solidFill>
                      <a:srgbClr val="000099"/>
                    </a:solidFill>
                    <a:latin typeface="宋体" charset="-122"/>
                    <a:ea typeface="宋体" charset="-122"/>
                  </a:rPr>
                  <a:t>-</a:t>
                </a:r>
                <a:r>
                  <a:rPr lang="en-US" altLang="zh-CN" sz="2400" b="1">
                    <a:solidFill>
                      <a:srgbClr val="000099"/>
                    </a:solidFill>
                  </a:rPr>
                  <a:t>1]</a:t>
                </a:r>
              </a:p>
            </p:txBody>
          </p:sp>
          <p:sp>
            <p:nvSpPr>
              <p:cNvPr id="43048" name="Line 28"/>
              <p:cNvSpPr>
                <a:spLocks noChangeShapeType="1"/>
              </p:cNvSpPr>
              <p:nvPr/>
            </p:nvSpPr>
            <p:spPr bwMode="auto">
              <a:xfrm>
                <a:off x="2985" y="1434"/>
                <a:ext cx="2072" cy="0"/>
              </a:xfrm>
              <a:prstGeom prst="line">
                <a:avLst/>
              </a:prstGeom>
              <a:noFill/>
              <a:ln w="22225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49" name="Line 29"/>
              <p:cNvSpPr>
                <a:spLocks noChangeShapeType="1"/>
              </p:cNvSpPr>
              <p:nvPr/>
            </p:nvSpPr>
            <p:spPr bwMode="auto">
              <a:xfrm>
                <a:off x="2985" y="1434"/>
                <a:ext cx="0" cy="182"/>
              </a:xfrm>
              <a:prstGeom prst="line">
                <a:avLst/>
              </a:prstGeom>
              <a:noFill/>
              <a:ln w="25400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50" name="Line 30"/>
              <p:cNvSpPr>
                <a:spLocks noChangeShapeType="1"/>
              </p:cNvSpPr>
              <p:nvPr/>
            </p:nvSpPr>
            <p:spPr bwMode="auto">
              <a:xfrm>
                <a:off x="5057" y="1434"/>
                <a:ext cx="0" cy="182"/>
              </a:xfrm>
              <a:prstGeom prst="line">
                <a:avLst/>
              </a:prstGeom>
              <a:noFill/>
              <a:ln w="25400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51" name="Line 31"/>
              <p:cNvSpPr>
                <a:spLocks noChangeShapeType="1"/>
              </p:cNvSpPr>
              <p:nvPr/>
            </p:nvSpPr>
            <p:spPr bwMode="auto">
              <a:xfrm>
                <a:off x="3110" y="1434"/>
                <a:ext cx="0" cy="182"/>
              </a:xfrm>
              <a:prstGeom prst="line">
                <a:avLst/>
              </a:prstGeom>
              <a:noFill/>
              <a:ln w="12700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52" name="Line 32"/>
              <p:cNvSpPr>
                <a:spLocks noChangeShapeType="1"/>
              </p:cNvSpPr>
              <p:nvPr/>
            </p:nvSpPr>
            <p:spPr bwMode="auto">
              <a:xfrm>
                <a:off x="3226" y="1441"/>
                <a:ext cx="0" cy="182"/>
              </a:xfrm>
              <a:prstGeom prst="line">
                <a:avLst/>
              </a:prstGeom>
              <a:noFill/>
              <a:ln w="12700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53" name="Line 33"/>
              <p:cNvSpPr>
                <a:spLocks noChangeShapeType="1"/>
              </p:cNvSpPr>
              <p:nvPr/>
            </p:nvSpPr>
            <p:spPr bwMode="auto">
              <a:xfrm>
                <a:off x="3348" y="1444"/>
                <a:ext cx="0" cy="182"/>
              </a:xfrm>
              <a:prstGeom prst="line">
                <a:avLst/>
              </a:prstGeom>
              <a:noFill/>
              <a:ln w="12700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54" name="Line 34"/>
              <p:cNvSpPr>
                <a:spLocks noChangeShapeType="1"/>
              </p:cNvSpPr>
              <p:nvPr/>
            </p:nvSpPr>
            <p:spPr bwMode="auto">
              <a:xfrm>
                <a:off x="3477" y="1441"/>
                <a:ext cx="0" cy="182"/>
              </a:xfrm>
              <a:prstGeom prst="line">
                <a:avLst/>
              </a:prstGeom>
              <a:noFill/>
              <a:ln w="12700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55" name="Line 35"/>
              <p:cNvSpPr>
                <a:spLocks noChangeShapeType="1"/>
              </p:cNvSpPr>
              <p:nvPr/>
            </p:nvSpPr>
            <p:spPr bwMode="auto">
              <a:xfrm>
                <a:off x="3840" y="1434"/>
                <a:ext cx="0" cy="182"/>
              </a:xfrm>
              <a:prstGeom prst="line">
                <a:avLst/>
              </a:prstGeom>
              <a:noFill/>
              <a:ln w="19050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56" name="Line 36"/>
              <p:cNvSpPr>
                <a:spLocks noChangeShapeType="1"/>
              </p:cNvSpPr>
              <p:nvPr/>
            </p:nvSpPr>
            <p:spPr bwMode="auto">
              <a:xfrm>
                <a:off x="2985" y="1623"/>
                <a:ext cx="2072" cy="0"/>
              </a:xfrm>
              <a:prstGeom prst="line">
                <a:avLst/>
              </a:prstGeom>
              <a:noFill/>
              <a:ln w="22225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57" name="Line 37"/>
              <p:cNvSpPr>
                <a:spLocks noChangeShapeType="1"/>
              </p:cNvSpPr>
              <p:nvPr/>
            </p:nvSpPr>
            <p:spPr bwMode="auto">
              <a:xfrm>
                <a:off x="3592" y="1434"/>
                <a:ext cx="0" cy="182"/>
              </a:xfrm>
              <a:prstGeom prst="line">
                <a:avLst/>
              </a:prstGeom>
              <a:noFill/>
              <a:ln w="12700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58" name="Line 38"/>
              <p:cNvSpPr>
                <a:spLocks noChangeShapeType="1"/>
              </p:cNvSpPr>
              <p:nvPr/>
            </p:nvSpPr>
            <p:spPr bwMode="auto">
              <a:xfrm>
                <a:off x="3721" y="1434"/>
                <a:ext cx="0" cy="182"/>
              </a:xfrm>
              <a:prstGeom prst="line">
                <a:avLst/>
              </a:prstGeom>
              <a:noFill/>
              <a:ln w="12700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7" name="Group 39"/>
            <p:cNvGrpSpPr>
              <a:grpSpLocks/>
            </p:cNvGrpSpPr>
            <p:nvPr/>
          </p:nvGrpSpPr>
          <p:grpSpPr bwMode="auto">
            <a:xfrm>
              <a:off x="4760913" y="2265363"/>
              <a:ext cx="3062287" cy="779462"/>
              <a:chOff x="2992" y="1424"/>
              <a:chExt cx="1929" cy="491"/>
            </a:xfrm>
          </p:grpSpPr>
          <p:sp>
            <p:nvSpPr>
              <p:cNvPr id="43042" name="Text Box 40"/>
              <p:cNvSpPr txBox="1">
                <a:spLocks noChangeArrowheads="1"/>
              </p:cNvSpPr>
              <p:nvPr/>
            </p:nvSpPr>
            <p:spPr bwMode="auto">
              <a:xfrm>
                <a:off x="3634" y="1713"/>
                <a:ext cx="499" cy="20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1500" b="1">
                    <a:solidFill>
                      <a:schemeClr val="accent2"/>
                    </a:solidFill>
                  </a:rPr>
                  <a:t>top2</a:t>
                </a:r>
              </a:p>
            </p:txBody>
          </p:sp>
          <p:sp>
            <p:nvSpPr>
              <p:cNvPr id="43043" name="Line 41"/>
              <p:cNvSpPr>
                <a:spLocks noChangeShapeType="1"/>
              </p:cNvSpPr>
              <p:nvPr/>
            </p:nvSpPr>
            <p:spPr bwMode="auto">
              <a:xfrm flipV="1">
                <a:off x="3787" y="1640"/>
                <a:ext cx="0" cy="136"/>
              </a:xfrm>
              <a:prstGeom prst="line">
                <a:avLst/>
              </a:prstGeom>
              <a:noFill/>
              <a:ln w="22225" cap="sq">
                <a:solidFill>
                  <a:srgbClr val="FF3300"/>
                </a:solidFill>
                <a:round/>
                <a:headEnd type="none" w="sm" len="sm"/>
                <a:tailEnd type="triangle" w="med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44" name="Rectangle 42"/>
              <p:cNvSpPr>
                <a:spLocks noChangeArrowheads="1"/>
              </p:cNvSpPr>
              <p:nvPr/>
            </p:nvSpPr>
            <p:spPr bwMode="auto">
              <a:xfrm>
                <a:off x="2992" y="1441"/>
                <a:ext cx="839" cy="175"/>
              </a:xfrm>
              <a:prstGeom prst="rect">
                <a:avLst/>
              </a:prstGeom>
              <a:solidFill>
                <a:srgbClr val="D5D5D5"/>
              </a:solidFill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045" name="Line 43"/>
              <p:cNvSpPr>
                <a:spLocks noChangeShapeType="1"/>
              </p:cNvSpPr>
              <p:nvPr/>
            </p:nvSpPr>
            <p:spPr bwMode="auto">
              <a:xfrm>
                <a:off x="3710" y="1434"/>
                <a:ext cx="0" cy="182"/>
              </a:xfrm>
              <a:prstGeom prst="line">
                <a:avLst/>
              </a:prstGeom>
              <a:noFill/>
              <a:ln w="19050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46" name="Text Box 44"/>
              <p:cNvSpPr txBox="1">
                <a:spLocks noChangeArrowheads="1"/>
              </p:cNvSpPr>
              <p:nvPr/>
            </p:nvSpPr>
            <p:spPr bwMode="auto">
              <a:xfrm>
                <a:off x="3061" y="1424"/>
                <a:ext cx="1860" cy="20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r>
                  <a:rPr lang="zh-CN" altLang="en-US" sz="1500" b="1">
                    <a:solidFill>
                      <a:srgbClr val="000099"/>
                    </a:solidFill>
                    <a:ea typeface="幼圆" pitchFamily="49" charset="-122"/>
                  </a:rPr>
                  <a:t>已用空间                  可 用 空 间</a:t>
                </a:r>
              </a:p>
            </p:txBody>
          </p:sp>
        </p:grpSp>
      </p:grpSp>
      <p:grpSp>
        <p:nvGrpSpPr>
          <p:cNvPr id="8" name="Group 45"/>
          <p:cNvGrpSpPr>
            <a:grpSpLocks/>
          </p:cNvGrpSpPr>
          <p:nvPr/>
        </p:nvGrpSpPr>
        <p:grpSpPr bwMode="auto">
          <a:xfrm>
            <a:off x="766614" y="1802580"/>
            <a:ext cx="10463438" cy="1727200"/>
            <a:chOff x="521" y="2025"/>
            <a:chExt cx="4944" cy="1088"/>
          </a:xfrm>
        </p:grpSpPr>
        <p:sp>
          <p:nvSpPr>
            <p:cNvPr id="43040" name="Rectangle 46"/>
            <p:cNvSpPr>
              <a:spLocks noChangeArrowheads="1"/>
            </p:cNvSpPr>
            <p:nvPr/>
          </p:nvSpPr>
          <p:spPr bwMode="auto">
            <a:xfrm>
              <a:off x="521" y="2025"/>
              <a:ext cx="4944" cy="1088"/>
            </a:xfrm>
            <a:prstGeom prst="rect">
              <a:avLst/>
            </a:prstGeom>
            <a:solidFill>
              <a:srgbClr val="FFFFFF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41" name="Text Box 47"/>
            <p:cNvSpPr txBox="1">
              <a:spLocks noChangeArrowheads="1"/>
            </p:cNvSpPr>
            <p:nvPr/>
          </p:nvSpPr>
          <p:spPr bwMode="auto">
            <a:xfrm>
              <a:off x="661" y="2052"/>
              <a:ext cx="1776" cy="36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en-US" altLang="zh-CN" sz="3200" b="1" dirty="0">
                  <a:solidFill>
                    <a:srgbClr val="000099"/>
                  </a:solidFill>
                </a:rPr>
                <a:t>STACK[0..M</a:t>
              </a:r>
              <a:r>
                <a:rPr lang="en-US" altLang="zh-CN" sz="3200" b="1" dirty="0">
                  <a:solidFill>
                    <a:srgbClr val="000099"/>
                  </a:solidFill>
                  <a:latin typeface="宋体" charset="-122"/>
                  <a:ea typeface="宋体" charset="-122"/>
                </a:rPr>
                <a:t>-</a:t>
              </a:r>
              <a:r>
                <a:rPr lang="en-US" altLang="zh-CN" sz="3200" b="1" dirty="0">
                  <a:solidFill>
                    <a:srgbClr val="000099"/>
                  </a:solidFill>
                </a:rPr>
                <a:t>1]</a:t>
              </a:r>
            </a:p>
          </p:txBody>
        </p:sp>
      </p:grpSp>
      <p:sp>
        <p:nvSpPr>
          <p:cNvPr id="294979" name="Text Box 67"/>
          <p:cNvSpPr txBox="1">
            <a:spLocks noChangeArrowheads="1"/>
          </p:cNvSpPr>
          <p:nvPr/>
        </p:nvSpPr>
        <p:spPr bwMode="auto">
          <a:xfrm>
            <a:off x="3502629" y="5181601"/>
            <a:ext cx="7765038" cy="97565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Aft>
                <a:spcPct val="25000"/>
              </a:spcAft>
            </a:pPr>
            <a:r>
              <a:rPr lang="zh-CN" altLang="en-US" sz="2800" b="1" dirty="0">
                <a:solidFill>
                  <a:srgbClr val="000092"/>
                </a:solidFill>
                <a:ea typeface="幼圆" pitchFamily="49" charset="-122"/>
              </a:rPr>
              <a:t>当</a:t>
            </a:r>
            <a:r>
              <a:rPr lang="en-US" altLang="zh-CN" sz="2800" b="1" dirty="0" err="1">
                <a:solidFill>
                  <a:srgbClr val="000092"/>
                </a:solidFill>
              </a:rPr>
              <a:t>i</a:t>
            </a:r>
            <a:r>
              <a:rPr lang="en-US" altLang="zh-CN" sz="2800" b="1" dirty="0">
                <a:solidFill>
                  <a:srgbClr val="000092"/>
                </a:solidFill>
              </a:rPr>
              <a:t>=1</a:t>
            </a:r>
            <a:r>
              <a:rPr lang="zh-CN" altLang="en-US" sz="2800" b="1" dirty="0">
                <a:solidFill>
                  <a:srgbClr val="000092"/>
                </a:solidFill>
                <a:ea typeface="幼圆" pitchFamily="49" charset="-122"/>
              </a:rPr>
              <a:t>时，将</a:t>
            </a:r>
            <a:r>
              <a:rPr lang="en-US" altLang="zh-CN" sz="2800" b="1" dirty="0">
                <a:solidFill>
                  <a:srgbClr val="000092"/>
                </a:solidFill>
              </a:rPr>
              <a:t>item </a:t>
            </a:r>
            <a:r>
              <a:rPr lang="zh-CN" altLang="en-US" sz="2800" b="1" dirty="0">
                <a:solidFill>
                  <a:srgbClr val="000092"/>
                </a:solidFill>
                <a:ea typeface="幼圆" pitchFamily="49" charset="-122"/>
              </a:rPr>
              <a:t>插入第</a:t>
            </a:r>
            <a:r>
              <a:rPr lang="zh-CN" altLang="en-US" sz="2800" b="1" dirty="0">
                <a:solidFill>
                  <a:srgbClr val="000092"/>
                </a:solidFill>
              </a:rPr>
              <a:t>1</a:t>
            </a:r>
            <a:r>
              <a:rPr lang="zh-CN" altLang="en-US" sz="2800" b="1" dirty="0">
                <a:solidFill>
                  <a:srgbClr val="000092"/>
                </a:solidFill>
                <a:ea typeface="幼圆" pitchFamily="49" charset="-122"/>
              </a:rPr>
              <a:t>个栈</a:t>
            </a:r>
            <a:r>
              <a:rPr lang="zh-CN" altLang="en-US" sz="2800" b="1" dirty="0">
                <a:solidFill>
                  <a:srgbClr val="000092"/>
                </a:solidFill>
              </a:rPr>
              <a:t>，</a:t>
            </a:r>
          </a:p>
          <a:p>
            <a:pPr>
              <a:lnSpc>
                <a:spcPct val="90000"/>
              </a:lnSpc>
            </a:pPr>
            <a:r>
              <a:rPr lang="zh-CN" altLang="en-US" sz="2800" b="1" dirty="0">
                <a:solidFill>
                  <a:srgbClr val="000092"/>
                </a:solidFill>
                <a:ea typeface="幼圆" pitchFamily="49" charset="-122"/>
              </a:rPr>
              <a:t>当</a:t>
            </a:r>
            <a:r>
              <a:rPr lang="en-US" altLang="zh-CN" sz="2800" b="1" dirty="0" err="1">
                <a:solidFill>
                  <a:srgbClr val="000092"/>
                </a:solidFill>
              </a:rPr>
              <a:t>i</a:t>
            </a:r>
            <a:r>
              <a:rPr lang="en-US" altLang="zh-CN" sz="2800" b="1" dirty="0">
                <a:solidFill>
                  <a:srgbClr val="000092"/>
                </a:solidFill>
              </a:rPr>
              <a:t>=2</a:t>
            </a:r>
            <a:r>
              <a:rPr lang="zh-CN" altLang="en-US" sz="2800" b="1" dirty="0">
                <a:solidFill>
                  <a:srgbClr val="000092"/>
                </a:solidFill>
                <a:ea typeface="幼圆" pitchFamily="49" charset="-122"/>
              </a:rPr>
              <a:t>时</a:t>
            </a:r>
            <a:r>
              <a:rPr lang="zh-CN" altLang="en-US" sz="2800" b="1" dirty="0">
                <a:solidFill>
                  <a:srgbClr val="000092"/>
                </a:solidFill>
              </a:rPr>
              <a:t>，</a:t>
            </a:r>
            <a:r>
              <a:rPr lang="zh-CN" altLang="en-US" sz="2800" b="1" dirty="0">
                <a:solidFill>
                  <a:srgbClr val="000092"/>
                </a:solidFill>
                <a:ea typeface="幼圆" pitchFamily="49" charset="-122"/>
              </a:rPr>
              <a:t>将</a:t>
            </a:r>
            <a:r>
              <a:rPr lang="en-US" altLang="zh-CN" sz="2800" b="1" dirty="0">
                <a:solidFill>
                  <a:srgbClr val="000092"/>
                </a:solidFill>
              </a:rPr>
              <a:t>item </a:t>
            </a:r>
            <a:r>
              <a:rPr lang="zh-CN" altLang="en-US" sz="2800" b="1" dirty="0">
                <a:solidFill>
                  <a:srgbClr val="000092"/>
                </a:solidFill>
                <a:ea typeface="幼圆" pitchFamily="49" charset="-122"/>
              </a:rPr>
              <a:t>插入第</a:t>
            </a:r>
            <a:r>
              <a:rPr lang="zh-CN" altLang="en-US" sz="2800" b="1" dirty="0">
                <a:solidFill>
                  <a:srgbClr val="000092"/>
                </a:solidFill>
              </a:rPr>
              <a:t>2</a:t>
            </a:r>
            <a:r>
              <a:rPr lang="zh-CN" altLang="en-US" sz="2800" b="1" dirty="0">
                <a:solidFill>
                  <a:srgbClr val="000092"/>
                </a:solidFill>
                <a:ea typeface="幼圆" pitchFamily="49" charset="-122"/>
              </a:rPr>
              <a:t>个栈</a:t>
            </a:r>
            <a:r>
              <a:rPr lang="zh-CN" altLang="en-US" sz="2800" b="1" dirty="0">
                <a:solidFill>
                  <a:srgbClr val="000092"/>
                </a:solidFill>
              </a:rPr>
              <a:t>。</a:t>
            </a:r>
          </a:p>
        </p:txBody>
      </p:sp>
      <p:grpSp>
        <p:nvGrpSpPr>
          <p:cNvPr id="9" name="Group 68"/>
          <p:cNvGrpSpPr>
            <a:grpSpLocks/>
          </p:cNvGrpSpPr>
          <p:nvPr/>
        </p:nvGrpSpPr>
        <p:grpSpPr bwMode="auto">
          <a:xfrm>
            <a:off x="1487824" y="5334000"/>
            <a:ext cx="2023270" cy="533400"/>
            <a:chOff x="838" y="3360"/>
            <a:chExt cx="956" cy="336"/>
          </a:xfrm>
        </p:grpSpPr>
        <p:sp>
          <p:nvSpPr>
            <p:cNvPr id="43038" name="Oval 69"/>
            <p:cNvSpPr>
              <a:spLocks noChangeArrowheads="1"/>
            </p:cNvSpPr>
            <p:nvPr/>
          </p:nvSpPr>
          <p:spPr bwMode="auto">
            <a:xfrm>
              <a:off x="838" y="3360"/>
              <a:ext cx="768" cy="336"/>
            </a:xfrm>
            <a:prstGeom prst="ellipse">
              <a:avLst/>
            </a:prstGeom>
            <a:solidFill>
              <a:srgbClr val="3FDAFF"/>
            </a:solidFill>
            <a:ln w="12700" cap="sq">
              <a:noFill/>
              <a:round/>
              <a:headEnd type="none" w="sm" len="sm"/>
              <a:tailEnd type="none" w="sm" len="sm"/>
            </a:ln>
            <a:effectLst>
              <a:outerShdw dist="45791" dir="2021404" algn="ctr" rotWithShape="0">
                <a:srgbClr val="B2B2B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39" name="Rectangle 70"/>
            <p:cNvSpPr>
              <a:spLocks noChangeArrowheads="1"/>
            </p:cNvSpPr>
            <p:nvPr/>
          </p:nvSpPr>
          <p:spPr bwMode="auto">
            <a:xfrm>
              <a:off x="930" y="3371"/>
              <a:ext cx="864" cy="32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2700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spcAft>
                  <a:spcPct val="25000"/>
                </a:spcAft>
              </a:pPr>
              <a:r>
                <a:rPr lang="zh-CN" altLang="en-US" sz="3000" b="1" dirty="0">
                  <a:solidFill>
                    <a:srgbClr val="FF3300"/>
                  </a:solidFill>
                  <a:latin typeface="黑体" pitchFamily="2" charset="-122"/>
                  <a:ea typeface="黑体" pitchFamily="2" charset="-122"/>
                </a:rPr>
                <a:t>进栈</a:t>
              </a:r>
              <a:r>
                <a:rPr lang="zh-CN" altLang="en-US" sz="2600" b="1" dirty="0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 </a:t>
              </a:r>
            </a:p>
          </p:txBody>
        </p:sp>
      </p:grpSp>
      <p:grpSp>
        <p:nvGrpSpPr>
          <p:cNvPr id="10" name="Group 81"/>
          <p:cNvGrpSpPr>
            <a:grpSpLocks/>
          </p:cNvGrpSpPr>
          <p:nvPr/>
        </p:nvGrpSpPr>
        <p:grpSpPr bwMode="auto">
          <a:xfrm>
            <a:off x="1775653" y="3284838"/>
            <a:ext cx="9326936" cy="1771652"/>
            <a:chOff x="839" y="1869"/>
            <a:chExt cx="4407" cy="1116"/>
          </a:xfrm>
        </p:grpSpPr>
        <p:sp>
          <p:nvSpPr>
            <p:cNvPr id="43021" name="Text Box 82"/>
            <p:cNvSpPr txBox="1">
              <a:spLocks noChangeArrowheads="1"/>
            </p:cNvSpPr>
            <p:nvPr/>
          </p:nvSpPr>
          <p:spPr bwMode="auto">
            <a:xfrm>
              <a:off x="2517" y="2156"/>
              <a:ext cx="1179" cy="27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zh-CN" altLang="en-US" sz="2300" b="1" dirty="0">
                  <a:solidFill>
                    <a:srgbClr val="000099"/>
                  </a:solidFill>
                  <a:ea typeface="幼圆" pitchFamily="49" charset="-122"/>
                </a:rPr>
                <a:t>可用空间</a:t>
              </a:r>
            </a:p>
          </p:txBody>
        </p:sp>
        <p:sp>
          <p:nvSpPr>
            <p:cNvPr id="43022" name="Text Box 83"/>
            <p:cNvSpPr txBox="1">
              <a:spLocks noChangeArrowheads="1"/>
            </p:cNvSpPr>
            <p:nvPr/>
          </p:nvSpPr>
          <p:spPr bwMode="auto">
            <a:xfrm>
              <a:off x="839" y="1869"/>
              <a:ext cx="4407" cy="33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zh-CN" altLang="en-US" sz="2800" b="1" dirty="0"/>
                <a:t>0  1  2   </a:t>
              </a:r>
              <a:r>
                <a:rPr lang="zh-CN" altLang="en-US" sz="2800" b="1" dirty="0">
                  <a:ea typeface="宋体" charset="-122"/>
                  <a:cs typeface="Times New Roman" pitchFamily="18" charset="0"/>
                </a:rPr>
                <a:t>…</a:t>
              </a:r>
              <a:r>
                <a:rPr lang="zh-CN" altLang="en-US" sz="2800" b="1" dirty="0"/>
                <a:t>                                              </a:t>
              </a:r>
              <a:r>
                <a:rPr lang="zh-CN" altLang="en-US" sz="2800" b="1" dirty="0" smtClean="0"/>
                <a:t>                                      </a:t>
              </a:r>
              <a:r>
                <a:rPr lang="en-US" altLang="zh-CN" sz="2800" b="1" dirty="0"/>
                <a:t>M</a:t>
              </a:r>
              <a:r>
                <a:rPr lang="en-US" altLang="zh-CN" sz="2800" b="1" dirty="0">
                  <a:latin typeface="宋体" charset="-122"/>
                  <a:ea typeface="宋体" charset="-122"/>
                </a:rPr>
                <a:t>-</a:t>
              </a:r>
              <a:r>
                <a:rPr lang="en-US" altLang="zh-CN" sz="2800" b="1" dirty="0"/>
                <a:t>1</a:t>
              </a:r>
            </a:p>
          </p:txBody>
        </p:sp>
        <p:sp>
          <p:nvSpPr>
            <p:cNvPr id="43023" name="Text Box 84"/>
            <p:cNvSpPr txBox="1">
              <a:spLocks noChangeArrowheads="1"/>
            </p:cNvSpPr>
            <p:nvPr/>
          </p:nvSpPr>
          <p:spPr bwMode="auto">
            <a:xfrm>
              <a:off x="1997" y="2617"/>
              <a:ext cx="2230" cy="36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en-US" altLang="zh-CN" sz="3200" b="1" dirty="0">
                  <a:solidFill>
                    <a:srgbClr val="FF3300"/>
                  </a:solidFill>
                </a:rPr>
                <a:t>top1                            top2</a:t>
              </a:r>
            </a:p>
          </p:txBody>
        </p:sp>
        <p:sp>
          <p:nvSpPr>
            <p:cNvPr id="43024" name="Line 85"/>
            <p:cNvSpPr>
              <a:spLocks noChangeShapeType="1"/>
            </p:cNvSpPr>
            <p:nvPr/>
          </p:nvSpPr>
          <p:spPr bwMode="auto">
            <a:xfrm flipV="1">
              <a:off x="2200" y="2502"/>
              <a:ext cx="0" cy="181"/>
            </a:xfrm>
            <a:prstGeom prst="line">
              <a:avLst/>
            </a:prstGeom>
            <a:noFill/>
            <a:ln w="22225" cap="sq">
              <a:solidFill>
                <a:schemeClr val="accent2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25" name="Line 86"/>
            <p:cNvSpPr>
              <a:spLocks noChangeShapeType="1"/>
            </p:cNvSpPr>
            <p:nvPr/>
          </p:nvSpPr>
          <p:spPr bwMode="auto">
            <a:xfrm>
              <a:off x="839" y="2146"/>
              <a:ext cx="4173" cy="0"/>
            </a:xfrm>
            <a:prstGeom prst="line">
              <a:avLst/>
            </a:prstGeom>
            <a:noFill/>
            <a:ln w="25400" cap="sq">
              <a:solidFill>
                <a:srgbClr val="00008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26" name="Line 87"/>
            <p:cNvSpPr>
              <a:spLocks noChangeShapeType="1"/>
            </p:cNvSpPr>
            <p:nvPr/>
          </p:nvSpPr>
          <p:spPr bwMode="auto">
            <a:xfrm>
              <a:off x="839" y="2477"/>
              <a:ext cx="4173" cy="0"/>
            </a:xfrm>
            <a:prstGeom prst="line">
              <a:avLst/>
            </a:prstGeom>
            <a:noFill/>
            <a:ln w="25400" cap="sq">
              <a:solidFill>
                <a:srgbClr val="00008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27" name="Line 88"/>
            <p:cNvSpPr>
              <a:spLocks noChangeShapeType="1"/>
            </p:cNvSpPr>
            <p:nvPr/>
          </p:nvSpPr>
          <p:spPr bwMode="auto">
            <a:xfrm>
              <a:off x="839" y="2146"/>
              <a:ext cx="0" cy="317"/>
            </a:xfrm>
            <a:prstGeom prst="line">
              <a:avLst/>
            </a:prstGeom>
            <a:noFill/>
            <a:ln w="28575" cap="sq">
              <a:solidFill>
                <a:srgbClr val="00008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28" name="Line 89"/>
            <p:cNvSpPr>
              <a:spLocks noChangeShapeType="1"/>
            </p:cNvSpPr>
            <p:nvPr/>
          </p:nvSpPr>
          <p:spPr bwMode="auto">
            <a:xfrm>
              <a:off x="5012" y="2146"/>
              <a:ext cx="0" cy="317"/>
            </a:xfrm>
            <a:prstGeom prst="line">
              <a:avLst/>
            </a:prstGeom>
            <a:noFill/>
            <a:ln w="28575" cap="sq">
              <a:solidFill>
                <a:srgbClr val="00008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29" name="Line 90"/>
            <p:cNvSpPr>
              <a:spLocks noChangeShapeType="1"/>
            </p:cNvSpPr>
            <p:nvPr/>
          </p:nvSpPr>
          <p:spPr bwMode="auto">
            <a:xfrm>
              <a:off x="2280" y="2146"/>
              <a:ext cx="0" cy="317"/>
            </a:xfrm>
            <a:prstGeom prst="line">
              <a:avLst/>
            </a:prstGeom>
            <a:noFill/>
            <a:ln w="28575" cap="sq">
              <a:solidFill>
                <a:srgbClr val="00008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30" name="Line 91"/>
            <p:cNvSpPr>
              <a:spLocks noChangeShapeType="1"/>
            </p:cNvSpPr>
            <p:nvPr/>
          </p:nvSpPr>
          <p:spPr bwMode="auto">
            <a:xfrm>
              <a:off x="3658" y="2153"/>
              <a:ext cx="0" cy="317"/>
            </a:xfrm>
            <a:prstGeom prst="line">
              <a:avLst/>
            </a:prstGeom>
            <a:noFill/>
            <a:ln w="28575" cap="sq">
              <a:solidFill>
                <a:srgbClr val="00008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31" name="Rectangle 92"/>
            <p:cNvSpPr>
              <a:spLocks noChangeArrowheads="1"/>
            </p:cNvSpPr>
            <p:nvPr/>
          </p:nvSpPr>
          <p:spPr bwMode="auto">
            <a:xfrm>
              <a:off x="853" y="2156"/>
              <a:ext cx="1421" cy="311"/>
            </a:xfrm>
            <a:prstGeom prst="rect">
              <a:avLst/>
            </a:prstGeom>
            <a:solidFill>
              <a:srgbClr val="C1F7F2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dirty="0"/>
            </a:p>
          </p:txBody>
        </p:sp>
        <p:sp>
          <p:nvSpPr>
            <p:cNvPr id="43032" name="Rectangle 93"/>
            <p:cNvSpPr>
              <a:spLocks noChangeArrowheads="1"/>
            </p:cNvSpPr>
            <p:nvPr/>
          </p:nvSpPr>
          <p:spPr bwMode="auto">
            <a:xfrm>
              <a:off x="3668" y="2160"/>
              <a:ext cx="1330" cy="311"/>
            </a:xfrm>
            <a:prstGeom prst="rect">
              <a:avLst/>
            </a:prstGeom>
            <a:solidFill>
              <a:srgbClr val="C9C9C9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33" name="Line 94"/>
            <p:cNvSpPr>
              <a:spLocks noChangeShapeType="1"/>
            </p:cNvSpPr>
            <p:nvPr/>
          </p:nvSpPr>
          <p:spPr bwMode="auto">
            <a:xfrm>
              <a:off x="2109" y="2153"/>
              <a:ext cx="0" cy="317"/>
            </a:xfrm>
            <a:prstGeom prst="line">
              <a:avLst/>
            </a:prstGeom>
            <a:noFill/>
            <a:ln w="28575" cap="sq">
              <a:solidFill>
                <a:srgbClr val="00008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34" name="Line 95"/>
            <p:cNvSpPr>
              <a:spLocks noChangeShapeType="1"/>
            </p:cNvSpPr>
            <p:nvPr/>
          </p:nvSpPr>
          <p:spPr bwMode="auto">
            <a:xfrm>
              <a:off x="3833" y="2153"/>
              <a:ext cx="0" cy="317"/>
            </a:xfrm>
            <a:prstGeom prst="line">
              <a:avLst/>
            </a:prstGeom>
            <a:noFill/>
            <a:ln w="28575" cap="sq">
              <a:solidFill>
                <a:srgbClr val="00008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35" name="Text Box 96"/>
            <p:cNvSpPr txBox="1">
              <a:spLocks noChangeArrowheads="1"/>
            </p:cNvSpPr>
            <p:nvPr/>
          </p:nvSpPr>
          <p:spPr bwMode="auto">
            <a:xfrm>
              <a:off x="1069" y="2184"/>
              <a:ext cx="1134" cy="26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zh-CN" altLang="en-US" sz="2200" b="1" dirty="0">
                  <a:latin typeface="幼圆" pitchFamily="49" charset="-122"/>
                  <a:ea typeface="幼圆" pitchFamily="49" charset="-122"/>
                </a:rPr>
                <a:t>第</a:t>
              </a:r>
              <a:r>
                <a:rPr lang="zh-CN" altLang="en-US" sz="2200" b="1" dirty="0">
                  <a:ea typeface="幼圆" pitchFamily="49" charset="-122"/>
                </a:rPr>
                <a:t>1</a:t>
              </a:r>
              <a:r>
                <a:rPr lang="zh-CN" altLang="en-US" sz="2200" b="1" dirty="0">
                  <a:latin typeface="幼圆" pitchFamily="49" charset="-122"/>
                  <a:ea typeface="幼圆" pitchFamily="49" charset="-122"/>
                </a:rPr>
                <a:t>个栈</a:t>
              </a:r>
            </a:p>
          </p:txBody>
        </p:sp>
        <p:sp>
          <p:nvSpPr>
            <p:cNvPr id="43036" name="Text Box 97"/>
            <p:cNvSpPr txBox="1">
              <a:spLocks noChangeArrowheads="1"/>
            </p:cNvSpPr>
            <p:nvPr/>
          </p:nvSpPr>
          <p:spPr bwMode="auto">
            <a:xfrm>
              <a:off x="3997" y="2181"/>
              <a:ext cx="1134" cy="26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zh-CN" altLang="en-US" sz="2200" b="1">
                  <a:latin typeface="幼圆" pitchFamily="49" charset="-122"/>
                  <a:ea typeface="幼圆" pitchFamily="49" charset="-122"/>
                </a:rPr>
                <a:t>第</a:t>
              </a:r>
              <a:r>
                <a:rPr lang="en-US" altLang="zh-CN" sz="2200" b="1">
                  <a:ea typeface="幼圆" pitchFamily="49" charset="-122"/>
                </a:rPr>
                <a:t>2</a:t>
              </a:r>
              <a:r>
                <a:rPr lang="zh-CN" altLang="en-US" sz="2200" b="1">
                  <a:latin typeface="幼圆" pitchFamily="49" charset="-122"/>
                  <a:ea typeface="幼圆" pitchFamily="49" charset="-122"/>
                </a:rPr>
                <a:t>个栈</a:t>
              </a:r>
            </a:p>
          </p:txBody>
        </p:sp>
        <p:sp>
          <p:nvSpPr>
            <p:cNvPr id="43037" name="Line 98"/>
            <p:cNvSpPr>
              <a:spLocks noChangeShapeType="1"/>
            </p:cNvSpPr>
            <p:nvPr/>
          </p:nvSpPr>
          <p:spPr bwMode="auto">
            <a:xfrm flipV="1">
              <a:off x="3749" y="2488"/>
              <a:ext cx="0" cy="181"/>
            </a:xfrm>
            <a:prstGeom prst="line">
              <a:avLst/>
            </a:prstGeom>
            <a:noFill/>
            <a:ln w="22225" cap="sq">
              <a:solidFill>
                <a:schemeClr val="accent2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95011" name="Text Box 99"/>
          <p:cNvSpPr txBox="1">
            <a:spLocks noChangeArrowheads="1"/>
          </p:cNvSpPr>
          <p:nvPr/>
        </p:nvSpPr>
        <p:spPr bwMode="auto">
          <a:xfrm>
            <a:off x="1102641" y="2700209"/>
            <a:ext cx="10449143" cy="5847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solidFill>
                  <a:srgbClr val="000099"/>
                </a:solidFill>
              </a:rPr>
              <a:t>Top1、Top2 </a:t>
            </a:r>
            <a:r>
              <a:rPr lang="zh-CN" altLang="en-US" sz="3200" b="1" dirty="0" smtClean="0">
                <a:solidFill>
                  <a:srgbClr val="000099"/>
                </a:solidFill>
                <a:ea typeface="幼圆" pitchFamily="49" charset="-122"/>
              </a:rPr>
              <a:t>分别给</a:t>
            </a:r>
            <a:r>
              <a:rPr lang="zh-CN" altLang="en-US" sz="3200" b="1" dirty="0">
                <a:solidFill>
                  <a:srgbClr val="000099"/>
                </a:solidFill>
                <a:ea typeface="幼圆" pitchFamily="49" charset="-122"/>
              </a:rPr>
              <a:t>出第</a:t>
            </a:r>
            <a:r>
              <a:rPr lang="zh-CN" altLang="en-US" sz="3200" b="1" dirty="0">
                <a:solidFill>
                  <a:srgbClr val="000099"/>
                </a:solidFill>
              </a:rPr>
              <a:t>1</a:t>
            </a:r>
            <a:r>
              <a:rPr lang="zh-CN" altLang="en-US" sz="3200" b="1" dirty="0">
                <a:solidFill>
                  <a:srgbClr val="000099"/>
                </a:solidFill>
                <a:ea typeface="幼圆" pitchFamily="49" charset="-122"/>
              </a:rPr>
              <a:t>个与第</a:t>
            </a:r>
            <a:r>
              <a:rPr lang="zh-CN" altLang="en-US" sz="3200" b="1" dirty="0">
                <a:solidFill>
                  <a:srgbClr val="000099"/>
                </a:solidFill>
              </a:rPr>
              <a:t>2</a:t>
            </a:r>
            <a:r>
              <a:rPr lang="zh-CN" altLang="en-US" sz="3200" b="1" dirty="0">
                <a:solidFill>
                  <a:srgbClr val="000099"/>
                </a:solidFill>
                <a:ea typeface="幼圆" pitchFamily="49" charset="-122"/>
              </a:rPr>
              <a:t>个栈的栈顶元素的位置</a:t>
            </a:r>
            <a:r>
              <a:rPr lang="zh-CN" altLang="en-US" sz="3200" b="1" dirty="0">
                <a:solidFill>
                  <a:srgbClr val="000099"/>
                </a:solidFill>
              </a:rPr>
              <a:t>。</a:t>
            </a: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295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294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979" grpId="0" autoUpdateAnimBg="0"/>
      <p:bldP spid="295011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Text Box 5"/>
          <p:cNvSpPr txBox="1">
            <a:spLocks noChangeArrowheads="1"/>
          </p:cNvSpPr>
          <p:nvPr/>
        </p:nvSpPr>
        <p:spPr bwMode="auto">
          <a:xfrm flipH="1">
            <a:off x="10211589" y="4065589"/>
            <a:ext cx="1779884" cy="396875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000" b="1" dirty="0">
                <a:solidFill>
                  <a:schemeClr val="accent6"/>
                </a:solidFill>
                <a:latin typeface="黑体" pitchFamily="49" charset="-122"/>
                <a:ea typeface="黑体" pitchFamily="49" charset="-122"/>
              </a:rPr>
              <a:t>逻辑结构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999991" y="4289425"/>
            <a:ext cx="3619029" cy="2368550"/>
            <a:chOff x="1346" y="2228"/>
            <a:chExt cx="1595" cy="1406"/>
          </a:xfrm>
        </p:grpSpPr>
        <p:sp>
          <p:nvSpPr>
            <p:cNvPr id="27708" name="Line 7"/>
            <p:cNvSpPr>
              <a:spLocks noChangeShapeType="1"/>
            </p:cNvSpPr>
            <p:nvPr/>
          </p:nvSpPr>
          <p:spPr bwMode="auto">
            <a:xfrm flipH="1">
              <a:off x="1346" y="2228"/>
              <a:ext cx="1595" cy="1406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/>
              <a:tailEnd type="triangle" w="med" len="med"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7709" name="Line 9"/>
            <p:cNvSpPr>
              <a:spLocks noChangeShapeType="1"/>
            </p:cNvSpPr>
            <p:nvPr/>
          </p:nvSpPr>
          <p:spPr bwMode="auto">
            <a:xfrm>
              <a:off x="2623" y="2425"/>
              <a:ext cx="0" cy="18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7710" name="Line 11"/>
            <p:cNvSpPr>
              <a:spLocks noChangeShapeType="1"/>
            </p:cNvSpPr>
            <p:nvPr/>
          </p:nvSpPr>
          <p:spPr bwMode="auto">
            <a:xfrm>
              <a:off x="2292" y="2715"/>
              <a:ext cx="0" cy="18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7711" name="Line 13"/>
            <p:cNvSpPr>
              <a:spLocks noChangeShapeType="1"/>
            </p:cNvSpPr>
            <p:nvPr/>
          </p:nvSpPr>
          <p:spPr bwMode="auto">
            <a:xfrm>
              <a:off x="1928" y="3033"/>
              <a:ext cx="0" cy="18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7712" name="Line 18"/>
            <p:cNvSpPr>
              <a:spLocks noChangeShapeType="1"/>
            </p:cNvSpPr>
            <p:nvPr/>
          </p:nvSpPr>
          <p:spPr bwMode="auto">
            <a:xfrm>
              <a:off x="1578" y="3327"/>
              <a:ext cx="0" cy="18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7652" name="Text Box 19"/>
          <p:cNvSpPr txBox="1">
            <a:spLocks noChangeArrowheads="1"/>
          </p:cNvSpPr>
          <p:nvPr/>
        </p:nvSpPr>
        <p:spPr bwMode="auto">
          <a:xfrm>
            <a:off x="543913" y="6157914"/>
            <a:ext cx="2503690" cy="396875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存储结构</a:t>
            </a:r>
          </a:p>
        </p:txBody>
      </p:sp>
      <p:sp>
        <p:nvSpPr>
          <p:cNvPr id="3094" name="Text Box 22"/>
          <p:cNvSpPr txBox="1">
            <a:spLocks noChangeArrowheads="1"/>
          </p:cNvSpPr>
          <p:nvPr/>
        </p:nvSpPr>
        <p:spPr bwMode="auto">
          <a:xfrm>
            <a:off x="3443369" y="966789"/>
            <a:ext cx="4281459" cy="396875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2000" b="1" dirty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运算</a:t>
            </a:r>
          </a:p>
        </p:txBody>
      </p:sp>
      <p:grpSp>
        <p:nvGrpSpPr>
          <p:cNvPr id="8" name="Group 23"/>
          <p:cNvGrpSpPr>
            <a:grpSpLocks/>
          </p:cNvGrpSpPr>
          <p:nvPr/>
        </p:nvGrpSpPr>
        <p:grpSpPr bwMode="auto">
          <a:xfrm>
            <a:off x="5441243" y="1290638"/>
            <a:ext cx="308993" cy="3009900"/>
            <a:chOff x="2266" y="566"/>
            <a:chExt cx="146" cy="1851"/>
          </a:xfrm>
        </p:grpSpPr>
        <p:sp>
          <p:nvSpPr>
            <p:cNvPr id="3096" name="Line 24"/>
            <p:cNvSpPr>
              <a:spLocks noChangeShapeType="1"/>
            </p:cNvSpPr>
            <p:nvPr/>
          </p:nvSpPr>
          <p:spPr bwMode="auto">
            <a:xfrm flipH="1" flipV="1">
              <a:off x="2334" y="566"/>
              <a:ext cx="29" cy="1851"/>
            </a:xfrm>
            <a:prstGeom prst="line">
              <a:avLst/>
            </a:prstGeom>
            <a:noFill/>
            <a:ln w="38100">
              <a:solidFill>
                <a:schemeClr val="accent1">
                  <a:lumMod val="25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pPr eaLnBrk="1" hangingPunct="1">
                <a:defRPr/>
              </a:pPr>
              <a:endParaRPr lang="zh-CN" altLang="en-US" sz="1800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098" name="Line 26"/>
            <p:cNvSpPr>
              <a:spLocks noChangeShapeType="1"/>
            </p:cNvSpPr>
            <p:nvPr/>
          </p:nvSpPr>
          <p:spPr bwMode="auto">
            <a:xfrm>
              <a:off x="2267" y="1145"/>
              <a:ext cx="145" cy="0"/>
            </a:xfrm>
            <a:prstGeom prst="line">
              <a:avLst/>
            </a:prstGeom>
            <a:noFill/>
            <a:ln w="38100">
              <a:solidFill>
                <a:schemeClr val="accent1">
                  <a:lumMod val="25000"/>
                </a:schemeClr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1" hangingPunct="1">
                <a:defRPr/>
              </a:pPr>
              <a:endParaRPr lang="zh-CN" altLang="en-US" sz="1800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" name="Line 27"/>
            <p:cNvSpPr>
              <a:spLocks noChangeShapeType="1"/>
            </p:cNvSpPr>
            <p:nvPr/>
          </p:nvSpPr>
          <p:spPr bwMode="auto">
            <a:xfrm>
              <a:off x="2267" y="1327"/>
              <a:ext cx="145" cy="0"/>
            </a:xfrm>
            <a:prstGeom prst="line">
              <a:avLst/>
            </a:prstGeom>
            <a:noFill/>
            <a:ln w="38100">
              <a:solidFill>
                <a:schemeClr val="accent1">
                  <a:lumMod val="25000"/>
                </a:schemeClr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1" hangingPunct="1">
                <a:defRPr/>
              </a:pPr>
              <a:endParaRPr lang="zh-CN" altLang="en-US" sz="1800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4" name="Line 28"/>
            <p:cNvSpPr>
              <a:spLocks noChangeShapeType="1"/>
            </p:cNvSpPr>
            <p:nvPr/>
          </p:nvSpPr>
          <p:spPr bwMode="auto">
            <a:xfrm>
              <a:off x="2267" y="1497"/>
              <a:ext cx="145" cy="0"/>
            </a:xfrm>
            <a:prstGeom prst="line">
              <a:avLst/>
            </a:prstGeom>
            <a:noFill/>
            <a:ln w="38100">
              <a:solidFill>
                <a:schemeClr val="accent1">
                  <a:lumMod val="25000"/>
                </a:schemeClr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1" hangingPunct="1">
                <a:defRPr/>
              </a:pPr>
              <a:endParaRPr lang="zh-CN" altLang="en-US" sz="1800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5" name="Line 29"/>
            <p:cNvSpPr>
              <a:spLocks noChangeShapeType="1"/>
            </p:cNvSpPr>
            <p:nvPr/>
          </p:nvSpPr>
          <p:spPr bwMode="auto">
            <a:xfrm>
              <a:off x="2266" y="1682"/>
              <a:ext cx="145" cy="0"/>
            </a:xfrm>
            <a:prstGeom prst="line">
              <a:avLst/>
            </a:prstGeom>
            <a:noFill/>
            <a:ln w="38100">
              <a:solidFill>
                <a:schemeClr val="accent1">
                  <a:lumMod val="25000"/>
                </a:schemeClr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1" hangingPunct="1">
                <a:defRPr/>
              </a:pPr>
              <a:endParaRPr lang="zh-CN" altLang="en-US" sz="1800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" name="Line 30"/>
            <p:cNvSpPr>
              <a:spLocks noChangeShapeType="1"/>
            </p:cNvSpPr>
            <p:nvPr/>
          </p:nvSpPr>
          <p:spPr bwMode="auto">
            <a:xfrm>
              <a:off x="2266" y="1858"/>
              <a:ext cx="145" cy="0"/>
            </a:xfrm>
            <a:prstGeom prst="line">
              <a:avLst/>
            </a:prstGeom>
            <a:noFill/>
            <a:ln w="38100">
              <a:solidFill>
                <a:schemeClr val="accent1">
                  <a:lumMod val="25000"/>
                </a:schemeClr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1" hangingPunct="1">
                <a:defRPr/>
              </a:pPr>
              <a:endParaRPr lang="zh-CN" altLang="en-US" sz="1800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7" name="Line 31"/>
            <p:cNvSpPr>
              <a:spLocks noChangeShapeType="1"/>
            </p:cNvSpPr>
            <p:nvPr/>
          </p:nvSpPr>
          <p:spPr bwMode="auto">
            <a:xfrm>
              <a:off x="2266" y="2041"/>
              <a:ext cx="145" cy="0"/>
            </a:xfrm>
            <a:prstGeom prst="line">
              <a:avLst/>
            </a:prstGeom>
            <a:noFill/>
            <a:ln w="38100">
              <a:solidFill>
                <a:schemeClr val="accent1">
                  <a:lumMod val="25000"/>
                </a:schemeClr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1" hangingPunct="1">
                <a:defRPr/>
              </a:pPr>
              <a:endParaRPr lang="zh-CN" altLang="en-US" sz="1800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104" name="Line 32"/>
            <p:cNvSpPr>
              <a:spLocks noChangeShapeType="1"/>
            </p:cNvSpPr>
            <p:nvPr/>
          </p:nvSpPr>
          <p:spPr bwMode="auto">
            <a:xfrm>
              <a:off x="2266" y="963"/>
              <a:ext cx="145" cy="0"/>
            </a:xfrm>
            <a:prstGeom prst="line">
              <a:avLst/>
            </a:prstGeom>
            <a:noFill/>
            <a:ln w="38100">
              <a:solidFill>
                <a:schemeClr val="accent1">
                  <a:lumMod val="25000"/>
                </a:schemeClr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1" hangingPunct="1">
                <a:defRPr/>
              </a:pPr>
              <a:endParaRPr lang="zh-CN" altLang="en-US" sz="1800">
                <a:latin typeface="Arial" charset="0"/>
                <a:ea typeface="宋体" pitchFamily="2" charset="-122"/>
              </a:endParaRPr>
            </a:p>
          </p:txBody>
        </p:sp>
      </p:grpSp>
      <p:sp>
        <p:nvSpPr>
          <p:cNvPr id="3105" name="Text Box 33"/>
          <p:cNvSpPr txBox="1">
            <a:spLocks noChangeArrowheads="1"/>
          </p:cNvSpPr>
          <p:nvPr/>
        </p:nvSpPr>
        <p:spPr bwMode="auto">
          <a:xfrm>
            <a:off x="5726955" y="3451225"/>
            <a:ext cx="1392585" cy="338138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1600" b="1" dirty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建立结构</a:t>
            </a:r>
          </a:p>
        </p:txBody>
      </p:sp>
      <p:sp>
        <p:nvSpPr>
          <p:cNvPr id="3107" name="Line 35"/>
          <p:cNvSpPr>
            <a:spLocks noChangeShapeType="1"/>
          </p:cNvSpPr>
          <p:nvPr/>
        </p:nvSpPr>
        <p:spPr bwMode="auto">
          <a:xfrm flipH="1">
            <a:off x="5961875" y="4170363"/>
            <a:ext cx="0" cy="258762"/>
          </a:xfrm>
          <a:prstGeom prst="line">
            <a:avLst/>
          </a:prstGeom>
          <a:noFill/>
          <a:ln w="38100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 hangingPunct="1">
              <a:defRPr/>
            </a:pPr>
            <a:endParaRPr lang="zh-CN" altLang="en-US" sz="1800">
              <a:latin typeface="Arial" charset="0"/>
              <a:ea typeface="宋体" pitchFamily="2" charset="-122"/>
            </a:endParaRPr>
          </a:p>
        </p:txBody>
      </p:sp>
      <p:sp>
        <p:nvSpPr>
          <p:cNvPr id="3108" name="Line 36"/>
          <p:cNvSpPr>
            <a:spLocks noChangeShapeType="1"/>
          </p:cNvSpPr>
          <p:nvPr/>
        </p:nvSpPr>
        <p:spPr bwMode="auto">
          <a:xfrm flipH="1">
            <a:off x="6433829" y="4170363"/>
            <a:ext cx="0" cy="258762"/>
          </a:xfrm>
          <a:prstGeom prst="line">
            <a:avLst/>
          </a:prstGeom>
          <a:noFill/>
          <a:ln w="38100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 hangingPunct="1">
              <a:defRPr/>
            </a:pPr>
            <a:endParaRPr lang="zh-CN" altLang="en-US" sz="1800">
              <a:latin typeface="Arial" charset="0"/>
              <a:ea typeface="宋体" pitchFamily="2" charset="-122"/>
            </a:endParaRPr>
          </a:p>
        </p:txBody>
      </p:sp>
      <p:sp>
        <p:nvSpPr>
          <p:cNvPr id="3109" name="Line 37"/>
          <p:cNvSpPr>
            <a:spLocks noChangeShapeType="1"/>
          </p:cNvSpPr>
          <p:nvPr/>
        </p:nvSpPr>
        <p:spPr bwMode="auto">
          <a:xfrm flipH="1">
            <a:off x="6886737" y="4170363"/>
            <a:ext cx="0" cy="258762"/>
          </a:xfrm>
          <a:prstGeom prst="line">
            <a:avLst/>
          </a:prstGeom>
          <a:noFill/>
          <a:ln w="38100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 hangingPunct="1">
              <a:defRPr/>
            </a:pPr>
            <a:endParaRPr lang="zh-CN" altLang="en-US" sz="1800">
              <a:latin typeface="Arial" charset="0"/>
              <a:ea typeface="宋体" pitchFamily="2" charset="-122"/>
            </a:endParaRPr>
          </a:p>
        </p:txBody>
      </p:sp>
      <p:sp>
        <p:nvSpPr>
          <p:cNvPr id="3110" name="Line 38"/>
          <p:cNvSpPr>
            <a:spLocks noChangeShapeType="1"/>
          </p:cNvSpPr>
          <p:nvPr/>
        </p:nvSpPr>
        <p:spPr bwMode="auto">
          <a:xfrm flipH="1">
            <a:off x="7339644" y="4170363"/>
            <a:ext cx="0" cy="258762"/>
          </a:xfrm>
          <a:prstGeom prst="line">
            <a:avLst/>
          </a:prstGeom>
          <a:noFill/>
          <a:ln w="38100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 hangingPunct="1">
              <a:defRPr/>
            </a:pPr>
            <a:endParaRPr lang="zh-CN" altLang="en-US" sz="1800">
              <a:latin typeface="Arial" charset="0"/>
              <a:ea typeface="宋体" pitchFamily="2" charset="-122"/>
            </a:endParaRPr>
          </a:p>
        </p:txBody>
      </p:sp>
      <p:sp>
        <p:nvSpPr>
          <p:cNvPr id="3111" name="Line 39"/>
          <p:cNvSpPr>
            <a:spLocks noChangeShapeType="1"/>
          </p:cNvSpPr>
          <p:nvPr/>
        </p:nvSpPr>
        <p:spPr bwMode="auto">
          <a:xfrm flipH="1">
            <a:off x="7792552" y="4170363"/>
            <a:ext cx="0" cy="258762"/>
          </a:xfrm>
          <a:prstGeom prst="line">
            <a:avLst/>
          </a:prstGeom>
          <a:noFill/>
          <a:ln w="38100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 hangingPunct="1">
              <a:defRPr/>
            </a:pPr>
            <a:endParaRPr lang="zh-CN" altLang="en-US" sz="1800">
              <a:latin typeface="Arial" charset="0"/>
              <a:ea typeface="宋体" pitchFamily="2" charset="-122"/>
            </a:endParaRPr>
          </a:p>
        </p:txBody>
      </p:sp>
      <p:sp>
        <p:nvSpPr>
          <p:cNvPr id="3112" name="Line 40"/>
          <p:cNvSpPr>
            <a:spLocks noChangeShapeType="1"/>
          </p:cNvSpPr>
          <p:nvPr/>
        </p:nvSpPr>
        <p:spPr bwMode="auto">
          <a:xfrm flipH="1">
            <a:off x="8249693" y="4170363"/>
            <a:ext cx="0" cy="258762"/>
          </a:xfrm>
          <a:prstGeom prst="line">
            <a:avLst/>
          </a:prstGeom>
          <a:noFill/>
          <a:ln w="38100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 hangingPunct="1">
              <a:defRPr/>
            </a:pPr>
            <a:endParaRPr lang="zh-CN" altLang="en-US" sz="1800">
              <a:latin typeface="Arial" charset="0"/>
              <a:ea typeface="宋体" pitchFamily="2" charset="-122"/>
            </a:endParaRPr>
          </a:p>
        </p:txBody>
      </p:sp>
      <p:sp>
        <p:nvSpPr>
          <p:cNvPr id="3113" name="Line 41"/>
          <p:cNvSpPr>
            <a:spLocks noChangeShapeType="1"/>
          </p:cNvSpPr>
          <p:nvPr/>
        </p:nvSpPr>
        <p:spPr bwMode="auto">
          <a:xfrm flipH="1">
            <a:off x="8685669" y="4170363"/>
            <a:ext cx="0" cy="258762"/>
          </a:xfrm>
          <a:prstGeom prst="line">
            <a:avLst/>
          </a:prstGeom>
          <a:noFill/>
          <a:ln w="38100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 hangingPunct="1">
              <a:defRPr/>
            </a:pPr>
            <a:endParaRPr lang="zh-CN" altLang="en-US" sz="1800">
              <a:latin typeface="Arial" charset="0"/>
              <a:ea typeface="宋体" pitchFamily="2" charset="-122"/>
            </a:endParaRPr>
          </a:p>
        </p:txBody>
      </p:sp>
      <p:sp>
        <p:nvSpPr>
          <p:cNvPr id="3114" name="Line 42"/>
          <p:cNvSpPr>
            <a:spLocks noChangeShapeType="1"/>
          </p:cNvSpPr>
          <p:nvPr/>
        </p:nvSpPr>
        <p:spPr bwMode="auto">
          <a:xfrm flipH="1">
            <a:off x="9119530" y="4170363"/>
            <a:ext cx="0" cy="258762"/>
          </a:xfrm>
          <a:prstGeom prst="line">
            <a:avLst/>
          </a:prstGeom>
          <a:noFill/>
          <a:ln w="38100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 hangingPunct="1">
              <a:defRPr/>
            </a:pPr>
            <a:endParaRPr lang="zh-CN" altLang="en-US" sz="1800">
              <a:latin typeface="Arial" charset="0"/>
              <a:ea typeface="宋体" pitchFamily="2" charset="-122"/>
            </a:endParaRPr>
          </a:p>
        </p:txBody>
      </p:sp>
      <p:sp>
        <p:nvSpPr>
          <p:cNvPr id="3115" name="Line 43"/>
          <p:cNvSpPr>
            <a:spLocks noChangeShapeType="1"/>
          </p:cNvSpPr>
          <p:nvPr/>
        </p:nvSpPr>
        <p:spPr bwMode="auto">
          <a:xfrm flipH="1">
            <a:off x="9578786" y="4170363"/>
            <a:ext cx="0" cy="258762"/>
          </a:xfrm>
          <a:prstGeom prst="line">
            <a:avLst/>
          </a:prstGeom>
          <a:noFill/>
          <a:ln w="38100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 hangingPunct="1">
              <a:defRPr/>
            </a:pPr>
            <a:endParaRPr lang="zh-CN" altLang="en-US" sz="1800">
              <a:latin typeface="Arial" charset="0"/>
              <a:ea typeface="宋体" pitchFamily="2" charset="-122"/>
            </a:endParaRPr>
          </a:p>
        </p:txBody>
      </p:sp>
      <p:sp>
        <p:nvSpPr>
          <p:cNvPr id="3116" name="Line 44"/>
          <p:cNvSpPr>
            <a:spLocks noChangeShapeType="1"/>
          </p:cNvSpPr>
          <p:nvPr/>
        </p:nvSpPr>
        <p:spPr bwMode="auto">
          <a:xfrm>
            <a:off x="5602088" y="4289425"/>
            <a:ext cx="4535426" cy="0"/>
          </a:xfrm>
          <a:prstGeom prst="line">
            <a:avLst/>
          </a:prstGeom>
          <a:noFill/>
          <a:ln w="38100">
            <a:solidFill>
              <a:schemeClr val="accent2">
                <a:lumMod val="75000"/>
              </a:schemeClr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pPr eaLnBrk="1" hangingPunct="1">
              <a:defRPr/>
            </a:pPr>
            <a:endParaRPr lang="zh-CN" altLang="en-US" sz="1800">
              <a:latin typeface="Arial" charset="0"/>
              <a:ea typeface="宋体" pitchFamily="2" charset="-122"/>
            </a:endParaRPr>
          </a:p>
        </p:txBody>
      </p:sp>
      <p:sp>
        <p:nvSpPr>
          <p:cNvPr id="3117" name="Line 45"/>
          <p:cNvSpPr>
            <a:spLocks noChangeShapeType="1"/>
          </p:cNvSpPr>
          <p:nvPr/>
        </p:nvSpPr>
        <p:spPr bwMode="auto">
          <a:xfrm>
            <a:off x="5578808" y="1704975"/>
            <a:ext cx="4355533" cy="0"/>
          </a:xfrm>
          <a:prstGeom prst="line">
            <a:avLst/>
          </a:prstGeom>
          <a:noFill/>
          <a:ln w="12699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hangingPunct="1">
              <a:defRPr/>
            </a:pPr>
            <a:endParaRPr lang="zh-CN" altLang="en-US" sz="1800">
              <a:latin typeface="Arial" charset="0"/>
              <a:ea typeface="宋体" pitchFamily="2" charset="-122"/>
            </a:endParaRPr>
          </a:p>
        </p:txBody>
      </p:sp>
      <p:sp>
        <p:nvSpPr>
          <p:cNvPr id="3118" name="Line 46"/>
          <p:cNvSpPr>
            <a:spLocks noChangeShapeType="1"/>
          </p:cNvSpPr>
          <p:nvPr/>
        </p:nvSpPr>
        <p:spPr bwMode="auto">
          <a:xfrm>
            <a:off x="2262423" y="6484938"/>
            <a:ext cx="4355533" cy="0"/>
          </a:xfrm>
          <a:prstGeom prst="line">
            <a:avLst/>
          </a:prstGeom>
          <a:noFill/>
          <a:ln w="12699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hangingPunct="1">
              <a:defRPr/>
            </a:pPr>
            <a:endParaRPr lang="zh-CN" altLang="en-US" sz="1800">
              <a:latin typeface="Arial" charset="0"/>
              <a:ea typeface="宋体" pitchFamily="2" charset="-122"/>
            </a:endParaRPr>
          </a:p>
        </p:txBody>
      </p:sp>
      <p:sp>
        <p:nvSpPr>
          <p:cNvPr id="3119" name="Line 47"/>
          <p:cNvSpPr>
            <a:spLocks noChangeShapeType="1"/>
          </p:cNvSpPr>
          <p:nvPr/>
        </p:nvSpPr>
        <p:spPr bwMode="auto">
          <a:xfrm>
            <a:off x="2302634" y="3859213"/>
            <a:ext cx="4355533" cy="0"/>
          </a:xfrm>
          <a:prstGeom prst="line">
            <a:avLst/>
          </a:prstGeom>
          <a:noFill/>
          <a:ln w="12699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hangingPunct="1">
              <a:defRPr/>
            </a:pPr>
            <a:endParaRPr lang="zh-CN" altLang="en-US" sz="1800">
              <a:latin typeface="Arial" charset="0"/>
              <a:ea typeface="宋体" pitchFamily="2" charset="-122"/>
            </a:endParaRPr>
          </a:p>
        </p:txBody>
      </p:sp>
      <p:sp>
        <p:nvSpPr>
          <p:cNvPr id="3120" name="Line 48"/>
          <p:cNvSpPr>
            <a:spLocks noChangeShapeType="1"/>
          </p:cNvSpPr>
          <p:nvPr/>
        </p:nvSpPr>
        <p:spPr bwMode="auto">
          <a:xfrm flipV="1">
            <a:off x="2260306" y="3829051"/>
            <a:ext cx="0" cy="2640013"/>
          </a:xfrm>
          <a:prstGeom prst="line">
            <a:avLst/>
          </a:prstGeom>
          <a:noFill/>
          <a:ln w="12699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 hangingPunct="1">
              <a:defRPr/>
            </a:pPr>
            <a:endParaRPr lang="zh-CN" altLang="en-US" sz="1800">
              <a:latin typeface="Arial" charset="0"/>
              <a:ea typeface="宋体" pitchFamily="2" charset="-122"/>
            </a:endParaRPr>
          </a:p>
        </p:txBody>
      </p:sp>
      <p:sp>
        <p:nvSpPr>
          <p:cNvPr id="3121" name="Line 49"/>
          <p:cNvSpPr>
            <a:spLocks noChangeShapeType="1"/>
          </p:cNvSpPr>
          <p:nvPr/>
        </p:nvSpPr>
        <p:spPr bwMode="auto">
          <a:xfrm flipV="1">
            <a:off x="9917409" y="1709738"/>
            <a:ext cx="0" cy="2640012"/>
          </a:xfrm>
          <a:prstGeom prst="line">
            <a:avLst/>
          </a:prstGeom>
          <a:noFill/>
          <a:ln w="12699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 hangingPunct="1">
              <a:defRPr/>
            </a:pPr>
            <a:endParaRPr lang="zh-CN" altLang="en-US" sz="1800">
              <a:latin typeface="Arial" charset="0"/>
              <a:ea typeface="宋体" pitchFamily="2" charset="-122"/>
            </a:endParaRPr>
          </a:p>
        </p:txBody>
      </p:sp>
      <p:sp>
        <p:nvSpPr>
          <p:cNvPr id="3122" name="Line 50"/>
          <p:cNvSpPr>
            <a:spLocks noChangeShapeType="1"/>
          </p:cNvSpPr>
          <p:nvPr/>
        </p:nvSpPr>
        <p:spPr bwMode="auto">
          <a:xfrm flipV="1">
            <a:off x="6603140" y="3860801"/>
            <a:ext cx="0" cy="2640013"/>
          </a:xfrm>
          <a:prstGeom prst="line">
            <a:avLst/>
          </a:prstGeom>
          <a:noFill/>
          <a:ln w="12699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 hangingPunct="1">
              <a:defRPr/>
            </a:pPr>
            <a:endParaRPr lang="zh-CN" altLang="en-US" sz="1800">
              <a:latin typeface="Arial" charset="0"/>
              <a:ea typeface="宋体" pitchFamily="2" charset="-122"/>
            </a:endParaRPr>
          </a:p>
        </p:txBody>
      </p:sp>
      <p:sp>
        <p:nvSpPr>
          <p:cNvPr id="3123" name="Line 51"/>
          <p:cNvSpPr>
            <a:spLocks noChangeShapeType="1"/>
          </p:cNvSpPr>
          <p:nvPr/>
        </p:nvSpPr>
        <p:spPr bwMode="auto">
          <a:xfrm flipV="1">
            <a:off x="6613723" y="4291013"/>
            <a:ext cx="3301570" cy="2190750"/>
          </a:xfrm>
          <a:prstGeom prst="line">
            <a:avLst/>
          </a:prstGeom>
          <a:noFill/>
          <a:ln w="12699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hangingPunct="1">
              <a:defRPr/>
            </a:pPr>
            <a:endParaRPr lang="zh-CN" altLang="en-US" sz="1800">
              <a:latin typeface="Arial" charset="0"/>
              <a:ea typeface="宋体" pitchFamily="2" charset="-122"/>
            </a:endParaRPr>
          </a:p>
        </p:txBody>
      </p:sp>
      <p:sp>
        <p:nvSpPr>
          <p:cNvPr id="3124" name="Line 52"/>
          <p:cNvSpPr>
            <a:spLocks noChangeShapeType="1"/>
          </p:cNvSpPr>
          <p:nvPr/>
        </p:nvSpPr>
        <p:spPr bwMode="auto">
          <a:xfrm flipV="1">
            <a:off x="2262423" y="1708151"/>
            <a:ext cx="3320617" cy="2163763"/>
          </a:xfrm>
          <a:prstGeom prst="line">
            <a:avLst/>
          </a:prstGeom>
          <a:noFill/>
          <a:ln w="12699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 hangingPunct="1">
              <a:defRPr/>
            </a:pPr>
            <a:endParaRPr lang="zh-CN" altLang="en-US" sz="1800">
              <a:latin typeface="Arial" charset="0"/>
              <a:ea typeface="宋体" pitchFamily="2" charset="-122"/>
            </a:endParaRPr>
          </a:p>
        </p:txBody>
      </p:sp>
      <p:sp>
        <p:nvSpPr>
          <p:cNvPr id="3125" name="Line 53"/>
          <p:cNvSpPr>
            <a:spLocks noChangeShapeType="1"/>
          </p:cNvSpPr>
          <p:nvPr/>
        </p:nvSpPr>
        <p:spPr bwMode="auto">
          <a:xfrm flipV="1">
            <a:off x="6622189" y="1681163"/>
            <a:ext cx="3301570" cy="2190750"/>
          </a:xfrm>
          <a:prstGeom prst="line">
            <a:avLst/>
          </a:prstGeom>
          <a:noFill/>
          <a:ln w="12699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hangingPunct="1">
              <a:defRPr/>
            </a:pPr>
            <a:endParaRPr lang="zh-CN" altLang="en-US" sz="1800">
              <a:latin typeface="Arial" charset="0"/>
              <a:ea typeface="宋体" pitchFamily="2" charset="-122"/>
            </a:endParaRPr>
          </a:p>
        </p:txBody>
      </p:sp>
      <p:grpSp>
        <p:nvGrpSpPr>
          <p:cNvPr id="9" name="Group 54"/>
          <p:cNvGrpSpPr>
            <a:grpSpLocks/>
          </p:cNvGrpSpPr>
          <p:nvPr/>
        </p:nvGrpSpPr>
        <p:grpSpPr bwMode="auto">
          <a:xfrm>
            <a:off x="5769284" y="4427539"/>
            <a:ext cx="4143893" cy="1444625"/>
            <a:chOff x="2421" y="2187"/>
            <a:chExt cx="1958" cy="910"/>
          </a:xfrm>
        </p:grpSpPr>
        <p:sp>
          <p:nvSpPr>
            <p:cNvPr id="27690" name="Text Box 55"/>
            <p:cNvSpPr txBox="1">
              <a:spLocks noChangeArrowheads="1"/>
            </p:cNvSpPr>
            <p:nvPr/>
          </p:nvSpPr>
          <p:spPr bwMode="auto">
            <a:xfrm>
              <a:off x="2421" y="2187"/>
              <a:ext cx="204" cy="693"/>
            </a:xfrm>
            <a:prstGeom prst="rect">
              <a:avLst/>
            </a:prstGeom>
            <a:noFill/>
            <a:ln w="12699">
              <a:noFill/>
              <a:miter lim="800000"/>
              <a:headEnd/>
              <a:tailEnd/>
            </a:ln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600" b="1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rPr>
                <a:t>线性表</a:t>
              </a:r>
              <a:endParaRPr lang="en-US" altLang="zh-CN" sz="16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7691" name="Text Box 56"/>
            <p:cNvSpPr txBox="1">
              <a:spLocks noChangeArrowheads="1"/>
            </p:cNvSpPr>
            <p:nvPr/>
          </p:nvSpPr>
          <p:spPr bwMode="auto">
            <a:xfrm>
              <a:off x="3094" y="2187"/>
              <a:ext cx="204" cy="685"/>
            </a:xfrm>
            <a:prstGeom prst="rect">
              <a:avLst/>
            </a:prstGeom>
            <a:noFill/>
            <a:ln w="12699">
              <a:noFill/>
              <a:miter lim="800000"/>
              <a:headEnd/>
              <a:tailEnd/>
            </a:ln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600" b="1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rPr>
                <a:t>广义表</a:t>
              </a:r>
            </a:p>
          </p:txBody>
        </p:sp>
        <p:sp>
          <p:nvSpPr>
            <p:cNvPr id="27692" name="Text Box 57"/>
            <p:cNvSpPr txBox="1">
              <a:spLocks noChangeArrowheads="1"/>
            </p:cNvSpPr>
            <p:nvPr/>
          </p:nvSpPr>
          <p:spPr bwMode="auto">
            <a:xfrm>
              <a:off x="3314" y="2187"/>
              <a:ext cx="204" cy="730"/>
            </a:xfrm>
            <a:prstGeom prst="rect">
              <a:avLst/>
            </a:prstGeom>
            <a:noFill/>
            <a:ln w="12699">
              <a:noFill/>
              <a:miter lim="800000"/>
              <a:headEnd/>
              <a:tailEnd/>
            </a:ln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600" b="1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rPr>
                <a:t>串</a:t>
              </a:r>
              <a:endParaRPr lang="zh-CN" altLang="en-US" sz="1600" b="1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130" name="Text Box 58"/>
            <p:cNvSpPr txBox="1">
              <a:spLocks noChangeArrowheads="1"/>
            </p:cNvSpPr>
            <p:nvPr/>
          </p:nvSpPr>
          <p:spPr bwMode="auto">
            <a:xfrm>
              <a:off x="3924" y="2187"/>
              <a:ext cx="204" cy="368"/>
            </a:xfrm>
            <a:prstGeom prst="rect">
              <a:avLst/>
            </a:prstGeom>
            <a:noFill/>
            <a:ln w="12699">
              <a:noFill/>
              <a:miter lim="800000"/>
              <a:headEnd/>
              <a:tailEnd/>
            </a:ln>
            <a:effectLst/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1600" b="1" dirty="0">
                  <a:solidFill>
                    <a:schemeClr val="accent6"/>
                  </a:solidFill>
                  <a:latin typeface="黑体" pitchFamily="49" charset="-122"/>
                  <a:ea typeface="黑体" pitchFamily="49" charset="-122"/>
                </a:rPr>
                <a:t>树</a:t>
              </a:r>
            </a:p>
          </p:txBody>
        </p:sp>
        <p:sp>
          <p:nvSpPr>
            <p:cNvPr id="3131" name="Text Box 59"/>
            <p:cNvSpPr txBox="1">
              <a:spLocks noChangeArrowheads="1"/>
            </p:cNvSpPr>
            <p:nvPr/>
          </p:nvSpPr>
          <p:spPr bwMode="auto">
            <a:xfrm>
              <a:off x="3750" y="2187"/>
              <a:ext cx="204" cy="685"/>
            </a:xfrm>
            <a:prstGeom prst="rect">
              <a:avLst/>
            </a:prstGeom>
            <a:noFill/>
            <a:ln w="12699">
              <a:noFill/>
              <a:miter lim="800000"/>
              <a:headEnd/>
              <a:tailEnd/>
            </a:ln>
            <a:effectLst/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1600" b="1" dirty="0">
                  <a:solidFill>
                    <a:schemeClr val="accent6"/>
                  </a:solidFill>
                  <a:latin typeface="黑体" pitchFamily="49" charset="-122"/>
                  <a:ea typeface="黑体" pitchFamily="49" charset="-122"/>
                </a:rPr>
                <a:t>二叉树</a:t>
              </a:r>
            </a:p>
          </p:txBody>
        </p:sp>
        <p:sp>
          <p:nvSpPr>
            <p:cNvPr id="27695" name="Text Box 60"/>
            <p:cNvSpPr txBox="1">
              <a:spLocks noChangeArrowheads="1"/>
            </p:cNvSpPr>
            <p:nvPr/>
          </p:nvSpPr>
          <p:spPr bwMode="auto">
            <a:xfrm>
              <a:off x="3522" y="2187"/>
              <a:ext cx="204" cy="685"/>
            </a:xfrm>
            <a:prstGeom prst="rect">
              <a:avLst/>
            </a:prstGeom>
            <a:noFill/>
            <a:ln w="12699">
              <a:noFill/>
              <a:miter lim="800000"/>
              <a:headEnd/>
              <a:tailEnd/>
            </a:ln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600" b="1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rPr>
                <a:t>文件</a:t>
              </a:r>
            </a:p>
          </p:txBody>
        </p:sp>
        <p:sp>
          <p:nvSpPr>
            <p:cNvPr id="3133" name="Text Box 61"/>
            <p:cNvSpPr txBox="1">
              <a:spLocks noChangeArrowheads="1"/>
            </p:cNvSpPr>
            <p:nvPr/>
          </p:nvSpPr>
          <p:spPr bwMode="auto">
            <a:xfrm>
              <a:off x="4175" y="2187"/>
              <a:ext cx="204" cy="368"/>
            </a:xfrm>
            <a:prstGeom prst="rect">
              <a:avLst/>
            </a:prstGeom>
            <a:noFill/>
            <a:ln w="12699">
              <a:noFill/>
              <a:miter lim="800000"/>
              <a:headEnd/>
              <a:tailEnd/>
            </a:ln>
            <a:effectLst/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1600" b="1" dirty="0">
                  <a:solidFill>
                    <a:schemeClr val="accent6"/>
                  </a:solidFill>
                  <a:latin typeface="黑体" pitchFamily="49" charset="-122"/>
                  <a:ea typeface="黑体" pitchFamily="49" charset="-122"/>
                </a:rPr>
                <a:t>图</a:t>
              </a:r>
            </a:p>
          </p:txBody>
        </p:sp>
        <p:sp>
          <p:nvSpPr>
            <p:cNvPr id="27697" name="Text Box 62"/>
            <p:cNvSpPr txBox="1">
              <a:spLocks noChangeArrowheads="1"/>
            </p:cNvSpPr>
            <p:nvPr/>
          </p:nvSpPr>
          <p:spPr bwMode="auto">
            <a:xfrm>
              <a:off x="2671" y="2187"/>
              <a:ext cx="204" cy="368"/>
            </a:xfrm>
            <a:prstGeom prst="rect">
              <a:avLst/>
            </a:prstGeom>
            <a:noFill/>
            <a:ln w="12699">
              <a:noFill/>
              <a:miter lim="800000"/>
              <a:headEnd/>
              <a:tailEnd/>
            </a:ln>
          </p:spPr>
          <p:txBody>
            <a:bodyPr vert="eaVert"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zh-CN" altLang="zh-CN" sz="1600" b="1">
                <a:ea typeface="宋体" charset="-122"/>
              </a:endParaRPr>
            </a:p>
          </p:txBody>
        </p:sp>
        <p:sp>
          <p:nvSpPr>
            <p:cNvPr id="27698" name="Text Box 63"/>
            <p:cNvSpPr txBox="1">
              <a:spLocks noChangeArrowheads="1"/>
            </p:cNvSpPr>
            <p:nvPr/>
          </p:nvSpPr>
          <p:spPr bwMode="auto">
            <a:xfrm>
              <a:off x="2658" y="2187"/>
              <a:ext cx="204" cy="368"/>
            </a:xfrm>
            <a:prstGeom prst="rect">
              <a:avLst/>
            </a:prstGeom>
            <a:noFill/>
            <a:ln w="12699">
              <a:noFill/>
              <a:miter lim="800000"/>
              <a:headEnd/>
              <a:tailEnd/>
            </a:ln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600" b="1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rPr>
                <a:t>数组</a:t>
              </a:r>
            </a:p>
          </p:txBody>
        </p:sp>
        <p:sp>
          <p:nvSpPr>
            <p:cNvPr id="27699" name="Text Box 64"/>
            <p:cNvSpPr txBox="1">
              <a:spLocks noChangeArrowheads="1"/>
            </p:cNvSpPr>
            <p:nvPr/>
          </p:nvSpPr>
          <p:spPr bwMode="auto">
            <a:xfrm>
              <a:off x="2868" y="2187"/>
              <a:ext cx="204" cy="910"/>
            </a:xfrm>
            <a:prstGeom prst="rect">
              <a:avLst/>
            </a:prstGeom>
            <a:noFill/>
            <a:ln w="12699">
              <a:noFill/>
              <a:miter lim="800000"/>
              <a:headEnd/>
              <a:tailEnd/>
            </a:ln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600" b="1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rPr>
                <a:t>堆栈和队列</a:t>
              </a:r>
            </a:p>
          </p:txBody>
        </p:sp>
      </p:grpSp>
      <p:sp>
        <p:nvSpPr>
          <p:cNvPr id="27676" name="Text Box 55"/>
          <p:cNvSpPr txBox="1">
            <a:spLocks noChangeArrowheads="1"/>
          </p:cNvSpPr>
          <p:nvPr/>
        </p:nvSpPr>
        <p:spPr bwMode="auto">
          <a:xfrm>
            <a:off x="4769088" y="3462339"/>
            <a:ext cx="430887" cy="1100137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vert="eaVert">
            <a:spAutoFit/>
          </a:bodyPr>
          <a:lstStyle/>
          <a:p>
            <a:pPr algn="r">
              <a:spcBef>
                <a:spcPct val="50000"/>
              </a:spcBef>
            </a:pPr>
            <a:r>
              <a:rPr lang="zh-CN" altLang="en-US" sz="1600" b="1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顺序存储</a:t>
            </a:r>
            <a:endParaRPr lang="en-US" altLang="zh-CN" sz="1600" b="1">
              <a:solidFill>
                <a:srgbClr val="8000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7677" name="Text Box 55"/>
          <p:cNvSpPr txBox="1">
            <a:spLocks noChangeArrowheads="1"/>
          </p:cNvSpPr>
          <p:nvPr/>
        </p:nvSpPr>
        <p:spPr bwMode="auto">
          <a:xfrm>
            <a:off x="4047396" y="3994150"/>
            <a:ext cx="430887" cy="1100138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vert="eaVert">
            <a:spAutoFit/>
          </a:bodyPr>
          <a:lstStyle/>
          <a:p>
            <a:pPr algn="r">
              <a:spcBef>
                <a:spcPct val="50000"/>
              </a:spcBef>
            </a:pPr>
            <a:r>
              <a:rPr lang="zh-CN" altLang="en-US" sz="1600" b="1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链式存储</a:t>
            </a:r>
            <a:endParaRPr lang="en-US" altLang="zh-CN" sz="1600" b="1">
              <a:solidFill>
                <a:srgbClr val="8000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7678" name="Text Box 55"/>
          <p:cNvSpPr txBox="1">
            <a:spLocks noChangeArrowheads="1"/>
          </p:cNvSpPr>
          <p:nvPr/>
        </p:nvSpPr>
        <p:spPr bwMode="auto">
          <a:xfrm>
            <a:off x="3283381" y="4530725"/>
            <a:ext cx="430887" cy="1100138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vert="eaVert">
            <a:spAutoFit/>
          </a:bodyPr>
          <a:lstStyle/>
          <a:p>
            <a:pPr algn="r">
              <a:spcBef>
                <a:spcPct val="50000"/>
              </a:spcBef>
            </a:pPr>
            <a:r>
              <a:rPr lang="zh-CN" altLang="en-US" sz="1600" b="1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索引</a:t>
            </a:r>
            <a:endParaRPr lang="en-US" altLang="zh-CN" sz="1600" b="1">
              <a:solidFill>
                <a:srgbClr val="8000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7679" name="Text Box 55"/>
          <p:cNvSpPr txBox="1">
            <a:spLocks noChangeArrowheads="1"/>
          </p:cNvSpPr>
          <p:nvPr/>
        </p:nvSpPr>
        <p:spPr bwMode="auto">
          <a:xfrm>
            <a:off x="2536293" y="4981575"/>
            <a:ext cx="430887" cy="1100138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vert="eaVert">
            <a:spAutoFit/>
          </a:bodyPr>
          <a:lstStyle/>
          <a:p>
            <a:pPr algn="r">
              <a:spcBef>
                <a:spcPct val="50000"/>
              </a:spcBef>
            </a:pPr>
            <a:r>
              <a:rPr lang="zh-CN" altLang="en-US" sz="1600" b="1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散列</a:t>
            </a:r>
            <a:endParaRPr lang="en-US" altLang="zh-CN" sz="1600" b="1">
              <a:solidFill>
                <a:srgbClr val="8000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5710023" y="3160713"/>
            <a:ext cx="101181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1600" b="1" dirty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清除结构</a:t>
            </a:r>
          </a:p>
        </p:txBody>
      </p:sp>
      <p:sp>
        <p:nvSpPr>
          <p:cNvPr id="72" name="矩形 71"/>
          <p:cNvSpPr/>
          <p:nvPr/>
        </p:nvSpPr>
        <p:spPr>
          <a:xfrm>
            <a:off x="5712141" y="2878138"/>
            <a:ext cx="142539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1600" b="1" dirty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插入数据元素</a:t>
            </a:r>
          </a:p>
        </p:txBody>
      </p:sp>
      <p:sp>
        <p:nvSpPr>
          <p:cNvPr id="73" name="矩形 72"/>
          <p:cNvSpPr/>
          <p:nvPr/>
        </p:nvSpPr>
        <p:spPr>
          <a:xfrm>
            <a:off x="5712141" y="2592388"/>
            <a:ext cx="142539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1600" b="1" dirty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删除数据元素</a:t>
            </a:r>
          </a:p>
        </p:txBody>
      </p:sp>
      <p:sp>
        <p:nvSpPr>
          <p:cNvPr id="74" name="矩形 73"/>
          <p:cNvSpPr/>
          <p:nvPr/>
        </p:nvSpPr>
        <p:spPr>
          <a:xfrm>
            <a:off x="5703676" y="2316163"/>
            <a:ext cx="142539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1600" b="1" dirty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修改数据元素</a:t>
            </a:r>
          </a:p>
        </p:txBody>
      </p:sp>
      <p:sp>
        <p:nvSpPr>
          <p:cNvPr id="75" name="矩形 74"/>
          <p:cNvSpPr/>
          <p:nvPr/>
        </p:nvSpPr>
        <p:spPr>
          <a:xfrm>
            <a:off x="5688860" y="2038350"/>
            <a:ext cx="5982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1600" b="1" dirty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排序</a:t>
            </a:r>
          </a:p>
        </p:txBody>
      </p:sp>
      <p:sp>
        <p:nvSpPr>
          <p:cNvPr id="76" name="矩形 75"/>
          <p:cNvSpPr/>
          <p:nvPr/>
        </p:nvSpPr>
        <p:spPr>
          <a:xfrm>
            <a:off x="5674046" y="1733550"/>
            <a:ext cx="5982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1600" b="1" dirty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检索</a:t>
            </a:r>
          </a:p>
        </p:txBody>
      </p:sp>
      <p:sp>
        <p:nvSpPr>
          <p:cNvPr id="78" name="矩形 77"/>
          <p:cNvSpPr/>
          <p:nvPr/>
        </p:nvSpPr>
        <p:spPr>
          <a:xfrm>
            <a:off x="-48676" y="-31774"/>
            <a:ext cx="12479762" cy="708025"/>
          </a:xfrm>
          <a:prstGeom prst="rect">
            <a:avLst/>
          </a:prstGeom>
          <a:solidFill>
            <a:srgbClr val="000099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sz="40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4000" b="1" dirty="0">
                <a:solidFill>
                  <a:srgbClr val="FFCC00"/>
                </a:solidFill>
                <a:latin typeface="微软雅黑" pitchFamily="34" charset="-122"/>
                <a:ea typeface="微软雅黑" pitchFamily="34" charset="-122"/>
              </a:rPr>
              <a:t>数据结构的基本问题空间</a:t>
            </a:r>
            <a:endParaRPr lang="en-US" altLang="zh-CN" sz="4000" b="1" dirty="0">
              <a:solidFill>
                <a:srgbClr val="FFCC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6240" name="AutoShape 64"/>
          <p:cNvSpPr>
            <a:spLocks noChangeArrowheads="1"/>
          </p:cNvSpPr>
          <p:nvPr/>
        </p:nvSpPr>
        <p:spPr bwMode="auto">
          <a:xfrm>
            <a:off x="8063451" y="5949950"/>
            <a:ext cx="4126963" cy="908050"/>
          </a:xfrm>
          <a:prstGeom prst="wedgeRoundRectCallout">
            <a:avLst>
              <a:gd name="adj1" fmla="val -78000"/>
              <a:gd name="adj2" fmla="val -230769"/>
              <a:gd name="adj3" fmla="val 16667"/>
            </a:avLst>
          </a:prstGeom>
          <a:solidFill>
            <a:srgbClr val="8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89803" dir="2700000" algn="ctr" rotWithShape="0">
              <a:schemeClr val="bg1"/>
            </a:outerShdw>
          </a:effectLst>
        </p:spPr>
        <p:txBody>
          <a:bodyPr/>
          <a:lstStyle/>
          <a:p>
            <a:pPr algn="ctr">
              <a:defRPr/>
            </a:pPr>
            <a:r>
              <a:rPr lang="zh-CN" altLang="en-US" sz="40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2" charset="-122"/>
              </a:rPr>
              <a:t>堆栈和队列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507934" y="1816100"/>
            <a:ext cx="5180926" cy="1614488"/>
            <a:chOff x="240" y="1144"/>
            <a:chExt cx="2448" cy="1017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240" y="1441"/>
              <a:ext cx="2448" cy="720"/>
              <a:chOff x="816" y="1440"/>
              <a:chExt cx="2448" cy="720"/>
            </a:xfrm>
          </p:grpSpPr>
          <p:sp>
            <p:nvSpPr>
              <p:cNvPr id="44086" name="Cloud" descr="花束"/>
              <p:cNvSpPr>
                <a:spLocks noChangeAspect="1" noEditPoints="1" noChangeArrowheads="1"/>
              </p:cNvSpPr>
              <p:nvPr/>
            </p:nvSpPr>
            <p:spPr bwMode="auto">
              <a:xfrm>
                <a:off x="816" y="1440"/>
                <a:ext cx="2448" cy="72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974 w 21600"/>
                  <a:gd name="T13" fmla="*/ 3270 h 21600"/>
                  <a:gd name="T14" fmla="*/ 17091 w 21600"/>
                  <a:gd name="T15" fmla="*/ 1734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0" y="8613"/>
                      <a:pt x="0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5" y="13940"/>
                      <a:pt x="475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300"/>
                      <a:pt x="6247" y="20300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7"/>
                      <a:pt x="11036" y="21597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7"/>
                      <a:pt x="15802" y="18947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0"/>
                      <a:pt x="16758" y="0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0"/>
                      <a:pt x="13174" y="0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50"/>
                      <a:pt x="9358" y="650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2"/>
                      <a:pt x="5288" y="1972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lnTo>
                      <a:pt x="1949" y="7180"/>
                    </a:ln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10"/>
                      <a:pt x="2172" y="13110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808080"/>
                </a:outerShdw>
              </a:effec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087" name="Text Box 5"/>
              <p:cNvSpPr txBox="1">
                <a:spLocks noChangeArrowheads="1"/>
              </p:cNvSpPr>
              <p:nvPr/>
            </p:nvSpPr>
            <p:spPr bwMode="auto">
              <a:xfrm>
                <a:off x="1193" y="1479"/>
                <a:ext cx="1480" cy="601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800" b="1" dirty="0">
                    <a:solidFill>
                      <a:srgbClr val="0033CC"/>
                    </a:solidFill>
                  </a:rPr>
                  <a:t>top1</a:t>
                </a:r>
                <a:r>
                  <a:rPr lang="en-US" altLang="zh-CN" sz="2800" b="1" dirty="0">
                    <a:solidFill>
                      <a:srgbClr val="0033CC"/>
                    </a:solidFill>
                    <a:sym typeface="Symbol" pitchFamily="18" charset="2"/>
                  </a:rPr>
                  <a:t>++；</a:t>
                </a:r>
              </a:p>
              <a:p>
                <a:r>
                  <a:rPr lang="en-US" altLang="zh-CN" sz="2800" b="1" dirty="0">
                    <a:solidFill>
                      <a:srgbClr val="0033CC"/>
                    </a:solidFill>
                    <a:sym typeface="Symbol" pitchFamily="18" charset="2"/>
                  </a:rPr>
                  <a:t>STACK[top1]=item；</a:t>
                </a:r>
              </a:p>
            </p:txBody>
          </p:sp>
        </p:grpSp>
        <p:sp>
          <p:nvSpPr>
            <p:cNvPr id="44084" name="AutoShape 6"/>
            <p:cNvSpPr>
              <a:spLocks noChangeArrowheads="1"/>
            </p:cNvSpPr>
            <p:nvPr/>
          </p:nvSpPr>
          <p:spPr bwMode="auto">
            <a:xfrm>
              <a:off x="432" y="1201"/>
              <a:ext cx="480" cy="240"/>
            </a:xfrm>
            <a:prstGeom prst="foldedCorner">
              <a:avLst>
                <a:gd name="adj" fmla="val 22046"/>
              </a:avLst>
            </a:prstGeom>
            <a:solidFill>
              <a:srgbClr val="FF6600"/>
            </a:solidFill>
            <a:ln w="12700" cap="sq">
              <a:noFill/>
              <a:round/>
              <a:headEnd type="none" w="sm" len="sm"/>
              <a:tailEnd type="none" w="sm" len="sm"/>
            </a:ln>
            <a:effectLst>
              <a:outerShdw dist="81320" dir="2319588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85" name="Text Box 7"/>
            <p:cNvSpPr txBox="1">
              <a:spLocks noChangeArrowheads="1"/>
            </p:cNvSpPr>
            <p:nvPr/>
          </p:nvSpPr>
          <p:spPr bwMode="auto">
            <a:xfrm>
              <a:off x="479" y="1144"/>
              <a:ext cx="525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28398" dir="3806097" algn="ctr" rotWithShape="0">
                <a:schemeClr val="bg2"/>
              </a:outerShdw>
            </a:effectLst>
          </p:spPr>
          <p:txBody>
            <a:bodyPr>
              <a:spAutoFit/>
            </a:bodyPr>
            <a:lstStyle/>
            <a:p>
              <a:r>
                <a:rPr lang="zh-CN" altLang="en-US" sz="2800" b="1" dirty="0"/>
                <a:t>栈</a:t>
              </a:r>
              <a:r>
                <a:rPr lang="en-US" altLang="zh-CN" sz="2800" b="1" dirty="0"/>
                <a:t>1</a:t>
              </a:r>
            </a:p>
          </p:txBody>
        </p:sp>
      </p:grpSp>
      <p:grpSp>
        <p:nvGrpSpPr>
          <p:cNvPr id="4" name="Group 8"/>
          <p:cNvGrpSpPr>
            <a:grpSpLocks/>
          </p:cNvGrpSpPr>
          <p:nvPr/>
        </p:nvGrpSpPr>
        <p:grpSpPr bwMode="auto">
          <a:xfrm>
            <a:off x="6196793" y="1676400"/>
            <a:ext cx="5180926" cy="1701800"/>
            <a:chOff x="2928" y="1056"/>
            <a:chExt cx="2448" cy="1072"/>
          </a:xfrm>
        </p:grpSpPr>
        <p:grpSp>
          <p:nvGrpSpPr>
            <p:cNvPr id="5" name="Group 9"/>
            <p:cNvGrpSpPr>
              <a:grpSpLocks/>
            </p:cNvGrpSpPr>
            <p:nvPr/>
          </p:nvGrpSpPr>
          <p:grpSpPr bwMode="auto">
            <a:xfrm>
              <a:off x="2928" y="1408"/>
              <a:ext cx="2448" cy="720"/>
              <a:chOff x="3552" y="1824"/>
              <a:chExt cx="2448" cy="720"/>
            </a:xfrm>
          </p:grpSpPr>
          <p:sp>
            <p:nvSpPr>
              <p:cNvPr id="44081" name="Cloud" descr="花束"/>
              <p:cNvSpPr>
                <a:spLocks noChangeAspect="1" noEditPoints="1" noChangeArrowheads="1"/>
              </p:cNvSpPr>
              <p:nvPr/>
            </p:nvSpPr>
            <p:spPr bwMode="auto">
              <a:xfrm>
                <a:off x="3552" y="1824"/>
                <a:ext cx="2448" cy="72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974 w 21600"/>
                  <a:gd name="T13" fmla="*/ 3270 h 21600"/>
                  <a:gd name="T14" fmla="*/ 17091 w 21600"/>
                  <a:gd name="T15" fmla="*/ 1734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0" y="8613"/>
                      <a:pt x="0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5" y="13940"/>
                      <a:pt x="475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300"/>
                      <a:pt x="6247" y="20300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7"/>
                      <a:pt x="11036" y="21597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7"/>
                      <a:pt x="15802" y="18947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0"/>
                      <a:pt x="16758" y="0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0"/>
                      <a:pt x="13174" y="0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50"/>
                      <a:pt x="9358" y="650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2"/>
                      <a:pt x="5288" y="1972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lnTo>
                      <a:pt x="1949" y="7180"/>
                    </a:ln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10"/>
                      <a:pt x="2172" y="13110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808080"/>
                </a:outerShdw>
              </a:effec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082" name="Text Box 11"/>
              <p:cNvSpPr txBox="1">
                <a:spLocks noChangeArrowheads="1"/>
              </p:cNvSpPr>
              <p:nvPr/>
            </p:nvSpPr>
            <p:spPr bwMode="auto">
              <a:xfrm>
                <a:off x="4031" y="1850"/>
                <a:ext cx="1480" cy="601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800" b="1" dirty="0">
                    <a:solidFill>
                      <a:srgbClr val="0033CC"/>
                    </a:solidFill>
                  </a:rPr>
                  <a:t>top2</a:t>
                </a:r>
                <a:r>
                  <a:rPr lang="en-US" altLang="zh-CN" sz="2800" b="1" dirty="0">
                    <a:solidFill>
                      <a:srgbClr val="0033CC"/>
                    </a:solidFill>
                    <a:latin typeface="宋体" charset="-122"/>
                    <a:ea typeface="宋体" charset="-122"/>
                  </a:rPr>
                  <a:t>--</a:t>
                </a:r>
                <a:r>
                  <a:rPr lang="en-US" altLang="zh-CN" sz="2800" b="1" dirty="0">
                    <a:solidFill>
                      <a:srgbClr val="0033CC"/>
                    </a:solidFill>
                  </a:rPr>
                  <a:t>；</a:t>
                </a:r>
                <a:endParaRPr lang="en-US" altLang="zh-CN" sz="2800" b="1" dirty="0">
                  <a:solidFill>
                    <a:srgbClr val="0033CC"/>
                  </a:solidFill>
                  <a:sym typeface="Symbol" pitchFamily="18" charset="2"/>
                </a:endParaRPr>
              </a:p>
              <a:p>
                <a:r>
                  <a:rPr lang="en-US" altLang="zh-CN" sz="2800" b="1" dirty="0">
                    <a:solidFill>
                      <a:srgbClr val="0033CC"/>
                    </a:solidFill>
                    <a:sym typeface="Symbol" pitchFamily="18" charset="2"/>
                  </a:rPr>
                  <a:t>STACK[top2]=item；</a:t>
                </a:r>
              </a:p>
            </p:txBody>
          </p:sp>
        </p:grpSp>
        <p:sp>
          <p:nvSpPr>
            <p:cNvPr id="44079" name="AutoShape 12"/>
            <p:cNvSpPr>
              <a:spLocks noChangeArrowheads="1"/>
            </p:cNvSpPr>
            <p:nvPr/>
          </p:nvSpPr>
          <p:spPr bwMode="auto">
            <a:xfrm>
              <a:off x="4752" y="1105"/>
              <a:ext cx="480" cy="240"/>
            </a:xfrm>
            <a:prstGeom prst="foldedCorner">
              <a:avLst>
                <a:gd name="adj" fmla="val 22046"/>
              </a:avLst>
            </a:prstGeom>
            <a:solidFill>
              <a:srgbClr val="FF6600"/>
            </a:solidFill>
            <a:ln w="12700" cap="sq">
              <a:noFill/>
              <a:round/>
              <a:headEnd type="none" w="sm" len="sm"/>
              <a:tailEnd type="none" w="sm" len="sm"/>
            </a:ln>
            <a:effectLst>
              <a:outerShdw dist="71842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80" name="Text Box 13"/>
            <p:cNvSpPr txBox="1">
              <a:spLocks noChangeArrowheads="1"/>
            </p:cNvSpPr>
            <p:nvPr/>
          </p:nvSpPr>
          <p:spPr bwMode="auto">
            <a:xfrm>
              <a:off x="4783" y="1056"/>
              <a:ext cx="514" cy="36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25400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r>
                <a:rPr lang="zh-CN" altLang="en-US" sz="3200" b="1" dirty="0"/>
                <a:t>栈</a:t>
              </a:r>
              <a:r>
                <a:rPr lang="en-US" altLang="zh-CN" sz="3200" b="1" dirty="0"/>
                <a:t>2</a:t>
              </a:r>
            </a:p>
          </p:txBody>
        </p:sp>
      </p:grpSp>
      <p:sp>
        <p:nvSpPr>
          <p:cNvPr id="295950" name="Text Box 14"/>
          <p:cNvSpPr txBox="1">
            <a:spLocks noChangeArrowheads="1"/>
          </p:cNvSpPr>
          <p:nvPr/>
        </p:nvSpPr>
        <p:spPr bwMode="auto">
          <a:xfrm>
            <a:off x="914281" y="5486400"/>
            <a:ext cx="3555537" cy="5847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zh-CN" altLang="en-US" sz="3200" b="1" dirty="0">
                <a:solidFill>
                  <a:srgbClr val="000099"/>
                </a:solidFill>
                <a:ea typeface="黑体" pitchFamily="2" charset="-122"/>
              </a:rPr>
              <a:t>栈满的条件是</a:t>
            </a:r>
            <a:endParaRPr lang="zh-CN" altLang="zh-CN" sz="3200" b="1" dirty="0">
              <a:solidFill>
                <a:srgbClr val="000099"/>
              </a:solidFill>
              <a:ea typeface="黑体" pitchFamily="2" charset="-122"/>
            </a:endParaRPr>
          </a:p>
        </p:txBody>
      </p:sp>
      <p:grpSp>
        <p:nvGrpSpPr>
          <p:cNvPr id="6" name="Group 15"/>
          <p:cNvGrpSpPr>
            <a:grpSpLocks/>
          </p:cNvGrpSpPr>
          <p:nvPr/>
        </p:nvGrpSpPr>
        <p:grpSpPr bwMode="auto">
          <a:xfrm>
            <a:off x="3657124" y="5753100"/>
            <a:ext cx="5318492" cy="806450"/>
            <a:chOff x="1728" y="3624"/>
            <a:chExt cx="2513" cy="508"/>
          </a:xfrm>
        </p:grpSpPr>
        <p:sp>
          <p:nvSpPr>
            <p:cNvPr id="44076" name="AutoShape 16"/>
            <p:cNvSpPr>
              <a:spLocks noChangeArrowheads="1"/>
            </p:cNvSpPr>
            <p:nvPr/>
          </p:nvSpPr>
          <p:spPr bwMode="auto">
            <a:xfrm>
              <a:off x="1728" y="3624"/>
              <a:ext cx="2513" cy="508"/>
            </a:xfrm>
            <a:prstGeom prst="star16">
              <a:avLst>
                <a:gd name="adj" fmla="val 35375"/>
              </a:avLst>
            </a:prstGeom>
            <a:gradFill rotWithShape="0">
              <a:gsLst>
                <a:gs pos="0">
                  <a:srgbClr val="760000"/>
                </a:gs>
                <a:gs pos="50000">
                  <a:srgbClr val="FF0000"/>
                </a:gs>
                <a:gs pos="100000">
                  <a:srgbClr val="760000"/>
                </a:gs>
              </a:gsLst>
              <a:lin ang="18900000" scaled="1"/>
            </a:gradFill>
            <a:ln w="25400">
              <a:noFill/>
              <a:miter lim="800000"/>
              <a:headEnd type="none" w="sm" len="sm"/>
              <a:tailEnd type="none" w="sm" len="sm"/>
            </a:ln>
            <a:effectLst>
              <a:outerShdw dist="127000" dir="2212194" algn="ctr" rotWithShape="0">
                <a:srgbClr val="969696"/>
              </a:outerShdw>
            </a:effectLst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44077" name="Rectangle 17"/>
            <p:cNvSpPr>
              <a:spLocks noChangeArrowheads="1"/>
            </p:cNvSpPr>
            <p:nvPr/>
          </p:nvSpPr>
          <p:spPr bwMode="auto">
            <a:xfrm>
              <a:off x="2159" y="3697"/>
              <a:ext cx="1855" cy="40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28398" dir="3806097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pPr>
                <a:spcBef>
                  <a:spcPct val="15000"/>
                </a:spcBef>
              </a:pPr>
              <a:r>
                <a:rPr lang="en-US" altLang="zh-CN" sz="3600" b="1" dirty="0">
                  <a:solidFill>
                    <a:srgbClr val="FFFFFF"/>
                  </a:solidFill>
                </a:rPr>
                <a:t>top1==top2</a:t>
              </a:r>
              <a:r>
                <a:rPr lang="en-US" altLang="zh-CN" sz="3600" b="1" dirty="0">
                  <a:solidFill>
                    <a:srgbClr val="FFFFFF"/>
                  </a:solidFill>
                  <a:ea typeface="宋体" charset="-122"/>
                  <a:cs typeface="Times New Roman" pitchFamily="18" charset="0"/>
                </a:rPr>
                <a:t>–</a:t>
              </a:r>
              <a:r>
                <a:rPr lang="en-US" altLang="zh-CN" sz="3600" b="1" dirty="0">
                  <a:solidFill>
                    <a:srgbClr val="FFFFFF"/>
                  </a:solidFill>
                </a:rPr>
                <a:t>1</a:t>
              </a: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1610575" y="3573468"/>
            <a:ext cx="9887779" cy="2154233"/>
            <a:chOff x="1208088" y="3573467"/>
            <a:chExt cx="7416800" cy="2154233"/>
          </a:xfrm>
        </p:grpSpPr>
        <p:grpSp>
          <p:nvGrpSpPr>
            <p:cNvPr id="7" name="Group 18"/>
            <p:cNvGrpSpPr>
              <a:grpSpLocks/>
            </p:cNvGrpSpPr>
            <p:nvPr/>
          </p:nvGrpSpPr>
          <p:grpSpPr bwMode="auto">
            <a:xfrm>
              <a:off x="6948488" y="4508500"/>
              <a:ext cx="1676400" cy="1219200"/>
              <a:chOff x="4656" y="2496"/>
              <a:chExt cx="1056" cy="768"/>
            </a:xfrm>
          </p:grpSpPr>
          <p:sp>
            <p:nvSpPr>
              <p:cNvPr id="44074" name="AutoShape 19"/>
              <p:cNvSpPr>
                <a:spLocks noChangeArrowheads="1"/>
              </p:cNvSpPr>
              <p:nvPr/>
            </p:nvSpPr>
            <p:spPr bwMode="auto">
              <a:xfrm>
                <a:off x="4656" y="2496"/>
                <a:ext cx="1056" cy="768"/>
              </a:xfrm>
              <a:prstGeom prst="irregularSeal1">
                <a:avLst/>
              </a:prstGeom>
              <a:solidFill>
                <a:srgbClr val="00FFFF"/>
              </a:solidFill>
              <a:ln w="12700" cap="sq">
                <a:noFill/>
                <a:miter lim="800000"/>
                <a:headEnd type="none" w="sm" len="sm"/>
                <a:tailEnd type="none" w="sm" len="sm"/>
              </a:ln>
              <a:effectLst>
                <a:outerShdw dist="92457" dir="956724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075" name="Rectangle 20"/>
              <p:cNvSpPr>
                <a:spLocks noChangeArrowheads="1"/>
              </p:cNvSpPr>
              <p:nvPr/>
            </p:nvSpPr>
            <p:spPr bwMode="auto">
              <a:xfrm>
                <a:off x="4793" y="2635"/>
                <a:ext cx="620" cy="485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>
                <a:outerShdw dist="17961" dir="2700000" algn="ctr" rotWithShape="0">
                  <a:srgbClr val="000000"/>
                </a:outerShdw>
              </a:effectLst>
            </p:spPr>
            <p:txBody>
              <a:bodyPr wrap="none">
                <a:spAutoFit/>
              </a:bodyPr>
              <a:lstStyle/>
              <a:p>
                <a:r>
                  <a:rPr lang="zh-CN" altLang="en-US" sz="4400" b="1" dirty="0">
                    <a:solidFill>
                      <a:srgbClr val="FF3300"/>
                    </a:solidFill>
                    <a:ea typeface="华文新魏" pitchFamily="2" charset="-122"/>
                  </a:rPr>
                  <a:t>栈满</a:t>
                </a:r>
              </a:p>
            </p:txBody>
          </p:sp>
        </p:grpSp>
        <p:grpSp>
          <p:nvGrpSpPr>
            <p:cNvPr id="8" name="Group 39"/>
            <p:cNvGrpSpPr>
              <a:grpSpLocks/>
            </p:cNvGrpSpPr>
            <p:nvPr/>
          </p:nvGrpSpPr>
          <p:grpSpPr bwMode="auto">
            <a:xfrm>
              <a:off x="1208088" y="3573467"/>
              <a:ext cx="6843713" cy="965201"/>
              <a:chOff x="720" y="2251"/>
              <a:chExt cx="4311" cy="608"/>
            </a:xfrm>
          </p:grpSpPr>
          <p:sp>
            <p:nvSpPr>
              <p:cNvPr id="44062" name="Text Box 40"/>
              <p:cNvSpPr txBox="1">
                <a:spLocks noChangeArrowheads="1"/>
              </p:cNvSpPr>
              <p:nvPr/>
            </p:nvSpPr>
            <p:spPr bwMode="auto">
              <a:xfrm>
                <a:off x="720" y="2251"/>
                <a:ext cx="4311" cy="291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2400" b="1" dirty="0"/>
                  <a:t>0  1  2   </a:t>
                </a:r>
                <a:r>
                  <a:rPr lang="zh-CN" altLang="en-US" sz="2400" b="1" dirty="0">
                    <a:ea typeface="宋体" charset="-122"/>
                    <a:cs typeface="Times New Roman" pitchFamily="18" charset="0"/>
                  </a:rPr>
                  <a:t>…</a:t>
                </a:r>
                <a:r>
                  <a:rPr lang="zh-CN" altLang="en-US" sz="2400" b="1" dirty="0"/>
                  <a:t>                                            </a:t>
                </a:r>
                <a:r>
                  <a:rPr lang="zh-CN" altLang="en-US" sz="2400" b="1" dirty="0" smtClean="0"/>
                  <a:t>                                                          </a:t>
                </a:r>
                <a:r>
                  <a:rPr lang="en-US" altLang="zh-CN" sz="2400" b="1" dirty="0"/>
                  <a:t>M</a:t>
                </a:r>
                <a:r>
                  <a:rPr lang="en-US" altLang="zh-CN" sz="2400" b="1" dirty="0">
                    <a:latin typeface="宋体" charset="-122"/>
                    <a:ea typeface="宋体" charset="-122"/>
                  </a:rPr>
                  <a:t>-</a:t>
                </a:r>
                <a:r>
                  <a:rPr lang="en-US" altLang="zh-CN" sz="2400" b="1" dirty="0"/>
                  <a:t>1</a:t>
                </a:r>
              </a:p>
            </p:txBody>
          </p:sp>
          <p:sp>
            <p:nvSpPr>
              <p:cNvPr id="44063" name="Line 41"/>
              <p:cNvSpPr>
                <a:spLocks noChangeShapeType="1"/>
              </p:cNvSpPr>
              <p:nvPr/>
            </p:nvSpPr>
            <p:spPr bwMode="auto">
              <a:xfrm>
                <a:off x="720" y="2528"/>
                <a:ext cx="4173" cy="0"/>
              </a:xfrm>
              <a:prstGeom prst="line">
                <a:avLst/>
              </a:prstGeom>
              <a:noFill/>
              <a:ln w="25400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064" name="Line 42"/>
              <p:cNvSpPr>
                <a:spLocks noChangeShapeType="1"/>
              </p:cNvSpPr>
              <p:nvPr/>
            </p:nvSpPr>
            <p:spPr bwMode="auto">
              <a:xfrm>
                <a:off x="720" y="2859"/>
                <a:ext cx="4173" cy="0"/>
              </a:xfrm>
              <a:prstGeom prst="line">
                <a:avLst/>
              </a:prstGeom>
              <a:noFill/>
              <a:ln w="25400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065" name="Line 43"/>
              <p:cNvSpPr>
                <a:spLocks noChangeShapeType="1"/>
              </p:cNvSpPr>
              <p:nvPr/>
            </p:nvSpPr>
            <p:spPr bwMode="auto">
              <a:xfrm>
                <a:off x="720" y="2528"/>
                <a:ext cx="0" cy="317"/>
              </a:xfrm>
              <a:prstGeom prst="line">
                <a:avLst/>
              </a:prstGeom>
              <a:noFill/>
              <a:ln w="28575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066" name="Line 44"/>
              <p:cNvSpPr>
                <a:spLocks noChangeShapeType="1"/>
              </p:cNvSpPr>
              <p:nvPr/>
            </p:nvSpPr>
            <p:spPr bwMode="auto">
              <a:xfrm>
                <a:off x="4893" y="2528"/>
                <a:ext cx="0" cy="317"/>
              </a:xfrm>
              <a:prstGeom prst="line">
                <a:avLst/>
              </a:prstGeom>
              <a:noFill/>
              <a:ln w="28575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067" name="Rectangle 45"/>
              <p:cNvSpPr>
                <a:spLocks noChangeArrowheads="1"/>
              </p:cNvSpPr>
              <p:nvPr/>
            </p:nvSpPr>
            <p:spPr bwMode="auto">
              <a:xfrm>
                <a:off x="734" y="2538"/>
                <a:ext cx="1602" cy="311"/>
              </a:xfrm>
              <a:prstGeom prst="rect">
                <a:avLst/>
              </a:prstGeom>
              <a:solidFill>
                <a:srgbClr val="C1F7F2"/>
              </a:solidFill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068" name="Rectangle 46"/>
              <p:cNvSpPr>
                <a:spLocks noChangeArrowheads="1"/>
              </p:cNvSpPr>
              <p:nvPr/>
            </p:nvSpPr>
            <p:spPr bwMode="auto">
              <a:xfrm>
                <a:off x="2351" y="2535"/>
                <a:ext cx="2543" cy="311"/>
              </a:xfrm>
              <a:prstGeom prst="rect">
                <a:avLst/>
              </a:prstGeom>
              <a:solidFill>
                <a:srgbClr val="C9C9C9"/>
              </a:solidFill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069" name="Line 47"/>
              <p:cNvSpPr>
                <a:spLocks noChangeShapeType="1"/>
              </p:cNvSpPr>
              <p:nvPr/>
            </p:nvSpPr>
            <p:spPr bwMode="auto">
              <a:xfrm>
                <a:off x="2346" y="2535"/>
                <a:ext cx="0" cy="317"/>
              </a:xfrm>
              <a:prstGeom prst="line">
                <a:avLst/>
              </a:prstGeom>
              <a:noFill/>
              <a:ln w="28575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070" name="Text Box 48"/>
              <p:cNvSpPr txBox="1">
                <a:spLocks noChangeArrowheads="1"/>
              </p:cNvSpPr>
              <p:nvPr/>
            </p:nvSpPr>
            <p:spPr bwMode="auto">
              <a:xfrm>
                <a:off x="1020" y="2566"/>
                <a:ext cx="1134" cy="269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r>
                  <a:rPr lang="zh-CN" altLang="en-US" sz="2200" b="1">
                    <a:latin typeface="幼圆" pitchFamily="49" charset="-122"/>
                    <a:ea typeface="幼圆" pitchFamily="49" charset="-122"/>
                  </a:rPr>
                  <a:t>第</a:t>
                </a:r>
                <a:r>
                  <a:rPr lang="zh-CN" altLang="en-US" sz="2200" b="1">
                    <a:ea typeface="幼圆" pitchFamily="49" charset="-122"/>
                  </a:rPr>
                  <a:t>1</a:t>
                </a:r>
                <a:r>
                  <a:rPr lang="zh-CN" altLang="en-US" sz="2200" b="1">
                    <a:latin typeface="幼圆" pitchFamily="49" charset="-122"/>
                    <a:ea typeface="幼圆" pitchFamily="49" charset="-122"/>
                  </a:rPr>
                  <a:t>个栈</a:t>
                </a:r>
              </a:p>
            </p:txBody>
          </p:sp>
          <p:sp>
            <p:nvSpPr>
              <p:cNvPr id="44071" name="Text Box 49"/>
              <p:cNvSpPr txBox="1">
                <a:spLocks noChangeArrowheads="1"/>
              </p:cNvSpPr>
              <p:nvPr/>
            </p:nvSpPr>
            <p:spPr bwMode="auto">
              <a:xfrm>
                <a:off x="3288" y="2563"/>
                <a:ext cx="1134" cy="269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r>
                  <a:rPr lang="zh-CN" altLang="en-US" sz="2200" b="1" dirty="0">
                    <a:latin typeface="幼圆" pitchFamily="49" charset="-122"/>
                    <a:ea typeface="幼圆" pitchFamily="49" charset="-122"/>
                  </a:rPr>
                  <a:t>第</a:t>
                </a:r>
                <a:r>
                  <a:rPr lang="en-US" altLang="zh-CN" sz="2200" b="1" dirty="0">
                    <a:ea typeface="幼圆" pitchFamily="49" charset="-122"/>
                  </a:rPr>
                  <a:t>2</a:t>
                </a:r>
                <a:r>
                  <a:rPr lang="zh-CN" altLang="en-US" sz="2200" b="1" dirty="0">
                    <a:latin typeface="幼圆" pitchFamily="49" charset="-122"/>
                    <a:ea typeface="幼圆" pitchFamily="49" charset="-122"/>
                  </a:rPr>
                  <a:t>个栈</a:t>
                </a:r>
              </a:p>
            </p:txBody>
          </p:sp>
          <p:sp>
            <p:nvSpPr>
              <p:cNvPr id="44072" name="Line 50"/>
              <p:cNvSpPr>
                <a:spLocks noChangeShapeType="1"/>
              </p:cNvSpPr>
              <p:nvPr/>
            </p:nvSpPr>
            <p:spPr bwMode="auto">
              <a:xfrm>
                <a:off x="2175" y="2530"/>
                <a:ext cx="0" cy="317"/>
              </a:xfrm>
              <a:prstGeom prst="line">
                <a:avLst/>
              </a:prstGeom>
              <a:noFill/>
              <a:ln w="28575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073" name="Line 51"/>
              <p:cNvSpPr>
                <a:spLocks noChangeShapeType="1"/>
              </p:cNvSpPr>
              <p:nvPr/>
            </p:nvSpPr>
            <p:spPr bwMode="auto">
              <a:xfrm>
                <a:off x="2517" y="2537"/>
                <a:ext cx="0" cy="317"/>
              </a:xfrm>
              <a:prstGeom prst="line">
                <a:avLst/>
              </a:prstGeom>
              <a:noFill/>
              <a:ln w="28575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9" name="Group 52"/>
            <p:cNvGrpSpPr>
              <a:grpSpLocks/>
            </p:cNvGrpSpPr>
            <p:nvPr/>
          </p:nvGrpSpPr>
          <p:grpSpPr bwMode="auto">
            <a:xfrm>
              <a:off x="2987675" y="4570413"/>
              <a:ext cx="2447925" cy="650875"/>
              <a:chOff x="1882" y="2879"/>
              <a:chExt cx="1542" cy="410"/>
            </a:xfrm>
          </p:grpSpPr>
          <p:sp>
            <p:nvSpPr>
              <p:cNvPr id="44059" name="Text Box 53"/>
              <p:cNvSpPr txBox="1">
                <a:spLocks noChangeArrowheads="1"/>
              </p:cNvSpPr>
              <p:nvPr/>
            </p:nvSpPr>
            <p:spPr bwMode="auto">
              <a:xfrm>
                <a:off x="1882" y="3039"/>
                <a:ext cx="1542" cy="250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2000" b="1" dirty="0">
                    <a:solidFill>
                      <a:srgbClr val="FF3300"/>
                    </a:solidFill>
                  </a:rPr>
                  <a:t>top1    top2</a:t>
                </a:r>
              </a:p>
            </p:txBody>
          </p:sp>
          <p:sp>
            <p:nvSpPr>
              <p:cNvPr id="44060" name="Line 54"/>
              <p:cNvSpPr>
                <a:spLocks noChangeShapeType="1"/>
              </p:cNvSpPr>
              <p:nvPr/>
            </p:nvSpPr>
            <p:spPr bwMode="auto">
              <a:xfrm flipV="1">
                <a:off x="2200" y="2879"/>
                <a:ext cx="97" cy="188"/>
              </a:xfrm>
              <a:prstGeom prst="line">
                <a:avLst/>
              </a:prstGeom>
              <a:noFill/>
              <a:ln w="25400" cap="sq">
                <a:solidFill>
                  <a:schemeClr val="accent2"/>
                </a:solidFill>
                <a:round/>
                <a:headEnd type="none" w="sm" len="sm"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061" name="Line 55"/>
              <p:cNvSpPr>
                <a:spLocks noChangeShapeType="1"/>
              </p:cNvSpPr>
              <p:nvPr/>
            </p:nvSpPr>
            <p:spPr bwMode="auto">
              <a:xfrm flipH="1" flipV="1">
                <a:off x="2486" y="2879"/>
                <a:ext cx="97" cy="188"/>
              </a:xfrm>
              <a:prstGeom prst="line">
                <a:avLst/>
              </a:prstGeom>
              <a:noFill/>
              <a:ln w="25400" cap="sq">
                <a:solidFill>
                  <a:schemeClr val="accent2"/>
                </a:solidFill>
                <a:round/>
                <a:headEnd type="none" w="sm" len="sm"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0" name="Group 66"/>
          <p:cNvGrpSpPr>
            <a:grpSpLocks/>
          </p:cNvGrpSpPr>
          <p:nvPr/>
        </p:nvGrpSpPr>
        <p:grpSpPr bwMode="auto">
          <a:xfrm>
            <a:off x="1517453" y="-27384"/>
            <a:ext cx="9083551" cy="1547813"/>
            <a:chOff x="839" y="1933"/>
            <a:chExt cx="4292" cy="975"/>
          </a:xfrm>
        </p:grpSpPr>
        <p:sp>
          <p:nvSpPr>
            <p:cNvPr id="44042" name="Text Box 67"/>
            <p:cNvSpPr txBox="1">
              <a:spLocks noChangeArrowheads="1"/>
            </p:cNvSpPr>
            <p:nvPr/>
          </p:nvSpPr>
          <p:spPr bwMode="auto">
            <a:xfrm>
              <a:off x="2517" y="2156"/>
              <a:ext cx="1179" cy="27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zh-CN" altLang="en-US" sz="2300" b="1" dirty="0">
                  <a:solidFill>
                    <a:srgbClr val="000099"/>
                  </a:solidFill>
                  <a:ea typeface="幼圆" pitchFamily="49" charset="-122"/>
                </a:rPr>
                <a:t>可用空间</a:t>
              </a:r>
            </a:p>
          </p:txBody>
        </p:sp>
        <p:sp>
          <p:nvSpPr>
            <p:cNvPr id="44043" name="Text Box 68"/>
            <p:cNvSpPr txBox="1">
              <a:spLocks noChangeArrowheads="1"/>
            </p:cNvSpPr>
            <p:nvPr/>
          </p:nvSpPr>
          <p:spPr bwMode="auto">
            <a:xfrm>
              <a:off x="839" y="1933"/>
              <a:ext cx="2874" cy="21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zh-CN" altLang="en-US" sz="1600" b="1">
                  <a:solidFill>
                    <a:schemeClr val="bg1"/>
                  </a:solidFill>
                </a:rPr>
                <a:t>0  1  2   </a:t>
              </a:r>
              <a:r>
                <a:rPr lang="zh-CN" altLang="en-US" sz="1600" b="1">
                  <a:solidFill>
                    <a:schemeClr val="bg1"/>
                  </a:solidFill>
                  <a:ea typeface="宋体" charset="-122"/>
                  <a:cs typeface="Times New Roman" pitchFamily="18" charset="0"/>
                </a:rPr>
                <a:t>…</a:t>
              </a:r>
              <a:r>
                <a:rPr lang="zh-CN" altLang="en-US" sz="1600" b="1">
                  <a:solidFill>
                    <a:schemeClr val="bg1"/>
                  </a:solidFill>
                </a:rPr>
                <a:t>                                                                                                       </a:t>
              </a:r>
              <a:r>
                <a:rPr lang="en-US" altLang="zh-CN" sz="1600" b="1">
                  <a:solidFill>
                    <a:schemeClr val="bg1"/>
                  </a:solidFill>
                </a:rPr>
                <a:t>M</a:t>
              </a:r>
              <a:r>
                <a:rPr lang="en-US" altLang="zh-CN" sz="1600" b="1">
                  <a:solidFill>
                    <a:schemeClr val="bg1"/>
                  </a:solidFill>
                  <a:latin typeface="宋体" charset="-122"/>
                  <a:ea typeface="宋体" charset="-122"/>
                </a:rPr>
                <a:t>-</a:t>
              </a:r>
              <a:r>
                <a:rPr lang="en-US" altLang="zh-CN" sz="1600" b="1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44044" name="Text Box 69"/>
            <p:cNvSpPr txBox="1">
              <a:spLocks noChangeArrowheads="1"/>
            </p:cNvSpPr>
            <p:nvPr/>
          </p:nvSpPr>
          <p:spPr bwMode="auto">
            <a:xfrm>
              <a:off x="1997" y="2617"/>
              <a:ext cx="2230" cy="29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en-US" altLang="zh-CN" sz="2400" b="1" dirty="0">
                  <a:solidFill>
                    <a:srgbClr val="FF3300"/>
                  </a:solidFill>
                </a:rPr>
                <a:t>top1                      </a:t>
              </a:r>
              <a:r>
                <a:rPr lang="en-US" altLang="zh-CN" sz="2400" b="1" dirty="0" smtClean="0">
                  <a:solidFill>
                    <a:srgbClr val="FF3300"/>
                  </a:solidFill>
                </a:rPr>
                <a:t>                  </a:t>
              </a:r>
              <a:r>
                <a:rPr lang="en-US" altLang="zh-CN" sz="2400" b="1" dirty="0">
                  <a:solidFill>
                    <a:srgbClr val="FF3300"/>
                  </a:solidFill>
                </a:rPr>
                <a:t>top2</a:t>
              </a:r>
            </a:p>
          </p:txBody>
        </p:sp>
        <p:sp>
          <p:nvSpPr>
            <p:cNvPr id="44045" name="Line 70"/>
            <p:cNvSpPr>
              <a:spLocks noChangeShapeType="1"/>
            </p:cNvSpPr>
            <p:nvPr/>
          </p:nvSpPr>
          <p:spPr bwMode="auto">
            <a:xfrm flipV="1">
              <a:off x="2200" y="2502"/>
              <a:ext cx="0" cy="181"/>
            </a:xfrm>
            <a:prstGeom prst="line">
              <a:avLst/>
            </a:prstGeom>
            <a:noFill/>
            <a:ln w="22225" cap="sq">
              <a:solidFill>
                <a:schemeClr val="accent2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46" name="Line 71"/>
            <p:cNvSpPr>
              <a:spLocks noChangeShapeType="1"/>
            </p:cNvSpPr>
            <p:nvPr/>
          </p:nvSpPr>
          <p:spPr bwMode="auto">
            <a:xfrm>
              <a:off x="839" y="2146"/>
              <a:ext cx="4173" cy="0"/>
            </a:xfrm>
            <a:prstGeom prst="line">
              <a:avLst/>
            </a:prstGeom>
            <a:noFill/>
            <a:ln w="25400" cap="sq">
              <a:solidFill>
                <a:srgbClr val="00008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47" name="Line 72"/>
            <p:cNvSpPr>
              <a:spLocks noChangeShapeType="1"/>
            </p:cNvSpPr>
            <p:nvPr/>
          </p:nvSpPr>
          <p:spPr bwMode="auto">
            <a:xfrm>
              <a:off x="839" y="2477"/>
              <a:ext cx="4173" cy="0"/>
            </a:xfrm>
            <a:prstGeom prst="line">
              <a:avLst/>
            </a:prstGeom>
            <a:noFill/>
            <a:ln w="25400" cap="sq">
              <a:solidFill>
                <a:srgbClr val="00008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48" name="Line 73"/>
            <p:cNvSpPr>
              <a:spLocks noChangeShapeType="1"/>
            </p:cNvSpPr>
            <p:nvPr/>
          </p:nvSpPr>
          <p:spPr bwMode="auto">
            <a:xfrm>
              <a:off x="839" y="2146"/>
              <a:ext cx="0" cy="317"/>
            </a:xfrm>
            <a:prstGeom prst="line">
              <a:avLst/>
            </a:prstGeom>
            <a:noFill/>
            <a:ln w="28575" cap="sq">
              <a:solidFill>
                <a:srgbClr val="00008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49" name="Line 74"/>
            <p:cNvSpPr>
              <a:spLocks noChangeShapeType="1"/>
            </p:cNvSpPr>
            <p:nvPr/>
          </p:nvSpPr>
          <p:spPr bwMode="auto">
            <a:xfrm>
              <a:off x="5012" y="2146"/>
              <a:ext cx="0" cy="317"/>
            </a:xfrm>
            <a:prstGeom prst="line">
              <a:avLst/>
            </a:prstGeom>
            <a:noFill/>
            <a:ln w="28575" cap="sq">
              <a:solidFill>
                <a:srgbClr val="00008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50" name="Line 75"/>
            <p:cNvSpPr>
              <a:spLocks noChangeShapeType="1"/>
            </p:cNvSpPr>
            <p:nvPr/>
          </p:nvSpPr>
          <p:spPr bwMode="auto">
            <a:xfrm>
              <a:off x="2280" y="2146"/>
              <a:ext cx="0" cy="317"/>
            </a:xfrm>
            <a:prstGeom prst="line">
              <a:avLst/>
            </a:prstGeom>
            <a:noFill/>
            <a:ln w="28575" cap="sq">
              <a:solidFill>
                <a:srgbClr val="00008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51" name="Line 76"/>
            <p:cNvSpPr>
              <a:spLocks noChangeShapeType="1"/>
            </p:cNvSpPr>
            <p:nvPr/>
          </p:nvSpPr>
          <p:spPr bwMode="auto">
            <a:xfrm>
              <a:off x="3658" y="2153"/>
              <a:ext cx="0" cy="317"/>
            </a:xfrm>
            <a:prstGeom prst="line">
              <a:avLst/>
            </a:prstGeom>
            <a:noFill/>
            <a:ln w="28575" cap="sq">
              <a:solidFill>
                <a:srgbClr val="00008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52" name="Rectangle 77"/>
            <p:cNvSpPr>
              <a:spLocks noChangeArrowheads="1"/>
            </p:cNvSpPr>
            <p:nvPr/>
          </p:nvSpPr>
          <p:spPr bwMode="auto">
            <a:xfrm>
              <a:off x="853" y="2156"/>
              <a:ext cx="1421" cy="311"/>
            </a:xfrm>
            <a:prstGeom prst="rect">
              <a:avLst/>
            </a:prstGeom>
            <a:solidFill>
              <a:srgbClr val="C1F7F2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53" name="Rectangle 78"/>
            <p:cNvSpPr>
              <a:spLocks noChangeArrowheads="1"/>
            </p:cNvSpPr>
            <p:nvPr/>
          </p:nvSpPr>
          <p:spPr bwMode="auto">
            <a:xfrm>
              <a:off x="3668" y="2160"/>
              <a:ext cx="1330" cy="311"/>
            </a:xfrm>
            <a:prstGeom prst="rect">
              <a:avLst/>
            </a:prstGeom>
            <a:solidFill>
              <a:srgbClr val="C9C9C9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54" name="Line 79"/>
            <p:cNvSpPr>
              <a:spLocks noChangeShapeType="1"/>
            </p:cNvSpPr>
            <p:nvPr/>
          </p:nvSpPr>
          <p:spPr bwMode="auto">
            <a:xfrm>
              <a:off x="2109" y="2153"/>
              <a:ext cx="0" cy="317"/>
            </a:xfrm>
            <a:prstGeom prst="line">
              <a:avLst/>
            </a:prstGeom>
            <a:noFill/>
            <a:ln w="28575" cap="sq">
              <a:solidFill>
                <a:srgbClr val="00008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55" name="Line 80"/>
            <p:cNvSpPr>
              <a:spLocks noChangeShapeType="1"/>
            </p:cNvSpPr>
            <p:nvPr/>
          </p:nvSpPr>
          <p:spPr bwMode="auto">
            <a:xfrm>
              <a:off x="3833" y="2153"/>
              <a:ext cx="0" cy="317"/>
            </a:xfrm>
            <a:prstGeom prst="line">
              <a:avLst/>
            </a:prstGeom>
            <a:noFill/>
            <a:ln w="28575" cap="sq">
              <a:solidFill>
                <a:srgbClr val="00008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56" name="Text Box 81"/>
            <p:cNvSpPr txBox="1">
              <a:spLocks noChangeArrowheads="1"/>
            </p:cNvSpPr>
            <p:nvPr/>
          </p:nvSpPr>
          <p:spPr bwMode="auto">
            <a:xfrm>
              <a:off x="1069" y="2184"/>
              <a:ext cx="1134" cy="26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zh-CN" altLang="en-US" sz="2200" b="1" dirty="0">
                  <a:latin typeface="幼圆" pitchFamily="49" charset="-122"/>
                  <a:ea typeface="幼圆" pitchFamily="49" charset="-122"/>
                </a:rPr>
                <a:t>第</a:t>
              </a:r>
              <a:r>
                <a:rPr lang="zh-CN" altLang="en-US" sz="2200" b="1" dirty="0">
                  <a:ea typeface="幼圆" pitchFamily="49" charset="-122"/>
                </a:rPr>
                <a:t>1</a:t>
              </a:r>
              <a:r>
                <a:rPr lang="zh-CN" altLang="en-US" sz="2200" b="1" dirty="0">
                  <a:latin typeface="幼圆" pitchFamily="49" charset="-122"/>
                  <a:ea typeface="幼圆" pitchFamily="49" charset="-122"/>
                </a:rPr>
                <a:t>个栈</a:t>
              </a:r>
            </a:p>
          </p:txBody>
        </p:sp>
        <p:sp>
          <p:nvSpPr>
            <p:cNvPr id="44057" name="Text Box 82"/>
            <p:cNvSpPr txBox="1">
              <a:spLocks noChangeArrowheads="1"/>
            </p:cNvSpPr>
            <p:nvPr/>
          </p:nvSpPr>
          <p:spPr bwMode="auto">
            <a:xfrm>
              <a:off x="3997" y="2181"/>
              <a:ext cx="1134" cy="26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zh-CN" altLang="en-US" sz="2200" b="1" dirty="0">
                  <a:latin typeface="幼圆" pitchFamily="49" charset="-122"/>
                  <a:ea typeface="幼圆" pitchFamily="49" charset="-122"/>
                </a:rPr>
                <a:t>第</a:t>
              </a:r>
              <a:r>
                <a:rPr lang="en-US" altLang="zh-CN" sz="2200" b="1" dirty="0">
                  <a:ea typeface="幼圆" pitchFamily="49" charset="-122"/>
                </a:rPr>
                <a:t>2</a:t>
              </a:r>
              <a:r>
                <a:rPr lang="zh-CN" altLang="en-US" sz="2200" b="1" dirty="0">
                  <a:latin typeface="幼圆" pitchFamily="49" charset="-122"/>
                  <a:ea typeface="幼圆" pitchFamily="49" charset="-122"/>
                </a:rPr>
                <a:t>个栈</a:t>
              </a:r>
            </a:p>
          </p:txBody>
        </p:sp>
        <p:sp>
          <p:nvSpPr>
            <p:cNvPr id="44058" name="Line 83"/>
            <p:cNvSpPr>
              <a:spLocks noChangeShapeType="1"/>
            </p:cNvSpPr>
            <p:nvPr/>
          </p:nvSpPr>
          <p:spPr bwMode="auto">
            <a:xfrm flipV="1">
              <a:off x="3749" y="2488"/>
              <a:ext cx="0" cy="181"/>
            </a:xfrm>
            <a:prstGeom prst="line">
              <a:avLst/>
            </a:prstGeom>
            <a:noFill/>
            <a:ln w="22225" cap="sq">
              <a:solidFill>
                <a:schemeClr val="accent2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95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595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812694" y="1066801"/>
            <a:ext cx="10565025" cy="5435601"/>
            <a:chOff x="384" y="768"/>
            <a:chExt cx="4992" cy="3424"/>
          </a:xfrm>
        </p:grpSpPr>
        <p:sp>
          <p:nvSpPr>
            <p:cNvPr id="45114" name="Rectangle 3"/>
            <p:cNvSpPr>
              <a:spLocks noChangeArrowheads="1"/>
            </p:cNvSpPr>
            <p:nvPr/>
          </p:nvSpPr>
          <p:spPr bwMode="auto">
            <a:xfrm>
              <a:off x="384" y="786"/>
              <a:ext cx="4944" cy="3330"/>
            </a:xfrm>
            <a:prstGeom prst="rect">
              <a:avLst/>
            </a:prstGeom>
            <a:solidFill>
              <a:srgbClr val="B9F2FF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252088" dir="2945137" algn="ctr" rotWithShape="0">
                <a:srgbClr val="C0C0C0"/>
              </a:outerShdw>
            </a:effectLst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45115" name="Text Box 4"/>
            <p:cNvSpPr txBox="1">
              <a:spLocks noChangeArrowheads="1"/>
            </p:cNvSpPr>
            <p:nvPr/>
          </p:nvSpPr>
          <p:spPr bwMode="auto">
            <a:xfrm>
              <a:off x="758" y="768"/>
              <a:ext cx="4618" cy="342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lnSpc>
                  <a:spcPct val="75000"/>
                </a:lnSpc>
                <a:spcAft>
                  <a:spcPct val="35000"/>
                </a:spcAft>
              </a:pPr>
              <a:endParaRPr lang="zh-CN" altLang="en-US" sz="3200" b="1" dirty="0">
                <a:solidFill>
                  <a:srgbClr val="FFFFFF"/>
                </a:solidFill>
              </a:endParaRPr>
            </a:p>
            <a:p>
              <a:pPr>
                <a:lnSpc>
                  <a:spcPct val="75000"/>
                </a:lnSpc>
              </a:pPr>
              <a:r>
                <a:rPr lang="en-US" altLang="zh-CN" sz="3200" b="1" dirty="0">
                  <a:solidFill>
                    <a:srgbClr val="000099"/>
                  </a:solidFill>
                </a:rPr>
                <a:t>void  push( </a:t>
              </a:r>
              <a:r>
                <a:rPr lang="en-US" altLang="zh-CN" sz="3200" b="1" dirty="0" err="1">
                  <a:solidFill>
                    <a:srgbClr val="000099"/>
                  </a:solidFill>
                </a:rPr>
                <a:t>ElemType</a:t>
              </a:r>
              <a:r>
                <a:rPr lang="en-US" altLang="zh-CN" sz="3200" b="1" dirty="0">
                  <a:solidFill>
                    <a:srgbClr val="000099"/>
                  </a:solidFill>
                </a:rPr>
                <a:t> s[ ],  </a:t>
              </a:r>
              <a:r>
                <a:rPr lang="en-US" altLang="zh-CN" sz="3200" b="1" dirty="0" err="1">
                  <a:solidFill>
                    <a:srgbClr val="000099"/>
                  </a:solidFill>
                </a:rPr>
                <a:t>int</a:t>
              </a:r>
              <a:r>
                <a:rPr lang="en-US" altLang="zh-CN" sz="3200" b="1" dirty="0">
                  <a:solidFill>
                    <a:srgbClr val="000099"/>
                  </a:solidFill>
                </a:rPr>
                <a:t> </a:t>
              </a:r>
              <a:r>
                <a:rPr lang="en-US" altLang="zh-CN" sz="3200" b="1" dirty="0" err="1">
                  <a:solidFill>
                    <a:srgbClr val="000099"/>
                  </a:solidFill>
                </a:rPr>
                <a:t>i</a:t>
              </a:r>
              <a:r>
                <a:rPr lang="en-US" altLang="zh-CN" sz="3200" b="1" dirty="0">
                  <a:solidFill>
                    <a:srgbClr val="000099"/>
                  </a:solidFill>
                </a:rPr>
                <a:t>, </a:t>
              </a:r>
              <a:r>
                <a:rPr lang="en-US" altLang="zh-CN" sz="3200" b="1" dirty="0" err="1">
                  <a:solidFill>
                    <a:srgbClr val="000099"/>
                  </a:solidFill>
                </a:rPr>
                <a:t>ElemType</a:t>
              </a:r>
              <a:r>
                <a:rPr lang="en-US" altLang="zh-CN" sz="3200" b="1" dirty="0">
                  <a:solidFill>
                    <a:srgbClr val="000099"/>
                  </a:solidFill>
                </a:rPr>
                <a:t> item )</a:t>
              </a:r>
            </a:p>
            <a:p>
              <a:pPr>
                <a:lnSpc>
                  <a:spcPct val="75000"/>
                </a:lnSpc>
              </a:pPr>
              <a:r>
                <a:rPr lang="en-US" altLang="zh-CN" sz="3200" b="1" dirty="0">
                  <a:solidFill>
                    <a:srgbClr val="000099"/>
                  </a:solidFill>
                </a:rPr>
                <a:t>{</a:t>
              </a:r>
            </a:p>
            <a:p>
              <a:pPr>
                <a:lnSpc>
                  <a:spcPct val="75000"/>
                </a:lnSpc>
              </a:pPr>
              <a:r>
                <a:rPr lang="en-US" altLang="zh-CN" sz="3200" b="1" dirty="0">
                  <a:solidFill>
                    <a:srgbClr val="000099"/>
                  </a:solidFill>
                </a:rPr>
                <a:t>      if(top1==top2</a:t>
              </a:r>
              <a:r>
                <a:rPr lang="en-US" altLang="zh-CN" sz="3200" b="1" dirty="0">
                  <a:solidFill>
                    <a:srgbClr val="000099"/>
                  </a:solidFill>
                  <a:ea typeface="宋体" charset="-122"/>
                  <a:cs typeface="Times New Roman" pitchFamily="18" charset="0"/>
                </a:rPr>
                <a:t>–1)             /* </a:t>
              </a:r>
              <a:r>
                <a:rPr lang="zh-CN" altLang="en-US" sz="3200" b="1" dirty="0">
                  <a:solidFill>
                    <a:srgbClr val="000099"/>
                  </a:solidFill>
                  <a:ea typeface="幼圆" pitchFamily="49" charset="-122"/>
                  <a:cs typeface="Times New Roman" pitchFamily="18" charset="0"/>
                </a:rPr>
                <a:t>栈满</a:t>
              </a:r>
              <a:r>
                <a:rPr lang="zh-CN" altLang="en-US" sz="3200" b="1" dirty="0">
                  <a:solidFill>
                    <a:srgbClr val="000099"/>
                  </a:solidFill>
                  <a:ea typeface="宋体" charset="-122"/>
                  <a:cs typeface="Times New Roman" pitchFamily="18" charset="0"/>
                </a:rPr>
                <a:t> </a:t>
              </a:r>
              <a:r>
                <a:rPr lang="zh-CN" altLang="en-US" sz="3200" b="1" dirty="0">
                  <a:solidFill>
                    <a:srgbClr val="000099"/>
                  </a:solidFill>
                  <a:ea typeface="宋体" charset="-122"/>
                </a:rPr>
                <a:t>*/</a:t>
              </a:r>
            </a:p>
            <a:p>
              <a:pPr>
                <a:lnSpc>
                  <a:spcPct val="75000"/>
                </a:lnSpc>
              </a:pPr>
              <a:r>
                <a:rPr lang="en-US" altLang="zh-CN" sz="3200" b="1" dirty="0">
                  <a:solidFill>
                    <a:srgbClr val="000099"/>
                  </a:solidFill>
                  <a:ea typeface="宋体" charset="-122"/>
                </a:rPr>
                <a:t>            Error(“Full Stack!”);</a:t>
              </a:r>
            </a:p>
            <a:p>
              <a:pPr>
                <a:lnSpc>
                  <a:spcPct val="75000"/>
                </a:lnSpc>
              </a:pPr>
              <a:r>
                <a:rPr lang="en-US" altLang="zh-CN" sz="3200" b="1" dirty="0">
                  <a:solidFill>
                    <a:srgbClr val="000099"/>
                  </a:solidFill>
                  <a:ea typeface="宋体" charset="-122"/>
                </a:rPr>
                <a:t>      else</a:t>
              </a:r>
              <a:r>
                <a:rPr lang="en-US" altLang="zh-CN" sz="3200" b="1" dirty="0">
                  <a:solidFill>
                    <a:srgbClr val="FF3300"/>
                  </a:solidFill>
                  <a:ea typeface="宋体" charset="-122"/>
                </a:rPr>
                <a:t>{ </a:t>
              </a:r>
            </a:p>
            <a:p>
              <a:pPr>
                <a:lnSpc>
                  <a:spcPct val="75000"/>
                </a:lnSpc>
              </a:pPr>
              <a:r>
                <a:rPr lang="en-US" altLang="zh-CN" sz="3200" b="1" dirty="0">
                  <a:solidFill>
                    <a:srgbClr val="FF3300"/>
                  </a:solidFill>
                  <a:ea typeface="宋体" charset="-122"/>
                </a:rPr>
                <a:t>              if(</a:t>
              </a:r>
              <a:r>
                <a:rPr lang="en-US" altLang="zh-CN" sz="3200" b="1" dirty="0" err="1">
                  <a:solidFill>
                    <a:srgbClr val="FF3300"/>
                  </a:solidFill>
                  <a:ea typeface="宋体" charset="-122"/>
                </a:rPr>
                <a:t>i</a:t>
              </a:r>
              <a:r>
                <a:rPr lang="en-US" altLang="zh-CN" sz="3200" b="1" dirty="0">
                  <a:solidFill>
                    <a:srgbClr val="FF3300"/>
                  </a:solidFill>
                  <a:ea typeface="宋体" charset="-122"/>
                </a:rPr>
                <a:t>==1)                          </a:t>
              </a:r>
              <a:r>
                <a:rPr lang="en-US" altLang="zh-CN" sz="3200" b="1" dirty="0">
                  <a:solidFill>
                    <a:srgbClr val="003399"/>
                  </a:solidFill>
                  <a:ea typeface="宋体" charset="-122"/>
                </a:rPr>
                <a:t>/* </a:t>
              </a:r>
              <a:r>
                <a:rPr lang="zh-CN" altLang="en-US" sz="3200" b="1" dirty="0">
                  <a:solidFill>
                    <a:srgbClr val="003399"/>
                  </a:solidFill>
                  <a:latin typeface="幼圆" pitchFamily="49" charset="-122"/>
                  <a:ea typeface="幼圆" pitchFamily="49" charset="-122"/>
                </a:rPr>
                <a:t>插入第</a:t>
              </a:r>
              <a:r>
                <a:rPr lang="zh-CN" altLang="en-US" sz="3200" b="1" dirty="0">
                  <a:solidFill>
                    <a:srgbClr val="003399"/>
                  </a:solidFill>
                  <a:ea typeface="幼圆" pitchFamily="49" charset="-122"/>
                </a:rPr>
                <a:t>1</a:t>
              </a:r>
              <a:r>
                <a:rPr lang="zh-CN" altLang="en-US" sz="3200" b="1" dirty="0">
                  <a:solidFill>
                    <a:srgbClr val="003399"/>
                  </a:solidFill>
                  <a:latin typeface="幼圆" pitchFamily="49" charset="-122"/>
                  <a:ea typeface="幼圆" pitchFamily="49" charset="-122"/>
                </a:rPr>
                <a:t>个栈</a:t>
              </a:r>
              <a:r>
                <a:rPr lang="zh-CN" altLang="en-US" sz="3200" b="1" dirty="0">
                  <a:solidFill>
                    <a:srgbClr val="003399"/>
                  </a:solidFill>
                  <a:ea typeface="宋体" charset="-122"/>
                </a:rPr>
                <a:t> */</a:t>
              </a:r>
            </a:p>
            <a:p>
              <a:pPr>
                <a:lnSpc>
                  <a:spcPct val="75000"/>
                </a:lnSpc>
              </a:pPr>
              <a:r>
                <a:rPr lang="en-US" altLang="zh-CN" sz="3200" b="1" dirty="0">
                  <a:solidFill>
                    <a:srgbClr val="FF3300"/>
                  </a:solidFill>
                </a:rPr>
                <a:t>                     s[++top1]</a:t>
              </a:r>
              <a:r>
                <a:rPr lang="en-US" altLang="zh-CN" sz="3200" b="1" dirty="0">
                  <a:solidFill>
                    <a:srgbClr val="FF3300"/>
                  </a:solidFill>
                  <a:ea typeface="宋体" charset="-122"/>
                  <a:sym typeface="Symbol" pitchFamily="18" charset="2"/>
                </a:rPr>
                <a:t>=item;</a:t>
              </a:r>
            </a:p>
            <a:p>
              <a:pPr>
                <a:lnSpc>
                  <a:spcPct val="75000"/>
                </a:lnSpc>
              </a:pPr>
              <a:r>
                <a:rPr lang="en-US" altLang="zh-CN" sz="3200" b="1" dirty="0">
                  <a:solidFill>
                    <a:srgbClr val="FF3300"/>
                  </a:solidFill>
                  <a:ea typeface="宋体" charset="-122"/>
                  <a:sym typeface="Symbol" pitchFamily="18" charset="2"/>
                </a:rPr>
                <a:t>              else                                 </a:t>
              </a:r>
              <a:r>
                <a:rPr lang="en-US" altLang="zh-CN" sz="3200" b="1" dirty="0">
                  <a:solidFill>
                    <a:srgbClr val="003399"/>
                  </a:solidFill>
                  <a:ea typeface="宋体" charset="-122"/>
                </a:rPr>
                <a:t>/* </a:t>
              </a:r>
              <a:r>
                <a:rPr lang="zh-CN" altLang="en-US" sz="3200" b="1" dirty="0">
                  <a:solidFill>
                    <a:srgbClr val="003399"/>
                  </a:solidFill>
                  <a:latin typeface="幼圆" pitchFamily="49" charset="-122"/>
                  <a:ea typeface="幼圆" pitchFamily="49" charset="-122"/>
                </a:rPr>
                <a:t>插入第</a:t>
              </a:r>
              <a:r>
                <a:rPr lang="zh-CN" altLang="en-US" sz="3200" b="1" dirty="0">
                  <a:solidFill>
                    <a:srgbClr val="003399"/>
                  </a:solidFill>
                  <a:ea typeface="幼圆" pitchFamily="49" charset="-122"/>
                </a:rPr>
                <a:t>2</a:t>
              </a:r>
              <a:r>
                <a:rPr lang="zh-CN" altLang="en-US" sz="3200" b="1" dirty="0">
                  <a:solidFill>
                    <a:srgbClr val="003399"/>
                  </a:solidFill>
                  <a:latin typeface="幼圆" pitchFamily="49" charset="-122"/>
                  <a:ea typeface="幼圆" pitchFamily="49" charset="-122"/>
                </a:rPr>
                <a:t>个栈</a:t>
              </a:r>
              <a:r>
                <a:rPr lang="zh-CN" altLang="en-US" sz="3200" b="1" dirty="0">
                  <a:solidFill>
                    <a:srgbClr val="003399"/>
                  </a:solidFill>
                  <a:ea typeface="宋体" charset="-122"/>
                </a:rPr>
                <a:t> */</a:t>
              </a:r>
              <a:endParaRPr lang="en-US" altLang="zh-CN" sz="3200" b="1" dirty="0">
                <a:solidFill>
                  <a:srgbClr val="003399"/>
                </a:solidFill>
                <a:ea typeface="宋体" charset="-122"/>
                <a:sym typeface="Symbol" pitchFamily="18" charset="2"/>
              </a:endParaRPr>
            </a:p>
            <a:p>
              <a:pPr>
                <a:lnSpc>
                  <a:spcPct val="75000"/>
                </a:lnSpc>
              </a:pPr>
              <a:r>
                <a:rPr lang="en-US" altLang="zh-CN" sz="3200" b="1" dirty="0">
                  <a:solidFill>
                    <a:srgbClr val="FF3300"/>
                  </a:solidFill>
                </a:rPr>
                <a:t>                     s[</a:t>
              </a:r>
              <a:r>
                <a:rPr lang="en-US" altLang="zh-CN" sz="3200" b="1" dirty="0">
                  <a:solidFill>
                    <a:srgbClr val="FF3300"/>
                  </a:solidFill>
                  <a:ea typeface="宋体" charset="-122"/>
                </a:rPr>
                <a:t>–</a:t>
              </a:r>
              <a:r>
                <a:rPr lang="en-US" altLang="zh-CN" sz="3200" b="1" dirty="0">
                  <a:solidFill>
                    <a:srgbClr val="FF3300"/>
                  </a:solidFill>
                </a:rPr>
                <a:t> </a:t>
              </a:r>
              <a:r>
                <a:rPr lang="en-US" altLang="zh-CN" sz="3200" b="1" dirty="0">
                  <a:solidFill>
                    <a:srgbClr val="FF3300"/>
                  </a:solidFill>
                  <a:ea typeface="宋体" charset="-122"/>
                </a:rPr>
                <a:t>–</a:t>
              </a:r>
              <a:r>
                <a:rPr lang="en-US" altLang="zh-CN" sz="3200" b="1" dirty="0">
                  <a:solidFill>
                    <a:srgbClr val="FF3300"/>
                  </a:solidFill>
                </a:rPr>
                <a:t>top2]</a:t>
              </a:r>
              <a:r>
                <a:rPr lang="en-US" altLang="zh-CN" sz="3200" b="1" dirty="0">
                  <a:solidFill>
                    <a:srgbClr val="FF3300"/>
                  </a:solidFill>
                  <a:ea typeface="宋体" charset="-122"/>
                  <a:sym typeface="Symbol" pitchFamily="18" charset="2"/>
                </a:rPr>
                <a:t>=item;</a:t>
              </a:r>
            </a:p>
            <a:p>
              <a:pPr>
                <a:lnSpc>
                  <a:spcPct val="75000"/>
                </a:lnSpc>
              </a:pPr>
              <a:r>
                <a:rPr lang="en-US" altLang="zh-CN" sz="3200" b="1" dirty="0">
                  <a:solidFill>
                    <a:srgbClr val="FF3300"/>
                  </a:solidFill>
                  <a:ea typeface="宋体" charset="-122"/>
                  <a:sym typeface="Symbol" pitchFamily="18" charset="2"/>
                </a:rPr>
                <a:t>              return 1;</a:t>
              </a:r>
            </a:p>
            <a:p>
              <a:pPr>
                <a:lnSpc>
                  <a:spcPct val="75000"/>
                </a:lnSpc>
              </a:pPr>
              <a:r>
                <a:rPr lang="en-US" altLang="zh-CN" sz="3200" b="1" dirty="0">
                  <a:solidFill>
                    <a:srgbClr val="FF3300"/>
                  </a:solidFill>
                  <a:ea typeface="宋体" charset="-122"/>
                  <a:sym typeface="Symbol" pitchFamily="18" charset="2"/>
                </a:rPr>
                <a:t>       }</a:t>
              </a:r>
            </a:p>
            <a:p>
              <a:pPr>
                <a:lnSpc>
                  <a:spcPct val="75000"/>
                </a:lnSpc>
              </a:pPr>
              <a:r>
                <a:rPr lang="en-US" altLang="zh-CN" sz="3200" b="1" dirty="0">
                  <a:solidFill>
                    <a:srgbClr val="000099"/>
                  </a:solidFill>
                  <a:ea typeface="宋体" charset="-122"/>
                  <a:sym typeface="Symbol" pitchFamily="18" charset="2"/>
                </a:rPr>
                <a:t>}</a:t>
              </a:r>
            </a:p>
            <a:p>
              <a:pPr>
                <a:lnSpc>
                  <a:spcPct val="75000"/>
                </a:lnSpc>
              </a:pPr>
              <a:endParaRPr lang="zh-CN" altLang="zh-CN" sz="3200" b="1" dirty="0">
                <a:solidFill>
                  <a:srgbClr val="FFFFFF"/>
                </a:solidFill>
                <a:ea typeface="宋体" charset="-122"/>
                <a:sym typeface="Symbol" pitchFamily="18" charset="2"/>
              </a:endParaRPr>
            </a:p>
          </p:txBody>
        </p:sp>
      </p:grp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556612" y="115888"/>
            <a:ext cx="2742843" cy="1828800"/>
            <a:chOff x="263" y="73"/>
            <a:chExt cx="1296" cy="1152"/>
          </a:xfrm>
        </p:grpSpPr>
        <p:sp>
          <p:nvSpPr>
            <p:cNvPr id="45060" name="AutoShape 6"/>
            <p:cNvSpPr>
              <a:spLocks noChangeArrowheads="1"/>
            </p:cNvSpPr>
            <p:nvPr/>
          </p:nvSpPr>
          <p:spPr bwMode="auto">
            <a:xfrm rot="364945">
              <a:off x="551" y="191"/>
              <a:ext cx="1008" cy="576"/>
            </a:xfrm>
            <a:prstGeom prst="irregularSeal2">
              <a:avLst/>
            </a:prstGeom>
            <a:gradFill rotWithShape="0">
              <a:gsLst>
                <a:gs pos="0">
                  <a:srgbClr val="761800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41990" dir="1593903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61" name="Text Box 7"/>
            <p:cNvSpPr txBox="1">
              <a:spLocks noChangeArrowheads="1"/>
            </p:cNvSpPr>
            <p:nvPr/>
          </p:nvSpPr>
          <p:spPr bwMode="auto">
            <a:xfrm>
              <a:off x="645" y="261"/>
              <a:ext cx="747" cy="40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45791" dir="2021404" algn="ctr" rotWithShape="0">
                <a:schemeClr val="bg2"/>
              </a:outerShdw>
            </a:effectLst>
          </p:spPr>
          <p:txBody>
            <a:bodyPr>
              <a:spAutoFit/>
            </a:bodyPr>
            <a:lstStyle/>
            <a:p>
              <a:r>
                <a:rPr lang="zh-CN" altLang="en-US" sz="3600" b="1" i="1">
                  <a:solidFill>
                    <a:srgbClr val="FFFF00"/>
                  </a:solidFill>
                  <a:ea typeface="黑体" pitchFamily="2" charset="-122"/>
                </a:rPr>
                <a:t>算法</a:t>
              </a:r>
              <a:endParaRPr lang="zh-CN" altLang="en-US" sz="3600" b="1"/>
            </a:p>
          </p:txBody>
        </p:sp>
        <p:grpSp>
          <p:nvGrpSpPr>
            <p:cNvPr id="4" name="Group 8"/>
            <p:cNvGrpSpPr>
              <a:grpSpLocks/>
            </p:cNvGrpSpPr>
            <p:nvPr/>
          </p:nvGrpSpPr>
          <p:grpSpPr bwMode="auto">
            <a:xfrm rot="1518603" flipH="1">
              <a:off x="263" y="73"/>
              <a:ext cx="1200" cy="1152"/>
              <a:chOff x="2227" y="2847"/>
              <a:chExt cx="913" cy="1266"/>
            </a:xfrm>
          </p:grpSpPr>
          <p:grpSp>
            <p:nvGrpSpPr>
              <p:cNvPr id="5" name="Group 9"/>
              <p:cNvGrpSpPr>
                <a:grpSpLocks/>
              </p:cNvGrpSpPr>
              <p:nvPr/>
            </p:nvGrpSpPr>
            <p:grpSpPr bwMode="auto">
              <a:xfrm>
                <a:off x="2227" y="2847"/>
                <a:ext cx="774" cy="770"/>
                <a:chOff x="2227" y="2847"/>
                <a:chExt cx="774" cy="770"/>
              </a:xfrm>
            </p:grpSpPr>
            <p:grpSp>
              <p:nvGrpSpPr>
                <p:cNvPr id="6" name="Group 10"/>
                <p:cNvGrpSpPr>
                  <a:grpSpLocks/>
                </p:cNvGrpSpPr>
                <p:nvPr/>
              </p:nvGrpSpPr>
              <p:grpSpPr bwMode="auto">
                <a:xfrm>
                  <a:off x="2241" y="2856"/>
                  <a:ext cx="760" cy="760"/>
                  <a:chOff x="2241" y="2856"/>
                  <a:chExt cx="760" cy="760"/>
                </a:xfrm>
              </p:grpSpPr>
              <p:grpSp>
                <p:nvGrpSpPr>
                  <p:cNvPr id="7" name="Group 11"/>
                  <p:cNvGrpSpPr>
                    <a:grpSpLocks/>
                  </p:cNvGrpSpPr>
                  <p:nvPr/>
                </p:nvGrpSpPr>
                <p:grpSpPr bwMode="auto">
                  <a:xfrm>
                    <a:off x="2241" y="2856"/>
                    <a:ext cx="760" cy="760"/>
                    <a:chOff x="2241" y="2856"/>
                    <a:chExt cx="760" cy="760"/>
                  </a:xfrm>
                </p:grpSpPr>
                <p:sp>
                  <p:nvSpPr>
                    <p:cNvPr id="45112" name="Freeform 12"/>
                    <p:cNvSpPr>
                      <a:spLocks/>
                    </p:cNvSpPr>
                    <p:nvPr/>
                  </p:nvSpPr>
                  <p:spPr bwMode="auto">
                    <a:xfrm>
                      <a:off x="2241" y="2856"/>
                      <a:ext cx="645" cy="441"/>
                    </a:xfrm>
                    <a:custGeom>
                      <a:avLst/>
                      <a:gdLst>
                        <a:gd name="T0" fmla="*/ 1 w 1290"/>
                        <a:gd name="T1" fmla="*/ 7 h 882"/>
                        <a:gd name="T2" fmla="*/ 1 w 1290"/>
                        <a:gd name="T3" fmla="*/ 7 h 882"/>
                        <a:gd name="T4" fmla="*/ 0 w 1290"/>
                        <a:gd name="T5" fmla="*/ 6 h 882"/>
                        <a:gd name="T6" fmla="*/ 1 w 1290"/>
                        <a:gd name="T7" fmla="*/ 5 h 882"/>
                        <a:gd name="T8" fmla="*/ 1 w 1290"/>
                        <a:gd name="T9" fmla="*/ 5 h 882"/>
                        <a:gd name="T10" fmla="*/ 1 w 1290"/>
                        <a:gd name="T11" fmla="*/ 4 h 882"/>
                        <a:gd name="T12" fmla="*/ 1 w 1290"/>
                        <a:gd name="T13" fmla="*/ 4 h 882"/>
                        <a:gd name="T14" fmla="*/ 1 w 1290"/>
                        <a:gd name="T15" fmla="*/ 3 h 882"/>
                        <a:gd name="T16" fmla="*/ 2 w 1290"/>
                        <a:gd name="T17" fmla="*/ 3 h 882"/>
                        <a:gd name="T18" fmla="*/ 2 w 1290"/>
                        <a:gd name="T19" fmla="*/ 2 h 882"/>
                        <a:gd name="T20" fmla="*/ 2 w 1290"/>
                        <a:gd name="T21" fmla="*/ 2 h 882"/>
                        <a:gd name="T22" fmla="*/ 3 w 1290"/>
                        <a:gd name="T23" fmla="*/ 1 h 882"/>
                        <a:gd name="T24" fmla="*/ 3 w 1290"/>
                        <a:gd name="T25" fmla="*/ 1 h 882"/>
                        <a:gd name="T26" fmla="*/ 4 w 1290"/>
                        <a:gd name="T27" fmla="*/ 1 h 882"/>
                        <a:gd name="T28" fmla="*/ 4 w 1290"/>
                        <a:gd name="T29" fmla="*/ 1 h 882"/>
                        <a:gd name="T30" fmla="*/ 5 w 1290"/>
                        <a:gd name="T31" fmla="*/ 1 h 882"/>
                        <a:gd name="T32" fmla="*/ 6 w 1290"/>
                        <a:gd name="T33" fmla="*/ 0 h 882"/>
                        <a:gd name="T34" fmla="*/ 6 w 1290"/>
                        <a:gd name="T35" fmla="*/ 0 h 882"/>
                        <a:gd name="T36" fmla="*/ 7 w 1290"/>
                        <a:gd name="T37" fmla="*/ 1 h 882"/>
                        <a:gd name="T38" fmla="*/ 8 w 1290"/>
                        <a:gd name="T39" fmla="*/ 1 h 882"/>
                        <a:gd name="T40" fmla="*/ 9 w 1290"/>
                        <a:gd name="T41" fmla="*/ 1 h 882"/>
                        <a:gd name="T42" fmla="*/ 9 w 1290"/>
                        <a:gd name="T43" fmla="*/ 2 h 882"/>
                        <a:gd name="T44" fmla="*/ 10 w 1290"/>
                        <a:gd name="T45" fmla="*/ 2 h 882"/>
                        <a:gd name="T46" fmla="*/ 10 w 1290"/>
                        <a:gd name="T47" fmla="*/ 2 h 882"/>
                        <a:gd name="T48" fmla="*/ 11 w 1290"/>
                        <a:gd name="T49" fmla="*/ 3 h 882"/>
                        <a:gd name="T50" fmla="*/ 10 w 1290"/>
                        <a:gd name="T51" fmla="*/ 2 h 882"/>
                        <a:gd name="T52" fmla="*/ 9 w 1290"/>
                        <a:gd name="T53" fmla="*/ 2 h 882"/>
                        <a:gd name="T54" fmla="*/ 9 w 1290"/>
                        <a:gd name="T55" fmla="*/ 2 h 882"/>
                        <a:gd name="T56" fmla="*/ 8 w 1290"/>
                        <a:gd name="T57" fmla="*/ 1 h 882"/>
                        <a:gd name="T58" fmla="*/ 7 w 1290"/>
                        <a:gd name="T59" fmla="*/ 1 h 882"/>
                        <a:gd name="T60" fmla="*/ 6 w 1290"/>
                        <a:gd name="T61" fmla="*/ 1 h 882"/>
                        <a:gd name="T62" fmla="*/ 6 w 1290"/>
                        <a:gd name="T63" fmla="*/ 1 h 882"/>
                        <a:gd name="T64" fmla="*/ 5 w 1290"/>
                        <a:gd name="T65" fmla="*/ 1 h 882"/>
                        <a:gd name="T66" fmla="*/ 5 w 1290"/>
                        <a:gd name="T67" fmla="*/ 2 h 882"/>
                        <a:gd name="T68" fmla="*/ 4 w 1290"/>
                        <a:gd name="T69" fmla="*/ 2 h 882"/>
                        <a:gd name="T70" fmla="*/ 4 w 1290"/>
                        <a:gd name="T71" fmla="*/ 2 h 882"/>
                        <a:gd name="T72" fmla="*/ 3 w 1290"/>
                        <a:gd name="T73" fmla="*/ 2 h 882"/>
                        <a:gd name="T74" fmla="*/ 3 w 1290"/>
                        <a:gd name="T75" fmla="*/ 3 h 882"/>
                        <a:gd name="T76" fmla="*/ 2 w 1290"/>
                        <a:gd name="T77" fmla="*/ 3 h 882"/>
                        <a:gd name="T78" fmla="*/ 2 w 1290"/>
                        <a:gd name="T79" fmla="*/ 3 h 882"/>
                        <a:gd name="T80" fmla="*/ 2 w 1290"/>
                        <a:gd name="T81" fmla="*/ 4 h 882"/>
                        <a:gd name="T82" fmla="*/ 1 w 1290"/>
                        <a:gd name="T83" fmla="*/ 4 h 882"/>
                        <a:gd name="T84" fmla="*/ 1 w 1290"/>
                        <a:gd name="T85" fmla="*/ 5 h 882"/>
                        <a:gd name="T86" fmla="*/ 1 w 1290"/>
                        <a:gd name="T87" fmla="*/ 6 h 882"/>
                        <a:gd name="T88" fmla="*/ 1 w 1290"/>
                        <a:gd name="T89" fmla="*/ 6 h 882"/>
                        <a:gd name="T90" fmla="*/ 1 w 1290"/>
                        <a:gd name="T91" fmla="*/ 7 h 882"/>
                        <a:gd name="T92" fmla="*/ 0 60000 65536"/>
                        <a:gd name="T93" fmla="*/ 0 60000 65536"/>
                        <a:gd name="T94" fmla="*/ 0 60000 65536"/>
                        <a:gd name="T95" fmla="*/ 0 60000 65536"/>
                        <a:gd name="T96" fmla="*/ 0 60000 65536"/>
                        <a:gd name="T97" fmla="*/ 0 60000 65536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60000 65536"/>
                        <a:gd name="T103" fmla="*/ 0 60000 65536"/>
                        <a:gd name="T104" fmla="*/ 0 60000 65536"/>
                        <a:gd name="T105" fmla="*/ 0 60000 65536"/>
                        <a:gd name="T106" fmla="*/ 0 60000 65536"/>
                        <a:gd name="T107" fmla="*/ 0 60000 65536"/>
                        <a:gd name="T108" fmla="*/ 0 60000 65536"/>
                        <a:gd name="T109" fmla="*/ 0 60000 65536"/>
                        <a:gd name="T110" fmla="*/ 0 60000 65536"/>
                        <a:gd name="T111" fmla="*/ 0 60000 65536"/>
                        <a:gd name="T112" fmla="*/ 0 60000 65536"/>
                        <a:gd name="T113" fmla="*/ 0 60000 65536"/>
                        <a:gd name="T114" fmla="*/ 0 60000 65536"/>
                        <a:gd name="T115" fmla="*/ 0 60000 65536"/>
                        <a:gd name="T116" fmla="*/ 0 60000 65536"/>
                        <a:gd name="T117" fmla="*/ 0 60000 65536"/>
                        <a:gd name="T118" fmla="*/ 0 60000 65536"/>
                        <a:gd name="T119" fmla="*/ 0 60000 65536"/>
                        <a:gd name="T120" fmla="*/ 0 60000 65536"/>
                        <a:gd name="T121" fmla="*/ 0 60000 65536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  <a:gd name="T135" fmla="*/ 0 60000 65536"/>
                        <a:gd name="T136" fmla="*/ 0 60000 65536"/>
                        <a:gd name="T137" fmla="*/ 0 60000 65536"/>
                        <a:gd name="T138" fmla="*/ 0 w 1290"/>
                        <a:gd name="T139" fmla="*/ 0 h 882"/>
                        <a:gd name="T140" fmla="*/ 1290 w 1290"/>
                        <a:gd name="T141" fmla="*/ 882 h 882"/>
                      </a:gdLst>
                      <a:ahLst/>
                      <a:cxnLst>
                        <a:cxn ang="T92">
                          <a:pos x="T0" y="T1"/>
                        </a:cxn>
                        <a:cxn ang="T93">
                          <a:pos x="T2" y="T3"/>
                        </a:cxn>
                        <a:cxn ang="T94">
                          <a:pos x="T4" y="T5"/>
                        </a:cxn>
                        <a:cxn ang="T95">
                          <a:pos x="T6" y="T7"/>
                        </a:cxn>
                        <a:cxn ang="T96">
                          <a:pos x="T8" y="T9"/>
                        </a:cxn>
                        <a:cxn ang="T97">
                          <a:pos x="T10" y="T11"/>
                        </a:cxn>
                        <a:cxn ang="T98">
                          <a:pos x="T12" y="T13"/>
                        </a:cxn>
                        <a:cxn ang="T99">
                          <a:pos x="T14" y="T15"/>
                        </a:cxn>
                        <a:cxn ang="T100">
                          <a:pos x="T16" y="T17"/>
                        </a:cxn>
                        <a:cxn ang="T101">
                          <a:pos x="T18" y="T19"/>
                        </a:cxn>
                        <a:cxn ang="T102">
                          <a:pos x="T20" y="T21"/>
                        </a:cxn>
                        <a:cxn ang="T103">
                          <a:pos x="T22" y="T23"/>
                        </a:cxn>
                        <a:cxn ang="T104">
                          <a:pos x="T24" y="T25"/>
                        </a:cxn>
                        <a:cxn ang="T105">
                          <a:pos x="T26" y="T27"/>
                        </a:cxn>
                        <a:cxn ang="T106">
                          <a:pos x="T28" y="T29"/>
                        </a:cxn>
                        <a:cxn ang="T107">
                          <a:pos x="T30" y="T31"/>
                        </a:cxn>
                        <a:cxn ang="T108">
                          <a:pos x="T32" y="T33"/>
                        </a:cxn>
                        <a:cxn ang="T109">
                          <a:pos x="T34" y="T35"/>
                        </a:cxn>
                        <a:cxn ang="T110">
                          <a:pos x="T36" y="T37"/>
                        </a:cxn>
                        <a:cxn ang="T111">
                          <a:pos x="T38" y="T39"/>
                        </a:cxn>
                        <a:cxn ang="T112">
                          <a:pos x="T40" y="T41"/>
                        </a:cxn>
                        <a:cxn ang="T113">
                          <a:pos x="T42" y="T43"/>
                        </a:cxn>
                        <a:cxn ang="T114">
                          <a:pos x="T44" y="T45"/>
                        </a:cxn>
                        <a:cxn ang="T115">
                          <a:pos x="T46" y="T47"/>
                        </a:cxn>
                        <a:cxn ang="T116">
                          <a:pos x="T48" y="T49"/>
                        </a:cxn>
                        <a:cxn ang="T117">
                          <a:pos x="T50" y="T51"/>
                        </a:cxn>
                        <a:cxn ang="T118">
                          <a:pos x="T52" y="T53"/>
                        </a:cxn>
                        <a:cxn ang="T119">
                          <a:pos x="T54" y="T55"/>
                        </a:cxn>
                        <a:cxn ang="T120">
                          <a:pos x="T56" y="T57"/>
                        </a:cxn>
                        <a:cxn ang="T121">
                          <a:pos x="T58" y="T59"/>
                        </a:cxn>
                        <a:cxn ang="T122">
                          <a:pos x="T60" y="T61"/>
                        </a:cxn>
                        <a:cxn ang="T123">
                          <a:pos x="T62" y="T63"/>
                        </a:cxn>
                        <a:cxn ang="T124">
                          <a:pos x="T64" y="T65"/>
                        </a:cxn>
                        <a:cxn ang="T125">
                          <a:pos x="T66" y="T67"/>
                        </a:cxn>
                        <a:cxn ang="T126">
                          <a:pos x="T68" y="T69"/>
                        </a:cxn>
                        <a:cxn ang="T127">
                          <a:pos x="T70" y="T71"/>
                        </a:cxn>
                        <a:cxn ang="T128">
                          <a:pos x="T72" y="T73"/>
                        </a:cxn>
                        <a:cxn ang="T129">
                          <a:pos x="T74" y="T75"/>
                        </a:cxn>
                        <a:cxn ang="T130">
                          <a:pos x="T76" y="T77"/>
                        </a:cxn>
                        <a:cxn ang="T131">
                          <a:pos x="T78" y="T79"/>
                        </a:cxn>
                        <a:cxn ang="T132">
                          <a:pos x="T80" y="T81"/>
                        </a:cxn>
                        <a:cxn ang="T133">
                          <a:pos x="T82" y="T83"/>
                        </a:cxn>
                        <a:cxn ang="T134">
                          <a:pos x="T84" y="T85"/>
                        </a:cxn>
                        <a:cxn ang="T135">
                          <a:pos x="T86" y="T87"/>
                        </a:cxn>
                        <a:cxn ang="T136">
                          <a:pos x="T88" y="T89"/>
                        </a:cxn>
                        <a:cxn ang="T137">
                          <a:pos x="T90" y="T91"/>
                        </a:cxn>
                      </a:cxnLst>
                      <a:rect l="T138" t="T139" r="T140" b="T141"/>
                      <a:pathLst>
                        <a:path w="1290" h="882">
                          <a:moveTo>
                            <a:pt x="27" y="882"/>
                          </a:moveTo>
                          <a:lnTo>
                            <a:pt x="7" y="777"/>
                          </a:lnTo>
                          <a:lnTo>
                            <a:pt x="0" y="677"/>
                          </a:lnTo>
                          <a:lnTo>
                            <a:pt x="3" y="608"/>
                          </a:lnTo>
                          <a:lnTo>
                            <a:pt x="15" y="544"/>
                          </a:lnTo>
                          <a:lnTo>
                            <a:pt x="34" y="475"/>
                          </a:lnTo>
                          <a:lnTo>
                            <a:pt x="65" y="405"/>
                          </a:lnTo>
                          <a:lnTo>
                            <a:pt x="104" y="332"/>
                          </a:lnTo>
                          <a:lnTo>
                            <a:pt x="142" y="274"/>
                          </a:lnTo>
                          <a:lnTo>
                            <a:pt x="189" y="216"/>
                          </a:lnTo>
                          <a:lnTo>
                            <a:pt x="243" y="166"/>
                          </a:lnTo>
                          <a:lnTo>
                            <a:pt x="297" y="124"/>
                          </a:lnTo>
                          <a:lnTo>
                            <a:pt x="355" y="89"/>
                          </a:lnTo>
                          <a:lnTo>
                            <a:pt x="425" y="58"/>
                          </a:lnTo>
                          <a:lnTo>
                            <a:pt x="507" y="31"/>
                          </a:lnTo>
                          <a:lnTo>
                            <a:pt x="576" y="12"/>
                          </a:lnTo>
                          <a:lnTo>
                            <a:pt x="661" y="0"/>
                          </a:lnTo>
                          <a:lnTo>
                            <a:pt x="769" y="0"/>
                          </a:lnTo>
                          <a:lnTo>
                            <a:pt x="850" y="15"/>
                          </a:lnTo>
                          <a:lnTo>
                            <a:pt x="947" y="39"/>
                          </a:lnTo>
                          <a:lnTo>
                            <a:pt x="1043" y="81"/>
                          </a:lnTo>
                          <a:lnTo>
                            <a:pt x="1128" y="131"/>
                          </a:lnTo>
                          <a:lnTo>
                            <a:pt x="1186" y="181"/>
                          </a:lnTo>
                          <a:lnTo>
                            <a:pt x="1244" y="239"/>
                          </a:lnTo>
                          <a:lnTo>
                            <a:pt x="1290" y="297"/>
                          </a:lnTo>
                          <a:lnTo>
                            <a:pt x="1167" y="205"/>
                          </a:lnTo>
                          <a:lnTo>
                            <a:pt x="1101" y="166"/>
                          </a:lnTo>
                          <a:lnTo>
                            <a:pt x="1031" y="139"/>
                          </a:lnTo>
                          <a:lnTo>
                            <a:pt x="943" y="112"/>
                          </a:lnTo>
                          <a:lnTo>
                            <a:pt x="858" y="100"/>
                          </a:lnTo>
                          <a:lnTo>
                            <a:pt x="765" y="96"/>
                          </a:lnTo>
                          <a:lnTo>
                            <a:pt x="696" y="100"/>
                          </a:lnTo>
                          <a:lnTo>
                            <a:pt x="622" y="112"/>
                          </a:lnTo>
                          <a:lnTo>
                            <a:pt x="549" y="131"/>
                          </a:lnTo>
                          <a:lnTo>
                            <a:pt x="480" y="154"/>
                          </a:lnTo>
                          <a:lnTo>
                            <a:pt x="402" y="193"/>
                          </a:lnTo>
                          <a:lnTo>
                            <a:pt x="343" y="228"/>
                          </a:lnTo>
                          <a:lnTo>
                            <a:pt x="293" y="270"/>
                          </a:lnTo>
                          <a:lnTo>
                            <a:pt x="235" y="317"/>
                          </a:lnTo>
                          <a:lnTo>
                            <a:pt x="189" y="367"/>
                          </a:lnTo>
                          <a:lnTo>
                            <a:pt x="142" y="436"/>
                          </a:lnTo>
                          <a:lnTo>
                            <a:pt x="100" y="510"/>
                          </a:lnTo>
                          <a:lnTo>
                            <a:pt x="73" y="579"/>
                          </a:lnTo>
                          <a:lnTo>
                            <a:pt x="50" y="662"/>
                          </a:lnTo>
                          <a:lnTo>
                            <a:pt x="34" y="762"/>
                          </a:lnTo>
                          <a:lnTo>
                            <a:pt x="27" y="882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5113" name="Freeform 13"/>
                    <p:cNvSpPr>
                      <a:spLocks/>
                    </p:cNvSpPr>
                    <p:nvPr/>
                  </p:nvSpPr>
                  <p:spPr bwMode="auto">
                    <a:xfrm>
                      <a:off x="2289" y="3075"/>
                      <a:ext cx="712" cy="541"/>
                    </a:xfrm>
                    <a:custGeom>
                      <a:avLst/>
                      <a:gdLst>
                        <a:gd name="T0" fmla="*/ 0 w 1423"/>
                        <a:gd name="T1" fmla="*/ 5 h 1083"/>
                        <a:gd name="T2" fmla="*/ 1 w 1423"/>
                        <a:gd name="T3" fmla="*/ 5 h 1083"/>
                        <a:gd name="T4" fmla="*/ 2 w 1423"/>
                        <a:gd name="T5" fmla="*/ 6 h 1083"/>
                        <a:gd name="T6" fmla="*/ 2 w 1423"/>
                        <a:gd name="T7" fmla="*/ 6 h 1083"/>
                        <a:gd name="T8" fmla="*/ 3 w 1423"/>
                        <a:gd name="T9" fmla="*/ 7 h 1083"/>
                        <a:gd name="T10" fmla="*/ 4 w 1423"/>
                        <a:gd name="T11" fmla="*/ 7 h 1083"/>
                        <a:gd name="T12" fmla="*/ 5 w 1423"/>
                        <a:gd name="T13" fmla="*/ 7 h 1083"/>
                        <a:gd name="T14" fmla="*/ 6 w 1423"/>
                        <a:gd name="T15" fmla="*/ 7 h 1083"/>
                        <a:gd name="T16" fmla="*/ 6 w 1423"/>
                        <a:gd name="T17" fmla="*/ 7 h 1083"/>
                        <a:gd name="T18" fmla="*/ 7 w 1423"/>
                        <a:gd name="T19" fmla="*/ 7 h 1083"/>
                        <a:gd name="T20" fmla="*/ 8 w 1423"/>
                        <a:gd name="T21" fmla="*/ 7 h 1083"/>
                        <a:gd name="T22" fmla="*/ 8 w 1423"/>
                        <a:gd name="T23" fmla="*/ 6 h 1083"/>
                        <a:gd name="T24" fmla="*/ 9 w 1423"/>
                        <a:gd name="T25" fmla="*/ 6 h 1083"/>
                        <a:gd name="T26" fmla="*/ 9 w 1423"/>
                        <a:gd name="T27" fmla="*/ 6 h 1083"/>
                        <a:gd name="T28" fmla="*/ 10 w 1423"/>
                        <a:gd name="T29" fmla="*/ 5 h 1083"/>
                        <a:gd name="T30" fmla="*/ 10 w 1423"/>
                        <a:gd name="T31" fmla="*/ 5 h 1083"/>
                        <a:gd name="T32" fmla="*/ 10 w 1423"/>
                        <a:gd name="T33" fmla="*/ 4 h 1083"/>
                        <a:gd name="T34" fmla="*/ 11 w 1423"/>
                        <a:gd name="T35" fmla="*/ 4 h 1083"/>
                        <a:gd name="T36" fmla="*/ 11 w 1423"/>
                        <a:gd name="T37" fmla="*/ 3 h 1083"/>
                        <a:gd name="T38" fmla="*/ 11 w 1423"/>
                        <a:gd name="T39" fmla="*/ 2 h 1083"/>
                        <a:gd name="T40" fmla="*/ 11 w 1423"/>
                        <a:gd name="T41" fmla="*/ 1 h 1083"/>
                        <a:gd name="T42" fmla="*/ 11 w 1423"/>
                        <a:gd name="T43" fmla="*/ 0 h 1083"/>
                        <a:gd name="T44" fmla="*/ 11 w 1423"/>
                        <a:gd name="T45" fmla="*/ 0 h 1083"/>
                        <a:gd name="T46" fmla="*/ 11 w 1423"/>
                        <a:gd name="T47" fmla="*/ 0 h 1083"/>
                        <a:gd name="T48" fmla="*/ 11 w 1423"/>
                        <a:gd name="T49" fmla="*/ 1 h 1083"/>
                        <a:gd name="T50" fmla="*/ 11 w 1423"/>
                        <a:gd name="T51" fmla="*/ 1 h 1083"/>
                        <a:gd name="T52" fmla="*/ 12 w 1423"/>
                        <a:gd name="T53" fmla="*/ 2 h 1083"/>
                        <a:gd name="T54" fmla="*/ 12 w 1423"/>
                        <a:gd name="T55" fmla="*/ 2 h 1083"/>
                        <a:gd name="T56" fmla="*/ 12 w 1423"/>
                        <a:gd name="T57" fmla="*/ 3 h 1083"/>
                        <a:gd name="T58" fmla="*/ 11 w 1423"/>
                        <a:gd name="T59" fmla="*/ 4 h 1083"/>
                        <a:gd name="T60" fmla="*/ 11 w 1423"/>
                        <a:gd name="T61" fmla="*/ 5 h 1083"/>
                        <a:gd name="T62" fmla="*/ 10 w 1423"/>
                        <a:gd name="T63" fmla="*/ 6 h 1083"/>
                        <a:gd name="T64" fmla="*/ 10 w 1423"/>
                        <a:gd name="T65" fmla="*/ 6 h 1083"/>
                        <a:gd name="T66" fmla="*/ 9 w 1423"/>
                        <a:gd name="T67" fmla="*/ 7 h 1083"/>
                        <a:gd name="T68" fmla="*/ 9 w 1423"/>
                        <a:gd name="T69" fmla="*/ 7 h 1083"/>
                        <a:gd name="T70" fmla="*/ 8 w 1423"/>
                        <a:gd name="T71" fmla="*/ 8 h 1083"/>
                        <a:gd name="T72" fmla="*/ 7 w 1423"/>
                        <a:gd name="T73" fmla="*/ 8 h 1083"/>
                        <a:gd name="T74" fmla="*/ 7 w 1423"/>
                        <a:gd name="T75" fmla="*/ 8 h 1083"/>
                        <a:gd name="T76" fmla="*/ 6 w 1423"/>
                        <a:gd name="T77" fmla="*/ 8 h 1083"/>
                        <a:gd name="T78" fmla="*/ 5 w 1423"/>
                        <a:gd name="T79" fmla="*/ 8 h 1083"/>
                        <a:gd name="T80" fmla="*/ 5 w 1423"/>
                        <a:gd name="T81" fmla="*/ 8 h 1083"/>
                        <a:gd name="T82" fmla="*/ 4 w 1423"/>
                        <a:gd name="T83" fmla="*/ 8 h 1083"/>
                        <a:gd name="T84" fmla="*/ 3 w 1423"/>
                        <a:gd name="T85" fmla="*/ 8 h 1083"/>
                        <a:gd name="T86" fmla="*/ 3 w 1423"/>
                        <a:gd name="T87" fmla="*/ 7 h 1083"/>
                        <a:gd name="T88" fmla="*/ 2 w 1423"/>
                        <a:gd name="T89" fmla="*/ 7 h 1083"/>
                        <a:gd name="T90" fmla="*/ 2 w 1423"/>
                        <a:gd name="T91" fmla="*/ 6 h 1083"/>
                        <a:gd name="T92" fmla="*/ 1 w 1423"/>
                        <a:gd name="T93" fmla="*/ 6 h 1083"/>
                        <a:gd name="T94" fmla="*/ 1 w 1423"/>
                        <a:gd name="T95" fmla="*/ 5 h 1083"/>
                        <a:gd name="T96" fmla="*/ 0 w 1423"/>
                        <a:gd name="T97" fmla="*/ 5 h 1083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60000 65536"/>
                        <a:gd name="T103" fmla="*/ 0 60000 65536"/>
                        <a:gd name="T104" fmla="*/ 0 60000 65536"/>
                        <a:gd name="T105" fmla="*/ 0 60000 65536"/>
                        <a:gd name="T106" fmla="*/ 0 60000 65536"/>
                        <a:gd name="T107" fmla="*/ 0 60000 65536"/>
                        <a:gd name="T108" fmla="*/ 0 60000 65536"/>
                        <a:gd name="T109" fmla="*/ 0 60000 65536"/>
                        <a:gd name="T110" fmla="*/ 0 60000 65536"/>
                        <a:gd name="T111" fmla="*/ 0 60000 65536"/>
                        <a:gd name="T112" fmla="*/ 0 60000 65536"/>
                        <a:gd name="T113" fmla="*/ 0 60000 65536"/>
                        <a:gd name="T114" fmla="*/ 0 60000 65536"/>
                        <a:gd name="T115" fmla="*/ 0 60000 65536"/>
                        <a:gd name="T116" fmla="*/ 0 60000 65536"/>
                        <a:gd name="T117" fmla="*/ 0 60000 65536"/>
                        <a:gd name="T118" fmla="*/ 0 60000 65536"/>
                        <a:gd name="T119" fmla="*/ 0 60000 65536"/>
                        <a:gd name="T120" fmla="*/ 0 60000 65536"/>
                        <a:gd name="T121" fmla="*/ 0 60000 65536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  <a:gd name="T135" fmla="*/ 0 60000 65536"/>
                        <a:gd name="T136" fmla="*/ 0 60000 65536"/>
                        <a:gd name="T137" fmla="*/ 0 60000 65536"/>
                        <a:gd name="T138" fmla="*/ 0 60000 65536"/>
                        <a:gd name="T139" fmla="*/ 0 60000 65536"/>
                        <a:gd name="T140" fmla="*/ 0 60000 65536"/>
                        <a:gd name="T141" fmla="*/ 0 60000 65536"/>
                        <a:gd name="T142" fmla="*/ 0 60000 65536"/>
                        <a:gd name="T143" fmla="*/ 0 60000 65536"/>
                        <a:gd name="T144" fmla="*/ 0 60000 65536"/>
                        <a:gd name="T145" fmla="*/ 0 60000 65536"/>
                        <a:gd name="T146" fmla="*/ 0 60000 65536"/>
                        <a:gd name="T147" fmla="*/ 0 w 1423"/>
                        <a:gd name="T148" fmla="*/ 0 h 1083"/>
                        <a:gd name="T149" fmla="*/ 1423 w 1423"/>
                        <a:gd name="T150" fmla="*/ 1083 h 1083"/>
                      </a:gdLst>
                      <a:ahLst/>
                      <a:cxnLst>
                        <a:cxn ang="T98">
                          <a:pos x="T0" y="T1"/>
                        </a:cxn>
                        <a:cxn ang="T99">
                          <a:pos x="T2" y="T3"/>
                        </a:cxn>
                        <a:cxn ang="T100">
                          <a:pos x="T4" y="T5"/>
                        </a:cxn>
                        <a:cxn ang="T101">
                          <a:pos x="T6" y="T7"/>
                        </a:cxn>
                        <a:cxn ang="T102">
                          <a:pos x="T8" y="T9"/>
                        </a:cxn>
                        <a:cxn ang="T103">
                          <a:pos x="T10" y="T11"/>
                        </a:cxn>
                        <a:cxn ang="T104">
                          <a:pos x="T12" y="T13"/>
                        </a:cxn>
                        <a:cxn ang="T105">
                          <a:pos x="T14" y="T15"/>
                        </a:cxn>
                        <a:cxn ang="T106">
                          <a:pos x="T16" y="T17"/>
                        </a:cxn>
                        <a:cxn ang="T107">
                          <a:pos x="T18" y="T19"/>
                        </a:cxn>
                        <a:cxn ang="T108">
                          <a:pos x="T20" y="T21"/>
                        </a:cxn>
                        <a:cxn ang="T109">
                          <a:pos x="T22" y="T23"/>
                        </a:cxn>
                        <a:cxn ang="T110">
                          <a:pos x="T24" y="T25"/>
                        </a:cxn>
                        <a:cxn ang="T111">
                          <a:pos x="T26" y="T27"/>
                        </a:cxn>
                        <a:cxn ang="T112">
                          <a:pos x="T28" y="T29"/>
                        </a:cxn>
                        <a:cxn ang="T113">
                          <a:pos x="T30" y="T31"/>
                        </a:cxn>
                        <a:cxn ang="T114">
                          <a:pos x="T32" y="T33"/>
                        </a:cxn>
                        <a:cxn ang="T115">
                          <a:pos x="T34" y="T35"/>
                        </a:cxn>
                        <a:cxn ang="T116">
                          <a:pos x="T36" y="T37"/>
                        </a:cxn>
                        <a:cxn ang="T117">
                          <a:pos x="T38" y="T39"/>
                        </a:cxn>
                        <a:cxn ang="T118">
                          <a:pos x="T40" y="T41"/>
                        </a:cxn>
                        <a:cxn ang="T119">
                          <a:pos x="T42" y="T43"/>
                        </a:cxn>
                        <a:cxn ang="T120">
                          <a:pos x="T44" y="T45"/>
                        </a:cxn>
                        <a:cxn ang="T121">
                          <a:pos x="T46" y="T47"/>
                        </a:cxn>
                        <a:cxn ang="T122">
                          <a:pos x="T48" y="T49"/>
                        </a:cxn>
                        <a:cxn ang="T123">
                          <a:pos x="T50" y="T51"/>
                        </a:cxn>
                        <a:cxn ang="T124">
                          <a:pos x="T52" y="T53"/>
                        </a:cxn>
                        <a:cxn ang="T125">
                          <a:pos x="T54" y="T55"/>
                        </a:cxn>
                        <a:cxn ang="T126">
                          <a:pos x="T56" y="T57"/>
                        </a:cxn>
                        <a:cxn ang="T127">
                          <a:pos x="T58" y="T59"/>
                        </a:cxn>
                        <a:cxn ang="T128">
                          <a:pos x="T60" y="T61"/>
                        </a:cxn>
                        <a:cxn ang="T129">
                          <a:pos x="T62" y="T63"/>
                        </a:cxn>
                        <a:cxn ang="T130">
                          <a:pos x="T64" y="T65"/>
                        </a:cxn>
                        <a:cxn ang="T131">
                          <a:pos x="T66" y="T67"/>
                        </a:cxn>
                        <a:cxn ang="T132">
                          <a:pos x="T68" y="T69"/>
                        </a:cxn>
                        <a:cxn ang="T133">
                          <a:pos x="T70" y="T71"/>
                        </a:cxn>
                        <a:cxn ang="T134">
                          <a:pos x="T72" y="T73"/>
                        </a:cxn>
                        <a:cxn ang="T135">
                          <a:pos x="T74" y="T75"/>
                        </a:cxn>
                        <a:cxn ang="T136">
                          <a:pos x="T76" y="T77"/>
                        </a:cxn>
                        <a:cxn ang="T137">
                          <a:pos x="T78" y="T79"/>
                        </a:cxn>
                        <a:cxn ang="T138">
                          <a:pos x="T80" y="T81"/>
                        </a:cxn>
                        <a:cxn ang="T139">
                          <a:pos x="T82" y="T83"/>
                        </a:cxn>
                        <a:cxn ang="T140">
                          <a:pos x="T84" y="T85"/>
                        </a:cxn>
                        <a:cxn ang="T141">
                          <a:pos x="T86" y="T87"/>
                        </a:cxn>
                        <a:cxn ang="T142">
                          <a:pos x="T88" y="T89"/>
                        </a:cxn>
                        <a:cxn ang="T143">
                          <a:pos x="T90" y="T91"/>
                        </a:cxn>
                        <a:cxn ang="T144">
                          <a:pos x="T92" y="T93"/>
                        </a:cxn>
                        <a:cxn ang="T145">
                          <a:pos x="T94" y="T95"/>
                        </a:cxn>
                        <a:cxn ang="T146">
                          <a:pos x="T96" y="T97"/>
                        </a:cxn>
                      </a:cxnLst>
                      <a:rect l="T147" t="T148" r="T149" b="T150"/>
                      <a:pathLst>
                        <a:path w="1423" h="1083">
                          <a:moveTo>
                            <a:pt x="0" y="658"/>
                          </a:moveTo>
                          <a:lnTo>
                            <a:pt x="81" y="751"/>
                          </a:lnTo>
                          <a:lnTo>
                            <a:pt x="170" y="832"/>
                          </a:lnTo>
                          <a:lnTo>
                            <a:pt x="251" y="878"/>
                          </a:lnTo>
                          <a:lnTo>
                            <a:pt x="368" y="929"/>
                          </a:lnTo>
                          <a:lnTo>
                            <a:pt x="461" y="956"/>
                          </a:lnTo>
                          <a:lnTo>
                            <a:pt x="546" y="967"/>
                          </a:lnTo>
                          <a:lnTo>
                            <a:pt x="646" y="967"/>
                          </a:lnTo>
                          <a:lnTo>
                            <a:pt x="719" y="959"/>
                          </a:lnTo>
                          <a:lnTo>
                            <a:pt x="808" y="944"/>
                          </a:lnTo>
                          <a:lnTo>
                            <a:pt x="897" y="917"/>
                          </a:lnTo>
                          <a:lnTo>
                            <a:pt x="970" y="878"/>
                          </a:lnTo>
                          <a:lnTo>
                            <a:pt x="1040" y="836"/>
                          </a:lnTo>
                          <a:lnTo>
                            <a:pt x="1101" y="793"/>
                          </a:lnTo>
                          <a:lnTo>
                            <a:pt x="1163" y="732"/>
                          </a:lnTo>
                          <a:lnTo>
                            <a:pt x="1225" y="662"/>
                          </a:lnTo>
                          <a:lnTo>
                            <a:pt x="1273" y="596"/>
                          </a:lnTo>
                          <a:lnTo>
                            <a:pt x="1300" y="531"/>
                          </a:lnTo>
                          <a:lnTo>
                            <a:pt x="1334" y="426"/>
                          </a:lnTo>
                          <a:lnTo>
                            <a:pt x="1357" y="318"/>
                          </a:lnTo>
                          <a:lnTo>
                            <a:pt x="1361" y="222"/>
                          </a:lnTo>
                          <a:lnTo>
                            <a:pt x="1346" y="116"/>
                          </a:lnTo>
                          <a:lnTo>
                            <a:pt x="1311" y="0"/>
                          </a:lnTo>
                          <a:lnTo>
                            <a:pt x="1346" y="62"/>
                          </a:lnTo>
                          <a:lnTo>
                            <a:pt x="1384" y="151"/>
                          </a:lnTo>
                          <a:lnTo>
                            <a:pt x="1404" y="233"/>
                          </a:lnTo>
                          <a:lnTo>
                            <a:pt x="1423" y="311"/>
                          </a:lnTo>
                          <a:lnTo>
                            <a:pt x="1419" y="376"/>
                          </a:lnTo>
                          <a:lnTo>
                            <a:pt x="1415" y="465"/>
                          </a:lnTo>
                          <a:lnTo>
                            <a:pt x="1369" y="635"/>
                          </a:lnTo>
                          <a:lnTo>
                            <a:pt x="1323" y="728"/>
                          </a:lnTo>
                          <a:lnTo>
                            <a:pt x="1265" y="809"/>
                          </a:lnTo>
                          <a:lnTo>
                            <a:pt x="1202" y="878"/>
                          </a:lnTo>
                          <a:lnTo>
                            <a:pt x="1140" y="929"/>
                          </a:lnTo>
                          <a:lnTo>
                            <a:pt x="1055" y="986"/>
                          </a:lnTo>
                          <a:lnTo>
                            <a:pt x="970" y="1025"/>
                          </a:lnTo>
                          <a:lnTo>
                            <a:pt x="889" y="1052"/>
                          </a:lnTo>
                          <a:lnTo>
                            <a:pt x="785" y="1079"/>
                          </a:lnTo>
                          <a:lnTo>
                            <a:pt x="708" y="1083"/>
                          </a:lnTo>
                          <a:lnTo>
                            <a:pt x="623" y="1083"/>
                          </a:lnTo>
                          <a:lnTo>
                            <a:pt x="538" y="1068"/>
                          </a:lnTo>
                          <a:lnTo>
                            <a:pt x="445" y="1048"/>
                          </a:lnTo>
                          <a:lnTo>
                            <a:pt x="384" y="1025"/>
                          </a:lnTo>
                          <a:lnTo>
                            <a:pt x="301" y="983"/>
                          </a:lnTo>
                          <a:lnTo>
                            <a:pt x="232" y="944"/>
                          </a:lnTo>
                          <a:lnTo>
                            <a:pt x="166" y="890"/>
                          </a:lnTo>
                          <a:lnTo>
                            <a:pt x="97" y="817"/>
                          </a:lnTo>
                          <a:lnTo>
                            <a:pt x="31" y="724"/>
                          </a:lnTo>
                          <a:lnTo>
                            <a:pt x="0" y="658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8" name="Group 14"/>
                  <p:cNvGrpSpPr>
                    <a:grpSpLocks/>
                  </p:cNvGrpSpPr>
                  <p:nvPr/>
                </p:nvGrpSpPr>
                <p:grpSpPr bwMode="auto">
                  <a:xfrm>
                    <a:off x="2245" y="2867"/>
                    <a:ext cx="754" cy="716"/>
                    <a:chOff x="2245" y="2867"/>
                    <a:chExt cx="754" cy="716"/>
                  </a:xfrm>
                </p:grpSpPr>
                <p:sp>
                  <p:nvSpPr>
                    <p:cNvPr id="45108" name="Freeform 15"/>
                    <p:cNvSpPr>
                      <a:spLocks/>
                    </p:cNvSpPr>
                    <p:nvPr/>
                  </p:nvSpPr>
                  <p:spPr bwMode="auto">
                    <a:xfrm>
                      <a:off x="2288" y="3404"/>
                      <a:ext cx="184" cy="179"/>
                    </a:xfrm>
                    <a:custGeom>
                      <a:avLst/>
                      <a:gdLst>
                        <a:gd name="T0" fmla="*/ 0 w 369"/>
                        <a:gd name="T1" fmla="*/ 0 h 358"/>
                        <a:gd name="T2" fmla="*/ 0 w 369"/>
                        <a:gd name="T3" fmla="*/ 1 h 358"/>
                        <a:gd name="T4" fmla="*/ 0 w 369"/>
                        <a:gd name="T5" fmla="*/ 1 h 358"/>
                        <a:gd name="T6" fmla="*/ 0 w 369"/>
                        <a:gd name="T7" fmla="*/ 2 h 358"/>
                        <a:gd name="T8" fmla="*/ 1 w 369"/>
                        <a:gd name="T9" fmla="*/ 2 h 358"/>
                        <a:gd name="T10" fmla="*/ 1 w 369"/>
                        <a:gd name="T11" fmla="*/ 3 h 358"/>
                        <a:gd name="T12" fmla="*/ 2 w 369"/>
                        <a:gd name="T13" fmla="*/ 3 h 358"/>
                        <a:gd name="T14" fmla="*/ 2 w 369"/>
                        <a:gd name="T15" fmla="*/ 3 h 358"/>
                        <a:gd name="T16" fmla="*/ 2 w 369"/>
                        <a:gd name="T17" fmla="*/ 2 h 358"/>
                        <a:gd name="T18" fmla="*/ 1 w 369"/>
                        <a:gd name="T19" fmla="*/ 2 h 358"/>
                        <a:gd name="T20" fmla="*/ 1 w 369"/>
                        <a:gd name="T21" fmla="*/ 2 h 358"/>
                        <a:gd name="T22" fmla="*/ 0 w 369"/>
                        <a:gd name="T23" fmla="*/ 2 h 358"/>
                        <a:gd name="T24" fmla="*/ 0 w 369"/>
                        <a:gd name="T25" fmla="*/ 1 h 358"/>
                        <a:gd name="T26" fmla="*/ 0 w 369"/>
                        <a:gd name="T27" fmla="*/ 1 h 358"/>
                        <a:gd name="T28" fmla="*/ 0 w 369"/>
                        <a:gd name="T29" fmla="*/ 0 h 358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w 369"/>
                        <a:gd name="T46" fmla="*/ 0 h 358"/>
                        <a:gd name="T47" fmla="*/ 369 w 369"/>
                        <a:gd name="T48" fmla="*/ 358 h 358"/>
                      </a:gdLst>
                      <a:ahLst/>
                      <a:cxnLst>
                        <a:cxn ang="T30">
                          <a:pos x="T0" y="T1"/>
                        </a:cxn>
                        <a:cxn ang="T31">
                          <a:pos x="T2" y="T3"/>
                        </a:cxn>
                        <a:cxn ang="T32">
                          <a:pos x="T4" y="T5"/>
                        </a:cxn>
                        <a:cxn ang="T33">
                          <a:pos x="T6" y="T7"/>
                        </a:cxn>
                        <a:cxn ang="T34">
                          <a:pos x="T8" y="T9"/>
                        </a:cxn>
                        <a:cxn ang="T35">
                          <a:pos x="T10" y="T11"/>
                        </a:cxn>
                        <a:cxn ang="T36">
                          <a:pos x="T12" y="T13"/>
                        </a:cxn>
                        <a:cxn ang="T37">
                          <a:pos x="T14" y="T15"/>
                        </a:cxn>
                        <a:cxn ang="T38">
                          <a:pos x="T16" y="T17"/>
                        </a:cxn>
                        <a:cxn ang="T39">
                          <a:pos x="T18" y="T19"/>
                        </a:cxn>
                        <a:cxn ang="T40">
                          <a:pos x="T20" y="T21"/>
                        </a:cxn>
                        <a:cxn ang="T41">
                          <a:pos x="T22" y="T23"/>
                        </a:cxn>
                        <a:cxn ang="T42">
                          <a:pos x="T24" y="T25"/>
                        </a:cxn>
                        <a:cxn ang="T43">
                          <a:pos x="T26" y="T27"/>
                        </a:cxn>
                        <a:cxn ang="T44">
                          <a:pos x="T28" y="T29"/>
                        </a:cxn>
                      </a:cxnLst>
                      <a:rect l="T45" t="T46" r="T47" b="T48"/>
                      <a:pathLst>
                        <a:path w="369" h="358">
                          <a:moveTo>
                            <a:pt x="0" y="0"/>
                          </a:moveTo>
                          <a:lnTo>
                            <a:pt x="38" y="73"/>
                          </a:lnTo>
                          <a:lnTo>
                            <a:pt x="75" y="128"/>
                          </a:lnTo>
                          <a:lnTo>
                            <a:pt x="115" y="178"/>
                          </a:lnTo>
                          <a:lnTo>
                            <a:pt x="177" y="239"/>
                          </a:lnTo>
                          <a:lnTo>
                            <a:pt x="223" y="277"/>
                          </a:lnTo>
                          <a:lnTo>
                            <a:pt x="283" y="315"/>
                          </a:lnTo>
                          <a:lnTo>
                            <a:pt x="369" y="358"/>
                          </a:lnTo>
                          <a:lnTo>
                            <a:pt x="272" y="227"/>
                          </a:lnTo>
                          <a:lnTo>
                            <a:pt x="218" y="196"/>
                          </a:lnTo>
                          <a:lnTo>
                            <a:pt x="180" y="169"/>
                          </a:lnTo>
                          <a:lnTo>
                            <a:pt x="123" y="130"/>
                          </a:lnTo>
                          <a:lnTo>
                            <a:pt x="79" y="89"/>
                          </a:lnTo>
                          <a:lnTo>
                            <a:pt x="45" y="55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808080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5109" name="Freeform 16"/>
                    <p:cNvSpPr>
                      <a:spLocks/>
                    </p:cNvSpPr>
                    <p:nvPr/>
                  </p:nvSpPr>
                  <p:spPr bwMode="auto">
                    <a:xfrm>
                      <a:off x="2933" y="3071"/>
                      <a:ext cx="66" cy="351"/>
                    </a:xfrm>
                    <a:custGeom>
                      <a:avLst/>
                      <a:gdLst>
                        <a:gd name="T0" fmla="*/ 0 w 133"/>
                        <a:gd name="T1" fmla="*/ 0 h 703"/>
                        <a:gd name="T2" fmla="*/ 0 w 133"/>
                        <a:gd name="T3" fmla="*/ 0 h 703"/>
                        <a:gd name="T4" fmla="*/ 0 w 133"/>
                        <a:gd name="T5" fmla="*/ 0 h 703"/>
                        <a:gd name="T6" fmla="*/ 0 w 133"/>
                        <a:gd name="T7" fmla="*/ 1 h 703"/>
                        <a:gd name="T8" fmla="*/ 0 w 133"/>
                        <a:gd name="T9" fmla="*/ 1 h 703"/>
                        <a:gd name="T10" fmla="*/ 0 w 133"/>
                        <a:gd name="T11" fmla="*/ 1 h 703"/>
                        <a:gd name="T12" fmla="*/ 0 w 133"/>
                        <a:gd name="T13" fmla="*/ 2 h 703"/>
                        <a:gd name="T14" fmla="*/ 1 w 133"/>
                        <a:gd name="T15" fmla="*/ 2 h 703"/>
                        <a:gd name="T16" fmla="*/ 1 w 133"/>
                        <a:gd name="T17" fmla="*/ 3 h 703"/>
                        <a:gd name="T18" fmla="*/ 0 w 133"/>
                        <a:gd name="T19" fmla="*/ 4 h 703"/>
                        <a:gd name="T20" fmla="*/ 0 w 133"/>
                        <a:gd name="T21" fmla="*/ 4 h 703"/>
                        <a:gd name="T22" fmla="*/ 0 w 133"/>
                        <a:gd name="T23" fmla="*/ 4 h 703"/>
                        <a:gd name="T24" fmla="*/ 0 w 133"/>
                        <a:gd name="T25" fmla="*/ 5 h 703"/>
                        <a:gd name="T26" fmla="*/ 0 w 133"/>
                        <a:gd name="T27" fmla="*/ 4 h 703"/>
                        <a:gd name="T28" fmla="*/ 0 w 133"/>
                        <a:gd name="T29" fmla="*/ 4 h 703"/>
                        <a:gd name="T30" fmla="*/ 0 w 133"/>
                        <a:gd name="T31" fmla="*/ 3 h 703"/>
                        <a:gd name="T32" fmla="*/ 0 w 133"/>
                        <a:gd name="T33" fmla="*/ 3 h 703"/>
                        <a:gd name="T34" fmla="*/ 0 w 133"/>
                        <a:gd name="T35" fmla="*/ 3 h 703"/>
                        <a:gd name="T36" fmla="*/ 0 w 133"/>
                        <a:gd name="T37" fmla="*/ 2 h 703"/>
                        <a:gd name="T38" fmla="*/ 0 w 133"/>
                        <a:gd name="T39" fmla="*/ 2 h 703"/>
                        <a:gd name="T40" fmla="*/ 0 w 133"/>
                        <a:gd name="T41" fmla="*/ 1 h 703"/>
                        <a:gd name="T42" fmla="*/ 0 w 133"/>
                        <a:gd name="T43" fmla="*/ 1 h 703"/>
                        <a:gd name="T44" fmla="*/ 0 w 133"/>
                        <a:gd name="T45" fmla="*/ 0 h 703"/>
                        <a:gd name="T46" fmla="*/ 0 w 133"/>
                        <a:gd name="T47" fmla="*/ 0 h 703"/>
                        <a:gd name="T48" fmla="*/ 0 w 133"/>
                        <a:gd name="T49" fmla="*/ 0 h 703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  <a:gd name="T69" fmla="*/ 0 60000 65536"/>
                        <a:gd name="T70" fmla="*/ 0 60000 65536"/>
                        <a:gd name="T71" fmla="*/ 0 60000 65536"/>
                        <a:gd name="T72" fmla="*/ 0 60000 65536"/>
                        <a:gd name="T73" fmla="*/ 0 60000 65536"/>
                        <a:gd name="T74" fmla="*/ 0 60000 65536"/>
                        <a:gd name="T75" fmla="*/ 0 w 133"/>
                        <a:gd name="T76" fmla="*/ 0 h 703"/>
                        <a:gd name="T77" fmla="*/ 133 w 133"/>
                        <a:gd name="T78" fmla="*/ 703 h 703"/>
                      </a:gdLst>
                      <a:ahLst/>
                      <a:cxnLst>
                        <a:cxn ang="T50">
                          <a:pos x="T0" y="T1"/>
                        </a:cxn>
                        <a:cxn ang="T51">
                          <a:pos x="T2" y="T3"/>
                        </a:cxn>
                        <a:cxn ang="T52">
                          <a:pos x="T4" y="T5"/>
                        </a:cxn>
                        <a:cxn ang="T53">
                          <a:pos x="T6" y="T7"/>
                        </a:cxn>
                        <a:cxn ang="T54">
                          <a:pos x="T8" y="T9"/>
                        </a:cxn>
                        <a:cxn ang="T55">
                          <a:pos x="T10" y="T11"/>
                        </a:cxn>
                        <a:cxn ang="T56">
                          <a:pos x="T12" y="T13"/>
                        </a:cxn>
                        <a:cxn ang="T57">
                          <a:pos x="T14" y="T15"/>
                        </a:cxn>
                        <a:cxn ang="T58">
                          <a:pos x="T16" y="T17"/>
                        </a:cxn>
                        <a:cxn ang="T59">
                          <a:pos x="T18" y="T19"/>
                        </a:cxn>
                        <a:cxn ang="T60">
                          <a:pos x="T20" y="T21"/>
                        </a:cxn>
                        <a:cxn ang="T61">
                          <a:pos x="T22" y="T23"/>
                        </a:cxn>
                        <a:cxn ang="T62">
                          <a:pos x="T24" y="T25"/>
                        </a:cxn>
                        <a:cxn ang="T63">
                          <a:pos x="T26" y="T27"/>
                        </a:cxn>
                        <a:cxn ang="T64">
                          <a:pos x="T28" y="T29"/>
                        </a:cxn>
                        <a:cxn ang="T65">
                          <a:pos x="T30" y="T31"/>
                        </a:cxn>
                        <a:cxn ang="T66">
                          <a:pos x="T32" y="T33"/>
                        </a:cxn>
                        <a:cxn ang="T67">
                          <a:pos x="T34" y="T35"/>
                        </a:cxn>
                        <a:cxn ang="T68">
                          <a:pos x="T36" y="T37"/>
                        </a:cxn>
                        <a:cxn ang="T69">
                          <a:pos x="T38" y="T39"/>
                        </a:cxn>
                        <a:cxn ang="T70">
                          <a:pos x="T40" y="T41"/>
                        </a:cxn>
                        <a:cxn ang="T71">
                          <a:pos x="T42" y="T43"/>
                        </a:cxn>
                        <a:cxn ang="T72">
                          <a:pos x="T44" y="T45"/>
                        </a:cxn>
                        <a:cxn ang="T73">
                          <a:pos x="T46" y="T47"/>
                        </a:cxn>
                        <a:cxn ang="T74">
                          <a:pos x="T48" y="T49"/>
                        </a:cxn>
                      </a:cxnLst>
                      <a:rect l="T75" t="T76" r="T77" b="T78"/>
                      <a:pathLst>
                        <a:path w="133" h="703">
                          <a:moveTo>
                            <a:pt x="24" y="0"/>
                          </a:moveTo>
                          <a:lnTo>
                            <a:pt x="50" y="47"/>
                          </a:lnTo>
                          <a:lnTo>
                            <a:pt x="67" y="88"/>
                          </a:lnTo>
                          <a:lnTo>
                            <a:pt x="85" y="131"/>
                          </a:lnTo>
                          <a:lnTo>
                            <a:pt x="98" y="172"/>
                          </a:lnTo>
                          <a:lnTo>
                            <a:pt x="108" y="211"/>
                          </a:lnTo>
                          <a:lnTo>
                            <a:pt x="127" y="279"/>
                          </a:lnTo>
                          <a:lnTo>
                            <a:pt x="133" y="346"/>
                          </a:lnTo>
                          <a:lnTo>
                            <a:pt x="129" y="449"/>
                          </a:lnTo>
                          <a:lnTo>
                            <a:pt x="120" y="518"/>
                          </a:lnTo>
                          <a:lnTo>
                            <a:pt x="105" y="575"/>
                          </a:lnTo>
                          <a:lnTo>
                            <a:pt x="84" y="634"/>
                          </a:lnTo>
                          <a:lnTo>
                            <a:pt x="54" y="703"/>
                          </a:lnTo>
                          <a:lnTo>
                            <a:pt x="0" y="570"/>
                          </a:lnTo>
                          <a:lnTo>
                            <a:pt x="24" y="512"/>
                          </a:lnTo>
                          <a:lnTo>
                            <a:pt x="36" y="481"/>
                          </a:lnTo>
                          <a:lnTo>
                            <a:pt x="50" y="441"/>
                          </a:lnTo>
                          <a:lnTo>
                            <a:pt x="59" y="400"/>
                          </a:lnTo>
                          <a:lnTo>
                            <a:pt x="67" y="337"/>
                          </a:lnTo>
                          <a:lnTo>
                            <a:pt x="71" y="284"/>
                          </a:lnTo>
                          <a:lnTo>
                            <a:pt x="71" y="206"/>
                          </a:lnTo>
                          <a:lnTo>
                            <a:pt x="59" y="135"/>
                          </a:lnTo>
                          <a:lnTo>
                            <a:pt x="46" y="77"/>
                          </a:lnTo>
                          <a:lnTo>
                            <a:pt x="39" y="46"/>
                          </a:lnTo>
                          <a:lnTo>
                            <a:pt x="24" y="0"/>
                          </a:lnTo>
                          <a:close/>
                        </a:path>
                      </a:pathLst>
                    </a:custGeom>
                    <a:solidFill>
                      <a:srgbClr val="808080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5110" name="Freeform 17"/>
                    <p:cNvSpPr>
                      <a:spLocks/>
                    </p:cNvSpPr>
                    <p:nvPr/>
                  </p:nvSpPr>
                  <p:spPr bwMode="auto">
                    <a:xfrm>
                      <a:off x="2587" y="2867"/>
                      <a:ext cx="262" cy="106"/>
                    </a:xfrm>
                    <a:custGeom>
                      <a:avLst/>
                      <a:gdLst>
                        <a:gd name="T0" fmla="*/ 0 w 525"/>
                        <a:gd name="T1" fmla="*/ 0 h 212"/>
                        <a:gd name="T2" fmla="*/ 0 w 525"/>
                        <a:gd name="T3" fmla="*/ 1 h 212"/>
                        <a:gd name="T4" fmla="*/ 0 w 525"/>
                        <a:gd name="T5" fmla="*/ 1 h 212"/>
                        <a:gd name="T6" fmla="*/ 1 w 525"/>
                        <a:gd name="T7" fmla="*/ 1 h 212"/>
                        <a:gd name="T8" fmla="*/ 1 w 525"/>
                        <a:gd name="T9" fmla="*/ 1 h 212"/>
                        <a:gd name="T10" fmla="*/ 2 w 525"/>
                        <a:gd name="T11" fmla="*/ 1 h 212"/>
                        <a:gd name="T12" fmla="*/ 2 w 525"/>
                        <a:gd name="T13" fmla="*/ 1 h 212"/>
                        <a:gd name="T14" fmla="*/ 2 w 525"/>
                        <a:gd name="T15" fmla="*/ 1 h 212"/>
                        <a:gd name="T16" fmla="*/ 3 w 525"/>
                        <a:gd name="T17" fmla="*/ 2 h 212"/>
                        <a:gd name="T18" fmla="*/ 3 w 525"/>
                        <a:gd name="T19" fmla="*/ 2 h 212"/>
                        <a:gd name="T20" fmla="*/ 4 w 525"/>
                        <a:gd name="T21" fmla="*/ 2 h 212"/>
                        <a:gd name="T22" fmla="*/ 3 w 525"/>
                        <a:gd name="T23" fmla="*/ 2 h 212"/>
                        <a:gd name="T24" fmla="*/ 3 w 525"/>
                        <a:gd name="T25" fmla="*/ 2 h 212"/>
                        <a:gd name="T26" fmla="*/ 3 w 525"/>
                        <a:gd name="T27" fmla="*/ 1 h 212"/>
                        <a:gd name="T28" fmla="*/ 2 w 525"/>
                        <a:gd name="T29" fmla="*/ 1 h 212"/>
                        <a:gd name="T30" fmla="*/ 2 w 525"/>
                        <a:gd name="T31" fmla="*/ 1 h 212"/>
                        <a:gd name="T32" fmla="*/ 1 w 525"/>
                        <a:gd name="T33" fmla="*/ 1 h 212"/>
                        <a:gd name="T34" fmla="*/ 1 w 525"/>
                        <a:gd name="T35" fmla="*/ 1 h 212"/>
                        <a:gd name="T36" fmla="*/ 1 w 525"/>
                        <a:gd name="T37" fmla="*/ 1 h 212"/>
                        <a:gd name="T38" fmla="*/ 1 w 525"/>
                        <a:gd name="T39" fmla="*/ 1 h 212"/>
                        <a:gd name="T40" fmla="*/ 0 w 525"/>
                        <a:gd name="T41" fmla="*/ 1 h 212"/>
                        <a:gd name="T42" fmla="*/ 0 w 525"/>
                        <a:gd name="T43" fmla="*/ 0 h 212"/>
                        <a:gd name="T44" fmla="*/ 0 w 525"/>
                        <a:gd name="T45" fmla="*/ 0 h 212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  <a:gd name="T69" fmla="*/ 0 w 525"/>
                        <a:gd name="T70" fmla="*/ 0 h 212"/>
                        <a:gd name="T71" fmla="*/ 525 w 525"/>
                        <a:gd name="T72" fmla="*/ 212 h 212"/>
                      </a:gdLst>
                      <a:ahLst/>
                      <a:cxnLst>
                        <a:cxn ang="T46">
                          <a:pos x="T0" y="T1"/>
                        </a:cxn>
                        <a:cxn ang="T47">
                          <a:pos x="T2" y="T3"/>
                        </a:cxn>
                        <a:cxn ang="T48">
                          <a:pos x="T4" y="T5"/>
                        </a:cxn>
                        <a:cxn ang="T49">
                          <a:pos x="T6" y="T7"/>
                        </a:cxn>
                        <a:cxn ang="T50">
                          <a:pos x="T8" y="T9"/>
                        </a:cxn>
                        <a:cxn ang="T51">
                          <a:pos x="T10" y="T11"/>
                        </a:cxn>
                        <a:cxn ang="T52">
                          <a:pos x="T12" y="T13"/>
                        </a:cxn>
                        <a:cxn ang="T53">
                          <a:pos x="T14" y="T15"/>
                        </a:cxn>
                        <a:cxn ang="T54">
                          <a:pos x="T16" y="T17"/>
                        </a:cxn>
                        <a:cxn ang="T55">
                          <a:pos x="T18" y="T19"/>
                        </a:cxn>
                        <a:cxn ang="T56">
                          <a:pos x="T20" y="T21"/>
                        </a:cxn>
                        <a:cxn ang="T57">
                          <a:pos x="T22" y="T23"/>
                        </a:cxn>
                        <a:cxn ang="T58">
                          <a:pos x="T24" y="T25"/>
                        </a:cxn>
                        <a:cxn ang="T59">
                          <a:pos x="T26" y="T27"/>
                        </a:cxn>
                        <a:cxn ang="T60">
                          <a:pos x="T28" y="T29"/>
                        </a:cxn>
                        <a:cxn ang="T61">
                          <a:pos x="T30" y="T31"/>
                        </a:cxn>
                        <a:cxn ang="T62">
                          <a:pos x="T32" y="T33"/>
                        </a:cxn>
                        <a:cxn ang="T63">
                          <a:pos x="T34" y="T35"/>
                        </a:cxn>
                        <a:cxn ang="T64">
                          <a:pos x="T36" y="T37"/>
                        </a:cxn>
                        <a:cxn ang="T65">
                          <a:pos x="T38" y="T39"/>
                        </a:cxn>
                        <a:cxn ang="T66">
                          <a:pos x="T40" y="T41"/>
                        </a:cxn>
                        <a:cxn ang="T67">
                          <a:pos x="T42" y="T43"/>
                        </a:cxn>
                        <a:cxn ang="T68">
                          <a:pos x="T44" y="T45"/>
                        </a:cxn>
                      </a:cxnLst>
                      <a:rect l="T69" t="T70" r="T71" b="T72"/>
                      <a:pathLst>
                        <a:path w="525" h="212">
                          <a:moveTo>
                            <a:pt x="0" y="0"/>
                          </a:moveTo>
                          <a:lnTo>
                            <a:pt x="40" y="77"/>
                          </a:lnTo>
                          <a:lnTo>
                            <a:pt x="101" y="73"/>
                          </a:lnTo>
                          <a:lnTo>
                            <a:pt x="158" y="77"/>
                          </a:lnTo>
                          <a:lnTo>
                            <a:pt x="211" y="84"/>
                          </a:lnTo>
                          <a:lnTo>
                            <a:pt x="260" y="93"/>
                          </a:lnTo>
                          <a:lnTo>
                            <a:pt x="309" y="106"/>
                          </a:lnTo>
                          <a:lnTo>
                            <a:pt x="342" y="117"/>
                          </a:lnTo>
                          <a:lnTo>
                            <a:pt x="386" y="135"/>
                          </a:lnTo>
                          <a:lnTo>
                            <a:pt x="436" y="159"/>
                          </a:lnTo>
                          <a:lnTo>
                            <a:pt x="525" y="212"/>
                          </a:lnTo>
                          <a:lnTo>
                            <a:pt x="473" y="158"/>
                          </a:lnTo>
                          <a:lnTo>
                            <a:pt x="437" y="131"/>
                          </a:lnTo>
                          <a:lnTo>
                            <a:pt x="390" y="100"/>
                          </a:lnTo>
                          <a:lnTo>
                            <a:pt x="360" y="82"/>
                          </a:lnTo>
                          <a:lnTo>
                            <a:pt x="294" y="51"/>
                          </a:lnTo>
                          <a:lnTo>
                            <a:pt x="252" y="36"/>
                          </a:lnTo>
                          <a:lnTo>
                            <a:pt x="217" y="24"/>
                          </a:lnTo>
                          <a:lnTo>
                            <a:pt x="185" y="16"/>
                          </a:lnTo>
                          <a:lnTo>
                            <a:pt x="135" y="7"/>
                          </a:lnTo>
                          <a:lnTo>
                            <a:pt x="82" y="1"/>
                          </a:lnTo>
                          <a:lnTo>
                            <a:pt x="23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808080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5111" name="Freeform 18"/>
                    <p:cNvSpPr>
                      <a:spLocks/>
                    </p:cNvSpPr>
                    <p:nvPr/>
                  </p:nvSpPr>
                  <p:spPr bwMode="auto">
                    <a:xfrm>
                      <a:off x="2245" y="3016"/>
                      <a:ext cx="84" cy="249"/>
                    </a:xfrm>
                    <a:custGeom>
                      <a:avLst/>
                      <a:gdLst>
                        <a:gd name="T0" fmla="*/ 0 w 167"/>
                        <a:gd name="T1" fmla="*/ 3 h 498"/>
                        <a:gd name="T2" fmla="*/ 1 w 167"/>
                        <a:gd name="T3" fmla="*/ 3 h 498"/>
                        <a:gd name="T4" fmla="*/ 1 w 167"/>
                        <a:gd name="T5" fmla="*/ 3 h 498"/>
                        <a:gd name="T6" fmla="*/ 1 w 167"/>
                        <a:gd name="T7" fmla="*/ 2 h 498"/>
                        <a:gd name="T8" fmla="*/ 1 w 167"/>
                        <a:gd name="T9" fmla="*/ 2 h 498"/>
                        <a:gd name="T10" fmla="*/ 1 w 167"/>
                        <a:gd name="T11" fmla="*/ 2 h 498"/>
                        <a:gd name="T12" fmla="*/ 1 w 167"/>
                        <a:gd name="T13" fmla="*/ 1 h 498"/>
                        <a:gd name="T14" fmla="*/ 1 w 167"/>
                        <a:gd name="T15" fmla="*/ 1 h 498"/>
                        <a:gd name="T16" fmla="*/ 1 w 167"/>
                        <a:gd name="T17" fmla="*/ 0 h 498"/>
                        <a:gd name="T18" fmla="*/ 2 w 167"/>
                        <a:gd name="T19" fmla="*/ 1 h 498"/>
                        <a:gd name="T20" fmla="*/ 2 w 167"/>
                        <a:gd name="T21" fmla="*/ 1 h 498"/>
                        <a:gd name="T22" fmla="*/ 1 w 167"/>
                        <a:gd name="T23" fmla="*/ 2 h 498"/>
                        <a:gd name="T24" fmla="*/ 1 w 167"/>
                        <a:gd name="T25" fmla="*/ 2 h 498"/>
                        <a:gd name="T26" fmla="*/ 1 w 167"/>
                        <a:gd name="T27" fmla="*/ 2 h 498"/>
                        <a:gd name="T28" fmla="*/ 1 w 167"/>
                        <a:gd name="T29" fmla="*/ 2 h 498"/>
                        <a:gd name="T30" fmla="*/ 1 w 167"/>
                        <a:gd name="T31" fmla="*/ 3 h 498"/>
                        <a:gd name="T32" fmla="*/ 1 w 167"/>
                        <a:gd name="T33" fmla="*/ 3 h 498"/>
                        <a:gd name="T34" fmla="*/ 1 w 167"/>
                        <a:gd name="T35" fmla="*/ 3 h 498"/>
                        <a:gd name="T36" fmla="*/ 1 w 167"/>
                        <a:gd name="T37" fmla="*/ 4 h 498"/>
                        <a:gd name="T38" fmla="*/ 1 w 167"/>
                        <a:gd name="T39" fmla="*/ 4 h 498"/>
                        <a:gd name="T40" fmla="*/ 1 w 167"/>
                        <a:gd name="T41" fmla="*/ 4 h 498"/>
                        <a:gd name="T42" fmla="*/ 0 w 167"/>
                        <a:gd name="T43" fmla="*/ 3 h 498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w 167"/>
                        <a:gd name="T67" fmla="*/ 0 h 498"/>
                        <a:gd name="T68" fmla="*/ 167 w 167"/>
                        <a:gd name="T69" fmla="*/ 498 h 498"/>
                      </a:gdLst>
                      <a:ahLst/>
                      <a:cxnLst>
                        <a:cxn ang="T44">
                          <a:pos x="T0" y="T1"/>
                        </a:cxn>
                        <a:cxn ang="T45">
                          <a:pos x="T2" y="T3"/>
                        </a:cxn>
                        <a:cxn ang="T46">
                          <a:pos x="T4" y="T5"/>
                        </a:cxn>
                        <a:cxn ang="T47">
                          <a:pos x="T6" y="T7"/>
                        </a:cxn>
                        <a:cxn ang="T48">
                          <a:pos x="T8" y="T9"/>
                        </a:cxn>
                        <a:cxn ang="T49">
                          <a:pos x="T10" y="T11"/>
                        </a:cxn>
                        <a:cxn ang="T50">
                          <a:pos x="T12" y="T13"/>
                        </a:cxn>
                        <a:cxn ang="T51">
                          <a:pos x="T14" y="T15"/>
                        </a:cxn>
                        <a:cxn ang="T52">
                          <a:pos x="T16" y="T17"/>
                        </a:cxn>
                        <a:cxn ang="T53">
                          <a:pos x="T18" y="T19"/>
                        </a:cxn>
                        <a:cxn ang="T54">
                          <a:pos x="T20" y="T21"/>
                        </a:cxn>
                        <a:cxn ang="T55">
                          <a:pos x="T22" y="T23"/>
                        </a:cxn>
                        <a:cxn ang="T56">
                          <a:pos x="T24" y="T25"/>
                        </a:cxn>
                        <a:cxn ang="T57">
                          <a:pos x="T26" y="T27"/>
                        </a:cxn>
                        <a:cxn ang="T58">
                          <a:pos x="T28" y="T29"/>
                        </a:cxn>
                        <a:cxn ang="T59">
                          <a:pos x="T30" y="T31"/>
                        </a:cxn>
                        <a:cxn ang="T60">
                          <a:pos x="T32" y="T33"/>
                        </a:cxn>
                        <a:cxn ang="T61">
                          <a:pos x="T34" y="T35"/>
                        </a:cxn>
                        <a:cxn ang="T62">
                          <a:pos x="T36" y="T37"/>
                        </a:cxn>
                        <a:cxn ang="T63">
                          <a:pos x="T38" y="T39"/>
                        </a:cxn>
                        <a:cxn ang="T64">
                          <a:pos x="T40" y="T41"/>
                        </a:cxn>
                        <a:cxn ang="T65">
                          <a:pos x="T42" y="T43"/>
                        </a:cxn>
                      </a:cxnLst>
                      <a:rect l="T66" t="T67" r="T68" b="T69"/>
                      <a:pathLst>
                        <a:path w="167" h="498">
                          <a:moveTo>
                            <a:pt x="0" y="383"/>
                          </a:moveTo>
                          <a:lnTo>
                            <a:pt x="3" y="344"/>
                          </a:lnTo>
                          <a:lnTo>
                            <a:pt x="6" y="301"/>
                          </a:lnTo>
                          <a:lnTo>
                            <a:pt x="18" y="233"/>
                          </a:lnTo>
                          <a:lnTo>
                            <a:pt x="31" y="179"/>
                          </a:lnTo>
                          <a:lnTo>
                            <a:pt x="49" y="130"/>
                          </a:lnTo>
                          <a:lnTo>
                            <a:pt x="72" y="80"/>
                          </a:lnTo>
                          <a:lnTo>
                            <a:pt x="92" y="41"/>
                          </a:lnTo>
                          <a:lnTo>
                            <a:pt x="118" y="0"/>
                          </a:lnTo>
                          <a:lnTo>
                            <a:pt x="167" y="65"/>
                          </a:lnTo>
                          <a:lnTo>
                            <a:pt x="139" y="103"/>
                          </a:lnTo>
                          <a:lnTo>
                            <a:pt x="118" y="138"/>
                          </a:lnTo>
                          <a:lnTo>
                            <a:pt x="101" y="170"/>
                          </a:lnTo>
                          <a:lnTo>
                            <a:pt x="77" y="215"/>
                          </a:lnTo>
                          <a:lnTo>
                            <a:pt x="61" y="255"/>
                          </a:lnTo>
                          <a:lnTo>
                            <a:pt x="52" y="294"/>
                          </a:lnTo>
                          <a:lnTo>
                            <a:pt x="41" y="332"/>
                          </a:lnTo>
                          <a:lnTo>
                            <a:pt x="33" y="375"/>
                          </a:lnTo>
                          <a:lnTo>
                            <a:pt x="27" y="426"/>
                          </a:lnTo>
                          <a:lnTo>
                            <a:pt x="21" y="478"/>
                          </a:lnTo>
                          <a:lnTo>
                            <a:pt x="12" y="498"/>
                          </a:lnTo>
                          <a:lnTo>
                            <a:pt x="0" y="383"/>
                          </a:lnTo>
                          <a:close/>
                        </a:path>
                      </a:pathLst>
                    </a:custGeom>
                    <a:solidFill>
                      <a:srgbClr val="808080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  <p:sp>
              <p:nvSpPr>
                <p:cNvPr id="45101" name="Oval 19"/>
                <p:cNvSpPr>
                  <a:spLocks noChangeArrowheads="1"/>
                </p:cNvSpPr>
                <p:nvPr/>
              </p:nvSpPr>
              <p:spPr bwMode="auto">
                <a:xfrm>
                  <a:off x="2257" y="2905"/>
                  <a:ext cx="743" cy="712"/>
                </a:xfrm>
                <a:prstGeom prst="ellips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9" name="Group 20"/>
                <p:cNvGrpSpPr>
                  <a:grpSpLocks/>
                </p:cNvGrpSpPr>
                <p:nvPr/>
              </p:nvGrpSpPr>
              <p:grpSpPr bwMode="auto">
                <a:xfrm>
                  <a:off x="2227" y="2847"/>
                  <a:ext cx="742" cy="712"/>
                  <a:chOff x="2227" y="2847"/>
                  <a:chExt cx="742" cy="712"/>
                </a:xfrm>
              </p:grpSpPr>
              <p:sp>
                <p:nvSpPr>
                  <p:cNvPr id="45103" name="Oval 21"/>
                  <p:cNvSpPr>
                    <a:spLocks noChangeArrowheads="1"/>
                  </p:cNvSpPr>
                  <p:nvPr/>
                </p:nvSpPr>
                <p:spPr bwMode="auto">
                  <a:xfrm>
                    <a:off x="2235" y="2857"/>
                    <a:ext cx="725" cy="694"/>
                  </a:xfrm>
                  <a:prstGeom prst="ellipse">
                    <a:avLst/>
                  </a:prstGeom>
                  <a:noFill/>
                  <a:ln w="41275">
                    <a:solidFill>
                      <a:srgbClr val="9F9F9F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5104" name="Oval 22"/>
                  <p:cNvSpPr>
                    <a:spLocks noChangeArrowheads="1"/>
                  </p:cNvSpPr>
                  <p:nvPr/>
                </p:nvSpPr>
                <p:spPr bwMode="auto">
                  <a:xfrm>
                    <a:off x="2227" y="2847"/>
                    <a:ext cx="742" cy="712"/>
                  </a:xfrm>
                  <a:prstGeom prst="ellipse">
                    <a:avLst/>
                  </a:prstGeom>
                  <a:noFill/>
                  <a:ln w="158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5105" name="Oval 23"/>
                  <p:cNvSpPr>
                    <a:spLocks noChangeArrowheads="1"/>
                  </p:cNvSpPr>
                  <p:nvPr/>
                </p:nvSpPr>
                <p:spPr bwMode="auto">
                  <a:xfrm>
                    <a:off x="2247" y="2866"/>
                    <a:ext cx="702" cy="675"/>
                  </a:xfrm>
                  <a:prstGeom prst="ellipse">
                    <a:avLst/>
                  </a:prstGeom>
                  <a:noFill/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10" name="Group 24"/>
              <p:cNvGrpSpPr>
                <a:grpSpLocks/>
              </p:cNvGrpSpPr>
              <p:nvPr/>
            </p:nvGrpSpPr>
            <p:grpSpPr bwMode="auto">
              <a:xfrm>
                <a:off x="2759" y="3518"/>
                <a:ext cx="381" cy="595"/>
                <a:chOff x="2759" y="3518"/>
                <a:chExt cx="381" cy="595"/>
              </a:xfrm>
            </p:grpSpPr>
            <p:sp>
              <p:nvSpPr>
                <p:cNvPr id="45065" name="Freeform 25"/>
                <p:cNvSpPr>
                  <a:spLocks/>
                </p:cNvSpPr>
                <p:nvPr/>
              </p:nvSpPr>
              <p:spPr bwMode="auto">
                <a:xfrm>
                  <a:off x="2762" y="3548"/>
                  <a:ext cx="363" cy="521"/>
                </a:xfrm>
                <a:custGeom>
                  <a:avLst/>
                  <a:gdLst>
                    <a:gd name="T0" fmla="*/ 0 w 725"/>
                    <a:gd name="T1" fmla="*/ 1 h 1040"/>
                    <a:gd name="T2" fmla="*/ 5 w 725"/>
                    <a:gd name="T3" fmla="*/ 9 h 1040"/>
                    <a:gd name="T4" fmla="*/ 6 w 725"/>
                    <a:gd name="T5" fmla="*/ 8 h 1040"/>
                    <a:gd name="T6" fmla="*/ 2 w 725"/>
                    <a:gd name="T7" fmla="*/ 0 h 1040"/>
                    <a:gd name="T8" fmla="*/ 0 w 725"/>
                    <a:gd name="T9" fmla="*/ 1 h 10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5"/>
                    <a:gd name="T16" fmla="*/ 0 h 1040"/>
                    <a:gd name="T17" fmla="*/ 725 w 725"/>
                    <a:gd name="T18" fmla="*/ 1040 h 10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5" h="1040">
                      <a:moveTo>
                        <a:pt x="0" y="77"/>
                      </a:moveTo>
                      <a:lnTo>
                        <a:pt x="514" y="1040"/>
                      </a:lnTo>
                      <a:lnTo>
                        <a:pt x="725" y="933"/>
                      </a:lnTo>
                      <a:lnTo>
                        <a:pt x="208" y="0"/>
                      </a:lnTo>
                      <a:lnTo>
                        <a:pt x="0" y="77"/>
                      </a:lnTo>
                      <a:close/>
                    </a:path>
                  </a:pathLst>
                </a:custGeom>
                <a:solidFill>
                  <a:srgbClr val="5F3F1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5066" name="Arc 26"/>
                <p:cNvSpPr>
                  <a:spLocks/>
                </p:cNvSpPr>
                <p:nvPr/>
              </p:nvSpPr>
              <p:spPr bwMode="auto">
                <a:xfrm>
                  <a:off x="2759" y="3518"/>
                  <a:ext cx="110" cy="68"/>
                </a:xfrm>
                <a:custGeom>
                  <a:avLst/>
                  <a:gdLst>
                    <a:gd name="T0" fmla="*/ 0 w 42161"/>
                    <a:gd name="T1" fmla="*/ 0 h 27839"/>
                    <a:gd name="T2" fmla="*/ 0 w 42161"/>
                    <a:gd name="T3" fmla="*/ 0 h 27839"/>
                    <a:gd name="T4" fmla="*/ 0 w 42161"/>
                    <a:gd name="T5" fmla="*/ 0 h 27839"/>
                    <a:gd name="T6" fmla="*/ 0 60000 65536"/>
                    <a:gd name="T7" fmla="*/ 0 60000 65536"/>
                    <a:gd name="T8" fmla="*/ 0 60000 65536"/>
                    <a:gd name="T9" fmla="*/ 0 w 42161"/>
                    <a:gd name="T10" fmla="*/ 0 h 27839"/>
                    <a:gd name="T11" fmla="*/ 42161 w 42161"/>
                    <a:gd name="T12" fmla="*/ 27839 h 2783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2161" h="27839" fill="none" extrusionOk="0">
                      <a:moveTo>
                        <a:pt x="920" y="27839"/>
                      </a:moveTo>
                      <a:cubicBezTo>
                        <a:pt x="310" y="25815"/>
                        <a:pt x="0" y="23713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0980" y="-1"/>
                        <a:pt x="39287" y="6053"/>
                        <a:pt x="42161" y="14982"/>
                      </a:cubicBezTo>
                    </a:path>
                    <a:path w="42161" h="27839" stroke="0" extrusionOk="0">
                      <a:moveTo>
                        <a:pt x="920" y="27839"/>
                      </a:moveTo>
                      <a:cubicBezTo>
                        <a:pt x="310" y="25815"/>
                        <a:pt x="0" y="23713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0980" y="-1"/>
                        <a:pt x="39287" y="6053"/>
                        <a:pt x="42161" y="14982"/>
                      </a:cubicBezTo>
                      <a:lnTo>
                        <a:pt x="21600" y="21600"/>
                      </a:lnTo>
                      <a:lnTo>
                        <a:pt x="920" y="27839"/>
                      </a:lnTo>
                      <a:close/>
                    </a:path>
                  </a:pathLst>
                </a:custGeom>
                <a:solidFill>
                  <a:srgbClr val="5F3F1F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5067" name="Arc 27"/>
                <p:cNvSpPr>
                  <a:spLocks/>
                </p:cNvSpPr>
                <p:nvPr/>
              </p:nvSpPr>
              <p:spPr bwMode="auto">
                <a:xfrm>
                  <a:off x="2763" y="3525"/>
                  <a:ext cx="110" cy="65"/>
                </a:xfrm>
                <a:custGeom>
                  <a:avLst/>
                  <a:gdLst>
                    <a:gd name="T0" fmla="*/ 0 w 42089"/>
                    <a:gd name="T1" fmla="*/ 0 h 24233"/>
                    <a:gd name="T2" fmla="*/ 0 w 42089"/>
                    <a:gd name="T3" fmla="*/ 0 h 24233"/>
                    <a:gd name="T4" fmla="*/ 0 w 42089"/>
                    <a:gd name="T5" fmla="*/ 0 h 24233"/>
                    <a:gd name="T6" fmla="*/ 0 60000 65536"/>
                    <a:gd name="T7" fmla="*/ 0 60000 65536"/>
                    <a:gd name="T8" fmla="*/ 0 60000 65536"/>
                    <a:gd name="T9" fmla="*/ 0 w 42089"/>
                    <a:gd name="T10" fmla="*/ 0 h 24233"/>
                    <a:gd name="T11" fmla="*/ 42089 w 42089"/>
                    <a:gd name="T12" fmla="*/ 24233 h 24233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2089" h="24233" fill="none" extrusionOk="0">
                      <a:moveTo>
                        <a:pt x="161" y="24232"/>
                      </a:moveTo>
                      <a:cubicBezTo>
                        <a:pt x="53" y="23359"/>
                        <a:pt x="0" y="22480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0894" y="-1"/>
                        <a:pt x="39146" y="5945"/>
                        <a:pt x="42089" y="14761"/>
                      </a:cubicBezTo>
                    </a:path>
                    <a:path w="42089" h="24233" stroke="0" extrusionOk="0">
                      <a:moveTo>
                        <a:pt x="161" y="24232"/>
                      </a:moveTo>
                      <a:cubicBezTo>
                        <a:pt x="53" y="23359"/>
                        <a:pt x="0" y="22480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0894" y="-1"/>
                        <a:pt x="39146" y="5945"/>
                        <a:pt x="42089" y="14761"/>
                      </a:cubicBezTo>
                      <a:lnTo>
                        <a:pt x="21600" y="21600"/>
                      </a:lnTo>
                      <a:lnTo>
                        <a:pt x="161" y="24232"/>
                      </a:lnTo>
                      <a:close/>
                    </a:path>
                  </a:pathLst>
                </a:custGeom>
                <a:solidFill>
                  <a:srgbClr val="5F3F1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5068" name="Freeform 28"/>
                <p:cNvSpPr>
                  <a:spLocks/>
                </p:cNvSpPr>
                <p:nvPr/>
              </p:nvSpPr>
              <p:spPr bwMode="auto">
                <a:xfrm>
                  <a:off x="2759" y="3526"/>
                  <a:ext cx="68" cy="133"/>
                </a:xfrm>
                <a:custGeom>
                  <a:avLst/>
                  <a:gdLst>
                    <a:gd name="T0" fmla="*/ 0 w 138"/>
                    <a:gd name="T1" fmla="*/ 1 h 266"/>
                    <a:gd name="T2" fmla="*/ 0 w 138"/>
                    <a:gd name="T3" fmla="*/ 1 h 266"/>
                    <a:gd name="T4" fmla="*/ 0 w 138"/>
                    <a:gd name="T5" fmla="*/ 1 h 266"/>
                    <a:gd name="T6" fmla="*/ 0 w 138"/>
                    <a:gd name="T7" fmla="*/ 1 h 266"/>
                    <a:gd name="T8" fmla="*/ 0 w 138"/>
                    <a:gd name="T9" fmla="*/ 1 h 266"/>
                    <a:gd name="T10" fmla="*/ 0 w 138"/>
                    <a:gd name="T11" fmla="*/ 1 h 266"/>
                    <a:gd name="T12" fmla="*/ 0 w 138"/>
                    <a:gd name="T13" fmla="*/ 1 h 266"/>
                    <a:gd name="T14" fmla="*/ 0 w 138"/>
                    <a:gd name="T15" fmla="*/ 1 h 266"/>
                    <a:gd name="T16" fmla="*/ 0 w 138"/>
                    <a:gd name="T17" fmla="*/ 0 h 266"/>
                    <a:gd name="T18" fmla="*/ 1 w 138"/>
                    <a:gd name="T19" fmla="*/ 2 h 266"/>
                    <a:gd name="T20" fmla="*/ 0 w 138"/>
                    <a:gd name="T21" fmla="*/ 2 h 266"/>
                    <a:gd name="T22" fmla="*/ 0 w 138"/>
                    <a:gd name="T23" fmla="*/ 2 h 266"/>
                    <a:gd name="T24" fmla="*/ 0 w 138"/>
                    <a:gd name="T25" fmla="*/ 2 h 266"/>
                    <a:gd name="T26" fmla="*/ 0 w 138"/>
                    <a:gd name="T27" fmla="*/ 2 h 266"/>
                    <a:gd name="T28" fmla="*/ 0 w 138"/>
                    <a:gd name="T29" fmla="*/ 2 h 266"/>
                    <a:gd name="T30" fmla="*/ 0 w 138"/>
                    <a:gd name="T31" fmla="*/ 2 h 266"/>
                    <a:gd name="T32" fmla="*/ 0 w 138"/>
                    <a:gd name="T33" fmla="*/ 3 h 266"/>
                    <a:gd name="T34" fmla="*/ 0 w 138"/>
                    <a:gd name="T35" fmla="*/ 1 h 26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138"/>
                    <a:gd name="T55" fmla="*/ 0 h 266"/>
                    <a:gd name="T56" fmla="*/ 138 w 138"/>
                    <a:gd name="T57" fmla="*/ 266 h 26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138" h="266">
                      <a:moveTo>
                        <a:pt x="4" y="123"/>
                      </a:moveTo>
                      <a:lnTo>
                        <a:pt x="0" y="105"/>
                      </a:lnTo>
                      <a:lnTo>
                        <a:pt x="0" y="89"/>
                      </a:lnTo>
                      <a:lnTo>
                        <a:pt x="3" y="74"/>
                      </a:lnTo>
                      <a:lnTo>
                        <a:pt x="8" y="54"/>
                      </a:lnTo>
                      <a:lnTo>
                        <a:pt x="16" y="37"/>
                      </a:lnTo>
                      <a:lnTo>
                        <a:pt x="27" y="22"/>
                      </a:lnTo>
                      <a:lnTo>
                        <a:pt x="40" y="9"/>
                      </a:lnTo>
                      <a:lnTo>
                        <a:pt x="53" y="0"/>
                      </a:lnTo>
                      <a:lnTo>
                        <a:pt x="138" y="144"/>
                      </a:lnTo>
                      <a:lnTo>
                        <a:pt x="123" y="153"/>
                      </a:lnTo>
                      <a:lnTo>
                        <a:pt x="112" y="163"/>
                      </a:lnTo>
                      <a:lnTo>
                        <a:pt x="102" y="174"/>
                      </a:lnTo>
                      <a:lnTo>
                        <a:pt x="94" y="186"/>
                      </a:lnTo>
                      <a:lnTo>
                        <a:pt x="85" y="210"/>
                      </a:lnTo>
                      <a:lnTo>
                        <a:pt x="80" y="241"/>
                      </a:lnTo>
                      <a:lnTo>
                        <a:pt x="80" y="266"/>
                      </a:lnTo>
                      <a:lnTo>
                        <a:pt x="4" y="123"/>
                      </a:lnTo>
                      <a:close/>
                    </a:path>
                  </a:pathLst>
                </a:custGeom>
                <a:solidFill>
                  <a:srgbClr val="3F1F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5069" name="Arc 29"/>
                <p:cNvSpPr>
                  <a:spLocks/>
                </p:cNvSpPr>
                <p:nvPr/>
              </p:nvSpPr>
              <p:spPr bwMode="auto">
                <a:xfrm>
                  <a:off x="2759" y="3521"/>
                  <a:ext cx="57" cy="63"/>
                </a:xfrm>
                <a:custGeom>
                  <a:avLst/>
                  <a:gdLst>
                    <a:gd name="T0" fmla="*/ 0 w 21600"/>
                    <a:gd name="T1" fmla="*/ 0 h 25522"/>
                    <a:gd name="T2" fmla="*/ 0 w 21600"/>
                    <a:gd name="T3" fmla="*/ 0 h 25522"/>
                    <a:gd name="T4" fmla="*/ 0 w 21600"/>
                    <a:gd name="T5" fmla="*/ 0 h 25522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5522"/>
                    <a:gd name="T11" fmla="*/ 21600 w 21600"/>
                    <a:gd name="T12" fmla="*/ 25522 h 2552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5522" fill="none" extrusionOk="0">
                      <a:moveTo>
                        <a:pt x="665" y="25522"/>
                      </a:moveTo>
                      <a:cubicBezTo>
                        <a:pt x="223" y="23782"/>
                        <a:pt x="0" y="21994"/>
                        <a:pt x="0" y="20200"/>
                      </a:cubicBezTo>
                      <a:cubicBezTo>
                        <a:pt x="-1" y="11222"/>
                        <a:pt x="5553" y="3180"/>
                        <a:pt x="13949" y="0"/>
                      </a:cubicBezTo>
                    </a:path>
                    <a:path w="21600" h="25522" stroke="0" extrusionOk="0">
                      <a:moveTo>
                        <a:pt x="665" y="25522"/>
                      </a:moveTo>
                      <a:cubicBezTo>
                        <a:pt x="223" y="23782"/>
                        <a:pt x="0" y="21994"/>
                        <a:pt x="0" y="20200"/>
                      </a:cubicBezTo>
                      <a:cubicBezTo>
                        <a:pt x="-1" y="11222"/>
                        <a:pt x="5553" y="3180"/>
                        <a:pt x="13949" y="0"/>
                      </a:cubicBezTo>
                      <a:lnTo>
                        <a:pt x="21600" y="20200"/>
                      </a:lnTo>
                      <a:lnTo>
                        <a:pt x="665" y="25522"/>
                      </a:lnTo>
                      <a:close/>
                    </a:path>
                  </a:pathLst>
                </a:custGeom>
                <a:noFill/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5070" name="Arc 30"/>
                <p:cNvSpPr>
                  <a:spLocks/>
                </p:cNvSpPr>
                <p:nvPr/>
              </p:nvSpPr>
              <p:spPr bwMode="auto">
                <a:xfrm>
                  <a:off x="2799" y="3590"/>
                  <a:ext cx="112" cy="67"/>
                </a:xfrm>
                <a:custGeom>
                  <a:avLst/>
                  <a:gdLst>
                    <a:gd name="T0" fmla="*/ 0 w 42280"/>
                    <a:gd name="T1" fmla="*/ 0 h 26966"/>
                    <a:gd name="T2" fmla="*/ 0 w 42280"/>
                    <a:gd name="T3" fmla="*/ 0 h 26966"/>
                    <a:gd name="T4" fmla="*/ 0 w 42280"/>
                    <a:gd name="T5" fmla="*/ 0 h 26966"/>
                    <a:gd name="T6" fmla="*/ 0 60000 65536"/>
                    <a:gd name="T7" fmla="*/ 0 60000 65536"/>
                    <a:gd name="T8" fmla="*/ 0 60000 65536"/>
                    <a:gd name="T9" fmla="*/ 0 w 42280"/>
                    <a:gd name="T10" fmla="*/ 0 h 26966"/>
                    <a:gd name="T11" fmla="*/ 42280 w 42280"/>
                    <a:gd name="T12" fmla="*/ 26966 h 2696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2280" h="26966" fill="none" extrusionOk="0">
                      <a:moveTo>
                        <a:pt x="677" y="26965"/>
                      </a:moveTo>
                      <a:cubicBezTo>
                        <a:pt x="227" y="25212"/>
                        <a:pt x="0" y="23409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1127" y="-1"/>
                        <a:pt x="39529" y="6242"/>
                        <a:pt x="42280" y="15363"/>
                      </a:cubicBezTo>
                    </a:path>
                    <a:path w="42280" h="26966" stroke="0" extrusionOk="0">
                      <a:moveTo>
                        <a:pt x="677" y="26965"/>
                      </a:moveTo>
                      <a:cubicBezTo>
                        <a:pt x="227" y="25212"/>
                        <a:pt x="0" y="23409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1127" y="-1"/>
                        <a:pt x="39529" y="6242"/>
                        <a:pt x="42280" y="15363"/>
                      </a:cubicBezTo>
                      <a:lnTo>
                        <a:pt x="21600" y="21600"/>
                      </a:lnTo>
                      <a:lnTo>
                        <a:pt x="677" y="26965"/>
                      </a:lnTo>
                      <a:close/>
                    </a:path>
                  </a:pathLst>
                </a:custGeom>
                <a:solidFill>
                  <a:srgbClr val="7F3F00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11" name="Group 31"/>
                <p:cNvGrpSpPr>
                  <a:grpSpLocks/>
                </p:cNvGrpSpPr>
                <p:nvPr/>
              </p:nvGrpSpPr>
              <p:grpSpPr bwMode="auto">
                <a:xfrm>
                  <a:off x="2804" y="3601"/>
                  <a:ext cx="117" cy="77"/>
                  <a:chOff x="2804" y="3601"/>
                  <a:chExt cx="117" cy="77"/>
                </a:xfrm>
              </p:grpSpPr>
              <p:grpSp>
                <p:nvGrpSpPr>
                  <p:cNvPr id="12" name="Group 32"/>
                  <p:cNvGrpSpPr>
                    <a:grpSpLocks/>
                  </p:cNvGrpSpPr>
                  <p:nvPr/>
                </p:nvGrpSpPr>
                <p:grpSpPr bwMode="auto">
                  <a:xfrm>
                    <a:off x="2804" y="3601"/>
                    <a:ext cx="111" cy="65"/>
                    <a:chOff x="2804" y="3601"/>
                    <a:chExt cx="111" cy="65"/>
                  </a:xfrm>
                </p:grpSpPr>
                <p:sp>
                  <p:nvSpPr>
                    <p:cNvPr id="45097" name="Arc 33"/>
                    <p:cNvSpPr>
                      <a:spLocks/>
                    </p:cNvSpPr>
                    <p:nvPr/>
                  </p:nvSpPr>
                  <p:spPr bwMode="auto">
                    <a:xfrm>
                      <a:off x="2804" y="3601"/>
                      <a:ext cx="110" cy="65"/>
                    </a:xfrm>
                    <a:custGeom>
                      <a:avLst/>
                      <a:gdLst>
                        <a:gd name="T0" fmla="*/ 0 w 42533"/>
                        <a:gd name="T1" fmla="*/ 0 h 26537"/>
                        <a:gd name="T2" fmla="*/ 0 w 42533"/>
                        <a:gd name="T3" fmla="*/ 0 h 26537"/>
                        <a:gd name="T4" fmla="*/ 0 w 42533"/>
                        <a:gd name="T5" fmla="*/ 0 h 26537"/>
                        <a:gd name="T6" fmla="*/ 0 60000 65536"/>
                        <a:gd name="T7" fmla="*/ 0 60000 65536"/>
                        <a:gd name="T8" fmla="*/ 0 60000 65536"/>
                        <a:gd name="T9" fmla="*/ 0 w 42533"/>
                        <a:gd name="T10" fmla="*/ 0 h 26537"/>
                        <a:gd name="T11" fmla="*/ 42533 w 42533"/>
                        <a:gd name="T12" fmla="*/ 26537 h 26537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42533" h="26537" fill="none" extrusionOk="0">
                          <a:moveTo>
                            <a:pt x="571" y="26537"/>
                          </a:moveTo>
                          <a:cubicBezTo>
                            <a:pt x="191" y="24918"/>
                            <a:pt x="0" y="23262"/>
                            <a:pt x="0" y="21600"/>
                          </a:cubicBezTo>
                          <a:cubicBezTo>
                            <a:pt x="0" y="9670"/>
                            <a:pt x="9670" y="0"/>
                            <a:pt x="21600" y="0"/>
                          </a:cubicBezTo>
                          <a:cubicBezTo>
                            <a:pt x="31478" y="-1"/>
                            <a:pt x="40097" y="6701"/>
                            <a:pt x="42533" y="16274"/>
                          </a:cubicBezTo>
                        </a:path>
                        <a:path w="42533" h="26537" stroke="0" extrusionOk="0">
                          <a:moveTo>
                            <a:pt x="571" y="26537"/>
                          </a:moveTo>
                          <a:cubicBezTo>
                            <a:pt x="191" y="24918"/>
                            <a:pt x="0" y="23262"/>
                            <a:pt x="0" y="21600"/>
                          </a:cubicBezTo>
                          <a:cubicBezTo>
                            <a:pt x="0" y="9670"/>
                            <a:pt x="9670" y="0"/>
                            <a:pt x="21600" y="0"/>
                          </a:cubicBezTo>
                          <a:cubicBezTo>
                            <a:pt x="31478" y="-1"/>
                            <a:pt x="40097" y="6701"/>
                            <a:pt x="42533" y="16274"/>
                          </a:cubicBezTo>
                          <a:lnTo>
                            <a:pt x="21600" y="21600"/>
                          </a:lnTo>
                          <a:lnTo>
                            <a:pt x="571" y="26537"/>
                          </a:lnTo>
                          <a:close/>
                        </a:path>
                      </a:pathLst>
                    </a:custGeom>
                    <a:solidFill>
                      <a:srgbClr val="5F3F1F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5098" name="Arc 34"/>
                    <p:cNvSpPr>
                      <a:spLocks/>
                    </p:cNvSpPr>
                    <p:nvPr/>
                  </p:nvSpPr>
                  <p:spPr bwMode="auto">
                    <a:xfrm>
                      <a:off x="2804" y="3608"/>
                      <a:ext cx="56" cy="58"/>
                    </a:xfrm>
                    <a:custGeom>
                      <a:avLst/>
                      <a:gdLst>
                        <a:gd name="T0" fmla="*/ 0 w 21600"/>
                        <a:gd name="T1" fmla="*/ 0 h 23819"/>
                        <a:gd name="T2" fmla="*/ 0 w 21600"/>
                        <a:gd name="T3" fmla="*/ 0 h 23819"/>
                        <a:gd name="T4" fmla="*/ 0 w 21600"/>
                        <a:gd name="T5" fmla="*/ 0 h 23819"/>
                        <a:gd name="T6" fmla="*/ 0 60000 65536"/>
                        <a:gd name="T7" fmla="*/ 0 60000 65536"/>
                        <a:gd name="T8" fmla="*/ 0 60000 65536"/>
                        <a:gd name="T9" fmla="*/ 0 w 21600"/>
                        <a:gd name="T10" fmla="*/ 0 h 23819"/>
                        <a:gd name="T11" fmla="*/ 21600 w 21600"/>
                        <a:gd name="T12" fmla="*/ 23819 h 23819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600" h="23819" fill="none" extrusionOk="0">
                          <a:moveTo>
                            <a:pt x="571" y="23819"/>
                          </a:moveTo>
                          <a:cubicBezTo>
                            <a:pt x="191" y="22200"/>
                            <a:pt x="0" y="20544"/>
                            <a:pt x="0" y="18882"/>
                          </a:cubicBezTo>
                          <a:cubicBezTo>
                            <a:pt x="-1" y="11037"/>
                            <a:pt x="4253" y="3809"/>
                            <a:pt x="11110" y="-1"/>
                          </a:cubicBezTo>
                        </a:path>
                        <a:path w="21600" h="23819" stroke="0" extrusionOk="0">
                          <a:moveTo>
                            <a:pt x="571" y="23819"/>
                          </a:moveTo>
                          <a:cubicBezTo>
                            <a:pt x="191" y="22200"/>
                            <a:pt x="0" y="20544"/>
                            <a:pt x="0" y="18882"/>
                          </a:cubicBezTo>
                          <a:cubicBezTo>
                            <a:pt x="-1" y="11037"/>
                            <a:pt x="4253" y="3809"/>
                            <a:pt x="11110" y="-1"/>
                          </a:cubicBezTo>
                          <a:lnTo>
                            <a:pt x="21600" y="18882"/>
                          </a:lnTo>
                          <a:lnTo>
                            <a:pt x="571" y="23819"/>
                          </a:lnTo>
                          <a:close/>
                        </a:path>
                      </a:pathLst>
                    </a:custGeom>
                    <a:solidFill>
                      <a:srgbClr val="3F1F00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5099" name="Arc 35"/>
                    <p:cNvSpPr>
                      <a:spLocks/>
                    </p:cNvSpPr>
                    <p:nvPr/>
                  </p:nvSpPr>
                  <p:spPr bwMode="auto">
                    <a:xfrm>
                      <a:off x="2804" y="3601"/>
                      <a:ext cx="111" cy="65"/>
                    </a:xfrm>
                    <a:custGeom>
                      <a:avLst/>
                      <a:gdLst>
                        <a:gd name="T0" fmla="*/ 0 w 42391"/>
                        <a:gd name="T1" fmla="*/ 0 h 26579"/>
                        <a:gd name="T2" fmla="*/ 0 w 42391"/>
                        <a:gd name="T3" fmla="*/ 0 h 26579"/>
                        <a:gd name="T4" fmla="*/ 0 w 42391"/>
                        <a:gd name="T5" fmla="*/ 0 h 26579"/>
                        <a:gd name="T6" fmla="*/ 0 60000 65536"/>
                        <a:gd name="T7" fmla="*/ 0 60000 65536"/>
                        <a:gd name="T8" fmla="*/ 0 60000 65536"/>
                        <a:gd name="T9" fmla="*/ 0 w 42391"/>
                        <a:gd name="T10" fmla="*/ 0 h 26579"/>
                        <a:gd name="T11" fmla="*/ 42391 w 42391"/>
                        <a:gd name="T12" fmla="*/ 26579 h 26579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42391" h="26579" fill="none" extrusionOk="0">
                          <a:moveTo>
                            <a:pt x="581" y="26579"/>
                          </a:moveTo>
                          <a:cubicBezTo>
                            <a:pt x="195" y="24947"/>
                            <a:pt x="0" y="23276"/>
                            <a:pt x="0" y="21600"/>
                          </a:cubicBezTo>
                          <a:cubicBezTo>
                            <a:pt x="0" y="9670"/>
                            <a:pt x="9670" y="0"/>
                            <a:pt x="21600" y="0"/>
                          </a:cubicBezTo>
                          <a:cubicBezTo>
                            <a:pt x="31274" y="-1"/>
                            <a:pt x="39768" y="6432"/>
                            <a:pt x="42391" y="15744"/>
                          </a:cubicBezTo>
                        </a:path>
                        <a:path w="42391" h="26579" stroke="0" extrusionOk="0">
                          <a:moveTo>
                            <a:pt x="581" y="26579"/>
                          </a:moveTo>
                          <a:cubicBezTo>
                            <a:pt x="195" y="24947"/>
                            <a:pt x="0" y="23276"/>
                            <a:pt x="0" y="21600"/>
                          </a:cubicBezTo>
                          <a:cubicBezTo>
                            <a:pt x="0" y="9670"/>
                            <a:pt x="9670" y="0"/>
                            <a:pt x="21600" y="0"/>
                          </a:cubicBezTo>
                          <a:cubicBezTo>
                            <a:pt x="31274" y="-1"/>
                            <a:pt x="39768" y="6432"/>
                            <a:pt x="42391" y="15744"/>
                          </a:cubicBezTo>
                          <a:lnTo>
                            <a:pt x="21600" y="21600"/>
                          </a:lnTo>
                          <a:lnTo>
                            <a:pt x="581" y="26579"/>
                          </a:lnTo>
                          <a:close/>
                        </a:path>
                      </a:pathLst>
                    </a:custGeom>
                    <a:noFill/>
                    <a:ln w="7938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45096" name="Arc 36"/>
                  <p:cNvSpPr>
                    <a:spLocks/>
                  </p:cNvSpPr>
                  <p:nvPr/>
                </p:nvSpPr>
                <p:spPr bwMode="auto">
                  <a:xfrm>
                    <a:off x="2810" y="3612"/>
                    <a:ext cx="111" cy="66"/>
                  </a:xfrm>
                  <a:custGeom>
                    <a:avLst/>
                    <a:gdLst>
                      <a:gd name="T0" fmla="*/ 0 w 42406"/>
                      <a:gd name="T1" fmla="*/ 0 h 26535"/>
                      <a:gd name="T2" fmla="*/ 0 w 42406"/>
                      <a:gd name="T3" fmla="*/ 0 h 26535"/>
                      <a:gd name="T4" fmla="*/ 0 w 42406"/>
                      <a:gd name="T5" fmla="*/ 0 h 26535"/>
                      <a:gd name="T6" fmla="*/ 0 60000 65536"/>
                      <a:gd name="T7" fmla="*/ 0 60000 65536"/>
                      <a:gd name="T8" fmla="*/ 0 60000 65536"/>
                      <a:gd name="T9" fmla="*/ 0 w 42406"/>
                      <a:gd name="T10" fmla="*/ 0 h 26535"/>
                      <a:gd name="T11" fmla="*/ 42406 w 42406"/>
                      <a:gd name="T12" fmla="*/ 26535 h 26535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2406" h="26535" fill="none" extrusionOk="0">
                        <a:moveTo>
                          <a:pt x="571" y="26534"/>
                        </a:moveTo>
                        <a:cubicBezTo>
                          <a:pt x="191" y="24917"/>
                          <a:pt x="0" y="23261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1294" y="-1"/>
                          <a:pt x="39800" y="6458"/>
                          <a:pt x="42405" y="15796"/>
                        </a:cubicBezTo>
                      </a:path>
                      <a:path w="42406" h="26535" stroke="0" extrusionOk="0">
                        <a:moveTo>
                          <a:pt x="571" y="26534"/>
                        </a:moveTo>
                        <a:cubicBezTo>
                          <a:pt x="191" y="24917"/>
                          <a:pt x="0" y="23261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1294" y="-1"/>
                          <a:pt x="39800" y="6458"/>
                          <a:pt x="42405" y="15796"/>
                        </a:cubicBezTo>
                        <a:lnTo>
                          <a:pt x="21600" y="21600"/>
                        </a:lnTo>
                        <a:lnTo>
                          <a:pt x="571" y="26534"/>
                        </a:lnTo>
                        <a:close/>
                      </a:path>
                    </a:pathLst>
                  </a:custGeom>
                  <a:solidFill>
                    <a:srgbClr val="7F3F00"/>
                  </a:solidFill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3" name="Group 37"/>
                <p:cNvGrpSpPr>
                  <a:grpSpLocks/>
                </p:cNvGrpSpPr>
                <p:nvPr/>
              </p:nvGrpSpPr>
              <p:grpSpPr bwMode="auto">
                <a:xfrm>
                  <a:off x="2815" y="3623"/>
                  <a:ext cx="117" cy="76"/>
                  <a:chOff x="2815" y="3623"/>
                  <a:chExt cx="117" cy="76"/>
                </a:xfrm>
              </p:grpSpPr>
              <p:grpSp>
                <p:nvGrpSpPr>
                  <p:cNvPr id="14" name="Group 38"/>
                  <p:cNvGrpSpPr>
                    <a:grpSpLocks/>
                  </p:cNvGrpSpPr>
                  <p:nvPr/>
                </p:nvGrpSpPr>
                <p:grpSpPr bwMode="auto">
                  <a:xfrm>
                    <a:off x="2815" y="3623"/>
                    <a:ext cx="111" cy="64"/>
                    <a:chOff x="2815" y="3623"/>
                    <a:chExt cx="111" cy="64"/>
                  </a:xfrm>
                </p:grpSpPr>
                <p:sp>
                  <p:nvSpPr>
                    <p:cNvPr id="45092" name="Arc 39"/>
                    <p:cNvSpPr>
                      <a:spLocks/>
                    </p:cNvSpPr>
                    <p:nvPr/>
                  </p:nvSpPr>
                  <p:spPr bwMode="auto">
                    <a:xfrm>
                      <a:off x="2815" y="3623"/>
                      <a:ext cx="111" cy="64"/>
                    </a:xfrm>
                    <a:custGeom>
                      <a:avLst/>
                      <a:gdLst>
                        <a:gd name="T0" fmla="*/ 0 w 42628"/>
                        <a:gd name="T1" fmla="*/ 0 h 26145"/>
                        <a:gd name="T2" fmla="*/ 0 w 42628"/>
                        <a:gd name="T3" fmla="*/ 0 h 26145"/>
                        <a:gd name="T4" fmla="*/ 0 w 42628"/>
                        <a:gd name="T5" fmla="*/ 0 h 26145"/>
                        <a:gd name="T6" fmla="*/ 0 60000 65536"/>
                        <a:gd name="T7" fmla="*/ 0 60000 65536"/>
                        <a:gd name="T8" fmla="*/ 0 60000 65536"/>
                        <a:gd name="T9" fmla="*/ 0 w 42628"/>
                        <a:gd name="T10" fmla="*/ 0 h 26145"/>
                        <a:gd name="T11" fmla="*/ 42628 w 42628"/>
                        <a:gd name="T12" fmla="*/ 26145 h 26145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42628" h="26145" fill="none" extrusionOk="0">
                          <a:moveTo>
                            <a:pt x="483" y="26145"/>
                          </a:moveTo>
                          <a:cubicBezTo>
                            <a:pt x="162" y="24651"/>
                            <a:pt x="0" y="23127"/>
                            <a:pt x="0" y="21600"/>
                          </a:cubicBezTo>
                          <a:cubicBezTo>
                            <a:pt x="0" y="9670"/>
                            <a:pt x="9670" y="0"/>
                            <a:pt x="21600" y="0"/>
                          </a:cubicBezTo>
                          <a:cubicBezTo>
                            <a:pt x="31627" y="-1"/>
                            <a:pt x="40336" y="6900"/>
                            <a:pt x="42628" y="16662"/>
                          </a:cubicBezTo>
                        </a:path>
                        <a:path w="42628" h="26145" stroke="0" extrusionOk="0">
                          <a:moveTo>
                            <a:pt x="483" y="26145"/>
                          </a:moveTo>
                          <a:cubicBezTo>
                            <a:pt x="162" y="24651"/>
                            <a:pt x="0" y="23127"/>
                            <a:pt x="0" y="21600"/>
                          </a:cubicBezTo>
                          <a:cubicBezTo>
                            <a:pt x="0" y="9670"/>
                            <a:pt x="9670" y="0"/>
                            <a:pt x="21600" y="0"/>
                          </a:cubicBezTo>
                          <a:cubicBezTo>
                            <a:pt x="31627" y="-1"/>
                            <a:pt x="40336" y="6900"/>
                            <a:pt x="42628" y="16662"/>
                          </a:cubicBezTo>
                          <a:lnTo>
                            <a:pt x="21600" y="21600"/>
                          </a:lnTo>
                          <a:lnTo>
                            <a:pt x="483" y="26145"/>
                          </a:lnTo>
                          <a:close/>
                        </a:path>
                      </a:pathLst>
                    </a:custGeom>
                    <a:solidFill>
                      <a:srgbClr val="5F3F1F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5093" name="Arc 40"/>
                    <p:cNvSpPr>
                      <a:spLocks/>
                    </p:cNvSpPr>
                    <p:nvPr/>
                  </p:nvSpPr>
                  <p:spPr bwMode="auto">
                    <a:xfrm>
                      <a:off x="2815" y="3630"/>
                      <a:ext cx="56" cy="57"/>
                    </a:xfrm>
                    <a:custGeom>
                      <a:avLst/>
                      <a:gdLst>
                        <a:gd name="T0" fmla="*/ 0 w 21600"/>
                        <a:gd name="T1" fmla="*/ 0 h 23427"/>
                        <a:gd name="T2" fmla="*/ 0 w 21600"/>
                        <a:gd name="T3" fmla="*/ 0 h 23427"/>
                        <a:gd name="T4" fmla="*/ 0 w 21600"/>
                        <a:gd name="T5" fmla="*/ 0 h 23427"/>
                        <a:gd name="T6" fmla="*/ 0 60000 65536"/>
                        <a:gd name="T7" fmla="*/ 0 60000 65536"/>
                        <a:gd name="T8" fmla="*/ 0 60000 65536"/>
                        <a:gd name="T9" fmla="*/ 0 w 21600"/>
                        <a:gd name="T10" fmla="*/ 0 h 23427"/>
                        <a:gd name="T11" fmla="*/ 21600 w 21600"/>
                        <a:gd name="T12" fmla="*/ 23427 h 23427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600" h="23427" fill="none" extrusionOk="0">
                          <a:moveTo>
                            <a:pt x="483" y="23427"/>
                          </a:moveTo>
                          <a:cubicBezTo>
                            <a:pt x="162" y="21933"/>
                            <a:pt x="0" y="20409"/>
                            <a:pt x="0" y="18882"/>
                          </a:cubicBezTo>
                          <a:cubicBezTo>
                            <a:pt x="-1" y="11037"/>
                            <a:pt x="4253" y="3809"/>
                            <a:pt x="11110" y="-1"/>
                          </a:cubicBezTo>
                        </a:path>
                        <a:path w="21600" h="23427" stroke="0" extrusionOk="0">
                          <a:moveTo>
                            <a:pt x="483" y="23427"/>
                          </a:moveTo>
                          <a:cubicBezTo>
                            <a:pt x="162" y="21933"/>
                            <a:pt x="0" y="20409"/>
                            <a:pt x="0" y="18882"/>
                          </a:cubicBezTo>
                          <a:cubicBezTo>
                            <a:pt x="-1" y="11037"/>
                            <a:pt x="4253" y="3809"/>
                            <a:pt x="11110" y="-1"/>
                          </a:cubicBezTo>
                          <a:lnTo>
                            <a:pt x="21600" y="18882"/>
                          </a:lnTo>
                          <a:lnTo>
                            <a:pt x="483" y="23427"/>
                          </a:lnTo>
                          <a:close/>
                        </a:path>
                      </a:pathLst>
                    </a:custGeom>
                    <a:solidFill>
                      <a:srgbClr val="3F1F00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5094" name="Arc 41"/>
                    <p:cNvSpPr>
                      <a:spLocks/>
                    </p:cNvSpPr>
                    <p:nvPr/>
                  </p:nvSpPr>
                  <p:spPr bwMode="auto">
                    <a:xfrm>
                      <a:off x="2815" y="3623"/>
                      <a:ext cx="111" cy="64"/>
                    </a:xfrm>
                    <a:custGeom>
                      <a:avLst/>
                      <a:gdLst>
                        <a:gd name="T0" fmla="*/ 0 w 42497"/>
                        <a:gd name="T1" fmla="*/ 0 h 26104"/>
                        <a:gd name="T2" fmla="*/ 0 w 42497"/>
                        <a:gd name="T3" fmla="*/ 0 h 26104"/>
                        <a:gd name="T4" fmla="*/ 0 w 42497"/>
                        <a:gd name="T5" fmla="*/ 0 h 26104"/>
                        <a:gd name="T6" fmla="*/ 0 60000 65536"/>
                        <a:gd name="T7" fmla="*/ 0 60000 65536"/>
                        <a:gd name="T8" fmla="*/ 0 60000 65536"/>
                        <a:gd name="T9" fmla="*/ 0 w 42497"/>
                        <a:gd name="T10" fmla="*/ 0 h 26104"/>
                        <a:gd name="T11" fmla="*/ 42497 w 42497"/>
                        <a:gd name="T12" fmla="*/ 26104 h 26104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42497" h="26104" fill="none" extrusionOk="0">
                          <a:moveTo>
                            <a:pt x="474" y="26104"/>
                          </a:moveTo>
                          <a:cubicBezTo>
                            <a:pt x="159" y="24623"/>
                            <a:pt x="0" y="23113"/>
                            <a:pt x="0" y="21600"/>
                          </a:cubicBezTo>
                          <a:cubicBezTo>
                            <a:pt x="0" y="9670"/>
                            <a:pt x="9670" y="0"/>
                            <a:pt x="21600" y="0"/>
                          </a:cubicBezTo>
                          <a:cubicBezTo>
                            <a:pt x="31424" y="-1"/>
                            <a:pt x="40012" y="6630"/>
                            <a:pt x="42497" y="16135"/>
                          </a:cubicBezTo>
                        </a:path>
                        <a:path w="42497" h="26104" stroke="0" extrusionOk="0">
                          <a:moveTo>
                            <a:pt x="474" y="26104"/>
                          </a:moveTo>
                          <a:cubicBezTo>
                            <a:pt x="159" y="24623"/>
                            <a:pt x="0" y="23113"/>
                            <a:pt x="0" y="21600"/>
                          </a:cubicBezTo>
                          <a:cubicBezTo>
                            <a:pt x="0" y="9670"/>
                            <a:pt x="9670" y="0"/>
                            <a:pt x="21600" y="0"/>
                          </a:cubicBezTo>
                          <a:cubicBezTo>
                            <a:pt x="31424" y="-1"/>
                            <a:pt x="40012" y="6630"/>
                            <a:pt x="42497" y="16135"/>
                          </a:cubicBezTo>
                          <a:lnTo>
                            <a:pt x="21600" y="21600"/>
                          </a:lnTo>
                          <a:lnTo>
                            <a:pt x="474" y="26104"/>
                          </a:lnTo>
                          <a:close/>
                        </a:path>
                      </a:pathLst>
                    </a:custGeom>
                    <a:noFill/>
                    <a:ln w="7938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45091" name="Arc 42"/>
                  <p:cNvSpPr>
                    <a:spLocks/>
                  </p:cNvSpPr>
                  <p:nvPr/>
                </p:nvSpPr>
                <p:spPr bwMode="auto">
                  <a:xfrm>
                    <a:off x="2820" y="3634"/>
                    <a:ext cx="112" cy="65"/>
                  </a:xfrm>
                  <a:custGeom>
                    <a:avLst/>
                    <a:gdLst>
                      <a:gd name="T0" fmla="*/ 0 w 42523"/>
                      <a:gd name="T1" fmla="*/ 0 h 26181"/>
                      <a:gd name="T2" fmla="*/ 0 w 42523"/>
                      <a:gd name="T3" fmla="*/ 0 h 26181"/>
                      <a:gd name="T4" fmla="*/ 0 w 42523"/>
                      <a:gd name="T5" fmla="*/ 0 h 26181"/>
                      <a:gd name="T6" fmla="*/ 0 60000 65536"/>
                      <a:gd name="T7" fmla="*/ 0 60000 65536"/>
                      <a:gd name="T8" fmla="*/ 0 60000 65536"/>
                      <a:gd name="T9" fmla="*/ 0 w 42523"/>
                      <a:gd name="T10" fmla="*/ 0 h 26181"/>
                      <a:gd name="T11" fmla="*/ 42523 w 42523"/>
                      <a:gd name="T12" fmla="*/ 26181 h 26181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2523" h="26181" fill="none" extrusionOk="0">
                        <a:moveTo>
                          <a:pt x="491" y="26180"/>
                        </a:moveTo>
                        <a:cubicBezTo>
                          <a:pt x="164" y="24675"/>
                          <a:pt x="0" y="23140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1462" y="-1"/>
                          <a:pt x="40072" y="6680"/>
                          <a:pt x="42522" y="16234"/>
                        </a:cubicBezTo>
                      </a:path>
                      <a:path w="42523" h="26181" stroke="0" extrusionOk="0">
                        <a:moveTo>
                          <a:pt x="491" y="26180"/>
                        </a:moveTo>
                        <a:cubicBezTo>
                          <a:pt x="164" y="24675"/>
                          <a:pt x="0" y="23140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1462" y="-1"/>
                          <a:pt x="40072" y="6680"/>
                          <a:pt x="42522" y="16234"/>
                        </a:cubicBezTo>
                        <a:lnTo>
                          <a:pt x="21600" y="21600"/>
                        </a:lnTo>
                        <a:lnTo>
                          <a:pt x="491" y="26180"/>
                        </a:lnTo>
                        <a:close/>
                      </a:path>
                    </a:pathLst>
                  </a:custGeom>
                  <a:solidFill>
                    <a:srgbClr val="7F3F00"/>
                  </a:solidFill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5" name="Group 43"/>
                <p:cNvGrpSpPr>
                  <a:grpSpLocks/>
                </p:cNvGrpSpPr>
                <p:nvPr/>
              </p:nvGrpSpPr>
              <p:grpSpPr bwMode="auto">
                <a:xfrm>
                  <a:off x="2826" y="3644"/>
                  <a:ext cx="111" cy="63"/>
                  <a:chOff x="2826" y="3644"/>
                  <a:chExt cx="111" cy="63"/>
                </a:xfrm>
              </p:grpSpPr>
              <p:sp>
                <p:nvSpPr>
                  <p:cNvPr id="45088" name="Arc 44"/>
                  <p:cNvSpPr>
                    <a:spLocks/>
                  </p:cNvSpPr>
                  <p:nvPr/>
                </p:nvSpPr>
                <p:spPr bwMode="auto">
                  <a:xfrm>
                    <a:off x="2826" y="3644"/>
                    <a:ext cx="111" cy="63"/>
                  </a:xfrm>
                  <a:custGeom>
                    <a:avLst/>
                    <a:gdLst>
                      <a:gd name="T0" fmla="*/ 0 w 42608"/>
                      <a:gd name="T1" fmla="*/ 0 h 25748"/>
                      <a:gd name="T2" fmla="*/ 0 w 42608"/>
                      <a:gd name="T3" fmla="*/ 0 h 25748"/>
                      <a:gd name="T4" fmla="*/ 0 w 42608"/>
                      <a:gd name="T5" fmla="*/ 0 h 25748"/>
                      <a:gd name="T6" fmla="*/ 0 60000 65536"/>
                      <a:gd name="T7" fmla="*/ 0 60000 65536"/>
                      <a:gd name="T8" fmla="*/ 0 60000 65536"/>
                      <a:gd name="T9" fmla="*/ 0 w 42608"/>
                      <a:gd name="T10" fmla="*/ 0 h 25748"/>
                      <a:gd name="T11" fmla="*/ 42608 w 42608"/>
                      <a:gd name="T12" fmla="*/ 25748 h 25748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2608" h="25748" fill="none" extrusionOk="0">
                        <a:moveTo>
                          <a:pt x="402" y="25747"/>
                        </a:moveTo>
                        <a:cubicBezTo>
                          <a:pt x="134" y="24381"/>
                          <a:pt x="0" y="22992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1594" y="-1"/>
                          <a:pt x="40283" y="6856"/>
                          <a:pt x="42607" y="16576"/>
                        </a:cubicBezTo>
                      </a:path>
                      <a:path w="42608" h="25748" stroke="0" extrusionOk="0">
                        <a:moveTo>
                          <a:pt x="402" y="25747"/>
                        </a:moveTo>
                        <a:cubicBezTo>
                          <a:pt x="134" y="24381"/>
                          <a:pt x="0" y="22992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1594" y="-1"/>
                          <a:pt x="40283" y="6856"/>
                          <a:pt x="42607" y="16576"/>
                        </a:cubicBezTo>
                        <a:lnTo>
                          <a:pt x="21600" y="21600"/>
                        </a:lnTo>
                        <a:lnTo>
                          <a:pt x="402" y="25747"/>
                        </a:lnTo>
                        <a:close/>
                      </a:path>
                    </a:pathLst>
                  </a:custGeom>
                  <a:solidFill>
                    <a:srgbClr val="5F3F1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5089" name="Arc 45"/>
                  <p:cNvSpPr>
                    <a:spLocks/>
                  </p:cNvSpPr>
                  <p:nvPr/>
                </p:nvSpPr>
                <p:spPr bwMode="auto">
                  <a:xfrm>
                    <a:off x="2826" y="3651"/>
                    <a:ext cx="57" cy="56"/>
                  </a:xfrm>
                  <a:custGeom>
                    <a:avLst/>
                    <a:gdLst>
                      <a:gd name="T0" fmla="*/ 0 w 21600"/>
                      <a:gd name="T1" fmla="*/ 0 h 23111"/>
                      <a:gd name="T2" fmla="*/ 0 w 21600"/>
                      <a:gd name="T3" fmla="*/ 0 h 23111"/>
                      <a:gd name="T4" fmla="*/ 0 w 21600"/>
                      <a:gd name="T5" fmla="*/ 0 h 23111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3111"/>
                      <a:gd name="T11" fmla="*/ 21600 w 21600"/>
                      <a:gd name="T12" fmla="*/ 23111 h 23111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3111" fill="none" extrusionOk="0">
                        <a:moveTo>
                          <a:pt x="402" y="23110"/>
                        </a:moveTo>
                        <a:cubicBezTo>
                          <a:pt x="134" y="21744"/>
                          <a:pt x="0" y="20355"/>
                          <a:pt x="0" y="18963"/>
                        </a:cubicBezTo>
                        <a:cubicBezTo>
                          <a:pt x="-1" y="11058"/>
                          <a:pt x="4318" y="3784"/>
                          <a:pt x="11257" y="-1"/>
                        </a:cubicBezTo>
                      </a:path>
                      <a:path w="21600" h="23111" stroke="0" extrusionOk="0">
                        <a:moveTo>
                          <a:pt x="402" y="23110"/>
                        </a:moveTo>
                        <a:cubicBezTo>
                          <a:pt x="134" y="21744"/>
                          <a:pt x="0" y="20355"/>
                          <a:pt x="0" y="18963"/>
                        </a:cubicBezTo>
                        <a:cubicBezTo>
                          <a:pt x="-1" y="11058"/>
                          <a:pt x="4318" y="3784"/>
                          <a:pt x="11257" y="-1"/>
                        </a:cubicBezTo>
                        <a:lnTo>
                          <a:pt x="21600" y="18963"/>
                        </a:lnTo>
                        <a:lnTo>
                          <a:pt x="402" y="23110"/>
                        </a:lnTo>
                        <a:close/>
                      </a:path>
                    </a:pathLst>
                  </a:custGeom>
                  <a:solidFill>
                    <a:srgbClr val="3F1F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6" name="Group 46"/>
                <p:cNvGrpSpPr>
                  <a:grpSpLocks/>
                </p:cNvGrpSpPr>
                <p:nvPr/>
              </p:nvGrpSpPr>
              <p:grpSpPr bwMode="auto">
                <a:xfrm>
                  <a:off x="2826" y="3643"/>
                  <a:ext cx="118" cy="76"/>
                  <a:chOff x="2826" y="3643"/>
                  <a:chExt cx="118" cy="76"/>
                </a:xfrm>
              </p:grpSpPr>
              <p:sp>
                <p:nvSpPr>
                  <p:cNvPr id="45086" name="Arc 47"/>
                  <p:cNvSpPr>
                    <a:spLocks/>
                  </p:cNvSpPr>
                  <p:nvPr/>
                </p:nvSpPr>
                <p:spPr bwMode="auto">
                  <a:xfrm>
                    <a:off x="2826" y="3643"/>
                    <a:ext cx="112" cy="64"/>
                  </a:xfrm>
                  <a:custGeom>
                    <a:avLst/>
                    <a:gdLst>
                      <a:gd name="T0" fmla="*/ 0 w 42523"/>
                      <a:gd name="T1" fmla="*/ 0 h 25781"/>
                      <a:gd name="T2" fmla="*/ 0 w 42523"/>
                      <a:gd name="T3" fmla="*/ 0 h 25781"/>
                      <a:gd name="T4" fmla="*/ 0 w 42523"/>
                      <a:gd name="T5" fmla="*/ 0 h 25781"/>
                      <a:gd name="T6" fmla="*/ 0 60000 65536"/>
                      <a:gd name="T7" fmla="*/ 0 60000 65536"/>
                      <a:gd name="T8" fmla="*/ 0 60000 65536"/>
                      <a:gd name="T9" fmla="*/ 0 w 42523"/>
                      <a:gd name="T10" fmla="*/ 0 h 25781"/>
                      <a:gd name="T11" fmla="*/ 42523 w 42523"/>
                      <a:gd name="T12" fmla="*/ 25781 h 25781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2523" h="25781" fill="none" extrusionOk="0">
                        <a:moveTo>
                          <a:pt x="408" y="25781"/>
                        </a:moveTo>
                        <a:cubicBezTo>
                          <a:pt x="136" y="24403"/>
                          <a:pt x="0" y="23003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1462" y="-1"/>
                          <a:pt x="40072" y="6680"/>
                          <a:pt x="42522" y="16234"/>
                        </a:cubicBezTo>
                      </a:path>
                      <a:path w="42523" h="25781" stroke="0" extrusionOk="0">
                        <a:moveTo>
                          <a:pt x="408" y="25781"/>
                        </a:moveTo>
                        <a:cubicBezTo>
                          <a:pt x="136" y="24403"/>
                          <a:pt x="0" y="23003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1462" y="-1"/>
                          <a:pt x="40072" y="6680"/>
                          <a:pt x="42522" y="16234"/>
                        </a:cubicBezTo>
                        <a:lnTo>
                          <a:pt x="21600" y="21600"/>
                        </a:lnTo>
                        <a:lnTo>
                          <a:pt x="408" y="25781"/>
                        </a:lnTo>
                        <a:close/>
                      </a:path>
                    </a:pathLst>
                  </a:custGeom>
                  <a:noFill/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5087" name="Arc 48"/>
                  <p:cNvSpPr>
                    <a:spLocks/>
                  </p:cNvSpPr>
                  <p:nvPr/>
                </p:nvSpPr>
                <p:spPr bwMode="auto">
                  <a:xfrm>
                    <a:off x="2832" y="3655"/>
                    <a:ext cx="112" cy="64"/>
                  </a:xfrm>
                  <a:custGeom>
                    <a:avLst/>
                    <a:gdLst>
                      <a:gd name="T0" fmla="*/ 0 w 42608"/>
                      <a:gd name="T1" fmla="*/ 0 h 26222"/>
                      <a:gd name="T2" fmla="*/ 0 w 42608"/>
                      <a:gd name="T3" fmla="*/ 0 h 26222"/>
                      <a:gd name="T4" fmla="*/ 0 w 42608"/>
                      <a:gd name="T5" fmla="*/ 0 h 26222"/>
                      <a:gd name="T6" fmla="*/ 0 60000 65536"/>
                      <a:gd name="T7" fmla="*/ 0 60000 65536"/>
                      <a:gd name="T8" fmla="*/ 0 60000 65536"/>
                      <a:gd name="T9" fmla="*/ 0 w 42608"/>
                      <a:gd name="T10" fmla="*/ 0 h 26222"/>
                      <a:gd name="T11" fmla="*/ 42608 w 42608"/>
                      <a:gd name="T12" fmla="*/ 26222 h 2622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2608" h="26222" fill="none" extrusionOk="0">
                        <a:moveTo>
                          <a:pt x="500" y="26221"/>
                        </a:moveTo>
                        <a:cubicBezTo>
                          <a:pt x="167" y="24703"/>
                          <a:pt x="0" y="23154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1595" y="-1"/>
                          <a:pt x="40284" y="6857"/>
                          <a:pt x="42608" y="16578"/>
                        </a:cubicBezTo>
                      </a:path>
                      <a:path w="42608" h="26222" stroke="0" extrusionOk="0">
                        <a:moveTo>
                          <a:pt x="500" y="26221"/>
                        </a:moveTo>
                        <a:cubicBezTo>
                          <a:pt x="167" y="24703"/>
                          <a:pt x="0" y="23154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1595" y="-1"/>
                          <a:pt x="40284" y="6857"/>
                          <a:pt x="42608" y="16578"/>
                        </a:cubicBezTo>
                        <a:lnTo>
                          <a:pt x="21600" y="21600"/>
                        </a:lnTo>
                        <a:lnTo>
                          <a:pt x="500" y="26221"/>
                        </a:lnTo>
                        <a:close/>
                      </a:path>
                    </a:pathLst>
                  </a:custGeom>
                  <a:solidFill>
                    <a:srgbClr val="7F3F00"/>
                  </a:solidFill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7" name="Group 49"/>
                <p:cNvGrpSpPr>
                  <a:grpSpLocks/>
                </p:cNvGrpSpPr>
                <p:nvPr/>
              </p:nvGrpSpPr>
              <p:grpSpPr bwMode="auto">
                <a:xfrm>
                  <a:off x="2763" y="3550"/>
                  <a:ext cx="363" cy="522"/>
                  <a:chOff x="2763" y="3550"/>
                  <a:chExt cx="363" cy="522"/>
                </a:xfrm>
              </p:grpSpPr>
              <p:sp>
                <p:nvSpPr>
                  <p:cNvPr id="45084" name="Line 50"/>
                  <p:cNvSpPr>
                    <a:spLocks noChangeShapeType="1"/>
                  </p:cNvSpPr>
                  <p:nvPr/>
                </p:nvSpPr>
                <p:spPr bwMode="auto">
                  <a:xfrm>
                    <a:off x="2868" y="3550"/>
                    <a:ext cx="258" cy="464"/>
                  </a:xfrm>
                  <a:prstGeom prst="line">
                    <a:avLst/>
                  </a:prstGeom>
                  <a:noFill/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5085" name="Line 51"/>
                  <p:cNvSpPr>
                    <a:spLocks noChangeShapeType="1"/>
                  </p:cNvSpPr>
                  <p:nvPr/>
                </p:nvSpPr>
                <p:spPr bwMode="auto">
                  <a:xfrm>
                    <a:off x="2763" y="3588"/>
                    <a:ext cx="258" cy="484"/>
                  </a:xfrm>
                  <a:prstGeom prst="line">
                    <a:avLst/>
                  </a:prstGeom>
                  <a:noFill/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8" name="Group 52"/>
                <p:cNvGrpSpPr>
                  <a:grpSpLocks/>
                </p:cNvGrpSpPr>
                <p:nvPr/>
              </p:nvGrpSpPr>
              <p:grpSpPr bwMode="auto">
                <a:xfrm>
                  <a:off x="2838" y="3664"/>
                  <a:ext cx="116" cy="75"/>
                  <a:chOff x="2838" y="3664"/>
                  <a:chExt cx="116" cy="75"/>
                </a:xfrm>
              </p:grpSpPr>
              <p:grpSp>
                <p:nvGrpSpPr>
                  <p:cNvPr id="19" name="Group 53"/>
                  <p:cNvGrpSpPr>
                    <a:grpSpLocks/>
                  </p:cNvGrpSpPr>
                  <p:nvPr/>
                </p:nvGrpSpPr>
                <p:grpSpPr bwMode="auto">
                  <a:xfrm>
                    <a:off x="2838" y="3664"/>
                    <a:ext cx="111" cy="64"/>
                    <a:chOff x="2838" y="3664"/>
                    <a:chExt cx="111" cy="64"/>
                  </a:xfrm>
                </p:grpSpPr>
                <p:sp>
                  <p:nvSpPr>
                    <p:cNvPr id="45082" name="Arc 54"/>
                    <p:cNvSpPr>
                      <a:spLocks/>
                    </p:cNvSpPr>
                    <p:nvPr/>
                  </p:nvSpPr>
                  <p:spPr bwMode="auto">
                    <a:xfrm>
                      <a:off x="2838" y="3664"/>
                      <a:ext cx="111" cy="63"/>
                    </a:xfrm>
                    <a:custGeom>
                      <a:avLst/>
                      <a:gdLst>
                        <a:gd name="T0" fmla="*/ 0 w 42716"/>
                        <a:gd name="T1" fmla="*/ 0 h 25748"/>
                        <a:gd name="T2" fmla="*/ 0 w 42716"/>
                        <a:gd name="T3" fmla="*/ 0 h 25748"/>
                        <a:gd name="T4" fmla="*/ 0 w 42716"/>
                        <a:gd name="T5" fmla="*/ 0 h 25748"/>
                        <a:gd name="T6" fmla="*/ 0 60000 65536"/>
                        <a:gd name="T7" fmla="*/ 0 60000 65536"/>
                        <a:gd name="T8" fmla="*/ 0 60000 65536"/>
                        <a:gd name="T9" fmla="*/ 0 w 42716"/>
                        <a:gd name="T10" fmla="*/ 0 h 25748"/>
                        <a:gd name="T11" fmla="*/ 42716 w 42716"/>
                        <a:gd name="T12" fmla="*/ 25748 h 25748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42716" h="25748" fill="none" extrusionOk="0">
                          <a:moveTo>
                            <a:pt x="402" y="25747"/>
                          </a:moveTo>
                          <a:cubicBezTo>
                            <a:pt x="134" y="24381"/>
                            <a:pt x="0" y="22992"/>
                            <a:pt x="0" y="21600"/>
                          </a:cubicBezTo>
                          <a:cubicBezTo>
                            <a:pt x="0" y="9670"/>
                            <a:pt x="9670" y="0"/>
                            <a:pt x="21600" y="0"/>
                          </a:cubicBezTo>
                          <a:cubicBezTo>
                            <a:pt x="31777" y="-1"/>
                            <a:pt x="40574" y="7104"/>
                            <a:pt x="42716" y="17054"/>
                          </a:cubicBezTo>
                        </a:path>
                        <a:path w="42716" h="25748" stroke="0" extrusionOk="0">
                          <a:moveTo>
                            <a:pt x="402" y="25747"/>
                          </a:moveTo>
                          <a:cubicBezTo>
                            <a:pt x="134" y="24381"/>
                            <a:pt x="0" y="22992"/>
                            <a:pt x="0" y="21600"/>
                          </a:cubicBezTo>
                          <a:cubicBezTo>
                            <a:pt x="0" y="9670"/>
                            <a:pt x="9670" y="0"/>
                            <a:pt x="21600" y="0"/>
                          </a:cubicBezTo>
                          <a:cubicBezTo>
                            <a:pt x="31777" y="-1"/>
                            <a:pt x="40574" y="7104"/>
                            <a:pt x="42716" y="17054"/>
                          </a:cubicBezTo>
                          <a:lnTo>
                            <a:pt x="21600" y="21600"/>
                          </a:lnTo>
                          <a:lnTo>
                            <a:pt x="402" y="25747"/>
                          </a:lnTo>
                          <a:close/>
                        </a:path>
                      </a:pathLst>
                    </a:custGeom>
                    <a:solidFill>
                      <a:srgbClr val="5F3F1F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5083" name="Arc 55"/>
                    <p:cNvSpPr>
                      <a:spLocks/>
                    </p:cNvSpPr>
                    <p:nvPr/>
                  </p:nvSpPr>
                  <p:spPr bwMode="auto">
                    <a:xfrm>
                      <a:off x="2838" y="3671"/>
                      <a:ext cx="56" cy="57"/>
                    </a:xfrm>
                    <a:custGeom>
                      <a:avLst/>
                      <a:gdLst>
                        <a:gd name="T0" fmla="*/ 0 w 21600"/>
                        <a:gd name="T1" fmla="*/ 0 h 23030"/>
                        <a:gd name="T2" fmla="*/ 0 w 21600"/>
                        <a:gd name="T3" fmla="*/ 0 h 23030"/>
                        <a:gd name="T4" fmla="*/ 0 w 21600"/>
                        <a:gd name="T5" fmla="*/ 0 h 23030"/>
                        <a:gd name="T6" fmla="*/ 0 60000 65536"/>
                        <a:gd name="T7" fmla="*/ 0 60000 65536"/>
                        <a:gd name="T8" fmla="*/ 0 60000 65536"/>
                        <a:gd name="T9" fmla="*/ 0 w 21600"/>
                        <a:gd name="T10" fmla="*/ 0 h 23030"/>
                        <a:gd name="T11" fmla="*/ 21600 w 21600"/>
                        <a:gd name="T12" fmla="*/ 23030 h 2303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600" h="23030" fill="none" extrusionOk="0">
                          <a:moveTo>
                            <a:pt x="402" y="23029"/>
                          </a:moveTo>
                          <a:cubicBezTo>
                            <a:pt x="134" y="21663"/>
                            <a:pt x="0" y="20274"/>
                            <a:pt x="0" y="18882"/>
                          </a:cubicBezTo>
                          <a:cubicBezTo>
                            <a:pt x="-1" y="11037"/>
                            <a:pt x="4253" y="3809"/>
                            <a:pt x="11110" y="-1"/>
                          </a:cubicBezTo>
                        </a:path>
                        <a:path w="21600" h="23030" stroke="0" extrusionOk="0">
                          <a:moveTo>
                            <a:pt x="402" y="23029"/>
                          </a:moveTo>
                          <a:cubicBezTo>
                            <a:pt x="134" y="21663"/>
                            <a:pt x="0" y="20274"/>
                            <a:pt x="0" y="18882"/>
                          </a:cubicBezTo>
                          <a:cubicBezTo>
                            <a:pt x="-1" y="11037"/>
                            <a:pt x="4253" y="3809"/>
                            <a:pt x="11110" y="-1"/>
                          </a:cubicBezTo>
                          <a:lnTo>
                            <a:pt x="21600" y="18882"/>
                          </a:lnTo>
                          <a:lnTo>
                            <a:pt x="402" y="23029"/>
                          </a:lnTo>
                          <a:close/>
                        </a:path>
                      </a:pathLst>
                    </a:custGeom>
                    <a:solidFill>
                      <a:srgbClr val="3F1F00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45080" name="Arc 56"/>
                  <p:cNvSpPr>
                    <a:spLocks/>
                  </p:cNvSpPr>
                  <p:nvPr/>
                </p:nvSpPr>
                <p:spPr bwMode="auto">
                  <a:xfrm>
                    <a:off x="2838" y="3664"/>
                    <a:ext cx="112" cy="63"/>
                  </a:xfrm>
                  <a:custGeom>
                    <a:avLst/>
                    <a:gdLst>
                      <a:gd name="T0" fmla="*/ 0 w 42608"/>
                      <a:gd name="T1" fmla="*/ 0 h 25745"/>
                      <a:gd name="T2" fmla="*/ 0 w 42608"/>
                      <a:gd name="T3" fmla="*/ 0 h 25745"/>
                      <a:gd name="T4" fmla="*/ 0 w 42608"/>
                      <a:gd name="T5" fmla="*/ 0 h 25745"/>
                      <a:gd name="T6" fmla="*/ 0 60000 65536"/>
                      <a:gd name="T7" fmla="*/ 0 60000 65536"/>
                      <a:gd name="T8" fmla="*/ 0 60000 65536"/>
                      <a:gd name="T9" fmla="*/ 0 w 42608"/>
                      <a:gd name="T10" fmla="*/ 0 h 25745"/>
                      <a:gd name="T11" fmla="*/ 42608 w 42608"/>
                      <a:gd name="T12" fmla="*/ 25745 h 25745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2608" h="25745" fill="none" extrusionOk="0">
                        <a:moveTo>
                          <a:pt x="401" y="25744"/>
                        </a:moveTo>
                        <a:cubicBezTo>
                          <a:pt x="134" y="24379"/>
                          <a:pt x="0" y="22991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1595" y="-1"/>
                          <a:pt x="40284" y="6857"/>
                          <a:pt x="42608" y="16578"/>
                        </a:cubicBezTo>
                      </a:path>
                      <a:path w="42608" h="25745" stroke="0" extrusionOk="0">
                        <a:moveTo>
                          <a:pt x="401" y="25744"/>
                        </a:moveTo>
                        <a:cubicBezTo>
                          <a:pt x="134" y="24379"/>
                          <a:pt x="0" y="22991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1595" y="-1"/>
                          <a:pt x="40284" y="6857"/>
                          <a:pt x="42608" y="16578"/>
                        </a:cubicBezTo>
                        <a:lnTo>
                          <a:pt x="21600" y="21600"/>
                        </a:lnTo>
                        <a:lnTo>
                          <a:pt x="401" y="25744"/>
                        </a:lnTo>
                        <a:close/>
                      </a:path>
                    </a:pathLst>
                  </a:custGeom>
                  <a:noFill/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5081" name="Arc 57"/>
                  <p:cNvSpPr>
                    <a:spLocks/>
                  </p:cNvSpPr>
                  <p:nvPr/>
                </p:nvSpPr>
                <p:spPr bwMode="auto">
                  <a:xfrm>
                    <a:off x="2844" y="3674"/>
                    <a:ext cx="110" cy="65"/>
                  </a:xfrm>
                  <a:custGeom>
                    <a:avLst/>
                    <a:gdLst>
                      <a:gd name="T0" fmla="*/ 0 w 42419"/>
                      <a:gd name="T1" fmla="*/ 0 h 26582"/>
                      <a:gd name="T2" fmla="*/ 0 w 42419"/>
                      <a:gd name="T3" fmla="*/ 0 h 26582"/>
                      <a:gd name="T4" fmla="*/ 0 w 42419"/>
                      <a:gd name="T5" fmla="*/ 0 h 26582"/>
                      <a:gd name="T6" fmla="*/ 0 60000 65536"/>
                      <a:gd name="T7" fmla="*/ 0 60000 65536"/>
                      <a:gd name="T8" fmla="*/ 0 60000 65536"/>
                      <a:gd name="T9" fmla="*/ 0 w 42419"/>
                      <a:gd name="T10" fmla="*/ 0 h 26582"/>
                      <a:gd name="T11" fmla="*/ 42419 w 42419"/>
                      <a:gd name="T12" fmla="*/ 26582 h 2658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2419" h="26582" fill="none" extrusionOk="0">
                        <a:moveTo>
                          <a:pt x="582" y="26581"/>
                        </a:moveTo>
                        <a:cubicBezTo>
                          <a:pt x="195" y="24949"/>
                          <a:pt x="0" y="23277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1312" y="-1"/>
                          <a:pt x="39830" y="6482"/>
                          <a:pt x="42418" y="15843"/>
                        </a:cubicBezTo>
                      </a:path>
                      <a:path w="42419" h="26582" stroke="0" extrusionOk="0">
                        <a:moveTo>
                          <a:pt x="582" y="26581"/>
                        </a:moveTo>
                        <a:cubicBezTo>
                          <a:pt x="195" y="24949"/>
                          <a:pt x="0" y="23277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1312" y="-1"/>
                          <a:pt x="39830" y="6482"/>
                          <a:pt x="42418" y="15843"/>
                        </a:cubicBezTo>
                        <a:lnTo>
                          <a:pt x="21600" y="21600"/>
                        </a:lnTo>
                        <a:lnTo>
                          <a:pt x="582" y="26581"/>
                        </a:lnTo>
                        <a:close/>
                      </a:path>
                    </a:pathLst>
                  </a:custGeom>
                  <a:solidFill>
                    <a:srgbClr val="5F3F1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45077" name="Freeform 58"/>
                <p:cNvSpPr>
                  <a:spLocks/>
                </p:cNvSpPr>
                <p:nvPr/>
              </p:nvSpPr>
              <p:spPr bwMode="auto">
                <a:xfrm>
                  <a:off x="2841" y="3677"/>
                  <a:ext cx="224" cy="384"/>
                </a:xfrm>
                <a:custGeom>
                  <a:avLst/>
                  <a:gdLst>
                    <a:gd name="T0" fmla="*/ 1 w 448"/>
                    <a:gd name="T1" fmla="*/ 0 h 769"/>
                    <a:gd name="T2" fmla="*/ 1 w 448"/>
                    <a:gd name="T3" fmla="*/ 0 h 769"/>
                    <a:gd name="T4" fmla="*/ 1 w 448"/>
                    <a:gd name="T5" fmla="*/ 0 h 769"/>
                    <a:gd name="T6" fmla="*/ 1 w 448"/>
                    <a:gd name="T7" fmla="*/ 0 h 769"/>
                    <a:gd name="T8" fmla="*/ 1 w 448"/>
                    <a:gd name="T9" fmla="*/ 0 h 769"/>
                    <a:gd name="T10" fmla="*/ 1 w 448"/>
                    <a:gd name="T11" fmla="*/ 0 h 769"/>
                    <a:gd name="T12" fmla="*/ 1 w 448"/>
                    <a:gd name="T13" fmla="*/ 0 h 769"/>
                    <a:gd name="T14" fmla="*/ 0 w 448"/>
                    <a:gd name="T15" fmla="*/ 0 h 769"/>
                    <a:gd name="T16" fmla="*/ 0 w 448"/>
                    <a:gd name="T17" fmla="*/ 0 h 769"/>
                    <a:gd name="T18" fmla="*/ 3 w 448"/>
                    <a:gd name="T19" fmla="*/ 6 h 769"/>
                    <a:gd name="T20" fmla="*/ 4 w 448"/>
                    <a:gd name="T21" fmla="*/ 5 h 769"/>
                    <a:gd name="T22" fmla="*/ 1 w 448"/>
                    <a:gd name="T23" fmla="*/ 0 h 769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448"/>
                    <a:gd name="T37" fmla="*/ 0 h 769"/>
                    <a:gd name="T38" fmla="*/ 448 w 448"/>
                    <a:gd name="T39" fmla="*/ 769 h 769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448" h="769">
                      <a:moveTo>
                        <a:pt x="57" y="0"/>
                      </a:moveTo>
                      <a:lnTo>
                        <a:pt x="40" y="10"/>
                      </a:lnTo>
                      <a:lnTo>
                        <a:pt x="27" y="21"/>
                      </a:lnTo>
                      <a:lnTo>
                        <a:pt x="15" y="33"/>
                      </a:lnTo>
                      <a:lnTo>
                        <a:pt x="10" y="46"/>
                      </a:lnTo>
                      <a:lnTo>
                        <a:pt x="5" y="61"/>
                      </a:lnTo>
                      <a:lnTo>
                        <a:pt x="1" y="75"/>
                      </a:lnTo>
                      <a:lnTo>
                        <a:pt x="0" y="91"/>
                      </a:lnTo>
                      <a:lnTo>
                        <a:pt x="0" y="111"/>
                      </a:lnTo>
                      <a:lnTo>
                        <a:pt x="347" y="769"/>
                      </a:lnTo>
                      <a:lnTo>
                        <a:pt x="448" y="699"/>
                      </a:lnTo>
                      <a:lnTo>
                        <a:pt x="57" y="0"/>
                      </a:lnTo>
                      <a:close/>
                    </a:path>
                  </a:pathLst>
                </a:custGeom>
                <a:solidFill>
                  <a:srgbClr val="3F1F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5078" name="Oval 59"/>
                <p:cNvSpPr>
                  <a:spLocks noChangeArrowheads="1"/>
                </p:cNvSpPr>
                <p:nvPr/>
              </p:nvSpPr>
              <p:spPr bwMode="auto">
                <a:xfrm>
                  <a:off x="3017" y="3995"/>
                  <a:ext cx="123" cy="118"/>
                </a:xfrm>
                <a:prstGeom prst="ellipse">
                  <a:avLst/>
                </a:prstGeom>
                <a:solidFill>
                  <a:srgbClr val="7F5F3F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</p:spTree>
  </p:cSld>
  <p:clrMapOvr>
    <a:masterClrMapping/>
  </p:clrMapOvr>
  <p:transition>
    <p:cover dir="ld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Text Box 2"/>
          <p:cNvSpPr txBox="1">
            <a:spLocks noChangeArrowheads="1"/>
          </p:cNvSpPr>
          <p:nvPr/>
        </p:nvSpPr>
        <p:spPr bwMode="auto">
          <a:xfrm>
            <a:off x="3252894" y="44624"/>
            <a:ext cx="7413718" cy="86793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b="1">
                <a:solidFill>
                  <a:srgbClr val="003399"/>
                </a:solidFill>
                <a:ea typeface="幼圆" pitchFamily="49" charset="-122"/>
              </a:rPr>
              <a:t>当</a:t>
            </a:r>
            <a:r>
              <a:rPr lang="en-US" altLang="zh-CN" sz="2800" b="1">
                <a:solidFill>
                  <a:srgbClr val="003399"/>
                </a:solidFill>
              </a:rPr>
              <a:t>i=1</a:t>
            </a:r>
            <a:r>
              <a:rPr lang="zh-CN" altLang="en-US" sz="2800" b="1">
                <a:solidFill>
                  <a:srgbClr val="003399"/>
                </a:solidFill>
                <a:ea typeface="幼圆" pitchFamily="49" charset="-122"/>
              </a:rPr>
              <a:t>时，删除第</a:t>
            </a:r>
            <a:r>
              <a:rPr lang="zh-CN" altLang="en-US" sz="2800" b="1">
                <a:solidFill>
                  <a:srgbClr val="003399"/>
                </a:solidFill>
              </a:rPr>
              <a:t>1</a:t>
            </a:r>
            <a:r>
              <a:rPr lang="zh-CN" altLang="en-US" sz="2800" b="1">
                <a:solidFill>
                  <a:srgbClr val="003399"/>
                </a:solidFill>
                <a:ea typeface="幼圆" pitchFamily="49" charset="-122"/>
              </a:rPr>
              <a:t>个栈的栈顶元素</a:t>
            </a:r>
            <a:r>
              <a:rPr lang="zh-CN" altLang="en-US" sz="2800" b="1">
                <a:solidFill>
                  <a:srgbClr val="003399"/>
                </a:solidFill>
              </a:rPr>
              <a:t>，</a:t>
            </a:r>
          </a:p>
          <a:p>
            <a:pPr>
              <a:lnSpc>
                <a:spcPct val="90000"/>
              </a:lnSpc>
            </a:pPr>
            <a:r>
              <a:rPr lang="zh-CN" altLang="en-US" sz="2800" b="1">
                <a:solidFill>
                  <a:srgbClr val="003399"/>
                </a:solidFill>
                <a:ea typeface="幼圆" pitchFamily="49" charset="-122"/>
              </a:rPr>
              <a:t>当</a:t>
            </a:r>
            <a:r>
              <a:rPr lang="en-US" altLang="zh-CN" sz="2800" b="1">
                <a:solidFill>
                  <a:srgbClr val="003399"/>
                </a:solidFill>
              </a:rPr>
              <a:t>i=2</a:t>
            </a:r>
            <a:r>
              <a:rPr lang="zh-CN" altLang="en-US" sz="2800" b="1">
                <a:solidFill>
                  <a:srgbClr val="003399"/>
                </a:solidFill>
                <a:ea typeface="幼圆" pitchFamily="49" charset="-122"/>
              </a:rPr>
              <a:t>时，删除第</a:t>
            </a:r>
            <a:r>
              <a:rPr lang="zh-CN" altLang="en-US" sz="2800" b="1">
                <a:solidFill>
                  <a:srgbClr val="003399"/>
                </a:solidFill>
              </a:rPr>
              <a:t>2</a:t>
            </a:r>
            <a:r>
              <a:rPr lang="zh-CN" altLang="en-US" sz="2800" b="1">
                <a:solidFill>
                  <a:srgbClr val="003399"/>
                </a:solidFill>
                <a:ea typeface="幼圆" pitchFamily="49" charset="-122"/>
              </a:rPr>
              <a:t>个栈的栈顶元素</a:t>
            </a:r>
            <a:r>
              <a:rPr lang="zh-CN" altLang="en-US" sz="2800" b="1">
                <a:solidFill>
                  <a:srgbClr val="003399"/>
                </a:solidFill>
              </a:rPr>
              <a:t>。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094175" y="2420938"/>
            <a:ext cx="3657124" cy="1143000"/>
            <a:chOff x="480" y="1655"/>
            <a:chExt cx="1728" cy="720"/>
          </a:xfrm>
        </p:grpSpPr>
        <p:sp>
          <p:nvSpPr>
            <p:cNvPr id="47156" name="Cloud"/>
            <p:cNvSpPr>
              <a:spLocks noChangeAspect="1" noEditPoints="1" noChangeArrowheads="1"/>
            </p:cNvSpPr>
            <p:nvPr/>
          </p:nvSpPr>
          <p:spPr bwMode="auto">
            <a:xfrm>
              <a:off x="480" y="1895"/>
              <a:ext cx="1728" cy="48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975 w 21600"/>
                <a:gd name="T13" fmla="*/ 3240 h 21600"/>
                <a:gd name="T14" fmla="*/ 17088 w 21600"/>
                <a:gd name="T15" fmla="*/ 1732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lnTo>
                    <a:pt x="1949" y="7180"/>
                  </a:ln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gradFill rotWithShape="0">
              <a:gsLst>
                <a:gs pos="0">
                  <a:srgbClr val="007676"/>
                </a:gs>
                <a:gs pos="50000">
                  <a:srgbClr val="00FFFF"/>
                </a:gs>
                <a:gs pos="100000">
                  <a:srgbClr val="007676"/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57" name="Text Box 5"/>
            <p:cNvSpPr txBox="1">
              <a:spLocks noChangeArrowheads="1"/>
            </p:cNvSpPr>
            <p:nvPr/>
          </p:nvSpPr>
          <p:spPr bwMode="auto">
            <a:xfrm>
              <a:off x="950" y="1957"/>
              <a:ext cx="1162" cy="36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en-US" altLang="zh-CN" sz="3200" b="1" dirty="0" smtClean="0">
                  <a:solidFill>
                    <a:srgbClr val="FF6600"/>
                  </a:solidFill>
                </a:rPr>
                <a:t>top1</a:t>
              </a:r>
              <a:r>
                <a:rPr lang="en-US" altLang="zh-CN" sz="3200" b="1" dirty="0">
                  <a:solidFill>
                    <a:srgbClr val="FF6600"/>
                  </a:solidFill>
                  <a:ea typeface="宋体" charset="-122"/>
                  <a:cs typeface="Times New Roman" pitchFamily="18" charset="0"/>
                </a:rPr>
                <a:t>– –</a:t>
              </a:r>
              <a:r>
                <a:rPr lang="en-US" altLang="zh-CN" sz="3200" b="1" dirty="0">
                  <a:solidFill>
                    <a:srgbClr val="FF6600"/>
                  </a:solidFill>
                </a:rPr>
                <a:t>;</a:t>
              </a:r>
            </a:p>
          </p:txBody>
        </p:sp>
        <p:sp>
          <p:nvSpPr>
            <p:cNvPr id="47158" name="AutoShape 6"/>
            <p:cNvSpPr>
              <a:spLocks noChangeArrowheads="1"/>
            </p:cNvSpPr>
            <p:nvPr/>
          </p:nvSpPr>
          <p:spPr bwMode="auto">
            <a:xfrm>
              <a:off x="576" y="1703"/>
              <a:ext cx="528" cy="240"/>
            </a:xfrm>
            <a:prstGeom prst="foldedCorner">
              <a:avLst>
                <a:gd name="adj" fmla="val 12500"/>
              </a:avLst>
            </a:prstGeom>
            <a:solidFill>
              <a:srgbClr val="FF0000"/>
            </a:solidFill>
            <a:ln w="12700" cap="sq">
              <a:noFill/>
              <a:round/>
              <a:headEnd type="none" w="sm" len="sm"/>
              <a:tailEnd type="none" w="sm" len="sm"/>
            </a:ln>
            <a:effectLst>
              <a:outerShdw dist="71842" dir="2700000" algn="ctr" rotWithShape="0">
                <a:schemeClr val="bg1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59" name="Text Box 7"/>
            <p:cNvSpPr txBox="1">
              <a:spLocks noChangeArrowheads="1"/>
            </p:cNvSpPr>
            <p:nvPr/>
          </p:nvSpPr>
          <p:spPr bwMode="auto">
            <a:xfrm>
              <a:off x="642" y="1655"/>
              <a:ext cx="461" cy="36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28398" dir="1593903" algn="ctr" rotWithShape="0">
                <a:schemeClr val="bg2"/>
              </a:outerShdw>
            </a:effectLst>
          </p:spPr>
          <p:txBody>
            <a:bodyPr>
              <a:spAutoFit/>
            </a:bodyPr>
            <a:lstStyle/>
            <a:p>
              <a:r>
                <a:rPr lang="en-US" altLang="zh-CN" sz="3200" b="1"/>
                <a:t>i=1</a:t>
              </a: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7011605" y="2420938"/>
            <a:ext cx="3919556" cy="1143000"/>
            <a:chOff x="3408" y="1655"/>
            <a:chExt cx="1852" cy="720"/>
          </a:xfrm>
        </p:grpSpPr>
        <p:sp>
          <p:nvSpPr>
            <p:cNvPr id="47152" name="Cloud"/>
            <p:cNvSpPr>
              <a:spLocks noChangeAspect="1" noEditPoints="1" noChangeArrowheads="1"/>
            </p:cNvSpPr>
            <p:nvPr/>
          </p:nvSpPr>
          <p:spPr bwMode="auto">
            <a:xfrm>
              <a:off x="3408" y="1895"/>
              <a:ext cx="1728" cy="48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975 w 21600"/>
                <a:gd name="T13" fmla="*/ 3240 h 21600"/>
                <a:gd name="T14" fmla="*/ 17088 w 21600"/>
                <a:gd name="T15" fmla="*/ 1732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lnTo>
                    <a:pt x="1949" y="7180"/>
                  </a:ln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gradFill rotWithShape="0">
              <a:gsLst>
                <a:gs pos="0">
                  <a:srgbClr val="007676"/>
                </a:gs>
                <a:gs pos="50000">
                  <a:srgbClr val="00FFFF"/>
                </a:gs>
                <a:gs pos="100000">
                  <a:srgbClr val="007676"/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53" name="Text Box 10"/>
            <p:cNvSpPr txBox="1">
              <a:spLocks noChangeArrowheads="1"/>
            </p:cNvSpPr>
            <p:nvPr/>
          </p:nvSpPr>
          <p:spPr bwMode="auto">
            <a:xfrm>
              <a:off x="3850" y="1968"/>
              <a:ext cx="1018" cy="36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en-US" altLang="zh-CN" sz="3200" b="1" dirty="0">
                  <a:solidFill>
                    <a:srgbClr val="FF6600"/>
                  </a:solidFill>
                </a:rPr>
                <a:t>top2+</a:t>
              </a:r>
              <a:r>
                <a:rPr lang="en-US" altLang="zh-CN" sz="3200" b="1" dirty="0">
                  <a:solidFill>
                    <a:srgbClr val="FF6600"/>
                  </a:solidFill>
                  <a:ea typeface="宋体" charset="-122"/>
                  <a:cs typeface="Times New Roman" pitchFamily="18" charset="0"/>
                </a:rPr>
                <a:t>+</a:t>
              </a:r>
              <a:r>
                <a:rPr lang="en-US" altLang="zh-CN" sz="3200" b="1" dirty="0">
                  <a:solidFill>
                    <a:srgbClr val="FF6600"/>
                  </a:solidFill>
                </a:rPr>
                <a:t>;</a:t>
              </a:r>
            </a:p>
          </p:txBody>
        </p:sp>
        <p:sp>
          <p:nvSpPr>
            <p:cNvPr id="47154" name="AutoShape 11"/>
            <p:cNvSpPr>
              <a:spLocks noChangeArrowheads="1"/>
            </p:cNvSpPr>
            <p:nvPr/>
          </p:nvSpPr>
          <p:spPr bwMode="auto">
            <a:xfrm>
              <a:off x="4714" y="1692"/>
              <a:ext cx="528" cy="240"/>
            </a:xfrm>
            <a:prstGeom prst="foldedCorner">
              <a:avLst>
                <a:gd name="adj" fmla="val 12500"/>
              </a:avLst>
            </a:prstGeom>
            <a:solidFill>
              <a:srgbClr val="FF0000"/>
            </a:solidFill>
            <a:ln w="12700" cap="sq">
              <a:noFill/>
              <a:round/>
              <a:headEnd type="none" w="sm" len="sm"/>
              <a:tailEnd type="none" w="sm" len="sm"/>
            </a:ln>
            <a:effectLst>
              <a:outerShdw dist="99190" dir="3011666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55" name="Text Box 12"/>
            <p:cNvSpPr txBox="1">
              <a:spLocks noChangeArrowheads="1"/>
            </p:cNvSpPr>
            <p:nvPr/>
          </p:nvSpPr>
          <p:spPr bwMode="auto">
            <a:xfrm>
              <a:off x="4764" y="1655"/>
              <a:ext cx="496" cy="36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28398" dir="1593903" algn="ctr" rotWithShape="0">
                <a:schemeClr val="bg2"/>
              </a:outerShdw>
            </a:effectLst>
          </p:spPr>
          <p:txBody>
            <a:bodyPr>
              <a:spAutoFit/>
            </a:bodyPr>
            <a:lstStyle/>
            <a:p>
              <a:r>
                <a:rPr lang="en-US" altLang="zh-CN" sz="3200" b="1" dirty="0"/>
                <a:t>i=2</a:t>
              </a:r>
            </a:p>
          </p:txBody>
        </p: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1612690" y="3933830"/>
            <a:ext cx="8948102" cy="909639"/>
            <a:chOff x="739" y="2614"/>
            <a:chExt cx="4228" cy="573"/>
          </a:xfrm>
        </p:grpSpPr>
        <p:sp>
          <p:nvSpPr>
            <p:cNvPr id="47149" name="Rectangle 14"/>
            <p:cNvSpPr>
              <a:spLocks noChangeArrowheads="1"/>
            </p:cNvSpPr>
            <p:nvPr/>
          </p:nvSpPr>
          <p:spPr bwMode="auto">
            <a:xfrm>
              <a:off x="739" y="2864"/>
              <a:ext cx="4137" cy="323"/>
            </a:xfrm>
            <a:prstGeom prst="rect">
              <a:avLst/>
            </a:prstGeom>
            <a:noFill/>
            <a:ln w="22225" cap="sq">
              <a:solidFill>
                <a:srgbClr val="00006C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50" name="Text Box 15"/>
            <p:cNvSpPr txBox="1">
              <a:spLocks noChangeArrowheads="1"/>
            </p:cNvSpPr>
            <p:nvPr/>
          </p:nvSpPr>
          <p:spPr bwMode="auto">
            <a:xfrm>
              <a:off x="739" y="2614"/>
              <a:ext cx="4228" cy="27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zh-CN" altLang="en-US" sz="2200" b="1" dirty="0"/>
                <a:t>0   1   2   </a:t>
              </a:r>
              <a:r>
                <a:rPr lang="zh-CN" altLang="en-US" sz="2200" b="1" dirty="0">
                  <a:ea typeface="宋体" charset="-122"/>
                  <a:cs typeface="Times New Roman" pitchFamily="18" charset="0"/>
                </a:rPr>
                <a:t>…</a:t>
              </a:r>
              <a:r>
                <a:rPr lang="zh-CN" altLang="en-US" sz="2200" b="1" dirty="0"/>
                <a:t>                                                                                                   </a:t>
              </a:r>
              <a:r>
                <a:rPr lang="en-US" altLang="zh-CN" sz="2200" b="1" dirty="0"/>
                <a:t>MAXSIZE</a:t>
              </a:r>
              <a:r>
                <a:rPr lang="en-US" altLang="zh-CN" sz="2200" b="1" dirty="0">
                  <a:latin typeface="宋体" charset="-122"/>
                  <a:ea typeface="宋体" charset="-122"/>
                </a:rPr>
                <a:t>-</a:t>
              </a:r>
              <a:r>
                <a:rPr lang="en-US" altLang="zh-CN" sz="2200" b="1" dirty="0"/>
                <a:t>1</a:t>
              </a:r>
            </a:p>
          </p:txBody>
        </p:sp>
        <p:sp>
          <p:nvSpPr>
            <p:cNvPr id="47151" name="Text Box 16"/>
            <p:cNvSpPr txBox="1">
              <a:spLocks noChangeArrowheads="1"/>
            </p:cNvSpPr>
            <p:nvPr/>
          </p:nvSpPr>
          <p:spPr bwMode="auto">
            <a:xfrm>
              <a:off x="2385" y="2870"/>
              <a:ext cx="1189" cy="27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zh-CN" altLang="en-US" sz="2300" b="1">
                  <a:solidFill>
                    <a:srgbClr val="003399"/>
                  </a:solidFill>
                  <a:ea typeface="幼圆" pitchFamily="49" charset="-122"/>
                </a:rPr>
                <a:t>可  用  空  间</a:t>
              </a:r>
            </a:p>
          </p:txBody>
        </p:sp>
      </p:grp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2639141" y="5805060"/>
            <a:ext cx="3034905" cy="523875"/>
            <a:chOff x="1247" y="3674"/>
            <a:chExt cx="1434" cy="330"/>
          </a:xfrm>
        </p:grpSpPr>
        <p:sp>
          <p:nvSpPr>
            <p:cNvPr id="47147" name="AutoShape 18"/>
            <p:cNvSpPr>
              <a:spLocks noChangeArrowheads="1"/>
            </p:cNvSpPr>
            <p:nvPr/>
          </p:nvSpPr>
          <p:spPr bwMode="auto">
            <a:xfrm>
              <a:off x="1247" y="3686"/>
              <a:ext cx="1384" cy="288"/>
            </a:xfrm>
            <a:prstGeom prst="wedgeRectCallout">
              <a:avLst>
                <a:gd name="adj1" fmla="val -47542"/>
                <a:gd name="adj2" fmla="val -120833"/>
              </a:avLst>
            </a:prstGeom>
            <a:noFill/>
            <a:ln w="57150" cap="sq">
              <a:solidFill>
                <a:srgbClr val="0085A4"/>
              </a:solidFill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/>
              <a:endParaRPr lang="zh-CN" altLang="en-US" sz="2400"/>
            </a:p>
          </p:txBody>
        </p:sp>
        <p:sp>
          <p:nvSpPr>
            <p:cNvPr id="47148" name="Text Box 19"/>
            <p:cNvSpPr txBox="1">
              <a:spLocks noChangeArrowheads="1"/>
            </p:cNvSpPr>
            <p:nvPr/>
          </p:nvSpPr>
          <p:spPr bwMode="auto">
            <a:xfrm>
              <a:off x="1286" y="3674"/>
              <a:ext cx="1395" cy="33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zh-CN" altLang="en-US" sz="2800" b="1" dirty="0">
                  <a:solidFill>
                    <a:srgbClr val="FF0000"/>
                  </a:solidFill>
                  <a:latin typeface="幼圆" pitchFamily="49" charset="-122"/>
                  <a:ea typeface="幼圆" pitchFamily="49" charset="-122"/>
                </a:rPr>
                <a:t>第</a:t>
              </a:r>
              <a:r>
                <a:rPr lang="zh-CN" altLang="en-US" sz="2800" b="1" dirty="0">
                  <a:solidFill>
                    <a:srgbClr val="FF0000"/>
                  </a:solidFill>
                  <a:ea typeface="幼圆" pitchFamily="49" charset="-122"/>
                </a:rPr>
                <a:t>1</a:t>
              </a:r>
              <a:r>
                <a:rPr lang="zh-CN" altLang="en-US" sz="2800" b="1" dirty="0">
                  <a:solidFill>
                    <a:srgbClr val="FF0000"/>
                  </a:solidFill>
                  <a:latin typeface="幼圆" pitchFamily="49" charset="-122"/>
                  <a:ea typeface="幼圆" pitchFamily="49" charset="-122"/>
                </a:rPr>
                <a:t>栈栈空的条件</a:t>
              </a:r>
            </a:p>
          </p:txBody>
        </p:sp>
      </p:grpSp>
      <p:grpSp>
        <p:nvGrpSpPr>
          <p:cNvPr id="6" name="Group 20"/>
          <p:cNvGrpSpPr>
            <a:grpSpLocks/>
          </p:cNvGrpSpPr>
          <p:nvPr/>
        </p:nvGrpSpPr>
        <p:grpSpPr bwMode="auto">
          <a:xfrm>
            <a:off x="1191529" y="333375"/>
            <a:ext cx="2023270" cy="533400"/>
            <a:chOff x="476" y="300"/>
            <a:chExt cx="956" cy="336"/>
          </a:xfrm>
        </p:grpSpPr>
        <p:sp>
          <p:nvSpPr>
            <p:cNvPr id="47145" name="Oval 21"/>
            <p:cNvSpPr>
              <a:spLocks noChangeArrowheads="1"/>
            </p:cNvSpPr>
            <p:nvPr/>
          </p:nvSpPr>
          <p:spPr bwMode="auto">
            <a:xfrm>
              <a:off x="476" y="300"/>
              <a:ext cx="768" cy="336"/>
            </a:xfrm>
            <a:prstGeom prst="ellipse">
              <a:avLst/>
            </a:prstGeom>
            <a:solidFill>
              <a:srgbClr val="3FDAFF"/>
            </a:solidFill>
            <a:ln w="12700" cap="sq">
              <a:noFill/>
              <a:round/>
              <a:headEnd type="none" w="sm" len="sm"/>
              <a:tailEnd type="none" w="sm" len="sm"/>
            </a:ln>
            <a:effectLst>
              <a:outerShdw dist="45791" dir="2021404" algn="ctr" rotWithShape="0">
                <a:srgbClr val="B2B2B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46" name="Rectangle 22"/>
            <p:cNvSpPr>
              <a:spLocks noChangeArrowheads="1"/>
            </p:cNvSpPr>
            <p:nvPr/>
          </p:nvSpPr>
          <p:spPr bwMode="auto">
            <a:xfrm>
              <a:off x="568" y="311"/>
              <a:ext cx="864" cy="30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2700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spcAft>
                  <a:spcPct val="25000"/>
                </a:spcAft>
              </a:pPr>
              <a:r>
                <a:rPr lang="zh-CN" altLang="en-US" sz="2800" b="1" dirty="0">
                  <a:solidFill>
                    <a:srgbClr val="FF3300"/>
                  </a:solidFill>
                  <a:latin typeface="黑体" pitchFamily="2" charset="-122"/>
                  <a:ea typeface="黑体" pitchFamily="2" charset="-122"/>
                </a:rPr>
                <a:t>出栈</a:t>
              </a:r>
              <a:r>
                <a:rPr lang="zh-CN" altLang="en-US" sz="2600" b="1" dirty="0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 </a:t>
              </a:r>
            </a:p>
          </p:txBody>
        </p:sp>
      </p:grpSp>
      <p:grpSp>
        <p:nvGrpSpPr>
          <p:cNvPr id="7" name="Group 23"/>
          <p:cNvGrpSpPr>
            <a:grpSpLocks/>
          </p:cNvGrpSpPr>
          <p:nvPr/>
        </p:nvGrpSpPr>
        <p:grpSpPr bwMode="auto">
          <a:xfrm rot="412227">
            <a:off x="4846536" y="2924175"/>
            <a:ext cx="2234909" cy="1219200"/>
            <a:chOff x="4704" y="2069"/>
            <a:chExt cx="1056" cy="768"/>
          </a:xfrm>
        </p:grpSpPr>
        <p:grpSp>
          <p:nvGrpSpPr>
            <p:cNvPr id="8" name="Group 24"/>
            <p:cNvGrpSpPr>
              <a:grpSpLocks/>
            </p:cNvGrpSpPr>
            <p:nvPr/>
          </p:nvGrpSpPr>
          <p:grpSpPr bwMode="auto">
            <a:xfrm>
              <a:off x="4704" y="2069"/>
              <a:ext cx="1056" cy="768"/>
              <a:chOff x="4656" y="2496"/>
              <a:chExt cx="1056" cy="768"/>
            </a:xfrm>
          </p:grpSpPr>
          <p:sp>
            <p:nvSpPr>
              <p:cNvPr id="47143" name="AutoShape 25"/>
              <p:cNvSpPr>
                <a:spLocks noChangeArrowheads="1"/>
              </p:cNvSpPr>
              <p:nvPr/>
            </p:nvSpPr>
            <p:spPr bwMode="auto">
              <a:xfrm>
                <a:off x="4656" y="2496"/>
                <a:ext cx="1056" cy="768"/>
              </a:xfrm>
              <a:prstGeom prst="irregularSeal1">
                <a:avLst/>
              </a:prstGeom>
              <a:solidFill>
                <a:srgbClr val="00FFFF"/>
              </a:solidFill>
              <a:ln w="12700" cap="sq">
                <a:noFill/>
                <a:miter lim="800000"/>
                <a:headEnd type="none" w="sm" len="sm"/>
                <a:tailEnd type="none" w="sm" len="sm"/>
              </a:ln>
              <a:effectLst>
                <a:outerShdw dist="92457" dir="956724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144" name="Rectangle 26"/>
              <p:cNvSpPr>
                <a:spLocks noChangeArrowheads="1"/>
              </p:cNvSpPr>
              <p:nvPr/>
            </p:nvSpPr>
            <p:spPr bwMode="auto">
              <a:xfrm>
                <a:off x="4880" y="2632"/>
                <a:ext cx="560" cy="436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>
                <a:outerShdw dist="17961" dir="2700000" algn="ctr" rotWithShape="0">
                  <a:srgbClr val="000000"/>
                </a:outerShdw>
              </a:effectLst>
            </p:spPr>
            <p:txBody>
              <a:bodyPr wrap="none">
                <a:spAutoFit/>
              </a:bodyPr>
              <a:lstStyle/>
              <a:p>
                <a:r>
                  <a:rPr lang="zh-CN" altLang="en-US" sz="3900" b="1">
                    <a:solidFill>
                      <a:srgbClr val="FF3300"/>
                    </a:solidFill>
                    <a:ea typeface="华文新魏" pitchFamily="2" charset="-122"/>
                  </a:rPr>
                  <a:t>栈空</a:t>
                </a:r>
              </a:p>
            </p:txBody>
          </p:sp>
        </p:grpSp>
        <p:grpSp>
          <p:nvGrpSpPr>
            <p:cNvPr id="9" name="Group 27"/>
            <p:cNvGrpSpPr>
              <a:grpSpLocks/>
            </p:cNvGrpSpPr>
            <p:nvPr/>
          </p:nvGrpSpPr>
          <p:grpSpPr bwMode="auto">
            <a:xfrm>
              <a:off x="5061" y="2582"/>
              <a:ext cx="408" cy="227"/>
              <a:chOff x="2995" y="2106"/>
              <a:chExt cx="989" cy="768"/>
            </a:xfrm>
          </p:grpSpPr>
          <p:sp>
            <p:nvSpPr>
              <p:cNvPr id="47140" name="Freeform 28"/>
              <p:cNvSpPr>
                <a:spLocks/>
              </p:cNvSpPr>
              <p:nvPr/>
            </p:nvSpPr>
            <p:spPr bwMode="auto">
              <a:xfrm rot="421002">
                <a:off x="2995" y="2106"/>
                <a:ext cx="989" cy="768"/>
              </a:xfrm>
              <a:custGeom>
                <a:avLst/>
                <a:gdLst>
                  <a:gd name="T0" fmla="*/ 44145 w 439"/>
                  <a:gd name="T1" fmla="*/ 421 h 683"/>
                  <a:gd name="T2" fmla="*/ 57112 w 439"/>
                  <a:gd name="T3" fmla="*/ 313 h 683"/>
                  <a:gd name="T4" fmla="*/ 80138 w 439"/>
                  <a:gd name="T5" fmla="*/ 378 h 683"/>
                  <a:gd name="T6" fmla="*/ 78048 w 439"/>
                  <a:gd name="T7" fmla="*/ 552 h 683"/>
                  <a:gd name="T8" fmla="*/ 50311 w 439"/>
                  <a:gd name="T9" fmla="*/ 693 h 683"/>
                  <a:gd name="T10" fmla="*/ 45075 w 439"/>
                  <a:gd name="T11" fmla="*/ 1077 h 683"/>
                  <a:gd name="T12" fmla="*/ 50311 w 439"/>
                  <a:gd name="T13" fmla="*/ 1199 h 683"/>
                  <a:gd name="T14" fmla="*/ 41223 w 439"/>
                  <a:gd name="T15" fmla="*/ 1330 h 683"/>
                  <a:gd name="T16" fmla="*/ 43302 w 439"/>
                  <a:gd name="T17" fmla="*/ 1464 h 683"/>
                  <a:gd name="T18" fmla="*/ 62726 w 439"/>
                  <a:gd name="T19" fmla="*/ 1554 h 683"/>
                  <a:gd name="T20" fmla="*/ 88386 w 439"/>
                  <a:gd name="T21" fmla="*/ 1492 h 683"/>
                  <a:gd name="T22" fmla="*/ 96618 w 439"/>
                  <a:gd name="T23" fmla="*/ 1330 h 683"/>
                  <a:gd name="T24" fmla="*/ 86291 w 439"/>
                  <a:gd name="T25" fmla="*/ 1175 h 683"/>
                  <a:gd name="T26" fmla="*/ 97553 w 439"/>
                  <a:gd name="T27" fmla="*/ 1093 h 683"/>
                  <a:gd name="T28" fmla="*/ 97553 w 439"/>
                  <a:gd name="T29" fmla="*/ 878 h 683"/>
                  <a:gd name="T30" fmla="*/ 126263 w 439"/>
                  <a:gd name="T31" fmla="*/ 698 h 683"/>
                  <a:gd name="T32" fmla="*/ 129284 w 439"/>
                  <a:gd name="T33" fmla="*/ 425 h 683"/>
                  <a:gd name="T34" fmla="*/ 110714 w 439"/>
                  <a:gd name="T35" fmla="*/ 133 h 683"/>
                  <a:gd name="T36" fmla="*/ 73875 w 439"/>
                  <a:gd name="T37" fmla="*/ 0 h 683"/>
                  <a:gd name="T38" fmla="*/ 32975 w 439"/>
                  <a:gd name="T39" fmla="*/ 88 h 683"/>
                  <a:gd name="T40" fmla="*/ 9171 w 439"/>
                  <a:gd name="T41" fmla="*/ 261 h 683"/>
                  <a:gd name="T42" fmla="*/ 0 w 439"/>
                  <a:gd name="T43" fmla="*/ 532 h 683"/>
                  <a:gd name="T44" fmla="*/ 1158 w 439"/>
                  <a:gd name="T45" fmla="*/ 693 h 683"/>
                  <a:gd name="T46" fmla="*/ 43302 w 439"/>
                  <a:gd name="T47" fmla="*/ 672 h 683"/>
                  <a:gd name="T48" fmla="*/ 44145 w 439"/>
                  <a:gd name="T49" fmla="*/ 421 h 683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439"/>
                  <a:gd name="T76" fmla="*/ 0 h 683"/>
                  <a:gd name="T77" fmla="*/ 439 w 439"/>
                  <a:gd name="T78" fmla="*/ 683 h 683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439" h="683">
                    <a:moveTo>
                      <a:pt x="150" y="185"/>
                    </a:moveTo>
                    <a:lnTo>
                      <a:pt x="194" y="138"/>
                    </a:lnTo>
                    <a:lnTo>
                      <a:pt x="272" y="167"/>
                    </a:lnTo>
                    <a:lnTo>
                      <a:pt x="265" y="244"/>
                    </a:lnTo>
                    <a:lnTo>
                      <a:pt x="171" y="304"/>
                    </a:lnTo>
                    <a:lnTo>
                      <a:pt x="153" y="474"/>
                    </a:lnTo>
                    <a:lnTo>
                      <a:pt x="171" y="527"/>
                    </a:lnTo>
                    <a:lnTo>
                      <a:pt x="140" y="585"/>
                    </a:lnTo>
                    <a:lnTo>
                      <a:pt x="147" y="645"/>
                    </a:lnTo>
                    <a:lnTo>
                      <a:pt x="213" y="683"/>
                    </a:lnTo>
                    <a:lnTo>
                      <a:pt x="300" y="656"/>
                    </a:lnTo>
                    <a:lnTo>
                      <a:pt x="328" y="585"/>
                    </a:lnTo>
                    <a:lnTo>
                      <a:pt x="293" y="518"/>
                    </a:lnTo>
                    <a:lnTo>
                      <a:pt x="331" y="480"/>
                    </a:lnTo>
                    <a:lnTo>
                      <a:pt x="331" y="387"/>
                    </a:lnTo>
                    <a:lnTo>
                      <a:pt x="429" y="308"/>
                    </a:lnTo>
                    <a:lnTo>
                      <a:pt x="439" y="188"/>
                    </a:lnTo>
                    <a:lnTo>
                      <a:pt x="376" y="59"/>
                    </a:lnTo>
                    <a:lnTo>
                      <a:pt x="251" y="0"/>
                    </a:lnTo>
                    <a:lnTo>
                      <a:pt x="112" y="38"/>
                    </a:lnTo>
                    <a:lnTo>
                      <a:pt x="31" y="115"/>
                    </a:lnTo>
                    <a:lnTo>
                      <a:pt x="0" y="234"/>
                    </a:lnTo>
                    <a:lnTo>
                      <a:pt x="4" y="304"/>
                    </a:lnTo>
                    <a:lnTo>
                      <a:pt x="147" y="296"/>
                    </a:lnTo>
                    <a:lnTo>
                      <a:pt x="150" y="185"/>
                    </a:lnTo>
                    <a:close/>
                  </a:path>
                </a:pathLst>
              </a:custGeom>
              <a:solidFill>
                <a:srgbClr val="FFFF00"/>
              </a:solidFill>
              <a:ln w="9525">
                <a:solidFill>
                  <a:srgbClr val="00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141" name="Freeform 29"/>
              <p:cNvSpPr>
                <a:spLocks/>
              </p:cNvSpPr>
              <p:nvPr/>
            </p:nvSpPr>
            <p:spPr bwMode="auto">
              <a:xfrm rot="421002">
                <a:off x="3036" y="2100"/>
                <a:ext cx="880" cy="535"/>
              </a:xfrm>
              <a:custGeom>
                <a:avLst/>
                <a:gdLst>
                  <a:gd name="T0" fmla="*/ 0 w 390"/>
                  <a:gd name="T1" fmla="*/ 381 h 477"/>
                  <a:gd name="T2" fmla="*/ 1482 w 390"/>
                  <a:gd name="T3" fmla="*/ 363 h 477"/>
                  <a:gd name="T4" fmla="*/ 2311 w 390"/>
                  <a:gd name="T5" fmla="*/ 381 h 477"/>
                  <a:gd name="T6" fmla="*/ 2250 w 390"/>
                  <a:gd name="T7" fmla="*/ 277 h 477"/>
                  <a:gd name="T8" fmla="*/ 2872 w 390"/>
                  <a:gd name="T9" fmla="*/ 159 h 477"/>
                  <a:gd name="T10" fmla="*/ 5341 w 390"/>
                  <a:gd name="T11" fmla="*/ 117 h 477"/>
                  <a:gd name="T12" fmla="*/ 6501 w 390"/>
                  <a:gd name="T13" fmla="*/ 166 h 477"/>
                  <a:gd name="T14" fmla="*/ 7755 w 390"/>
                  <a:gd name="T15" fmla="*/ 242 h 477"/>
                  <a:gd name="T16" fmla="*/ 7387 w 390"/>
                  <a:gd name="T17" fmla="*/ 375 h 477"/>
                  <a:gd name="T18" fmla="*/ 5057 w 390"/>
                  <a:gd name="T19" fmla="*/ 437 h 477"/>
                  <a:gd name="T20" fmla="*/ 4434 w 390"/>
                  <a:gd name="T21" fmla="*/ 531 h 477"/>
                  <a:gd name="T22" fmla="*/ 4619 w 390"/>
                  <a:gd name="T23" fmla="*/ 625 h 477"/>
                  <a:gd name="T24" fmla="*/ 4307 w 390"/>
                  <a:gd name="T25" fmla="*/ 755 h 477"/>
                  <a:gd name="T26" fmla="*/ 6638 w 390"/>
                  <a:gd name="T27" fmla="*/ 755 h 477"/>
                  <a:gd name="T28" fmla="*/ 6950 w 390"/>
                  <a:gd name="T29" fmla="*/ 659 h 477"/>
                  <a:gd name="T30" fmla="*/ 6767 w 390"/>
                  <a:gd name="T31" fmla="*/ 546 h 477"/>
                  <a:gd name="T32" fmla="*/ 8193 w 390"/>
                  <a:gd name="T33" fmla="*/ 486 h 477"/>
                  <a:gd name="T34" fmla="*/ 9281 w 390"/>
                  <a:gd name="T35" fmla="*/ 454 h 477"/>
                  <a:gd name="T36" fmla="*/ 10111 w 390"/>
                  <a:gd name="T37" fmla="*/ 311 h 477"/>
                  <a:gd name="T38" fmla="*/ 9364 w 390"/>
                  <a:gd name="T39" fmla="*/ 155 h 477"/>
                  <a:gd name="T40" fmla="*/ 6848 w 390"/>
                  <a:gd name="T41" fmla="*/ 0 h 477"/>
                  <a:gd name="T42" fmla="*/ 3777 w 390"/>
                  <a:gd name="T43" fmla="*/ 12 h 477"/>
                  <a:gd name="T44" fmla="*/ 1318 w 390"/>
                  <a:gd name="T45" fmla="*/ 105 h 477"/>
                  <a:gd name="T46" fmla="*/ 264 w 390"/>
                  <a:gd name="T47" fmla="*/ 221 h 477"/>
                  <a:gd name="T48" fmla="*/ 0 w 390"/>
                  <a:gd name="T49" fmla="*/ 381 h 477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390" h="477">
                    <a:moveTo>
                      <a:pt x="0" y="241"/>
                    </a:moveTo>
                    <a:lnTo>
                      <a:pt x="57" y="230"/>
                    </a:lnTo>
                    <a:lnTo>
                      <a:pt x="89" y="241"/>
                    </a:lnTo>
                    <a:lnTo>
                      <a:pt x="87" y="175"/>
                    </a:lnTo>
                    <a:lnTo>
                      <a:pt x="111" y="101"/>
                    </a:lnTo>
                    <a:lnTo>
                      <a:pt x="206" y="74"/>
                    </a:lnTo>
                    <a:lnTo>
                      <a:pt x="251" y="105"/>
                    </a:lnTo>
                    <a:lnTo>
                      <a:pt x="299" y="153"/>
                    </a:lnTo>
                    <a:lnTo>
                      <a:pt x="285" y="237"/>
                    </a:lnTo>
                    <a:lnTo>
                      <a:pt x="195" y="276"/>
                    </a:lnTo>
                    <a:lnTo>
                      <a:pt x="171" y="335"/>
                    </a:lnTo>
                    <a:lnTo>
                      <a:pt x="178" y="395"/>
                    </a:lnTo>
                    <a:lnTo>
                      <a:pt x="166" y="477"/>
                    </a:lnTo>
                    <a:lnTo>
                      <a:pt x="256" y="477"/>
                    </a:lnTo>
                    <a:lnTo>
                      <a:pt x="268" y="416"/>
                    </a:lnTo>
                    <a:lnTo>
                      <a:pt x="261" y="345"/>
                    </a:lnTo>
                    <a:lnTo>
                      <a:pt x="316" y="307"/>
                    </a:lnTo>
                    <a:lnTo>
                      <a:pt x="358" y="287"/>
                    </a:lnTo>
                    <a:lnTo>
                      <a:pt x="390" y="196"/>
                    </a:lnTo>
                    <a:lnTo>
                      <a:pt x="361" y="98"/>
                    </a:lnTo>
                    <a:lnTo>
                      <a:pt x="264" y="0"/>
                    </a:lnTo>
                    <a:lnTo>
                      <a:pt x="146" y="8"/>
                    </a:lnTo>
                    <a:lnTo>
                      <a:pt x="51" y="67"/>
                    </a:lnTo>
                    <a:lnTo>
                      <a:pt x="10" y="140"/>
                    </a:lnTo>
                    <a:lnTo>
                      <a:pt x="0" y="241"/>
                    </a:lnTo>
                    <a:close/>
                  </a:path>
                </a:pathLst>
              </a:custGeom>
              <a:solidFill>
                <a:srgbClr val="FF3300"/>
              </a:solidFill>
              <a:ln w="25400">
                <a:solidFill>
                  <a:srgbClr val="FFCC00"/>
                </a:solidFill>
                <a:round/>
                <a:headEnd/>
                <a:tailEnd/>
              </a:ln>
              <a:effectLst>
                <a:outerShdw dist="45791" dir="2021404" algn="ctr" rotWithShape="0">
                  <a:srgbClr val="808080"/>
                </a:outerShdw>
              </a:effec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142" name="Freeform 30"/>
              <p:cNvSpPr>
                <a:spLocks/>
              </p:cNvSpPr>
              <p:nvPr/>
            </p:nvSpPr>
            <p:spPr bwMode="auto">
              <a:xfrm rot="421002">
                <a:off x="3335" y="2712"/>
                <a:ext cx="284" cy="122"/>
              </a:xfrm>
              <a:custGeom>
                <a:avLst/>
                <a:gdLst>
                  <a:gd name="T0" fmla="*/ 13269 w 126"/>
                  <a:gd name="T1" fmla="*/ 0 h 109"/>
                  <a:gd name="T2" fmla="*/ 2612 w 126"/>
                  <a:gd name="T3" fmla="*/ 44 h 109"/>
                  <a:gd name="T4" fmla="*/ 0 w 126"/>
                  <a:gd name="T5" fmla="*/ 161 h 109"/>
                  <a:gd name="T6" fmla="*/ 8256 w 126"/>
                  <a:gd name="T7" fmla="*/ 240 h 109"/>
                  <a:gd name="T8" fmla="*/ 28959 w 126"/>
                  <a:gd name="T9" fmla="*/ 240 h 109"/>
                  <a:gd name="T10" fmla="*/ 37240 w 126"/>
                  <a:gd name="T11" fmla="*/ 146 h 109"/>
                  <a:gd name="T12" fmla="*/ 30151 w 126"/>
                  <a:gd name="T13" fmla="*/ 31 h 109"/>
                  <a:gd name="T14" fmla="*/ 13269 w 126"/>
                  <a:gd name="T15" fmla="*/ 0 h 109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26"/>
                  <a:gd name="T25" fmla="*/ 0 h 109"/>
                  <a:gd name="T26" fmla="*/ 126 w 126"/>
                  <a:gd name="T27" fmla="*/ 109 h 109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26" h="109">
                    <a:moveTo>
                      <a:pt x="45" y="0"/>
                    </a:moveTo>
                    <a:lnTo>
                      <a:pt x="9" y="20"/>
                    </a:lnTo>
                    <a:lnTo>
                      <a:pt x="0" y="73"/>
                    </a:lnTo>
                    <a:lnTo>
                      <a:pt x="28" y="109"/>
                    </a:lnTo>
                    <a:lnTo>
                      <a:pt x="98" y="109"/>
                    </a:lnTo>
                    <a:lnTo>
                      <a:pt x="126" y="66"/>
                    </a:lnTo>
                    <a:lnTo>
                      <a:pt x="102" y="14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rgbClr val="FF3300"/>
              </a:solidFill>
              <a:ln w="9525">
                <a:solidFill>
                  <a:srgbClr val="00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0" name="Group 49"/>
          <p:cNvGrpSpPr>
            <a:grpSpLocks/>
          </p:cNvGrpSpPr>
          <p:nvPr/>
        </p:nvGrpSpPr>
        <p:grpSpPr bwMode="auto">
          <a:xfrm>
            <a:off x="1073012" y="4843460"/>
            <a:ext cx="10560792" cy="784224"/>
            <a:chOff x="476" y="3182"/>
            <a:chExt cx="4990" cy="494"/>
          </a:xfrm>
        </p:grpSpPr>
        <p:sp>
          <p:nvSpPr>
            <p:cNvPr id="47135" name="Text Box 50"/>
            <p:cNvSpPr txBox="1">
              <a:spLocks noChangeArrowheads="1"/>
            </p:cNvSpPr>
            <p:nvPr/>
          </p:nvSpPr>
          <p:spPr bwMode="auto">
            <a:xfrm>
              <a:off x="476" y="3385"/>
              <a:ext cx="4990" cy="29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en-US" altLang="zh-CN" sz="2400" b="1" dirty="0">
                  <a:solidFill>
                    <a:srgbClr val="FF3300"/>
                  </a:solidFill>
                </a:rPr>
                <a:t>top1==</a:t>
              </a:r>
              <a:r>
                <a:rPr lang="en-US" altLang="zh-CN" sz="2400" b="1" dirty="0">
                  <a:solidFill>
                    <a:srgbClr val="FF3300"/>
                  </a:solidFill>
                  <a:latin typeface="宋体" charset="-122"/>
                  <a:ea typeface="宋体" charset="-122"/>
                </a:rPr>
                <a:t>-</a:t>
              </a:r>
              <a:r>
                <a:rPr lang="en-US" altLang="zh-CN" sz="2400" b="1" dirty="0">
                  <a:solidFill>
                    <a:srgbClr val="FF3300"/>
                  </a:solidFill>
                </a:rPr>
                <a:t>1                                                                                          top2==MAXSIZE</a:t>
              </a:r>
            </a:p>
          </p:txBody>
        </p:sp>
        <p:sp>
          <p:nvSpPr>
            <p:cNvPr id="47136" name="Line 51"/>
            <p:cNvSpPr>
              <a:spLocks noChangeShapeType="1"/>
            </p:cNvSpPr>
            <p:nvPr/>
          </p:nvSpPr>
          <p:spPr bwMode="auto">
            <a:xfrm flipV="1">
              <a:off x="657" y="3207"/>
              <a:ext cx="0" cy="181"/>
            </a:xfrm>
            <a:prstGeom prst="line">
              <a:avLst/>
            </a:prstGeom>
            <a:noFill/>
            <a:ln w="25400" cap="sq">
              <a:solidFill>
                <a:schemeClr val="accent2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37" name="Line 52"/>
            <p:cNvSpPr>
              <a:spLocks noChangeShapeType="1"/>
            </p:cNvSpPr>
            <p:nvPr/>
          </p:nvSpPr>
          <p:spPr bwMode="auto">
            <a:xfrm flipV="1">
              <a:off x="4935" y="3182"/>
              <a:ext cx="0" cy="181"/>
            </a:xfrm>
            <a:prstGeom prst="line">
              <a:avLst/>
            </a:prstGeom>
            <a:noFill/>
            <a:ln w="25400" cap="sq">
              <a:solidFill>
                <a:schemeClr val="accent2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" name="Group 53"/>
          <p:cNvGrpSpPr>
            <a:grpSpLocks/>
          </p:cNvGrpSpPr>
          <p:nvPr/>
        </p:nvGrpSpPr>
        <p:grpSpPr bwMode="auto">
          <a:xfrm>
            <a:off x="6812664" y="5805060"/>
            <a:ext cx="3005275" cy="523875"/>
            <a:chOff x="3219" y="3674"/>
            <a:chExt cx="1420" cy="330"/>
          </a:xfrm>
        </p:grpSpPr>
        <p:sp>
          <p:nvSpPr>
            <p:cNvPr id="47133" name="AutoShape 54"/>
            <p:cNvSpPr>
              <a:spLocks noChangeArrowheads="1"/>
            </p:cNvSpPr>
            <p:nvPr/>
          </p:nvSpPr>
          <p:spPr bwMode="auto">
            <a:xfrm>
              <a:off x="3219" y="3686"/>
              <a:ext cx="1384" cy="288"/>
            </a:xfrm>
            <a:prstGeom prst="wedgeRectCallout">
              <a:avLst>
                <a:gd name="adj1" fmla="val 49421"/>
                <a:gd name="adj2" fmla="val -111111"/>
              </a:avLst>
            </a:prstGeom>
            <a:noFill/>
            <a:ln w="57150" cap="sq">
              <a:solidFill>
                <a:srgbClr val="0085A4"/>
              </a:solidFill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/>
              <a:endParaRPr lang="zh-CN" altLang="en-US" sz="2400"/>
            </a:p>
          </p:txBody>
        </p:sp>
        <p:sp>
          <p:nvSpPr>
            <p:cNvPr id="47134" name="Text Box 55"/>
            <p:cNvSpPr txBox="1">
              <a:spLocks noChangeArrowheads="1"/>
            </p:cNvSpPr>
            <p:nvPr/>
          </p:nvSpPr>
          <p:spPr bwMode="auto">
            <a:xfrm>
              <a:off x="3244" y="3674"/>
              <a:ext cx="1395" cy="33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zh-CN" altLang="en-US" sz="2800" b="1" dirty="0">
                  <a:solidFill>
                    <a:srgbClr val="FF0000"/>
                  </a:solidFill>
                  <a:latin typeface="幼圆" pitchFamily="49" charset="-122"/>
                  <a:ea typeface="幼圆" pitchFamily="49" charset="-122"/>
                </a:rPr>
                <a:t>第</a:t>
              </a:r>
              <a:r>
                <a:rPr lang="en-US" altLang="zh-CN" sz="2800" b="1" dirty="0">
                  <a:solidFill>
                    <a:srgbClr val="FF0000"/>
                  </a:solidFill>
                  <a:ea typeface="幼圆" pitchFamily="49" charset="-122"/>
                </a:rPr>
                <a:t>2</a:t>
              </a:r>
              <a:r>
                <a:rPr lang="zh-CN" altLang="en-US" sz="2800" b="1" dirty="0">
                  <a:solidFill>
                    <a:srgbClr val="FF0000"/>
                  </a:solidFill>
                  <a:latin typeface="幼圆" pitchFamily="49" charset="-122"/>
                  <a:ea typeface="幼圆" pitchFamily="49" charset="-122"/>
                </a:rPr>
                <a:t>栈栈空的条件</a:t>
              </a:r>
            </a:p>
          </p:txBody>
        </p:sp>
      </p:grpSp>
      <p:grpSp>
        <p:nvGrpSpPr>
          <p:cNvPr id="12" name="Group 66"/>
          <p:cNvGrpSpPr>
            <a:grpSpLocks/>
          </p:cNvGrpSpPr>
          <p:nvPr/>
        </p:nvGrpSpPr>
        <p:grpSpPr bwMode="auto">
          <a:xfrm>
            <a:off x="1485706" y="908053"/>
            <a:ext cx="9151275" cy="1682751"/>
            <a:chOff x="807" y="1887"/>
            <a:chExt cx="4324" cy="1060"/>
          </a:xfrm>
        </p:grpSpPr>
        <p:sp>
          <p:nvSpPr>
            <p:cNvPr id="47116" name="Text Box 67"/>
            <p:cNvSpPr txBox="1">
              <a:spLocks noChangeArrowheads="1"/>
            </p:cNvSpPr>
            <p:nvPr/>
          </p:nvSpPr>
          <p:spPr bwMode="auto">
            <a:xfrm>
              <a:off x="2517" y="2156"/>
              <a:ext cx="1179" cy="27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zh-CN" altLang="en-US" sz="2300" b="1">
                  <a:solidFill>
                    <a:srgbClr val="000099"/>
                  </a:solidFill>
                  <a:ea typeface="幼圆" pitchFamily="49" charset="-122"/>
                </a:rPr>
                <a:t>可用空间</a:t>
              </a:r>
            </a:p>
          </p:txBody>
        </p:sp>
        <p:sp>
          <p:nvSpPr>
            <p:cNvPr id="47117" name="Text Box 68"/>
            <p:cNvSpPr txBox="1">
              <a:spLocks noChangeArrowheads="1"/>
            </p:cNvSpPr>
            <p:nvPr/>
          </p:nvSpPr>
          <p:spPr bwMode="auto">
            <a:xfrm>
              <a:off x="807" y="1887"/>
              <a:ext cx="4311" cy="29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zh-CN" altLang="en-US" sz="2400" b="1" dirty="0"/>
                <a:t>0  1  2   </a:t>
              </a:r>
              <a:r>
                <a:rPr lang="zh-CN" altLang="en-US" sz="2400" b="1" dirty="0">
                  <a:ea typeface="宋体" charset="-122"/>
                  <a:cs typeface="Times New Roman" pitchFamily="18" charset="0"/>
                </a:rPr>
                <a:t>…</a:t>
              </a:r>
              <a:r>
                <a:rPr lang="zh-CN" altLang="en-US" sz="2400" b="1" dirty="0"/>
                <a:t>                                                                                                       </a:t>
              </a:r>
              <a:r>
                <a:rPr lang="en-US" altLang="zh-CN" sz="2400" b="1" dirty="0"/>
                <a:t>M</a:t>
              </a:r>
              <a:r>
                <a:rPr lang="en-US" altLang="zh-CN" sz="2400" b="1" dirty="0">
                  <a:latin typeface="宋体" charset="-122"/>
                  <a:ea typeface="宋体" charset="-122"/>
                </a:rPr>
                <a:t>-</a:t>
              </a:r>
              <a:r>
                <a:rPr lang="en-US" altLang="zh-CN" sz="2400" b="1" dirty="0"/>
                <a:t>1</a:t>
              </a:r>
            </a:p>
          </p:txBody>
        </p:sp>
        <p:sp>
          <p:nvSpPr>
            <p:cNvPr id="47118" name="Text Box 69"/>
            <p:cNvSpPr txBox="1">
              <a:spLocks noChangeArrowheads="1"/>
            </p:cNvSpPr>
            <p:nvPr/>
          </p:nvSpPr>
          <p:spPr bwMode="auto">
            <a:xfrm>
              <a:off x="1997" y="2617"/>
              <a:ext cx="2230" cy="33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en-US" altLang="zh-CN" sz="2800" b="1" dirty="0">
                  <a:solidFill>
                    <a:srgbClr val="FF3300"/>
                  </a:solidFill>
                </a:rPr>
                <a:t>top1                                top2</a:t>
              </a:r>
            </a:p>
          </p:txBody>
        </p:sp>
        <p:sp>
          <p:nvSpPr>
            <p:cNvPr id="47119" name="Line 70"/>
            <p:cNvSpPr>
              <a:spLocks noChangeShapeType="1"/>
            </p:cNvSpPr>
            <p:nvPr/>
          </p:nvSpPr>
          <p:spPr bwMode="auto">
            <a:xfrm flipV="1">
              <a:off x="2200" y="2502"/>
              <a:ext cx="0" cy="181"/>
            </a:xfrm>
            <a:prstGeom prst="line">
              <a:avLst/>
            </a:prstGeom>
            <a:noFill/>
            <a:ln w="22225" cap="sq">
              <a:solidFill>
                <a:schemeClr val="accent2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0" name="Line 71"/>
            <p:cNvSpPr>
              <a:spLocks noChangeShapeType="1"/>
            </p:cNvSpPr>
            <p:nvPr/>
          </p:nvSpPr>
          <p:spPr bwMode="auto">
            <a:xfrm>
              <a:off x="839" y="2146"/>
              <a:ext cx="4173" cy="0"/>
            </a:xfrm>
            <a:prstGeom prst="line">
              <a:avLst/>
            </a:prstGeom>
            <a:noFill/>
            <a:ln w="25400" cap="sq">
              <a:solidFill>
                <a:srgbClr val="00008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1" name="Line 72"/>
            <p:cNvSpPr>
              <a:spLocks noChangeShapeType="1"/>
            </p:cNvSpPr>
            <p:nvPr/>
          </p:nvSpPr>
          <p:spPr bwMode="auto">
            <a:xfrm>
              <a:off x="839" y="2477"/>
              <a:ext cx="4173" cy="0"/>
            </a:xfrm>
            <a:prstGeom prst="line">
              <a:avLst/>
            </a:prstGeom>
            <a:noFill/>
            <a:ln w="25400" cap="sq">
              <a:solidFill>
                <a:srgbClr val="00008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2" name="Line 73"/>
            <p:cNvSpPr>
              <a:spLocks noChangeShapeType="1"/>
            </p:cNvSpPr>
            <p:nvPr/>
          </p:nvSpPr>
          <p:spPr bwMode="auto">
            <a:xfrm>
              <a:off x="839" y="2146"/>
              <a:ext cx="0" cy="317"/>
            </a:xfrm>
            <a:prstGeom prst="line">
              <a:avLst/>
            </a:prstGeom>
            <a:noFill/>
            <a:ln w="28575" cap="sq">
              <a:solidFill>
                <a:srgbClr val="00008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3" name="Line 74"/>
            <p:cNvSpPr>
              <a:spLocks noChangeShapeType="1"/>
            </p:cNvSpPr>
            <p:nvPr/>
          </p:nvSpPr>
          <p:spPr bwMode="auto">
            <a:xfrm>
              <a:off x="5012" y="2146"/>
              <a:ext cx="0" cy="317"/>
            </a:xfrm>
            <a:prstGeom prst="line">
              <a:avLst/>
            </a:prstGeom>
            <a:noFill/>
            <a:ln w="28575" cap="sq">
              <a:solidFill>
                <a:srgbClr val="00008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4" name="Line 75"/>
            <p:cNvSpPr>
              <a:spLocks noChangeShapeType="1"/>
            </p:cNvSpPr>
            <p:nvPr/>
          </p:nvSpPr>
          <p:spPr bwMode="auto">
            <a:xfrm>
              <a:off x="2280" y="2146"/>
              <a:ext cx="0" cy="317"/>
            </a:xfrm>
            <a:prstGeom prst="line">
              <a:avLst/>
            </a:prstGeom>
            <a:noFill/>
            <a:ln w="28575" cap="sq">
              <a:solidFill>
                <a:srgbClr val="00008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5" name="Line 76"/>
            <p:cNvSpPr>
              <a:spLocks noChangeShapeType="1"/>
            </p:cNvSpPr>
            <p:nvPr/>
          </p:nvSpPr>
          <p:spPr bwMode="auto">
            <a:xfrm>
              <a:off x="3658" y="2153"/>
              <a:ext cx="0" cy="317"/>
            </a:xfrm>
            <a:prstGeom prst="line">
              <a:avLst/>
            </a:prstGeom>
            <a:noFill/>
            <a:ln w="28575" cap="sq">
              <a:solidFill>
                <a:srgbClr val="00008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6" name="Rectangle 77"/>
            <p:cNvSpPr>
              <a:spLocks noChangeArrowheads="1"/>
            </p:cNvSpPr>
            <p:nvPr/>
          </p:nvSpPr>
          <p:spPr bwMode="auto">
            <a:xfrm>
              <a:off x="853" y="2156"/>
              <a:ext cx="1421" cy="311"/>
            </a:xfrm>
            <a:prstGeom prst="rect">
              <a:avLst/>
            </a:prstGeom>
            <a:solidFill>
              <a:srgbClr val="C1F7F2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27" name="Rectangle 78"/>
            <p:cNvSpPr>
              <a:spLocks noChangeArrowheads="1"/>
            </p:cNvSpPr>
            <p:nvPr/>
          </p:nvSpPr>
          <p:spPr bwMode="auto">
            <a:xfrm>
              <a:off x="3668" y="2160"/>
              <a:ext cx="1330" cy="311"/>
            </a:xfrm>
            <a:prstGeom prst="rect">
              <a:avLst/>
            </a:prstGeom>
            <a:solidFill>
              <a:srgbClr val="C9C9C9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28" name="Line 79"/>
            <p:cNvSpPr>
              <a:spLocks noChangeShapeType="1"/>
            </p:cNvSpPr>
            <p:nvPr/>
          </p:nvSpPr>
          <p:spPr bwMode="auto">
            <a:xfrm>
              <a:off x="2109" y="2153"/>
              <a:ext cx="0" cy="317"/>
            </a:xfrm>
            <a:prstGeom prst="line">
              <a:avLst/>
            </a:prstGeom>
            <a:noFill/>
            <a:ln w="28575" cap="sq">
              <a:solidFill>
                <a:srgbClr val="00008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9" name="Line 80"/>
            <p:cNvSpPr>
              <a:spLocks noChangeShapeType="1"/>
            </p:cNvSpPr>
            <p:nvPr/>
          </p:nvSpPr>
          <p:spPr bwMode="auto">
            <a:xfrm>
              <a:off x="3833" y="2153"/>
              <a:ext cx="0" cy="317"/>
            </a:xfrm>
            <a:prstGeom prst="line">
              <a:avLst/>
            </a:prstGeom>
            <a:noFill/>
            <a:ln w="28575" cap="sq">
              <a:solidFill>
                <a:srgbClr val="00008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30" name="Text Box 81"/>
            <p:cNvSpPr txBox="1">
              <a:spLocks noChangeArrowheads="1"/>
            </p:cNvSpPr>
            <p:nvPr/>
          </p:nvSpPr>
          <p:spPr bwMode="auto">
            <a:xfrm>
              <a:off x="1069" y="2184"/>
              <a:ext cx="1134" cy="26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zh-CN" altLang="en-US" sz="2200" b="1" dirty="0">
                  <a:latin typeface="幼圆" pitchFamily="49" charset="-122"/>
                  <a:ea typeface="幼圆" pitchFamily="49" charset="-122"/>
                </a:rPr>
                <a:t>第</a:t>
              </a:r>
              <a:r>
                <a:rPr lang="zh-CN" altLang="en-US" sz="2200" b="1" dirty="0">
                  <a:ea typeface="幼圆" pitchFamily="49" charset="-122"/>
                </a:rPr>
                <a:t>1</a:t>
              </a:r>
              <a:r>
                <a:rPr lang="zh-CN" altLang="en-US" sz="2200" b="1" dirty="0">
                  <a:latin typeface="幼圆" pitchFamily="49" charset="-122"/>
                  <a:ea typeface="幼圆" pitchFamily="49" charset="-122"/>
                </a:rPr>
                <a:t>个栈</a:t>
              </a:r>
            </a:p>
          </p:txBody>
        </p:sp>
        <p:sp>
          <p:nvSpPr>
            <p:cNvPr id="47131" name="Text Box 82"/>
            <p:cNvSpPr txBox="1">
              <a:spLocks noChangeArrowheads="1"/>
            </p:cNvSpPr>
            <p:nvPr/>
          </p:nvSpPr>
          <p:spPr bwMode="auto">
            <a:xfrm>
              <a:off x="3997" y="2181"/>
              <a:ext cx="1134" cy="26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zh-CN" altLang="en-US" sz="2200" b="1" dirty="0">
                  <a:latin typeface="幼圆" pitchFamily="49" charset="-122"/>
                  <a:ea typeface="幼圆" pitchFamily="49" charset="-122"/>
                </a:rPr>
                <a:t>第</a:t>
              </a:r>
              <a:r>
                <a:rPr lang="en-US" altLang="zh-CN" sz="2200" b="1" dirty="0">
                  <a:ea typeface="幼圆" pitchFamily="49" charset="-122"/>
                </a:rPr>
                <a:t>2</a:t>
              </a:r>
              <a:r>
                <a:rPr lang="zh-CN" altLang="en-US" sz="2200" b="1" dirty="0">
                  <a:latin typeface="幼圆" pitchFamily="49" charset="-122"/>
                  <a:ea typeface="幼圆" pitchFamily="49" charset="-122"/>
                </a:rPr>
                <a:t>个栈</a:t>
              </a:r>
            </a:p>
          </p:txBody>
        </p:sp>
        <p:sp>
          <p:nvSpPr>
            <p:cNvPr id="47132" name="Line 83"/>
            <p:cNvSpPr>
              <a:spLocks noChangeShapeType="1"/>
            </p:cNvSpPr>
            <p:nvPr/>
          </p:nvSpPr>
          <p:spPr bwMode="auto">
            <a:xfrm flipV="1">
              <a:off x="3749" y="2488"/>
              <a:ext cx="0" cy="181"/>
            </a:xfrm>
            <a:prstGeom prst="line">
              <a:avLst/>
            </a:prstGeom>
            <a:noFill/>
            <a:ln w="22225" cap="sq">
              <a:solidFill>
                <a:schemeClr val="accent2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1184799" y="1003630"/>
            <a:ext cx="10383015" cy="487364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75000"/>
              </a:lnSpc>
            </a:pPr>
            <a:endParaRPr lang="zh-CN" altLang="en-US" sz="2600" b="1" dirty="0"/>
          </a:p>
          <a:p>
            <a:pPr>
              <a:lnSpc>
                <a:spcPct val="75000"/>
              </a:lnSpc>
            </a:pPr>
            <a:r>
              <a:rPr lang="en-US" altLang="zh-CN" sz="2600" b="1" dirty="0" err="1"/>
              <a:t>EleType</a:t>
            </a:r>
            <a:r>
              <a:rPr lang="en-US" altLang="zh-CN" sz="2600" b="1" dirty="0"/>
              <a:t>  pop( </a:t>
            </a:r>
            <a:r>
              <a:rPr lang="en-US" altLang="zh-CN" sz="2600" b="1" dirty="0" err="1"/>
              <a:t>ElemType</a:t>
            </a:r>
            <a:r>
              <a:rPr lang="en-US" altLang="zh-CN" sz="2600" b="1" dirty="0"/>
              <a:t> s[ ],  </a:t>
            </a:r>
            <a:r>
              <a:rPr lang="en-US" altLang="zh-CN" sz="2600" b="1" dirty="0" err="1"/>
              <a:t>int</a:t>
            </a:r>
            <a:r>
              <a:rPr lang="en-US" altLang="zh-CN" sz="2600" b="1" dirty="0"/>
              <a:t> </a:t>
            </a:r>
            <a:r>
              <a:rPr lang="en-US" altLang="zh-CN" sz="2600" b="1" dirty="0" err="1"/>
              <a:t>i</a:t>
            </a:r>
            <a:r>
              <a:rPr lang="en-US" altLang="zh-CN" sz="2600" b="1" dirty="0"/>
              <a:t>)</a:t>
            </a:r>
          </a:p>
          <a:p>
            <a:pPr>
              <a:lnSpc>
                <a:spcPct val="75000"/>
              </a:lnSpc>
            </a:pPr>
            <a:r>
              <a:rPr lang="en-US" altLang="zh-CN" sz="2600" b="1" dirty="0"/>
              <a:t>{</a:t>
            </a:r>
          </a:p>
          <a:p>
            <a:pPr>
              <a:lnSpc>
                <a:spcPct val="75000"/>
              </a:lnSpc>
            </a:pPr>
            <a:r>
              <a:rPr lang="en-US" altLang="zh-CN" sz="2600" b="1" dirty="0"/>
              <a:t>       if(</a:t>
            </a:r>
            <a:r>
              <a:rPr lang="en-US" altLang="zh-CN" sz="2600" b="1" dirty="0" err="1"/>
              <a:t>i</a:t>
            </a:r>
            <a:r>
              <a:rPr lang="en-US" altLang="zh-CN" sz="2600" b="1" dirty="0"/>
              <a:t>==</a:t>
            </a:r>
            <a:r>
              <a:rPr lang="en-US" altLang="zh-CN" sz="2600" b="1" dirty="0">
                <a:ea typeface="宋体" charset="-122"/>
                <a:cs typeface="Times New Roman" pitchFamily="18" charset="0"/>
              </a:rPr>
              <a:t>1) </a:t>
            </a:r>
          </a:p>
          <a:p>
            <a:pPr>
              <a:lnSpc>
                <a:spcPct val="75000"/>
              </a:lnSpc>
            </a:pPr>
            <a:r>
              <a:rPr lang="en-US" altLang="zh-CN" sz="2600" b="1" dirty="0">
                <a:solidFill>
                  <a:schemeClr val="bg1"/>
                </a:solidFill>
                <a:ea typeface="宋体" charset="-122"/>
                <a:cs typeface="Times New Roman" pitchFamily="18" charset="0"/>
              </a:rPr>
              <a:t>             </a:t>
            </a:r>
            <a:r>
              <a:rPr lang="en-US" altLang="zh-CN" sz="2600" b="1" dirty="0">
                <a:solidFill>
                  <a:srgbClr val="002BB6"/>
                </a:solidFill>
                <a:ea typeface="宋体" charset="-122"/>
                <a:cs typeface="Times New Roman" pitchFamily="18" charset="0"/>
              </a:rPr>
              <a:t>if(top1==</a:t>
            </a:r>
            <a:r>
              <a:rPr lang="en-US" altLang="zh-CN" sz="2600" b="1" dirty="0">
                <a:solidFill>
                  <a:srgbClr val="000099"/>
                </a:solidFill>
                <a:ea typeface="宋体" charset="-122"/>
                <a:cs typeface="Times New Roman" pitchFamily="18" charset="0"/>
              </a:rPr>
              <a:t>–</a:t>
            </a:r>
            <a:r>
              <a:rPr lang="en-US" altLang="zh-CN" sz="2600" b="1" dirty="0">
                <a:solidFill>
                  <a:srgbClr val="002BB6"/>
                </a:solidFill>
                <a:ea typeface="宋体" charset="-122"/>
                <a:cs typeface="Times New Roman" pitchFamily="18" charset="0"/>
              </a:rPr>
              <a:t>1) </a:t>
            </a:r>
          </a:p>
          <a:p>
            <a:pPr>
              <a:lnSpc>
                <a:spcPct val="75000"/>
              </a:lnSpc>
            </a:pPr>
            <a:r>
              <a:rPr lang="en-US" altLang="zh-CN" sz="2600" b="1" dirty="0">
                <a:solidFill>
                  <a:srgbClr val="002BB6"/>
                </a:solidFill>
                <a:ea typeface="宋体" charset="-122"/>
                <a:cs typeface="Times New Roman" pitchFamily="18" charset="0"/>
              </a:rPr>
              <a:t>                    Error(“Empty Stack1!”);</a:t>
            </a:r>
          </a:p>
          <a:p>
            <a:pPr>
              <a:lnSpc>
                <a:spcPct val="75000"/>
              </a:lnSpc>
            </a:pPr>
            <a:r>
              <a:rPr lang="en-US" altLang="zh-CN" sz="2600" b="1" dirty="0">
                <a:solidFill>
                  <a:srgbClr val="002BB6"/>
                </a:solidFill>
                <a:ea typeface="宋体" charset="-122"/>
                <a:cs typeface="Times New Roman" pitchFamily="18" charset="0"/>
              </a:rPr>
              <a:t>              else   </a:t>
            </a:r>
          </a:p>
          <a:p>
            <a:pPr>
              <a:lnSpc>
                <a:spcPct val="75000"/>
              </a:lnSpc>
            </a:pPr>
            <a:r>
              <a:rPr lang="en-US" altLang="zh-CN" sz="2600" b="1" dirty="0">
                <a:solidFill>
                  <a:srgbClr val="002BB6"/>
                </a:solidFill>
                <a:ea typeface="宋体" charset="-122"/>
                <a:cs typeface="Times New Roman" pitchFamily="18" charset="0"/>
              </a:rPr>
              <a:t>                    return s[top1</a:t>
            </a:r>
            <a:r>
              <a:rPr lang="en-US" altLang="zh-CN" sz="2600" b="1" dirty="0">
                <a:solidFill>
                  <a:srgbClr val="000099"/>
                </a:solidFill>
                <a:ea typeface="宋体" charset="-122"/>
                <a:cs typeface="Times New Roman" pitchFamily="18" charset="0"/>
              </a:rPr>
              <a:t>– –</a:t>
            </a:r>
            <a:r>
              <a:rPr lang="en-US" altLang="zh-CN" sz="2600" b="1" dirty="0">
                <a:solidFill>
                  <a:srgbClr val="002BB6"/>
                </a:solidFill>
                <a:ea typeface="宋体" charset="-122"/>
                <a:cs typeface="Times New Roman" pitchFamily="18" charset="0"/>
              </a:rPr>
              <a:t>];</a:t>
            </a:r>
          </a:p>
          <a:p>
            <a:pPr>
              <a:lnSpc>
                <a:spcPct val="75000"/>
              </a:lnSpc>
            </a:pPr>
            <a:r>
              <a:rPr lang="en-US" altLang="zh-CN" sz="2600" b="1" dirty="0">
                <a:solidFill>
                  <a:srgbClr val="002BB6"/>
                </a:solidFill>
                <a:ea typeface="宋体" charset="-122"/>
                <a:cs typeface="Times New Roman" pitchFamily="18" charset="0"/>
              </a:rPr>
              <a:t>                    </a:t>
            </a:r>
          </a:p>
          <a:p>
            <a:pPr>
              <a:lnSpc>
                <a:spcPct val="75000"/>
              </a:lnSpc>
            </a:pPr>
            <a:r>
              <a:rPr lang="en-US" altLang="zh-CN" sz="2600" b="1" dirty="0">
                <a:solidFill>
                  <a:srgbClr val="002BB6"/>
                </a:solidFill>
                <a:ea typeface="宋体" charset="-122"/>
                <a:cs typeface="Times New Roman" pitchFamily="18" charset="0"/>
              </a:rPr>
              <a:t>       </a:t>
            </a:r>
            <a:r>
              <a:rPr lang="en-US" altLang="zh-CN" sz="2600" b="1" dirty="0">
                <a:ea typeface="宋体" charset="-122"/>
                <a:cs typeface="Times New Roman" pitchFamily="18" charset="0"/>
                <a:sym typeface="Symbol" pitchFamily="18" charset="2"/>
              </a:rPr>
              <a:t>else</a:t>
            </a:r>
            <a:endParaRPr lang="en-US" altLang="zh-CN" sz="2600" b="1" dirty="0">
              <a:ea typeface="宋体" charset="-122"/>
              <a:cs typeface="Times New Roman" pitchFamily="18" charset="0"/>
            </a:endParaRPr>
          </a:p>
          <a:p>
            <a:pPr>
              <a:lnSpc>
                <a:spcPct val="70000"/>
              </a:lnSpc>
            </a:pPr>
            <a:r>
              <a:rPr lang="en-US" altLang="zh-CN" sz="2600" b="1" dirty="0">
                <a:solidFill>
                  <a:schemeClr val="bg1"/>
                </a:solidFill>
                <a:ea typeface="宋体" charset="-122"/>
                <a:cs typeface="Times New Roman" pitchFamily="18" charset="0"/>
              </a:rPr>
              <a:t>              </a:t>
            </a:r>
            <a:r>
              <a:rPr lang="en-US" altLang="zh-CN" sz="2600" b="1" dirty="0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if(top2==MAXSIZE)</a:t>
            </a:r>
          </a:p>
          <a:p>
            <a:pPr>
              <a:lnSpc>
                <a:spcPct val="75000"/>
              </a:lnSpc>
            </a:pPr>
            <a:r>
              <a:rPr lang="en-US" altLang="zh-CN" sz="2600" b="1" dirty="0">
                <a:solidFill>
                  <a:srgbClr val="FF3300"/>
                </a:solidFill>
                <a:ea typeface="宋体" charset="-122"/>
                <a:cs typeface="Times New Roman" pitchFamily="18" charset="0"/>
              </a:rPr>
              <a:t>                     Error(“Empty Stack2!”);</a:t>
            </a:r>
            <a:r>
              <a:rPr lang="en-US" altLang="zh-CN" sz="2600" b="1" dirty="0">
                <a:solidFill>
                  <a:srgbClr val="002BB6"/>
                </a:solidFill>
                <a:ea typeface="宋体" charset="-122"/>
                <a:cs typeface="Times New Roman" pitchFamily="18" charset="0"/>
              </a:rPr>
              <a:t> </a:t>
            </a:r>
            <a:endParaRPr lang="en-US" altLang="zh-CN" sz="2600" b="1" dirty="0">
              <a:solidFill>
                <a:srgbClr val="FF0000"/>
              </a:solidFill>
              <a:ea typeface="宋体" charset="-122"/>
              <a:cs typeface="Times New Roman" pitchFamily="18" charset="0"/>
            </a:endParaRPr>
          </a:p>
          <a:p>
            <a:pPr>
              <a:lnSpc>
                <a:spcPct val="75000"/>
              </a:lnSpc>
            </a:pPr>
            <a:r>
              <a:rPr lang="en-US" altLang="zh-CN" sz="2600" b="1" dirty="0">
                <a:solidFill>
                  <a:srgbClr val="FF0000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              else</a:t>
            </a:r>
          </a:p>
          <a:p>
            <a:pPr>
              <a:lnSpc>
                <a:spcPct val="75000"/>
              </a:lnSpc>
            </a:pPr>
            <a:r>
              <a:rPr lang="en-US" altLang="zh-CN" sz="2600" b="1" dirty="0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                     return s[top2++];</a:t>
            </a:r>
          </a:p>
          <a:p>
            <a:pPr>
              <a:lnSpc>
                <a:spcPct val="75000"/>
              </a:lnSpc>
            </a:pPr>
            <a:endParaRPr lang="en-US" altLang="zh-CN" sz="2600" b="1" dirty="0">
              <a:ea typeface="宋体" charset="-122"/>
              <a:cs typeface="Times New Roman" pitchFamily="18" charset="0"/>
              <a:sym typeface="Symbol" pitchFamily="18" charset="2"/>
            </a:endParaRPr>
          </a:p>
          <a:p>
            <a:pPr>
              <a:lnSpc>
                <a:spcPct val="75000"/>
              </a:lnSpc>
            </a:pPr>
            <a:r>
              <a:rPr lang="en-US" altLang="zh-CN" sz="2600" b="1" dirty="0">
                <a:ea typeface="宋体" charset="-122"/>
                <a:cs typeface="Times New Roman" pitchFamily="18" charset="0"/>
                <a:sym typeface="Symbol" pitchFamily="18" charset="2"/>
              </a:rPr>
              <a:t>}</a:t>
            </a:r>
          </a:p>
        </p:txBody>
      </p:sp>
      <p:grpSp>
        <p:nvGrpSpPr>
          <p:cNvPr id="2" name="Group 198"/>
          <p:cNvGrpSpPr>
            <a:grpSpLocks/>
          </p:cNvGrpSpPr>
          <p:nvPr/>
        </p:nvGrpSpPr>
        <p:grpSpPr bwMode="auto">
          <a:xfrm>
            <a:off x="9168207" y="188913"/>
            <a:ext cx="2831731" cy="1676400"/>
            <a:chOff x="4420" y="316"/>
            <a:chExt cx="1338" cy="1056"/>
          </a:xfrm>
        </p:grpSpPr>
        <p:sp>
          <p:nvSpPr>
            <p:cNvPr id="48140" name="AutoShape 139"/>
            <p:cNvSpPr>
              <a:spLocks noChangeArrowheads="1"/>
            </p:cNvSpPr>
            <p:nvPr/>
          </p:nvSpPr>
          <p:spPr bwMode="auto">
            <a:xfrm rot="3351264">
              <a:off x="4478" y="562"/>
              <a:ext cx="1056" cy="564"/>
            </a:xfrm>
            <a:prstGeom prst="irregularSeal2">
              <a:avLst/>
            </a:prstGeom>
            <a:solidFill>
              <a:srgbClr val="FF3300"/>
            </a:solidFill>
            <a:ln w="53975">
              <a:solidFill>
                <a:srgbClr val="FFFF00"/>
              </a:solidFill>
              <a:miter lim="800000"/>
              <a:headEnd type="none" w="sm" len="sm"/>
              <a:tailEnd type="none" w="sm" len="sm"/>
            </a:ln>
            <a:effectLst>
              <a:outerShdw dist="104727" dir="842175" algn="ctr" rotWithShape="0">
                <a:srgbClr val="B2B2B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41" name="Text Box 140"/>
            <p:cNvSpPr txBox="1">
              <a:spLocks noChangeArrowheads="1"/>
            </p:cNvSpPr>
            <p:nvPr/>
          </p:nvSpPr>
          <p:spPr bwMode="auto">
            <a:xfrm rot="397914">
              <a:off x="4420" y="481"/>
              <a:ext cx="1338" cy="59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56796" dir="1593903" algn="ctr" rotWithShape="0">
                <a:schemeClr val="bg2"/>
              </a:outerShdw>
            </a:effectLst>
          </p:spPr>
          <p:txBody>
            <a:bodyPr>
              <a:spAutoFit/>
            </a:bodyPr>
            <a:lstStyle/>
            <a:p>
              <a:r>
                <a:rPr lang="zh-CN" altLang="en-US" sz="5600" b="1" i="1">
                  <a:solidFill>
                    <a:srgbClr val="FFFFFF"/>
                  </a:solidFill>
                  <a:ea typeface="黑体" pitchFamily="2" charset="-122"/>
                </a:rPr>
                <a:t>算法</a:t>
              </a:r>
            </a:p>
          </p:txBody>
        </p:sp>
      </p:grpSp>
      <p:grpSp>
        <p:nvGrpSpPr>
          <p:cNvPr id="3" name="Group 199"/>
          <p:cNvGrpSpPr>
            <a:grpSpLocks/>
          </p:cNvGrpSpPr>
          <p:nvPr/>
        </p:nvGrpSpPr>
        <p:grpSpPr bwMode="auto">
          <a:xfrm>
            <a:off x="1486694" y="1844824"/>
            <a:ext cx="10703719" cy="1804883"/>
            <a:chOff x="960" y="1357"/>
            <a:chExt cx="4800" cy="1008"/>
          </a:xfrm>
        </p:grpSpPr>
        <p:sp>
          <p:nvSpPr>
            <p:cNvPr id="48137" name="Rectangle 190"/>
            <p:cNvSpPr>
              <a:spLocks noChangeArrowheads="1"/>
            </p:cNvSpPr>
            <p:nvPr/>
          </p:nvSpPr>
          <p:spPr bwMode="auto">
            <a:xfrm>
              <a:off x="960" y="1357"/>
              <a:ext cx="2784" cy="1008"/>
            </a:xfrm>
            <a:prstGeom prst="rect">
              <a:avLst/>
            </a:prstGeom>
            <a:noFill/>
            <a:ln w="28575">
              <a:solidFill>
                <a:srgbClr val="FF00FF"/>
              </a:solidFill>
              <a:prstDash val="lgDash"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38" name="AutoShape 192"/>
            <p:cNvSpPr>
              <a:spLocks noChangeArrowheads="1"/>
            </p:cNvSpPr>
            <p:nvPr/>
          </p:nvSpPr>
          <p:spPr bwMode="auto">
            <a:xfrm>
              <a:off x="3828" y="1405"/>
              <a:ext cx="1776" cy="384"/>
            </a:xfrm>
            <a:prstGeom prst="wedgeRectCallout">
              <a:avLst>
                <a:gd name="adj1" fmla="val -74889"/>
                <a:gd name="adj2" fmla="val 43750"/>
              </a:avLst>
            </a:prstGeom>
            <a:solidFill>
              <a:srgbClr val="00FFFF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99190" dir="2388334" algn="ctr" rotWithShape="0">
                <a:srgbClr val="B2B2B2"/>
              </a:outerShdw>
            </a:effec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48139" name="Text Box 193"/>
            <p:cNvSpPr txBox="1">
              <a:spLocks noChangeArrowheads="1"/>
            </p:cNvSpPr>
            <p:nvPr/>
          </p:nvSpPr>
          <p:spPr bwMode="auto">
            <a:xfrm>
              <a:off x="3804" y="1468"/>
              <a:ext cx="1956" cy="27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7961" dir="2700000" algn="ctr" rotWithShape="0">
                <a:schemeClr val="bg1"/>
              </a:outerShdw>
            </a:effectLst>
          </p:spPr>
          <p:txBody>
            <a:bodyPr>
              <a:spAutoFit/>
            </a:bodyPr>
            <a:lstStyle/>
            <a:p>
              <a:r>
                <a:rPr lang="zh-CN" altLang="en-US" sz="2300" b="1" dirty="0">
                  <a:solidFill>
                    <a:srgbClr val="FF3300"/>
                  </a:solidFill>
                  <a:ea typeface="幼圆" pitchFamily="49" charset="-122"/>
                </a:rPr>
                <a:t>对第一个栈进行操作</a:t>
              </a:r>
            </a:p>
          </p:txBody>
        </p:sp>
      </p:grpSp>
      <p:grpSp>
        <p:nvGrpSpPr>
          <p:cNvPr id="4" name="Group 200"/>
          <p:cNvGrpSpPr>
            <a:grpSpLocks/>
          </p:cNvGrpSpPr>
          <p:nvPr/>
        </p:nvGrpSpPr>
        <p:grpSpPr bwMode="auto">
          <a:xfrm>
            <a:off x="1486694" y="3501008"/>
            <a:ext cx="10729192" cy="1828800"/>
            <a:chOff x="960" y="2592"/>
            <a:chExt cx="4800" cy="1152"/>
          </a:xfrm>
        </p:grpSpPr>
        <p:sp>
          <p:nvSpPr>
            <p:cNvPr id="48134" name="Rectangle 191"/>
            <p:cNvSpPr>
              <a:spLocks noChangeArrowheads="1"/>
            </p:cNvSpPr>
            <p:nvPr/>
          </p:nvSpPr>
          <p:spPr bwMode="auto">
            <a:xfrm>
              <a:off x="960" y="2736"/>
              <a:ext cx="2784" cy="1008"/>
            </a:xfrm>
            <a:prstGeom prst="rect">
              <a:avLst/>
            </a:prstGeom>
            <a:noFill/>
            <a:ln w="28575">
              <a:solidFill>
                <a:srgbClr val="FF00FF"/>
              </a:solidFill>
              <a:prstDash val="lgDash"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35" name="AutoShape 194"/>
            <p:cNvSpPr>
              <a:spLocks noChangeArrowheads="1"/>
            </p:cNvSpPr>
            <p:nvPr/>
          </p:nvSpPr>
          <p:spPr bwMode="auto">
            <a:xfrm>
              <a:off x="3840" y="2592"/>
              <a:ext cx="1776" cy="384"/>
            </a:xfrm>
            <a:prstGeom prst="wedgeRectCallout">
              <a:avLst>
                <a:gd name="adj1" fmla="val -74889"/>
                <a:gd name="adj2" fmla="val 43750"/>
              </a:avLst>
            </a:prstGeom>
            <a:solidFill>
              <a:srgbClr val="00FFFF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99190" dir="2388334" algn="ctr" rotWithShape="0">
                <a:srgbClr val="B2B2B2"/>
              </a:outerShdw>
            </a:effec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48136" name="Text Box 195"/>
            <p:cNvSpPr txBox="1">
              <a:spLocks noChangeArrowheads="1"/>
            </p:cNvSpPr>
            <p:nvPr/>
          </p:nvSpPr>
          <p:spPr bwMode="auto">
            <a:xfrm>
              <a:off x="3840" y="2649"/>
              <a:ext cx="1920" cy="27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7961" dir="2700000" algn="ctr" rotWithShape="0">
                <a:schemeClr val="bg1"/>
              </a:outerShdw>
            </a:effectLst>
          </p:spPr>
          <p:txBody>
            <a:bodyPr>
              <a:spAutoFit/>
            </a:bodyPr>
            <a:lstStyle/>
            <a:p>
              <a:r>
                <a:rPr lang="zh-CN" altLang="en-US" sz="2300" b="1" dirty="0">
                  <a:solidFill>
                    <a:srgbClr val="FF3300"/>
                  </a:solidFill>
                  <a:ea typeface="幼圆" pitchFamily="49" charset="-122"/>
                </a:rPr>
                <a:t>对第二个栈进行操作</a:t>
              </a:r>
            </a:p>
          </p:txBody>
        </p:sp>
      </p:grp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71"/>
          <p:cNvGrpSpPr>
            <a:grpSpLocks/>
          </p:cNvGrpSpPr>
          <p:nvPr/>
        </p:nvGrpSpPr>
        <p:grpSpPr bwMode="auto">
          <a:xfrm>
            <a:off x="914282" y="2971800"/>
            <a:ext cx="10260264" cy="2362200"/>
            <a:chOff x="432" y="1872"/>
            <a:chExt cx="4848" cy="1488"/>
          </a:xfrm>
        </p:grpSpPr>
        <p:sp>
          <p:nvSpPr>
            <p:cNvPr id="49165" name="Rectangle 51"/>
            <p:cNvSpPr>
              <a:spLocks noChangeArrowheads="1"/>
            </p:cNvSpPr>
            <p:nvPr/>
          </p:nvSpPr>
          <p:spPr bwMode="auto">
            <a:xfrm>
              <a:off x="432" y="1872"/>
              <a:ext cx="4848" cy="1488"/>
            </a:xfrm>
            <a:prstGeom prst="rect">
              <a:avLst/>
            </a:prstGeom>
            <a:solidFill>
              <a:srgbClr val="FFFFCD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233487" dir="2700000" algn="ctr" rotWithShape="0">
                <a:srgbClr val="C0C0C0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66" name="Text Box 52"/>
            <p:cNvSpPr txBox="1">
              <a:spLocks noChangeArrowheads="1"/>
            </p:cNvSpPr>
            <p:nvPr/>
          </p:nvSpPr>
          <p:spPr bwMode="auto">
            <a:xfrm>
              <a:off x="679" y="2080"/>
              <a:ext cx="4514" cy="127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eaLnBrk="1" hangingPunct="1">
                <a:lnSpc>
                  <a:spcPct val="95000"/>
                </a:lnSpc>
              </a:pPr>
              <a:r>
                <a:rPr kumimoji="1" lang="zh-CN" altLang="en-US" sz="3200" b="1" dirty="0">
                  <a:solidFill>
                    <a:srgbClr val="000099"/>
                  </a:solidFill>
                  <a:latin typeface="幼圆" pitchFamily="49" charset="-122"/>
                  <a:ea typeface="幼圆" pitchFamily="49" charset="-122"/>
                </a:rPr>
                <a:t>    </a:t>
              </a:r>
              <a:r>
                <a:rPr kumimoji="1" lang="zh-CN" altLang="en-US" sz="3200" b="1" dirty="0" smtClean="0">
                  <a:solidFill>
                    <a:srgbClr val="000099"/>
                  </a:solidFill>
                  <a:latin typeface="幼圆" pitchFamily="49" charset="-122"/>
                  <a:ea typeface="幼圆" pitchFamily="49" charset="-122"/>
                </a:rPr>
                <a:t>链栈</a:t>
              </a:r>
              <a:r>
                <a:rPr kumimoji="1" lang="zh-CN" altLang="en-US" sz="3200" b="1" dirty="0">
                  <a:solidFill>
                    <a:srgbClr val="000099"/>
                  </a:solidFill>
                  <a:latin typeface="幼圆" pitchFamily="49" charset="-122"/>
                  <a:ea typeface="幼圆" pitchFamily="49" charset="-122"/>
                </a:rPr>
                <a:t>就是用一个线性链表来实现</a:t>
              </a:r>
              <a:r>
                <a:rPr kumimoji="1" lang="zh-CN" altLang="en-US" sz="3200" b="1" dirty="0" smtClean="0">
                  <a:solidFill>
                    <a:srgbClr val="000099"/>
                  </a:solidFill>
                  <a:latin typeface="幼圆" pitchFamily="49" charset="-122"/>
                  <a:ea typeface="幼圆" pitchFamily="49" charset="-122"/>
                </a:rPr>
                <a:t>一个</a:t>
              </a:r>
              <a:r>
                <a:rPr kumimoji="1" lang="zh-CN" altLang="en-US" sz="3200" b="1" dirty="0">
                  <a:solidFill>
                    <a:srgbClr val="000099"/>
                  </a:solidFill>
                  <a:latin typeface="幼圆" pitchFamily="49" charset="-122"/>
                  <a:ea typeface="幼圆" pitchFamily="49" charset="-122"/>
                </a:rPr>
                <a:t>栈结构, 同时设置一个指针变量( </a:t>
              </a:r>
              <a:r>
                <a:rPr kumimoji="1" lang="zh-CN" altLang="en-US" sz="3200" b="1" dirty="0" smtClean="0">
                  <a:solidFill>
                    <a:srgbClr val="000099"/>
                  </a:solidFill>
                  <a:latin typeface="幼圆" pitchFamily="49" charset="-122"/>
                  <a:ea typeface="幼圆" pitchFamily="49" charset="-122"/>
                </a:rPr>
                <a:t>这里不妨</a:t>
              </a:r>
              <a:r>
                <a:rPr kumimoji="1" lang="zh-CN" altLang="en-US" sz="3200" b="1" dirty="0">
                  <a:solidFill>
                    <a:srgbClr val="000099"/>
                  </a:solidFill>
                  <a:latin typeface="幼圆" pitchFamily="49" charset="-122"/>
                  <a:ea typeface="幼圆" pitchFamily="49" charset="-122"/>
                </a:rPr>
                <a:t>仍用</a:t>
              </a:r>
              <a:r>
                <a:rPr kumimoji="1" lang="en-US" altLang="en-US" sz="3600" b="1" dirty="0">
                  <a:solidFill>
                    <a:srgbClr val="FF3300"/>
                  </a:solidFill>
                  <a:ea typeface="幼圆" pitchFamily="49" charset="-122"/>
                </a:rPr>
                <a:t>top</a:t>
              </a:r>
              <a:r>
                <a:rPr kumimoji="1" lang="zh-CN" altLang="en-US" sz="3200" b="1" dirty="0">
                  <a:solidFill>
                    <a:srgbClr val="000099"/>
                  </a:solidFill>
                  <a:latin typeface="幼圆" pitchFamily="49" charset="-122"/>
                  <a:ea typeface="幼圆" pitchFamily="49" charset="-122"/>
                </a:rPr>
                <a:t>表示)指出当前栈顶元素所在</a:t>
              </a:r>
              <a:r>
                <a:rPr kumimoji="1" lang="zh-CN" altLang="en-US" sz="3200" b="1" dirty="0" smtClean="0">
                  <a:solidFill>
                    <a:srgbClr val="000099"/>
                  </a:solidFill>
                  <a:latin typeface="幼圆" pitchFamily="49" charset="-122"/>
                  <a:ea typeface="幼圆" pitchFamily="49" charset="-122"/>
                </a:rPr>
                <a:t>链结点</a:t>
              </a:r>
              <a:r>
                <a:rPr kumimoji="1" lang="zh-CN" altLang="en-US" sz="3200" b="1" dirty="0">
                  <a:solidFill>
                    <a:srgbClr val="000099"/>
                  </a:solidFill>
                  <a:latin typeface="幼圆" pitchFamily="49" charset="-122"/>
                  <a:ea typeface="幼圆" pitchFamily="49" charset="-122"/>
                </a:rPr>
                <a:t>的位置。栈为空时，</a:t>
              </a:r>
              <a:r>
                <a:rPr kumimoji="1" lang="zh-CN" altLang="en-US" sz="3200" b="1" dirty="0" smtClean="0">
                  <a:solidFill>
                    <a:srgbClr val="000099"/>
                  </a:solidFill>
                  <a:latin typeface="幼圆" pitchFamily="49" charset="-122"/>
                  <a:ea typeface="幼圆" pitchFamily="49" charset="-122"/>
                </a:rPr>
                <a:t>有</a:t>
              </a:r>
              <a:r>
                <a:rPr kumimoji="1" lang="en-US" altLang="en-US" sz="3200" b="1" dirty="0" smtClean="0">
                  <a:solidFill>
                    <a:srgbClr val="000099"/>
                  </a:solidFill>
                  <a:ea typeface="幼圆" pitchFamily="49" charset="-122"/>
                </a:rPr>
                <a:t>top=NULL</a:t>
              </a:r>
              <a:r>
                <a:rPr kumimoji="1" lang="en-US" altLang="zh-CN" sz="3200" b="1" dirty="0">
                  <a:solidFill>
                    <a:srgbClr val="000099"/>
                  </a:solidFill>
                  <a:latin typeface="幼圆" pitchFamily="49" charset="-122"/>
                  <a:ea typeface="幼圆" pitchFamily="49" charset="-122"/>
                </a:rPr>
                <a:t>。</a:t>
              </a:r>
            </a:p>
          </p:txBody>
        </p:sp>
      </p:grpSp>
      <p:grpSp>
        <p:nvGrpSpPr>
          <p:cNvPr id="3" name="Group 163"/>
          <p:cNvGrpSpPr>
            <a:grpSpLocks/>
          </p:cNvGrpSpPr>
          <p:nvPr/>
        </p:nvGrpSpPr>
        <p:grpSpPr bwMode="auto">
          <a:xfrm>
            <a:off x="787297" y="609600"/>
            <a:ext cx="7314248" cy="685800"/>
            <a:chOff x="372" y="576"/>
            <a:chExt cx="3456" cy="432"/>
          </a:xfrm>
        </p:grpSpPr>
        <p:sp>
          <p:nvSpPr>
            <p:cNvPr id="49163" name="Rectangle 121"/>
            <p:cNvSpPr>
              <a:spLocks noChangeArrowheads="1"/>
            </p:cNvSpPr>
            <p:nvPr/>
          </p:nvSpPr>
          <p:spPr bwMode="auto">
            <a:xfrm>
              <a:off x="372" y="576"/>
              <a:ext cx="3456" cy="432"/>
            </a:xfrm>
            <a:prstGeom prst="rect">
              <a:avLst/>
            </a:prstGeom>
            <a:gradFill rotWithShape="0">
              <a:gsLst>
                <a:gs pos="0">
                  <a:srgbClr val="000076"/>
                </a:gs>
                <a:gs pos="50000">
                  <a:srgbClr val="0000FF"/>
                </a:gs>
                <a:gs pos="100000">
                  <a:srgbClr val="000076"/>
                </a:gs>
              </a:gsLst>
              <a:lin ang="5400000" scaled="1"/>
            </a:gradFill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25724" dir="2700000" algn="ctr" rotWithShape="0">
                <a:srgbClr val="B2B2B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64" name="Rectangle 122"/>
            <p:cNvSpPr>
              <a:spLocks noChangeArrowheads="1"/>
            </p:cNvSpPr>
            <p:nvPr/>
          </p:nvSpPr>
          <p:spPr bwMode="auto">
            <a:xfrm>
              <a:off x="427" y="600"/>
              <a:ext cx="3281" cy="40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chemeClr val="bg1"/>
              </a:outerShdw>
            </a:effectLst>
          </p:spPr>
          <p:txBody>
            <a:bodyPr>
              <a:spAutoFit/>
            </a:bodyPr>
            <a:lstStyle/>
            <a:p>
              <a:r>
                <a:rPr kumimoji="1" lang="zh-CN" altLang="en-US" sz="3600" b="1" dirty="0">
                  <a:solidFill>
                    <a:srgbClr val="FFFFFF"/>
                  </a:solidFill>
                  <a:ea typeface="宋体" charset="-122"/>
                </a:rPr>
                <a:t> </a:t>
              </a:r>
              <a:r>
                <a:rPr kumimoji="1" lang="en-US" altLang="zh-CN" sz="3600" b="1" dirty="0" smtClean="0">
                  <a:solidFill>
                    <a:srgbClr val="FFFFFF"/>
                  </a:solidFill>
                  <a:ea typeface="宋体" charset="-122"/>
                </a:rPr>
                <a:t>4</a:t>
              </a:r>
              <a:r>
                <a:rPr kumimoji="1" lang="zh-CN" altLang="en-US" sz="3600" b="1" dirty="0" smtClean="0">
                  <a:solidFill>
                    <a:srgbClr val="FFFFFF"/>
                  </a:solidFill>
                  <a:ea typeface="宋体" charset="-122"/>
                </a:rPr>
                <a:t>.</a:t>
              </a:r>
              <a:r>
                <a:rPr kumimoji="1" lang="zh-CN" altLang="en-US" sz="3600" b="1" dirty="0">
                  <a:solidFill>
                    <a:srgbClr val="FFFFFF"/>
                  </a:solidFill>
                  <a:ea typeface="宋体" charset="-122"/>
                </a:rPr>
                <a:t>3</a:t>
              </a:r>
              <a:r>
                <a:rPr kumimoji="1" lang="zh-CN" altLang="en-US" sz="3600" dirty="0">
                  <a:solidFill>
                    <a:srgbClr val="FFFFFF"/>
                  </a:solidFill>
                  <a:ea typeface="宋体" charset="-122"/>
                </a:rPr>
                <a:t> </a:t>
              </a:r>
              <a:r>
                <a:rPr kumimoji="1" lang="zh-CN" altLang="en-US" sz="3600" b="1" dirty="0">
                  <a:solidFill>
                    <a:srgbClr val="FFFFFF"/>
                  </a:solidFill>
                </a:rPr>
                <a:t>栈的链式存储结构</a:t>
              </a:r>
            </a:p>
          </p:txBody>
        </p:sp>
      </p:grpSp>
      <p:grpSp>
        <p:nvGrpSpPr>
          <p:cNvPr id="4" name="Group 172"/>
          <p:cNvGrpSpPr>
            <a:grpSpLocks/>
          </p:cNvGrpSpPr>
          <p:nvPr/>
        </p:nvGrpSpPr>
        <p:grpSpPr bwMode="auto">
          <a:xfrm>
            <a:off x="812694" y="1828800"/>
            <a:ext cx="3843366" cy="609600"/>
            <a:chOff x="384" y="1152"/>
            <a:chExt cx="1680" cy="384"/>
          </a:xfrm>
        </p:grpSpPr>
        <p:sp>
          <p:nvSpPr>
            <p:cNvPr id="49161" name="Rectangle 159"/>
            <p:cNvSpPr>
              <a:spLocks noChangeArrowheads="1"/>
            </p:cNvSpPr>
            <p:nvPr/>
          </p:nvSpPr>
          <p:spPr bwMode="auto">
            <a:xfrm>
              <a:off x="384" y="1152"/>
              <a:ext cx="1584" cy="384"/>
            </a:xfrm>
            <a:prstGeom prst="rect">
              <a:avLst/>
            </a:prstGeom>
            <a:solidFill>
              <a:srgbClr val="CCFFFF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62" name="Rectangle 160"/>
            <p:cNvSpPr>
              <a:spLocks noChangeArrowheads="1"/>
            </p:cNvSpPr>
            <p:nvPr/>
          </p:nvSpPr>
          <p:spPr bwMode="auto">
            <a:xfrm>
              <a:off x="436" y="1163"/>
              <a:ext cx="1628" cy="34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kumimoji="1" lang="en-US" altLang="zh-CN" sz="3000" b="1" dirty="0">
                  <a:solidFill>
                    <a:schemeClr val="accent2"/>
                  </a:solidFill>
                  <a:latin typeface="黑体" pitchFamily="2" charset="-122"/>
                  <a:ea typeface="黑体" pitchFamily="2" charset="-122"/>
                </a:rPr>
                <a:t>(</a:t>
              </a:r>
              <a:r>
                <a:rPr kumimoji="1" lang="zh-CN" altLang="en-US" sz="3000" b="1" dirty="0">
                  <a:solidFill>
                    <a:schemeClr val="accent2"/>
                  </a:solidFill>
                  <a:latin typeface="黑体" pitchFamily="2" charset="-122"/>
                  <a:ea typeface="黑体" pitchFamily="2" charset="-122"/>
                </a:rPr>
                <a:t>一</a:t>
              </a:r>
              <a:r>
                <a:rPr kumimoji="1" lang="en-US" altLang="zh-CN" sz="3000" b="1" dirty="0">
                  <a:solidFill>
                    <a:schemeClr val="accent2"/>
                  </a:solidFill>
                  <a:latin typeface="黑体" pitchFamily="2" charset="-122"/>
                  <a:ea typeface="黑体" pitchFamily="2" charset="-122"/>
                </a:rPr>
                <a:t>)</a:t>
              </a:r>
              <a:r>
                <a:rPr kumimoji="1" lang="zh-CN" altLang="en-US" sz="3000" b="1" dirty="0">
                  <a:solidFill>
                    <a:schemeClr val="accent2"/>
                  </a:solidFill>
                  <a:latin typeface="黑体" pitchFamily="2" charset="-122"/>
                  <a:ea typeface="黑体" pitchFamily="2" charset="-122"/>
                </a:rPr>
                <a:t>构造原理</a:t>
              </a: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8156572" y="1295400"/>
            <a:ext cx="3830668" cy="1524000"/>
            <a:chOff x="6118225" y="1295400"/>
            <a:chExt cx="2873375" cy="1524000"/>
          </a:xfrm>
        </p:grpSpPr>
        <p:grpSp>
          <p:nvGrpSpPr>
            <p:cNvPr id="5" name="Group 173"/>
            <p:cNvGrpSpPr>
              <a:grpSpLocks/>
            </p:cNvGrpSpPr>
            <p:nvPr/>
          </p:nvGrpSpPr>
          <p:grpSpPr bwMode="auto">
            <a:xfrm>
              <a:off x="6118225" y="1295400"/>
              <a:ext cx="2873375" cy="1524000"/>
              <a:chOff x="3854" y="816"/>
              <a:chExt cx="1810" cy="960"/>
            </a:xfrm>
          </p:grpSpPr>
          <p:sp>
            <p:nvSpPr>
              <p:cNvPr id="49159" name="Freeform 166"/>
              <p:cNvSpPr>
                <a:spLocks/>
              </p:cNvSpPr>
              <p:nvPr/>
            </p:nvSpPr>
            <p:spPr bwMode="auto">
              <a:xfrm>
                <a:off x="3854" y="816"/>
                <a:ext cx="1810" cy="960"/>
              </a:xfrm>
              <a:custGeom>
                <a:avLst/>
                <a:gdLst>
                  <a:gd name="T0" fmla="*/ 565 w 1137"/>
                  <a:gd name="T1" fmla="*/ 153 h 1082"/>
                  <a:gd name="T2" fmla="*/ 339 w 1137"/>
                  <a:gd name="T3" fmla="*/ 354 h 1082"/>
                  <a:gd name="T4" fmla="*/ 638 w 1137"/>
                  <a:gd name="T5" fmla="*/ 432 h 1082"/>
                  <a:gd name="T6" fmla="*/ 715 w 1137"/>
                  <a:gd name="T7" fmla="*/ 597 h 1082"/>
                  <a:gd name="T8" fmla="*/ 1078 w 1137"/>
                  <a:gd name="T9" fmla="*/ 640 h 1082"/>
                  <a:gd name="T10" fmla="*/ 3524 w 1137"/>
                  <a:gd name="T11" fmla="*/ 646 h 1082"/>
                  <a:gd name="T12" fmla="*/ 4414 w 1137"/>
                  <a:gd name="T13" fmla="*/ 640 h 1082"/>
                  <a:gd name="T14" fmla="*/ 5077 w 1137"/>
                  <a:gd name="T15" fmla="*/ 632 h 1082"/>
                  <a:gd name="T16" fmla="*/ 6555 w 1137"/>
                  <a:gd name="T17" fmla="*/ 625 h 1082"/>
                  <a:gd name="T18" fmla="*/ 7076 w 1137"/>
                  <a:gd name="T19" fmla="*/ 667 h 1082"/>
                  <a:gd name="T20" fmla="*/ 7000 w 1137"/>
                  <a:gd name="T21" fmla="*/ 646 h 1082"/>
                  <a:gd name="T22" fmla="*/ 6855 w 1137"/>
                  <a:gd name="T23" fmla="*/ 625 h 1082"/>
                  <a:gd name="T24" fmla="*/ 7149 w 1137"/>
                  <a:gd name="T25" fmla="*/ 153 h 1082"/>
                  <a:gd name="T26" fmla="*/ 4777 w 1137"/>
                  <a:gd name="T27" fmla="*/ 68 h 1082"/>
                  <a:gd name="T28" fmla="*/ 4336 w 1137"/>
                  <a:gd name="T29" fmla="*/ 46 h 1082"/>
                  <a:gd name="T30" fmla="*/ 3743 w 1137"/>
                  <a:gd name="T31" fmla="*/ 32 h 1082"/>
                  <a:gd name="T32" fmla="*/ 2268 w 1137"/>
                  <a:gd name="T33" fmla="*/ 40 h 1082"/>
                  <a:gd name="T34" fmla="*/ 1972 w 1137"/>
                  <a:gd name="T35" fmla="*/ 68 h 1082"/>
                  <a:gd name="T36" fmla="*/ 1226 w 1137"/>
                  <a:gd name="T37" fmla="*/ 104 h 1082"/>
                  <a:gd name="T38" fmla="*/ 339 w 1137"/>
                  <a:gd name="T39" fmla="*/ 96 h 1082"/>
                  <a:gd name="T40" fmla="*/ 46 w 1137"/>
                  <a:gd name="T41" fmla="*/ 90 h 1082"/>
                  <a:gd name="T42" fmla="*/ 271 w 1137"/>
                  <a:gd name="T43" fmla="*/ 111 h 1082"/>
                  <a:gd name="T44" fmla="*/ 415 w 1137"/>
                  <a:gd name="T45" fmla="*/ 161 h 1082"/>
                  <a:gd name="T46" fmla="*/ 715 w 1137"/>
                  <a:gd name="T47" fmla="*/ 168 h 1082"/>
                  <a:gd name="T48" fmla="*/ 565 w 1137"/>
                  <a:gd name="T49" fmla="*/ 153 h 1082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1137" h="1082">
                    <a:moveTo>
                      <a:pt x="88" y="248"/>
                    </a:moveTo>
                    <a:cubicBezTo>
                      <a:pt x="114" y="357"/>
                      <a:pt x="115" y="477"/>
                      <a:pt x="53" y="571"/>
                    </a:cubicBezTo>
                    <a:cubicBezTo>
                      <a:pt x="64" y="621"/>
                      <a:pt x="84" y="651"/>
                      <a:pt x="99" y="698"/>
                    </a:cubicBezTo>
                    <a:cubicBezTo>
                      <a:pt x="103" y="786"/>
                      <a:pt x="101" y="874"/>
                      <a:pt x="111" y="962"/>
                    </a:cubicBezTo>
                    <a:cubicBezTo>
                      <a:pt x="115" y="1002"/>
                      <a:pt x="128" y="1030"/>
                      <a:pt x="168" y="1032"/>
                    </a:cubicBezTo>
                    <a:cubicBezTo>
                      <a:pt x="295" y="1039"/>
                      <a:pt x="422" y="1039"/>
                      <a:pt x="549" y="1043"/>
                    </a:cubicBezTo>
                    <a:cubicBezTo>
                      <a:pt x="595" y="1039"/>
                      <a:pt x="642" y="1041"/>
                      <a:pt x="687" y="1032"/>
                    </a:cubicBezTo>
                    <a:cubicBezTo>
                      <a:pt x="812" y="1007"/>
                      <a:pt x="586" y="987"/>
                      <a:pt x="790" y="1020"/>
                    </a:cubicBezTo>
                    <a:cubicBezTo>
                      <a:pt x="854" y="1082"/>
                      <a:pt x="949" y="1038"/>
                      <a:pt x="1021" y="1009"/>
                    </a:cubicBezTo>
                    <a:cubicBezTo>
                      <a:pt x="1032" y="1020"/>
                      <a:pt x="1087" y="1078"/>
                      <a:pt x="1102" y="1078"/>
                    </a:cubicBezTo>
                    <a:cubicBezTo>
                      <a:pt x="1114" y="1078"/>
                      <a:pt x="1096" y="1054"/>
                      <a:pt x="1090" y="1043"/>
                    </a:cubicBezTo>
                    <a:cubicBezTo>
                      <a:pt x="1084" y="1031"/>
                      <a:pt x="1075" y="1020"/>
                      <a:pt x="1067" y="1009"/>
                    </a:cubicBezTo>
                    <a:cubicBezTo>
                      <a:pt x="1075" y="569"/>
                      <a:pt x="1028" y="519"/>
                      <a:pt x="1113" y="248"/>
                    </a:cubicBezTo>
                    <a:cubicBezTo>
                      <a:pt x="1068" y="0"/>
                      <a:pt x="1137" y="146"/>
                      <a:pt x="744" y="110"/>
                    </a:cubicBezTo>
                    <a:cubicBezTo>
                      <a:pt x="718" y="108"/>
                      <a:pt x="700" y="82"/>
                      <a:pt x="675" y="75"/>
                    </a:cubicBezTo>
                    <a:cubicBezTo>
                      <a:pt x="645" y="67"/>
                      <a:pt x="583" y="52"/>
                      <a:pt x="583" y="52"/>
                    </a:cubicBezTo>
                    <a:cubicBezTo>
                      <a:pt x="506" y="56"/>
                      <a:pt x="428" y="48"/>
                      <a:pt x="353" y="64"/>
                    </a:cubicBezTo>
                    <a:cubicBezTo>
                      <a:pt x="332" y="68"/>
                      <a:pt x="324" y="97"/>
                      <a:pt x="307" y="110"/>
                    </a:cubicBezTo>
                    <a:cubicBezTo>
                      <a:pt x="272" y="136"/>
                      <a:pt x="227" y="144"/>
                      <a:pt x="191" y="168"/>
                    </a:cubicBezTo>
                    <a:cubicBezTo>
                      <a:pt x="145" y="164"/>
                      <a:pt x="99" y="162"/>
                      <a:pt x="53" y="156"/>
                    </a:cubicBezTo>
                    <a:cubicBezTo>
                      <a:pt x="37" y="154"/>
                      <a:pt x="14" y="131"/>
                      <a:pt x="7" y="145"/>
                    </a:cubicBezTo>
                    <a:cubicBezTo>
                      <a:pt x="0" y="160"/>
                      <a:pt x="30" y="168"/>
                      <a:pt x="42" y="179"/>
                    </a:cubicBezTo>
                    <a:cubicBezTo>
                      <a:pt x="50" y="206"/>
                      <a:pt x="45" y="240"/>
                      <a:pt x="65" y="260"/>
                    </a:cubicBezTo>
                    <a:cubicBezTo>
                      <a:pt x="76" y="271"/>
                      <a:pt x="97" y="278"/>
                      <a:pt x="111" y="271"/>
                    </a:cubicBezTo>
                    <a:cubicBezTo>
                      <a:pt x="121" y="266"/>
                      <a:pt x="96" y="256"/>
                      <a:pt x="88" y="248"/>
                    </a:cubicBezTo>
                    <a:close/>
                  </a:path>
                </a:pathLst>
              </a:custGeom>
              <a:noFill/>
              <a:ln w="76200" cap="sq" cmpd="sng">
                <a:solidFill>
                  <a:srgbClr val="00CC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53882" dir="2700000" algn="ctr" rotWithShape="0">
                  <a:srgbClr val="B2B2B2"/>
                </a:outerShdw>
              </a:effec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160" name="Text Box 167"/>
              <p:cNvSpPr txBox="1">
                <a:spLocks noChangeArrowheads="1"/>
              </p:cNvSpPr>
              <p:nvPr/>
            </p:nvSpPr>
            <p:spPr bwMode="auto">
              <a:xfrm>
                <a:off x="4094" y="936"/>
                <a:ext cx="1553" cy="44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>
                <a:outerShdw dist="17961" dir="2700000" algn="ctr" rotWithShape="0">
                  <a:schemeClr val="bg1"/>
                </a:outerShdw>
              </a:effectLst>
            </p:spPr>
            <p:txBody>
              <a:bodyPr>
                <a:spAutoFit/>
              </a:bodyPr>
              <a:lstStyle/>
              <a:p>
                <a:r>
                  <a:rPr lang="zh-CN" altLang="en-US" sz="4000" b="1" dirty="0">
                    <a:solidFill>
                      <a:srgbClr val="FF3300"/>
                    </a:solidFill>
                    <a:ea typeface="华文新魏" pitchFamily="2" charset="-122"/>
                  </a:rPr>
                  <a:t>链接栈</a:t>
                </a:r>
              </a:p>
            </p:txBody>
          </p:sp>
        </p:grpSp>
        <p:sp>
          <p:nvSpPr>
            <p:cNvPr id="13481" name="Text Box 169"/>
            <p:cNvSpPr txBox="1">
              <a:spLocks noChangeArrowheads="1"/>
            </p:cNvSpPr>
            <p:nvPr/>
          </p:nvSpPr>
          <p:spPr bwMode="auto">
            <a:xfrm>
              <a:off x="6948488" y="2014538"/>
              <a:ext cx="1295400" cy="6413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7961" dir="2700000" algn="ctr" rotWithShape="0">
                <a:schemeClr val="bg1"/>
              </a:outerShdw>
            </a:effectLst>
          </p:spPr>
          <p:txBody>
            <a:bodyPr>
              <a:spAutoFit/>
            </a:bodyPr>
            <a:lstStyle/>
            <a:p>
              <a:r>
                <a:rPr lang="zh-CN" altLang="en-US" sz="3600" b="1" dirty="0">
                  <a:solidFill>
                    <a:srgbClr val="FF3300"/>
                  </a:solidFill>
                  <a:ea typeface="黑体" pitchFamily="2" charset="-122"/>
                </a:rPr>
                <a:t>链栈</a:t>
              </a:r>
            </a:p>
          </p:txBody>
        </p:sp>
      </p:grp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4365752" y="4376812"/>
            <a:ext cx="3013741" cy="762000"/>
            <a:chOff x="1824" y="2928"/>
            <a:chExt cx="1424" cy="480"/>
          </a:xfrm>
        </p:grpSpPr>
        <p:sp>
          <p:nvSpPr>
            <p:cNvPr id="50206" name="AutoShape 17"/>
            <p:cNvSpPr>
              <a:spLocks noChangeArrowheads="1"/>
            </p:cNvSpPr>
            <p:nvPr/>
          </p:nvSpPr>
          <p:spPr bwMode="auto">
            <a:xfrm>
              <a:off x="1824" y="2928"/>
              <a:ext cx="1392" cy="480"/>
            </a:xfrm>
            <a:prstGeom prst="cloudCallout">
              <a:avLst>
                <a:gd name="adj1" fmla="val -77875"/>
                <a:gd name="adj2" fmla="val -105833"/>
              </a:avLst>
            </a:prstGeom>
            <a:noFill/>
            <a:ln w="57150" cap="sq">
              <a:solidFill>
                <a:srgbClr val="00CCFF"/>
              </a:solidFill>
              <a:round/>
              <a:headEnd type="none" w="sm" len="sm"/>
              <a:tailEnd type="none" w="sm" len="sm"/>
            </a:ln>
            <a:effectLst>
              <a:outerShdw dist="56796" dir="1593903" algn="ctr" rotWithShape="0">
                <a:srgbClr val="B2B2B2"/>
              </a:outerShdw>
            </a:effectLst>
          </p:spPr>
          <p:txBody>
            <a:bodyPr wrap="none" anchor="ctr"/>
            <a:lstStyle/>
            <a:p>
              <a:pPr algn="ctr"/>
              <a:endParaRPr lang="zh-CN" altLang="en-US" sz="2400" b="1">
                <a:ea typeface="黑体" pitchFamily="2" charset="-122"/>
              </a:endParaRPr>
            </a:p>
          </p:txBody>
        </p:sp>
        <p:sp>
          <p:nvSpPr>
            <p:cNvPr id="50207" name="Text Box 18"/>
            <p:cNvSpPr txBox="1">
              <a:spLocks noChangeArrowheads="1"/>
            </p:cNvSpPr>
            <p:nvPr/>
          </p:nvSpPr>
          <p:spPr bwMode="auto">
            <a:xfrm>
              <a:off x="1964" y="2960"/>
              <a:ext cx="1284" cy="34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2700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r>
                <a:rPr lang="zh-CN" altLang="en-US" sz="3000" b="1">
                  <a:solidFill>
                    <a:srgbClr val="FF0000"/>
                  </a:solidFill>
                  <a:ea typeface="黑体" pitchFamily="2" charset="-122"/>
                </a:rPr>
                <a:t>栈顶元素</a:t>
              </a:r>
            </a:p>
          </p:txBody>
        </p:sp>
      </p:grpSp>
      <p:grpSp>
        <p:nvGrpSpPr>
          <p:cNvPr id="3" name="Group 58"/>
          <p:cNvGrpSpPr>
            <a:grpSpLocks/>
          </p:cNvGrpSpPr>
          <p:nvPr/>
        </p:nvGrpSpPr>
        <p:grpSpPr bwMode="auto">
          <a:xfrm>
            <a:off x="711108" y="549276"/>
            <a:ext cx="10474020" cy="2122488"/>
            <a:chOff x="336" y="255"/>
            <a:chExt cx="4949" cy="1337"/>
          </a:xfrm>
        </p:grpSpPr>
        <p:sp>
          <p:nvSpPr>
            <p:cNvPr id="50203" name="Text Box 30"/>
            <p:cNvSpPr txBox="1">
              <a:spLocks noChangeArrowheads="1"/>
            </p:cNvSpPr>
            <p:nvPr/>
          </p:nvSpPr>
          <p:spPr bwMode="auto">
            <a:xfrm>
              <a:off x="341" y="642"/>
              <a:ext cx="4944" cy="9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kumimoji="1" lang="zh-CN" altLang="en-US" sz="2800" b="1" dirty="0">
                  <a:solidFill>
                    <a:srgbClr val="00009A"/>
                  </a:solidFill>
                  <a:latin typeface="幼圆" pitchFamily="49" charset="-122"/>
                  <a:ea typeface="幼圆" pitchFamily="49" charset="-122"/>
                </a:rPr>
                <a:t>        在一个初始为空的链接栈中依次插入元素</a:t>
              </a:r>
            </a:p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kumimoji="1" lang="zh-CN" altLang="en-US" sz="3200" b="1" dirty="0">
                  <a:solidFill>
                    <a:srgbClr val="00009A"/>
                  </a:solidFill>
                  <a:ea typeface="幼圆" pitchFamily="49" charset="-122"/>
                </a:rPr>
                <a:t>                                 </a:t>
              </a:r>
              <a:r>
                <a:rPr kumimoji="1" lang="en-US" altLang="en-US" sz="3200" b="1" dirty="0">
                  <a:solidFill>
                    <a:srgbClr val="FF3300"/>
                  </a:solidFill>
                  <a:ea typeface="幼圆" pitchFamily="49" charset="-122"/>
                </a:rPr>
                <a:t>A,   B,   C,   D</a:t>
              </a:r>
            </a:p>
            <a:p>
              <a:pPr eaLnBrk="1" hangingPunct="1">
                <a:lnSpc>
                  <a:spcPct val="90000"/>
                </a:lnSpc>
              </a:pPr>
              <a:r>
                <a:rPr kumimoji="1" lang="zh-CN" altLang="en-US" sz="2800" b="1" dirty="0">
                  <a:solidFill>
                    <a:srgbClr val="00009A"/>
                  </a:solidFill>
                  <a:latin typeface="幼圆" pitchFamily="49" charset="-122"/>
                  <a:ea typeface="幼圆" pitchFamily="49" charset="-122"/>
                </a:rPr>
                <a:t>       以后, 栈的状态为</a:t>
              </a:r>
              <a:endParaRPr kumimoji="1" lang="zh-CN" altLang="en-US" sz="2800" dirty="0">
                <a:solidFill>
                  <a:srgbClr val="00009A"/>
                </a:solidFill>
                <a:latin typeface="幼圆" pitchFamily="49" charset="-122"/>
                <a:ea typeface="幼圆" pitchFamily="49" charset="-122"/>
              </a:endParaRPr>
            </a:p>
          </p:txBody>
        </p:sp>
        <p:sp>
          <p:nvSpPr>
            <p:cNvPr id="50204" name="Oval 31"/>
            <p:cNvSpPr>
              <a:spLocks noChangeArrowheads="1"/>
            </p:cNvSpPr>
            <p:nvPr/>
          </p:nvSpPr>
          <p:spPr bwMode="auto">
            <a:xfrm>
              <a:off x="336" y="318"/>
              <a:ext cx="672" cy="432"/>
            </a:xfrm>
            <a:prstGeom prst="ellipse">
              <a:avLst/>
            </a:prstGeom>
            <a:solidFill>
              <a:srgbClr val="CCFFFF"/>
            </a:solidFill>
            <a:ln w="12700" cap="sq">
              <a:noFill/>
              <a:round/>
              <a:headEnd type="none" w="sm" len="sm"/>
              <a:tailEnd type="none" w="sm" len="sm"/>
            </a:ln>
            <a:effectLst>
              <a:outerShdw dist="45791" dir="2021404" algn="ctr" rotWithShape="0">
                <a:srgbClr val="B2B2B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05" name="Text Box 32"/>
            <p:cNvSpPr txBox="1">
              <a:spLocks noChangeArrowheads="1"/>
            </p:cNvSpPr>
            <p:nvPr/>
          </p:nvSpPr>
          <p:spPr bwMode="auto">
            <a:xfrm>
              <a:off x="410" y="255"/>
              <a:ext cx="390" cy="54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28398" dir="3806097" algn="ctr" rotWithShape="0">
                <a:srgbClr val="000000"/>
              </a:outerShdw>
            </a:effectLst>
          </p:spPr>
          <p:txBody>
            <a:bodyPr wrap="none">
              <a:spAutoFit/>
            </a:bodyPr>
            <a:lstStyle/>
            <a:p>
              <a:r>
                <a:rPr lang="zh-CN" altLang="en-US" sz="5000" b="1">
                  <a:solidFill>
                    <a:srgbClr val="FF3300"/>
                  </a:solidFill>
                  <a:ea typeface="华文新魏" pitchFamily="2" charset="-122"/>
                </a:rPr>
                <a:t>例</a:t>
              </a:r>
            </a:p>
          </p:txBody>
        </p:sp>
      </p:grpSp>
      <p:grpSp>
        <p:nvGrpSpPr>
          <p:cNvPr id="4" name="Group 57"/>
          <p:cNvGrpSpPr>
            <a:grpSpLocks/>
          </p:cNvGrpSpPr>
          <p:nvPr/>
        </p:nvGrpSpPr>
        <p:grpSpPr bwMode="auto">
          <a:xfrm>
            <a:off x="1775289" y="2636912"/>
            <a:ext cx="8539639" cy="1209674"/>
            <a:chOff x="838" y="1480"/>
            <a:chExt cx="4035" cy="762"/>
          </a:xfrm>
        </p:grpSpPr>
        <p:grpSp>
          <p:nvGrpSpPr>
            <p:cNvPr id="5" name="Group 36"/>
            <p:cNvGrpSpPr>
              <a:grpSpLocks/>
            </p:cNvGrpSpPr>
            <p:nvPr/>
          </p:nvGrpSpPr>
          <p:grpSpPr bwMode="auto">
            <a:xfrm>
              <a:off x="1383" y="1933"/>
              <a:ext cx="635" cy="272"/>
              <a:chOff x="1565" y="1933"/>
              <a:chExt cx="635" cy="272"/>
            </a:xfrm>
          </p:grpSpPr>
          <p:sp>
            <p:nvSpPr>
              <p:cNvPr id="50201" name="Rectangle 34"/>
              <p:cNvSpPr>
                <a:spLocks noChangeArrowheads="1"/>
              </p:cNvSpPr>
              <p:nvPr/>
            </p:nvSpPr>
            <p:spPr bwMode="auto">
              <a:xfrm>
                <a:off x="1565" y="1933"/>
                <a:ext cx="408" cy="272"/>
              </a:xfrm>
              <a:prstGeom prst="rect">
                <a:avLst/>
              </a:prstGeom>
              <a:noFill/>
              <a:ln w="254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202" name="Rectangle 35"/>
              <p:cNvSpPr>
                <a:spLocks noChangeArrowheads="1"/>
              </p:cNvSpPr>
              <p:nvPr/>
            </p:nvSpPr>
            <p:spPr bwMode="auto">
              <a:xfrm>
                <a:off x="1974" y="1933"/>
                <a:ext cx="226" cy="272"/>
              </a:xfrm>
              <a:prstGeom prst="rect">
                <a:avLst/>
              </a:prstGeom>
              <a:noFill/>
              <a:ln w="254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" name="Group 37"/>
            <p:cNvGrpSpPr>
              <a:grpSpLocks/>
            </p:cNvGrpSpPr>
            <p:nvPr/>
          </p:nvGrpSpPr>
          <p:grpSpPr bwMode="auto">
            <a:xfrm>
              <a:off x="2336" y="1933"/>
              <a:ext cx="635" cy="272"/>
              <a:chOff x="1565" y="1933"/>
              <a:chExt cx="635" cy="272"/>
            </a:xfrm>
          </p:grpSpPr>
          <p:sp>
            <p:nvSpPr>
              <p:cNvPr id="50199" name="Rectangle 38"/>
              <p:cNvSpPr>
                <a:spLocks noChangeArrowheads="1"/>
              </p:cNvSpPr>
              <p:nvPr/>
            </p:nvSpPr>
            <p:spPr bwMode="auto">
              <a:xfrm>
                <a:off x="1565" y="1933"/>
                <a:ext cx="408" cy="272"/>
              </a:xfrm>
              <a:prstGeom prst="rect">
                <a:avLst/>
              </a:prstGeom>
              <a:noFill/>
              <a:ln w="254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200" name="Rectangle 39"/>
              <p:cNvSpPr>
                <a:spLocks noChangeArrowheads="1"/>
              </p:cNvSpPr>
              <p:nvPr/>
            </p:nvSpPr>
            <p:spPr bwMode="auto">
              <a:xfrm>
                <a:off x="1974" y="1933"/>
                <a:ext cx="226" cy="272"/>
              </a:xfrm>
              <a:prstGeom prst="rect">
                <a:avLst/>
              </a:prstGeom>
              <a:noFill/>
              <a:ln w="254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" name="Group 40"/>
            <p:cNvGrpSpPr>
              <a:grpSpLocks/>
            </p:cNvGrpSpPr>
            <p:nvPr/>
          </p:nvGrpSpPr>
          <p:grpSpPr bwMode="auto">
            <a:xfrm>
              <a:off x="3291" y="1933"/>
              <a:ext cx="635" cy="272"/>
              <a:chOff x="1565" y="1933"/>
              <a:chExt cx="635" cy="272"/>
            </a:xfrm>
          </p:grpSpPr>
          <p:sp>
            <p:nvSpPr>
              <p:cNvPr id="50197" name="Rectangle 41"/>
              <p:cNvSpPr>
                <a:spLocks noChangeArrowheads="1"/>
              </p:cNvSpPr>
              <p:nvPr/>
            </p:nvSpPr>
            <p:spPr bwMode="auto">
              <a:xfrm>
                <a:off x="1565" y="1933"/>
                <a:ext cx="408" cy="272"/>
              </a:xfrm>
              <a:prstGeom prst="rect">
                <a:avLst/>
              </a:prstGeom>
              <a:noFill/>
              <a:ln w="254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198" name="Rectangle 42"/>
              <p:cNvSpPr>
                <a:spLocks noChangeArrowheads="1"/>
              </p:cNvSpPr>
              <p:nvPr/>
            </p:nvSpPr>
            <p:spPr bwMode="auto">
              <a:xfrm>
                <a:off x="1974" y="1933"/>
                <a:ext cx="226" cy="272"/>
              </a:xfrm>
              <a:prstGeom prst="rect">
                <a:avLst/>
              </a:prstGeom>
              <a:noFill/>
              <a:ln w="254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" name="Group 43"/>
            <p:cNvGrpSpPr>
              <a:grpSpLocks/>
            </p:cNvGrpSpPr>
            <p:nvPr/>
          </p:nvGrpSpPr>
          <p:grpSpPr bwMode="auto">
            <a:xfrm>
              <a:off x="4238" y="1933"/>
              <a:ext cx="635" cy="272"/>
              <a:chOff x="1565" y="1933"/>
              <a:chExt cx="635" cy="272"/>
            </a:xfrm>
          </p:grpSpPr>
          <p:sp>
            <p:nvSpPr>
              <p:cNvPr id="50195" name="Rectangle 44"/>
              <p:cNvSpPr>
                <a:spLocks noChangeArrowheads="1"/>
              </p:cNvSpPr>
              <p:nvPr/>
            </p:nvSpPr>
            <p:spPr bwMode="auto">
              <a:xfrm>
                <a:off x="1565" y="1933"/>
                <a:ext cx="408" cy="272"/>
              </a:xfrm>
              <a:prstGeom prst="rect">
                <a:avLst/>
              </a:prstGeom>
              <a:noFill/>
              <a:ln w="254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196" name="Rectangle 45"/>
              <p:cNvSpPr>
                <a:spLocks noChangeArrowheads="1"/>
              </p:cNvSpPr>
              <p:nvPr/>
            </p:nvSpPr>
            <p:spPr bwMode="auto">
              <a:xfrm>
                <a:off x="1974" y="1933"/>
                <a:ext cx="226" cy="272"/>
              </a:xfrm>
              <a:prstGeom prst="rect">
                <a:avLst/>
              </a:prstGeom>
              <a:noFill/>
              <a:ln w="254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0185" name="Line 47"/>
            <p:cNvSpPr>
              <a:spLocks noChangeShapeType="1"/>
            </p:cNvSpPr>
            <p:nvPr/>
          </p:nvSpPr>
          <p:spPr bwMode="auto">
            <a:xfrm>
              <a:off x="1919" y="2064"/>
              <a:ext cx="409" cy="0"/>
            </a:xfrm>
            <a:prstGeom prst="line">
              <a:avLst/>
            </a:prstGeom>
            <a:noFill/>
            <a:ln w="28575" cap="sq">
              <a:solidFill>
                <a:srgbClr val="000080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86" name="Line 48"/>
            <p:cNvSpPr>
              <a:spLocks noChangeShapeType="1"/>
            </p:cNvSpPr>
            <p:nvPr/>
          </p:nvSpPr>
          <p:spPr bwMode="auto">
            <a:xfrm>
              <a:off x="2855" y="2069"/>
              <a:ext cx="409" cy="0"/>
            </a:xfrm>
            <a:prstGeom prst="line">
              <a:avLst/>
            </a:prstGeom>
            <a:noFill/>
            <a:ln w="28575" cap="sq">
              <a:solidFill>
                <a:srgbClr val="003366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87" name="Line 49"/>
            <p:cNvSpPr>
              <a:spLocks noChangeShapeType="1"/>
            </p:cNvSpPr>
            <p:nvPr/>
          </p:nvSpPr>
          <p:spPr bwMode="auto">
            <a:xfrm>
              <a:off x="3810" y="2069"/>
              <a:ext cx="409" cy="0"/>
            </a:xfrm>
            <a:prstGeom prst="line">
              <a:avLst/>
            </a:prstGeom>
            <a:noFill/>
            <a:ln w="28575" cap="sq">
              <a:solidFill>
                <a:srgbClr val="000080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88" name="Text Box 50"/>
            <p:cNvSpPr txBox="1">
              <a:spLocks noChangeArrowheads="1"/>
            </p:cNvSpPr>
            <p:nvPr/>
          </p:nvSpPr>
          <p:spPr bwMode="auto">
            <a:xfrm>
              <a:off x="4628" y="1912"/>
              <a:ext cx="140" cy="23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rgbClr val="003399"/>
                  </a:solidFill>
                </a:rPr>
                <a:t>^</a:t>
              </a:r>
            </a:p>
          </p:txBody>
        </p:sp>
        <p:sp>
          <p:nvSpPr>
            <p:cNvPr id="50189" name="Rectangle 51"/>
            <p:cNvSpPr>
              <a:spLocks noChangeArrowheads="1"/>
            </p:cNvSpPr>
            <p:nvPr/>
          </p:nvSpPr>
          <p:spPr bwMode="auto">
            <a:xfrm>
              <a:off x="4313" y="1902"/>
              <a:ext cx="188" cy="33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kumimoji="1" lang="en-US" altLang="en-US" sz="2800" b="1">
                  <a:solidFill>
                    <a:srgbClr val="FF3300"/>
                  </a:solidFill>
                </a:rPr>
                <a:t>A</a:t>
              </a:r>
              <a:endParaRPr kumimoji="1" lang="zh-CN" altLang="en-US" sz="2800" b="1">
                <a:solidFill>
                  <a:srgbClr val="FF3300"/>
                </a:solidFill>
              </a:endParaRPr>
            </a:p>
          </p:txBody>
        </p:sp>
        <p:sp>
          <p:nvSpPr>
            <p:cNvPr id="50190" name="Rectangle 52"/>
            <p:cNvSpPr>
              <a:spLocks noChangeArrowheads="1"/>
            </p:cNvSpPr>
            <p:nvPr/>
          </p:nvSpPr>
          <p:spPr bwMode="auto">
            <a:xfrm>
              <a:off x="3360" y="1912"/>
              <a:ext cx="188" cy="33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800" b="1">
                  <a:solidFill>
                    <a:srgbClr val="FF3300"/>
                  </a:solidFill>
                </a:rPr>
                <a:t>B</a:t>
              </a:r>
              <a:endParaRPr kumimoji="1" lang="zh-CN" altLang="en-US" sz="2800" b="1">
                <a:solidFill>
                  <a:srgbClr val="FF3300"/>
                </a:solidFill>
              </a:endParaRPr>
            </a:p>
          </p:txBody>
        </p:sp>
        <p:sp>
          <p:nvSpPr>
            <p:cNvPr id="50191" name="Rectangle 53"/>
            <p:cNvSpPr>
              <a:spLocks noChangeArrowheads="1"/>
            </p:cNvSpPr>
            <p:nvPr/>
          </p:nvSpPr>
          <p:spPr bwMode="auto">
            <a:xfrm>
              <a:off x="2402" y="1904"/>
              <a:ext cx="188" cy="33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800" b="1">
                  <a:solidFill>
                    <a:srgbClr val="FF3300"/>
                  </a:solidFill>
                </a:rPr>
                <a:t>C</a:t>
              </a:r>
              <a:endParaRPr kumimoji="1" lang="zh-CN" altLang="en-US" sz="2800" b="1">
                <a:solidFill>
                  <a:srgbClr val="FF3300"/>
                </a:solidFill>
              </a:endParaRPr>
            </a:p>
          </p:txBody>
        </p:sp>
        <p:sp>
          <p:nvSpPr>
            <p:cNvPr id="50192" name="Rectangle 54"/>
            <p:cNvSpPr>
              <a:spLocks noChangeArrowheads="1"/>
            </p:cNvSpPr>
            <p:nvPr/>
          </p:nvSpPr>
          <p:spPr bwMode="auto">
            <a:xfrm>
              <a:off x="1450" y="1901"/>
              <a:ext cx="188" cy="33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800" b="1">
                  <a:solidFill>
                    <a:srgbClr val="FF3300"/>
                  </a:solidFill>
                </a:rPr>
                <a:t>D</a:t>
              </a:r>
              <a:endParaRPr kumimoji="1" lang="zh-CN" altLang="en-US" sz="2800" b="1">
                <a:solidFill>
                  <a:srgbClr val="FF3300"/>
                </a:solidFill>
              </a:endParaRPr>
            </a:p>
          </p:txBody>
        </p:sp>
        <p:sp>
          <p:nvSpPr>
            <p:cNvPr id="50193" name="Rectangle 55"/>
            <p:cNvSpPr>
              <a:spLocks noChangeArrowheads="1"/>
            </p:cNvSpPr>
            <p:nvPr/>
          </p:nvSpPr>
          <p:spPr bwMode="auto">
            <a:xfrm>
              <a:off x="838" y="1480"/>
              <a:ext cx="545" cy="36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kumimoji="1" lang="en-US" altLang="zh-CN" sz="3200" b="1" dirty="0">
                  <a:solidFill>
                    <a:srgbClr val="FF0000"/>
                  </a:solidFill>
                </a:rPr>
                <a:t>top</a:t>
              </a:r>
              <a:endParaRPr kumimoji="1" lang="zh-CN" altLang="en-US" sz="3200" b="1" dirty="0">
                <a:solidFill>
                  <a:srgbClr val="FF0000"/>
                </a:solidFill>
              </a:endParaRPr>
            </a:p>
          </p:txBody>
        </p:sp>
        <p:sp>
          <p:nvSpPr>
            <p:cNvPr id="50194" name="Line 56"/>
            <p:cNvSpPr>
              <a:spLocks noChangeShapeType="1"/>
            </p:cNvSpPr>
            <p:nvPr/>
          </p:nvSpPr>
          <p:spPr bwMode="auto">
            <a:xfrm>
              <a:off x="1172" y="1784"/>
              <a:ext cx="182" cy="136"/>
            </a:xfrm>
            <a:prstGeom prst="line">
              <a:avLst/>
            </a:prstGeom>
            <a:noFill/>
            <a:ln w="25400" cap="sq">
              <a:solidFill>
                <a:srgbClr val="FF0000"/>
              </a:solidFill>
              <a:round/>
              <a:headEnd type="none" w="sm" len="sm"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2" name="Group 171"/>
          <p:cNvGrpSpPr>
            <a:grpSpLocks/>
          </p:cNvGrpSpPr>
          <p:nvPr/>
        </p:nvGrpSpPr>
        <p:grpSpPr bwMode="auto">
          <a:xfrm>
            <a:off x="1007304" y="5229200"/>
            <a:ext cx="10260264" cy="1340768"/>
            <a:chOff x="432" y="1872"/>
            <a:chExt cx="4848" cy="1488"/>
          </a:xfrm>
        </p:grpSpPr>
        <p:sp>
          <p:nvSpPr>
            <p:cNvPr id="33" name="Rectangle 51"/>
            <p:cNvSpPr>
              <a:spLocks noChangeArrowheads="1"/>
            </p:cNvSpPr>
            <p:nvPr/>
          </p:nvSpPr>
          <p:spPr bwMode="auto">
            <a:xfrm>
              <a:off x="432" y="1872"/>
              <a:ext cx="4848" cy="1488"/>
            </a:xfrm>
            <a:prstGeom prst="rect">
              <a:avLst/>
            </a:prstGeom>
            <a:solidFill>
              <a:srgbClr val="FFFFCD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233487" dir="2700000" algn="ctr" rotWithShape="0">
                <a:srgbClr val="C0C0C0"/>
              </a:outerShdw>
            </a:effectLst>
          </p:spPr>
          <p:txBody>
            <a:bodyPr wrap="none" anchor="ctr"/>
            <a:lstStyle/>
            <a:p>
              <a:endParaRPr lang="zh-CN" altLang="en-US" dirty="0">
                <a:solidFill>
                  <a:srgbClr val="7030A0"/>
                </a:solidFill>
              </a:endParaRPr>
            </a:p>
          </p:txBody>
        </p:sp>
        <p:sp>
          <p:nvSpPr>
            <p:cNvPr id="34" name="Text Box 52"/>
            <p:cNvSpPr txBox="1">
              <a:spLocks noChangeArrowheads="1"/>
            </p:cNvSpPr>
            <p:nvPr/>
          </p:nvSpPr>
          <p:spPr bwMode="auto">
            <a:xfrm>
              <a:off x="679" y="2080"/>
              <a:ext cx="4505" cy="114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>
                <a:lnSpc>
                  <a:spcPct val="95000"/>
                </a:lnSpc>
              </a:pPr>
              <a:r>
                <a:rPr kumimoji="1" lang="zh-CN" altLang="en-US" sz="3200" b="1" dirty="0">
                  <a:solidFill>
                    <a:srgbClr val="7030A0"/>
                  </a:solidFill>
                  <a:latin typeface="幼圆" pitchFamily="49" charset="-122"/>
                  <a:ea typeface="幼圆" pitchFamily="49" charset="-122"/>
                </a:rPr>
                <a:t>链栈是一种特殊的链表，其结点的插入（进栈）和删除（出栈）操作始终在链表的头。</a:t>
              </a:r>
              <a:endParaRPr kumimoji="1" lang="en-US" altLang="zh-CN" sz="3200" b="1" dirty="0">
                <a:solidFill>
                  <a:srgbClr val="7030A0"/>
                </a:solidFill>
                <a:latin typeface="幼圆" pitchFamily="49" charset="-122"/>
                <a:ea typeface="幼圆" pitchFamily="49" charset="-122"/>
              </a:endParaRPr>
            </a:p>
          </p:txBody>
        </p:sp>
      </p:grpSp>
    </p:spTree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8"/>
          <p:cNvGrpSpPr>
            <a:grpSpLocks/>
          </p:cNvGrpSpPr>
          <p:nvPr/>
        </p:nvGrpSpPr>
        <p:grpSpPr bwMode="auto">
          <a:xfrm>
            <a:off x="2063483" y="1397001"/>
            <a:ext cx="7968212" cy="3395665"/>
            <a:chOff x="1111" y="707"/>
            <a:chExt cx="3765" cy="2139"/>
          </a:xfrm>
        </p:grpSpPr>
        <p:sp>
          <p:nvSpPr>
            <p:cNvPr id="51203" name="Rectangle 3"/>
            <p:cNvSpPr>
              <a:spLocks noChangeArrowheads="1"/>
            </p:cNvSpPr>
            <p:nvPr/>
          </p:nvSpPr>
          <p:spPr bwMode="auto">
            <a:xfrm>
              <a:off x="1446" y="1080"/>
              <a:ext cx="3354" cy="1696"/>
            </a:xfrm>
            <a:prstGeom prst="rect">
              <a:avLst/>
            </a:prstGeom>
            <a:solidFill>
              <a:srgbClr val="FFFFCD"/>
            </a:solidFill>
            <a:ln w="12700" cap="sq">
              <a:noFill/>
              <a:miter lim="800000"/>
              <a:headEnd/>
              <a:tailEnd/>
            </a:ln>
            <a:effectLst>
              <a:outerShdw dist="197566" dir="2700000" algn="ctr" rotWithShape="0">
                <a:srgbClr val="C0C0C0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04" name="Text Box 4"/>
            <p:cNvSpPr txBox="1">
              <a:spLocks noChangeArrowheads="1"/>
            </p:cNvSpPr>
            <p:nvPr/>
          </p:nvSpPr>
          <p:spPr bwMode="auto">
            <a:xfrm>
              <a:off x="1610" y="1125"/>
              <a:ext cx="3266" cy="1721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fontAlgn="t">
                <a:lnSpc>
                  <a:spcPct val="85000"/>
                </a:lnSpc>
              </a:pPr>
              <a:r>
                <a:rPr lang="en-US" altLang="zh-CN" sz="4000" b="1" baseline="-10000" dirty="0" err="1">
                  <a:solidFill>
                    <a:srgbClr val="000099"/>
                  </a:solidFill>
                </a:rPr>
                <a:t>struct</a:t>
              </a:r>
              <a:r>
                <a:rPr lang="en-US" altLang="zh-CN" sz="4000" b="1" baseline="-10000" dirty="0">
                  <a:solidFill>
                    <a:srgbClr val="000099"/>
                  </a:solidFill>
                </a:rPr>
                <a:t>  node { </a:t>
              </a:r>
            </a:p>
            <a:p>
              <a:pPr fontAlgn="t">
                <a:lnSpc>
                  <a:spcPct val="85000"/>
                </a:lnSpc>
              </a:pPr>
              <a:r>
                <a:rPr lang="en-US" altLang="zh-CN" sz="4000" b="1" baseline="-10000" dirty="0">
                  <a:solidFill>
                    <a:srgbClr val="000099"/>
                  </a:solidFill>
                </a:rPr>
                <a:t>        </a:t>
              </a:r>
              <a:r>
                <a:rPr lang="en-US" altLang="zh-CN" sz="4000" b="1" baseline="-10000" dirty="0" err="1">
                  <a:solidFill>
                    <a:srgbClr val="000099"/>
                  </a:solidFill>
                </a:rPr>
                <a:t>SElmeType</a:t>
              </a:r>
              <a:r>
                <a:rPr lang="en-US" altLang="zh-CN" sz="4000" b="1" baseline="-10000" dirty="0">
                  <a:solidFill>
                    <a:srgbClr val="000099"/>
                  </a:solidFill>
                </a:rPr>
                <a:t>  data;</a:t>
              </a:r>
            </a:p>
            <a:p>
              <a:pPr fontAlgn="t">
                <a:lnSpc>
                  <a:spcPct val="85000"/>
                </a:lnSpc>
              </a:pPr>
              <a:r>
                <a:rPr lang="en-US" altLang="zh-CN" sz="4000" b="1" baseline="-10000" dirty="0">
                  <a:solidFill>
                    <a:srgbClr val="000099"/>
                  </a:solidFill>
                </a:rPr>
                <a:t>        </a:t>
              </a:r>
              <a:r>
                <a:rPr lang="en-US" altLang="zh-CN" sz="4000" b="1" baseline="-10000" dirty="0" err="1">
                  <a:solidFill>
                    <a:srgbClr val="000099"/>
                  </a:solidFill>
                </a:rPr>
                <a:t>struct</a:t>
              </a:r>
              <a:r>
                <a:rPr lang="en-US" altLang="zh-CN" sz="4000" b="1" baseline="-10000" dirty="0">
                  <a:solidFill>
                    <a:srgbClr val="000099"/>
                  </a:solidFill>
                </a:rPr>
                <a:t>  node  *link;</a:t>
              </a:r>
            </a:p>
            <a:p>
              <a:pPr fontAlgn="t">
                <a:lnSpc>
                  <a:spcPct val="85000"/>
                </a:lnSpc>
              </a:pPr>
              <a:r>
                <a:rPr lang="en-US" altLang="zh-CN" sz="4000" b="1" baseline="-10000" dirty="0">
                  <a:solidFill>
                    <a:srgbClr val="000099"/>
                  </a:solidFill>
                </a:rPr>
                <a:t>};</a:t>
              </a:r>
            </a:p>
            <a:p>
              <a:pPr fontAlgn="t">
                <a:lnSpc>
                  <a:spcPct val="85000"/>
                </a:lnSpc>
              </a:pPr>
              <a:r>
                <a:rPr lang="en-US" altLang="zh-CN" sz="4000" b="1" baseline="-10000" dirty="0" err="1">
                  <a:solidFill>
                    <a:srgbClr val="000099"/>
                  </a:solidFill>
                </a:rPr>
                <a:t>typedef</a:t>
              </a:r>
              <a:r>
                <a:rPr lang="en-US" altLang="zh-CN" sz="4000" b="1" baseline="-10000" dirty="0">
                  <a:solidFill>
                    <a:srgbClr val="000099"/>
                  </a:solidFill>
                </a:rPr>
                <a:t>  </a:t>
              </a:r>
              <a:r>
                <a:rPr lang="en-US" altLang="zh-CN" sz="4000" b="1" baseline="-10000" dirty="0" err="1">
                  <a:solidFill>
                    <a:srgbClr val="000099"/>
                  </a:solidFill>
                </a:rPr>
                <a:t>struct</a:t>
              </a:r>
              <a:r>
                <a:rPr lang="en-US" altLang="zh-CN" sz="4000" b="1" baseline="-10000" dirty="0">
                  <a:solidFill>
                    <a:srgbClr val="000099"/>
                  </a:solidFill>
                </a:rPr>
                <a:t> node  *</a:t>
              </a:r>
              <a:r>
                <a:rPr lang="en-US" altLang="zh-CN" sz="4000" b="1" baseline="-10000" dirty="0" err="1">
                  <a:solidFill>
                    <a:srgbClr val="FF0000"/>
                  </a:solidFill>
                </a:rPr>
                <a:t>Nodeptr</a:t>
              </a:r>
              <a:r>
                <a:rPr lang="en-US" altLang="zh-CN" sz="4000" b="1" baseline="-10000" dirty="0">
                  <a:solidFill>
                    <a:srgbClr val="FF0000"/>
                  </a:solidFill>
                </a:rPr>
                <a:t>;</a:t>
              </a:r>
            </a:p>
            <a:p>
              <a:pPr fontAlgn="t">
                <a:lnSpc>
                  <a:spcPct val="85000"/>
                </a:lnSpc>
              </a:pPr>
              <a:r>
                <a:rPr lang="en-US" altLang="zh-CN" sz="4000" b="1" baseline="-10000" dirty="0" err="1">
                  <a:solidFill>
                    <a:srgbClr val="000099"/>
                  </a:solidFill>
                </a:rPr>
                <a:t>typedef</a:t>
              </a:r>
              <a:r>
                <a:rPr lang="en-US" altLang="zh-CN" sz="4000" b="1" baseline="-10000" dirty="0">
                  <a:solidFill>
                    <a:srgbClr val="000099"/>
                  </a:solidFill>
                </a:rPr>
                <a:t>  </a:t>
              </a:r>
              <a:r>
                <a:rPr lang="en-US" altLang="zh-CN" sz="4000" b="1" baseline="-10000" dirty="0" err="1">
                  <a:solidFill>
                    <a:srgbClr val="000099"/>
                  </a:solidFill>
                </a:rPr>
                <a:t>struct</a:t>
              </a:r>
              <a:r>
                <a:rPr lang="en-US" altLang="zh-CN" sz="4000" b="1" baseline="-10000" dirty="0">
                  <a:solidFill>
                    <a:srgbClr val="000099"/>
                  </a:solidFill>
                </a:rPr>
                <a:t> node  </a:t>
              </a:r>
              <a:r>
                <a:rPr lang="en-US" altLang="zh-CN" sz="4000" b="1" baseline="-10000" dirty="0" err="1">
                  <a:solidFill>
                    <a:srgbClr val="FF0000"/>
                  </a:solidFill>
                </a:rPr>
                <a:t>Node</a:t>
              </a:r>
              <a:r>
                <a:rPr lang="en-US" altLang="zh-CN" sz="4000" b="1" baseline="-10000" dirty="0">
                  <a:solidFill>
                    <a:srgbClr val="FF0000"/>
                  </a:solidFill>
                </a:rPr>
                <a:t>;</a:t>
              </a:r>
            </a:p>
            <a:p>
              <a:pPr fontAlgn="t">
                <a:lnSpc>
                  <a:spcPct val="85000"/>
                </a:lnSpc>
              </a:pPr>
              <a:r>
                <a:rPr lang="en-US" altLang="zh-CN" sz="4000" b="1" baseline="-10000" dirty="0" err="1">
                  <a:solidFill>
                    <a:srgbClr val="000099"/>
                  </a:solidFill>
                </a:rPr>
                <a:t>Nodeptr</a:t>
              </a:r>
              <a:r>
                <a:rPr lang="en-US" altLang="zh-CN" sz="4000" b="1" baseline="-10000" dirty="0">
                  <a:solidFill>
                    <a:srgbClr val="FF0000"/>
                  </a:solidFill>
                </a:rPr>
                <a:t> Top; //</a:t>
              </a:r>
              <a:r>
                <a:rPr lang="zh-CN" altLang="en-US" sz="4000" b="1" baseline="-10000" dirty="0">
                  <a:solidFill>
                    <a:srgbClr val="FF0000"/>
                  </a:solidFill>
                </a:rPr>
                <a:t>即为链表的</a:t>
              </a:r>
              <a:r>
                <a:rPr lang="zh-CN" altLang="en-US" sz="4000" b="1" baseline="-10000" dirty="0" smtClean="0">
                  <a:solidFill>
                    <a:srgbClr val="FF0000"/>
                  </a:solidFill>
                </a:rPr>
                <a:t>头指针</a:t>
              </a:r>
              <a:r>
                <a:rPr lang="en-US" altLang="zh-CN" sz="4000" b="1" dirty="0" smtClean="0">
                  <a:solidFill>
                    <a:srgbClr val="FF0000"/>
                  </a:solidFill>
                </a:rPr>
                <a:t>  </a:t>
              </a:r>
              <a:endParaRPr lang="en-US" altLang="zh-CN" sz="4000" b="1" baseline="-10000" dirty="0">
                <a:solidFill>
                  <a:srgbClr val="FF0000"/>
                </a:solidFill>
              </a:endParaRPr>
            </a:p>
          </p:txBody>
        </p:sp>
        <p:sp>
          <p:nvSpPr>
            <p:cNvPr id="51205" name="Oval 125"/>
            <p:cNvSpPr>
              <a:spLocks noChangeArrowheads="1"/>
            </p:cNvSpPr>
            <p:nvPr/>
          </p:nvSpPr>
          <p:spPr bwMode="auto">
            <a:xfrm rot="21216717">
              <a:off x="1111" y="754"/>
              <a:ext cx="1676" cy="384"/>
            </a:xfrm>
            <a:prstGeom prst="ellipse">
              <a:avLst/>
            </a:prstGeom>
            <a:solidFill>
              <a:srgbClr val="CCFFFF"/>
            </a:solidFill>
            <a:ln w="12700" cap="sq">
              <a:noFill/>
              <a:round/>
              <a:headEnd type="none" w="sm" len="sm"/>
              <a:tailEnd type="none" w="sm" len="sm"/>
            </a:ln>
            <a:effectLst>
              <a:outerShdw dist="63500" dir="2212194" algn="ctr" rotWithShape="0">
                <a:srgbClr val="C0C0C0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06" name="Text Box 126"/>
            <p:cNvSpPr txBox="1">
              <a:spLocks noChangeArrowheads="1"/>
            </p:cNvSpPr>
            <p:nvPr/>
          </p:nvSpPr>
          <p:spPr bwMode="auto">
            <a:xfrm rot="21151543">
              <a:off x="1413" y="707"/>
              <a:ext cx="1057" cy="446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>
              <a:outerShdw dist="17961" dir="2700000" algn="ctr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fontAlgn="t"/>
              <a:r>
                <a:rPr lang="zh-CN" altLang="en-US" sz="6000" b="1" baseline="-10000">
                  <a:solidFill>
                    <a:srgbClr val="FF3300"/>
                  </a:solidFill>
                  <a:ea typeface="华文新魏" pitchFamily="2" charset="-122"/>
                </a:rPr>
                <a:t>类型定义</a:t>
              </a:r>
            </a:p>
          </p:txBody>
        </p:sp>
      </p:grpSp>
      <p:grpSp>
        <p:nvGrpSpPr>
          <p:cNvPr id="7" name="Group 136"/>
          <p:cNvGrpSpPr>
            <a:grpSpLocks/>
          </p:cNvGrpSpPr>
          <p:nvPr/>
        </p:nvGrpSpPr>
        <p:grpSpPr bwMode="auto">
          <a:xfrm>
            <a:off x="2159282" y="5373216"/>
            <a:ext cx="3647930" cy="1224136"/>
            <a:chOff x="3016" y="2704"/>
            <a:chExt cx="1584" cy="561"/>
          </a:xfrm>
        </p:grpSpPr>
        <p:sp>
          <p:nvSpPr>
            <p:cNvPr id="8" name="AutoShape 133"/>
            <p:cNvSpPr>
              <a:spLocks noChangeArrowheads="1"/>
            </p:cNvSpPr>
            <p:nvPr/>
          </p:nvSpPr>
          <p:spPr bwMode="auto">
            <a:xfrm>
              <a:off x="3016" y="2704"/>
              <a:ext cx="1584" cy="561"/>
            </a:xfrm>
            <a:prstGeom prst="wedgeRectCallout">
              <a:avLst>
                <a:gd name="adj1" fmla="val 19256"/>
                <a:gd name="adj2" fmla="val -113652"/>
              </a:avLst>
            </a:prstGeom>
            <a:noFill/>
            <a:ln w="63500" cap="sq">
              <a:solidFill>
                <a:srgbClr val="33CCCC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defRPr/>
              </a:pPr>
              <a:endParaRPr lang="zh-CN" altLang="en-US" sz="3700" b="1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黑体" pitchFamily="2" charset="-122"/>
              </a:endParaRPr>
            </a:p>
          </p:txBody>
        </p:sp>
        <p:sp>
          <p:nvSpPr>
            <p:cNvPr id="9" name="Text Box 134"/>
            <p:cNvSpPr txBox="1">
              <a:spLocks noChangeArrowheads="1"/>
            </p:cNvSpPr>
            <p:nvPr/>
          </p:nvSpPr>
          <p:spPr bwMode="auto">
            <a:xfrm>
              <a:off x="3016" y="2704"/>
              <a:ext cx="1542" cy="5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2700" algn="ctr" rotWithShape="0">
                <a:srgbClr val="000000"/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zh-CN" altLang="en-US" sz="2400" b="1" dirty="0">
                  <a:ea typeface="黑体" pitchFamily="2" charset="-122"/>
                </a:rPr>
                <a:t>由于</a:t>
              </a:r>
              <a:r>
                <a:rPr lang="en-US" altLang="zh-CN" sz="2400" b="1" dirty="0">
                  <a:ea typeface="黑体" pitchFamily="2" charset="-122"/>
                </a:rPr>
                <a:t>Top</a:t>
              </a:r>
              <a:r>
                <a:rPr lang="zh-CN" altLang="en-US" sz="2400" b="1" dirty="0">
                  <a:ea typeface="黑体" pitchFamily="2" charset="-122"/>
                </a:rPr>
                <a:t>变量需要在多个函数间共享，在此定义为</a:t>
              </a:r>
              <a:r>
                <a:rPr lang="zh-CN" altLang="en-US" sz="2400" b="1" dirty="0">
                  <a:solidFill>
                    <a:srgbClr val="FF3300"/>
                  </a:solidFill>
                  <a:ea typeface="黑体" pitchFamily="2" charset="-122"/>
                </a:rPr>
                <a:t>全局变量。</a:t>
              </a:r>
              <a:endParaRPr lang="en-US" altLang="zh-CN" sz="2400" b="1" dirty="0">
                <a:solidFill>
                  <a:srgbClr val="FF3300"/>
                </a:solidFill>
                <a:ea typeface="黑体" pitchFamily="2" charset="-122"/>
              </a:endParaRPr>
            </a:p>
          </p:txBody>
        </p:sp>
      </p:grpSp>
    </p:spTree>
  </p:cSld>
  <p:clrMapOvr>
    <a:masterClrMapping/>
  </p:clrMapOvr>
  <p:transition>
    <p:cover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1496290" y="1319213"/>
            <a:ext cx="9068735" cy="2209800"/>
            <a:chOff x="707" y="912"/>
            <a:chExt cx="4285" cy="1392"/>
          </a:xfrm>
        </p:grpSpPr>
        <p:sp>
          <p:nvSpPr>
            <p:cNvPr id="52239" name="Freeform 3"/>
            <p:cNvSpPr>
              <a:spLocks/>
            </p:cNvSpPr>
            <p:nvPr/>
          </p:nvSpPr>
          <p:spPr bwMode="auto">
            <a:xfrm>
              <a:off x="707" y="912"/>
              <a:ext cx="4285" cy="1392"/>
            </a:xfrm>
            <a:custGeom>
              <a:avLst/>
              <a:gdLst>
                <a:gd name="T0" fmla="*/ 65 w 4477"/>
                <a:gd name="T1" fmla="*/ 113 h 1464"/>
                <a:gd name="T2" fmla="*/ 683 w 4477"/>
                <a:gd name="T3" fmla="*/ 122 h 1464"/>
                <a:gd name="T4" fmla="*/ 837 w 4477"/>
                <a:gd name="T5" fmla="*/ 84 h 1464"/>
                <a:gd name="T6" fmla="*/ 1119 w 4477"/>
                <a:gd name="T7" fmla="*/ 94 h 1464"/>
                <a:gd name="T8" fmla="*/ 1389 w 4477"/>
                <a:gd name="T9" fmla="*/ 65 h 1464"/>
                <a:gd name="T10" fmla="*/ 2520 w 4477"/>
                <a:gd name="T11" fmla="*/ 57 h 1464"/>
                <a:gd name="T12" fmla="*/ 3091 w 4477"/>
                <a:gd name="T13" fmla="*/ 65 h 1464"/>
                <a:gd name="T14" fmla="*/ 3709 w 4477"/>
                <a:gd name="T15" fmla="*/ 19 h 1464"/>
                <a:gd name="T16" fmla="*/ 3748 w 4477"/>
                <a:gd name="T17" fmla="*/ 28 h 1464"/>
                <a:gd name="T18" fmla="*/ 3738 w 4477"/>
                <a:gd name="T19" fmla="*/ 696 h 1464"/>
                <a:gd name="T20" fmla="*/ 3690 w 4477"/>
                <a:gd name="T21" fmla="*/ 932 h 1464"/>
                <a:gd name="T22" fmla="*/ 3670 w 4477"/>
                <a:gd name="T23" fmla="*/ 1055 h 1464"/>
                <a:gd name="T24" fmla="*/ 3622 w 4477"/>
                <a:gd name="T25" fmla="*/ 1063 h 1464"/>
                <a:gd name="T26" fmla="*/ 3032 w 4477"/>
                <a:gd name="T27" fmla="*/ 1101 h 1464"/>
                <a:gd name="T28" fmla="*/ 2376 w 4477"/>
                <a:gd name="T29" fmla="*/ 1101 h 1464"/>
                <a:gd name="T30" fmla="*/ 1864 w 4477"/>
                <a:gd name="T31" fmla="*/ 1111 h 1464"/>
                <a:gd name="T32" fmla="*/ 74 w 4477"/>
                <a:gd name="T33" fmla="*/ 1101 h 1464"/>
                <a:gd name="T34" fmla="*/ 93 w 4477"/>
                <a:gd name="T35" fmla="*/ 1063 h 1464"/>
                <a:gd name="T36" fmla="*/ 84 w 4477"/>
                <a:gd name="T37" fmla="*/ 998 h 1464"/>
                <a:gd name="T38" fmla="*/ 65 w 4477"/>
                <a:gd name="T39" fmla="*/ 960 h 1464"/>
                <a:gd name="T40" fmla="*/ 46 w 4477"/>
                <a:gd name="T41" fmla="*/ 885 h 1464"/>
                <a:gd name="T42" fmla="*/ 65 w 4477"/>
                <a:gd name="T43" fmla="*/ 650 h 1464"/>
                <a:gd name="T44" fmla="*/ 93 w 4477"/>
                <a:gd name="T45" fmla="*/ 546 h 1464"/>
                <a:gd name="T46" fmla="*/ 103 w 4477"/>
                <a:gd name="T47" fmla="*/ 517 h 1464"/>
                <a:gd name="T48" fmla="*/ 34 w 4477"/>
                <a:gd name="T49" fmla="*/ 236 h 1464"/>
                <a:gd name="T50" fmla="*/ 65 w 4477"/>
                <a:gd name="T51" fmla="*/ 113 h 1464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4477" h="1464">
                  <a:moveTo>
                    <a:pt x="77" y="138"/>
                  </a:moveTo>
                  <a:cubicBezTo>
                    <a:pt x="323" y="142"/>
                    <a:pt x="568" y="149"/>
                    <a:pt x="814" y="149"/>
                  </a:cubicBezTo>
                  <a:cubicBezTo>
                    <a:pt x="896" y="149"/>
                    <a:pt x="937" y="144"/>
                    <a:pt x="998" y="103"/>
                  </a:cubicBezTo>
                  <a:cubicBezTo>
                    <a:pt x="1134" y="115"/>
                    <a:pt x="1195" y="125"/>
                    <a:pt x="1333" y="115"/>
                  </a:cubicBezTo>
                  <a:cubicBezTo>
                    <a:pt x="1437" y="88"/>
                    <a:pt x="1655" y="80"/>
                    <a:pt x="1655" y="80"/>
                  </a:cubicBezTo>
                  <a:cubicBezTo>
                    <a:pt x="2078" y="0"/>
                    <a:pt x="2560" y="84"/>
                    <a:pt x="3003" y="69"/>
                  </a:cubicBezTo>
                  <a:cubicBezTo>
                    <a:pt x="3230" y="51"/>
                    <a:pt x="3457" y="49"/>
                    <a:pt x="3683" y="80"/>
                  </a:cubicBezTo>
                  <a:cubicBezTo>
                    <a:pt x="3914" y="74"/>
                    <a:pt x="4190" y="95"/>
                    <a:pt x="4420" y="23"/>
                  </a:cubicBezTo>
                  <a:cubicBezTo>
                    <a:pt x="4435" y="27"/>
                    <a:pt x="4465" y="18"/>
                    <a:pt x="4466" y="34"/>
                  </a:cubicBezTo>
                  <a:cubicBezTo>
                    <a:pt x="4477" y="306"/>
                    <a:pt x="4460" y="579"/>
                    <a:pt x="4454" y="852"/>
                  </a:cubicBezTo>
                  <a:cubicBezTo>
                    <a:pt x="4452" y="947"/>
                    <a:pt x="4452" y="1058"/>
                    <a:pt x="4397" y="1140"/>
                  </a:cubicBezTo>
                  <a:cubicBezTo>
                    <a:pt x="4389" y="1190"/>
                    <a:pt x="4397" y="1245"/>
                    <a:pt x="4374" y="1290"/>
                  </a:cubicBezTo>
                  <a:cubicBezTo>
                    <a:pt x="4365" y="1308"/>
                    <a:pt x="4336" y="1299"/>
                    <a:pt x="4316" y="1301"/>
                  </a:cubicBezTo>
                  <a:cubicBezTo>
                    <a:pt x="4083" y="1320"/>
                    <a:pt x="3847" y="1336"/>
                    <a:pt x="3613" y="1347"/>
                  </a:cubicBezTo>
                  <a:cubicBezTo>
                    <a:pt x="3280" y="1390"/>
                    <a:pt x="3648" y="1347"/>
                    <a:pt x="2830" y="1347"/>
                  </a:cubicBezTo>
                  <a:cubicBezTo>
                    <a:pt x="2627" y="1347"/>
                    <a:pt x="2423" y="1355"/>
                    <a:pt x="2220" y="1359"/>
                  </a:cubicBezTo>
                  <a:cubicBezTo>
                    <a:pt x="1513" y="1464"/>
                    <a:pt x="791" y="1459"/>
                    <a:pt x="88" y="1347"/>
                  </a:cubicBezTo>
                  <a:cubicBezTo>
                    <a:pt x="50" y="1230"/>
                    <a:pt x="89" y="1389"/>
                    <a:pt x="111" y="1301"/>
                  </a:cubicBezTo>
                  <a:cubicBezTo>
                    <a:pt x="118" y="1275"/>
                    <a:pt x="107" y="1247"/>
                    <a:pt x="100" y="1221"/>
                  </a:cubicBezTo>
                  <a:cubicBezTo>
                    <a:pt x="96" y="1204"/>
                    <a:pt x="82" y="1191"/>
                    <a:pt x="77" y="1175"/>
                  </a:cubicBezTo>
                  <a:cubicBezTo>
                    <a:pt x="67" y="1145"/>
                    <a:pt x="54" y="1083"/>
                    <a:pt x="54" y="1083"/>
                  </a:cubicBezTo>
                  <a:cubicBezTo>
                    <a:pt x="72" y="682"/>
                    <a:pt x="43" y="947"/>
                    <a:pt x="77" y="795"/>
                  </a:cubicBezTo>
                  <a:cubicBezTo>
                    <a:pt x="100" y="693"/>
                    <a:pt x="73" y="781"/>
                    <a:pt x="111" y="668"/>
                  </a:cubicBezTo>
                  <a:cubicBezTo>
                    <a:pt x="115" y="656"/>
                    <a:pt x="123" y="633"/>
                    <a:pt x="123" y="633"/>
                  </a:cubicBezTo>
                  <a:cubicBezTo>
                    <a:pt x="109" y="515"/>
                    <a:pt x="96" y="396"/>
                    <a:pt x="42" y="288"/>
                  </a:cubicBezTo>
                  <a:cubicBezTo>
                    <a:pt x="30" y="226"/>
                    <a:pt x="0" y="162"/>
                    <a:pt x="77" y="138"/>
                  </a:cubicBezTo>
                  <a:close/>
                </a:path>
              </a:pathLst>
            </a:custGeom>
            <a:solidFill>
              <a:srgbClr val="FFFFCD"/>
            </a:solidFill>
            <a:ln w="12700" cap="sq" cmpd="sng">
              <a:noFill/>
              <a:prstDash val="solid"/>
              <a:round/>
              <a:headEnd type="none" w="sm" len="sm"/>
              <a:tailEnd type="none" w="sm" len="sm"/>
            </a:ln>
            <a:effectLst>
              <a:outerShdw dist="179605" dir="2700000" algn="ctr" rotWithShape="0">
                <a:srgbClr val="C0C0C0"/>
              </a:outerShdw>
            </a:effec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40" name="Text Box 4"/>
            <p:cNvSpPr txBox="1">
              <a:spLocks noChangeArrowheads="1"/>
            </p:cNvSpPr>
            <p:nvPr/>
          </p:nvSpPr>
          <p:spPr bwMode="auto">
            <a:xfrm>
              <a:off x="1248" y="1218"/>
              <a:ext cx="3024" cy="105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3200" b="1" dirty="0">
                  <a:solidFill>
                    <a:srgbClr val="003399"/>
                  </a:solidFill>
                </a:rPr>
                <a:t>void </a:t>
              </a:r>
              <a:r>
                <a:rPr lang="en-US" altLang="zh-CN" sz="3200" b="1" dirty="0" err="1">
                  <a:solidFill>
                    <a:srgbClr val="003399"/>
                  </a:solidFill>
                </a:rPr>
                <a:t>initStack</a:t>
              </a:r>
              <a:r>
                <a:rPr lang="en-US" altLang="zh-CN" sz="3200" b="1" dirty="0">
                  <a:solidFill>
                    <a:srgbClr val="003399"/>
                  </a:solidFill>
                </a:rPr>
                <a:t>(  )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3200" b="1" dirty="0">
                  <a:solidFill>
                    <a:srgbClr val="003399"/>
                  </a:solidFill>
                </a:rPr>
                <a:t>{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3200" b="1" dirty="0">
                  <a:solidFill>
                    <a:srgbClr val="003399"/>
                  </a:solidFill>
                </a:rPr>
                <a:t>        Top=NULL;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3200" b="1" dirty="0">
                  <a:solidFill>
                    <a:srgbClr val="003399"/>
                  </a:solidFill>
                </a:rPr>
                <a:t>}</a:t>
              </a:r>
            </a:p>
          </p:txBody>
        </p:sp>
      </p:grpSp>
      <p:grpSp>
        <p:nvGrpSpPr>
          <p:cNvPr id="3" name="Group 27"/>
          <p:cNvGrpSpPr>
            <a:grpSpLocks/>
          </p:cNvGrpSpPr>
          <p:nvPr/>
        </p:nvGrpSpPr>
        <p:grpSpPr bwMode="auto">
          <a:xfrm>
            <a:off x="757669" y="990600"/>
            <a:ext cx="5439125" cy="609600"/>
            <a:chOff x="358" y="705"/>
            <a:chExt cx="2570" cy="384"/>
          </a:xfrm>
        </p:grpSpPr>
        <p:sp>
          <p:nvSpPr>
            <p:cNvPr id="52237" name="Oval 22"/>
            <p:cNvSpPr>
              <a:spLocks noChangeArrowheads="1"/>
            </p:cNvSpPr>
            <p:nvPr/>
          </p:nvSpPr>
          <p:spPr bwMode="auto">
            <a:xfrm>
              <a:off x="358" y="705"/>
              <a:ext cx="2064" cy="384"/>
            </a:xfrm>
            <a:prstGeom prst="ellipse">
              <a:avLst/>
            </a:prstGeom>
            <a:solidFill>
              <a:srgbClr val="B9F2FF"/>
            </a:solidFill>
            <a:ln w="12700" cap="sq">
              <a:noFill/>
              <a:round/>
              <a:headEnd type="none" w="sm" len="sm"/>
              <a:tailEnd type="none" w="sm" len="sm"/>
            </a:ln>
            <a:effectLst>
              <a:outerShdw dist="91581" dir="2021404" algn="ctr" rotWithShape="0">
                <a:srgbClr val="C0C0C0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38" name="Text Box 23"/>
            <p:cNvSpPr txBox="1">
              <a:spLocks noChangeArrowheads="1"/>
            </p:cNvSpPr>
            <p:nvPr/>
          </p:nvSpPr>
          <p:spPr bwMode="auto">
            <a:xfrm>
              <a:off x="576" y="720"/>
              <a:ext cx="2352" cy="33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/>
              <a:r>
                <a:rPr kumimoji="1" lang="zh-CN" altLang="en-US" sz="2900" b="1" dirty="0">
                  <a:solidFill>
                    <a:schemeClr val="accent2"/>
                  </a:solidFill>
                  <a:ea typeface="幼圆" pitchFamily="49" charset="-122"/>
                </a:rPr>
                <a:t>1</a:t>
              </a:r>
              <a:r>
                <a:rPr kumimoji="1" lang="zh-CN" altLang="en-US" sz="2900" b="1" dirty="0">
                  <a:solidFill>
                    <a:schemeClr val="accent2"/>
                  </a:solidFill>
                  <a:latin typeface="幼圆" pitchFamily="49" charset="-122"/>
                  <a:ea typeface="幼圆" pitchFamily="49" charset="-122"/>
                </a:rPr>
                <a:t>.栈初始化</a:t>
              </a:r>
              <a:endParaRPr kumimoji="1" lang="zh-CN" altLang="en-US" sz="2900" dirty="0">
                <a:solidFill>
                  <a:schemeClr val="accent2"/>
                </a:solidFill>
                <a:latin typeface="幼圆" pitchFamily="49" charset="-122"/>
                <a:ea typeface="幼圆" pitchFamily="49" charset="-122"/>
              </a:endParaRPr>
            </a:p>
          </p:txBody>
        </p:sp>
      </p:grp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711108" y="228600"/>
            <a:ext cx="5864521" cy="609600"/>
            <a:chOff x="336" y="192"/>
            <a:chExt cx="1776" cy="384"/>
          </a:xfrm>
        </p:grpSpPr>
        <p:sp>
          <p:nvSpPr>
            <p:cNvPr id="52235" name="Rectangle 25"/>
            <p:cNvSpPr>
              <a:spLocks noChangeArrowheads="1"/>
            </p:cNvSpPr>
            <p:nvPr/>
          </p:nvSpPr>
          <p:spPr bwMode="auto">
            <a:xfrm>
              <a:off x="336" y="192"/>
              <a:ext cx="1776" cy="384"/>
            </a:xfrm>
            <a:prstGeom prst="rect">
              <a:avLst/>
            </a:prstGeom>
            <a:solidFill>
              <a:srgbClr val="CCFFCC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17088" dir="2436078" algn="ctr" rotWithShape="0">
                <a:srgbClr val="C0C0C0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36" name="Rectangle 26"/>
            <p:cNvSpPr>
              <a:spLocks noChangeArrowheads="1"/>
            </p:cNvSpPr>
            <p:nvPr/>
          </p:nvSpPr>
          <p:spPr bwMode="auto">
            <a:xfrm>
              <a:off x="436" y="225"/>
              <a:ext cx="1628" cy="34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kumimoji="1" lang="en-US" altLang="zh-CN" sz="3000" b="1">
                  <a:solidFill>
                    <a:srgbClr val="003399"/>
                  </a:solidFill>
                  <a:latin typeface="黑体" pitchFamily="2" charset="-122"/>
                  <a:ea typeface="黑体" pitchFamily="2" charset="-122"/>
                </a:rPr>
                <a:t>(</a:t>
              </a:r>
              <a:r>
                <a:rPr kumimoji="1" lang="zh-CN" altLang="en-US" sz="3000" b="1">
                  <a:solidFill>
                    <a:srgbClr val="003399"/>
                  </a:solidFill>
                  <a:latin typeface="黑体" pitchFamily="2" charset="-122"/>
                  <a:ea typeface="黑体" pitchFamily="2" charset="-122"/>
                </a:rPr>
                <a:t>二</a:t>
              </a:r>
              <a:r>
                <a:rPr kumimoji="1" lang="en-US" altLang="zh-CN" sz="3000" b="1">
                  <a:solidFill>
                    <a:srgbClr val="003399"/>
                  </a:solidFill>
                  <a:latin typeface="黑体" pitchFamily="2" charset="-122"/>
                  <a:ea typeface="黑体" pitchFamily="2" charset="-122"/>
                </a:rPr>
                <a:t>)</a:t>
              </a:r>
              <a:r>
                <a:rPr kumimoji="1" lang="zh-CN" altLang="en-US" sz="3000" b="1">
                  <a:solidFill>
                    <a:srgbClr val="003399"/>
                  </a:solidFill>
                  <a:latin typeface="黑体" pitchFamily="2" charset="-122"/>
                  <a:ea typeface="黑体" pitchFamily="2" charset="-122"/>
                </a:rPr>
                <a:t>链栈的基本算法</a:t>
              </a:r>
            </a:p>
          </p:txBody>
        </p:sp>
      </p:grpSp>
      <p:grpSp>
        <p:nvGrpSpPr>
          <p:cNvPr id="5" name="Group 42"/>
          <p:cNvGrpSpPr>
            <a:grpSpLocks/>
          </p:cNvGrpSpPr>
          <p:nvPr/>
        </p:nvGrpSpPr>
        <p:grpSpPr bwMode="auto">
          <a:xfrm>
            <a:off x="1303697" y="4267200"/>
            <a:ext cx="9667675" cy="2243138"/>
            <a:chOff x="616" y="2688"/>
            <a:chExt cx="4568" cy="1413"/>
          </a:xfrm>
        </p:grpSpPr>
        <p:sp>
          <p:nvSpPr>
            <p:cNvPr id="52233" name="Freeform 43"/>
            <p:cNvSpPr>
              <a:spLocks/>
            </p:cNvSpPr>
            <p:nvPr/>
          </p:nvSpPr>
          <p:spPr bwMode="auto">
            <a:xfrm>
              <a:off x="616" y="2688"/>
              <a:ext cx="4568" cy="1413"/>
            </a:xfrm>
            <a:custGeom>
              <a:avLst/>
              <a:gdLst>
                <a:gd name="T0" fmla="*/ 137 w 4844"/>
                <a:gd name="T1" fmla="*/ 154 h 1413"/>
                <a:gd name="T2" fmla="*/ 174 w 4844"/>
                <a:gd name="T3" fmla="*/ 787 h 1413"/>
                <a:gd name="T4" fmla="*/ 110 w 4844"/>
                <a:gd name="T5" fmla="*/ 1018 h 1413"/>
                <a:gd name="T6" fmla="*/ 638 w 4844"/>
                <a:gd name="T7" fmla="*/ 1248 h 1413"/>
                <a:gd name="T8" fmla="*/ 902 w 4844"/>
                <a:gd name="T9" fmla="*/ 1248 h 1413"/>
                <a:gd name="T10" fmla="*/ 957 w 4844"/>
                <a:gd name="T11" fmla="*/ 1202 h 1413"/>
                <a:gd name="T12" fmla="*/ 2041 w 4844"/>
                <a:gd name="T13" fmla="*/ 1179 h 1413"/>
                <a:gd name="T14" fmla="*/ 2314 w 4844"/>
                <a:gd name="T15" fmla="*/ 1145 h 1413"/>
                <a:gd name="T16" fmla="*/ 3699 w 4844"/>
                <a:gd name="T17" fmla="*/ 1145 h 1413"/>
                <a:gd name="T18" fmla="*/ 3763 w 4844"/>
                <a:gd name="T19" fmla="*/ 1110 h 1413"/>
                <a:gd name="T20" fmla="*/ 3681 w 4844"/>
                <a:gd name="T21" fmla="*/ 695 h 1413"/>
                <a:gd name="T22" fmla="*/ 3690 w 4844"/>
                <a:gd name="T23" fmla="*/ 200 h 1413"/>
                <a:gd name="T24" fmla="*/ 3681 w 4844"/>
                <a:gd name="T25" fmla="*/ 27 h 1413"/>
                <a:gd name="T26" fmla="*/ 3644 w 4844"/>
                <a:gd name="T27" fmla="*/ 4 h 1413"/>
                <a:gd name="T28" fmla="*/ 2770 w 4844"/>
                <a:gd name="T29" fmla="*/ 16 h 1413"/>
                <a:gd name="T30" fmla="*/ 2505 w 4844"/>
                <a:gd name="T31" fmla="*/ 50 h 1413"/>
                <a:gd name="T32" fmla="*/ 1148 w 4844"/>
                <a:gd name="T33" fmla="*/ 62 h 1413"/>
                <a:gd name="T34" fmla="*/ 548 w 4844"/>
                <a:gd name="T35" fmla="*/ 27 h 1413"/>
                <a:gd name="T36" fmla="*/ 201 w 4844"/>
                <a:gd name="T37" fmla="*/ 16 h 1413"/>
                <a:gd name="T38" fmla="*/ 137 w 4844"/>
                <a:gd name="T39" fmla="*/ 119 h 1413"/>
                <a:gd name="T40" fmla="*/ 137 w 4844"/>
                <a:gd name="T41" fmla="*/ 154 h 1413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4844" h="1413">
                  <a:moveTo>
                    <a:pt x="173" y="154"/>
                  </a:moveTo>
                  <a:cubicBezTo>
                    <a:pt x="176" y="314"/>
                    <a:pt x="100" y="612"/>
                    <a:pt x="219" y="787"/>
                  </a:cubicBezTo>
                  <a:cubicBezTo>
                    <a:pt x="209" y="903"/>
                    <a:pt x="214" y="940"/>
                    <a:pt x="139" y="1018"/>
                  </a:cubicBezTo>
                  <a:cubicBezTo>
                    <a:pt x="0" y="1413"/>
                    <a:pt x="665" y="1246"/>
                    <a:pt x="807" y="1248"/>
                  </a:cubicBezTo>
                  <a:cubicBezTo>
                    <a:pt x="929" y="1260"/>
                    <a:pt x="1011" y="1274"/>
                    <a:pt x="1141" y="1248"/>
                  </a:cubicBezTo>
                  <a:cubicBezTo>
                    <a:pt x="1341" y="1208"/>
                    <a:pt x="956" y="1209"/>
                    <a:pt x="1210" y="1202"/>
                  </a:cubicBezTo>
                  <a:cubicBezTo>
                    <a:pt x="1667" y="1190"/>
                    <a:pt x="2124" y="1189"/>
                    <a:pt x="2581" y="1179"/>
                  </a:cubicBezTo>
                  <a:cubicBezTo>
                    <a:pt x="2834" y="1151"/>
                    <a:pt x="2719" y="1162"/>
                    <a:pt x="2926" y="1145"/>
                  </a:cubicBezTo>
                  <a:cubicBezTo>
                    <a:pt x="3262" y="1148"/>
                    <a:pt x="4238" y="1168"/>
                    <a:pt x="4677" y="1145"/>
                  </a:cubicBezTo>
                  <a:cubicBezTo>
                    <a:pt x="4706" y="1143"/>
                    <a:pt x="4729" y="1115"/>
                    <a:pt x="4758" y="1110"/>
                  </a:cubicBezTo>
                  <a:cubicBezTo>
                    <a:pt x="4844" y="979"/>
                    <a:pt x="4686" y="819"/>
                    <a:pt x="4654" y="695"/>
                  </a:cubicBezTo>
                  <a:cubicBezTo>
                    <a:pt x="4637" y="532"/>
                    <a:pt x="4611" y="357"/>
                    <a:pt x="4666" y="200"/>
                  </a:cubicBezTo>
                  <a:cubicBezTo>
                    <a:pt x="4662" y="142"/>
                    <a:pt x="4670" y="82"/>
                    <a:pt x="4654" y="27"/>
                  </a:cubicBezTo>
                  <a:cubicBezTo>
                    <a:pt x="4649" y="11"/>
                    <a:pt x="4625" y="4"/>
                    <a:pt x="4608" y="4"/>
                  </a:cubicBezTo>
                  <a:cubicBezTo>
                    <a:pt x="4239" y="0"/>
                    <a:pt x="3871" y="12"/>
                    <a:pt x="3502" y="16"/>
                  </a:cubicBezTo>
                  <a:cubicBezTo>
                    <a:pt x="3390" y="27"/>
                    <a:pt x="3281" y="42"/>
                    <a:pt x="3168" y="50"/>
                  </a:cubicBezTo>
                  <a:cubicBezTo>
                    <a:pt x="2608" y="168"/>
                    <a:pt x="2024" y="66"/>
                    <a:pt x="1452" y="62"/>
                  </a:cubicBezTo>
                  <a:cubicBezTo>
                    <a:pt x="1196" y="38"/>
                    <a:pt x="953" y="33"/>
                    <a:pt x="692" y="27"/>
                  </a:cubicBezTo>
                  <a:cubicBezTo>
                    <a:pt x="538" y="12"/>
                    <a:pt x="411" y="7"/>
                    <a:pt x="254" y="16"/>
                  </a:cubicBezTo>
                  <a:cubicBezTo>
                    <a:pt x="200" y="69"/>
                    <a:pt x="227" y="37"/>
                    <a:pt x="173" y="119"/>
                  </a:cubicBezTo>
                  <a:cubicBezTo>
                    <a:pt x="146" y="160"/>
                    <a:pt x="136" y="154"/>
                    <a:pt x="173" y="154"/>
                  </a:cubicBezTo>
                  <a:close/>
                </a:path>
              </a:pathLst>
            </a:custGeom>
            <a:solidFill>
              <a:srgbClr val="FFD8B1"/>
            </a:solidFill>
            <a:ln w="12700" cap="sq" cmpd="sng">
              <a:noFill/>
              <a:prstDash val="solid"/>
              <a:round/>
              <a:headEnd type="none" w="sm" len="sm"/>
              <a:tailEnd type="none" w="sm" len="sm"/>
            </a:ln>
            <a:effectLst>
              <a:outerShdw dist="152928" dir="2498012" algn="ctr" rotWithShape="0">
                <a:srgbClr val="C0C0C0"/>
              </a:outerShdw>
            </a:effec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34" name="Text Box 44"/>
            <p:cNvSpPr txBox="1">
              <a:spLocks noChangeArrowheads="1"/>
            </p:cNvSpPr>
            <p:nvPr/>
          </p:nvSpPr>
          <p:spPr bwMode="auto">
            <a:xfrm>
              <a:off x="1294" y="2941"/>
              <a:ext cx="2890" cy="87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lnSpc>
                  <a:spcPct val="75000"/>
                </a:lnSpc>
              </a:pPr>
              <a:r>
                <a:rPr lang="en-US" altLang="zh-CN" sz="2800" b="1" dirty="0" err="1">
                  <a:solidFill>
                    <a:srgbClr val="003399"/>
                  </a:solidFill>
                </a:rPr>
                <a:t>int</a:t>
              </a:r>
              <a:r>
                <a:rPr lang="en-US" altLang="zh-CN" sz="2800" b="1" dirty="0">
                  <a:solidFill>
                    <a:srgbClr val="003399"/>
                  </a:solidFill>
                </a:rPr>
                <a:t>  </a:t>
              </a:r>
              <a:r>
                <a:rPr lang="en-US" altLang="zh-CN" sz="2800" b="1" dirty="0" err="1">
                  <a:solidFill>
                    <a:srgbClr val="003399"/>
                  </a:solidFill>
                </a:rPr>
                <a:t>isEmpty</a:t>
              </a:r>
              <a:r>
                <a:rPr lang="en-US" altLang="zh-CN" sz="2800" b="1" dirty="0">
                  <a:solidFill>
                    <a:srgbClr val="003399"/>
                  </a:solidFill>
                </a:rPr>
                <a:t>( )</a:t>
              </a:r>
            </a:p>
            <a:p>
              <a:pPr>
                <a:lnSpc>
                  <a:spcPct val="75000"/>
                </a:lnSpc>
              </a:pPr>
              <a:r>
                <a:rPr lang="en-US" altLang="zh-CN" sz="2800" b="1" dirty="0">
                  <a:solidFill>
                    <a:srgbClr val="003399"/>
                  </a:solidFill>
                </a:rPr>
                <a:t>{</a:t>
              </a:r>
            </a:p>
            <a:p>
              <a:pPr>
                <a:lnSpc>
                  <a:spcPct val="75000"/>
                </a:lnSpc>
              </a:pPr>
              <a:r>
                <a:rPr lang="en-US" altLang="zh-CN" sz="2800" b="1" dirty="0">
                  <a:solidFill>
                    <a:srgbClr val="003399"/>
                  </a:solidFill>
                </a:rPr>
                <a:t>       return Top==NULL;</a:t>
              </a:r>
            </a:p>
            <a:p>
              <a:pPr>
                <a:lnSpc>
                  <a:spcPct val="75000"/>
                </a:lnSpc>
              </a:pPr>
              <a:r>
                <a:rPr lang="en-US" altLang="zh-CN" sz="2800" b="1" dirty="0">
                  <a:solidFill>
                    <a:srgbClr val="003399"/>
                  </a:solidFill>
                </a:rPr>
                <a:t>}</a:t>
              </a:r>
            </a:p>
          </p:txBody>
        </p:sp>
      </p:grpSp>
      <p:grpSp>
        <p:nvGrpSpPr>
          <p:cNvPr id="6" name="Group 55"/>
          <p:cNvGrpSpPr>
            <a:grpSpLocks/>
          </p:cNvGrpSpPr>
          <p:nvPr/>
        </p:nvGrpSpPr>
        <p:grpSpPr bwMode="auto">
          <a:xfrm>
            <a:off x="711107" y="3733800"/>
            <a:ext cx="6095207" cy="685800"/>
            <a:chOff x="336" y="2400"/>
            <a:chExt cx="2880" cy="432"/>
          </a:xfrm>
        </p:grpSpPr>
        <p:sp>
          <p:nvSpPr>
            <p:cNvPr id="52231" name="Oval 56"/>
            <p:cNvSpPr>
              <a:spLocks noChangeArrowheads="1"/>
            </p:cNvSpPr>
            <p:nvPr/>
          </p:nvSpPr>
          <p:spPr bwMode="auto">
            <a:xfrm>
              <a:off x="336" y="2400"/>
              <a:ext cx="2592" cy="432"/>
            </a:xfrm>
            <a:prstGeom prst="ellipse">
              <a:avLst/>
            </a:prstGeom>
            <a:solidFill>
              <a:srgbClr val="B9F2FF"/>
            </a:solidFill>
            <a:ln w="12700" cap="sq">
              <a:noFill/>
              <a:round/>
              <a:headEnd type="none" w="sm" len="sm"/>
              <a:tailEnd type="none" w="sm" len="sm"/>
            </a:ln>
            <a:effectLst>
              <a:outerShdw dist="91581" dir="2021404" algn="ctr" rotWithShape="0">
                <a:srgbClr val="C0C0C0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32" name="Text Box 57"/>
            <p:cNvSpPr txBox="1">
              <a:spLocks noChangeArrowheads="1"/>
            </p:cNvSpPr>
            <p:nvPr/>
          </p:nvSpPr>
          <p:spPr bwMode="auto">
            <a:xfrm>
              <a:off x="480" y="2448"/>
              <a:ext cx="2736" cy="33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/>
              <a:r>
                <a:rPr kumimoji="1" lang="zh-CN" altLang="en-US" sz="2900" b="1">
                  <a:solidFill>
                    <a:schemeClr val="accent2"/>
                  </a:solidFill>
                  <a:ea typeface="幼圆" pitchFamily="49" charset="-122"/>
                </a:rPr>
                <a:t>2</a:t>
              </a:r>
              <a:r>
                <a:rPr kumimoji="1" lang="zh-CN" altLang="en-US" sz="2900" b="1">
                  <a:solidFill>
                    <a:schemeClr val="accent2"/>
                  </a:solidFill>
                  <a:latin typeface="幼圆" pitchFamily="49" charset="-122"/>
                  <a:ea typeface="幼圆" pitchFamily="49" charset="-122"/>
                </a:rPr>
                <a:t>.测试堆栈是否为空</a:t>
              </a:r>
              <a:endParaRPr kumimoji="1" lang="zh-CN" altLang="en-US" sz="2900">
                <a:solidFill>
                  <a:schemeClr val="accent2"/>
                </a:solidFill>
                <a:latin typeface="幼圆" pitchFamily="49" charset="-122"/>
                <a:ea typeface="幼圆" pitchFamily="49" charset="-122"/>
              </a:endParaRPr>
            </a:p>
          </p:txBody>
        </p:sp>
      </p:grpSp>
      <p:grpSp>
        <p:nvGrpSpPr>
          <p:cNvPr id="17" name="组合 19"/>
          <p:cNvGrpSpPr/>
          <p:nvPr/>
        </p:nvGrpSpPr>
        <p:grpSpPr>
          <a:xfrm>
            <a:off x="6959190" y="2708218"/>
            <a:ext cx="4104568" cy="2376966"/>
            <a:chOff x="0" y="43922"/>
            <a:chExt cx="2809838" cy="1800230"/>
          </a:xfrm>
        </p:grpSpPr>
        <p:grpSp>
          <p:nvGrpSpPr>
            <p:cNvPr id="18" name="Group 7"/>
            <p:cNvGrpSpPr>
              <a:grpSpLocks/>
            </p:cNvGrpSpPr>
            <p:nvPr/>
          </p:nvGrpSpPr>
          <p:grpSpPr bwMode="auto">
            <a:xfrm>
              <a:off x="0" y="43922"/>
              <a:ext cx="2809838" cy="1800230"/>
              <a:chOff x="476" y="415"/>
              <a:chExt cx="629" cy="1132"/>
            </a:xfrm>
          </p:grpSpPr>
          <p:sp>
            <p:nvSpPr>
              <p:cNvPr id="21" name="Freeform 8"/>
              <p:cNvSpPr>
                <a:spLocks/>
              </p:cNvSpPr>
              <p:nvPr/>
            </p:nvSpPr>
            <p:spPr bwMode="auto">
              <a:xfrm>
                <a:off x="476" y="415"/>
                <a:ext cx="596" cy="1132"/>
              </a:xfrm>
              <a:custGeom>
                <a:avLst/>
                <a:gdLst>
                  <a:gd name="T0" fmla="*/ 7 w 710"/>
                  <a:gd name="T1" fmla="*/ 134 h 616"/>
                  <a:gd name="T2" fmla="*/ 13 w 710"/>
                  <a:gd name="T3" fmla="*/ 284 h 616"/>
                  <a:gd name="T4" fmla="*/ 84 w 710"/>
                  <a:gd name="T5" fmla="*/ 242 h 616"/>
                  <a:gd name="T6" fmla="*/ 77 w 710"/>
                  <a:gd name="T7" fmla="*/ 91 h 616"/>
                  <a:gd name="T8" fmla="*/ 66 w 710"/>
                  <a:gd name="T9" fmla="*/ 79 h 616"/>
                  <a:gd name="T10" fmla="*/ 16 w 710"/>
                  <a:gd name="T11" fmla="*/ 62 h 616"/>
                  <a:gd name="T12" fmla="*/ 9 w 710"/>
                  <a:gd name="T13" fmla="*/ 91 h 616"/>
                  <a:gd name="T14" fmla="*/ 8 w 710"/>
                  <a:gd name="T15" fmla="*/ 105 h 616"/>
                  <a:gd name="T16" fmla="*/ 7 w 710"/>
                  <a:gd name="T17" fmla="*/ 134 h 61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710" h="616">
                    <a:moveTo>
                      <a:pt x="58" y="225"/>
                    </a:moveTo>
                    <a:cubicBezTo>
                      <a:pt x="63" y="383"/>
                      <a:pt x="0" y="441"/>
                      <a:pt x="107" y="477"/>
                    </a:cubicBezTo>
                    <a:cubicBezTo>
                      <a:pt x="511" y="472"/>
                      <a:pt x="586" y="616"/>
                      <a:pt x="690" y="407"/>
                    </a:cubicBezTo>
                    <a:cubicBezTo>
                      <a:pt x="688" y="366"/>
                      <a:pt x="710" y="188"/>
                      <a:pt x="634" y="154"/>
                    </a:cubicBezTo>
                    <a:cubicBezTo>
                      <a:pt x="601" y="139"/>
                      <a:pt x="585" y="139"/>
                      <a:pt x="550" y="133"/>
                    </a:cubicBezTo>
                    <a:cubicBezTo>
                      <a:pt x="462" y="0"/>
                      <a:pt x="367" y="101"/>
                      <a:pt x="135" y="105"/>
                    </a:cubicBezTo>
                    <a:cubicBezTo>
                      <a:pt x="112" y="120"/>
                      <a:pt x="102" y="139"/>
                      <a:pt x="79" y="154"/>
                    </a:cubicBezTo>
                    <a:cubicBezTo>
                      <a:pt x="74" y="161"/>
                      <a:pt x="66" y="167"/>
                      <a:pt x="65" y="175"/>
                    </a:cubicBezTo>
                    <a:cubicBezTo>
                      <a:pt x="60" y="231"/>
                      <a:pt x="93" y="242"/>
                      <a:pt x="58" y="225"/>
                    </a:cubicBezTo>
                    <a:close/>
                  </a:path>
                </a:pathLst>
              </a:custGeom>
              <a:solidFill>
                <a:srgbClr val="99CCFF"/>
              </a:solidFill>
              <a:ln w="9525" cap="flat" cmpd="sng">
                <a:noFill/>
                <a:prstDash val="solid"/>
                <a:round/>
                <a:headEnd/>
                <a:tailEnd/>
              </a:ln>
              <a:effectLst>
                <a:outerShdw dist="45791" dir="2021404" algn="ctr" rotWithShape="0">
                  <a:srgbClr val="7B7B7B"/>
                </a:outerShdw>
              </a:effec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2" name="Rectangle 9"/>
              <p:cNvSpPr>
                <a:spLocks noChangeArrowheads="1"/>
              </p:cNvSpPr>
              <p:nvPr/>
            </p:nvSpPr>
            <p:spPr bwMode="auto">
              <a:xfrm>
                <a:off x="557" y="500"/>
                <a:ext cx="548" cy="7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dist="28398" dir="3806097" algn="ctr" rotWithShape="0">
                  <a:schemeClr val="bg1"/>
                </a:outerShdw>
              </a:effectLst>
            </p:spPr>
            <p:txBody>
              <a:bodyPr wrap="square" anchor="ctr">
                <a:spAutoFit/>
              </a:bodyPr>
              <a:lstStyle/>
              <a:p>
                <a:r>
                  <a:rPr lang="zh-CN" altLang="en-US" sz="5400" baseline="0" dirty="0">
                    <a:solidFill>
                      <a:srgbClr val="FF0000"/>
                    </a:solidFill>
                    <a:ea typeface="华文新魏" pitchFamily="2" charset="-122"/>
                  </a:rPr>
                  <a:t>思考</a:t>
                </a:r>
                <a:endParaRPr lang="en-US" altLang="zh-CN" sz="5400" baseline="0" dirty="0">
                  <a:solidFill>
                    <a:srgbClr val="FF0000"/>
                  </a:solidFill>
                  <a:ea typeface="华文新魏" pitchFamily="2" charset="-122"/>
                </a:endParaRPr>
              </a:p>
              <a:p>
                <a:pPr>
                  <a:lnSpc>
                    <a:spcPts val="2800"/>
                  </a:lnSpc>
                </a:pPr>
                <a:r>
                  <a:rPr lang="zh-CN" altLang="en-US" sz="2800" dirty="0">
                    <a:solidFill>
                      <a:srgbClr val="7030A0"/>
                    </a:solidFill>
                    <a:latin typeface="黑体" pitchFamily="49" charset="-122"/>
                    <a:ea typeface="黑体" pitchFamily="49" charset="-122"/>
                  </a:rPr>
                  <a:t>为什么不需要测试栈是否已满</a:t>
                </a:r>
                <a:r>
                  <a:rPr lang="zh-CN" altLang="en-US" sz="5400" baseline="0" dirty="0">
                    <a:solidFill>
                      <a:srgbClr val="7030A0"/>
                    </a:solidFill>
                    <a:ea typeface="华文新魏" pitchFamily="2" charset="-122"/>
                  </a:rPr>
                  <a:t> </a:t>
                </a:r>
              </a:p>
            </p:txBody>
          </p:sp>
        </p:grpSp>
        <p:sp>
          <p:nvSpPr>
            <p:cNvPr id="19" name="Freeform 31"/>
            <p:cNvSpPr>
              <a:spLocks/>
            </p:cNvSpPr>
            <p:nvPr/>
          </p:nvSpPr>
          <p:spPr bwMode="auto">
            <a:xfrm rot="530513">
              <a:off x="1611946" y="362107"/>
              <a:ext cx="413605" cy="393319"/>
            </a:xfrm>
            <a:custGeom>
              <a:avLst/>
              <a:gdLst>
                <a:gd name="T0" fmla="*/ 19595 w 439"/>
                <a:gd name="T1" fmla="*/ 374 h 683"/>
                <a:gd name="T2" fmla="*/ 25351 w 439"/>
                <a:gd name="T3" fmla="*/ 278 h 683"/>
                <a:gd name="T4" fmla="*/ 35572 w 439"/>
                <a:gd name="T5" fmla="*/ 336 h 683"/>
                <a:gd name="T6" fmla="*/ 34644 w 439"/>
                <a:gd name="T7" fmla="*/ 491 h 683"/>
                <a:gd name="T8" fmla="*/ 22332 w 439"/>
                <a:gd name="T9" fmla="*/ 616 h 683"/>
                <a:gd name="T10" fmla="*/ 20008 w 439"/>
                <a:gd name="T11" fmla="*/ 958 h 683"/>
                <a:gd name="T12" fmla="*/ 22332 w 439"/>
                <a:gd name="T13" fmla="*/ 1066 h 683"/>
                <a:gd name="T14" fmla="*/ 18298 w 439"/>
                <a:gd name="T15" fmla="*/ 1183 h 683"/>
                <a:gd name="T16" fmla="*/ 19221 w 439"/>
                <a:gd name="T17" fmla="*/ 1302 h 683"/>
                <a:gd name="T18" fmla="*/ 27843 w 439"/>
                <a:gd name="T19" fmla="*/ 1382 h 683"/>
                <a:gd name="T20" fmla="*/ 39233 w 439"/>
                <a:gd name="T21" fmla="*/ 1327 h 683"/>
                <a:gd name="T22" fmla="*/ 42887 w 439"/>
                <a:gd name="T23" fmla="*/ 1183 h 683"/>
                <a:gd name="T24" fmla="*/ 38303 w 439"/>
                <a:gd name="T25" fmla="*/ 1045 h 683"/>
                <a:gd name="T26" fmla="*/ 43302 w 439"/>
                <a:gd name="T27" fmla="*/ 972 h 683"/>
                <a:gd name="T28" fmla="*/ 43302 w 439"/>
                <a:gd name="T29" fmla="*/ 781 h 683"/>
                <a:gd name="T30" fmla="*/ 56046 w 439"/>
                <a:gd name="T31" fmla="*/ 621 h 683"/>
                <a:gd name="T32" fmla="*/ 57387 w 439"/>
                <a:gd name="T33" fmla="*/ 378 h 683"/>
                <a:gd name="T34" fmla="*/ 49144 w 439"/>
                <a:gd name="T35" fmla="*/ 118 h 683"/>
                <a:gd name="T36" fmla="*/ 32792 w 439"/>
                <a:gd name="T37" fmla="*/ 0 h 683"/>
                <a:gd name="T38" fmla="*/ 14637 w 439"/>
                <a:gd name="T39" fmla="*/ 78 h 683"/>
                <a:gd name="T40" fmla="*/ 4071 w 439"/>
                <a:gd name="T41" fmla="*/ 232 h 683"/>
                <a:gd name="T42" fmla="*/ 0 w 439"/>
                <a:gd name="T43" fmla="*/ 473 h 683"/>
                <a:gd name="T44" fmla="*/ 514 w 439"/>
                <a:gd name="T45" fmla="*/ 616 h 683"/>
                <a:gd name="T46" fmla="*/ 19221 w 439"/>
                <a:gd name="T47" fmla="*/ 598 h 683"/>
                <a:gd name="T48" fmla="*/ 19595 w 439"/>
                <a:gd name="T49" fmla="*/ 374 h 683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439" h="683">
                  <a:moveTo>
                    <a:pt x="150" y="185"/>
                  </a:moveTo>
                  <a:lnTo>
                    <a:pt x="194" y="138"/>
                  </a:lnTo>
                  <a:lnTo>
                    <a:pt x="272" y="167"/>
                  </a:lnTo>
                  <a:lnTo>
                    <a:pt x="265" y="244"/>
                  </a:lnTo>
                  <a:lnTo>
                    <a:pt x="171" y="304"/>
                  </a:lnTo>
                  <a:lnTo>
                    <a:pt x="153" y="474"/>
                  </a:lnTo>
                  <a:lnTo>
                    <a:pt x="171" y="527"/>
                  </a:lnTo>
                  <a:lnTo>
                    <a:pt x="140" y="585"/>
                  </a:lnTo>
                  <a:lnTo>
                    <a:pt x="147" y="645"/>
                  </a:lnTo>
                  <a:lnTo>
                    <a:pt x="213" y="683"/>
                  </a:lnTo>
                  <a:lnTo>
                    <a:pt x="300" y="656"/>
                  </a:lnTo>
                  <a:lnTo>
                    <a:pt x="328" y="585"/>
                  </a:lnTo>
                  <a:lnTo>
                    <a:pt x="293" y="518"/>
                  </a:lnTo>
                  <a:lnTo>
                    <a:pt x="331" y="480"/>
                  </a:lnTo>
                  <a:lnTo>
                    <a:pt x="331" y="387"/>
                  </a:lnTo>
                  <a:lnTo>
                    <a:pt x="429" y="308"/>
                  </a:lnTo>
                  <a:lnTo>
                    <a:pt x="439" y="188"/>
                  </a:lnTo>
                  <a:lnTo>
                    <a:pt x="376" y="59"/>
                  </a:lnTo>
                  <a:lnTo>
                    <a:pt x="251" y="0"/>
                  </a:lnTo>
                  <a:lnTo>
                    <a:pt x="112" y="38"/>
                  </a:lnTo>
                  <a:lnTo>
                    <a:pt x="31" y="115"/>
                  </a:lnTo>
                  <a:lnTo>
                    <a:pt x="0" y="234"/>
                  </a:lnTo>
                  <a:lnTo>
                    <a:pt x="4" y="304"/>
                  </a:lnTo>
                  <a:lnTo>
                    <a:pt x="147" y="296"/>
                  </a:lnTo>
                  <a:lnTo>
                    <a:pt x="150" y="185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rgbClr val="00FFFF"/>
              </a:solidFill>
              <a:round/>
              <a:headEnd/>
              <a:tailEnd/>
            </a:ln>
            <a:effectLst>
              <a:outerShdw dist="40161" dir="1106097" algn="ctr" rotWithShape="0">
                <a:srgbClr val="808080"/>
              </a:outerShdw>
            </a:effectLst>
          </p:spPr>
          <p:txBody>
            <a:bodyPr/>
            <a:lstStyle/>
            <a:p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20" name="Freeform 33"/>
            <p:cNvSpPr>
              <a:spLocks/>
            </p:cNvSpPr>
            <p:nvPr/>
          </p:nvSpPr>
          <p:spPr bwMode="auto">
            <a:xfrm rot="530513">
              <a:off x="1664649" y="707945"/>
              <a:ext cx="208191" cy="126243"/>
            </a:xfrm>
            <a:custGeom>
              <a:avLst/>
              <a:gdLst>
                <a:gd name="T0" fmla="*/ 5777 w 126"/>
                <a:gd name="T1" fmla="*/ 0 h 109"/>
                <a:gd name="T2" fmla="*/ 1145 w 126"/>
                <a:gd name="T3" fmla="*/ 45 h 109"/>
                <a:gd name="T4" fmla="*/ 0 w 126"/>
                <a:gd name="T5" fmla="*/ 165 h 109"/>
                <a:gd name="T6" fmla="*/ 3612 w 126"/>
                <a:gd name="T7" fmla="*/ 248 h 109"/>
                <a:gd name="T8" fmla="*/ 12576 w 126"/>
                <a:gd name="T9" fmla="*/ 248 h 109"/>
                <a:gd name="T10" fmla="*/ 16178 w 126"/>
                <a:gd name="T11" fmla="*/ 151 h 109"/>
                <a:gd name="T12" fmla="*/ 13076 w 126"/>
                <a:gd name="T13" fmla="*/ 32 h 109"/>
                <a:gd name="T14" fmla="*/ 5777 w 126"/>
                <a:gd name="T15" fmla="*/ 0 h 10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26" h="109">
                  <a:moveTo>
                    <a:pt x="45" y="0"/>
                  </a:moveTo>
                  <a:lnTo>
                    <a:pt x="9" y="20"/>
                  </a:lnTo>
                  <a:lnTo>
                    <a:pt x="0" y="73"/>
                  </a:lnTo>
                  <a:lnTo>
                    <a:pt x="28" y="109"/>
                  </a:lnTo>
                  <a:lnTo>
                    <a:pt x="98" y="109"/>
                  </a:lnTo>
                  <a:lnTo>
                    <a:pt x="126" y="66"/>
                  </a:lnTo>
                  <a:lnTo>
                    <a:pt x="102" y="14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FF3300"/>
            </a:solidFill>
            <a:ln w="9525">
              <a:solidFill>
                <a:srgbClr val="00FFFF"/>
              </a:solidFill>
              <a:round/>
              <a:headEnd/>
              <a:tailEnd/>
            </a:ln>
            <a:effectLst>
              <a:outerShdw dist="40161" dir="1106097" algn="ctr" rotWithShape="0">
                <a:srgbClr val="808080"/>
              </a:outerShdw>
            </a:effectLst>
          </p:spPr>
          <p:txBody>
            <a:bodyPr/>
            <a:lstStyle/>
            <a:p>
              <a:endParaRPr lang="zh-CN" altLang="en-US" sz="2400"/>
            </a:p>
          </p:txBody>
        </p:sp>
      </p:grp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507934" y="228600"/>
            <a:ext cx="5282512" cy="685800"/>
            <a:chOff x="336" y="240"/>
            <a:chExt cx="2496" cy="432"/>
          </a:xfrm>
        </p:grpSpPr>
        <p:sp>
          <p:nvSpPr>
            <p:cNvPr id="53290" name="Oval 3"/>
            <p:cNvSpPr>
              <a:spLocks noChangeArrowheads="1"/>
            </p:cNvSpPr>
            <p:nvPr/>
          </p:nvSpPr>
          <p:spPr bwMode="auto">
            <a:xfrm>
              <a:off x="336" y="240"/>
              <a:ext cx="2304" cy="432"/>
            </a:xfrm>
            <a:prstGeom prst="ellipse">
              <a:avLst/>
            </a:prstGeom>
            <a:solidFill>
              <a:srgbClr val="B9F2FF"/>
            </a:solidFill>
            <a:ln w="12700" cap="sq">
              <a:noFill/>
              <a:round/>
              <a:headEnd type="none" w="sm" len="sm"/>
              <a:tailEnd type="none" w="sm" len="sm"/>
            </a:ln>
            <a:effectLst>
              <a:outerShdw dist="91581" dir="2021404" algn="ctr" rotWithShape="0">
                <a:srgbClr val="C0C0C0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91" name="Text Box 4"/>
            <p:cNvSpPr txBox="1">
              <a:spLocks noChangeArrowheads="1"/>
            </p:cNvSpPr>
            <p:nvPr/>
          </p:nvSpPr>
          <p:spPr bwMode="auto">
            <a:xfrm>
              <a:off x="480" y="288"/>
              <a:ext cx="2352" cy="33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/>
              <a:r>
                <a:rPr kumimoji="1" lang="zh-CN" altLang="en-US" sz="2900" b="1" dirty="0">
                  <a:solidFill>
                    <a:schemeClr val="accent2"/>
                  </a:solidFill>
                  <a:ea typeface="幼圆" pitchFamily="49" charset="-122"/>
                </a:rPr>
                <a:t>3</a:t>
              </a:r>
              <a:r>
                <a:rPr kumimoji="1" lang="zh-CN" altLang="en-US" sz="2900" b="1" dirty="0">
                  <a:solidFill>
                    <a:schemeClr val="accent2"/>
                  </a:solidFill>
                  <a:latin typeface="幼圆" pitchFamily="49" charset="-122"/>
                  <a:ea typeface="幼圆" pitchFamily="49" charset="-122"/>
                </a:rPr>
                <a:t>.进栈算法</a:t>
              </a:r>
              <a:endParaRPr kumimoji="1" lang="zh-CN" altLang="en-US" sz="2900" dirty="0">
                <a:solidFill>
                  <a:schemeClr val="accent2"/>
                </a:solidFill>
                <a:latin typeface="幼圆" pitchFamily="49" charset="-122"/>
                <a:ea typeface="幼圆" pitchFamily="49" charset="-122"/>
              </a:endParaRPr>
            </a:p>
          </p:txBody>
        </p:sp>
      </p:grp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2505807" y="1066802"/>
            <a:ext cx="7978795" cy="1166813"/>
            <a:chOff x="982" y="1044"/>
            <a:chExt cx="3770" cy="735"/>
          </a:xfrm>
        </p:grpSpPr>
        <p:sp>
          <p:nvSpPr>
            <p:cNvPr id="53274" name="Text Box 6"/>
            <p:cNvSpPr txBox="1">
              <a:spLocks noChangeArrowheads="1"/>
            </p:cNvSpPr>
            <p:nvPr/>
          </p:nvSpPr>
          <p:spPr bwMode="auto">
            <a:xfrm>
              <a:off x="982" y="1044"/>
              <a:ext cx="272" cy="29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CN" sz="2400" b="1" dirty="0">
                  <a:solidFill>
                    <a:srgbClr val="FF3300"/>
                  </a:solidFill>
                </a:rPr>
                <a:t>top</a:t>
              </a:r>
              <a:endParaRPr kumimoji="1" lang="en-US" altLang="zh-CN" sz="2800" dirty="0">
                <a:solidFill>
                  <a:srgbClr val="FF3300"/>
                </a:solidFill>
              </a:endParaRPr>
            </a:p>
          </p:txBody>
        </p:sp>
        <p:sp>
          <p:nvSpPr>
            <p:cNvPr id="53275" name="Line 7"/>
            <p:cNvSpPr>
              <a:spLocks noChangeShapeType="1"/>
            </p:cNvSpPr>
            <p:nvPr/>
          </p:nvSpPr>
          <p:spPr bwMode="auto">
            <a:xfrm>
              <a:off x="1884" y="1630"/>
              <a:ext cx="336" cy="0"/>
            </a:xfrm>
            <a:prstGeom prst="line">
              <a:avLst/>
            </a:prstGeom>
            <a:noFill/>
            <a:ln w="15875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76" name="Line 8"/>
            <p:cNvSpPr>
              <a:spLocks noChangeShapeType="1"/>
            </p:cNvSpPr>
            <p:nvPr/>
          </p:nvSpPr>
          <p:spPr bwMode="auto">
            <a:xfrm>
              <a:off x="2760" y="1618"/>
              <a:ext cx="432" cy="0"/>
            </a:xfrm>
            <a:prstGeom prst="line">
              <a:avLst/>
            </a:prstGeom>
            <a:noFill/>
            <a:ln w="15875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77" name="Line 9"/>
            <p:cNvSpPr>
              <a:spLocks noChangeShapeType="1"/>
            </p:cNvSpPr>
            <p:nvPr/>
          </p:nvSpPr>
          <p:spPr bwMode="auto">
            <a:xfrm>
              <a:off x="3840" y="1630"/>
              <a:ext cx="336" cy="0"/>
            </a:xfrm>
            <a:prstGeom prst="line">
              <a:avLst/>
            </a:prstGeom>
            <a:noFill/>
            <a:ln w="15875" cap="sq">
              <a:solidFill>
                <a:srgbClr val="0033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78" name="Text Box 10"/>
            <p:cNvSpPr txBox="1">
              <a:spLocks noChangeArrowheads="1"/>
            </p:cNvSpPr>
            <p:nvPr/>
          </p:nvSpPr>
          <p:spPr bwMode="auto">
            <a:xfrm>
              <a:off x="3312" y="1426"/>
              <a:ext cx="387" cy="29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zh-CN" altLang="en-US" sz="2400" i="1" dirty="0"/>
                <a:t> ......  </a:t>
              </a:r>
            </a:p>
          </p:txBody>
        </p:sp>
        <p:sp>
          <p:nvSpPr>
            <p:cNvPr id="53279" name="Line 11"/>
            <p:cNvSpPr>
              <a:spLocks noChangeShapeType="1"/>
            </p:cNvSpPr>
            <p:nvPr/>
          </p:nvSpPr>
          <p:spPr bwMode="auto">
            <a:xfrm flipH="1" flipV="1">
              <a:off x="1296" y="1296"/>
              <a:ext cx="144" cy="144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 type="triangle" w="med" len="med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" name="Group 12"/>
            <p:cNvGrpSpPr>
              <a:grpSpLocks/>
            </p:cNvGrpSpPr>
            <p:nvPr/>
          </p:nvGrpSpPr>
          <p:grpSpPr bwMode="auto">
            <a:xfrm>
              <a:off x="1392" y="1488"/>
              <a:ext cx="576" cy="250"/>
              <a:chOff x="1392" y="1488"/>
              <a:chExt cx="576" cy="250"/>
            </a:xfrm>
          </p:grpSpPr>
          <p:sp>
            <p:nvSpPr>
              <p:cNvPr id="53288" name="Rectangle 13"/>
              <p:cNvSpPr>
                <a:spLocks noChangeArrowheads="1"/>
              </p:cNvSpPr>
              <p:nvPr/>
            </p:nvSpPr>
            <p:spPr bwMode="auto">
              <a:xfrm>
                <a:off x="1392" y="1488"/>
                <a:ext cx="432" cy="250"/>
              </a:xfrm>
              <a:prstGeom prst="rect">
                <a:avLst/>
              </a:prstGeom>
              <a:noFill/>
              <a:ln w="19050" cap="sq">
                <a:solidFill>
                  <a:srgbClr val="0033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289" name="Rectangle 14"/>
              <p:cNvSpPr>
                <a:spLocks noChangeArrowheads="1"/>
              </p:cNvSpPr>
              <p:nvPr/>
            </p:nvSpPr>
            <p:spPr bwMode="auto">
              <a:xfrm>
                <a:off x="1824" y="1488"/>
                <a:ext cx="144" cy="250"/>
              </a:xfrm>
              <a:prstGeom prst="rect">
                <a:avLst/>
              </a:prstGeom>
              <a:noFill/>
              <a:ln w="19050" cap="sq">
                <a:solidFill>
                  <a:srgbClr val="0033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" name="Group 15"/>
            <p:cNvGrpSpPr>
              <a:grpSpLocks/>
            </p:cNvGrpSpPr>
            <p:nvPr/>
          </p:nvGrpSpPr>
          <p:grpSpPr bwMode="auto">
            <a:xfrm>
              <a:off x="2256" y="1488"/>
              <a:ext cx="576" cy="250"/>
              <a:chOff x="1392" y="1488"/>
              <a:chExt cx="576" cy="250"/>
            </a:xfrm>
          </p:grpSpPr>
          <p:sp>
            <p:nvSpPr>
              <p:cNvPr id="53286" name="Rectangle 16"/>
              <p:cNvSpPr>
                <a:spLocks noChangeArrowheads="1"/>
              </p:cNvSpPr>
              <p:nvPr/>
            </p:nvSpPr>
            <p:spPr bwMode="auto">
              <a:xfrm>
                <a:off x="1392" y="1488"/>
                <a:ext cx="432" cy="250"/>
              </a:xfrm>
              <a:prstGeom prst="rect">
                <a:avLst/>
              </a:prstGeom>
              <a:noFill/>
              <a:ln w="19050" cap="sq">
                <a:solidFill>
                  <a:srgbClr val="0033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287" name="Rectangle 17"/>
              <p:cNvSpPr>
                <a:spLocks noChangeArrowheads="1"/>
              </p:cNvSpPr>
              <p:nvPr/>
            </p:nvSpPr>
            <p:spPr bwMode="auto">
              <a:xfrm>
                <a:off x="1824" y="1488"/>
                <a:ext cx="144" cy="250"/>
              </a:xfrm>
              <a:prstGeom prst="rect">
                <a:avLst/>
              </a:prstGeom>
              <a:noFill/>
              <a:ln w="19050" cap="sq">
                <a:solidFill>
                  <a:srgbClr val="0033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" name="Group 18"/>
            <p:cNvGrpSpPr>
              <a:grpSpLocks/>
            </p:cNvGrpSpPr>
            <p:nvPr/>
          </p:nvGrpSpPr>
          <p:grpSpPr bwMode="auto">
            <a:xfrm>
              <a:off x="4176" y="1488"/>
              <a:ext cx="576" cy="250"/>
              <a:chOff x="1392" y="1488"/>
              <a:chExt cx="576" cy="250"/>
            </a:xfrm>
          </p:grpSpPr>
          <p:sp>
            <p:nvSpPr>
              <p:cNvPr id="53284" name="Rectangle 19"/>
              <p:cNvSpPr>
                <a:spLocks noChangeArrowheads="1"/>
              </p:cNvSpPr>
              <p:nvPr/>
            </p:nvSpPr>
            <p:spPr bwMode="auto">
              <a:xfrm>
                <a:off x="1392" y="1488"/>
                <a:ext cx="432" cy="250"/>
              </a:xfrm>
              <a:prstGeom prst="rect">
                <a:avLst/>
              </a:prstGeom>
              <a:noFill/>
              <a:ln w="19050" cap="sq">
                <a:solidFill>
                  <a:srgbClr val="0033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285" name="Rectangle 20"/>
              <p:cNvSpPr>
                <a:spLocks noChangeArrowheads="1"/>
              </p:cNvSpPr>
              <p:nvPr/>
            </p:nvSpPr>
            <p:spPr bwMode="auto">
              <a:xfrm>
                <a:off x="1824" y="1488"/>
                <a:ext cx="144" cy="250"/>
              </a:xfrm>
              <a:prstGeom prst="rect">
                <a:avLst/>
              </a:prstGeom>
              <a:noFill/>
              <a:ln w="19050" cap="sq">
                <a:solidFill>
                  <a:srgbClr val="0033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3283" name="Rectangle 21"/>
            <p:cNvSpPr>
              <a:spLocks noChangeArrowheads="1"/>
            </p:cNvSpPr>
            <p:nvPr/>
          </p:nvSpPr>
          <p:spPr bwMode="auto">
            <a:xfrm>
              <a:off x="4584" y="1488"/>
              <a:ext cx="143" cy="29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kumimoji="1" lang="zh-CN" altLang="en-US" sz="2400" dirty="0">
                  <a:ea typeface="宋体" charset="-122"/>
                </a:rPr>
                <a:t>^</a:t>
              </a:r>
            </a:p>
          </p:txBody>
        </p:sp>
      </p:grpSp>
      <p:sp>
        <p:nvSpPr>
          <p:cNvPr id="266262" name="Line 22"/>
          <p:cNvSpPr>
            <a:spLocks noChangeShapeType="1"/>
          </p:cNvSpPr>
          <p:nvPr/>
        </p:nvSpPr>
        <p:spPr bwMode="auto">
          <a:xfrm>
            <a:off x="2662420" y="1987550"/>
            <a:ext cx="711107" cy="0"/>
          </a:xfrm>
          <a:prstGeom prst="line">
            <a:avLst/>
          </a:prstGeom>
          <a:noFill/>
          <a:ln w="19050" cap="sq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263" name="Rectangle 23"/>
          <p:cNvSpPr>
            <a:spLocks noChangeArrowheads="1"/>
          </p:cNvSpPr>
          <p:nvPr/>
        </p:nvSpPr>
        <p:spPr bwMode="auto">
          <a:xfrm>
            <a:off x="1621156" y="1752600"/>
            <a:ext cx="704039" cy="46166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kumimoji="1" lang="en-US" altLang="en-US" sz="2400" b="1">
                <a:solidFill>
                  <a:srgbClr val="0000FF"/>
                </a:solidFill>
              </a:rPr>
              <a:t>item</a:t>
            </a:r>
            <a:endParaRPr kumimoji="1" lang="en-US" altLang="zh-CN" sz="2400" b="1">
              <a:solidFill>
                <a:srgbClr val="0000FF"/>
              </a:solidFill>
            </a:endParaRPr>
          </a:p>
        </p:txBody>
      </p:sp>
      <p:grpSp>
        <p:nvGrpSpPr>
          <p:cNvPr id="7" name="Group 24"/>
          <p:cNvGrpSpPr>
            <a:grpSpLocks/>
          </p:cNvGrpSpPr>
          <p:nvPr/>
        </p:nvGrpSpPr>
        <p:grpSpPr bwMode="auto">
          <a:xfrm>
            <a:off x="1555548" y="1776416"/>
            <a:ext cx="1310045" cy="828676"/>
            <a:chOff x="533" y="1488"/>
            <a:chExt cx="619" cy="522"/>
          </a:xfrm>
        </p:grpSpPr>
        <p:grpSp>
          <p:nvGrpSpPr>
            <p:cNvPr id="8" name="Group 25"/>
            <p:cNvGrpSpPr>
              <a:grpSpLocks/>
            </p:cNvGrpSpPr>
            <p:nvPr/>
          </p:nvGrpSpPr>
          <p:grpSpPr bwMode="auto">
            <a:xfrm>
              <a:off x="576" y="1488"/>
              <a:ext cx="576" cy="250"/>
              <a:chOff x="1392" y="1488"/>
              <a:chExt cx="576" cy="250"/>
            </a:xfrm>
          </p:grpSpPr>
          <p:sp>
            <p:nvSpPr>
              <p:cNvPr id="53272" name="Rectangle 26"/>
              <p:cNvSpPr>
                <a:spLocks noChangeArrowheads="1"/>
              </p:cNvSpPr>
              <p:nvPr/>
            </p:nvSpPr>
            <p:spPr bwMode="auto">
              <a:xfrm>
                <a:off x="1392" y="1488"/>
                <a:ext cx="432" cy="250"/>
              </a:xfrm>
              <a:prstGeom prst="rect">
                <a:avLst/>
              </a:prstGeom>
              <a:noFill/>
              <a:ln w="19050" cap="sq">
                <a:solidFill>
                  <a:srgbClr val="FF00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273" name="Rectangle 27"/>
              <p:cNvSpPr>
                <a:spLocks noChangeArrowheads="1"/>
              </p:cNvSpPr>
              <p:nvPr/>
            </p:nvSpPr>
            <p:spPr bwMode="auto">
              <a:xfrm>
                <a:off x="1824" y="1488"/>
                <a:ext cx="144" cy="250"/>
              </a:xfrm>
              <a:prstGeom prst="rect">
                <a:avLst/>
              </a:prstGeom>
              <a:noFill/>
              <a:ln w="19050" cap="sq">
                <a:solidFill>
                  <a:srgbClr val="FF00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3271" name="Text Box 28"/>
            <p:cNvSpPr txBox="1">
              <a:spLocks noChangeArrowheads="1"/>
            </p:cNvSpPr>
            <p:nvPr/>
          </p:nvSpPr>
          <p:spPr bwMode="auto">
            <a:xfrm>
              <a:off x="533" y="1680"/>
              <a:ext cx="172" cy="33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 dirty="0">
                  <a:solidFill>
                    <a:srgbClr val="FF3300"/>
                  </a:solidFill>
                </a:rPr>
                <a:t>p</a:t>
              </a:r>
            </a:p>
          </p:txBody>
        </p:sp>
      </p:grpSp>
      <p:grpSp>
        <p:nvGrpSpPr>
          <p:cNvPr id="9" name="Group 29"/>
          <p:cNvGrpSpPr>
            <a:grpSpLocks/>
          </p:cNvGrpSpPr>
          <p:nvPr/>
        </p:nvGrpSpPr>
        <p:grpSpPr bwMode="auto">
          <a:xfrm>
            <a:off x="1849726" y="1430338"/>
            <a:ext cx="1828562" cy="323850"/>
            <a:chOff x="672" y="1248"/>
            <a:chExt cx="864" cy="204"/>
          </a:xfrm>
        </p:grpSpPr>
        <p:sp>
          <p:nvSpPr>
            <p:cNvPr id="53268" name="Rectangle 30"/>
            <p:cNvSpPr>
              <a:spLocks noChangeArrowheads="1"/>
            </p:cNvSpPr>
            <p:nvPr/>
          </p:nvSpPr>
          <p:spPr bwMode="auto">
            <a:xfrm>
              <a:off x="1248" y="1260"/>
              <a:ext cx="288" cy="192"/>
            </a:xfrm>
            <a:prstGeom prst="rect">
              <a:avLst/>
            </a:prstGeom>
            <a:solidFill>
              <a:srgbClr val="FFFFFF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69" name="Line 31"/>
            <p:cNvSpPr>
              <a:spLocks noChangeShapeType="1"/>
            </p:cNvSpPr>
            <p:nvPr/>
          </p:nvSpPr>
          <p:spPr bwMode="auto">
            <a:xfrm flipH="1">
              <a:off x="672" y="1248"/>
              <a:ext cx="288" cy="192"/>
            </a:xfrm>
            <a:prstGeom prst="line">
              <a:avLst/>
            </a:prstGeom>
            <a:noFill/>
            <a:ln w="19050" cap="sq">
              <a:solidFill>
                <a:srgbClr val="FF0000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203173" y="2609850"/>
            <a:ext cx="11377719" cy="4429125"/>
            <a:chOff x="152400" y="2609850"/>
            <a:chExt cx="8534400" cy="4429125"/>
          </a:xfrm>
        </p:grpSpPr>
        <p:grpSp>
          <p:nvGrpSpPr>
            <p:cNvPr id="10" name="Group 32"/>
            <p:cNvGrpSpPr>
              <a:grpSpLocks/>
            </p:cNvGrpSpPr>
            <p:nvPr/>
          </p:nvGrpSpPr>
          <p:grpSpPr bwMode="auto">
            <a:xfrm>
              <a:off x="457200" y="3200400"/>
              <a:ext cx="8229600" cy="3838575"/>
              <a:chOff x="288" y="2016"/>
              <a:chExt cx="5184" cy="2418"/>
            </a:xfrm>
          </p:grpSpPr>
          <p:sp>
            <p:nvSpPr>
              <p:cNvPr id="53266" name="Rectangle 33"/>
              <p:cNvSpPr>
                <a:spLocks noChangeArrowheads="1"/>
              </p:cNvSpPr>
              <p:nvPr/>
            </p:nvSpPr>
            <p:spPr bwMode="auto">
              <a:xfrm>
                <a:off x="288" y="2016"/>
                <a:ext cx="5184" cy="2304"/>
              </a:xfrm>
              <a:prstGeom prst="rect">
                <a:avLst/>
              </a:prstGeom>
              <a:solidFill>
                <a:srgbClr val="FFF3E7"/>
              </a:solidFill>
              <a:ln w="12700" cap="sq">
                <a:noFill/>
                <a:miter lim="800000"/>
                <a:headEnd type="none" w="sm" len="sm"/>
                <a:tailEnd type="none" w="sm" len="sm"/>
              </a:ln>
              <a:effectLst>
                <a:outerShdw dist="198380" dir="2388334" algn="ctr" rotWithShape="0">
                  <a:srgbClr val="C0C0C0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267" name="Text Box 34"/>
              <p:cNvSpPr txBox="1">
                <a:spLocks noChangeArrowheads="1"/>
              </p:cNvSpPr>
              <p:nvPr/>
            </p:nvSpPr>
            <p:spPr bwMode="auto">
              <a:xfrm>
                <a:off x="468" y="2069"/>
                <a:ext cx="4956" cy="2365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1" hangingPunct="1">
                  <a:lnSpc>
                    <a:spcPct val="85000"/>
                  </a:lnSpc>
                </a:pPr>
                <a:r>
                  <a:rPr kumimoji="1" lang="en-US" altLang="zh-CN" sz="2800" b="1" dirty="0">
                    <a:solidFill>
                      <a:srgbClr val="003399"/>
                    </a:solidFill>
                  </a:rPr>
                  <a:t>void  push( </a:t>
                </a:r>
                <a:r>
                  <a:rPr kumimoji="1" lang="en-US" altLang="zh-CN" sz="2800" b="1" dirty="0" err="1">
                    <a:solidFill>
                      <a:srgbClr val="003399"/>
                    </a:solidFill>
                  </a:rPr>
                  <a:t>ElemType</a:t>
                </a:r>
                <a:r>
                  <a:rPr kumimoji="1" lang="en-US" altLang="zh-CN" sz="2800" b="1" dirty="0">
                    <a:solidFill>
                      <a:srgbClr val="003399"/>
                    </a:solidFill>
                  </a:rPr>
                  <a:t> item )</a:t>
                </a:r>
              </a:p>
              <a:p>
                <a:pPr eaLnBrk="1" hangingPunct="1">
                  <a:lnSpc>
                    <a:spcPct val="85000"/>
                  </a:lnSpc>
                </a:pPr>
                <a:r>
                  <a:rPr kumimoji="1" lang="en-US" altLang="zh-CN" sz="2800" b="1" dirty="0">
                    <a:solidFill>
                      <a:srgbClr val="003399"/>
                    </a:solidFill>
                  </a:rPr>
                  <a:t>{    </a:t>
                </a:r>
                <a:r>
                  <a:rPr kumimoji="1" lang="en-US" altLang="zh-CN" sz="2800" b="1" dirty="0" err="1">
                    <a:solidFill>
                      <a:srgbClr val="003399"/>
                    </a:solidFill>
                  </a:rPr>
                  <a:t>Nodeptr</a:t>
                </a:r>
                <a:r>
                  <a:rPr kumimoji="1" lang="en-US" altLang="zh-CN" sz="2800" b="1" dirty="0">
                    <a:solidFill>
                      <a:srgbClr val="003399"/>
                    </a:solidFill>
                  </a:rPr>
                  <a:t> p;</a:t>
                </a:r>
              </a:p>
              <a:p>
                <a:pPr eaLnBrk="1" hangingPunct="1">
                  <a:lnSpc>
                    <a:spcPct val="85000"/>
                  </a:lnSpc>
                </a:pPr>
                <a:r>
                  <a:rPr kumimoji="1" lang="en-US" altLang="zh-CN" sz="2800" b="1" dirty="0">
                    <a:solidFill>
                      <a:srgbClr val="003399"/>
                    </a:solidFill>
                  </a:rPr>
                  <a:t>      if( (p=(</a:t>
                </a:r>
                <a:r>
                  <a:rPr kumimoji="1" lang="en-US" altLang="zh-CN" sz="2800" b="1" dirty="0" err="1">
                    <a:solidFill>
                      <a:srgbClr val="003399"/>
                    </a:solidFill>
                  </a:rPr>
                  <a:t>Nodeptr</a:t>
                </a:r>
                <a:r>
                  <a:rPr kumimoji="1" lang="en-US" altLang="zh-CN" sz="2800" b="1" dirty="0">
                    <a:solidFill>
                      <a:srgbClr val="003399"/>
                    </a:solidFill>
                  </a:rPr>
                  <a:t>)</a:t>
                </a:r>
                <a:r>
                  <a:rPr kumimoji="1" lang="en-US" altLang="zh-CN" sz="2800" b="1" dirty="0" err="1">
                    <a:solidFill>
                      <a:srgbClr val="003399"/>
                    </a:solidFill>
                  </a:rPr>
                  <a:t>malloc</a:t>
                </a:r>
                <a:r>
                  <a:rPr kumimoji="1" lang="en-US" altLang="zh-CN" sz="2800" b="1" dirty="0">
                    <a:solidFill>
                      <a:srgbClr val="003399"/>
                    </a:solidFill>
                  </a:rPr>
                  <a:t>(</a:t>
                </a:r>
                <a:r>
                  <a:rPr kumimoji="1" lang="en-US" altLang="zh-CN" sz="2800" b="1" dirty="0" err="1">
                    <a:solidFill>
                      <a:srgbClr val="003399"/>
                    </a:solidFill>
                  </a:rPr>
                  <a:t>sizeof</a:t>
                </a:r>
                <a:r>
                  <a:rPr kumimoji="1" lang="en-US" altLang="zh-CN" sz="2800" b="1" dirty="0">
                    <a:solidFill>
                      <a:srgbClr val="003399"/>
                    </a:solidFill>
                  </a:rPr>
                  <a:t>(Node)))==NULL )</a:t>
                </a:r>
              </a:p>
              <a:p>
                <a:pPr eaLnBrk="1" hangingPunct="1">
                  <a:lnSpc>
                    <a:spcPct val="85000"/>
                  </a:lnSpc>
                </a:pPr>
                <a:r>
                  <a:rPr kumimoji="1" lang="zh-CN" altLang="en-US" sz="2800" b="1" dirty="0">
                    <a:solidFill>
                      <a:srgbClr val="003399"/>
                    </a:solidFill>
                  </a:rPr>
                  <a:t>             </a:t>
                </a:r>
                <a:r>
                  <a:rPr kumimoji="1" lang="en-US" altLang="zh-CN" sz="2800" b="1" dirty="0">
                    <a:solidFill>
                      <a:srgbClr val="003399"/>
                    </a:solidFill>
                  </a:rPr>
                  <a:t>Error(“No memory!”);  </a:t>
                </a:r>
              </a:p>
              <a:p>
                <a:pPr eaLnBrk="1" hangingPunct="1">
                  <a:lnSpc>
                    <a:spcPct val="85000"/>
                  </a:lnSpc>
                </a:pPr>
                <a:r>
                  <a:rPr kumimoji="1" lang="en-US" altLang="zh-CN" sz="2800" b="1" dirty="0">
                    <a:solidFill>
                      <a:srgbClr val="003399"/>
                    </a:solidFill>
                  </a:rPr>
                  <a:t>      else{</a:t>
                </a:r>
                <a:endParaRPr kumimoji="1" lang="en-US" altLang="zh-CN" sz="2400" b="1" dirty="0">
                  <a:solidFill>
                    <a:srgbClr val="003399"/>
                  </a:solidFill>
                </a:endParaRPr>
              </a:p>
              <a:p>
                <a:pPr eaLnBrk="1" hangingPunct="1">
                  <a:lnSpc>
                    <a:spcPct val="85000"/>
                  </a:lnSpc>
                </a:pPr>
                <a:r>
                  <a:rPr kumimoji="1" lang="zh-CN" altLang="en-US" sz="2800" b="1" dirty="0">
                    <a:solidFill>
                      <a:srgbClr val="FF0000"/>
                    </a:solidFill>
                  </a:rPr>
                  <a:t> </a:t>
                </a:r>
                <a:r>
                  <a:rPr kumimoji="1" lang="zh-CN" altLang="zh-CN" sz="2800" b="1" dirty="0">
                    <a:solidFill>
                      <a:srgbClr val="FF0000"/>
                    </a:solidFill>
                  </a:rPr>
                  <a:t>     </a:t>
                </a:r>
                <a:r>
                  <a:rPr kumimoji="1" lang="zh-CN" altLang="en-US" sz="2800" b="1" dirty="0">
                    <a:solidFill>
                      <a:srgbClr val="FF0000"/>
                    </a:solidFill>
                  </a:rPr>
                  <a:t>       p</a:t>
                </a:r>
                <a:r>
                  <a:rPr kumimoji="1" lang="zh-CN" altLang="en-US" sz="2800" b="1" dirty="0">
                    <a:solidFill>
                      <a:srgbClr val="FF0000"/>
                    </a:solidFill>
                    <a:latin typeface="宋体" charset="-122"/>
                    <a:ea typeface="宋体" charset="-122"/>
                  </a:rPr>
                  <a:t>-</a:t>
                </a:r>
                <a:r>
                  <a:rPr kumimoji="1" lang="zh-CN" altLang="en-US" sz="2800" b="1" dirty="0">
                    <a:solidFill>
                      <a:srgbClr val="FF0000"/>
                    </a:solidFill>
                  </a:rPr>
                  <a:t>&gt;</a:t>
                </a:r>
                <a:r>
                  <a:rPr kumimoji="1" lang="en-US" altLang="zh-CN" sz="2800" b="1" dirty="0">
                    <a:solidFill>
                      <a:srgbClr val="FF0000"/>
                    </a:solidFill>
                  </a:rPr>
                  <a:t>data=</a:t>
                </a:r>
                <a:r>
                  <a:rPr lang="en-US" altLang="zh-CN" sz="2800" b="1" dirty="0">
                    <a:solidFill>
                      <a:srgbClr val="FF0000"/>
                    </a:solidFill>
                  </a:rPr>
                  <a:t>item;           </a:t>
                </a:r>
                <a:r>
                  <a:rPr lang="en-US" altLang="zh-CN" sz="2400" b="1" dirty="0">
                    <a:solidFill>
                      <a:srgbClr val="FF0000"/>
                    </a:solidFill>
                  </a:rPr>
                  <a:t>/*</a:t>
                </a:r>
                <a:r>
                  <a:rPr lang="zh-CN" altLang="en-US" sz="2400" b="1" dirty="0">
                    <a:solidFill>
                      <a:srgbClr val="FF0000"/>
                    </a:solidFill>
                    <a:latin typeface="幼圆" pitchFamily="49" charset="-122"/>
                    <a:ea typeface="幼圆" pitchFamily="49" charset="-122"/>
                  </a:rPr>
                  <a:t>将</a:t>
                </a:r>
                <a:r>
                  <a:rPr lang="en-US" altLang="en-US" sz="2400" b="1" dirty="0">
                    <a:solidFill>
                      <a:srgbClr val="FF0000"/>
                    </a:solidFill>
                    <a:ea typeface="幼圆" pitchFamily="49" charset="-122"/>
                  </a:rPr>
                  <a:t>item</a:t>
                </a:r>
                <a:r>
                  <a:rPr lang="zh-CN" altLang="en-US" sz="2400" b="1" dirty="0">
                    <a:solidFill>
                      <a:srgbClr val="FF0000"/>
                    </a:solidFill>
                    <a:latin typeface="幼圆" pitchFamily="49" charset="-122"/>
                    <a:ea typeface="幼圆" pitchFamily="49" charset="-122"/>
                  </a:rPr>
                  <a:t>送新结点数据域*/</a:t>
                </a:r>
              </a:p>
              <a:p>
                <a:pPr eaLnBrk="1" hangingPunct="1">
                  <a:lnSpc>
                    <a:spcPct val="85000"/>
                  </a:lnSpc>
                </a:pPr>
                <a:r>
                  <a:rPr lang="zh-CN" altLang="zh-CN" sz="2800" b="1" dirty="0">
                    <a:solidFill>
                      <a:srgbClr val="FF0000"/>
                    </a:solidFill>
                  </a:rPr>
                  <a:t>    </a:t>
                </a:r>
                <a:r>
                  <a:rPr lang="zh-CN" altLang="en-US" sz="2800" b="1" dirty="0">
                    <a:solidFill>
                      <a:srgbClr val="FF0000"/>
                    </a:solidFill>
                  </a:rPr>
                  <a:t> </a:t>
                </a:r>
                <a:r>
                  <a:rPr lang="zh-CN" altLang="zh-CN" sz="2800" b="1" dirty="0">
                    <a:solidFill>
                      <a:srgbClr val="FF0000"/>
                    </a:solidFill>
                  </a:rPr>
                  <a:t> </a:t>
                </a:r>
                <a:r>
                  <a:rPr lang="zh-CN" altLang="en-US" sz="2800" b="1" dirty="0">
                    <a:solidFill>
                      <a:srgbClr val="FF0000"/>
                    </a:solidFill>
                  </a:rPr>
                  <a:t>       p</a:t>
                </a:r>
                <a:r>
                  <a:rPr lang="zh-CN" altLang="en-US" sz="2800" b="1" dirty="0">
                    <a:solidFill>
                      <a:srgbClr val="FF0000"/>
                    </a:solidFill>
                    <a:latin typeface="宋体" charset="-122"/>
                    <a:ea typeface="宋体" charset="-122"/>
                  </a:rPr>
                  <a:t>-</a:t>
                </a:r>
                <a:r>
                  <a:rPr lang="zh-CN" altLang="en-US" sz="2800" b="1" dirty="0">
                    <a:solidFill>
                      <a:srgbClr val="FF0000"/>
                    </a:solidFill>
                  </a:rPr>
                  <a:t>&gt;</a:t>
                </a:r>
                <a:r>
                  <a:rPr lang="en-US" altLang="zh-CN" sz="2800" b="1" dirty="0">
                    <a:solidFill>
                      <a:srgbClr val="FF0000"/>
                    </a:solidFill>
                  </a:rPr>
                  <a:t>link=Top;              </a:t>
                </a:r>
                <a:r>
                  <a:rPr lang="en-US" altLang="zh-CN" sz="2400" b="1" dirty="0">
                    <a:solidFill>
                      <a:srgbClr val="FF0000"/>
                    </a:solidFill>
                  </a:rPr>
                  <a:t>/*</a:t>
                </a:r>
                <a:r>
                  <a:rPr lang="zh-CN" altLang="en-US" sz="2400" b="1" dirty="0">
                    <a:solidFill>
                      <a:srgbClr val="FF0000"/>
                    </a:solidFill>
                    <a:ea typeface="幼圆" pitchFamily="49" charset="-122"/>
                  </a:rPr>
                  <a:t>将新结点插在链表最前面</a:t>
                </a:r>
                <a:r>
                  <a:rPr lang="zh-CN" altLang="en-US" sz="2400" b="1" dirty="0">
                    <a:solidFill>
                      <a:srgbClr val="FF0000"/>
                    </a:solidFill>
                  </a:rPr>
                  <a:t>*/</a:t>
                </a:r>
              </a:p>
              <a:p>
                <a:pPr eaLnBrk="1" hangingPunct="1">
                  <a:lnSpc>
                    <a:spcPct val="85000"/>
                  </a:lnSpc>
                </a:pPr>
                <a:r>
                  <a:rPr lang="zh-CN" altLang="zh-CN" sz="2800" b="1" dirty="0">
                    <a:solidFill>
                      <a:srgbClr val="FF0000"/>
                    </a:solidFill>
                  </a:rPr>
                  <a:t>     </a:t>
                </a:r>
                <a:r>
                  <a:rPr lang="zh-CN" altLang="en-US" sz="2800" b="1" dirty="0">
                    <a:solidFill>
                      <a:srgbClr val="FF0000"/>
                    </a:solidFill>
                  </a:rPr>
                  <a:t>        </a:t>
                </a:r>
                <a:r>
                  <a:rPr lang="en-US" altLang="zh-CN" sz="2800" b="1" dirty="0">
                    <a:solidFill>
                      <a:srgbClr val="FF0000"/>
                    </a:solidFill>
                  </a:rPr>
                  <a:t>Top=p;                         </a:t>
                </a:r>
                <a:r>
                  <a:rPr lang="en-US" altLang="zh-CN" sz="2400" b="1" dirty="0">
                    <a:solidFill>
                      <a:srgbClr val="FF0000"/>
                    </a:solidFill>
                  </a:rPr>
                  <a:t>/*</a:t>
                </a:r>
                <a:r>
                  <a:rPr lang="zh-CN" altLang="en-US" sz="2400" b="1" dirty="0">
                    <a:solidFill>
                      <a:srgbClr val="FF0000"/>
                    </a:solidFill>
                    <a:ea typeface="幼圆" pitchFamily="49" charset="-122"/>
                  </a:rPr>
                  <a:t>修改栈顶指针的指向</a:t>
                </a:r>
                <a:r>
                  <a:rPr lang="zh-CN" altLang="en-US" sz="2400" b="1" dirty="0">
                    <a:solidFill>
                      <a:srgbClr val="FF0000"/>
                    </a:solidFill>
                  </a:rPr>
                  <a:t>*/</a:t>
                </a:r>
                <a:endParaRPr lang="en-US" altLang="zh-CN" sz="2800" b="1" dirty="0">
                  <a:solidFill>
                    <a:srgbClr val="FF0000"/>
                  </a:solidFill>
                </a:endParaRPr>
              </a:p>
              <a:p>
                <a:pPr eaLnBrk="1" hangingPunct="1">
                  <a:lnSpc>
                    <a:spcPct val="85000"/>
                  </a:lnSpc>
                </a:pPr>
                <a:r>
                  <a:rPr lang="en-US" altLang="zh-CN" sz="2800" b="1" dirty="0">
                    <a:solidFill>
                      <a:srgbClr val="003399"/>
                    </a:solidFill>
                  </a:rPr>
                  <a:t>      }</a:t>
                </a:r>
              </a:p>
              <a:p>
                <a:pPr eaLnBrk="1" hangingPunct="1">
                  <a:lnSpc>
                    <a:spcPct val="85000"/>
                  </a:lnSpc>
                </a:pPr>
                <a:r>
                  <a:rPr lang="en-US" altLang="zh-CN" sz="2800" b="1" dirty="0">
                    <a:solidFill>
                      <a:srgbClr val="003399"/>
                    </a:solidFill>
                  </a:rPr>
                  <a:t>}</a:t>
                </a:r>
              </a:p>
            </p:txBody>
          </p:sp>
        </p:grpSp>
        <p:grpSp>
          <p:nvGrpSpPr>
            <p:cNvPr id="11" name="Group 54"/>
            <p:cNvGrpSpPr>
              <a:grpSpLocks/>
            </p:cNvGrpSpPr>
            <p:nvPr/>
          </p:nvGrpSpPr>
          <p:grpSpPr bwMode="auto">
            <a:xfrm>
              <a:off x="152400" y="2609850"/>
              <a:ext cx="2039938" cy="895350"/>
              <a:chOff x="96" y="1644"/>
              <a:chExt cx="1285" cy="564"/>
            </a:xfrm>
          </p:grpSpPr>
          <p:sp>
            <p:nvSpPr>
              <p:cNvPr id="53264" name="AutoShape 36"/>
              <p:cNvSpPr>
                <a:spLocks noChangeArrowheads="1"/>
              </p:cNvSpPr>
              <p:nvPr/>
            </p:nvSpPr>
            <p:spPr bwMode="auto">
              <a:xfrm rot="348149">
                <a:off x="96" y="1644"/>
                <a:ext cx="1056" cy="564"/>
              </a:xfrm>
              <a:prstGeom prst="irregularSeal2">
                <a:avLst/>
              </a:prstGeom>
              <a:solidFill>
                <a:srgbClr val="FF3300"/>
              </a:solidFill>
              <a:ln w="57150">
                <a:solidFill>
                  <a:srgbClr val="FFFF00"/>
                </a:solidFill>
                <a:miter lim="800000"/>
                <a:headEnd type="none" w="sm" len="sm"/>
                <a:tailEnd type="none" w="sm" len="sm"/>
              </a:ln>
              <a:effectLst>
                <a:outerShdw dist="104727" dir="842175" algn="ctr" rotWithShape="0">
                  <a:srgbClr val="C0C0C0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265" name="Text Box 37"/>
              <p:cNvSpPr txBox="1">
                <a:spLocks noChangeArrowheads="1"/>
              </p:cNvSpPr>
              <p:nvPr/>
            </p:nvSpPr>
            <p:spPr bwMode="auto">
              <a:xfrm rot="-335369">
                <a:off x="146" y="1670"/>
                <a:ext cx="1235" cy="44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>
                <a:outerShdw dist="40161" dir="1106097" algn="ctr" rotWithShape="0">
                  <a:srgbClr val="000000"/>
                </a:outerShdw>
              </a:effectLst>
            </p:spPr>
            <p:txBody>
              <a:bodyPr>
                <a:spAutoFit/>
              </a:bodyPr>
              <a:lstStyle/>
              <a:p>
                <a:r>
                  <a:rPr lang="zh-CN" altLang="en-US" sz="4000" b="1" i="1">
                    <a:solidFill>
                      <a:srgbClr val="FFFFFF"/>
                    </a:solidFill>
                    <a:ea typeface="黑体" pitchFamily="2" charset="-122"/>
                  </a:rPr>
                  <a:t>算法</a:t>
                </a:r>
              </a:p>
            </p:txBody>
          </p:sp>
        </p:grpSp>
      </p:grpSp>
      <p:grpSp>
        <p:nvGrpSpPr>
          <p:cNvPr id="12" name="Group 48"/>
          <p:cNvGrpSpPr>
            <a:grpSpLocks/>
          </p:cNvGrpSpPr>
          <p:nvPr/>
        </p:nvGrpSpPr>
        <p:grpSpPr bwMode="auto">
          <a:xfrm>
            <a:off x="7009488" y="2397125"/>
            <a:ext cx="4368231" cy="838200"/>
            <a:chOff x="3312" y="1510"/>
            <a:chExt cx="2064" cy="528"/>
          </a:xfrm>
        </p:grpSpPr>
        <p:sp>
          <p:nvSpPr>
            <p:cNvPr id="53262" name="AutoShape 49"/>
            <p:cNvSpPr>
              <a:spLocks noChangeArrowheads="1"/>
            </p:cNvSpPr>
            <p:nvPr/>
          </p:nvSpPr>
          <p:spPr bwMode="auto">
            <a:xfrm>
              <a:off x="3312" y="1510"/>
              <a:ext cx="2064" cy="528"/>
            </a:xfrm>
            <a:prstGeom prst="cloudCallout">
              <a:avLst>
                <a:gd name="adj1" fmla="val -58574"/>
                <a:gd name="adj2" fmla="val -56440"/>
              </a:avLst>
            </a:prstGeom>
            <a:noFill/>
            <a:ln w="63500" cap="sq">
              <a:solidFill>
                <a:srgbClr val="33CCCC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53263" name="Text Box 50"/>
            <p:cNvSpPr txBox="1">
              <a:spLocks noChangeArrowheads="1"/>
            </p:cNvSpPr>
            <p:nvPr/>
          </p:nvSpPr>
          <p:spPr bwMode="auto">
            <a:xfrm>
              <a:off x="3506" y="1574"/>
              <a:ext cx="1870" cy="36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7961" dir="2700000" algn="ctr" rotWithShape="0">
                <a:schemeClr val="bg1"/>
              </a:outerShdw>
            </a:effectLst>
          </p:spPr>
          <p:txBody>
            <a:bodyPr>
              <a:spAutoFit/>
            </a:bodyPr>
            <a:lstStyle/>
            <a:p>
              <a:r>
                <a:rPr lang="zh-CN" altLang="en-US" sz="3200" b="1" dirty="0">
                  <a:solidFill>
                    <a:srgbClr val="FF3300"/>
                  </a:solidFill>
                  <a:ea typeface="幼圆" pitchFamily="49" charset="-122"/>
                </a:rPr>
                <a:t>不必判断栈满</a:t>
              </a:r>
            </a:p>
          </p:txBody>
        </p:sp>
      </p:grpSp>
      <p:grpSp>
        <p:nvGrpSpPr>
          <p:cNvPr id="13" name="Group 51"/>
          <p:cNvGrpSpPr>
            <a:grpSpLocks/>
          </p:cNvGrpSpPr>
          <p:nvPr/>
        </p:nvGrpSpPr>
        <p:grpSpPr bwMode="auto">
          <a:xfrm>
            <a:off x="6954462" y="304800"/>
            <a:ext cx="4118497" cy="1066800"/>
            <a:chOff x="3146" y="107"/>
            <a:chExt cx="1946" cy="672"/>
          </a:xfrm>
        </p:grpSpPr>
        <p:sp>
          <p:nvSpPr>
            <p:cNvPr id="53260" name="Freeform 52"/>
            <p:cNvSpPr>
              <a:spLocks/>
            </p:cNvSpPr>
            <p:nvPr/>
          </p:nvSpPr>
          <p:spPr bwMode="auto">
            <a:xfrm>
              <a:off x="3146" y="107"/>
              <a:ext cx="1946" cy="672"/>
            </a:xfrm>
            <a:custGeom>
              <a:avLst/>
              <a:gdLst>
                <a:gd name="T0" fmla="*/ 215 w 1104"/>
                <a:gd name="T1" fmla="*/ 96 h 517"/>
                <a:gd name="T2" fmla="*/ 0 w 1104"/>
                <a:gd name="T3" fmla="*/ 419 h 517"/>
                <a:gd name="T4" fmla="*/ 102 w 1104"/>
                <a:gd name="T5" fmla="*/ 1065 h 517"/>
                <a:gd name="T6" fmla="*/ 215 w 1104"/>
                <a:gd name="T7" fmla="*/ 1224 h 517"/>
                <a:gd name="T8" fmla="*/ 659 w 1104"/>
                <a:gd name="T9" fmla="*/ 1256 h 517"/>
                <a:gd name="T10" fmla="*/ 2945 w 1104"/>
                <a:gd name="T11" fmla="*/ 1291 h 517"/>
                <a:gd name="T12" fmla="*/ 9048 w 1104"/>
                <a:gd name="T13" fmla="*/ 1256 h 517"/>
                <a:gd name="T14" fmla="*/ 9265 w 1104"/>
                <a:gd name="T15" fmla="*/ 1162 h 517"/>
                <a:gd name="T16" fmla="*/ 9924 w 1104"/>
                <a:gd name="T17" fmla="*/ 1097 h 517"/>
                <a:gd name="T18" fmla="*/ 10571 w 1104"/>
                <a:gd name="T19" fmla="*/ 773 h 517"/>
                <a:gd name="T20" fmla="*/ 10465 w 1104"/>
                <a:gd name="T21" fmla="*/ 192 h 517"/>
                <a:gd name="T22" fmla="*/ 9924 w 1104"/>
                <a:gd name="T23" fmla="*/ 160 h 517"/>
                <a:gd name="T24" fmla="*/ 9265 w 1104"/>
                <a:gd name="T25" fmla="*/ 66 h 517"/>
                <a:gd name="T26" fmla="*/ 8503 w 1104"/>
                <a:gd name="T27" fmla="*/ 0 h 517"/>
                <a:gd name="T28" fmla="*/ 3598 w 1104"/>
                <a:gd name="T29" fmla="*/ 30 h 517"/>
                <a:gd name="T30" fmla="*/ 659 w 1104"/>
                <a:gd name="T31" fmla="*/ 126 h 517"/>
                <a:gd name="T32" fmla="*/ 215 w 1104"/>
                <a:gd name="T33" fmla="*/ 96 h 51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104" h="517">
                  <a:moveTo>
                    <a:pt x="22" y="34"/>
                  </a:moveTo>
                  <a:cubicBezTo>
                    <a:pt x="16" y="72"/>
                    <a:pt x="0" y="109"/>
                    <a:pt x="0" y="147"/>
                  </a:cubicBezTo>
                  <a:cubicBezTo>
                    <a:pt x="0" y="222"/>
                    <a:pt x="5" y="298"/>
                    <a:pt x="11" y="373"/>
                  </a:cubicBezTo>
                  <a:cubicBezTo>
                    <a:pt x="12" y="392"/>
                    <a:pt x="10" y="415"/>
                    <a:pt x="22" y="429"/>
                  </a:cubicBezTo>
                  <a:cubicBezTo>
                    <a:pt x="32" y="441"/>
                    <a:pt x="52" y="439"/>
                    <a:pt x="68" y="440"/>
                  </a:cubicBezTo>
                  <a:cubicBezTo>
                    <a:pt x="147" y="446"/>
                    <a:pt x="226" y="448"/>
                    <a:pt x="305" y="452"/>
                  </a:cubicBezTo>
                  <a:cubicBezTo>
                    <a:pt x="507" y="517"/>
                    <a:pt x="737" y="510"/>
                    <a:pt x="937" y="440"/>
                  </a:cubicBezTo>
                  <a:cubicBezTo>
                    <a:pt x="945" y="429"/>
                    <a:pt x="949" y="414"/>
                    <a:pt x="960" y="407"/>
                  </a:cubicBezTo>
                  <a:cubicBezTo>
                    <a:pt x="980" y="394"/>
                    <a:pt x="1028" y="384"/>
                    <a:pt x="1028" y="384"/>
                  </a:cubicBezTo>
                  <a:cubicBezTo>
                    <a:pt x="1059" y="336"/>
                    <a:pt x="1081" y="329"/>
                    <a:pt x="1095" y="271"/>
                  </a:cubicBezTo>
                  <a:cubicBezTo>
                    <a:pt x="1091" y="203"/>
                    <a:pt x="1104" y="133"/>
                    <a:pt x="1084" y="68"/>
                  </a:cubicBezTo>
                  <a:cubicBezTo>
                    <a:pt x="1078" y="50"/>
                    <a:pt x="1046" y="61"/>
                    <a:pt x="1028" y="56"/>
                  </a:cubicBezTo>
                  <a:cubicBezTo>
                    <a:pt x="951" y="36"/>
                    <a:pt x="1038" y="57"/>
                    <a:pt x="960" y="23"/>
                  </a:cubicBezTo>
                  <a:cubicBezTo>
                    <a:pt x="935" y="12"/>
                    <a:pt x="907" y="8"/>
                    <a:pt x="881" y="0"/>
                  </a:cubicBezTo>
                  <a:cubicBezTo>
                    <a:pt x="712" y="4"/>
                    <a:pt x="542" y="4"/>
                    <a:pt x="373" y="11"/>
                  </a:cubicBezTo>
                  <a:cubicBezTo>
                    <a:pt x="275" y="15"/>
                    <a:pt x="166" y="39"/>
                    <a:pt x="68" y="45"/>
                  </a:cubicBezTo>
                  <a:cubicBezTo>
                    <a:pt x="26" y="59"/>
                    <a:pt x="40" y="66"/>
                    <a:pt x="22" y="34"/>
                  </a:cubicBezTo>
                  <a:close/>
                </a:path>
              </a:pathLst>
            </a:custGeom>
            <a:gradFill rotWithShape="0">
              <a:gsLst>
                <a:gs pos="0">
                  <a:srgbClr val="FF3300"/>
                </a:gs>
                <a:gs pos="50000">
                  <a:srgbClr val="761800"/>
                </a:gs>
                <a:gs pos="100000">
                  <a:srgbClr val="FF3300"/>
                </a:gs>
              </a:gsLst>
              <a:lin ang="18900000" scaled="1"/>
            </a:gradFill>
            <a:ln w="12700" cap="sq" cmpd="sng">
              <a:noFill/>
              <a:prstDash val="solid"/>
              <a:round/>
              <a:headEnd type="none" w="sm" len="sm"/>
              <a:tailEnd type="none" w="sm" len="sm"/>
            </a:ln>
            <a:effectLst>
              <a:outerShdw dist="71842" dir="2700000" algn="ctr" rotWithShape="0">
                <a:srgbClr val="B2B2B2"/>
              </a:outerShdw>
            </a:effec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61" name="Rectangle 53"/>
            <p:cNvSpPr>
              <a:spLocks noChangeArrowheads="1"/>
            </p:cNvSpPr>
            <p:nvPr/>
          </p:nvSpPr>
          <p:spPr bwMode="auto">
            <a:xfrm>
              <a:off x="3238" y="192"/>
              <a:ext cx="1824" cy="52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zh-CN" altLang="en-US" sz="2800" b="1" dirty="0">
                  <a:solidFill>
                    <a:srgbClr val="FFFF23"/>
                  </a:solidFill>
                  <a:ea typeface="黑体" pitchFamily="2" charset="-122"/>
                </a:rPr>
                <a:t>等效于在链表最前</a:t>
              </a:r>
            </a:p>
            <a:p>
              <a:pPr>
                <a:lnSpc>
                  <a:spcPct val="85000"/>
                </a:lnSpc>
              </a:pPr>
              <a:r>
                <a:rPr lang="zh-CN" altLang="en-US" sz="2800" b="1" dirty="0">
                  <a:solidFill>
                    <a:srgbClr val="FFFF23"/>
                  </a:solidFill>
                  <a:ea typeface="黑体" pitchFamily="2" charset="-122"/>
                </a:rPr>
                <a:t>面插入一个新结点</a:t>
              </a:r>
            </a:p>
          </p:txBody>
        </p:sp>
      </p:grp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662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662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662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66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66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withGroup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withGroup">
                            <p:stCondLst>
                              <p:cond delay="2500"/>
                            </p:stCondLst>
                            <p:childTnLst>
                              <p:par>
                                <p:cTn id="33" presetID="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62" grpId="0" animBg="1"/>
      <p:bldP spid="266263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0"/>
          <p:cNvGrpSpPr>
            <a:grpSpLocks/>
          </p:cNvGrpSpPr>
          <p:nvPr/>
        </p:nvGrpSpPr>
        <p:grpSpPr bwMode="auto">
          <a:xfrm>
            <a:off x="406347" y="152400"/>
            <a:ext cx="5282512" cy="685800"/>
            <a:chOff x="288" y="240"/>
            <a:chExt cx="2496" cy="432"/>
          </a:xfrm>
        </p:grpSpPr>
        <p:sp>
          <p:nvSpPr>
            <p:cNvPr id="54313" name="Oval 3"/>
            <p:cNvSpPr>
              <a:spLocks noChangeArrowheads="1"/>
            </p:cNvSpPr>
            <p:nvPr/>
          </p:nvSpPr>
          <p:spPr bwMode="auto">
            <a:xfrm>
              <a:off x="288" y="240"/>
              <a:ext cx="2352" cy="432"/>
            </a:xfrm>
            <a:prstGeom prst="ellipse">
              <a:avLst/>
            </a:prstGeom>
            <a:solidFill>
              <a:srgbClr val="B9F2FF"/>
            </a:solidFill>
            <a:ln w="12700" cap="sq">
              <a:noFill/>
              <a:round/>
              <a:headEnd type="none" w="sm" len="sm"/>
              <a:tailEnd type="none" w="sm" len="sm"/>
            </a:ln>
            <a:effectLst>
              <a:outerShdw dist="91581" dir="2021404" algn="ctr" rotWithShape="0">
                <a:srgbClr val="B2B2B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14" name="Text Box 4"/>
            <p:cNvSpPr txBox="1">
              <a:spLocks noChangeArrowheads="1"/>
            </p:cNvSpPr>
            <p:nvPr/>
          </p:nvSpPr>
          <p:spPr bwMode="auto">
            <a:xfrm>
              <a:off x="432" y="288"/>
              <a:ext cx="2352" cy="33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/>
              <a:r>
                <a:rPr kumimoji="1" lang="zh-CN" altLang="en-US" sz="2900" b="1" dirty="0">
                  <a:solidFill>
                    <a:schemeClr val="accent2"/>
                  </a:solidFill>
                  <a:ea typeface="幼圆" pitchFamily="49" charset="-122"/>
                </a:rPr>
                <a:t>4</a:t>
              </a:r>
              <a:r>
                <a:rPr kumimoji="1" lang="zh-CN" altLang="en-US" sz="2900" b="1" dirty="0">
                  <a:solidFill>
                    <a:schemeClr val="accent2"/>
                  </a:solidFill>
                  <a:latin typeface="幼圆" pitchFamily="49" charset="-122"/>
                  <a:ea typeface="幼圆" pitchFamily="49" charset="-122"/>
                </a:rPr>
                <a:t>.出栈算法</a:t>
              </a:r>
            </a:p>
          </p:txBody>
        </p:sp>
      </p:grp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1544966" y="990602"/>
            <a:ext cx="9041224" cy="1147763"/>
            <a:chOff x="480" y="1056"/>
            <a:chExt cx="4272" cy="723"/>
          </a:xfrm>
        </p:grpSpPr>
        <p:sp>
          <p:nvSpPr>
            <p:cNvPr id="54293" name="Text Box 6"/>
            <p:cNvSpPr txBox="1">
              <a:spLocks noChangeArrowheads="1"/>
            </p:cNvSpPr>
            <p:nvPr/>
          </p:nvSpPr>
          <p:spPr bwMode="auto">
            <a:xfrm>
              <a:off x="480" y="1056"/>
              <a:ext cx="262" cy="25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CN" sz="2000" b="1" dirty="0">
                  <a:solidFill>
                    <a:srgbClr val="FF3300"/>
                  </a:solidFill>
                </a:rPr>
                <a:t>Top</a:t>
              </a:r>
              <a:endParaRPr kumimoji="1" lang="en-US" altLang="zh-CN" sz="2400" dirty="0">
                <a:solidFill>
                  <a:srgbClr val="FF3300"/>
                </a:solidFill>
              </a:endParaRPr>
            </a:p>
          </p:txBody>
        </p:sp>
        <p:sp>
          <p:nvSpPr>
            <p:cNvPr id="54294" name="Line 7"/>
            <p:cNvSpPr>
              <a:spLocks noChangeShapeType="1"/>
            </p:cNvSpPr>
            <p:nvPr/>
          </p:nvSpPr>
          <p:spPr bwMode="auto">
            <a:xfrm>
              <a:off x="1884" y="1630"/>
              <a:ext cx="336" cy="0"/>
            </a:xfrm>
            <a:prstGeom prst="line">
              <a:avLst/>
            </a:prstGeom>
            <a:noFill/>
            <a:ln w="15875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95" name="Line 8"/>
            <p:cNvSpPr>
              <a:spLocks noChangeShapeType="1"/>
            </p:cNvSpPr>
            <p:nvPr/>
          </p:nvSpPr>
          <p:spPr bwMode="auto">
            <a:xfrm>
              <a:off x="2760" y="1618"/>
              <a:ext cx="432" cy="0"/>
            </a:xfrm>
            <a:prstGeom prst="line">
              <a:avLst/>
            </a:prstGeom>
            <a:noFill/>
            <a:ln w="15875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96" name="Line 9"/>
            <p:cNvSpPr>
              <a:spLocks noChangeShapeType="1"/>
            </p:cNvSpPr>
            <p:nvPr/>
          </p:nvSpPr>
          <p:spPr bwMode="auto">
            <a:xfrm>
              <a:off x="3840" y="1630"/>
              <a:ext cx="336" cy="0"/>
            </a:xfrm>
            <a:prstGeom prst="line">
              <a:avLst/>
            </a:prstGeom>
            <a:noFill/>
            <a:ln w="15875" cap="sq">
              <a:solidFill>
                <a:srgbClr val="0033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97" name="Text Box 10"/>
            <p:cNvSpPr txBox="1">
              <a:spLocks noChangeArrowheads="1"/>
            </p:cNvSpPr>
            <p:nvPr/>
          </p:nvSpPr>
          <p:spPr bwMode="auto">
            <a:xfrm>
              <a:off x="3312" y="1426"/>
              <a:ext cx="387" cy="29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zh-CN" altLang="en-US" sz="2400" i="1" dirty="0"/>
                <a:t> ......  </a:t>
              </a:r>
            </a:p>
          </p:txBody>
        </p:sp>
        <p:grpSp>
          <p:nvGrpSpPr>
            <p:cNvPr id="4" name="Group 11"/>
            <p:cNvGrpSpPr>
              <a:grpSpLocks/>
            </p:cNvGrpSpPr>
            <p:nvPr/>
          </p:nvGrpSpPr>
          <p:grpSpPr bwMode="auto">
            <a:xfrm>
              <a:off x="1392" y="1488"/>
              <a:ext cx="576" cy="250"/>
              <a:chOff x="1392" y="1488"/>
              <a:chExt cx="576" cy="250"/>
            </a:xfrm>
          </p:grpSpPr>
          <p:sp>
            <p:nvSpPr>
              <p:cNvPr id="54311" name="Rectangle 12"/>
              <p:cNvSpPr>
                <a:spLocks noChangeArrowheads="1"/>
              </p:cNvSpPr>
              <p:nvPr/>
            </p:nvSpPr>
            <p:spPr bwMode="auto">
              <a:xfrm>
                <a:off x="1392" y="1488"/>
                <a:ext cx="432" cy="250"/>
              </a:xfrm>
              <a:prstGeom prst="rect">
                <a:avLst/>
              </a:prstGeom>
              <a:noFill/>
              <a:ln w="19050" cap="sq">
                <a:solidFill>
                  <a:srgbClr val="0033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312" name="Rectangle 13"/>
              <p:cNvSpPr>
                <a:spLocks noChangeArrowheads="1"/>
              </p:cNvSpPr>
              <p:nvPr/>
            </p:nvSpPr>
            <p:spPr bwMode="auto">
              <a:xfrm>
                <a:off x="1824" y="1488"/>
                <a:ext cx="144" cy="250"/>
              </a:xfrm>
              <a:prstGeom prst="rect">
                <a:avLst/>
              </a:prstGeom>
              <a:noFill/>
              <a:ln w="19050" cap="sq">
                <a:solidFill>
                  <a:srgbClr val="0033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" name="Group 14"/>
            <p:cNvGrpSpPr>
              <a:grpSpLocks/>
            </p:cNvGrpSpPr>
            <p:nvPr/>
          </p:nvGrpSpPr>
          <p:grpSpPr bwMode="auto">
            <a:xfrm>
              <a:off x="2256" y="1488"/>
              <a:ext cx="576" cy="250"/>
              <a:chOff x="1392" y="1488"/>
              <a:chExt cx="576" cy="250"/>
            </a:xfrm>
          </p:grpSpPr>
          <p:sp>
            <p:nvSpPr>
              <p:cNvPr id="54309" name="Rectangle 15"/>
              <p:cNvSpPr>
                <a:spLocks noChangeArrowheads="1"/>
              </p:cNvSpPr>
              <p:nvPr/>
            </p:nvSpPr>
            <p:spPr bwMode="auto">
              <a:xfrm>
                <a:off x="1392" y="1488"/>
                <a:ext cx="432" cy="250"/>
              </a:xfrm>
              <a:prstGeom prst="rect">
                <a:avLst/>
              </a:prstGeom>
              <a:noFill/>
              <a:ln w="19050" cap="sq">
                <a:solidFill>
                  <a:srgbClr val="0033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310" name="Rectangle 16"/>
              <p:cNvSpPr>
                <a:spLocks noChangeArrowheads="1"/>
              </p:cNvSpPr>
              <p:nvPr/>
            </p:nvSpPr>
            <p:spPr bwMode="auto">
              <a:xfrm>
                <a:off x="1824" y="1488"/>
                <a:ext cx="144" cy="250"/>
              </a:xfrm>
              <a:prstGeom prst="rect">
                <a:avLst/>
              </a:prstGeom>
              <a:noFill/>
              <a:ln w="19050" cap="sq">
                <a:solidFill>
                  <a:srgbClr val="0033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" name="Group 17"/>
            <p:cNvGrpSpPr>
              <a:grpSpLocks/>
            </p:cNvGrpSpPr>
            <p:nvPr/>
          </p:nvGrpSpPr>
          <p:grpSpPr bwMode="auto">
            <a:xfrm>
              <a:off x="4176" y="1488"/>
              <a:ext cx="576" cy="250"/>
              <a:chOff x="1392" y="1488"/>
              <a:chExt cx="576" cy="250"/>
            </a:xfrm>
          </p:grpSpPr>
          <p:sp>
            <p:nvSpPr>
              <p:cNvPr id="54307" name="Rectangle 18"/>
              <p:cNvSpPr>
                <a:spLocks noChangeArrowheads="1"/>
              </p:cNvSpPr>
              <p:nvPr/>
            </p:nvSpPr>
            <p:spPr bwMode="auto">
              <a:xfrm>
                <a:off x="1392" y="1488"/>
                <a:ext cx="432" cy="250"/>
              </a:xfrm>
              <a:prstGeom prst="rect">
                <a:avLst/>
              </a:prstGeom>
              <a:noFill/>
              <a:ln w="19050" cap="sq">
                <a:solidFill>
                  <a:srgbClr val="0033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308" name="Rectangle 19"/>
              <p:cNvSpPr>
                <a:spLocks noChangeArrowheads="1"/>
              </p:cNvSpPr>
              <p:nvPr/>
            </p:nvSpPr>
            <p:spPr bwMode="auto">
              <a:xfrm>
                <a:off x="1824" y="1488"/>
                <a:ext cx="144" cy="250"/>
              </a:xfrm>
              <a:prstGeom prst="rect">
                <a:avLst/>
              </a:prstGeom>
              <a:noFill/>
              <a:ln w="19050" cap="sq">
                <a:solidFill>
                  <a:srgbClr val="0033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4301" name="Rectangle 20"/>
            <p:cNvSpPr>
              <a:spLocks noChangeArrowheads="1"/>
            </p:cNvSpPr>
            <p:nvPr/>
          </p:nvSpPr>
          <p:spPr bwMode="auto">
            <a:xfrm>
              <a:off x="4584" y="1488"/>
              <a:ext cx="143" cy="29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kumimoji="1" lang="zh-CN" altLang="en-US" sz="2400" dirty="0">
                  <a:ea typeface="宋体" charset="-122"/>
                </a:rPr>
                <a:t>^</a:t>
              </a:r>
            </a:p>
          </p:txBody>
        </p:sp>
        <p:grpSp>
          <p:nvGrpSpPr>
            <p:cNvPr id="7" name="Group 21"/>
            <p:cNvGrpSpPr>
              <a:grpSpLocks/>
            </p:cNvGrpSpPr>
            <p:nvPr/>
          </p:nvGrpSpPr>
          <p:grpSpPr bwMode="auto">
            <a:xfrm>
              <a:off x="540" y="1488"/>
              <a:ext cx="576" cy="250"/>
              <a:chOff x="1392" y="1488"/>
              <a:chExt cx="576" cy="250"/>
            </a:xfrm>
          </p:grpSpPr>
          <p:sp>
            <p:nvSpPr>
              <p:cNvPr id="54305" name="Rectangle 22"/>
              <p:cNvSpPr>
                <a:spLocks noChangeArrowheads="1"/>
              </p:cNvSpPr>
              <p:nvPr/>
            </p:nvSpPr>
            <p:spPr bwMode="auto">
              <a:xfrm>
                <a:off x="1392" y="1488"/>
                <a:ext cx="432" cy="250"/>
              </a:xfrm>
              <a:prstGeom prst="rect">
                <a:avLst/>
              </a:prstGeom>
              <a:noFill/>
              <a:ln w="19050" cap="sq">
                <a:solidFill>
                  <a:srgbClr val="0033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306" name="Rectangle 23"/>
              <p:cNvSpPr>
                <a:spLocks noChangeArrowheads="1"/>
              </p:cNvSpPr>
              <p:nvPr/>
            </p:nvSpPr>
            <p:spPr bwMode="auto">
              <a:xfrm>
                <a:off x="1824" y="1488"/>
                <a:ext cx="144" cy="250"/>
              </a:xfrm>
              <a:prstGeom prst="rect">
                <a:avLst/>
              </a:prstGeom>
              <a:noFill/>
              <a:ln w="19050" cap="sq">
                <a:solidFill>
                  <a:srgbClr val="0033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4303" name="Line 24"/>
            <p:cNvSpPr>
              <a:spLocks noChangeShapeType="1"/>
            </p:cNvSpPr>
            <p:nvPr/>
          </p:nvSpPr>
          <p:spPr bwMode="auto">
            <a:xfrm>
              <a:off x="1032" y="1620"/>
              <a:ext cx="336" cy="0"/>
            </a:xfrm>
            <a:prstGeom prst="line">
              <a:avLst/>
            </a:prstGeom>
            <a:noFill/>
            <a:ln w="15875" cap="sq">
              <a:solidFill>
                <a:schemeClr val="bg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04" name="Line 25"/>
            <p:cNvSpPr>
              <a:spLocks noChangeShapeType="1"/>
            </p:cNvSpPr>
            <p:nvPr/>
          </p:nvSpPr>
          <p:spPr bwMode="auto">
            <a:xfrm>
              <a:off x="624" y="1296"/>
              <a:ext cx="48" cy="144"/>
            </a:xfrm>
            <a:prstGeom prst="line">
              <a:avLst/>
            </a:prstGeom>
            <a:noFill/>
            <a:ln w="19050" cap="sq">
              <a:solidFill>
                <a:srgbClr val="FF0000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20186" name="Text Box 26"/>
          <p:cNvSpPr txBox="1">
            <a:spLocks noChangeArrowheads="1"/>
          </p:cNvSpPr>
          <p:nvPr/>
        </p:nvSpPr>
        <p:spPr bwMode="auto">
          <a:xfrm>
            <a:off x="1544966" y="1955800"/>
            <a:ext cx="338554" cy="46166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0000CC"/>
                </a:solidFill>
              </a:rPr>
              <a:t>p</a:t>
            </a:r>
          </a:p>
        </p:txBody>
      </p:sp>
      <p:grpSp>
        <p:nvGrpSpPr>
          <p:cNvPr id="8" name="Group 27"/>
          <p:cNvGrpSpPr>
            <a:grpSpLocks/>
          </p:cNvGrpSpPr>
          <p:nvPr/>
        </p:nvGrpSpPr>
        <p:grpSpPr bwMode="auto">
          <a:xfrm>
            <a:off x="1570362" y="1277938"/>
            <a:ext cx="1904752" cy="381000"/>
            <a:chOff x="540" y="1248"/>
            <a:chExt cx="900" cy="240"/>
          </a:xfrm>
        </p:grpSpPr>
        <p:sp>
          <p:nvSpPr>
            <p:cNvPr id="54291" name="Rectangle 28"/>
            <p:cNvSpPr>
              <a:spLocks noChangeArrowheads="1"/>
            </p:cNvSpPr>
            <p:nvPr/>
          </p:nvSpPr>
          <p:spPr bwMode="auto">
            <a:xfrm>
              <a:off x="540" y="1296"/>
              <a:ext cx="240" cy="192"/>
            </a:xfrm>
            <a:prstGeom prst="rect">
              <a:avLst/>
            </a:prstGeom>
            <a:solidFill>
              <a:srgbClr val="FFFFFF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92" name="Line 29"/>
            <p:cNvSpPr>
              <a:spLocks noChangeShapeType="1"/>
            </p:cNvSpPr>
            <p:nvPr/>
          </p:nvSpPr>
          <p:spPr bwMode="auto">
            <a:xfrm flipH="1" flipV="1">
              <a:off x="768" y="1248"/>
              <a:ext cx="672" cy="19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triangle" w="med" len="med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20190" name="Rectangle 30"/>
          <p:cNvSpPr>
            <a:spLocks noChangeArrowheads="1"/>
          </p:cNvSpPr>
          <p:nvPr/>
        </p:nvSpPr>
        <p:spPr bwMode="auto">
          <a:xfrm>
            <a:off x="1528034" y="1600200"/>
            <a:ext cx="1930149" cy="514350"/>
          </a:xfrm>
          <a:prstGeom prst="rect">
            <a:avLst/>
          </a:prstGeom>
          <a:solidFill>
            <a:srgbClr val="FFFF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1" name="Group 51"/>
          <p:cNvGrpSpPr>
            <a:grpSpLocks/>
          </p:cNvGrpSpPr>
          <p:nvPr/>
        </p:nvGrpSpPr>
        <p:grpSpPr bwMode="auto">
          <a:xfrm>
            <a:off x="7111075" y="228600"/>
            <a:ext cx="4615850" cy="838200"/>
            <a:chOff x="3360" y="192"/>
            <a:chExt cx="2181" cy="528"/>
          </a:xfrm>
        </p:grpSpPr>
        <p:sp>
          <p:nvSpPr>
            <p:cNvPr id="54285" name="AutoShape 38"/>
            <p:cNvSpPr>
              <a:spLocks noChangeArrowheads="1"/>
            </p:cNvSpPr>
            <p:nvPr/>
          </p:nvSpPr>
          <p:spPr bwMode="auto">
            <a:xfrm>
              <a:off x="3360" y="192"/>
              <a:ext cx="2064" cy="528"/>
            </a:xfrm>
            <a:prstGeom prst="cloudCallout">
              <a:avLst>
                <a:gd name="adj1" fmla="val -51403"/>
                <a:gd name="adj2" fmla="val 90907"/>
              </a:avLst>
            </a:prstGeom>
            <a:noFill/>
            <a:ln w="57150" cap="sq">
              <a:solidFill>
                <a:srgbClr val="33CCCC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54286" name="Text Box 39"/>
            <p:cNvSpPr txBox="1">
              <a:spLocks noChangeArrowheads="1"/>
            </p:cNvSpPr>
            <p:nvPr/>
          </p:nvSpPr>
          <p:spPr bwMode="auto">
            <a:xfrm>
              <a:off x="3470" y="303"/>
              <a:ext cx="2071" cy="36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7961" dir="2700000" algn="ctr" rotWithShape="0">
                <a:schemeClr val="bg1"/>
              </a:outerShdw>
            </a:effectLst>
          </p:spPr>
          <p:txBody>
            <a:bodyPr>
              <a:spAutoFit/>
            </a:bodyPr>
            <a:lstStyle/>
            <a:p>
              <a:r>
                <a:rPr lang="zh-CN" altLang="en-US" sz="3200" b="1" dirty="0">
                  <a:solidFill>
                    <a:srgbClr val="FF3300"/>
                  </a:solidFill>
                  <a:ea typeface="幼圆" pitchFamily="49" charset="-122"/>
                </a:rPr>
                <a:t>仍然要判断栈空！</a:t>
              </a: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507934" y="2362200"/>
            <a:ext cx="11430629" cy="4308477"/>
            <a:chOff x="381000" y="2362200"/>
            <a:chExt cx="8574088" cy="4308477"/>
          </a:xfrm>
        </p:grpSpPr>
        <p:grpSp>
          <p:nvGrpSpPr>
            <p:cNvPr id="9" name="Group 52"/>
            <p:cNvGrpSpPr>
              <a:grpSpLocks/>
            </p:cNvGrpSpPr>
            <p:nvPr/>
          </p:nvGrpSpPr>
          <p:grpSpPr bwMode="auto">
            <a:xfrm>
              <a:off x="381000" y="2417763"/>
              <a:ext cx="8229600" cy="4252914"/>
              <a:chOff x="240" y="1523"/>
              <a:chExt cx="5184" cy="2679"/>
            </a:xfrm>
          </p:grpSpPr>
          <p:sp>
            <p:nvSpPr>
              <p:cNvPr id="54289" name="Rectangle 32"/>
              <p:cNvSpPr>
                <a:spLocks noChangeArrowheads="1"/>
              </p:cNvSpPr>
              <p:nvPr/>
            </p:nvSpPr>
            <p:spPr bwMode="auto">
              <a:xfrm>
                <a:off x="240" y="1523"/>
                <a:ext cx="5184" cy="2605"/>
              </a:xfrm>
              <a:prstGeom prst="rect">
                <a:avLst/>
              </a:prstGeom>
              <a:solidFill>
                <a:srgbClr val="FFFFD5"/>
              </a:solidFill>
              <a:ln w="12700" cap="sq">
                <a:noFill/>
                <a:miter lim="800000"/>
                <a:headEnd type="none" w="sm" len="sm"/>
                <a:tailEnd type="none" w="sm" len="sm"/>
              </a:ln>
              <a:effectLst>
                <a:outerShdw dist="198380" dir="2388334" algn="ctr" rotWithShape="0">
                  <a:srgbClr val="B2B2B2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290" name="Text Box 33"/>
              <p:cNvSpPr txBox="1">
                <a:spLocks noChangeArrowheads="1"/>
              </p:cNvSpPr>
              <p:nvPr/>
            </p:nvSpPr>
            <p:spPr bwMode="auto">
              <a:xfrm>
                <a:off x="337" y="1616"/>
                <a:ext cx="4896" cy="2586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1" hangingPunct="1">
                  <a:lnSpc>
                    <a:spcPct val="70000"/>
                  </a:lnSpc>
                </a:pPr>
                <a:r>
                  <a:rPr kumimoji="1" lang="en-US" altLang="zh-CN" sz="2800" b="1" dirty="0" err="1">
                    <a:solidFill>
                      <a:srgbClr val="003399"/>
                    </a:solidFill>
                  </a:rPr>
                  <a:t>ElemType</a:t>
                </a:r>
                <a:r>
                  <a:rPr kumimoji="1" lang="en-US" altLang="zh-CN" sz="2800" b="1" dirty="0">
                    <a:solidFill>
                      <a:srgbClr val="003399"/>
                    </a:solidFill>
                  </a:rPr>
                  <a:t>  pop( )</a:t>
                </a:r>
              </a:p>
              <a:p>
                <a:pPr eaLnBrk="1" hangingPunct="1">
                  <a:lnSpc>
                    <a:spcPct val="75000"/>
                  </a:lnSpc>
                </a:pPr>
                <a:r>
                  <a:rPr kumimoji="1" lang="en-US" altLang="zh-CN" sz="2800" b="1" dirty="0">
                    <a:solidFill>
                      <a:srgbClr val="003399"/>
                    </a:solidFill>
                  </a:rPr>
                  <a:t>{    </a:t>
                </a:r>
                <a:r>
                  <a:rPr kumimoji="1" lang="en-US" altLang="zh-CN" sz="2800" b="1" dirty="0" err="1">
                    <a:solidFill>
                      <a:srgbClr val="003399"/>
                    </a:solidFill>
                  </a:rPr>
                  <a:t>Nodeptr</a:t>
                </a:r>
                <a:r>
                  <a:rPr kumimoji="1" lang="en-US" altLang="zh-CN" sz="2800" b="1" dirty="0">
                    <a:solidFill>
                      <a:srgbClr val="003399"/>
                    </a:solidFill>
                  </a:rPr>
                  <a:t> p;</a:t>
                </a:r>
              </a:p>
              <a:p>
                <a:pPr eaLnBrk="1" hangingPunct="1">
                  <a:lnSpc>
                    <a:spcPct val="75000"/>
                  </a:lnSpc>
                </a:pPr>
                <a:r>
                  <a:rPr kumimoji="1" lang="en-US" altLang="zh-CN" sz="2800" b="1" dirty="0">
                    <a:solidFill>
                      <a:srgbClr val="003399"/>
                    </a:solidFill>
                  </a:rPr>
                  <a:t>      </a:t>
                </a:r>
                <a:r>
                  <a:rPr kumimoji="1" lang="en-US" altLang="zh-CN" sz="2800" b="1" dirty="0" err="1">
                    <a:solidFill>
                      <a:srgbClr val="003399"/>
                    </a:solidFill>
                  </a:rPr>
                  <a:t>ElemType</a:t>
                </a:r>
                <a:r>
                  <a:rPr kumimoji="1" lang="en-US" altLang="zh-CN" sz="2800" b="1" dirty="0">
                    <a:solidFill>
                      <a:srgbClr val="003399"/>
                    </a:solidFill>
                  </a:rPr>
                  <a:t> item;</a:t>
                </a:r>
              </a:p>
              <a:p>
                <a:pPr eaLnBrk="1" hangingPunct="1">
                  <a:lnSpc>
                    <a:spcPct val="75000"/>
                  </a:lnSpc>
                </a:pPr>
                <a:r>
                  <a:rPr lang="zh-CN" altLang="en-US" sz="2800" b="1" dirty="0">
                    <a:solidFill>
                      <a:srgbClr val="003399"/>
                    </a:solidFill>
                  </a:rPr>
                  <a:t>     </a:t>
                </a:r>
                <a:r>
                  <a:rPr lang="en-US" altLang="zh-CN" sz="2800" b="1" dirty="0">
                    <a:solidFill>
                      <a:srgbClr val="003399"/>
                    </a:solidFill>
                  </a:rPr>
                  <a:t>if ( </a:t>
                </a:r>
                <a:r>
                  <a:rPr lang="en-US" altLang="zh-CN" sz="2800" b="1" dirty="0" err="1">
                    <a:solidFill>
                      <a:srgbClr val="003399"/>
                    </a:solidFill>
                  </a:rPr>
                  <a:t>isEmpty</a:t>
                </a:r>
                <a:r>
                  <a:rPr lang="en-US" altLang="zh-CN" sz="2800" b="1" dirty="0">
                    <a:solidFill>
                      <a:srgbClr val="003399"/>
                    </a:solidFill>
                  </a:rPr>
                  <a:t>() ) </a:t>
                </a:r>
              </a:p>
              <a:p>
                <a:pPr eaLnBrk="1" hangingPunct="1">
                  <a:lnSpc>
                    <a:spcPct val="75000"/>
                  </a:lnSpc>
                </a:pPr>
                <a:r>
                  <a:rPr lang="en-US" altLang="zh-CN" sz="2800" b="1" dirty="0">
                    <a:solidFill>
                      <a:srgbClr val="003399"/>
                    </a:solidFill>
                  </a:rPr>
                  <a:t>           Error(“Empty Stack!”);                      </a:t>
                </a:r>
                <a:r>
                  <a:rPr lang="en-US" altLang="zh-CN" sz="2400" b="1" dirty="0">
                    <a:solidFill>
                      <a:srgbClr val="003399"/>
                    </a:solidFill>
                  </a:rPr>
                  <a:t>/* </a:t>
                </a:r>
                <a:r>
                  <a:rPr lang="zh-CN" altLang="en-US" sz="2400" b="1" dirty="0">
                    <a:solidFill>
                      <a:srgbClr val="003399"/>
                    </a:solidFill>
                    <a:ea typeface="幼圆" pitchFamily="49" charset="-122"/>
                  </a:rPr>
                  <a:t>栈中无元素</a:t>
                </a:r>
                <a:r>
                  <a:rPr lang="zh-CN" altLang="en-US" sz="2400" b="1" dirty="0">
                    <a:solidFill>
                      <a:srgbClr val="003399"/>
                    </a:solidFill>
                  </a:rPr>
                  <a:t>*/</a:t>
                </a:r>
                <a:endParaRPr lang="en-US" altLang="zh-CN" sz="2800" b="1" dirty="0">
                  <a:solidFill>
                    <a:srgbClr val="003399"/>
                  </a:solidFill>
                </a:endParaRPr>
              </a:p>
              <a:p>
                <a:pPr eaLnBrk="1" hangingPunct="1">
                  <a:lnSpc>
                    <a:spcPct val="75000"/>
                  </a:lnSpc>
                </a:pPr>
                <a:r>
                  <a:rPr lang="en-US" altLang="zh-CN" sz="2800" b="1" dirty="0">
                    <a:solidFill>
                      <a:srgbClr val="003399"/>
                    </a:solidFill>
                  </a:rPr>
                  <a:t>     else{</a:t>
                </a:r>
              </a:p>
              <a:p>
                <a:pPr eaLnBrk="1" hangingPunct="1">
                  <a:lnSpc>
                    <a:spcPct val="75000"/>
                  </a:lnSpc>
                </a:pPr>
                <a:r>
                  <a:rPr lang="en-US" altLang="zh-CN" sz="2800" b="1" dirty="0">
                    <a:solidFill>
                      <a:srgbClr val="003399"/>
                    </a:solidFill>
                  </a:rPr>
                  <a:t>           p=Top;                          </a:t>
                </a:r>
                <a:r>
                  <a:rPr lang="en-US" altLang="zh-CN" sz="2400" b="1" dirty="0">
                    <a:solidFill>
                      <a:srgbClr val="003399"/>
                    </a:solidFill>
                  </a:rPr>
                  <a:t>/* </a:t>
                </a:r>
                <a:r>
                  <a:rPr lang="zh-CN" altLang="en-US" sz="2400" b="1" dirty="0">
                    <a:solidFill>
                      <a:srgbClr val="003399"/>
                    </a:solidFill>
                    <a:ea typeface="幼圆" pitchFamily="49" charset="-122"/>
                  </a:rPr>
                  <a:t>暂时保存栈顶结点的地址</a:t>
                </a:r>
                <a:r>
                  <a:rPr lang="zh-CN" altLang="en-US" sz="2400" b="1" dirty="0">
                    <a:solidFill>
                      <a:srgbClr val="003399"/>
                    </a:solidFill>
                  </a:rPr>
                  <a:t>*/  </a:t>
                </a:r>
              </a:p>
              <a:p>
                <a:pPr eaLnBrk="1" hangingPunct="1">
                  <a:lnSpc>
                    <a:spcPct val="75000"/>
                  </a:lnSpc>
                </a:pPr>
                <a:r>
                  <a:rPr lang="zh-CN" altLang="en-US" sz="2800" b="1" dirty="0">
                    <a:solidFill>
                      <a:srgbClr val="003399"/>
                    </a:solidFill>
                  </a:rPr>
                  <a:t> </a:t>
                </a:r>
                <a:r>
                  <a:rPr lang="zh-CN" altLang="zh-CN" sz="2800" b="1" dirty="0">
                    <a:solidFill>
                      <a:srgbClr val="003399"/>
                    </a:solidFill>
                  </a:rPr>
                  <a:t>          </a:t>
                </a:r>
                <a:r>
                  <a:rPr lang="en-US" altLang="zh-CN" sz="2800" b="1" dirty="0">
                    <a:solidFill>
                      <a:srgbClr val="003399"/>
                    </a:solidFill>
                  </a:rPr>
                  <a:t>item=Top</a:t>
                </a:r>
                <a:r>
                  <a:rPr lang="en-US" altLang="zh-CN" sz="2800" b="1" dirty="0">
                    <a:solidFill>
                      <a:srgbClr val="003399"/>
                    </a:solidFill>
                    <a:latin typeface="宋体" charset="-122"/>
                    <a:ea typeface="宋体" charset="-122"/>
                  </a:rPr>
                  <a:t>-</a:t>
                </a:r>
                <a:r>
                  <a:rPr lang="en-US" altLang="zh-CN" sz="2800" b="1" dirty="0">
                    <a:solidFill>
                      <a:srgbClr val="003399"/>
                    </a:solidFill>
                  </a:rPr>
                  <a:t>&gt;data;         </a:t>
                </a:r>
                <a:r>
                  <a:rPr lang="en-US" altLang="zh-CN" sz="2400" b="1" dirty="0">
                    <a:solidFill>
                      <a:srgbClr val="003399"/>
                    </a:solidFill>
                  </a:rPr>
                  <a:t>/*</a:t>
                </a:r>
                <a:r>
                  <a:rPr lang="zh-CN" altLang="en-US" sz="2400" b="1" dirty="0">
                    <a:solidFill>
                      <a:srgbClr val="003399"/>
                    </a:solidFill>
                    <a:ea typeface="幼圆" pitchFamily="49" charset="-122"/>
                  </a:rPr>
                  <a:t>保存被删栈顶的数据信息</a:t>
                </a:r>
                <a:r>
                  <a:rPr lang="zh-CN" altLang="en-US" sz="2400" b="1" dirty="0">
                    <a:solidFill>
                      <a:srgbClr val="003399"/>
                    </a:solidFill>
                  </a:rPr>
                  <a:t>*/</a:t>
                </a:r>
              </a:p>
              <a:p>
                <a:pPr eaLnBrk="1" hangingPunct="1">
                  <a:lnSpc>
                    <a:spcPct val="75000"/>
                  </a:lnSpc>
                </a:pPr>
                <a:r>
                  <a:rPr lang="zh-CN" altLang="zh-CN" sz="2800" b="1" dirty="0">
                    <a:solidFill>
                      <a:srgbClr val="003399"/>
                    </a:solidFill>
                  </a:rPr>
                  <a:t>           </a:t>
                </a:r>
                <a:r>
                  <a:rPr lang="en-US" altLang="zh-CN" sz="2800" b="1" dirty="0">
                    <a:solidFill>
                      <a:srgbClr val="003399"/>
                    </a:solidFill>
                  </a:rPr>
                  <a:t>Top=Top</a:t>
                </a:r>
                <a:r>
                  <a:rPr lang="en-US" altLang="zh-CN" sz="2800" b="1" dirty="0">
                    <a:solidFill>
                      <a:srgbClr val="003399"/>
                    </a:solidFill>
                    <a:latin typeface="宋体" charset="-122"/>
                    <a:ea typeface="宋体" charset="-122"/>
                  </a:rPr>
                  <a:t>-</a:t>
                </a:r>
                <a:r>
                  <a:rPr lang="en-US" altLang="zh-CN" sz="2800" b="1" dirty="0">
                    <a:solidFill>
                      <a:srgbClr val="003399"/>
                    </a:solidFill>
                  </a:rPr>
                  <a:t>&gt;link;            </a:t>
                </a:r>
                <a:r>
                  <a:rPr lang="en-US" altLang="zh-CN" sz="2400" b="1" dirty="0">
                    <a:solidFill>
                      <a:srgbClr val="003399"/>
                    </a:solidFill>
                  </a:rPr>
                  <a:t>/* </a:t>
                </a:r>
                <a:r>
                  <a:rPr lang="zh-CN" altLang="en-US" sz="2400" b="1" dirty="0">
                    <a:solidFill>
                      <a:srgbClr val="003399"/>
                    </a:solidFill>
                    <a:ea typeface="幼圆" pitchFamily="49" charset="-122"/>
                  </a:rPr>
                  <a:t>删除栈顶结点</a:t>
                </a:r>
                <a:r>
                  <a:rPr lang="zh-CN" altLang="en-US" sz="2400" b="1" dirty="0">
                    <a:solidFill>
                      <a:srgbClr val="003399"/>
                    </a:solidFill>
                  </a:rPr>
                  <a:t> */</a:t>
                </a:r>
                <a:r>
                  <a:rPr lang="zh-CN" altLang="en-US" sz="2800" b="1" dirty="0">
                    <a:solidFill>
                      <a:srgbClr val="003399"/>
                    </a:solidFill>
                  </a:rPr>
                  <a:t> </a:t>
                </a:r>
              </a:p>
              <a:p>
                <a:pPr eaLnBrk="1" hangingPunct="1">
                  <a:lnSpc>
                    <a:spcPct val="75000"/>
                  </a:lnSpc>
                </a:pPr>
                <a:r>
                  <a:rPr lang="zh-CN" altLang="zh-CN" sz="2800" b="1" dirty="0">
                    <a:solidFill>
                      <a:srgbClr val="003399"/>
                    </a:solidFill>
                  </a:rPr>
                  <a:t>          </a:t>
                </a:r>
                <a:r>
                  <a:rPr lang="zh-CN" altLang="en-US" sz="2800" b="1" dirty="0">
                    <a:solidFill>
                      <a:srgbClr val="003399"/>
                    </a:solidFill>
                  </a:rPr>
                  <a:t> </a:t>
                </a:r>
                <a:r>
                  <a:rPr lang="en-US" altLang="zh-CN" sz="2800" b="1" dirty="0">
                    <a:solidFill>
                      <a:srgbClr val="FF0000"/>
                    </a:solidFill>
                  </a:rPr>
                  <a:t>free(p)</a:t>
                </a:r>
                <a:r>
                  <a:rPr lang="en-US" altLang="zh-CN" sz="2800" b="1" dirty="0">
                    <a:solidFill>
                      <a:srgbClr val="003399"/>
                    </a:solidFill>
                  </a:rPr>
                  <a:t>;             </a:t>
                </a:r>
                <a:r>
                  <a:rPr lang="en-US" altLang="zh-CN" sz="2400" b="1" dirty="0">
                    <a:solidFill>
                      <a:srgbClr val="003399"/>
                    </a:solidFill>
                  </a:rPr>
                  <a:t>            /* </a:t>
                </a:r>
                <a:r>
                  <a:rPr lang="zh-CN" altLang="en-US" sz="2400" b="1" dirty="0">
                    <a:solidFill>
                      <a:srgbClr val="003399"/>
                    </a:solidFill>
                    <a:ea typeface="幼圆" pitchFamily="49" charset="-122"/>
                  </a:rPr>
                  <a:t>释放被删除结点</a:t>
                </a:r>
                <a:r>
                  <a:rPr lang="zh-CN" altLang="en-US" sz="2400" b="1" dirty="0">
                    <a:solidFill>
                      <a:srgbClr val="003399"/>
                    </a:solidFill>
                  </a:rPr>
                  <a:t>*/</a:t>
                </a:r>
              </a:p>
              <a:p>
                <a:pPr eaLnBrk="1" hangingPunct="1">
                  <a:lnSpc>
                    <a:spcPct val="75000"/>
                  </a:lnSpc>
                </a:pPr>
                <a:r>
                  <a:rPr lang="en-US" altLang="zh-CN" sz="2400" b="1" dirty="0">
                    <a:solidFill>
                      <a:srgbClr val="003399"/>
                    </a:solidFill>
                  </a:rPr>
                  <a:t>            </a:t>
                </a:r>
                <a:r>
                  <a:rPr lang="en-US" altLang="zh-CN" sz="2800" b="1" dirty="0">
                    <a:solidFill>
                      <a:srgbClr val="003399"/>
                    </a:solidFill>
                  </a:rPr>
                  <a:t>return item;</a:t>
                </a:r>
                <a:r>
                  <a:rPr lang="en-US" altLang="zh-CN" sz="2400" b="1" dirty="0">
                    <a:solidFill>
                      <a:srgbClr val="003399"/>
                    </a:solidFill>
                  </a:rPr>
                  <a:t>                         /* </a:t>
                </a:r>
                <a:r>
                  <a:rPr lang="zh-CN" altLang="en-US" sz="2400" b="1" dirty="0">
                    <a:solidFill>
                      <a:srgbClr val="003399"/>
                    </a:solidFill>
                    <a:ea typeface="幼圆" pitchFamily="49" charset="-122"/>
                  </a:rPr>
                  <a:t>返回出栈元素</a:t>
                </a:r>
                <a:r>
                  <a:rPr lang="zh-CN" altLang="en-US" sz="2400" b="1" dirty="0">
                    <a:solidFill>
                      <a:srgbClr val="003399"/>
                    </a:solidFill>
                  </a:rPr>
                  <a:t>*/</a:t>
                </a:r>
                <a:endParaRPr lang="en-US" altLang="zh-CN" sz="2400" b="1" dirty="0">
                  <a:solidFill>
                    <a:srgbClr val="003399"/>
                  </a:solidFill>
                </a:endParaRPr>
              </a:p>
              <a:p>
                <a:pPr eaLnBrk="1" hangingPunct="1">
                  <a:lnSpc>
                    <a:spcPct val="60000"/>
                  </a:lnSpc>
                </a:pPr>
                <a:r>
                  <a:rPr lang="en-US" altLang="zh-CN" sz="2400" b="1" dirty="0">
                    <a:solidFill>
                      <a:srgbClr val="003399"/>
                    </a:solidFill>
                  </a:rPr>
                  <a:t>      }</a:t>
                </a:r>
              </a:p>
              <a:p>
                <a:pPr eaLnBrk="1" hangingPunct="1">
                  <a:lnSpc>
                    <a:spcPct val="60000"/>
                  </a:lnSpc>
                </a:pPr>
                <a:r>
                  <a:rPr lang="en-US" altLang="zh-CN" sz="2800" b="1" dirty="0">
                    <a:solidFill>
                      <a:srgbClr val="003399"/>
                    </a:solidFill>
                  </a:rPr>
                  <a:t>}</a:t>
                </a:r>
              </a:p>
            </p:txBody>
          </p:sp>
        </p:grpSp>
        <p:grpSp>
          <p:nvGrpSpPr>
            <p:cNvPr id="10" name="Group 63"/>
            <p:cNvGrpSpPr>
              <a:grpSpLocks/>
            </p:cNvGrpSpPr>
            <p:nvPr/>
          </p:nvGrpSpPr>
          <p:grpSpPr bwMode="auto">
            <a:xfrm>
              <a:off x="7112000" y="2362200"/>
              <a:ext cx="1843088" cy="895350"/>
              <a:chOff x="4480" y="1488"/>
              <a:chExt cx="1161" cy="564"/>
            </a:xfrm>
          </p:grpSpPr>
          <p:sp>
            <p:nvSpPr>
              <p:cNvPr id="54287" name="AutoShape 35"/>
              <p:cNvSpPr>
                <a:spLocks noChangeArrowheads="1"/>
              </p:cNvSpPr>
              <p:nvPr/>
            </p:nvSpPr>
            <p:spPr bwMode="auto">
              <a:xfrm rot="1591731">
                <a:off x="4480" y="1488"/>
                <a:ext cx="1056" cy="564"/>
              </a:xfrm>
              <a:prstGeom prst="irregularSeal2">
                <a:avLst/>
              </a:prstGeom>
              <a:solidFill>
                <a:srgbClr val="FF3300"/>
              </a:solidFill>
              <a:ln w="50800">
                <a:solidFill>
                  <a:srgbClr val="FFFF00"/>
                </a:solidFill>
                <a:miter lim="800000"/>
                <a:headEnd type="none" w="sm" len="sm"/>
                <a:tailEnd type="none" w="sm" len="sm"/>
              </a:ln>
              <a:effectLst>
                <a:outerShdw dist="104727" dir="842175" algn="ctr" rotWithShape="0">
                  <a:srgbClr val="B2B2B2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288" name="Text Box 36"/>
              <p:cNvSpPr txBox="1">
                <a:spLocks noChangeArrowheads="1"/>
              </p:cNvSpPr>
              <p:nvPr/>
            </p:nvSpPr>
            <p:spPr bwMode="auto">
              <a:xfrm rot="908213">
                <a:off x="4530" y="1502"/>
                <a:ext cx="1111" cy="480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>
                <a:outerShdw dist="45791" dir="2021404" algn="ctr" rotWithShape="0">
                  <a:srgbClr val="000000"/>
                </a:outerShdw>
              </a:effectLst>
            </p:spPr>
            <p:txBody>
              <a:bodyPr>
                <a:spAutoFit/>
              </a:bodyPr>
              <a:lstStyle/>
              <a:p>
                <a:r>
                  <a:rPr lang="zh-CN" altLang="en-US" sz="4400" b="1" i="1">
                    <a:solidFill>
                      <a:srgbClr val="FFFFFF"/>
                    </a:solidFill>
                    <a:ea typeface="黑体" pitchFamily="2" charset="-122"/>
                  </a:rPr>
                  <a:t>算法</a:t>
                </a:r>
              </a:p>
            </p:txBody>
          </p:sp>
        </p:grpSp>
        <p:sp>
          <p:nvSpPr>
            <p:cNvPr id="54284" name="Line 66"/>
            <p:cNvSpPr>
              <a:spLocks noChangeShapeType="1"/>
            </p:cNvSpPr>
            <p:nvPr/>
          </p:nvSpPr>
          <p:spPr bwMode="auto">
            <a:xfrm>
              <a:off x="1043608" y="4221088"/>
              <a:ext cx="2303462" cy="0"/>
            </a:xfrm>
            <a:prstGeom prst="line">
              <a:avLst/>
            </a:prstGeom>
            <a:noFill/>
            <a:ln w="50800" cap="sq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2201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201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20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50" fill="hold"/>
                                        <p:tgtEl>
                                          <p:spTgt spid="220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withGroup">
                            <p:stCondLst>
                              <p:cond delay="75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withGroup">
                            <p:stCondLst>
                              <p:cond delay="125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20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186" grpId="0" autoUpdateAnimBg="0"/>
      <p:bldP spid="22019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</a:t>
            </a:fld>
            <a:endParaRPr lang="zh-CN" altLang="en-US"/>
          </a:p>
        </p:txBody>
      </p:sp>
      <p:pic>
        <p:nvPicPr>
          <p:cNvPr id="7475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9318" y="188640"/>
            <a:ext cx="8025355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475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59282" y="1196752"/>
            <a:ext cx="8380909" cy="428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475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695220" y="3717032"/>
            <a:ext cx="8495194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椭圆 5"/>
          <p:cNvSpPr/>
          <p:nvPr/>
        </p:nvSpPr>
        <p:spPr bwMode="auto">
          <a:xfrm>
            <a:off x="1103302" y="0"/>
            <a:ext cx="671987" cy="562630"/>
          </a:xfrm>
          <a:prstGeom prst="ellips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7" name="椭圆 6"/>
          <p:cNvSpPr/>
          <p:nvPr/>
        </p:nvSpPr>
        <p:spPr bwMode="auto">
          <a:xfrm>
            <a:off x="2063283" y="1196752"/>
            <a:ext cx="863984" cy="562630"/>
          </a:xfrm>
          <a:prstGeom prst="ellips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8" name="椭圆 7"/>
          <p:cNvSpPr/>
          <p:nvPr/>
        </p:nvSpPr>
        <p:spPr bwMode="auto">
          <a:xfrm>
            <a:off x="4463238" y="4437112"/>
            <a:ext cx="6719872" cy="562630"/>
          </a:xfrm>
          <a:prstGeom prst="ellips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grpSp>
        <p:nvGrpSpPr>
          <p:cNvPr id="9" name="组合 19"/>
          <p:cNvGrpSpPr/>
          <p:nvPr/>
        </p:nvGrpSpPr>
        <p:grpSpPr>
          <a:xfrm>
            <a:off x="8207166" y="-46607"/>
            <a:ext cx="3620582" cy="1833625"/>
            <a:chOff x="0" y="188639"/>
            <a:chExt cx="2229108" cy="898524"/>
          </a:xfrm>
        </p:grpSpPr>
        <p:grpSp>
          <p:nvGrpSpPr>
            <p:cNvPr id="10" name="Group 7"/>
            <p:cNvGrpSpPr>
              <a:grpSpLocks/>
            </p:cNvGrpSpPr>
            <p:nvPr/>
          </p:nvGrpSpPr>
          <p:grpSpPr bwMode="auto">
            <a:xfrm>
              <a:off x="0" y="188639"/>
              <a:ext cx="2229108" cy="898524"/>
              <a:chOff x="476" y="506"/>
              <a:chExt cx="499" cy="565"/>
            </a:xfrm>
          </p:grpSpPr>
          <p:sp>
            <p:nvSpPr>
              <p:cNvPr id="13" name="Freeform 8"/>
              <p:cNvSpPr>
                <a:spLocks/>
              </p:cNvSpPr>
              <p:nvPr/>
            </p:nvSpPr>
            <p:spPr bwMode="auto">
              <a:xfrm>
                <a:off x="476" y="506"/>
                <a:ext cx="499" cy="565"/>
              </a:xfrm>
              <a:custGeom>
                <a:avLst/>
                <a:gdLst>
                  <a:gd name="T0" fmla="*/ 7 w 710"/>
                  <a:gd name="T1" fmla="*/ 134 h 616"/>
                  <a:gd name="T2" fmla="*/ 13 w 710"/>
                  <a:gd name="T3" fmla="*/ 284 h 616"/>
                  <a:gd name="T4" fmla="*/ 84 w 710"/>
                  <a:gd name="T5" fmla="*/ 242 h 616"/>
                  <a:gd name="T6" fmla="*/ 77 w 710"/>
                  <a:gd name="T7" fmla="*/ 91 h 616"/>
                  <a:gd name="T8" fmla="*/ 66 w 710"/>
                  <a:gd name="T9" fmla="*/ 79 h 616"/>
                  <a:gd name="T10" fmla="*/ 16 w 710"/>
                  <a:gd name="T11" fmla="*/ 62 h 616"/>
                  <a:gd name="T12" fmla="*/ 9 w 710"/>
                  <a:gd name="T13" fmla="*/ 91 h 616"/>
                  <a:gd name="T14" fmla="*/ 8 w 710"/>
                  <a:gd name="T15" fmla="*/ 105 h 616"/>
                  <a:gd name="T16" fmla="*/ 7 w 710"/>
                  <a:gd name="T17" fmla="*/ 134 h 61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710" h="616">
                    <a:moveTo>
                      <a:pt x="58" y="225"/>
                    </a:moveTo>
                    <a:cubicBezTo>
                      <a:pt x="63" y="383"/>
                      <a:pt x="0" y="441"/>
                      <a:pt x="107" y="477"/>
                    </a:cubicBezTo>
                    <a:cubicBezTo>
                      <a:pt x="511" y="472"/>
                      <a:pt x="586" y="616"/>
                      <a:pt x="690" y="407"/>
                    </a:cubicBezTo>
                    <a:cubicBezTo>
                      <a:pt x="688" y="366"/>
                      <a:pt x="710" y="188"/>
                      <a:pt x="634" y="154"/>
                    </a:cubicBezTo>
                    <a:cubicBezTo>
                      <a:pt x="601" y="139"/>
                      <a:pt x="585" y="139"/>
                      <a:pt x="550" y="133"/>
                    </a:cubicBezTo>
                    <a:cubicBezTo>
                      <a:pt x="462" y="0"/>
                      <a:pt x="367" y="101"/>
                      <a:pt x="135" y="105"/>
                    </a:cubicBezTo>
                    <a:cubicBezTo>
                      <a:pt x="112" y="120"/>
                      <a:pt x="102" y="139"/>
                      <a:pt x="79" y="154"/>
                    </a:cubicBezTo>
                    <a:cubicBezTo>
                      <a:pt x="74" y="161"/>
                      <a:pt x="66" y="167"/>
                      <a:pt x="65" y="175"/>
                    </a:cubicBezTo>
                    <a:cubicBezTo>
                      <a:pt x="60" y="231"/>
                      <a:pt x="93" y="242"/>
                      <a:pt x="58" y="225"/>
                    </a:cubicBezTo>
                    <a:close/>
                  </a:path>
                </a:pathLst>
              </a:custGeom>
              <a:solidFill>
                <a:srgbClr val="99CCFF"/>
              </a:solidFill>
              <a:ln w="9525" cap="flat" cmpd="sng">
                <a:noFill/>
                <a:prstDash val="solid"/>
                <a:round/>
                <a:headEnd/>
                <a:tailEnd/>
              </a:ln>
              <a:effectLst>
                <a:outerShdw dist="45791" dir="2021404" algn="ctr" rotWithShape="0">
                  <a:srgbClr val="7B7B7B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" name="Rectangle 9"/>
              <p:cNvSpPr>
                <a:spLocks noChangeArrowheads="1"/>
              </p:cNvSpPr>
              <p:nvPr/>
            </p:nvSpPr>
            <p:spPr bwMode="auto">
              <a:xfrm>
                <a:off x="502" y="636"/>
                <a:ext cx="370" cy="32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dist="28398" dir="3806097" algn="ctr" rotWithShape="0">
                  <a:schemeClr val="bg1"/>
                </a:outerShdw>
              </a:effectLst>
            </p:spPr>
            <p:txBody>
              <a:bodyPr wrap="square" anchor="ctr">
                <a:spAutoFit/>
              </a:bodyPr>
              <a:lstStyle/>
              <a:p>
                <a:pPr>
                  <a:lnSpc>
                    <a:spcPts val="1700"/>
                  </a:lnSpc>
                </a:pPr>
                <a:r>
                  <a:rPr lang="zh-CN" altLang="en-US" sz="2800" dirty="0">
                    <a:solidFill>
                      <a:srgbClr val="7030A0"/>
                    </a:solidFill>
                    <a:ea typeface="华文新魏" pitchFamily="2" charset="-122"/>
                  </a:rPr>
                  <a:t>这些</a:t>
                </a:r>
                <a:r>
                  <a:rPr lang="zh-CN" altLang="en-US" sz="2800" dirty="0">
                    <a:solidFill>
                      <a:srgbClr val="C00000"/>
                    </a:solidFill>
                    <a:ea typeface="华文新魏" pitchFamily="2" charset="-122"/>
                  </a:rPr>
                  <a:t>红圈</a:t>
                </a:r>
                <a:r>
                  <a:rPr lang="zh-CN" altLang="en-US" sz="2800" dirty="0">
                    <a:solidFill>
                      <a:srgbClr val="7030A0"/>
                    </a:solidFill>
                    <a:ea typeface="华文新魏" pitchFamily="2" charset="-122"/>
                  </a:rPr>
                  <a:t>所标注的功能所涉及的数据是如何组织的</a:t>
                </a:r>
                <a:r>
                  <a:rPr lang="zh-CN" altLang="en-US" sz="4800" baseline="0" dirty="0">
                    <a:solidFill>
                      <a:srgbClr val="7030A0"/>
                    </a:solidFill>
                    <a:ea typeface="华文新魏" pitchFamily="2" charset="-122"/>
                  </a:rPr>
                  <a:t> </a:t>
                </a:r>
              </a:p>
            </p:txBody>
          </p:sp>
        </p:grpSp>
        <p:sp>
          <p:nvSpPr>
            <p:cNvPr id="11" name="Freeform 31"/>
            <p:cNvSpPr>
              <a:spLocks/>
            </p:cNvSpPr>
            <p:nvPr/>
          </p:nvSpPr>
          <p:spPr bwMode="auto">
            <a:xfrm rot="530513">
              <a:off x="1703082" y="426414"/>
              <a:ext cx="413605" cy="393319"/>
            </a:xfrm>
            <a:custGeom>
              <a:avLst/>
              <a:gdLst>
                <a:gd name="T0" fmla="*/ 19595 w 439"/>
                <a:gd name="T1" fmla="*/ 374 h 683"/>
                <a:gd name="T2" fmla="*/ 25351 w 439"/>
                <a:gd name="T3" fmla="*/ 278 h 683"/>
                <a:gd name="T4" fmla="*/ 35572 w 439"/>
                <a:gd name="T5" fmla="*/ 336 h 683"/>
                <a:gd name="T6" fmla="*/ 34644 w 439"/>
                <a:gd name="T7" fmla="*/ 491 h 683"/>
                <a:gd name="T8" fmla="*/ 22332 w 439"/>
                <a:gd name="T9" fmla="*/ 616 h 683"/>
                <a:gd name="T10" fmla="*/ 20008 w 439"/>
                <a:gd name="T11" fmla="*/ 958 h 683"/>
                <a:gd name="T12" fmla="*/ 22332 w 439"/>
                <a:gd name="T13" fmla="*/ 1066 h 683"/>
                <a:gd name="T14" fmla="*/ 18298 w 439"/>
                <a:gd name="T15" fmla="*/ 1183 h 683"/>
                <a:gd name="T16" fmla="*/ 19221 w 439"/>
                <a:gd name="T17" fmla="*/ 1302 h 683"/>
                <a:gd name="T18" fmla="*/ 27843 w 439"/>
                <a:gd name="T19" fmla="*/ 1382 h 683"/>
                <a:gd name="T20" fmla="*/ 39233 w 439"/>
                <a:gd name="T21" fmla="*/ 1327 h 683"/>
                <a:gd name="T22" fmla="*/ 42887 w 439"/>
                <a:gd name="T23" fmla="*/ 1183 h 683"/>
                <a:gd name="T24" fmla="*/ 38303 w 439"/>
                <a:gd name="T25" fmla="*/ 1045 h 683"/>
                <a:gd name="T26" fmla="*/ 43302 w 439"/>
                <a:gd name="T27" fmla="*/ 972 h 683"/>
                <a:gd name="T28" fmla="*/ 43302 w 439"/>
                <a:gd name="T29" fmla="*/ 781 h 683"/>
                <a:gd name="T30" fmla="*/ 56046 w 439"/>
                <a:gd name="T31" fmla="*/ 621 h 683"/>
                <a:gd name="T32" fmla="*/ 57387 w 439"/>
                <a:gd name="T33" fmla="*/ 378 h 683"/>
                <a:gd name="T34" fmla="*/ 49144 w 439"/>
                <a:gd name="T35" fmla="*/ 118 h 683"/>
                <a:gd name="T36" fmla="*/ 32792 w 439"/>
                <a:gd name="T37" fmla="*/ 0 h 683"/>
                <a:gd name="T38" fmla="*/ 14637 w 439"/>
                <a:gd name="T39" fmla="*/ 78 h 683"/>
                <a:gd name="T40" fmla="*/ 4071 w 439"/>
                <a:gd name="T41" fmla="*/ 232 h 683"/>
                <a:gd name="T42" fmla="*/ 0 w 439"/>
                <a:gd name="T43" fmla="*/ 473 h 683"/>
                <a:gd name="T44" fmla="*/ 514 w 439"/>
                <a:gd name="T45" fmla="*/ 616 h 683"/>
                <a:gd name="T46" fmla="*/ 19221 w 439"/>
                <a:gd name="T47" fmla="*/ 598 h 683"/>
                <a:gd name="T48" fmla="*/ 19595 w 439"/>
                <a:gd name="T49" fmla="*/ 374 h 683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439" h="683">
                  <a:moveTo>
                    <a:pt x="150" y="185"/>
                  </a:moveTo>
                  <a:lnTo>
                    <a:pt x="194" y="138"/>
                  </a:lnTo>
                  <a:lnTo>
                    <a:pt x="272" y="167"/>
                  </a:lnTo>
                  <a:lnTo>
                    <a:pt x="265" y="244"/>
                  </a:lnTo>
                  <a:lnTo>
                    <a:pt x="171" y="304"/>
                  </a:lnTo>
                  <a:lnTo>
                    <a:pt x="153" y="474"/>
                  </a:lnTo>
                  <a:lnTo>
                    <a:pt x="171" y="527"/>
                  </a:lnTo>
                  <a:lnTo>
                    <a:pt x="140" y="585"/>
                  </a:lnTo>
                  <a:lnTo>
                    <a:pt x="147" y="645"/>
                  </a:lnTo>
                  <a:lnTo>
                    <a:pt x="213" y="683"/>
                  </a:lnTo>
                  <a:lnTo>
                    <a:pt x="300" y="656"/>
                  </a:lnTo>
                  <a:lnTo>
                    <a:pt x="328" y="585"/>
                  </a:lnTo>
                  <a:lnTo>
                    <a:pt x="293" y="518"/>
                  </a:lnTo>
                  <a:lnTo>
                    <a:pt x="331" y="480"/>
                  </a:lnTo>
                  <a:lnTo>
                    <a:pt x="331" y="387"/>
                  </a:lnTo>
                  <a:lnTo>
                    <a:pt x="429" y="308"/>
                  </a:lnTo>
                  <a:lnTo>
                    <a:pt x="439" y="188"/>
                  </a:lnTo>
                  <a:lnTo>
                    <a:pt x="376" y="59"/>
                  </a:lnTo>
                  <a:lnTo>
                    <a:pt x="251" y="0"/>
                  </a:lnTo>
                  <a:lnTo>
                    <a:pt x="112" y="38"/>
                  </a:lnTo>
                  <a:lnTo>
                    <a:pt x="31" y="115"/>
                  </a:lnTo>
                  <a:lnTo>
                    <a:pt x="0" y="234"/>
                  </a:lnTo>
                  <a:lnTo>
                    <a:pt x="4" y="304"/>
                  </a:lnTo>
                  <a:lnTo>
                    <a:pt x="147" y="296"/>
                  </a:lnTo>
                  <a:lnTo>
                    <a:pt x="150" y="185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rgbClr val="00FFFF"/>
              </a:solidFill>
              <a:round/>
              <a:headEnd/>
              <a:tailEnd/>
            </a:ln>
            <a:effectLst>
              <a:outerShdw dist="40161" dir="1106097" algn="ctr" rotWithShape="0">
                <a:srgbClr val="808080"/>
              </a:outerShdw>
            </a:effectLst>
          </p:spPr>
          <p:txBody>
            <a:bodyPr/>
            <a:lstStyle/>
            <a:p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2" name="Freeform 33"/>
            <p:cNvSpPr>
              <a:spLocks/>
            </p:cNvSpPr>
            <p:nvPr/>
          </p:nvSpPr>
          <p:spPr bwMode="auto">
            <a:xfrm rot="530513">
              <a:off x="1780191" y="839838"/>
              <a:ext cx="152631" cy="62012"/>
            </a:xfrm>
            <a:custGeom>
              <a:avLst/>
              <a:gdLst>
                <a:gd name="T0" fmla="*/ 5777 w 126"/>
                <a:gd name="T1" fmla="*/ 0 h 109"/>
                <a:gd name="T2" fmla="*/ 1145 w 126"/>
                <a:gd name="T3" fmla="*/ 45 h 109"/>
                <a:gd name="T4" fmla="*/ 0 w 126"/>
                <a:gd name="T5" fmla="*/ 165 h 109"/>
                <a:gd name="T6" fmla="*/ 3612 w 126"/>
                <a:gd name="T7" fmla="*/ 248 h 109"/>
                <a:gd name="T8" fmla="*/ 12576 w 126"/>
                <a:gd name="T9" fmla="*/ 248 h 109"/>
                <a:gd name="T10" fmla="*/ 16178 w 126"/>
                <a:gd name="T11" fmla="*/ 151 h 109"/>
                <a:gd name="T12" fmla="*/ 13076 w 126"/>
                <a:gd name="T13" fmla="*/ 32 h 109"/>
                <a:gd name="T14" fmla="*/ 5777 w 126"/>
                <a:gd name="T15" fmla="*/ 0 h 10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26" h="109">
                  <a:moveTo>
                    <a:pt x="45" y="0"/>
                  </a:moveTo>
                  <a:lnTo>
                    <a:pt x="9" y="20"/>
                  </a:lnTo>
                  <a:lnTo>
                    <a:pt x="0" y="73"/>
                  </a:lnTo>
                  <a:lnTo>
                    <a:pt x="28" y="109"/>
                  </a:lnTo>
                  <a:lnTo>
                    <a:pt x="98" y="109"/>
                  </a:lnTo>
                  <a:lnTo>
                    <a:pt x="126" y="66"/>
                  </a:lnTo>
                  <a:lnTo>
                    <a:pt x="102" y="14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FF3300"/>
            </a:solidFill>
            <a:ln w="9525">
              <a:solidFill>
                <a:srgbClr val="00FFFF"/>
              </a:solidFill>
              <a:round/>
              <a:headEnd/>
              <a:tailEnd/>
            </a:ln>
            <a:effectLst>
              <a:outerShdw dist="40161" dir="1106097" algn="ctr" rotWithShape="0">
                <a:srgbClr val="808080"/>
              </a:outerShdw>
            </a:effec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5" name="Group 38"/>
          <p:cNvGrpSpPr>
            <a:grpSpLocks/>
          </p:cNvGrpSpPr>
          <p:nvPr/>
        </p:nvGrpSpPr>
        <p:grpSpPr bwMode="auto">
          <a:xfrm>
            <a:off x="719309" y="5633864"/>
            <a:ext cx="11147461" cy="1224136"/>
            <a:chOff x="289" y="1200"/>
            <a:chExt cx="5136" cy="2352"/>
          </a:xfrm>
        </p:grpSpPr>
        <p:sp>
          <p:nvSpPr>
            <p:cNvPr id="16" name="Freeform 9"/>
            <p:cNvSpPr>
              <a:spLocks/>
            </p:cNvSpPr>
            <p:nvPr/>
          </p:nvSpPr>
          <p:spPr bwMode="auto">
            <a:xfrm>
              <a:off x="289" y="1200"/>
              <a:ext cx="5136" cy="2352"/>
            </a:xfrm>
            <a:custGeom>
              <a:avLst/>
              <a:gdLst>
                <a:gd name="T0" fmla="*/ 517 w 4969"/>
                <a:gd name="T1" fmla="*/ 63 h 2578"/>
                <a:gd name="T2" fmla="*/ 1684 w 4969"/>
                <a:gd name="T3" fmla="*/ 68 h 2578"/>
                <a:gd name="T4" fmla="*/ 2638 w 4969"/>
                <a:gd name="T5" fmla="*/ 39 h 2578"/>
                <a:gd name="T6" fmla="*/ 3377 w 4969"/>
                <a:gd name="T7" fmla="*/ 63 h 2578"/>
                <a:gd name="T8" fmla="*/ 4047 w 4969"/>
                <a:gd name="T9" fmla="*/ 99 h 2578"/>
                <a:gd name="T10" fmla="*/ 5455 w 4969"/>
                <a:gd name="T11" fmla="*/ 93 h 2578"/>
                <a:gd name="T12" fmla="*/ 6011 w 4969"/>
                <a:gd name="T13" fmla="*/ 63 h 2578"/>
                <a:gd name="T14" fmla="*/ 6211 w 4969"/>
                <a:gd name="T15" fmla="*/ 111 h 2578"/>
                <a:gd name="T16" fmla="*/ 6181 w 4969"/>
                <a:gd name="T17" fmla="*/ 129 h 2578"/>
                <a:gd name="T18" fmla="*/ 6154 w 4969"/>
                <a:gd name="T19" fmla="*/ 349 h 2578"/>
                <a:gd name="T20" fmla="*/ 6124 w 4969"/>
                <a:gd name="T21" fmla="*/ 539 h 2578"/>
                <a:gd name="T22" fmla="*/ 6099 w 4969"/>
                <a:gd name="T23" fmla="*/ 884 h 2578"/>
                <a:gd name="T24" fmla="*/ 6111 w 4969"/>
                <a:gd name="T25" fmla="*/ 826 h 2578"/>
                <a:gd name="T26" fmla="*/ 6124 w 4969"/>
                <a:gd name="T27" fmla="*/ 794 h 2578"/>
                <a:gd name="T28" fmla="*/ 6140 w 4969"/>
                <a:gd name="T29" fmla="*/ 826 h 2578"/>
                <a:gd name="T30" fmla="*/ 6169 w 4969"/>
                <a:gd name="T31" fmla="*/ 842 h 2578"/>
                <a:gd name="T32" fmla="*/ 6140 w 4969"/>
                <a:gd name="T33" fmla="*/ 1336 h 2578"/>
                <a:gd name="T34" fmla="*/ 4789 w 4969"/>
                <a:gd name="T35" fmla="*/ 1329 h 2578"/>
                <a:gd name="T36" fmla="*/ 4871 w 4969"/>
                <a:gd name="T37" fmla="*/ 1324 h 2578"/>
                <a:gd name="T38" fmla="*/ 3535 w 4969"/>
                <a:gd name="T39" fmla="*/ 1316 h 2578"/>
                <a:gd name="T40" fmla="*/ 2083 w 4969"/>
                <a:gd name="T41" fmla="*/ 1299 h 2578"/>
                <a:gd name="T42" fmla="*/ 1242 w 4969"/>
                <a:gd name="T43" fmla="*/ 1299 h 2578"/>
                <a:gd name="T44" fmla="*/ 161 w 4969"/>
                <a:gd name="T45" fmla="*/ 1353 h 2578"/>
                <a:gd name="T46" fmla="*/ 90 w 4969"/>
                <a:gd name="T47" fmla="*/ 663 h 2578"/>
                <a:gd name="T48" fmla="*/ 133 w 4969"/>
                <a:gd name="T49" fmla="*/ 82 h 2578"/>
                <a:gd name="T50" fmla="*/ 190 w 4969"/>
                <a:gd name="T51" fmla="*/ 88 h 2578"/>
                <a:gd name="T52" fmla="*/ 275 w 4969"/>
                <a:gd name="T53" fmla="*/ 99 h 2578"/>
                <a:gd name="T54" fmla="*/ 389 w 4969"/>
                <a:gd name="T55" fmla="*/ 52 h 2578"/>
                <a:gd name="T56" fmla="*/ 517 w 4969"/>
                <a:gd name="T57" fmla="*/ 63 h 2578"/>
                <a:gd name="T58" fmla="*/ 517 w 4969"/>
                <a:gd name="T59" fmla="*/ 63 h 2578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4969" h="2578">
                  <a:moveTo>
                    <a:pt x="410" y="121"/>
                  </a:moveTo>
                  <a:cubicBezTo>
                    <a:pt x="749" y="132"/>
                    <a:pt x="984" y="140"/>
                    <a:pt x="1336" y="132"/>
                  </a:cubicBezTo>
                  <a:cubicBezTo>
                    <a:pt x="1588" y="105"/>
                    <a:pt x="1841" y="98"/>
                    <a:pt x="2093" y="76"/>
                  </a:cubicBezTo>
                  <a:cubicBezTo>
                    <a:pt x="1871" y="226"/>
                    <a:pt x="2499" y="91"/>
                    <a:pt x="2680" y="121"/>
                  </a:cubicBezTo>
                  <a:cubicBezTo>
                    <a:pt x="3241" y="111"/>
                    <a:pt x="3496" y="0"/>
                    <a:pt x="3211" y="189"/>
                  </a:cubicBezTo>
                  <a:cubicBezTo>
                    <a:pt x="2900" y="395"/>
                    <a:pt x="3956" y="182"/>
                    <a:pt x="4329" y="178"/>
                  </a:cubicBezTo>
                  <a:cubicBezTo>
                    <a:pt x="4474" y="140"/>
                    <a:pt x="4621" y="130"/>
                    <a:pt x="4770" y="121"/>
                  </a:cubicBezTo>
                  <a:cubicBezTo>
                    <a:pt x="4910" y="140"/>
                    <a:pt x="4969" y="91"/>
                    <a:pt x="4928" y="212"/>
                  </a:cubicBezTo>
                  <a:cubicBezTo>
                    <a:pt x="4924" y="225"/>
                    <a:pt x="4913" y="234"/>
                    <a:pt x="4905" y="245"/>
                  </a:cubicBezTo>
                  <a:cubicBezTo>
                    <a:pt x="4854" y="402"/>
                    <a:pt x="4898" y="255"/>
                    <a:pt x="4883" y="663"/>
                  </a:cubicBezTo>
                  <a:cubicBezTo>
                    <a:pt x="4875" y="867"/>
                    <a:pt x="4874" y="861"/>
                    <a:pt x="4860" y="1025"/>
                  </a:cubicBezTo>
                  <a:cubicBezTo>
                    <a:pt x="4855" y="1243"/>
                    <a:pt x="4838" y="1462"/>
                    <a:pt x="4838" y="1680"/>
                  </a:cubicBezTo>
                  <a:cubicBezTo>
                    <a:pt x="4838" y="1718"/>
                    <a:pt x="4844" y="1605"/>
                    <a:pt x="4849" y="1567"/>
                  </a:cubicBezTo>
                  <a:cubicBezTo>
                    <a:pt x="4851" y="1548"/>
                    <a:pt x="4856" y="1529"/>
                    <a:pt x="4860" y="1510"/>
                  </a:cubicBezTo>
                  <a:cubicBezTo>
                    <a:pt x="4864" y="1529"/>
                    <a:pt x="4864" y="1549"/>
                    <a:pt x="4871" y="1567"/>
                  </a:cubicBezTo>
                  <a:cubicBezTo>
                    <a:pt x="4876" y="1580"/>
                    <a:pt x="4894" y="1587"/>
                    <a:pt x="4894" y="1601"/>
                  </a:cubicBezTo>
                  <a:cubicBezTo>
                    <a:pt x="4894" y="1913"/>
                    <a:pt x="4879" y="2226"/>
                    <a:pt x="4871" y="2538"/>
                  </a:cubicBezTo>
                  <a:cubicBezTo>
                    <a:pt x="4514" y="2534"/>
                    <a:pt x="4156" y="2535"/>
                    <a:pt x="3799" y="2527"/>
                  </a:cubicBezTo>
                  <a:cubicBezTo>
                    <a:pt x="3776" y="2527"/>
                    <a:pt x="3889" y="2517"/>
                    <a:pt x="3866" y="2516"/>
                  </a:cubicBezTo>
                  <a:cubicBezTo>
                    <a:pt x="3512" y="2508"/>
                    <a:pt x="3159" y="2508"/>
                    <a:pt x="2805" y="2504"/>
                  </a:cubicBezTo>
                  <a:cubicBezTo>
                    <a:pt x="2734" y="2506"/>
                    <a:pt x="1040" y="2578"/>
                    <a:pt x="1653" y="2470"/>
                  </a:cubicBezTo>
                  <a:cubicBezTo>
                    <a:pt x="1450" y="2572"/>
                    <a:pt x="1204" y="2516"/>
                    <a:pt x="986" y="2470"/>
                  </a:cubicBezTo>
                  <a:cubicBezTo>
                    <a:pt x="872" y="2472"/>
                    <a:pt x="318" y="2382"/>
                    <a:pt x="128" y="2572"/>
                  </a:cubicBezTo>
                  <a:cubicBezTo>
                    <a:pt x="0" y="2261"/>
                    <a:pt x="85" y="1659"/>
                    <a:pt x="71" y="1262"/>
                  </a:cubicBezTo>
                  <a:cubicBezTo>
                    <a:pt x="81" y="466"/>
                    <a:pt x="28" y="556"/>
                    <a:pt x="105" y="155"/>
                  </a:cubicBezTo>
                  <a:cubicBezTo>
                    <a:pt x="120" y="159"/>
                    <a:pt x="138" y="157"/>
                    <a:pt x="151" y="166"/>
                  </a:cubicBezTo>
                  <a:cubicBezTo>
                    <a:pt x="211" y="206"/>
                    <a:pt x="126" y="211"/>
                    <a:pt x="218" y="189"/>
                  </a:cubicBezTo>
                  <a:cubicBezTo>
                    <a:pt x="244" y="150"/>
                    <a:pt x="269" y="125"/>
                    <a:pt x="309" y="99"/>
                  </a:cubicBezTo>
                  <a:cubicBezTo>
                    <a:pt x="348" y="107"/>
                    <a:pt x="373" y="111"/>
                    <a:pt x="410" y="121"/>
                  </a:cubicBezTo>
                  <a:cubicBezTo>
                    <a:pt x="410" y="121"/>
                    <a:pt x="501" y="150"/>
                    <a:pt x="410" y="121"/>
                  </a:cubicBezTo>
                  <a:close/>
                </a:path>
              </a:pathLst>
            </a:custGeom>
            <a:solidFill>
              <a:srgbClr val="C9E4FF"/>
            </a:solidFill>
            <a:ln w="31750" cap="sq" cmpd="sng">
              <a:noFill/>
              <a:prstDash val="solid"/>
              <a:round/>
              <a:headEnd/>
              <a:tailEnd/>
            </a:ln>
            <a:effectLst>
              <a:outerShdw dist="224686" dir="2837437" algn="ctr" rotWithShape="0">
                <a:srgbClr val="B9B9B9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Text Box 10"/>
            <p:cNvSpPr txBox="1">
              <a:spLocks noChangeArrowheads="1"/>
            </p:cNvSpPr>
            <p:nvPr/>
          </p:nvSpPr>
          <p:spPr bwMode="auto">
            <a:xfrm>
              <a:off x="687" y="1668"/>
              <a:ext cx="4499" cy="1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just" fontAlgn="base">
                <a:spcBef>
                  <a:spcPct val="0"/>
                </a:spcBef>
              </a:pPr>
              <a:r>
                <a:rPr lang="zh-CN" altLang="en-US" sz="3200" b="0" baseline="0" dirty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   </a:t>
              </a:r>
              <a:r>
                <a:rPr lang="zh-CN" altLang="en-US" sz="4000" b="1" dirty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栈</a:t>
              </a:r>
              <a:r>
                <a:rPr lang="zh-CN" altLang="en-US" sz="3200" dirty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和</a:t>
              </a:r>
              <a:r>
                <a:rPr lang="zh-CN" altLang="en-US" sz="4000" b="1" dirty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队</a:t>
              </a:r>
              <a:r>
                <a:rPr lang="zh-CN" altLang="en-US" sz="3200" dirty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是解决问题时常用的数据组织方式</a:t>
              </a:r>
              <a:endParaRPr lang="zh-CN" altLang="en-US" sz="3200" baseline="0" dirty="0">
                <a:solidFill>
                  <a:srgbClr val="000080"/>
                </a:solidFill>
                <a:latin typeface="幼圆" pitchFamily="49" charset="-122"/>
                <a:ea typeface="幼圆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</a:t>
            </a:r>
            <a:r>
              <a:rPr lang="en-US" altLang="zh-CN" dirty="0" smtClean="0"/>
              <a:t>4.1</a:t>
            </a:r>
            <a:r>
              <a:rPr lang="zh-CN" altLang="en-US" dirty="0"/>
              <a:t>：计算器（表达式计算）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30</a:t>
            </a:fld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66614" y="980728"/>
            <a:ext cx="10873208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【</a:t>
            </a:r>
            <a:r>
              <a:rPr lang="zh-CN" altLang="en-US" sz="2400" dirty="0"/>
              <a:t>问题描述</a:t>
            </a:r>
            <a:r>
              <a:rPr lang="en-US" altLang="zh-CN" sz="2400" dirty="0"/>
              <a:t>】</a:t>
            </a:r>
          </a:p>
          <a:p>
            <a:pPr lvl="1"/>
            <a:r>
              <a:rPr lang="zh-CN" altLang="en-US" sz="2400" dirty="0"/>
              <a:t>从标准输入中读入一个整数算术运算表达式，如</a:t>
            </a:r>
            <a:r>
              <a:rPr lang="en-US" altLang="zh-CN" sz="2400" dirty="0"/>
              <a:t>24 / ( 1 + 2 + 36 / 6 / 2 - 2) * ( 12 / 2 / 2 )= </a:t>
            </a:r>
            <a:r>
              <a:rPr lang="zh-CN" altLang="en-US" sz="2400" dirty="0"/>
              <a:t>，计算表达式结果，并输出。</a:t>
            </a:r>
          </a:p>
          <a:p>
            <a:pPr lvl="1"/>
            <a:r>
              <a:rPr lang="zh-CN" altLang="en-US" sz="2400" dirty="0"/>
              <a:t>要求：</a:t>
            </a:r>
            <a:br>
              <a:rPr lang="zh-CN" altLang="en-US" sz="2400" dirty="0"/>
            </a:br>
            <a:r>
              <a:rPr lang="en-US" altLang="zh-CN" sz="2400" dirty="0"/>
              <a:t>1</a:t>
            </a:r>
            <a:r>
              <a:rPr lang="zh-CN" altLang="en-US" sz="2400" dirty="0"/>
              <a:t>、表达式运算符只有</a:t>
            </a:r>
            <a:r>
              <a:rPr lang="en-US" altLang="zh-CN" sz="2400" dirty="0"/>
              <a:t>+</a:t>
            </a:r>
            <a:r>
              <a:rPr lang="zh-CN" altLang="en-US" sz="2400" dirty="0"/>
              <a:t>、</a:t>
            </a:r>
            <a:r>
              <a:rPr lang="en-US" altLang="zh-CN" sz="2400" dirty="0"/>
              <a:t>-</a:t>
            </a:r>
            <a:r>
              <a:rPr lang="zh-CN" altLang="en-US" sz="2400" dirty="0"/>
              <a:t>、*、</a:t>
            </a:r>
            <a:r>
              <a:rPr lang="en-US" altLang="zh-CN" sz="2400" dirty="0"/>
              <a:t>/</a:t>
            </a:r>
            <a:r>
              <a:rPr lang="zh-CN" altLang="en-US" sz="2400" dirty="0"/>
              <a:t>，表达式末尾的’</a:t>
            </a:r>
            <a:r>
              <a:rPr lang="en-US" altLang="zh-CN" sz="2400" dirty="0"/>
              <a:t>=’</a:t>
            </a:r>
            <a:r>
              <a:rPr lang="zh-CN" altLang="en-US" sz="2400" dirty="0"/>
              <a:t>字符表示表达式输入结束，表达式中可能会出现空格；</a:t>
            </a:r>
            <a:br>
              <a:rPr lang="zh-CN" altLang="en-US" sz="2400" dirty="0"/>
            </a:br>
            <a:r>
              <a:rPr lang="en-US" altLang="zh-CN" sz="2400" dirty="0"/>
              <a:t>2</a:t>
            </a:r>
            <a:r>
              <a:rPr lang="zh-CN" altLang="en-US" sz="2400" dirty="0"/>
              <a:t>、表达式中会出现圆括号，括号可能嵌套，不会出现错误的表达式；</a:t>
            </a:r>
            <a:br>
              <a:rPr lang="zh-CN" altLang="en-US" sz="2400" dirty="0"/>
            </a:br>
            <a:r>
              <a:rPr lang="en-US" altLang="zh-CN" sz="2400" dirty="0"/>
              <a:t>3</a:t>
            </a:r>
            <a:r>
              <a:rPr lang="zh-CN" altLang="en-US" sz="2400" dirty="0"/>
              <a:t>、出现除号</a:t>
            </a:r>
            <a:r>
              <a:rPr lang="en-US" altLang="zh-CN" sz="2400" dirty="0"/>
              <a:t>/</a:t>
            </a:r>
            <a:r>
              <a:rPr lang="zh-CN" altLang="en-US" sz="2400" dirty="0"/>
              <a:t>时，以整数相除进行运算，结果仍为整数，例如：</a:t>
            </a:r>
            <a:r>
              <a:rPr lang="en-US" altLang="zh-CN" sz="2400" dirty="0"/>
              <a:t>5/3</a:t>
            </a:r>
            <a:r>
              <a:rPr lang="zh-CN" altLang="en-US" sz="2400" dirty="0"/>
              <a:t>结果应为</a:t>
            </a:r>
            <a:r>
              <a:rPr lang="en-US" altLang="zh-CN" sz="2400" dirty="0"/>
              <a:t>1</a:t>
            </a:r>
            <a:r>
              <a:rPr lang="zh-CN" altLang="en-US" sz="2400" dirty="0"/>
              <a:t>。</a:t>
            </a:r>
          </a:p>
          <a:p>
            <a:r>
              <a:rPr lang="en-US" altLang="zh-CN" sz="2400" dirty="0"/>
              <a:t>【</a:t>
            </a:r>
            <a:r>
              <a:rPr lang="zh-CN" altLang="en-US" sz="2400" dirty="0"/>
              <a:t>输入形式</a:t>
            </a:r>
            <a:r>
              <a:rPr lang="en-US" altLang="zh-CN" sz="2400" dirty="0"/>
              <a:t>】</a:t>
            </a:r>
          </a:p>
          <a:p>
            <a:pPr lvl="1"/>
            <a:r>
              <a:rPr lang="zh-CN" altLang="en-US" sz="2400" dirty="0"/>
              <a:t>从键盘输入一个以’</a:t>
            </a:r>
            <a:r>
              <a:rPr lang="en-US" altLang="zh-CN" sz="2400" dirty="0"/>
              <a:t>=’</a:t>
            </a:r>
            <a:r>
              <a:rPr lang="zh-CN" altLang="en-US" sz="2400" dirty="0"/>
              <a:t>结尾的整数算术运算表达式。</a:t>
            </a:r>
          </a:p>
          <a:p>
            <a:r>
              <a:rPr lang="en-US" altLang="zh-CN" sz="2400" dirty="0"/>
              <a:t>【</a:t>
            </a:r>
            <a:r>
              <a:rPr lang="zh-CN" altLang="en-US" sz="2400" dirty="0"/>
              <a:t>输出形式</a:t>
            </a:r>
            <a:r>
              <a:rPr lang="en-US" altLang="zh-CN" sz="2400" dirty="0"/>
              <a:t>】</a:t>
            </a:r>
          </a:p>
          <a:p>
            <a:pPr lvl="1"/>
            <a:r>
              <a:rPr lang="zh-CN" altLang="en-US" sz="2400" dirty="0"/>
              <a:t>在屏幕上输出计算结果（为整数）。</a:t>
            </a:r>
          </a:p>
          <a:p>
            <a:r>
              <a:rPr lang="en-US" altLang="zh-CN" sz="2400" dirty="0"/>
              <a:t>【</a:t>
            </a:r>
            <a:r>
              <a:rPr lang="zh-CN" altLang="en-US" sz="2400" dirty="0"/>
              <a:t>样例</a:t>
            </a:r>
            <a:r>
              <a:rPr lang="en-US" altLang="zh-CN" sz="2400" dirty="0"/>
              <a:t>1</a:t>
            </a:r>
            <a:r>
              <a:rPr lang="zh-CN" altLang="en-US" sz="2400" dirty="0"/>
              <a:t>输入</a:t>
            </a:r>
            <a:r>
              <a:rPr lang="en-US" altLang="zh-CN" sz="2400" dirty="0"/>
              <a:t>】</a:t>
            </a:r>
          </a:p>
          <a:p>
            <a:pPr lvl="1"/>
            <a:r>
              <a:rPr lang="en-US" altLang="zh-CN" sz="2400" dirty="0"/>
              <a:t>24 / ( 1 + 2 + 36 / 6 / 2 - 2) * ( 12 / 2 / 2 )=</a:t>
            </a:r>
          </a:p>
          <a:p>
            <a:r>
              <a:rPr lang="en-US" altLang="zh-CN" sz="2400" dirty="0"/>
              <a:t>【</a:t>
            </a:r>
            <a:r>
              <a:rPr lang="zh-CN" altLang="en-US" sz="2400" dirty="0"/>
              <a:t>样例</a:t>
            </a:r>
            <a:r>
              <a:rPr lang="en-US" altLang="zh-CN" sz="2400" dirty="0"/>
              <a:t>1</a:t>
            </a:r>
            <a:r>
              <a:rPr lang="zh-CN" altLang="en-US" sz="2400" dirty="0"/>
              <a:t>输出</a:t>
            </a:r>
            <a:r>
              <a:rPr lang="en-US" altLang="zh-CN" sz="2400" dirty="0"/>
              <a:t>】</a:t>
            </a:r>
          </a:p>
          <a:p>
            <a:pPr lvl="1"/>
            <a:r>
              <a:rPr lang="en-US" altLang="zh-CN" sz="2400" dirty="0"/>
              <a:t>18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309" y="0"/>
            <a:ext cx="10971372" cy="1143000"/>
          </a:xfrm>
        </p:spPr>
        <p:txBody>
          <a:bodyPr/>
          <a:lstStyle/>
          <a:p>
            <a:r>
              <a:rPr lang="zh-CN" altLang="en-US" dirty="0" smtClean="0"/>
              <a:t>问题</a:t>
            </a:r>
            <a:r>
              <a:rPr lang="en-US" altLang="zh-CN" dirty="0" smtClean="0"/>
              <a:t>4.1</a:t>
            </a:r>
            <a:r>
              <a:rPr lang="zh-CN" altLang="en-US" dirty="0"/>
              <a:t>：问题分析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5104C4-9BBA-4869-957B-C459F96FE33D}" type="slidenum">
              <a:rPr lang="zh-CN" altLang="en-US" smtClean="0"/>
              <a:pPr>
                <a:defRPr/>
              </a:pPr>
              <a:t>31</a:t>
            </a:fld>
            <a:endParaRPr lang="en-US" altLang="zh-CN"/>
          </a:p>
        </p:txBody>
      </p:sp>
      <p:sp>
        <p:nvSpPr>
          <p:cNvPr id="6" name="TextBox 5"/>
          <p:cNvSpPr txBox="1"/>
          <p:nvPr/>
        </p:nvSpPr>
        <p:spPr>
          <a:xfrm>
            <a:off x="1295298" y="1124744"/>
            <a:ext cx="75103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对于一般形式的表达式（通常称为</a:t>
            </a:r>
            <a:r>
              <a:rPr lang="zh-CN" altLang="en-US" sz="2400" b="1" dirty="0">
                <a:solidFill>
                  <a:srgbClr val="7030A0"/>
                </a:solidFill>
              </a:rPr>
              <a:t>中缀表达式</a:t>
            </a:r>
            <a:r>
              <a:rPr lang="en-US" altLang="zh-CN" sz="2400" b="1" dirty="0">
                <a:solidFill>
                  <a:srgbClr val="7030A0"/>
                </a:solidFill>
              </a:rPr>
              <a:t>infix</a:t>
            </a:r>
            <a:r>
              <a:rPr lang="zh-CN" altLang="en-US" sz="2400" b="1" dirty="0"/>
              <a:t>）：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735271" y="1700808"/>
            <a:ext cx="3475631" cy="52322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800" b="1" i="1" dirty="0">
                <a:solidFill>
                  <a:srgbClr val="7030A0"/>
                </a:solidFill>
              </a:rPr>
              <a:t>a + b * c + ( d * e + f ) / g</a:t>
            </a:r>
            <a:endParaRPr lang="zh-CN" altLang="en-US" sz="2800" b="1" i="1" dirty="0">
              <a:solidFill>
                <a:srgbClr val="7030A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91297" y="2348880"/>
            <a:ext cx="73003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在（计算机）计算表达式的值时面临的主要问题有：</a:t>
            </a:r>
            <a:endParaRPr lang="en-US" altLang="zh-CN" sz="2400" b="1" dirty="0"/>
          </a:p>
          <a:p>
            <a:pPr lvl="1">
              <a:buFont typeface="Wingdings" pitchFamily="2" charset="2"/>
              <a:buChar char="u"/>
            </a:pPr>
            <a:r>
              <a:rPr lang="en-US" altLang="zh-CN" sz="2400" dirty="0"/>
              <a:t> </a:t>
            </a:r>
            <a:r>
              <a:rPr lang="zh-CN" altLang="en-US" sz="2400" dirty="0">
                <a:solidFill>
                  <a:srgbClr val="7030A0"/>
                </a:solidFill>
              </a:rPr>
              <a:t>运算符有优先级</a:t>
            </a:r>
            <a:endParaRPr lang="en-US" altLang="zh-CN" sz="2400" dirty="0">
              <a:solidFill>
                <a:srgbClr val="7030A0"/>
              </a:solidFill>
            </a:endParaRPr>
          </a:p>
          <a:p>
            <a:pPr lvl="1">
              <a:buFont typeface="Wingdings" pitchFamily="2" charset="2"/>
              <a:buChar char="u"/>
            </a:pPr>
            <a:r>
              <a:rPr lang="en-US" altLang="zh-CN" sz="2400" dirty="0">
                <a:solidFill>
                  <a:srgbClr val="7030A0"/>
                </a:solidFill>
              </a:rPr>
              <a:t> </a:t>
            </a:r>
            <a:r>
              <a:rPr lang="zh-CN" altLang="en-US" sz="2400" dirty="0">
                <a:solidFill>
                  <a:srgbClr val="7030A0"/>
                </a:solidFill>
              </a:rPr>
              <a:t>括号会改变计算的次序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78582" y="3501008"/>
            <a:ext cx="11145464" cy="1323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为了方便表达式的（计算机）计算，波兰数学家</a:t>
            </a:r>
            <a:r>
              <a:rPr lang="en-US" altLang="zh-CN" sz="2400" b="1" dirty="0" err="1">
                <a:latin typeface="楷体" pitchFamily="49" charset="-122"/>
                <a:ea typeface="楷体" pitchFamily="49" charset="-122"/>
              </a:rPr>
              <a:t>Lukasiewicz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在</a:t>
            </a:r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20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世纪</a:t>
            </a:r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50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年代发明了一种将运算符写在操作数之后的表达式表示方式（称为</a:t>
            </a:r>
            <a:r>
              <a:rPr lang="zh-CN" altLang="en-US" sz="2800" b="1" dirty="0">
                <a:solidFill>
                  <a:srgbClr val="7030A0"/>
                </a:solidFill>
                <a:latin typeface="楷体" pitchFamily="49" charset="-122"/>
                <a:ea typeface="楷体" pitchFamily="49" charset="-122"/>
              </a:rPr>
              <a:t>后缀表达式</a:t>
            </a:r>
            <a:r>
              <a:rPr lang="en-US" altLang="zh-CN" sz="2800" b="1" dirty="0">
                <a:solidFill>
                  <a:srgbClr val="7030A0"/>
                </a:solidFill>
                <a:latin typeface="楷体" pitchFamily="49" charset="-122"/>
                <a:ea typeface="楷体" pitchFamily="49" charset="-122"/>
              </a:rPr>
              <a:t>postfix</a:t>
            </a:r>
            <a:r>
              <a:rPr lang="zh-CN" altLang="en-US" sz="2800" b="1" dirty="0">
                <a:solidFill>
                  <a:srgbClr val="7030A0"/>
                </a:solidFill>
                <a:latin typeface="楷体" pitchFamily="49" charset="-122"/>
                <a:ea typeface="楷体" pitchFamily="49" charset="-122"/>
              </a:rPr>
              <a:t>，或逆波兰表示，</a:t>
            </a:r>
            <a:r>
              <a:rPr lang="en-US" altLang="zh-CN" sz="2800" b="1" dirty="0">
                <a:solidFill>
                  <a:srgbClr val="7030A0"/>
                </a:solidFill>
                <a:latin typeface="楷体" pitchFamily="49" charset="-122"/>
                <a:ea typeface="楷体" pitchFamily="49" charset="-122"/>
              </a:rPr>
              <a:t>Reverse Polish </a:t>
            </a:r>
            <a:r>
              <a:rPr lang="en-US" altLang="zh-CN" sz="2800" b="1" dirty="0" err="1">
                <a:solidFill>
                  <a:srgbClr val="7030A0"/>
                </a:solidFill>
                <a:latin typeface="楷体" pitchFamily="49" charset="-122"/>
                <a:ea typeface="楷体" pitchFamily="49" charset="-122"/>
              </a:rPr>
              <a:t>Notation,RPN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）</a:t>
            </a: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4445722"/>
              </p:ext>
            </p:extLst>
          </p:nvPr>
        </p:nvGraphicFramePr>
        <p:xfrm>
          <a:off x="1007303" y="4941168"/>
          <a:ext cx="10079808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399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03990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中缀表达式</a:t>
                      </a:r>
                    </a:p>
                  </a:txBody>
                  <a:tcPr marL="121904" marR="121904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后缀表达式（</a:t>
                      </a:r>
                      <a:r>
                        <a:rPr lang="en-US" altLang="zh-CN" sz="2400" dirty="0"/>
                        <a:t>RPN</a:t>
                      </a:r>
                      <a:r>
                        <a:rPr lang="zh-CN" altLang="en-US" sz="2400" dirty="0"/>
                        <a:t>）</a:t>
                      </a:r>
                    </a:p>
                  </a:txBody>
                  <a:tcPr marL="121904" marR="121904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a + b</a:t>
                      </a:r>
                      <a:endParaRPr lang="zh-CN" altLang="en-US" sz="2400" dirty="0"/>
                    </a:p>
                  </a:txBody>
                  <a:tcPr marL="121904" marR="1219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a b +</a:t>
                      </a:r>
                      <a:endParaRPr lang="zh-CN" altLang="en-US" sz="2400" dirty="0"/>
                    </a:p>
                  </a:txBody>
                  <a:tcPr marL="121904" marR="121904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a+ b * c</a:t>
                      </a:r>
                      <a:endParaRPr lang="zh-CN" altLang="en-US" sz="2400" dirty="0"/>
                    </a:p>
                  </a:txBody>
                  <a:tcPr marL="121904" marR="1219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a b c * +</a:t>
                      </a:r>
                      <a:endParaRPr lang="zh-CN" altLang="en-US" sz="2400" dirty="0"/>
                    </a:p>
                  </a:txBody>
                  <a:tcPr marL="121904" marR="121904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/>
                        <a:t>a + b * c + ( d * e + f ) / g</a:t>
                      </a:r>
                      <a:endParaRPr lang="zh-CN" altLang="en-US" sz="2400" dirty="0"/>
                    </a:p>
                  </a:txBody>
                  <a:tcPr marL="121904" marR="1219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a b c * + d e * f + g/+</a:t>
                      </a:r>
                      <a:endParaRPr lang="zh-CN" altLang="en-US" sz="2400" dirty="0"/>
                    </a:p>
                  </a:txBody>
                  <a:tcPr marL="121904" marR="121904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1" name="Group 51"/>
          <p:cNvGrpSpPr>
            <a:grpSpLocks/>
          </p:cNvGrpSpPr>
          <p:nvPr/>
        </p:nvGrpSpPr>
        <p:grpSpPr bwMode="auto">
          <a:xfrm>
            <a:off x="7535179" y="1484784"/>
            <a:ext cx="4368231" cy="1440160"/>
            <a:chOff x="3360" y="192"/>
            <a:chExt cx="2064" cy="528"/>
          </a:xfrm>
        </p:grpSpPr>
        <p:sp>
          <p:nvSpPr>
            <p:cNvPr id="12" name="AutoShape 38"/>
            <p:cNvSpPr>
              <a:spLocks noChangeArrowheads="1"/>
            </p:cNvSpPr>
            <p:nvPr/>
          </p:nvSpPr>
          <p:spPr bwMode="auto">
            <a:xfrm>
              <a:off x="3360" y="192"/>
              <a:ext cx="2064" cy="528"/>
            </a:xfrm>
            <a:prstGeom prst="cloudCallout">
              <a:avLst>
                <a:gd name="adj1" fmla="val -51403"/>
                <a:gd name="adj2" fmla="val 90907"/>
              </a:avLst>
            </a:prstGeom>
            <a:noFill/>
            <a:ln w="57150" cap="sq">
              <a:solidFill>
                <a:srgbClr val="33CCCC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13" name="Text Box 39"/>
            <p:cNvSpPr txBox="1">
              <a:spLocks noChangeArrowheads="1"/>
            </p:cNvSpPr>
            <p:nvPr/>
          </p:nvSpPr>
          <p:spPr bwMode="auto">
            <a:xfrm>
              <a:off x="3470" y="245"/>
              <a:ext cx="1822" cy="44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7961" dir="2700000" algn="ctr" rotWithShape="0">
                <a:schemeClr val="bg1"/>
              </a:outerShdw>
            </a:effectLst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rgbClr val="FF3300"/>
                  </a:solidFill>
                  <a:ea typeface="幼圆" pitchFamily="49" charset="-122"/>
                </a:rPr>
                <a:t>后缀表达式的最大好处是没有括号，也不用考虑运算符的优先级！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7303" y="0"/>
            <a:ext cx="10971372" cy="1143000"/>
          </a:xfrm>
        </p:spPr>
        <p:txBody>
          <a:bodyPr/>
          <a:lstStyle/>
          <a:p>
            <a:r>
              <a:rPr lang="zh-CN" altLang="en-US" dirty="0"/>
              <a:t>中缀到后缀的</a:t>
            </a:r>
            <a:r>
              <a:rPr lang="zh-CN" altLang="en-US" dirty="0" smtClean="0"/>
              <a:t>转换规则（借助于栈）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5104C4-9BBA-4869-957B-C459F96FE33D}" type="slidenum">
              <a:rPr lang="zh-CN" altLang="en-US" smtClean="0"/>
              <a:pPr>
                <a:defRPr/>
              </a:pPr>
              <a:t>32</a:t>
            </a:fld>
            <a:endParaRPr lang="en-US" altLang="zh-CN"/>
          </a:p>
        </p:txBody>
      </p:sp>
      <p:grpSp>
        <p:nvGrpSpPr>
          <p:cNvPr id="6" name="Group 38"/>
          <p:cNvGrpSpPr>
            <a:grpSpLocks/>
          </p:cNvGrpSpPr>
          <p:nvPr/>
        </p:nvGrpSpPr>
        <p:grpSpPr bwMode="auto">
          <a:xfrm>
            <a:off x="407239" y="1340769"/>
            <a:ext cx="11232235" cy="5399859"/>
            <a:chOff x="-91" y="1200"/>
            <a:chExt cx="6132" cy="3041"/>
          </a:xfrm>
        </p:grpSpPr>
        <p:sp>
          <p:nvSpPr>
            <p:cNvPr id="7" name="Freeform 9"/>
            <p:cNvSpPr>
              <a:spLocks/>
            </p:cNvSpPr>
            <p:nvPr/>
          </p:nvSpPr>
          <p:spPr bwMode="auto">
            <a:xfrm>
              <a:off x="-91" y="1200"/>
              <a:ext cx="6132" cy="3041"/>
            </a:xfrm>
            <a:custGeom>
              <a:avLst/>
              <a:gdLst>
                <a:gd name="T0" fmla="*/ 517 w 4969"/>
                <a:gd name="T1" fmla="*/ 63 h 2578"/>
                <a:gd name="T2" fmla="*/ 1684 w 4969"/>
                <a:gd name="T3" fmla="*/ 68 h 2578"/>
                <a:gd name="T4" fmla="*/ 2638 w 4969"/>
                <a:gd name="T5" fmla="*/ 39 h 2578"/>
                <a:gd name="T6" fmla="*/ 3377 w 4969"/>
                <a:gd name="T7" fmla="*/ 63 h 2578"/>
                <a:gd name="T8" fmla="*/ 4047 w 4969"/>
                <a:gd name="T9" fmla="*/ 99 h 2578"/>
                <a:gd name="T10" fmla="*/ 5455 w 4969"/>
                <a:gd name="T11" fmla="*/ 93 h 2578"/>
                <a:gd name="T12" fmla="*/ 6011 w 4969"/>
                <a:gd name="T13" fmla="*/ 63 h 2578"/>
                <a:gd name="T14" fmla="*/ 6211 w 4969"/>
                <a:gd name="T15" fmla="*/ 111 h 2578"/>
                <a:gd name="T16" fmla="*/ 6181 w 4969"/>
                <a:gd name="T17" fmla="*/ 129 h 2578"/>
                <a:gd name="T18" fmla="*/ 6154 w 4969"/>
                <a:gd name="T19" fmla="*/ 349 h 2578"/>
                <a:gd name="T20" fmla="*/ 6124 w 4969"/>
                <a:gd name="T21" fmla="*/ 539 h 2578"/>
                <a:gd name="T22" fmla="*/ 6099 w 4969"/>
                <a:gd name="T23" fmla="*/ 884 h 2578"/>
                <a:gd name="T24" fmla="*/ 6111 w 4969"/>
                <a:gd name="T25" fmla="*/ 826 h 2578"/>
                <a:gd name="T26" fmla="*/ 6124 w 4969"/>
                <a:gd name="T27" fmla="*/ 794 h 2578"/>
                <a:gd name="T28" fmla="*/ 6140 w 4969"/>
                <a:gd name="T29" fmla="*/ 826 h 2578"/>
                <a:gd name="T30" fmla="*/ 6169 w 4969"/>
                <a:gd name="T31" fmla="*/ 842 h 2578"/>
                <a:gd name="T32" fmla="*/ 6140 w 4969"/>
                <a:gd name="T33" fmla="*/ 1336 h 2578"/>
                <a:gd name="T34" fmla="*/ 4789 w 4969"/>
                <a:gd name="T35" fmla="*/ 1329 h 2578"/>
                <a:gd name="T36" fmla="*/ 4871 w 4969"/>
                <a:gd name="T37" fmla="*/ 1324 h 2578"/>
                <a:gd name="T38" fmla="*/ 3535 w 4969"/>
                <a:gd name="T39" fmla="*/ 1316 h 2578"/>
                <a:gd name="T40" fmla="*/ 2083 w 4969"/>
                <a:gd name="T41" fmla="*/ 1299 h 2578"/>
                <a:gd name="T42" fmla="*/ 1242 w 4969"/>
                <a:gd name="T43" fmla="*/ 1299 h 2578"/>
                <a:gd name="T44" fmla="*/ 161 w 4969"/>
                <a:gd name="T45" fmla="*/ 1353 h 2578"/>
                <a:gd name="T46" fmla="*/ 90 w 4969"/>
                <a:gd name="T47" fmla="*/ 663 h 2578"/>
                <a:gd name="T48" fmla="*/ 133 w 4969"/>
                <a:gd name="T49" fmla="*/ 82 h 2578"/>
                <a:gd name="T50" fmla="*/ 190 w 4969"/>
                <a:gd name="T51" fmla="*/ 88 h 2578"/>
                <a:gd name="T52" fmla="*/ 275 w 4969"/>
                <a:gd name="T53" fmla="*/ 99 h 2578"/>
                <a:gd name="T54" fmla="*/ 389 w 4969"/>
                <a:gd name="T55" fmla="*/ 52 h 2578"/>
                <a:gd name="T56" fmla="*/ 517 w 4969"/>
                <a:gd name="T57" fmla="*/ 63 h 2578"/>
                <a:gd name="T58" fmla="*/ 517 w 4969"/>
                <a:gd name="T59" fmla="*/ 63 h 2578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4969" h="2578">
                  <a:moveTo>
                    <a:pt x="410" y="121"/>
                  </a:moveTo>
                  <a:cubicBezTo>
                    <a:pt x="749" y="132"/>
                    <a:pt x="984" y="140"/>
                    <a:pt x="1336" y="132"/>
                  </a:cubicBezTo>
                  <a:cubicBezTo>
                    <a:pt x="1588" y="105"/>
                    <a:pt x="1841" y="98"/>
                    <a:pt x="2093" y="76"/>
                  </a:cubicBezTo>
                  <a:cubicBezTo>
                    <a:pt x="1871" y="226"/>
                    <a:pt x="2499" y="91"/>
                    <a:pt x="2680" y="121"/>
                  </a:cubicBezTo>
                  <a:cubicBezTo>
                    <a:pt x="3241" y="111"/>
                    <a:pt x="3496" y="0"/>
                    <a:pt x="3211" y="189"/>
                  </a:cubicBezTo>
                  <a:cubicBezTo>
                    <a:pt x="2900" y="395"/>
                    <a:pt x="3956" y="182"/>
                    <a:pt x="4329" y="178"/>
                  </a:cubicBezTo>
                  <a:cubicBezTo>
                    <a:pt x="4474" y="140"/>
                    <a:pt x="4621" y="130"/>
                    <a:pt x="4770" y="121"/>
                  </a:cubicBezTo>
                  <a:cubicBezTo>
                    <a:pt x="4910" y="140"/>
                    <a:pt x="4969" y="91"/>
                    <a:pt x="4928" y="212"/>
                  </a:cubicBezTo>
                  <a:cubicBezTo>
                    <a:pt x="4924" y="225"/>
                    <a:pt x="4913" y="234"/>
                    <a:pt x="4905" y="245"/>
                  </a:cubicBezTo>
                  <a:cubicBezTo>
                    <a:pt x="4854" y="402"/>
                    <a:pt x="4898" y="255"/>
                    <a:pt x="4883" y="663"/>
                  </a:cubicBezTo>
                  <a:cubicBezTo>
                    <a:pt x="4875" y="867"/>
                    <a:pt x="4874" y="861"/>
                    <a:pt x="4860" y="1025"/>
                  </a:cubicBezTo>
                  <a:cubicBezTo>
                    <a:pt x="4855" y="1243"/>
                    <a:pt x="4838" y="1462"/>
                    <a:pt x="4838" y="1680"/>
                  </a:cubicBezTo>
                  <a:cubicBezTo>
                    <a:pt x="4838" y="1718"/>
                    <a:pt x="4844" y="1605"/>
                    <a:pt x="4849" y="1567"/>
                  </a:cubicBezTo>
                  <a:cubicBezTo>
                    <a:pt x="4851" y="1548"/>
                    <a:pt x="4856" y="1529"/>
                    <a:pt x="4860" y="1510"/>
                  </a:cubicBezTo>
                  <a:cubicBezTo>
                    <a:pt x="4864" y="1529"/>
                    <a:pt x="4864" y="1549"/>
                    <a:pt x="4871" y="1567"/>
                  </a:cubicBezTo>
                  <a:cubicBezTo>
                    <a:pt x="4876" y="1580"/>
                    <a:pt x="4894" y="1587"/>
                    <a:pt x="4894" y="1601"/>
                  </a:cubicBezTo>
                  <a:cubicBezTo>
                    <a:pt x="4894" y="1913"/>
                    <a:pt x="4879" y="2226"/>
                    <a:pt x="4871" y="2538"/>
                  </a:cubicBezTo>
                  <a:cubicBezTo>
                    <a:pt x="4514" y="2534"/>
                    <a:pt x="4156" y="2535"/>
                    <a:pt x="3799" y="2527"/>
                  </a:cubicBezTo>
                  <a:cubicBezTo>
                    <a:pt x="3776" y="2527"/>
                    <a:pt x="3889" y="2517"/>
                    <a:pt x="3866" y="2516"/>
                  </a:cubicBezTo>
                  <a:cubicBezTo>
                    <a:pt x="3512" y="2508"/>
                    <a:pt x="3159" y="2508"/>
                    <a:pt x="2805" y="2504"/>
                  </a:cubicBezTo>
                  <a:cubicBezTo>
                    <a:pt x="2734" y="2506"/>
                    <a:pt x="1040" y="2578"/>
                    <a:pt x="1653" y="2470"/>
                  </a:cubicBezTo>
                  <a:cubicBezTo>
                    <a:pt x="1450" y="2572"/>
                    <a:pt x="1204" y="2516"/>
                    <a:pt x="986" y="2470"/>
                  </a:cubicBezTo>
                  <a:cubicBezTo>
                    <a:pt x="872" y="2472"/>
                    <a:pt x="318" y="2382"/>
                    <a:pt x="128" y="2572"/>
                  </a:cubicBezTo>
                  <a:cubicBezTo>
                    <a:pt x="0" y="2261"/>
                    <a:pt x="85" y="1659"/>
                    <a:pt x="71" y="1262"/>
                  </a:cubicBezTo>
                  <a:cubicBezTo>
                    <a:pt x="81" y="466"/>
                    <a:pt x="28" y="556"/>
                    <a:pt x="105" y="155"/>
                  </a:cubicBezTo>
                  <a:cubicBezTo>
                    <a:pt x="120" y="159"/>
                    <a:pt x="138" y="157"/>
                    <a:pt x="151" y="166"/>
                  </a:cubicBezTo>
                  <a:cubicBezTo>
                    <a:pt x="211" y="206"/>
                    <a:pt x="126" y="211"/>
                    <a:pt x="218" y="189"/>
                  </a:cubicBezTo>
                  <a:cubicBezTo>
                    <a:pt x="244" y="150"/>
                    <a:pt x="269" y="125"/>
                    <a:pt x="309" y="99"/>
                  </a:cubicBezTo>
                  <a:cubicBezTo>
                    <a:pt x="348" y="107"/>
                    <a:pt x="373" y="111"/>
                    <a:pt x="410" y="121"/>
                  </a:cubicBezTo>
                  <a:cubicBezTo>
                    <a:pt x="410" y="121"/>
                    <a:pt x="501" y="150"/>
                    <a:pt x="410" y="121"/>
                  </a:cubicBezTo>
                  <a:close/>
                </a:path>
              </a:pathLst>
            </a:custGeom>
            <a:solidFill>
              <a:srgbClr val="C9E4FF"/>
            </a:solidFill>
            <a:ln w="31750" cap="sq" cmpd="sng">
              <a:noFill/>
              <a:prstDash val="solid"/>
              <a:round/>
              <a:headEnd/>
              <a:tailEnd/>
            </a:ln>
            <a:effectLst>
              <a:outerShdw dist="224686" dir="2837437" algn="ctr" rotWithShape="0">
                <a:srgbClr val="B9B9B9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Text Box 10"/>
            <p:cNvSpPr txBox="1">
              <a:spLocks noChangeArrowheads="1"/>
            </p:cNvSpPr>
            <p:nvPr/>
          </p:nvSpPr>
          <p:spPr bwMode="auto">
            <a:xfrm>
              <a:off x="184" y="1443"/>
              <a:ext cx="5582" cy="25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just" fontAlgn="base">
                <a:spcBef>
                  <a:spcPct val="0"/>
                </a:spcBef>
              </a:pPr>
              <a:r>
                <a:rPr lang="zh-CN" altLang="en-US" sz="3200" b="1" dirty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规则：</a:t>
              </a:r>
              <a:r>
                <a:rPr lang="zh-CN" altLang="en-US" sz="3200" dirty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从左至右遍历中缀表达式中每个数字和符号：</a:t>
              </a:r>
              <a:endParaRPr lang="en-US" altLang="zh-CN" sz="3200" dirty="0">
                <a:solidFill>
                  <a:srgbClr val="000080"/>
                </a:solidFill>
                <a:latin typeface="幼圆" pitchFamily="49" charset="-122"/>
                <a:ea typeface="幼圆" pitchFamily="49" charset="-122"/>
              </a:endParaRPr>
            </a:p>
            <a:p>
              <a:pPr algn="just" fontAlgn="base">
                <a:spcBef>
                  <a:spcPct val="0"/>
                </a:spcBef>
                <a:buFont typeface="Wingdings" pitchFamily="2" charset="2"/>
                <a:buChar char="u"/>
              </a:pPr>
              <a:r>
                <a:rPr lang="en-US" altLang="zh-CN" sz="3200" dirty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 </a:t>
              </a:r>
              <a:r>
                <a:rPr lang="zh-CN" altLang="en-US" sz="2800" dirty="0">
                  <a:solidFill>
                    <a:srgbClr val="000080"/>
                  </a:solidFill>
                  <a:latin typeface="楷体" pitchFamily="49" charset="-122"/>
                  <a:ea typeface="楷体" pitchFamily="49" charset="-122"/>
                </a:rPr>
                <a:t>若是数字直接输出，即成为后缀表达式的一部分；</a:t>
              </a:r>
              <a:endParaRPr lang="en-US" altLang="zh-CN" sz="2800" dirty="0">
                <a:solidFill>
                  <a:srgbClr val="000080"/>
                </a:solidFill>
                <a:latin typeface="楷体" pitchFamily="49" charset="-122"/>
                <a:ea typeface="楷体" pitchFamily="49" charset="-122"/>
              </a:endParaRPr>
            </a:p>
            <a:p>
              <a:pPr algn="just" fontAlgn="base">
                <a:spcBef>
                  <a:spcPct val="0"/>
                </a:spcBef>
                <a:buFont typeface="Wingdings" pitchFamily="2" charset="2"/>
                <a:buChar char="u"/>
              </a:pPr>
              <a:r>
                <a:rPr lang="en-US" altLang="zh-CN" sz="2800" baseline="0" dirty="0">
                  <a:solidFill>
                    <a:srgbClr val="000080"/>
                  </a:solidFill>
                  <a:latin typeface="楷体" pitchFamily="49" charset="-122"/>
                  <a:ea typeface="楷体" pitchFamily="49" charset="-122"/>
                </a:rPr>
                <a:t> </a:t>
              </a:r>
              <a:r>
                <a:rPr lang="zh-CN" altLang="en-US" sz="2800" baseline="0" dirty="0">
                  <a:solidFill>
                    <a:srgbClr val="000080"/>
                  </a:solidFill>
                  <a:latin typeface="楷体" pitchFamily="49" charset="-122"/>
                  <a:ea typeface="楷体" pitchFamily="49" charset="-122"/>
                </a:rPr>
                <a:t>若是符号：</a:t>
              </a:r>
              <a:endParaRPr lang="en-US" altLang="zh-CN" sz="2800" baseline="0" dirty="0">
                <a:solidFill>
                  <a:srgbClr val="000080"/>
                </a:solidFill>
                <a:latin typeface="楷体" pitchFamily="49" charset="-122"/>
                <a:ea typeface="楷体" pitchFamily="49" charset="-122"/>
              </a:endParaRPr>
            </a:p>
            <a:p>
              <a:pPr lvl="1" algn="just" fontAlgn="base">
                <a:spcBef>
                  <a:spcPct val="0"/>
                </a:spcBef>
                <a:buFont typeface="Wingdings" pitchFamily="2" charset="2"/>
                <a:buChar char="Ø"/>
              </a:pPr>
              <a:r>
                <a:rPr lang="zh-CN" altLang="en-US" sz="2800" dirty="0">
                  <a:solidFill>
                    <a:srgbClr val="000080"/>
                  </a:solidFill>
                  <a:latin typeface="楷体" pitchFamily="49" charset="-122"/>
                  <a:ea typeface="楷体" pitchFamily="49" charset="-122"/>
                </a:rPr>
                <a:t>若是</a:t>
              </a:r>
              <a:r>
                <a:rPr lang="en-US" altLang="zh-CN" sz="2800" dirty="0">
                  <a:solidFill>
                    <a:srgbClr val="000080"/>
                  </a:solidFill>
                  <a:latin typeface="楷体" pitchFamily="49" charset="-122"/>
                  <a:ea typeface="楷体" pitchFamily="49" charset="-122"/>
                </a:rPr>
                <a:t>)</a:t>
              </a:r>
              <a:r>
                <a:rPr lang="zh-CN" altLang="en-US" sz="2800" baseline="0" dirty="0">
                  <a:solidFill>
                    <a:srgbClr val="000080"/>
                  </a:solidFill>
                  <a:latin typeface="楷体" pitchFamily="49" charset="-122"/>
                  <a:ea typeface="楷体" pitchFamily="49" charset="-122"/>
                </a:rPr>
                <a:t>，则</a:t>
              </a:r>
              <a:r>
                <a:rPr lang="zh-CN" altLang="en-US" sz="2800" dirty="0">
                  <a:solidFill>
                    <a:srgbClr val="000080"/>
                  </a:solidFill>
                  <a:latin typeface="楷体" pitchFamily="49" charset="-122"/>
                  <a:ea typeface="楷体" pitchFamily="49" charset="-122"/>
                </a:rPr>
                <a:t>将栈中元素弹出并输出，直到遇到“</a:t>
              </a:r>
              <a:r>
                <a:rPr lang="en-US" altLang="zh-CN" sz="2800" dirty="0">
                  <a:solidFill>
                    <a:srgbClr val="000080"/>
                  </a:solidFill>
                  <a:latin typeface="楷体" pitchFamily="49" charset="-122"/>
                  <a:ea typeface="楷体" pitchFamily="49" charset="-122"/>
                </a:rPr>
                <a:t>(</a:t>
              </a:r>
              <a:r>
                <a:rPr lang="zh-CN" altLang="en-US" sz="2800" dirty="0">
                  <a:solidFill>
                    <a:srgbClr val="000080"/>
                  </a:solidFill>
                  <a:latin typeface="楷体" pitchFamily="49" charset="-122"/>
                  <a:ea typeface="楷体" pitchFamily="49" charset="-122"/>
                </a:rPr>
                <a:t>”， “</a:t>
              </a:r>
              <a:r>
                <a:rPr lang="en-US" altLang="zh-CN" sz="2800" dirty="0">
                  <a:solidFill>
                    <a:srgbClr val="000080"/>
                  </a:solidFill>
                  <a:latin typeface="楷体" pitchFamily="49" charset="-122"/>
                  <a:ea typeface="楷体" pitchFamily="49" charset="-122"/>
                </a:rPr>
                <a:t>(</a:t>
              </a:r>
              <a:r>
                <a:rPr lang="zh-CN" altLang="en-US" sz="2800" dirty="0">
                  <a:solidFill>
                    <a:srgbClr val="000080"/>
                  </a:solidFill>
                  <a:latin typeface="楷体" pitchFamily="49" charset="-122"/>
                  <a:ea typeface="楷体" pitchFamily="49" charset="-122"/>
                </a:rPr>
                <a:t>”弹出但不输出；</a:t>
              </a:r>
              <a:endParaRPr lang="en-US" altLang="zh-CN" sz="2800" dirty="0">
                <a:solidFill>
                  <a:srgbClr val="000080"/>
                </a:solidFill>
                <a:latin typeface="楷体" pitchFamily="49" charset="-122"/>
                <a:ea typeface="楷体" pitchFamily="49" charset="-122"/>
              </a:endParaRPr>
            </a:p>
            <a:p>
              <a:pPr lvl="1" algn="just" fontAlgn="base">
                <a:spcBef>
                  <a:spcPct val="0"/>
                </a:spcBef>
                <a:buFont typeface="Wingdings" pitchFamily="2" charset="2"/>
                <a:buChar char="Ø"/>
              </a:pPr>
              <a:r>
                <a:rPr lang="en-US" altLang="zh-CN" sz="2800" dirty="0">
                  <a:solidFill>
                    <a:srgbClr val="000080"/>
                  </a:solidFill>
                  <a:latin typeface="楷体" pitchFamily="49" charset="-122"/>
                  <a:ea typeface="楷体" pitchFamily="49" charset="-122"/>
                </a:rPr>
                <a:t> </a:t>
              </a:r>
              <a:r>
                <a:rPr lang="zh-CN" altLang="en-US" sz="2800" dirty="0">
                  <a:solidFill>
                    <a:srgbClr val="000080"/>
                  </a:solidFill>
                  <a:latin typeface="楷体" pitchFamily="49" charset="-122"/>
                  <a:ea typeface="楷体" pitchFamily="49" charset="-122"/>
                </a:rPr>
                <a:t>若是</a:t>
              </a:r>
              <a:r>
                <a:rPr lang="en-US" altLang="zh-CN" sz="2800" dirty="0">
                  <a:solidFill>
                    <a:srgbClr val="000080"/>
                  </a:solidFill>
                  <a:latin typeface="楷体" pitchFamily="49" charset="-122"/>
                  <a:ea typeface="楷体" pitchFamily="49" charset="-122"/>
                </a:rPr>
                <a:t>(</a:t>
              </a:r>
              <a:r>
                <a:rPr lang="zh-CN" altLang="en-US" sz="2800" dirty="0">
                  <a:solidFill>
                    <a:srgbClr val="000080"/>
                  </a:solidFill>
                  <a:latin typeface="楷体" pitchFamily="49" charset="-122"/>
                  <a:ea typeface="楷体" pitchFamily="49" charset="-122"/>
                </a:rPr>
                <a:t>，</a:t>
              </a:r>
              <a:r>
                <a:rPr lang="en-US" altLang="zh-CN" sz="2800" dirty="0">
                  <a:solidFill>
                    <a:srgbClr val="000080"/>
                  </a:solidFill>
                  <a:latin typeface="楷体" pitchFamily="49" charset="-122"/>
                  <a:ea typeface="楷体" pitchFamily="49" charset="-122"/>
                </a:rPr>
                <a:t>+</a:t>
              </a:r>
              <a:r>
                <a:rPr lang="zh-CN" altLang="en-US" sz="2800" dirty="0">
                  <a:solidFill>
                    <a:srgbClr val="000080"/>
                  </a:solidFill>
                  <a:latin typeface="楷体" pitchFamily="49" charset="-122"/>
                  <a:ea typeface="楷体" pitchFamily="49" charset="-122"/>
                </a:rPr>
                <a:t>，</a:t>
              </a:r>
              <a:r>
                <a:rPr lang="en-US" altLang="zh-CN" sz="2800" dirty="0">
                  <a:solidFill>
                    <a:srgbClr val="000080"/>
                  </a:solidFill>
                  <a:latin typeface="楷体" pitchFamily="49" charset="-122"/>
                  <a:ea typeface="楷体" pitchFamily="49" charset="-122"/>
                </a:rPr>
                <a:t>*</a:t>
              </a:r>
              <a:r>
                <a:rPr lang="zh-CN" altLang="en-US" sz="2800" dirty="0">
                  <a:solidFill>
                    <a:srgbClr val="000080"/>
                  </a:solidFill>
                  <a:latin typeface="楷体" pitchFamily="49" charset="-122"/>
                  <a:ea typeface="楷体" pitchFamily="49" charset="-122"/>
                </a:rPr>
                <a:t>等符号，则从栈中弹出并输出</a:t>
              </a:r>
              <a:r>
                <a:rPr lang="zh-CN" altLang="en-US" sz="2800" dirty="0" smtClean="0">
                  <a:solidFill>
                    <a:srgbClr val="000080"/>
                  </a:solidFill>
                  <a:latin typeface="楷体" pitchFamily="49" charset="-122"/>
                  <a:ea typeface="楷体" pitchFamily="49" charset="-122"/>
                </a:rPr>
                <a:t>优先级</a:t>
              </a:r>
              <a:r>
                <a:rPr lang="zh-CN" altLang="en-US" sz="2800" b="1" dirty="0" smtClean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不低于（高于或等于）</a:t>
              </a:r>
              <a:r>
                <a:rPr lang="zh-CN" altLang="en-US" sz="2800" dirty="0" smtClean="0">
                  <a:solidFill>
                    <a:srgbClr val="000080"/>
                  </a:solidFill>
                  <a:latin typeface="楷体" pitchFamily="49" charset="-122"/>
                  <a:ea typeface="楷体" pitchFamily="49" charset="-122"/>
                </a:rPr>
                <a:t>当前</a:t>
              </a:r>
              <a:r>
                <a:rPr lang="zh-CN" altLang="en-US" sz="2800" dirty="0">
                  <a:solidFill>
                    <a:srgbClr val="000080"/>
                  </a:solidFill>
                  <a:latin typeface="楷体" pitchFamily="49" charset="-122"/>
                  <a:ea typeface="楷体" pitchFamily="49" charset="-122"/>
                </a:rPr>
                <a:t>的符号，直到遇到一个优先级低的</a:t>
              </a:r>
              <a:r>
                <a:rPr lang="zh-CN" altLang="en-US" sz="2800" dirty="0" smtClean="0">
                  <a:solidFill>
                    <a:srgbClr val="000080"/>
                  </a:solidFill>
                  <a:latin typeface="楷体" pitchFamily="49" charset="-122"/>
                  <a:ea typeface="楷体" pitchFamily="49" charset="-122"/>
                </a:rPr>
                <a:t>符号</a:t>
              </a:r>
              <a:r>
                <a:rPr lang="zh-CN" altLang="en-US" sz="2800" b="1" dirty="0" smtClean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或“</a:t>
              </a:r>
              <a:r>
                <a:rPr lang="en-US" altLang="zh-CN" sz="2800" b="1" dirty="0" smtClean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(</a:t>
              </a:r>
              <a:r>
                <a:rPr lang="zh-CN" altLang="en-US" sz="2800" b="1" dirty="0" smtClean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”</a:t>
              </a:r>
              <a:r>
                <a:rPr lang="zh-CN" altLang="en-US" sz="2800" dirty="0" smtClean="0">
                  <a:solidFill>
                    <a:srgbClr val="000080"/>
                  </a:solidFill>
                  <a:latin typeface="楷体" pitchFamily="49" charset="-122"/>
                  <a:ea typeface="楷体" pitchFamily="49" charset="-122"/>
                </a:rPr>
                <a:t>；</a:t>
              </a:r>
              <a:r>
                <a:rPr lang="zh-CN" altLang="en-US" sz="2800" dirty="0">
                  <a:solidFill>
                    <a:srgbClr val="000080"/>
                  </a:solidFill>
                  <a:latin typeface="楷体" pitchFamily="49" charset="-122"/>
                  <a:ea typeface="楷体" pitchFamily="49" charset="-122"/>
                </a:rPr>
                <a:t>然后将当前符号压入栈中。</a:t>
              </a:r>
              <a:endParaRPr lang="en-US" altLang="zh-CN" sz="2800" dirty="0">
                <a:solidFill>
                  <a:srgbClr val="000080"/>
                </a:solidFill>
                <a:latin typeface="楷体" pitchFamily="49" charset="-122"/>
                <a:ea typeface="楷体" pitchFamily="49" charset="-122"/>
              </a:endParaRPr>
            </a:p>
            <a:p>
              <a:pPr lvl="1" algn="just" fontAlgn="base">
                <a:spcBef>
                  <a:spcPct val="0"/>
                </a:spcBef>
              </a:pPr>
              <a:r>
                <a:rPr lang="zh-CN" altLang="en-US" sz="2800" dirty="0">
                  <a:solidFill>
                    <a:srgbClr val="000080"/>
                  </a:solidFill>
                  <a:latin typeface="楷体" pitchFamily="49" charset="-122"/>
                  <a:ea typeface="楷体" pitchFamily="49" charset="-122"/>
                </a:rPr>
                <a:t>（</a:t>
              </a:r>
              <a:r>
                <a:rPr lang="zh-CN" altLang="en-US" sz="2800" dirty="0">
                  <a:latin typeface="楷体" pitchFamily="49" charset="-122"/>
                  <a:ea typeface="楷体" pitchFamily="49" charset="-122"/>
                </a:rPr>
                <a:t>优先级</a:t>
              </a:r>
              <a:r>
                <a:rPr lang="en-US" altLang="zh-CN" sz="2800" dirty="0">
                  <a:latin typeface="楷体" pitchFamily="49" charset="-122"/>
                  <a:ea typeface="楷体" pitchFamily="49" charset="-122"/>
                </a:rPr>
                <a:t>+</a:t>
              </a:r>
              <a:r>
                <a:rPr lang="zh-CN" altLang="en-US" sz="2800" dirty="0">
                  <a:latin typeface="楷体" pitchFamily="49" charset="-122"/>
                  <a:ea typeface="楷体" pitchFamily="49" charset="-122"/>
                </a:rPr>
                <a:t>，</a:t>
              </a:r>
              <a:r>
                <a:rPr lang="en-US" altLang="zh-CN" sz="2800" dirty="0">
                  <a:latin typeface="楷体" pitchFamily="49" charset="-122"/>
                  <a:ea typeface="楷体" pitchFamily="49" charset="-122"/>
                </a:rPr>
                <a:t>-</a:t>
              </a:r>
              <a:r>
                <a:rPr lang="zh-CN" altLang="en-US" sz="2800" dirty="0">
                  <a:latin typeface="楷体" pitchFamily="49" charset="-122"/>
                  <a:ea typeface="楷体" pitchFamily="49" charset="-122"/>
                </a:rPr>
                <a:t>最低，</a:t>
              </a:r>
              <a:r>
                <a:rPr lang="en-US" altLang="zh-CN" sz="2800" dirty="0">
                  <a:latin typeface="楷体" pitchFamily="49" charset="-122"/>
                  <a:ea typeface="楷体" pitchFamily="49" charset="-122"/>
                </a:rPr>
                <a:t>*</a:t>
              </a:r>
              <a:r>
                <a:rPr lang="zh-CN" altLang="en-US" sz="2800" dirty="0">
                  <a:latin typeface="楷体" pitchFamily="49" charset="-122"/>
                  <a:ea typeface="楷体" pitchFamily="49" charset="-122"/>
                </a:rPr>
                <a:t>，</a:t>
              </a:r>
              <a:r>
                <a:rPr lang="en-US" altLang="zh-CN" sz="2800" dirty="0">
                  <a:latin typeface="楷体" pitchFamily="49" charset="-122"/>
                  <a:ea typeface="楷体" pitchFamily="49" charset="-122"/>
                </a:rPr>
                <a:t>/</a:t>
              </a:r>
              <a:r>
                <a:rPr lang="zh-CN" altLang="en-US" sz="2800" dirty="0">
                  <a:latin typeface="楷体" pitchFamily="49" charset="-122"/>
                  <a:ea typeface="楷体" pitchFamily="49" charset="-122"/>
                </a:rPr>
                <a:t>次之，“</a:t>
              </a:r>
              <a:r>
                <a:rPr lang="en-US" altLang="zh-CN" sz="2800" dirty="0">
                  <a:latin typeface="楷体" pitchFamily="49" charset="-122"/>
                  <a:ea typeface="楷体" pitchFamily="49" charset="-122"/>
                </a:rPr>
                <a:t>(</a:t>
              </a:r>
              <a:r>
                <a:rPr lang="zh-CN" altLang="en-US" sz="2800" dirty="0">
                  <a:latin typeface="楷体" pitchFamily="49" charset="-122"/>
                  <a:ea typeface="楷体" pitchFamily="49" charset="-122"/>
                </a:rPr>
                <a:t>”最高</a:t>
              </a:r>
              <a:r>
                <a:rPr lang="zh-CN" altLang="en-US" sz="2800" dirty="0">
                  <a:solidFill>
                    <a:srgbClr val="000080"/>
                  </a:solidFill>
                  <a:latin typeface="楷体" pitchFamily="49" charset="-122"/>
                  <a:ea typeface="楷体" pitchFamily="49" charset="-122"/>
                </a:rPr>
                <a:t>）</a:t>
              </a:r>
              <a:endParaRPr lang="en-US" altLang="zh-CN" sz="2800" dirty="0">
                <a:solidFill>
                  <a:srgbClr val="000080"/>
                </a:solidFill>
                <a:latin typeface="楷体" pitchFamily="49" charset="-122"/>
                <a:ea typeface="楷体" pitchFamily="49" charset="-122"/>
              </a:endParaRPr>
            </a:p>
            <a:p>
              <a:pPr algn="just" fontAlgn="base">
                <a:spcBef>
                  <a:spcPct val="0"/>
                </a:spcBef>
                <a:buFont typeface="Wingdings" pitchFamily="2" charset="2"/>
                <a:buChar char="u"/>
              </a:pPr>
              <a:r>
                <a:rPr lang="en-US" altLang="zh-CN" sz="2800" dirty="0">
                  <a:solidFill>
                    <a:srgbClr val="000080"/>
                  </a:solidFill>
                  <a:latin typeface="楷体" pitchFamily="49" charset="-122"/>
                  <a:ea typeface="楷体" pitchFamily="49" charset="-122"/>
                </a:rPr>
                <a:t> </a:t>
              </a:r>
              <a:r>
                <a:rPr lang="zh-CN" altLang="en-US" sz="2800" dirty="0">
                  <a:solidFill>
                    <a:srgbClr val="000080"/>
                  </a:solidFill>
                  <a:latin typeface="楷体" pitchFamily="49" charset="-122"/>
                  <a:ea typeface="楷体" pitchFamily="49" charset="-122"/>
                </a:rPr>
                <a:t>遍历结束，将栈中所有元素依次弹</a:t>
              </a:r>
              <a:r>
                <a:rPr lang="zh-CN" altLang="en-US" sz="2800" dirty="0" smtClean="0">
                  <a:solidFill>
                    <a:srgbClr val="000080"/>
                  </a:solidFill>
                  <a:latin typeface="楷体" pitchFamily="49" charset="-122"/>
                  <a:ea typeface="楷体" pitchFamily="49" charset="-122"/>
                </a:rPr>
                <a:t>出并输出，</a:t>
              </a:r>
              <a:r>
                <a:rPr lang="zh-CN" altLang="en-US" sz="2800" dirty="0">
                  <a:solidFill>
                    <a:srgbClr val="000080"/>
                  </a:solidFill>
                  <a:latin typeface="楷体" pitchFamily="49" charset="-122"/>
                  <a:ea typeface="楷体" pitchFamily="49" charset="-122"/>
                </a:rPr>
                <a:t>直到栈为空。</a:t>
              </a:r>
              <a:endParaRPr lang="en-US" altLang="zh-CN" sz="2800" dirty="0">
                <a:solidFill>
                  <a:srgbClr val="00008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5104C4-9BBA-4869-957B-C459F96FE33D}" type="slidenum">
              <a:rPr lang="zh-CN" altLang="en-US" smtClean="0"/>
              <a:pPr>
                <a:defRPr/>
              </a:pPr>
              <a:t>33</a:t>
            </a:fld>
            <a:endParaRPr lang="en-US" alt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转换：</a:t>
            </a:r>
            <a:r>
              <a:rPr lang="en-US" altLang="zh-CN" dirty="0" smtClean="0"/>
              <a:t>a </a:t>
            </a:r>
            <a:r>
              <a:rPr lang="en-US" altLang="zh-CN" dirty="0"/>
              <a:t>+ b * c + ( d * e + f ) / </a:t>
            </a:r>
            <a:r>
              <a:rPr lang="en-US" altLang="zh-CN" dirty="0" smtClean="0"/>
              <a:t>g</a:t>
            </a:r>
            <a:endParaRPr lang="zh-CN" altLang="en-US" dirty="0"/>
          </a:p>
        </p:txBody>
      </p:sp>
      <p:sp>
        <p:nvSpPr>
          <p:cNvPr id="7" name="标题 1"/>
          <p:cNvSpPr txBox="1">
            <a:spLocks/>
          </p:cNvSpPr>
          <p:nvPr/>
        </p:nvSpPr>
        <p:spPr bwMode="auto">
          <a:xfrm>
            <a:off x="787727" y="6030416"/>
            <a:ext cx="1097137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3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3000" b="1">
                <a:solidFill>
                  <a:schemeClr val="tx2"/>
                </a:solidFill>
                <a:latin typeface="Arial Narrow" pitchFamily="34" charset="0"/>
              </a:defRPr>
            </a:lvl2pPr>
            <a:lvl3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3000" b="1">
                <a:solidFill>
                  <a:schemeClr val="tx2"/>
                </a:solidFill>
                <a:latin typeface="Arial Narrow" pitchFamily="34" charset="0"/>
              </a:defRPr>
            </a:lvl3pPr>
            <a:lvl4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3000" b="1">
                <a:solidFill>
                  <a:schemeClr val="tx2"/>
                </a:solidFill>
                <a:latin typeface="Arial Narrow" pitchFamily="34" charset="0"/>
              </a:defRPr>
            </a:lvl4pPr>
            <a:lvl5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3000" b="1">
                <a:solidFill>
                  <a:schemeClr val="tx2"/>
                </a:solidFill>
                <a:latin typeface="Arial Narrow" pitchFamily="34" charset="0"/>
              </a:defRPr>
            </a:lvl5pPr>
            <a:lvl6pPr marL="457200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3000" b="1">
                <a:solidFill>
                  <a:schemeClr val="tx2"/>
                </a:solidFill>
                <a:latin typeface="Arial Narrow" pitchFamily="34" charset="0"/>
              </a:defRPr>
            </a:lvl6pPr>
            <a:lvl7pPr marL="914400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3000" b="1">
                <a:solidFill>
                  <a:schemeClr val="tx2"/>
                </a:solidFill>
                <a:latin typeface="Arial Narrow" pitchFamily="34" charset="0"/>
              </a:defRPr>
            </a:lvl7pPr>
            <a:lvl8pPr marL="1371600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3000" b="1">
                <a:solidFill>
                  <a:schemeClr val="tx2"/>
                </a:solidFill>
                <a:latin typeface="Arial Narrow" pitchFamily="34" charset="0"/>
              </a:defRPr>
            </a:lvl8pPr>
            <a:lvl9pPr marL="1828800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3000" b="1">
                <a:solidFill>
                  <a:schemeClr val="tx2"/>
                </a:solidFill>
                <a:latin typeface="Arial Narrow" pitchFamily="34" charset="0"/>
              </a:defRPr>
            </a:lvl9pPr>
          </a:lstStyle>
          <a:p>
            <a:r>
              <a:rPr lang="zh-CN" altLang="en-US" dirty="0" smtClean="0"/>
              <a:t>后缀：</a:t>
            </a:r>
            <a:endParaRPr lang="zh-CN" altLang="en-US" dirty="0"/>
          </a:p>
        </p:txBody>
      </p:sp>
      <p:sp>
        <p:nvSpPr>
          <p:cNvPr id="8" name="Line 85"/>
          <p:cNvSpPr>
            <a:spLocks noChangeShapeType="1"/>
          </p:cNvSpPr>
          <p:nvPr/>
        </p:nvSpPr>
        <p:spPr bwMode="auto">
          <a:xfrm flipV="1">
            <a:off x="2134766" y="764704"/>
            <a:ext cx="0" cy="287338"/>
          </a:xfrm>
          <a:prstGeom prst="line">
            <a:avLst/>
          </a:prstGeom>
          <a:noFill/>
          <a:ln w="38100" cap="sq">
            <a:solidFill>
              <a:schemeClr val="accent2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159281" y="6237313"/>
            <a:ext cx="36740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endParaRPr lang="zh-CN" altLang="en-US" sz="3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Line 3"/>
          <p:cNvSpPr>
            <a:spLocks noChangeShapeType="1"/>
          </p:cNvSpPr>
          <p:nvPr/>
        </p:nvSpPr>
        <p:spPr bwMode="auto">
          <a:xfrm>
            <a:off x="1054646" y="2204864"/>
            <a:ext cx="0" cy="3352800"/>
          </a:xfrm>
          <a:prstGeom prst="line">
            <a:avLst/>
          </a:prstGeom>
          <a:noFill/>
          <a:ln w="31750" cap="sq">
            <a:solidFill>
              <a:srgbClr val="3333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" name="Line 4"/>
          <p:cNvSpPr>
            <a:spLocks noChangeShapeType="1"/>
          </p:cNvSpPr>
          <p:nvPr/>
        </p:nvSpPr>
        <p:spPr bwMode="auto">
          <a:xfrm>
            <a:off x="4102249" y="2204864"/>
            <a:ext cx="0" cy="3352800"/>
          </a:xfrm>
          <a:prstGeom prst="line">
            <a:avLst/>
          </a:prstGeom>
          <a:noFill/>
          <a:ln w="31750" cap="sq">
            <a:solidFill>
              <a:srgbClr val="0033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Line 5"/>
          <p:cNvSpPr>
            <a:spLocks noChangeShapeType="1"/>
          </p:cNvSpPr>
          <p:nvPr/>
        </p:nvSpPr>
        <p:spPr bwMode="auto">
          <a:xfrm>
            <a:off x="1054646" y="5557664"/>
            <a:ext cx="3047603" cy="0"/>
          </a:xfrm>
          <a:prstGeom prst="line">
            <a:avLst/>
          </a:prstGeom>
          <a:noFill/>
          <a:ln w="31750" cap="sq">
            <a:solidFill>
              <a:srgbClr val="0033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" name="Line 6"/>
          <p:cNvSpPr>
            <a:spLocks noChangeShapeType="1"/>
          </p:cNvSpPr>
          <p:nvPr/>
        </p:nvSpPr>
        <p:spPr bwMode="auto">
          <a:xfrm>
            <a:off x="1054646" y="5100464"/>
            <a:ext cx="3047603" cy="0"/>
          </a:xfrm>
          <a:prstGeom prst="line">
            <a:avLst/>
          </a:prstGeom>
          <a:noFill/>
          <a:ln w="25400" cap="sq">
            <a:solidFill>
              <a:srgbClr val="3333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" name="Line 7"/>
          <p:cNvSpPr>
            <a:spLocks noChangeShapeType="1"/>
          </p:cNvSpPr>
          <p:nvPr/>
        </p:nvSpPr>
        <p:spPr bwMode="auto">
          <a:xfrm>
            <a:off x="1054646" y="4643264"/>
            <a:ext cx="3047603" cy="0"/>
          </a:xfrm>
          <a:prstGeom prst="line">
            <a:avLst/>
          </a:prstGeom>
          <a:noFill/>
          <a:ln w="25400" cap="sq">
            <a:solidFill>
              <a:srgbClr val="0033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" name="Line 8"/>
          <p:cNvSpPr>
            <a:spLocks noChangeShapeType="1"/>
          </p:cNvSpPr>
          <p:nvPr/>
        </p:nvSpPr>
        <p:spPr bwMode="auto">
          <a:xfrm>
            <a:off x="1054646" y="4186064"/>
            <a:ext cx="3047603" cy="0"/>
          </a:xfrm>
          <a:prstGeom prst="line">
            <a:avLst/>
          </a:prstGeom>
          <a:noFill/>
          <a:ln w="25400" cap="sq">
            <a:solidFill>
              <a:srgbClr val="0033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" name="Line 9"/>
          <p:cNvSpPr>
            <a:spLocks noChangeShapeType="1"/>
          </p:cNvSpPr>
          <p:nvPr/>
        </p:nvSpPr>
        <p:spPr bwMode="auto">
          <a:xfrm>
            <a:off x="1054646" y="3670127"/>
            <a:ext cx="3047603" cy="0"/>
          </a:xfrm>
          <a:prstGeom prst="line">
            <a:avLst/>
          </a:prstGeom>
          <a:noFill/>
          <a:ln w="25400" cap="sq">
            <a:solidFill>
              <a:srgbClr val="0033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" name="Line 10"/>
          <p:cNvSpPr>
            <a:spLocks noChangeShapeType="1"/>
          </p:cNvSpPr>
          <p:nvPr/>
        </p:nvSpPr>
        <p:spPr bwMode="auto">
          <a:xfrm>
            <a:off x="1054646" y="3195464"/>
            <a:ext cx="3047603" cy="0"/>
          </a:xfrm>
          <a:prstGeom prst="line">
            <a:avLst/>
          </a:prstGeom>
          <a:noFill/>
          <a:ln w="25400" cap="sq">
            <a:solidFill>
              <a:srgbClr val="0033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" name="Line 11"/>
          <p:cNvSpPr>
            <a:spLocks noChangeShapeType="1"/>
          </p:cNvSpPr>
          <p:nvPr/>
        </p:nvSpPr>
        <p:spPr bwMode="auto">
          <a:xfrm>
            <a:off x="1054646" y="2743027"/>
            <a:ext cx="3047603" cy="0"/>
          </a:xfrm>
          <a:prstGeom prst="line">
            <a:avLst/>
          </a:prstGeom>
          <a:noFill/>
          <a:ln w="25400" cap="sq">
            <a:solidFill>
              <a:srgbClr val="0033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5772" y="1431652"/>
            <a:ext cx="7852015" cy="3668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8743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5104C4-9BBA-4869-957B-C459F96FE33D}" type="slidenum">
              <a:rPr lang="zh-CN" altLang="en-US" smtClean="0"/>
              <a:pPr>
                <a:defRPr/>
              </a:pPr>
              <a:t>34</a:t>
            </a:fld>
            <a:endParaRPr lang="en-US" alt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转换：</a:t>
            </a:r>
            <a:r>
              <a:rPr lang="en-US" altLang="zh-CN" dirty="0" smtClean="0"/>
              <a:t>a </a:t>
            </a:r>
            <a:r>
              <a:rPr lang="en-US" altLang="zh-CN" dirty="0"/>
              <a:t>+ b * c + ( d * e + f ) / </a:t>
            </a:r>
            <a:r>
              <a:rPr lang="en-US" altLang="zh-CN" dirty="0" smtClean="0"/>
              <a:t>g</a:t>
            </a:r>
            <a:endParaRPr lang="zh-CN" altLang="en-US" dirty="0"/>
          </a:p>
        </p:txBody>
      </p:sp>
      <p:sp>
        <p:nvSpPr>
          <p:cNvPr id="7" name="标题 1"/>
          <p:cNvSpPr txBox="1">
            <a:spLocks/>
          </p:cNvSpPr>
          <p:nvPr/>
        </p:nvSpPr>
        <p:spPr bwMode="auto">
          <a:xfrm>
            <a:off x="787727" y="6030416"/>
            <a:ext cx="1097137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3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3000" b="1">
                <a:solidFill>
                  <a:schemeClr val="tx2"/>
                </a:solidFill>
                <a:latin typeface="Arial Narrow" pitchFamily="34" charset="0"/>
              </a:defRPr>
            </a:lvl2pPr>
            <a:lvl3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3000" b="1">
                <a:solidFill>
                  <a:schemeClr val="tx2"/>
                </a:solidFill>
                <a:latin typeface="Arial Narrow" pitchFamily="34" charset="0"/>
              </a:defRPr>
            </a:lvl3pPr>
            <a:lvl4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3000" b="1">
                <a:solidFill>
                  <a:schemeClr val="tx2"/>
                </a:solidFill>
                <a:latin typeface="Arial Narrow" pitchFamily="34" charset="0"/>
              </a:defRPr>
            </a:lvl4pPr>
            <a:lvl5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3000" b="1">
                <a:solidFill>
                  <a:schemeClr val="tx2"/>
                </a:solidFill>
                <a:latin typeface="Arial Narrow" pitchFamily="34" charset="0"/>
              </a:defRPr>
            </a:lvl5pPr>
            <a:lvl6pPr marL="457200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3000" b="1">
                <a:solidFill>
                  <a:schemeClr val="tx2"/>
                </a:solidFill>
                <a:latin typeface="Arial Narrow" pitchFamily="34" charset="0"/>
              </a:defRPr>
            </a:lvl6pPr>
            <a:lvl7pPr marL="914400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3000" b="1">
                <a:solidFill>
                  <a:schemeClr val="tx2"/>
                </a:solidFill>
                <a:latin typeface="Arial Narrow" pitchFamily="34" charset="0"/>
              </a:defRPr>
            </a:lvl7pPr>
            <a:lvl8pPr marL="1371600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3000" b="1">
                <a:solidFill>
                  <a:schemeClr val="tx2"/>
                </a:solidFill>
                <a:latin typeface="Arial Narrow" pitchFamily="34" charset="0"/>
              </a:defRPr>
            </a:lvl8pPr>
            <a:lvl9pPr marL="1828800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3000" b="1">
                <a:solidFill>
                  <a:schemeClr val="tx2"/>
                </a:solidFill>
                <a:latin typeface="Arial Narrow" pitchFamily="34" charset="0"/>
              </a:defRPr>
            </a:lvl9pPr>
          </a:lstStyle>
          <a:p>
            <a:r>
              <a:rPr lang="zh-CN" altLang="en-US" dirty="0" smtClean="0"/>
              <a:t>后缀：</a:t>
            </a:r>
            <a:endParaRPr lang="zh-CN" altLang="en-US" dirty="0"/>
          </a:p>
        </p:txBody>
      </p:sp>
      <p:sp>
        <p:nvSpPr>
          <p:cNvPr id="8" name="Line 85"/>
          <p:cNvSpPr>
            <a:spLocks noChangeShapeType="1"/>
          </p:cNvSpPr>
          <p:nvPr/>
        </p:nvSpPr>
        <p:spPr bwMode="auto">
          <a:xfrm flipV="1">
            <a:off x="2422798" y="764704"/>
            <a:ext cx="0" cy="287338"/>
          </a:xfrm>
          <a:prstGeom prst="line">
            <a:avLst/>
          </a:prstGeom>
          <a:noFill/>
          <a:ln w="38100" cap="sq">
            <a:solidFill>
              <a:schemeClr val="accent2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159281" y="6237313"/>
            <a:ext cx="36740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endParaRPr lang="zh-CN" altLang="en-US" sz="3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Line 3"/>
          <p:cNvSpPr>
            <a:spLocks noChangeShapeType="1"/>
          </p:cNvSpPr>
          <p:nvPr/>
        </p:nvSpPr>
        <p:spPr bwMode="auto">
          <a:xfrm>
            <a:off x="999999" y="2524472"/>
            <a:ext cx="0" cy="3352800"/>
          </a:xfrm>
          <a:prstGeom prst="line">
            <a:avLst/>
          </a:prstGeom>
          <a:noFill/>
          <a:ln w="31750" cap="sq">
            <a:solidFill>
              <a:srgbClr val="3333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" name="Line 4"/>
          <p:cNvSpPr>
            <a:spLocks noChangeShapeType="1"/>
          </p:cNvSpPr>
          <p:nvPr/>
        </p:nvSpPr>
        <p:spPr bwMode="auto">
          <a:xfrm>
            <a:off x="4047602" y="2524472"/>
            <a:ext cx="0" cy="3352800"/>
          </a:xfrm>
          <a:prstGeom prst="line">
            <a:avLst/>
          </a:prstGeom>
          <a:noFill/>
          <a:ln w="31750" cap="sq">
            <a:solidFill>
              <a:srgbClr val="0033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Line 5"/>
          <p:cNvSpPr>
            <a:spLocks noChangeShapeType="1"/>
          </p:cNvSpPr>
          <p:nvPr/>
        </p:nvSpPr>
        <p:spPr bwMode="auto">
          <a:xfrm>
            <a:off x="999999" y="5877272"/>
            <a:ext cx="3047603" cy="0"/>
          </a:xfrm>
          <a:prstGeom prst="line">
            <a:avLst/>
          </a:prstGeom>
          <a:noFill/>
          <a:ln w="31750" cap="sq">
            <a:solidFill>
              <a:srgbClr val="0033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" name="Line 6"/>
          <p:cNvSpPr>
            <a:spLocks noChangeShapeType="1"/>
          </p:cNvSpPr>
          <p:nvPr/>
        </p:nvSpPr>
        <p:spPr bwMode="auto">
          <a:xfrm>
            <a:off x="999999" y="5420072"/>
            <a:ext cx="3047603" cy="0"/>
          </a:xfrm>
          <a:prstGeom prst="line">
            <a:avLst/>
          </a:prstGeom>
          <a:noFill/>
          <a:ln w="25400" cap="sq">
            <a:solidFill>
              <a:srgbClr val="3333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Line 7"/>
          <p:cNvSpPr>
            <a:spLocks noChangeShapeType="1"/>
          </p:cNvSpPr>
          <p:nvPr/>
        </p:nvSpPr>
        <p:spPr bwMode="auto">
          <a:xfrm>
            <a:off x="999999" y="4962872"/>
            <a:ext cx="3047603" cy="0"/>
          </a:xfrm>
          <a:prstGeom prst="line">
            <a:avLst/>
          </a:prstGeom>
          <a:noFill/>
          <a:ln w="25400" cap="sq">
            <a:solidFill>
              <a:srgbClr val="0033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" name="Line 8"/>
          <p:cNvSpPr>
            <a:spLocks noChangeShapeType="1"/>
          </p:cNvSpPr>
          <p:nvPr/>
        </p:nvSpPr>
        <p:spPr bwMode="auto">
          <a:xfrm>
            <a:off x="999999" y="4505672"/>
            <a:ext cx="3047603" cy="0"/>
          </a:xfrm>
          <a:prstGeom prst="line">
            <a:avLst/>
          </a:prstGeom>
          <a:noFill/>
          <a:ln w="25400" cap="sq">
            <a:solidFill>
              <a:srgbClr val="0033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999999" y="3989735"/>
            <a:ext cx="3047603" cy="0"/>
          </a:xfrm>
          <a:prstGeom prst="line">
            <a:avLst/>
          </a:prstGeom>
          <a:noFill/>
          <a:ln w="25400" cap="sq">
            <a:solidFill>
              <a:srgbClr val="0033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" name="Line 10"/>
          <p:cNvSpPr>
            <a:spLocks noChangeShapeType="1"/>
          </p:cNvSpPr>
          <p:nvPr/>
        </p:nvSpPr>
        <p:spPr bwMode="auto">
          <a:xfrm>
            <a:off x="999999" y="3515072"/>
            <a:ext cx="3047603" cy="0"/>
          </a:xfrm>
          <a:prstGeom prst="line">
            <a:avLst/>
          </a:prstGeom>
          <a:noFill/>
          <a:ln w="25400" cap="sq">
            <a:solidFill>
              <a:srgbClr val="0033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" name="Line 11"/>
          <p:cNvSpPr>
            <a:spLocks noChangeShapeType="1"/>
          </p:cNvSpPr>
          <p:nvPr/>
        </p:nvSpPr>
        <p:spPr bwMode="auto">
          <a:xfrm>
            <a:off x="999999" y="3062635"/>
            <a:ext cx="3047603" cy="0"/>
          </a:xfrm>
          <a:prstGeom prst="line">
            <a:avLst/>
          </a:prstGeom>
          <a:noFill/>
          <a:ln w="25400" cap="sq">
            <a:solidFill>
              <a:srgbClr val="0033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" name="Text Box 14"/>
          <p:cNvSpPr txBox="1">
            <a:spLocks noChangeArrowheads="1"/>
          </p:cNvSpPr>
          <p:nvPr/>
        </p:nvSpPr>
        <p:spPr bwMode="auto">
          <a:xfrm>
            <a:off x="2108988" y="5320060"/>
            <a:ext cx="308098" cy="40011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3000" b="1" baseline="-16000" dirty="0" smtClean="0">
                <a:solidFill>
                  <a:srgbClr val="0000CC"/>
                </a:solidFill>
              </a:rPr>
              <a:t>+</a:t>
            </a:r>
            <a:endParaRPr lang="en-US" altLang="zh-CN" sz="3000" b="1" baseline="-16000" dirty="0">
              <a:solidFill>
                <a:srgbClr val="0000CC"/>
              </a:solidFill>
            </a:endParaRPr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1125" y="1431652"/>
            <a:ext cx="7973425" cy="3725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1963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5104C4-9BBA-4869-957B-C459F96FE33D}" type="slidenum">
              <a:rPr lang="zh-CN" altLang="en-US" smtClean="0"/>
              <a:pPr>
                <a:defRPr/>
              </a:pPr>
              <a:t>35</a:t>
            </a:fld>
            <a:endParaRPr lang="en-US" alt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转换：</a:t>
            </a:r>
            <a:r>
              <a:rPr lang="en-US" altLang="zh-CN" dirty="0" smtClean="0"/>
              <a:t>a </a:t>
            </a:r>
            <a:r>
              <a:rPr lang="en-US" altLang="zh-CN" dirty="0"/>
              <a:t>+ b * c + ( d * e + f ) / </a:t>
            </a:r>
            <a:r>
              <a:rPr lang="en-US" altLang="zh-CN" dirty="0" smtClean="0"/>
              <a:t>g</a:t>
            </a:r>
            <a:endParaRPr lang="zh-CN" altLang="en-US" dirty="0"/>
          </a:p>
        </p:txBody>
      </p:sp>
      <p:sp>
        <p:nvSpPr>
          <p:cNvPr id="7" name="标题 1"/>
          <p:cNvSpPr txBox="1">
            <a:spLocks/>
          </p:cNvSpPr>
          <p:nvPr/>
        </p:nvSpPr>
        <p:spPr bwMode="auto">
          <a:xfrm>
            <a:off x="787727" y="6030416"/>
            <a:ext cx="1097137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3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3000" b="1">
                <a:solidFill>
                  <a:schemeClr val="tx2"/>
                </a:solidFill>
                <a:latin typeface="Arial Narrow" pitchFamily="34" charset="0"/>
              </a:defRPr>
            </a:lvl2pPr>
            <a:lvl3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3000" b="1">
                <a:solidFill>
                  <a:schemeClr val="tx2"/>
                </a:solidFill>
                <a:latin typeface="Arial Narrow" pitchFamily="34" charset="0"/>
              </a:defRPr>
            </a:lvl3pPr>
            <a:lvl4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3000" b="1">
                <a:solidFill>
                  <a:schemeClr val="tx2"/>
                </a:solidFill>
                <a:latin typeface="Arial Narrow" pitchFamily="34" charset="0"/>
              </a:defRPr>
            </a:lvl4pPr>
            <a:lvl5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3000" b="1">
                <a:solidFill>
                  <a:schemeClr val="tx2"/>
                </a:solidFill>
                <a:latin typeface="Arial Narrow" pitchFamily="34" charset="0"/>
              </a:defRPr>
            </a:lvl5pPr>
            <a:lvl6pPr marL="457200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3000" b="1">
                <a:solidFill>
                  <a:schemeClr val="tx2"/>
                </a:solidFill>
                <a:latin typeface="Arial Narrow" pitchFamily="34" charset="0"/>
              </a:defRPr>
            </a:lvl6pPr>
            <a:lvl7pPr marL="914400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3000" b="1">
                <a:solidFill>
                  <a:schemeClr val="tx2"/>
                </a:solidFill>
                <a:latin typeface="Arial Narrow" pitchFamily="34" charset="0"/>
              </a:defRPr>
            </a:lvl7pPr>
            <a:lvl8pPr marL="1371600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3000" b="1">
                <a:solidFill>
                  <a:schemeClr val="tx2"/>
                </a:solidFill>
                <a:latin typeface="Arial Narrow" pitchFamily="34" charset="0"/>
              </a:defRPr>
            </a:lvl8pPr>
            <a:lvl9pPr marL="1828800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3000" b="1">
                <a:solidFill>
                  <a:schemeClr val="tx2"/>
                </a:solidFill>
                <a:latin typeface="Arial Narrow" pitchFamily="34" charset="0"/>
              </a:defRPr>
            </a:lvl9pPr>
          </a:lstStyle>
          <a:p>
            <a:r>
              <a:rPr lang="zh-CN" altLang="en-US" dirty="0" smtClean="0"/>
              <a:t>后缀：</a:t>
            </a:r>
            <a:endParaRPr lang="zh-CN" altLang="en-US" dirty="0"/>
          </a:p>
        </p:txBody>
      </p:sp>
      <p:sp>
        <p:nvSpPr>
          <p:cNvPr id="8" name="Line 85"/>
          <p:cNvSpPr>
            <a:spLocks noChangeShapeType="1"/>
          </p:cNvSpPr>
          <p:nvPr/>
        </p:nvSpPr>
        <p:spPr bwMode="auto">
          <a:xfrm flipV="1">
            <a:off x="2638822" y="764704"/>
            <a:ext cx="0" cy="287338"/>
          </a:xfrm>
          <a:prstGeom prst="line">
            <a:avLst/>
          </a:prstGeom>
          <a:noFill/>
          <a:ln w="38100" cap="sq">
            <a:solidFill>
              <a:schemeClr val="accent2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159281" y="6237313"/>
            <a:ext cx="36740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endParaRPr lang="zh-CN" altLang="en-US" sz="3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Line 3"/>
          <p:cNvSpPr>
            <a:spLocks noChangeShapeType="1"/>
          </p:cNvSpPr>
          <p:nvPr/>
        </p:nvSpPr>
        <p:spPr bwMode="auto">
          <a:xfrm>
            <a:off x="999999" y="2524472"/>
            <a:ext cx="0" cy="3352800"/>
          </a:xfrm>
          <a:prstGeom prst="line">
            <a:avLst/>
          </a:prstGeom>
          <a:noFill/>
          <a:ln w="31750" cap="sq">
            <a:solidFill>
              <a:srgbClr val="3333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" name="Line 4"/>
          <p:cNvSpPr>
            <a:spLocks noChangeShapeType="1"/>
          </p:cNvSpPr>
          <p:nvPr/>
        </p:nvSpPr>
        <p:spPr bwMode="auto">
          <a:xfrm>
            <a:off x="4047602" y="2524472"/>
            <a:ext cx="0" cy="3352800"/>
          </a:xfrm>
          <a:prstGeom prst="line">
            <a:avLst/>
          </a:prstGeom>
          <a:noFill/>
          <a:ln w="31750" cap="sq">
            <a:solidFill>
              <a:srgbClr val="0033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Line 5"/>
          <p:cNvSpPr>
            <a:spLocks noChangeShapeType="1"/>
          </p:cNvSpPr>
          <p:nvPr/>
        </p:nvSpPr>
        <p:spPr bwMode="auto">
          <a:xfrm>
            <a:off x="999999" y="5877272"/>
            <a:ext cx="3047603" cy="0"/>
          </a:xfrm>
          <a:prstGeom prst="line">
            <a:avLst/>
          </a:prstGeom>
          <a:noFill/>
          <a:ln w="31750" cap="sq">
            <a:solidFill>
              <a:srgbClr val="0033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" name="Line 6"/>
          <p:cNvSpPr>
            <a:spLocks noChangeShapeType="1"/>
          </p:cNvSpPr>
          <p:nvPr/>
        </p:nvSpPr>
        <p:spPr bwMode="auto">
          <a:xfrm>
            <a:off x="999999" y="5420072"/>
            <a:ext cx="3047603" cy="0"/>
          </a:xfrm>
          <a:prstGeom prst="line">
            <a:avLst/>
          </a:prstGeom>
          <a:noFill/>
          <a:ln w="25400" cap="sq">
            <a:solidFill>
              <a:srgbClr val="3333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Line 7"/>
          <p:cNvSpPr>
            <a:spLocks noChangeShapeType="1"/>
          </p:cNvSpPr>
          <p:nvPr/>
        </p:nvSpPr>
        <p:spPr bwMode="auto">
          <a:xfrm>
            <a:off x="999999" y="4962872"/>
            <a:ext cx="3047603" cy="0"/>
          </a:xfrm>
          <a:prstGeom prst="line">
            <a:avLst/>
          </a:prstGeom>
          <a:noFill/>
          <a:ln w="25400" cap="sq">
            <a:solidFill>
              <a:srgbClr val="0033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" name="Line 8"/>
          <p:cNvSpPr>
            <a:spLocks noChangeShapeType="1"/>
          </p:cNvSpPr>
          <p:nvPr/>
        </p:nvSpPr>
        <p:spPr bwMode="auto">
          <a:xfrm>
            <a:off x="999999" y="4505672"/>
            <a:ext cx="3047603" cy="0"/>
          </a:xfrm>
          <a:prstGeom prst="line">
            <a:avLst/>
          </a:prstGeom>
          <a:noFill/>
          <a:ln w="25400" cap="sq">
            <a:solidFill>
              <a:srgbClr val="0033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999999" y="3989735"/>
            <a:ext cx="3047603" cy="0"/>
          </a:xfrm>
          <a:prstGeom prst="line">
            <a:avLst/>
          </a:prstGeom>
          <a:noFill/>
          <a:ln w="25400" cap="sq">
            <a:solidFill>
              <a:srgbClr val="0033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" name="Line 10"/>
          <p:cNvSpPr>
            <a:spLocks noChangeShapeType="1"/>
          </p:cNvSpPr>
          <p:nvPr/>
        </p:nvSpPr>
        <p:spPr bwMode="auto">
          <a:xfrm>
            <a:off x="999999" y="3515072"/>
            <a:ext cx="3047603" cy="0"/>
          </a:xfrm>
          <a:prstGeom prst="line">
            <a:avLst/>
          </a:prstGeom>
          <a:noFill/>
          <a:ln w="25400" cap="sq">
            <a:solidFill>
              <a:srgbClr val="0033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" name="Line 11"/>
          <p:cNvSpPr>
            <a:spLocks noChangeShapeType="1"/>
          </p:cNvSpPr>
          <p:nvPr/>
        </p:nvSpPr>
        <p:spPr bwMode="auto">
          <a:xfrm>
            <a:off x="999999" y="3062635"/>
            <a:ext cx="3047603" cy="0"/>
          </a:xfrm>
          <a:prstGeom prst="line">
            <a:avLst/>
          </a:prstGeom>
          <a:noFill/>
          <a:ln w="25400" cap="sq">
            <a:solidFill>
              <a:srgbClr val="0033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" name="Text Box 14"/>
          <p:cNvSpPr txBox="1">
            <a:spLocks noChangeArrowheads="1"/>
          </p:cNvSpPr>
          <p:nvPr/>
        </p:nvSpPr>
        <p:spPr bwMode="auto">
          <a:xfrm>
            <a:off x="2108988" y="5320060"/>
            <a:ext cx="308098" cy="40011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3000" b="1" baseline="-16000" dirty="0" smtClean="0">
                <a:solidFill>
                  <a:srgbClr val="0000CC"/>
                </a:solidFill>
              </a:rPr>
              <a:t>+</a:t>
            </a:r>
            <a:endParaRPr lang="en-US" altLang="zh-CN" sz="3000" b="1" baseline="-16000" dirty="0">
              <a:solidFill>
                <a:srgbClr val="0000CC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437454" y="6237313"/>
            <a:ext cx="3898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endParaRPr lang="zh-CN" altLang="en-US" sz="3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1125" y="1431652"/>
            <a:ext cx="7973425" cy="3725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2329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5104C4-9BBA-4869-957B-C459F96FE33D}" type="slidenum">
              <a:rPr lang="zh-CN" altLang="en-US" smtClean="0"/>
              <a:pPr>
                <a:defRPr/>
              </a:pPr>
              <a:t>36</a:t>
            </a:fld>
            <a:endParaRPr lang="en-US" alt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转换：</a:t>
            </a:r>
            <a:r>
              <a:rPr lang="en-US" altLang="zh-CN" dirty="0" smtClean="0"/>
              <a:t>a </a:t>
            </a:r>
            <a:r>
              <a:rPr lang="en-US" altLang="zh-CN" dirty="0"/>
              <a:t>+ b * c + ( d * e + f ) / </a:t>
            </a:r>
            <a:r>
              <a:rPr lang="en-US" altLang="zh-CN" dirty="0" smtClean="0"/>
              <a:t>g</a:t>
            </a:r>
            <a:endParaRPr lang="zh-CN" altLang="en-US" dirty="0"/>
          </a:p>
        </p:txBody>
      </p:sp>
      <p:sp>
        <p:nvSpPr>
          <p:cNvPr id="7" name="标题 1"/>
          <p:cNvSpPr txBox="1">
            <a:spLocks/>
          </p:cNvSpPr>
          <p:nvPr/>
        </p:nvSpPr>
        <p:spPr bwMode="auto">
          <a:xfrm>
            <a:off x="787727" y="6030416"/>
            <a:ext cx="1097137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3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3000" b="1">
                <a:solidFill>
                  <a:schemeClr val="tx2"/>
                </a:solidFill>
                <a:latin typeface="Arial Narrow" pitchFamily="34" charset="0"/>
              </a:defRPr>
            </a:lvl2pPr>
            <a:lvl3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3000" b="1">
                <a:solidFill>
                  <a:schemeClr val="tx2"/>
                </a:solidFill>
                <a:latin typeface="Arial Narrow" pitchFamily="34" charset="0"/>
              </a:defRPr>
            </a:lvl3pPr>
            <a:lvl4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3000" b="1">
                <a:solidFill>
                  <a:schemeClr val="tx2"/>
                </a:solidFill>
                <a:latin typeface="Arial Narrow" pitchFamily="34" charset="0"/>
              </a:defRPr>
            </a:lvl4pPr>
            <a:lvl5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3000" b="1">
                <a:solidFill>
                  <a:schemeClr val="tx2"/>
                </a:solidFill>
                <a:latin typeface="Arial Narrow" pitchFamily="34" charset="0"/>
              </a:defRPr>
            </a:lvl5pPr>
            <a:lvl6pPr marL="457200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3000" b="1">
                <a:solidFill>
                  <a:schemeClr val="tx2"/>
                </a:solidFill>
                <a:latin typeface="Arial Narrow" pitchFamily="34" charset="0"/>
              </a:defRPr>
            </a:lvl6pPr>
            <a:lvl7pPr marL="914400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3000" b="1">
                <a:solidFill>
                  <a:schemeClr val="tx2"/>
                </a:solidFill>
                <a:latin typeface="Arial Narrow" pitchFamily="34" charset="0"/>
              </a:defRPr>
            </a:lvl7pPr>
            <a:lvl8pPr marL="1371600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3000" b="1">
                <a:solidFill>
                  <a:schemeClr val="tx2"/>
                </a:solidFill>
                <a:latin typeface="Arial Narrow" pitchFamily="34" charset="0"/>
              </a:defRPr>
            </a:lvl8pPr>
            <a:lvl9pPr marL="1828800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3000" b="1">
                <a:solidFill>
                  <a:schemeClr val="tx2"/>
                </a:solidFill>
                <a:latin typeface="Arial Narrow" pitchFamily="34" charset="0"/>
              </a:defRPr>
            </a:lvl9pPr>
          </a:lstStyle>
          <a:p>
            <a:r>
              <a:rPr lang="zh-CN" altLang="en-US" dirty="0" smtClean="0"/>
              <a:t>后缀：</a:t>
            </a:r>
            <a:endParaRPr lang="zh-CN" altLang="en-US" dirty="0"/>
          </a:p>
        </p:txBody>
      </p:sp>
      <p:sp>
        <p:nvSpPr>
          <p:cNvPr id="8" name="Line 85"/>
          <p:cNvSpPr>
            <a:spLocks noChangeShapeType="1"/>
          </p:cNvSpPr>
          <p:nvPr/>
        </p:nvSpPr>
        <p:spPr bwMode="auto">
          <a:xfrm flipV="1">
            <a:off x="2926854" y="764704"/>
            <a:ext cx="0" cy="287338"/>
          </a:xfrm>
          <a:prstGeom prst="line">
            <a:avLst/>
          </a:prstGeom>
          <a:noFill/>
          <a:ln w="38100" cap="sq">
            <a:solidFill>
              <a:schemeClr val="accent2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159281" y="6237313"/>
            <a:ext cx="36740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endParaRPr lang="zh-CN" altLang="en-US" sz="3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Line 3"/>
          <p:cNvSpPr>
            <a:spLocks noChangeShapeType="1"/>
          </p:cNvSpPr>
          <p:nvPr/>
        </p:nvSpPr>
        <p:spPr bwMode="auto">
          <a:xfrm>
            <a:off x="982638" y="2524472"/>
            <a:ext cx="0" cy="3352800"/>
          </a:xfrm>
          <a:prstGeom prst="line">
            <a:avLst/>
          </a:prstGeom>
          <a:noFill/>
          <a:ln w="31750" cap="sq">
            <a:solidFill>
              <a:srgbClr val="3333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" name="Line 4"/>
          <p:cNvSpPr>
            <a:spLocks noChangeShapeType="1"/>
          </p:cNvSpPr>
          <p:nvPr/>
        </p:nvSpPr>
        <p:spPr bwMode="auto">
          <a:xfrm>
            <a:off x="4030241" y="2524472"/>
            <a:ext cx="0" cy="3352800"/>
          </a:xfrm>
          <a:prstGeom prst="line">
            <a:avLst/>
          </a:prstGeom>
          <a:noFill/>
          <a:ln w="31750" cap="sq">
            <a:solidFill>
              <a:srgbClr val="0033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Line 5"/>
          <p:cNvSpPr>
            <a:spLocks noChangeShapeType="1"/>
          </p:cNvSpPr>
          <p:nvPr/>
        </p:nvSpPr>
        <p:spPr bwMode="auto">
          <a:xfrm>
            <a:off x="982638" y="5877272"/>
            <a:ext cx="3047603" cy="0"/>
          </a:xfrm>
          <a:prstGeom prst="line">
            <a:avLst/>
          </a:prstGeom>
          <a:noFill/>
          <a:ln w="31750" cap="sq">
            <a:solidFill>
              <a:srgbClr val="0033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" name="Line 6"/>
          <p:cNvSpPr>
            <a:spLocks noChangeShapeType="1"/>
          </p:cNvSpPr>
          <p:nvPr/>
        </p:nvSpPr>
        <p:spPr bwMode="auto">
          <a:xfrm>
            <a:off x="982638" y="5420072"/>
            <a:ext cx="3047603" cy="0"/>
          </a:xfrm>
          <a:prstGeom prst="line">
            <a:avLst/>
          </a:prstGeom>
          <a:noFill/>
          <a:ln w="25400" cap="sq">
            <a:solidFill>
              <a:srgbClr val="3333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Line 7"/>
          <p:cNvSpPr>
            <a:spLocks noChangeShapeType="1"/>
          </p:cNvSpPr>
          <p:nvPr/>
        </p:nvSpPr>
        <p:spPr bwMode="auto">
          <a:xfrm>
            <a:off x="982638" y="4962872"/>
            <a:ext cx="3047603" cy="0"/>
          </a:xfrm>
          <a:prstGeom prst="line">
            <a:avLst/>
          </a:prstGeom>
          <a:noFill/>
          <a:ln w="25400" cap="sq">
            <a:solidFill>
              <a:srgbClr val="0033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" name="Line 8"/>
          <p:cNvSpPr>
            <a:spLocks noChangeShapeType="1"/>
          </p:cNvSpPr>
          <p:nvPr/>
        </p:nvSpPr>
        <p:spPr bwMode="auto">
          <a:xfrm>
            <a:off x="982638" y="4505672"/>
            <a:ext cx="3047603" cy="0"/>
          </a:xfrm>
          <a:prstGeom prst="line">
            <a:avLst/>
          </a:prstGeom>
          <a:noFill/>
          <a:ln w="25400" cap="sq">
            <a:solidFill>
              <a:srgbClr val="0033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982638" y="3989735"/>
            <a:ext cx="3047603" cy="0"/>
          </a:xfrm>
          <a:prstGeom prst="line">
            <a:avLst/>
          </a:prstGeom>
          <a:noFill/>
          <a:ln w="25400" cap="sq">
            <a:solidFill>
              <a:srgbClr val="0033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" name="Line 10"/>
          <p:cNvSpPr>
            <a:spLocks noChangeShapeType="1"/>
          </p:cNvSpPr>
          <p:nvPr/>
        </p:nvSpPr>
        <p:spPr bwMode="auto">
          <a:xfrm>
            <a:off x="982638" y="3515072"/>
            <a:ext cx="3047603" cy="0"/>
          </a:xfrm>
          <a:prstGeom prst="line">
            <a:avLst/>
          </a:prstGeom>
          <a:noFill/>
          <a:ln w="25400" cap="sq">
            <a:solidFill>
              <a:srgbClr val="0033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" name="Line 11"/>
          <p:cNvSpPr>
            <a:spLocks noChangeShapeType="1"/>
          </p:cNvSpPr>
          <p:nvPr/>
        </p:nvSpPr>
        <p:spPr bwMode="auto">
          <a:xfrm>
            <a:off x="982638" y="3062635"/>
            <a:ext cx="3047603" cy="0"/>
          </a:xfrm>
          <a:prstGeom prst="line">
            <a:avLst/>
          </a:prstGeom>
          <a:noFill/>
          <a:ln w="25400" cap="sq">
            <a:solidFill>
              <a:srgbClr val="0033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" name="Text Box 14"/>
          <p:cNvSpPr txBox="1">
            <a:spLocks noChangeArrowheads="1"/>
          </p:cNvSpPr>
          <p:nvPr/>
        </p:nvSpPr>
        <p:spPr bwMode="auto">
          <a:xfrm>
            <a:off x="2091627" y="5320060"/>
            <a:ext cx="308098" cy="40011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3000" b="1" baseline="-16000" dirty="0" smtClean="0">
                <a:solidFill>
                  <a:srgbClr val="0000CC"/>
                </a:solidFill>
              </a:rPr>
              <a:t>+</a:t>
            </a:r>
            <a:endParaRPr lang="en-US" altLang="zh-CN" sz="3000" b="1" baseline="-16000" dirty="0">
              <a:solidFill>
                <a:srgbClr val="0000CC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437454" y="6237313"/>
            <a:ext cx="3898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endParaRPr lang="zh-CN" altLang="en-US" sz="3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 Box 14"/>
          <p:cNvSpPr txBox="1">
            <a:spLocks noChangeArrowheads="1"/>
          </p:cNvSpPr>
          <p:nvPr/>
        </p:nvSpPr>
        <p:spPr bwMode="auto">
          <a:xfrm>
            <a:off x="2112661" y="4941168"/>
            <a:ext cx="266420" cy="40011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zh-CN" altLang="en-US" sz="3000" b="1" baseline="-16000" dirty="0" smtClean="0">
                <a:solidFill>
                  <a:srgbClr val="0000CC"/>
                </a:solidFill>
              </a:rPr>
              <a:t>*</a:t>
            </a:r>
            <a:endParaRPr lang="en-US" altLang="zh-CN" sz="3000" b="1" baseline="-16000" dirty="0">
              <a:solidFill>
                <a:srgbClr val="0000CC"/>
              </a:solidFill>
            </a:endParaRP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3764" y="1431651"/>
            <a:ext cx="7939248" cy="37095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4716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5104C4-9BBA-4869-957B-C459F96FE33D}" type="slidenum">
              <a:rPr lang="zh-CN" altLang="en-US" smtClean="0"/>
              <a:pPr>
                <a:defRPr/>
              </a:pPr>
              <a:t>37</a:t>
            </a:fld>
            <a:endParaRPr lang="en-US" alt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转换：</a:t>
            </a:r>
            <a:r>
              <a:rPr lang="en-US" altLang="zh-CN" dirty="0" smtClean="0"/>
              <a:t>a </a:t>
            </a:r>
            <a:r>
              <a:rPr lang="en-US" altLang="zh-CN" dirty="0"/>
              <a:t>+ b * c + ( d * e + f ) / </a:t>
            </a:r>
            <a:r>
              <a:rPr lang="en-US" altLang="zh-CN" dirty="0" smtClean="0"/>
              <a:t>g</a:t>
            </a:r>
            <a:endParaRPr lang="zh-CN" altLang="en-US" dirty="0"/>
          </a:p>
        </p:txBody>
      </p:sp>
      <p:sp>
        <p:nvSpPr>
          <p:cNvPr id="7" name="标题 1"/>
          <p:cNvSpPr txBox="1">
            <a:spLocks/>
          </p:cNvSpPr>
          <p:nvPr/>
        </p:nvSpPr>
        <p:spPr bwMode="auto">
          <a:xfrm>
            <a:off x="787727" y="6030416"/>
            <a:ext cx="1097137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3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3000" b="1">
                <a:solidFill>
                  <a:schemeClr val="tx2"/>
                </a:solidFill>
                <a:latin typeface="Arial Narrow" pitchFamily="34" charset="0"/>
              </a:defRPr>
            </a:lvl2pPr>
            <a:lvl3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3000" b="1">
                <a:solidFill>
                  <a:schemeClr val="tx2"/>
                </a:solidFill>
                <a:latin typeface="Arial Narrow" pitchFamily="34" charset="0"/>
              </a:defRPr>
            </a:lvl3pPr>
            <a:lvl4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3000" b="1">
                <a:solidFill>
                  <a:schemeClr val="tx2"/>
                </a:solidFill>
                <a:latin typeface="Arial Narrow" pitchFamily="34" charset="0"/>
              </a:defRPr>
            </a:lvl4pPr>
            <a:lvl5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3000" b="1">
                <a:solidFill>
                  <a:schemeClr val="tx2"/>
                </a:solidFill>
                <a:latin typeface="Arial Narrow" pitchFamily="34" charset="0"/>
              </a:defRPr>
            </a:lvl5pPr>
            <a:lvl6pPr marL="457200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3000" b="1">
                <a:solidFill>
                  <a:schemeClr val="tx2"/>
                </a:solidFill>
                <a:latin typeface="Arial Narrow" pitchFamily="34" charset="0"/>
              </a:defRPr>
            </a:lvl6pPr>
            <a:lvl7pPr marL="914400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3000" b="1">
                <a:solidFill>
                  <a:schemeClr val="tx2"/>
                </a:solidFill>
                <a:latin typeface="Arial Narrow" pitchFamily="34" charset="0"/>
              </a:defRPr>
            </a:lvl7pPr>
            <a:lvl8pPr marL="1371600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3000" b="1">
                <a:solidFill>
                  <a:schemeClr val="tx2"/>
                </a:solidFill>
                <a:latin typeface="Arial Narrow" pitchFamily="34" charset="0"/>
              </a:defRPr>
            </a:lvl8pPr>
            <a:lvl9pPr marL="1828800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3000" b="1">
                <a:solidFill>
                  <a:schemeClr val="tx2"/>
                </a:solidFill>
                <a:latin typeface="Arial Narrow" pitchFamily="34" charset="0"/>
              </a:defRPr>
            </a:lvl9pPr>
          </a:lstStyle>
          <a:p>
            <a:r>
              <a:rPr lang="zh-CN" altLang="en-US" dirty="0" smtClean="0"/>
              <a:t>后缀：</a:t>
            </a:r>
            <a:endParaRPr lang="zh-CN" altLang="en-US" dirty="0"/>
          </a:p>
        </p:txBody>
      </p:sp>
      <p:sp>
        <p:nvSpPr>
          <p:cNvPr id="8" name="Line 85"/>
          <p:cNvSpPr>
            <a:spLocks noChangeShapeType="1"/>
          </p:cNvSpPr>
          <p:nvPr/>
        </p:nvSpPr>
        <p:spPr bwMode="auto">
          <a:xfrm flipV="1">
            <a:off x="3142878" y="764704"/>
            <a:ext cx="0" cy="287338"/>
          </a:xfrm>
          <a:prstGeom prst="line">
            <a:avLst/>
          </a:prstGeom>
          <a:noFill/>
          <a:ln w="38100" cap="sq">
            <a:solidFill>
              <a:schemeClr val="accent2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159282" y="6237313"/>
            <a:ext cx="57259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ab</a:t>
            </a:r>
            <a:endParaRPr lang="zh-CN" altLang="en-US" sz="3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Line 3"/>
          <p:cNvSpPr>
            <a:spLocks noChangeShapeType="1"/>
          </p:cNvSpPr>
          <p:nvPr/>
        </p:nvSpPr>
        <p:spPr bwMode="auto">
          <a:xfrm>
            <a:off x="1126654" y="2524472"/>
            <a:ext cx="0" cy="3352800"/>
          </a:xfrm>
          <a:prstGeom prst="line">
            <a:avLst/>
          </a:prstGeom>
          <a:noFill/>
          <a:ln w="31750" cap="sq">
            <a:solidFill>
              <a:srgbClr val="3333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" name="Line 4"/>
          <p:cNvSpPr>
            <a:spLocks noChangeShapeType="1"/>
          </p:cNvSpPr>
          <p:nvPr/>
        </p:nvSpPr>
        <p:spPr bwMode="auto">
          <a:xfrm>
            <a:off x="4174257" y="2524472"/>
            <a:ext cx="0" cy="3352800"/>
          </a:xfrm>
          <a:prstGeom prst="line">
            <a:avLst/>
          </a:prstGeom>
          <a:noFill/>
          <a:ln w="31750" cap="sq">
            <a:solidFill>
              <a:srgbClr val="0033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Line 5"/>
          <p:cNvSpPr>
            <a:spLocks noChangeShapeType="1"/>
          </p:cNvSpPr>
          <p:nvPr/>
        </p:nvSpPr>
        <p:spPr bwMode="auto">
          <a:xfrm>
            <a:off x="1126654" y="5877272"/>
            <a:ext cx="3047603" cy="0"/>
          </a:xfrm>
          <a:prstGeom prst="line">
            <a:avLst/>
          </a:prstGeom>
          <a:noFill/>
          <a:ln w="31750" cap="sq">
            <a:solidFill>
              <a:srgbClr val="0033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" name="Line 6"/>
          <p:cNvSpPr>
            <a:spLocks noChangeShapeType="1"/>
          </p:cNvSpPr>
          <p:nvPr/>
        </p:nvSpPr>
        <p:spPr bwMode="auto">
          <a:xfrm>
            <a:off x="1126654" y="5420072"/>
            <a:ext cx="3047603" cy="0"/>
          </a:xfrm>
          <a:prstGeom prst="line">
            <a:avLst/>
          </a:prstGeom>
          <a:noFill/>
          <a:ln w="25400" cap="sq">
            <a:solidFill>
              <a:srgbClr val="3333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Line 7"/>
          <p:cNvSpPr>
            <a:spLocks noChangeShapeType="1"/>
          </p:cNvSpPr>
          <p:nvPr/>
        </p:nvSpPr>
        <p:spPr bwMode="auto">
          <a:xfrm>
            <a:off x="1126654" y="4962872"/>
            <a:ext cx="3047603" cy="0"/>
          </a:xfrm>
          <a:prstGeom prst="line">
            <a:avLst/>
          </a:prstGeom>
          <a:noFill/>
          <a:ln w="25400" cap="sq">
            <a:solidFill>
              <a:srgbClr val="0033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" name="Line 8"/>
          <p:cNvSpPr>
            <a:spLocks noChangeShapeType="1"/>
          </p:cNvSpPr>
          <p:nvPr/>
        </p:nvSpPr>
        <p:spPr bwMode="auto">
          <a:xfrm>
            <a:off x="1126654" y="4505672"/>
            <a:ext cx="3047603" cy="0"/>
          </a:xfrm>
          <a:prstGeom prst="line">
            <a:avLst/>
          </a:prstGeom>
          <a:noFill/>
          <a:ln w="25400" cap="sq">
            <a:solidFill>
              <a:srgbClr val="0033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1126654" y="3989735"/>
            <a:ext cx="3047603" cy="0"/>
          </a:xfrm>
          <a:prstGeom prst="line">
            <a:avLst/>
          </a:prstGeom>
          <a:noFill/>
          <a:ln w="25400" cap="sq">
            <a:solidFill>
              <a:srgbClr val="0033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" name="Line 10"/>
          <p:cNvSpPr>
            <a:spLocks noChangeShapeType="1"/>
          </p:cNvSpPr>
          <p:nvPr/>
        </p:nvSpPr>
        <p:spPr bwMode="auto">
          <a:xfrm>
            <a:off x="1126654" y="3515072"/>
            <a:ext cx="3047603" cy="0"/>
          </a:xfrm>
          <a:prstGeom prst="line">
            <a:avLst/>
          </a:prstGeom>
          <a:noFill/>
          <a:ln w="25400" cap="sq">
            <a:solidFill>
              <a:srgbClr val="0033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" name="Line 11"/>
          <p:cNvSpPr>
            <a:spLocks noChangeShapeType="1"/>
          </p:cNvSpPr>
          <p:nvPr/>
        </p:nvSpPr>
        <p:spPr bwMode="auto">
          <a:xfrm>
            <a:off x="1126654" y="3062635"/>
            <a:ext cx="3047603" cy="0"/>
          </a:xfrm>
          <a:prstGeom prst="line">
            <a:avLst/>
          </a:prstGeom>
          <a:noFill/>
          <a:ln w="25400" cap="sq">
            <a:solidFill>
              <a:srgbClr val="0033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" name="Text Box 14"/>
          <p:cNvSpPr txBox="1">
            <a:spLocks noChangeArrowheads="1"/>
          </p:cNvSpPr>
          <p:nvPr/>
        </p:nvSpPr>
        <p:spPr bwMode="auto">
          <a:xfrm>
            <a:off x="2235643" y="5320060"/>
            <a:ext cx="308098" cy="40011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3000" b="1" baseline="-16000" dirty="0" smtClean="0">
                <a:solidFill>
                  <a:srgbClr val="0000CC"/>
                </a:solidFill>
              </a:rPr>
              <a:t>+</a:t>
            </a:r>
            <a:endParaRPr lang="en-US" altLang="zh-CN" sz="3000" b="1" baseline="-16000" dirty="0">
              <a:solidFill>
                <a:srgbClr val="0000CC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695529" y="6237313"/>
            <a:ext cx="36740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endParaRPr lang="zh-CN" altLang="en-US" sz="3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 Box 14"/>
          <p:cNvSpPr txBox="1">
            <a:spLocks noChangeArrowheads="1"/>
          </p:cNvSpPr>
          <p:nvPr/>
        </p:nvSpPr>
        <p:spPr bwMode="auto">
          <a:xfrm>
            <a:off x="2256677" y="4941168"/>
            <a:ext cx="266420" cy="40011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zh-CN" altLang="en-US" sz="3000" b="1" baseline="-16000" dirty="0" smtClean="0">
                <a:solidFill>
                  <a:srgbClr val="0000CC"/>
                </a:solidFill>
              </a:rPr>
              <a:t>*</a:t>
            </a:r>
            <a:endParaRPr lang="en-US" altLang="zh-CN" sz="3000" b="1" baseline="-16000" dirty="0">
              <a:solidFill>
                <a:srgbClr val="0000CC"/>
              </a:solidFill>
            </a:endParaRP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7780" y="1431652"/>
            <a:ext cx="7819313" cy="36535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75731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5104C4-9BBA-4869-957B-C459F96FE33D}" type="slidenum">
              <a:rPr lang="zh-CN" altLang="en-US" smtClean="0"/>
              <a:pPr>
                <a:defRPr/>
              </a:pPr>
              <a:t>38</a:t>
            </a:fld>
            <a:endParaRPr lang="en-US" alt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转换：</a:t>
            </a:r>
            <a:r>
              <a:rPr lang="en-US" altLang="zh-CN" dirty="0" smtClean="0"/>
              <a:t>a </a:t>
            </a:r>
            <a:r>
              <a:rPr lang="en-US" altLang="zh-CN" dirty="0"/>
              <a:t>+ b * c + ( d * e + f ) / </a:t>
            </a:r>
            <a:r>
              <a:rPr lang="en-US" altLang="zh-CN" dirty="0" smtClean="0"/>
              <a:t>g</a:t>
            </a:r>
            <a:endParaRPr lang="zh-CN" altLang="en-US" dirty="0"/>
          </a:p>
        </p:txBody>
      </p:sp>
      <p:sp>
        <p:nvSpPr>
          <p:cNvPr id="7" name="标题 1"/>
          <p:cNvSpPr txBox="1">
            <a:spLocks/>
          </p:cNvSpPr>
          <p:nvPr/>
        </p:nvSpPr>
        <p:spPr bwMode="auto">
          <a:xfrm>
            <a:off x="787727" y="6030416"/>
            <a:ext cx="1097137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3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3000" b="1">
                <a:solidFill>
                  <a:schemeClr val="tx2"/>
                </a:solidFill>
                <a:latin typeface="Arial Narrow" pitchFamily="34" charset="0"/>
              </a:defRPr>
            </a:lvl2pPr>
            <a:lvl3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3000" b="1">
                <a:solidFill>
                  <a:schemeClr val="tx2"/>
                </a:solidFill>
                <a:latin typeface="Arial Narrow" pitchFamily="34" charset="0"/>
              </a:defRPr>
            </a:lvl3pPr>
            <a:lvl4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3000" b="1">
                <a:solidFill>
                  <a:schemeClr val="tx2"/>
                </a:solidFill>
                <a:latin typeface="Arial Narrow" pitchFamily="34" charset="0"/>
              </a:defRPr>
            </a:lvl4pPr>
            <a:lvl5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3000" b="1">
                <a:solidFill>
                  <a:schemeClr val="tx2"/>
                </a:solidFill>
                <a:latin typeface="Arial Narrow" pitchFamily="34" charset="0"/>
              </a:defRPr>
            </a:lvl5pPr>
            <a:lvl6pPr marL="457200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3000" b="1">
                <a:solidFill>
                  <a:schemeClr val="tx2"/>
                </a:solidFill>
                <a:latin typeface="Arial Narrow" pitchFamily="34" charset="0"/>
              </a:defRPr>
            </a:lvl6pPr>
            <a:lvl7pPr marL="914400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3000" b="1">
                <a:solidFill>
                  <a:schemeClr val="tx2"/>
                </a:solidFill>
                <a:latin typeface="Arial Narrow" pitchFamily="34" charset="0"/>
              </a:defRPr>
            </a:lvl7pPr>
            <a:lvl8pPr marL="1371600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3000" b="1">
                <a:solidFill>
                  <a:schemeClr val="tx2"/>
                </a:solidFill>
                <a:latin typeface="Arial Narrow" pitchFamily="34" charset="0"/>
              </a:defRPr>
            </a:lvl8pPr>
            <a:lvl9pPr marL="1828800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3000" b="1">
                <a:solidFill>
                  <a:schemeClr val="tx2"/>
                </a:solidFill>
                <a:latin typeface="Arial Narrow" pitchFamily="34" charset="0"/>
              </a:defRPr>
            </a:lvl9pPr>
          </a:lstStyle>
          <a:p>
            <a:r>
              <a:rPr lang="zh-CN" altLang="en-US" dirty="0" smtClean="0"/>
              <a:t>后缀：</a:t>
            </a:r>
            <a:endParaRPr lang="zh-CN" altLang="en-US" dirty="0"/>
          </a:p>
        </p:txBody>
      </p:sp>
      <p:sp>
        <p:nvSpPr>
          <p:cNvPr id="8" name="Line 85"/>
          <p:cNvSpPr>
            <a:spLocks noChangeShapeType="1"/>
          </p:cNvSpPr>
          <p:nvPr/>
        </p:nvSpPr>
        <p:spPr bwMode="auto">
          <a:xfrm flipV="1">
            <a:off x="3358902" y="764704"/>
            <a:ext cx="0" cy="287338"/>
          </a:xfrm>
          <a:prstGeom prst="line">
            <a:avLst/>
          </a:prstGeom>
          <a:noFill/>
          <a:ln w="38100" cap="sq">
            <a:solidFill>
              <a:schemeClr val="accent2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159282" y="6237313"/>
            <a:ext cx="7553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abc</a:t>
            </a:r>
            <a:endParaRPr lang="zh-CN" altLang="en-US" sz="3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Line 3"/>
          <p:cNvSpPr>
            <a:spLocks noChangeShapeType="1"/>
          </p:cNvSpPr>
          <p:nvPr/>
        </p:nvSpPr>
        <p:spPr bwMode="auto">
          <a:xfrm>
            <a:off x="982638" y="2524472"/>
            <a:ext cx="0" cy="3352800"/>
          </a:xfrm>
          <a:prstGeom prst="line">
            <a:avLst/>
          </a:prstGeom>
          <a:noFill/>
          <a:ln w="31750" cap="sq">
            <a:solidFill>
              <a:srgbClr val="3333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" name="Line 4"/>
          <p:cNvSpPr>
            <a:spLocks noChangeShapeType="1"/>
          </p:cNvSpPr>
          <p:nvPr/>
        </p:nvSpPr>
        <p:spPr bwMode="auto">
          <a:xfrm>
            <a:off x="4030241" y="2524472"/>
            <a:ext cx="0" cy="3352800"/>
          </a:xfrm>
          <a:prstGeom prst="line">
            <a:avLst/>
          </a:prstGeom>
          <a:noFill/>
          <a:ln w="31750" cap="sq">
            <a:solidFill>
              <a:srgbClr val="0033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Line 5"/>
          <p:cNvSpPr>
            <a:spLocks noChangeShapeType="1"/>
          </p:cNvSpPr>
          <p:nvPr/>
        </p:nvSpPr>
        <p:spPr bwMode="auto">
          <a:xfrm>
            <a:off x="982638" y="5877272"/>
            <a:ext cx="3047603" cy="0"/>
          </a:xfrm>
          <a:prstGeom prst="line">
            <a:avLst/>
          </a:prstGeom>
          <a:noFill/>
          <a:ln w="31750" cap="sq">
            <a:solidFill>
              <a:srgbClr val="0033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" name="Line 6"/>
          <p:cNvSpPr>
            <a:spLocks noChangeShapeType="1"/>
          </p:cNvSpPr>
          <p:nvPr/>
        </p:nvSpPr>
        <p:spPr bwMode="auto">
          <a:xfrm>
            <a:off x="982638" y="5420072"/>
            <a:ext cx="3047603" cy="0"/>
          </a:xfrm>
          <a:prstGeom prst="line">
            <a:avLst/>
          </a:prstGeom>
          <a:noFill/>
          <a:ln w="25400" cap="sq">
            <a:solidFill>
              <a:srgbClr val="3333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Line 7"/>
          <p:cNvSpPr>
            <a:spLocks noChangeShapeType="1"/>
          </p:cNvSpPr>
          <p:nvPr/>
        </p:nvSpPr>
        <p:spPr bwMode="auto">
          <a:xfrm>
            <a:off x="982638" y="4962872"/>
            <a:ext cx="3047603" cy="0"/>
          </a:xfrm>
          <a:prstGeom prst="line">
            <a:avLst/>
          </a:prstGeom>
          <a:noFill/>
          <a:ln w="25400" cap="sq">
            <a:solidFill>
              <a:srgbClr val="0033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" name="Line 8"/>
          <p:cNvSpPr>
            <a:spLocks noChangeShapeType="1"/>
          </p:cNvSpPr>
          <p:nvPr/>
        </p:nvSpPr>
        <p:spPr bwMode="auto">
          <a:xfrm>
            <a:off x="982638" y="4505672"/>
            <a:ext cx="3047603" cy="0"/>
          </a:xfrm>
          <a:prstGeom prst="line">
            <a:avLst/>
          </a:prstGeom>
          <a:noFill/>
          <a:ln w="25400" cap="sq">
            <a:solidFill>
              <a:srgbClr val="0033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982638" y="3989735"/>
            <a:ext cx="3047603" cy="0"/>
          </a:xfrm>
          <a:prstGeom prst="line">
            <a:avLst/>
          </a:prstGeom>
          <a:noFill/>
          <a:ln w="25400" cap="sq">
            <a:solidFill>
              <a:srgbClr val="0033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" name="Line 10"/>
          <p:cNvSpPr>
            <a:spLocks noChangeShapeType="1"/>
          </p:cNvSpPr>
          <p:nvPr/>
        </p:nvSpPr>
        <p:spPr bwMode="auto">
          <a:xfrm>
            <a:off x="982638" y="3515072"/>
            <a:ext cx="3047603" cy="0"/>
          </a:xfrm>
          <a:prstGeom prst="line">
            <a:avLst/>
          </a:prstGeom>
          <a:noFill/>
          <a:ln w="25400" cap="sq">
            <a:solidFill>
              <a:srgbClr val="0033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" name="Line 11"/>
          <p:cNvSpPr>
            <a:spLocks noChangeShapeType="1"/>
          </p:cNvSpPr>
          <p:nvPr/>
        </p:nvSpPr>
        <p:spPr bwMode="auto">
          <a:xfrm>
            <a:off x="982638" y="3062635"/>
            <a:ext cx="3047603" cy="0"/>
          </a:xfrm>
          <a:prstGeom prst="line">
            <a:avLst/>
          </a:prstGeom>
          <a:noFill/>
          <a:ln w="25400" cap="sq">
            <a:solidFill>
              <a:srgbClr val="0033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" name="Text Box 14"/>
          <p:cNvSpPr txBox="1">
            <a:spLocks noChangeArrowheads="1"/>
          </p:cNvSpPr>
          <p:nvPr/>
        </p:nvSpPr>
        <p:spPr bwMode="auto">
          <a:xfrm>
            <a:off x="2091627" y="5320060"/>
            <a:ext cx="308098" cy="40011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3000" b="1" baseline="-16000" dirty="0" smtClean="0">
                <a:solidFill>
                  <a:srgbClr val="0000CC"/>
                </a:solidFill>
              </a:rPr>
              <a:t>+</a:t>
            </a:r>
            <a:endParaRPr lang="en-US" altLang="zh-CN" sz="3000" b="1" baseline="-16000" dirty="0">
              <a:solidFill>
                <a:srgbClr val="0000CC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927267" y="6372618"/>
            <a:ext cx="3898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*</a:t>
            </a:r>
            <a:endParaRPr lang="zh-CN" altLang="en-US" sz="3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 Box 14"/>
          <p:cNvSpPr txBox="1">
            <a:spLocks noChangeArrowheads="1"/>
          </p:cNvSpPr>
          <p:nvPr/>
        </p:nvSpPr>
        <p:spPr bwMode="auto">
          <a:xfrm>
            <a:off x="2112661" y="4941168"/>
            <a:ext cx="266420" cy="40011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zh-CN" altLang="en-US" sz="3000" b="1" baseline="-16000" dirty="0" smtClean="0">
                <a:solidFill>
                  <a:srgbClr val="0000CC"/>
                </a:solidFill>
              </a:rPr>
              <a:t>*</a:t>
            </a:r>
            <a:endParaRPr lang="en-US" altLang="zh-CN" sz="3000" b="1" baseline="-16000" dirty="0">
              <a:solidFill>
                <a:srgbClr val="0000CC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237325" y="6309321"/>
            <a:ext cx="41549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endParaRPr lang="zh-CN" altLang="en-US" sz="3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3764" y="1431651"/>
            <a:ext cx="7939248" cy="37095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947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8" grpId="1"/>
      <p:bldP spid="26" grpId="0"/>
      <p:bldP spid="19" grpId="0"/>
      <p:bldP spid="20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5104C4-9BBA-4869-957B-C459F96FE33D}" type="slidenum">
              <a:rPr lang="zh-CN" altLang="en-US" smtClean="0"/>
              <a:pPr>
                <a:defRPr/>
              </a:pPr>
              <a:t>39</a:t>
            </a:fld>
            <a:endParaRPr lang="en-US" alt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转换：</a:t>
            </a:r>
            <a:r>
              <a:rPr lang="en-US" altLang="zh-CN" dirty="0" smtClean="0"/>
              <a:t>a </a:t>
            </a:r>
            <a:r>
              <a:rPr lang="en-US" altLang="zh-CN" dirty="0"/>
              <a:t>+ b * c + ( d * e + f ) / </a:t>
            </a:r>
            <a:r>
              <a:rPr lang="en-US" altLang="zh-CN" dirty="0" smtClean="0"/>
              <a:t>g</a:t>
            </a:r>
            <a:endParaRPr lang="zh-CN" altLang="en-US" dirty="0"/>
          </a:p>
        </p:txBody>
      </p:sp>
      <p:sp>
        <p:nvSpPr>
          <p:cNvPr id="7" name="标题 1"/>
          <p:cNvSpPr txBox="1">
            <a:spLocks/>
          </p:cNvSpPr>
          <p:nvPr/>
        </p:nvSpPr>
        <p:spPr bwMode="auto">
          <a:xfrm>
            <a:off x="787727" y="6030416"/>
            <a:ext cx="1097137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3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3000" b="1">
                <a:solidFill>
                  <a:schemeClr val="tx2"/>
                </a:solidFill>
                <a:latin typeface="Arial Narrow" pitchFamily="34" charset="0"/>
              </a:defRPr>
            </a:lvl2pPr>
            <a:lvl3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3000" b="1">
                <a:solidFill>
                  <a:schemeClr val="tx2"/>
                </a:solidFill>
                <a:latin typeface="Arial Narrow" pitchFamily="34" charset="0"/>
              </a:defRPr>
            </a:lvl3pPr>
            <a:lvl4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3000" b="1">
                <a:solidFill>
                  <a:schemeClr val="tx2"/>
                </a:solidFill>
                <a:latin typeface="Arial Narrow" pitchFamily="34" charset="0"/>
              </a:defRPr>
            </a:lvl4pPr>
            <a:lvl5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3000" b="1">
                <a:solidFill>
                  <a:schemeClr val="tx2"/>
                </a:solidFill>
                <a:latin typeface="Arial Narrow" pitchFamily="34" charset="0"/>
              </a:defRPr>
            </a:lvl5pPr>
            <a:lvl6pPr marL="457200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3000" b="1">
                <a:solidFill>
                  <a:schemeClr val="tx2"/>
                </a:solidFill>
                <a:latin typeface="Arial Narrow" pitchFamily="34" charset="0"/>
              </a:defRPr>
            </a:lvl6pPr>
            <a:lvl7pPr marL="914400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3000" b="1">
                <a:solidFill>
                  <a:schemeClr val="tx2"/>
                </a:solidFill>
                <a:latin typeface="Arial Narrow" pitchFamily="34" charset="0"/>
              </a:defRPr>
            </a:lvl7pPr>
            <a:lvl8pPr marL="1371600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3000" b="1">
                <a:solidFill>
                  <a:schemeClr val="tx2"/>
                </a:solidFill>
                <a:latin typeface="Arial Narrow" pitchFamily="34" charset="0"/>
              </a:defRPr>
            </a:lvl8pPr>
            <a:lvl9pPr marL="1828800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3000" b="1">
                <a:solidFill>
                  <a:schemeClr val="tx2"/>
                </a:solidFill>
                <a:latin typeface="Arial Narrow" pitchFamily="34" charset="0"/>
              </a:defRPr>
            </a:lvl9pPr>
          </a:lstStyle>
          <a:p>
            <a:r>
              <a:rPr lang="zh-CN" altLang="en-US" dirty="0" smtClean="0"/>
              <a:t>后缀：</a:t>
            </a:r>
            <a:endParaRPr lang="zh-CN" altLang="en-US" dirty="0"/>
          </a:p>
        </p:txBody>
      </p:sp>
      <p:sp>
        <p:nvSpPr>
          <p:cNvPr id="8" name="Line 85"/>
          <p:cNvSpPr>
            <a:spLocks noChangeShapeType="1"/>
          </p:cNvSpPr>
          <p:nvPr/>
        </p:nvSpPr>
        <p:spPr bwMode="auto">
          <a:xfrm flipV="1">
            <a:off x="3646934" y="764704"/>
            <a:ext cx="0" cy="287338"/>
          </a:xfrm>
          <a:prstGeom prst="line">
            <a:avLst/>
          </a:prstGeom>
          <a:noFill/>
          <a:ln w="38100" cap="sq">
            <a:solidFill>
              <a:schemeClr val="accent2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159282" y="6237313"/>
            <a:ext cx="7553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abc</a:t>
            </a:r>
            <a:endParaRPr lang="zh-CN" altLang="en-US" sz="3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Line 3"/>
          <p:cNvSpPr>
            <a:spLocks noChangeShapeType="1"/>
          </p:cNvSpPr>
          <p:nvPr/>
        </p:nvSpPr>
        <p:spPr bwMode="auto">
          <a:xfrm>
            <a:off x="910630" y="2524472"/>
            <a:ext cx="0" cy="3352800"/>
          </a:xfrm>
          <a:prstGeom prst="line">
            <a:avLst/>
          </a:prstGeom>
          <a:noFill/>
          <a:ln w="31750" cap="sq">
            <a:solidFill>
              <a:srgbClr val="3333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" name="Line 4"/>
          <p:cNvSpPr>
            <a:spLocks noChangeShapeType="1"/>
          </p:cNvSpPr>
          <p:nvPr/>
        </p:nvSpPr>
        <p:spPr bwMode="auto">
          <a:xfrm>
            <a:off x="3958233" y="2524472"/>
            <a:ext cx="0" cy="3352800"/>
          </a:xfrm>
          <a:prstGeom prst="line">
            <a:avLst/>
          </a:prstGeom>
          <a:noFill/>
          <a:ln w="31750" cap="sq">
            <a:solidFill>
              <a:srgbClr val="0033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Line 5"/>
          <p:cNvSpPr>
            <a:spLocks noChangeShapeType="1"/>
          </p:cNvSpPr>
          <p:nvPr/>
        </p:nvSpPr>
        <p:spPr bwMode="auto">
          <a:xfrm>
            <a:off x="910630" y="5877272"/>
            <a:ext cx="3047603" cy="0"/>
          </a:xfrm>
          <a:prstGeom prst="line">
            <a:avLst/>
          </a:prstGeom>
          <a:noFill/>
          <a:ln w="31750" cap="sq">
            <a:solidFill>
              <a:srgbClr val="0033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" name="Line 6"/>
          <p:cNvSpPr>
            <a:spLocks noChangeShapeType="1"/>
          </p:cNvSpPr>
          <p:nvPr/>
        </p:nvSpPr>
        <p:spPr bwMode="auto">
          <a:xfrm>
            <a:off x="910630" y="5420072"/>
            <a:ext cx="3047603" cy="0"/>
          </a:xfrm>
          <a:prstGeom prst="line">
            <a:avLst/>
          </a:prstGeom>
          <a:noFill/>
          <a:ln w="25400" cap="sq">
            <a:solidFill>
              <a:srgbClr val="3333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Line 7"/>
          <p:cNvSpPr>
            <a:spLocks noChangeShapeType="1"/>
          </p:cNvSpPr>
          <p:nvPr/>
        </p:nvSpPr>
        <p:spPr bwMode="auto">
          <a:xfrm>
            <a:off x="910630" y="4962872"/>
            <a:ext cx="3047603" cy="0"/>
          </a:xfrm>
          <a:prstGeom prst="line">
            <a:avLst/>
          </a:prstGeom>
          <a:noFill/>
          <a:ln w="25400" cap="sq">
            <a:solidFill>
              <a:srgbClr val="0033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" name="Line 8"/>
          <p:cNvSpPr>
            <a:spLocks noChangeShapeType="1"/>
          </p:cNvSpPr>
          <p:nvPr/>
        </p:nvSpPr>
        <p:spPr bwMode="auto">
          <a:xfrm>
            <a:off x="910630" y="4505672"/>
            <a:ext cx="3047603" cy="0"/>
          </a:xfrm>
          <a:prstGeom prst="line">
            <a:avLst/>
          </a:prstGeom>
          <a:noFill/>
          <a:ln w="25400" cap="sq">
            <a:solidFill>
              <a:srgbClr val="0033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910630" y="3989735"/>
            <a:ext cx="3047603" cy="0"/>
          </a:xfrm>
          <a:prstGeom prst="line">
            <a:avLst/>
          </a:prstGeom>
          <a:noFill/>
          <a:ln w="25400" cap="sq">
            <a:solidFill>
              <a:srgbClr val="0033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" name="Line 10"/>
          <p:cNvSpPr>
            <a:spLocks noChangeShapeType="1"/>
          </p:cNvSpPr>
          <p:nvPr/>
        </p:nvSpPr>
        <p:spPr bwMode="auto">
          <a:xfrm>
            <a:off x="910630" y="3515072"/>
            <a:ext cx="3047603" cy="0"/>
          </a:xfrm>
          <a:prstGeom prst="line">
            <a:avLst/>
          </a:prstGeom>
          <a:noFill/>
          <a:ln w="25400" cap="sq">
            <a:solidFill>
              <a:srgbClr val="0033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" name="Line 11"/>
          <p:cNvSpPr>
            <a:spLocks noChangeShapeType="1"/>
          </p:cNvSpPr>
          <p:nvPr/>
        </p:nvSpPr>
        <p:spPr bwMode="auto">
          <a:xfrm>
            <a:off x="910630" y="3062635"/>
            <a:ext cx="3047603" cy="0"/>
          </a:xfrm>
          <a:prstGeom prst="line">
            <a:avLst/>
          </a:prstGeom>
          <a:noFill/>
          <a:ln w="25400" cap="sq">
            <a:solidFill>
              <a:srgbClr val="0033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2927267" y="6372618"/>
            <a:ext cx="3898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*</a:t>
            </a:r>
            <a:endParaRPr lang="zh-CN" altLang="en-US" sz="3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237325" y="6309321"/>
            <a:ext cx="41549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endParaRPr lang="zh-CN" altLang="en-US" sz="3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 Box 14"/>
          <p:cNvSpPr txBox="1">
            <a:spLocks noChangeArrowheads="1"/>
          </p:cNvSpPr>
          <p:nvPr/>
        </p:nvSpPr>
        <p:spPr bwMode="auto">
          <a:xfrm>
            <a:off x="2019619" y="4869160"/>
            <a:ext cx="255198" cy="40011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3000" b="1" baseline="-16000" dirty="0" smtClean="0">
                <a:solidFill>
                  <a:srgbClr val="0000CC"/>
                </a:solidFill>
              </a:rPr>
              <a:t>(</a:t>
            </a:r>
            <a:endParaRPr lang="en-US" altLang="zh-CN" sz="3000" b="1" baseline="-16000" dirty="0">
              <a:solidFill>
                <a:srgbClr val="0000CC"/>
              </a:solidFill>
            </a:endParaRPr>
          </a:p>
        </p:txBody>
      </p:sp>
      <p:sp>
        <p:nvSpPr>
          <p:cNvPr id="22" name="Text Box 14"/>
          <p:cNvSpPr txBox="1">
            <a:spLocks noChangeArrowheads="1"/>
          </p:cNvSpPr>
          <p:nvPr/>
        </p:nvSpPr>
        <p:spPr bwMode="auto">
          <a:xfrm>
            <a:off x="2019619" y="5320060"/>
            <a:ext cx="308098" cy="40011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3000" b="1" baseline="-16000" dirty="0" smtClean="0">
                <a:solidFill>
                  <a:srgbClr val="0000CC"/>
                </a:solidFill>
              </a:rPr>
              <a:t>+</a:t>
            </a:r>
            <a:endParaRPr lang="en-US" altLang="zh-CN" sz="3000" b="1" baseline="-16000" dirty="0">
              <a:solidFill>
                <a:srgbClr val="0000CC"/>
              </a:solidFill>
            </a:endParaRPr>
          </a:p>
        </p:txBody>
      </p: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1756" y="1431652"/>
            <a:ext cx="7973425" cy="3725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0392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912166" y="457200"/>
            <a:ext cx="10397829" cy="6140450"/>
            <a:chOff x="432" y="288"/>
            <a:chExt cx="4913" cy="3537"/>
          </a:xfrm>
        </p:grpSpPr>
        <p:sp>
          <p:nvSpPr>
            <p:cNvPr id="29715" name="Freeform 3"/>
            <p:cNvSpPr>
              <a:spLocks/>
            </p:cNvSpPr>
            <p:nvPr/>
          </p:nvSpPr>
          <p:spPr bwMode="auto">
            <a:xfrm>
              <a:off x="503" y="288"/>
              <a:ext cx="4842" cy="3537"/>
            </a:xfrm>
            <a:custGeom>
              <a:avLst/>
              <a:gdLst>
                <a:gd name="T0" fmla="*/ 15 w 4842"/>
                <a:gd name="T1" fmla="*/ 58 h 3537"/>
                <a:gd name="T2" fmla="*/ 27 w 4842"/>
                <a:gd name="T3" fmla="*/ 542 h 3537"/>
                <a:gd name="T4" fmla="*/ 38 w 4842"/>
                <a:gd name="T5" fmla="*/ 576 h 3537"/>
                <a:gd name="T6" fmla="*/ 85 w 4842"/>
                <a:gd name="T7" fmla="*/ 1429 h 3537"/>
                <a:gd name="T8" fmla="*/ 108 w 4842"/>
                <a:gd name="T9" fmla="*/ 1820 h 3537"/>
                <a:gd name="T10" fmla="*/ 142 w 4842"/>
                <a:gd name="T11" fmla="*/ 3111 h 3537"/>
                <a:gd name="T12" fmla="*/ 119 w 4842"/>
                <a:gd name="T13" fmla="*/ 3387 h 3537"/>
                <a:gd name="T14" fmla="*/ 73 w 4842"/>
                <a:gd name="T15" fmla="*/ 3410 h 3537"/>
                <a:gd name="T16" fmla="*/ 61 w 4842"/>
                <a:gd name="T17" fmla="*/ 3445 h 3537"/>
                <a:gd name="T18" fmla="*/ 1144 w 4842"/>
                <a:gd name="T19" fmla="*/ 3479 h 3537"/>
                <a:gd name="T20" fmla="*/ 1582 w 4842"/>
                <a:gd name="T21" fmla="*/ 3468 h 3537"/>
                <a:gd name="T22" fmla="*/ 1594 w 4842"/>
                <a:gd name="T23" fmla="*/ 3410 h 3537"/>
                <a:gd name="T24" fmla="*/ 1951 w 4842"/>
                <a:gd name="T25" fmla="*/ 3456 h 3537"/>
                <a:gd name="T26" fmla="*/ 2354 w 4842"/>
                <a:gd name="T27" fmla="*/ 3525 h 3537"/>
                <a:gd name="T28" fmla="*/ 3817 w 4842"/>
                <a:gd name="T29" fmla="*/ 3537 h 3537"/>
                <a:gd name="T30" fmla="*/ 4405 w 4842"/>
                <a:gd name="T31" fmla="*/ 3502 h 3537"/>
                <a:gd name="T32" fmla="*/ 4842 w 4842"/>
                <a:gd name="T33" fmla="*/ 3433 h 3537"/>
                <a:gd name="T34" fmla="*/ 4727 w 4842"/>
                <a:gd name="T35" fmla="*/ 3330 h 3537"/>
                <a:gd name="T36" fmla="*/ 4635 w 4842"/>
                <a:gd name="T37" fmla="*/ 1233 h 3537"/>
                <a:gd name="T38" fmla="*/ 4646 w 4842"/>
                <a:gd name="T39" fmla="*/ 1106 h 3537"/>
                <a:gd name="T40" fmla="*/ 4681 w 4842"/>
                <a:gd name="T41" fmla="*/ 1118 h 3537"/>
                <a:gd name="T42" fmla="*/ 4693 w 4842"/>
                <a:gd name="T43" fmla="*/ 1083 h 3537"/>
                <a:gd name="T44" fmla="*/ 4531 w 4842"/>
                <a:gd name="T45" fmla="*/ 438 h 3537"/>
                <a:gd name="T46" fmla="*/ 4520 w 4842"/>
                <a:gd name="T47" fmla="*/ 185 h 3537"/>
                <a:gd name="T48" fmla="*/ 4554 w 4842"/>
                <a:gd name="T49" fmla="*/ 150 h 3537"/>
                <a:gd name="T50" fmla="*/ 4497 w 4842"/>
                <a:gd name="T51" fmla="*/ 162 h 3537"/>
                <a:gd name="T52" fmla="*/ 4393 w 4842"/>
                <a:gd name="T53" fmla="*/ 173 h 3537"/>
                <a:gd name="T54" fmla="*/ 2527 w 4842"/>
                <a:gd name="T55" fmla="*/ 162 h 3537"/>
                <a:gd name="T56" fmla="*/ 868 w 4842"/>
                <a:gd name="T57" fmla="*/ 139 h 3537"/>
                <a:gd name="T58" fmla="*/ 511 w 4842"/>
                <a:gd name="T59" fmla="*/ 23 h 3537"/>
                <a:gd name="T60" fmla="*/ 396 w 4842"/>
                <a:gd name="T61" fmla="*/ 0 h 3537"/>
                <a:gd name="T62" fmla="*/ 200 w 4842"/>
                <a:gd name="T63" fmla="*/ 12 h 3537"/>
                <a:gd name="T64" fmla="*/ 131 w 4842"/>
                <a:gd name="T65" fmla="*/ 46 h 3537"/>
                <a:gd name="T66" fmla="*/ 15 w 4842"/>
                <a:gd name="T67" fmla="*/ 58 h 3537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4842" h="3537">
                  <a:moveTo>
                    <a:pt x="15" y="58"/>
                  </a:moveTo>
                  <a:cubicBezTo>
                    <a:pt x="19" y="219"/>
                    <a:pt x="20" y="381"/>
                    <a:pt x="27" y="542"/>
                  </a:cubicBezTo>
                  <a:cubicBezTo>
                    <a:pt x="28" y="554"/>
                    <a:pt x="38" y="564"/>
                    <a:pt x="38" y="576"/>
                  </a:cubicBezTo>
                  <a:cubicBezTo>
                    <a:pt x="49" y="836"/>
                    <a:pt x="30" y="1161"/>
                    <a:pt x="85" y="1429"/>
                  </a:cubicBezTo>
                  <a:cubicBezTo>
                    <a:pt x="89" y="1559"/>
                    <a:pt x="106" y="1689"/>
                    <a:pt x="108" y="1820"/>
                  </a:cubicBezTo>
                  <a:cubicBezTo>
                    <a:pt x="130" y="3047"/>
                    <a:pt x="0" y="2659"/>
                    <a:pt x="142" y="3111"/>
                  </a:cubicBezTo>
                  <a:cubicBezTo>
                    <a:pt x="134" y="3203"/>
                    <a:pt x="140" y="3297"/>
                    <a:pt x="119" y="3387"/>
                  </a:cubicBezTo>
                  <a:cubicBezTo>
                    <a:pt x="115" y="3404"/>
                    <a:pt x="85" y="3398"/>
                    <a:pt x="73" y="3410"/>
                  </a:cubicBezTo>
                  <a:cubicBezTo>
                    <a:pt x="64" y="3419"/>
                    <a:pt x="65" y="3433"/>
                    <a:pt x="61" y="3445"/>
                  </a:cubicBezTo>
                  <a:cubicBezTo>
                    <a:pt x="502" y="3525"/>
                    <a:pt x="145" y="3468"/>
                    <a:pt x="1144" y="3479"/>
                  </a:cubicBezTo>
                  <a:cubicBezTo>
                    <a:pt x="1290" y="3490"/>
                    <a:pt x="1436" y="3509"/>
                    <a:pt x="1582" y="3468"/>
                  </a:cubicBezTo>
                  <a:cubicBezTo>
                    <a:pt x="1601" y="3463"/>
                    <a:pt x="1590" y="3429"/>
                    <a:pt x="1594" y="3410"/>
                  </a:cubicBezTo>
                  <a:cubicBezTo>
                    <a:pt x="1715" y="3421"/>
                    <a:pt x="1831" y="3442"/>
                    <a:pt x="1951" y="3456"/>
                  </a:cubicBezTo>
                  <a:cubicBezTo>
                    <a:pt x="2090" y="3491"/>
                    <a:pt x="2212" y="3502"/>
                    <a:pt x="2354" y="3525"/>
                  </a:cubicBezTo>
                  <a:cubicBezTo>
                    <a:pt x="2731" y="3520"/>
                    <a:pt x="3407" y="3466"/>
                    <a:pt x="3817" y="3537"/>
                  </a:cubicBezTo>
                  <a:cubicBezTo>
                    <a:pt x="4031" y="3525"/>
                    <a:pt x="4182" y="3510"/>
                    <a:pt x="4405" y="3502"/>
                  </a:cubicBezTo>
                  <a:cubicBezTo>
                    <a:pt x="4588" y="3443"/>
                    <a:pt x="4574" y="3454"/>
                    <a:pt x="4842" y="3433"/>
                  </a:cubicBezTo>
                  <a:cubicBezTo>
                    <a:pt x="4737" y="3419"/>
                    <a:pt x="4748" y="3429"/>
                    <a:pt x="4727" y="3330"/>
                  </a:cubicBezTo>
                  <a:cubicBezTo>
                    <a:pt x="4717" y="2637"/>
                    <a:pt x="4708" y="1924"/>
                    <a:pt x="4635" y="1233"/>
                  </a:cubicBezTo>
                  <a:cubicBezTo>
                    <a:pt x="4639" y="1191"/>
                    <a:pt x="4630" y="1145"/>
                    <a:pt x="4646" y="1106"/>
                  </a:cubicBezTo>
                  <a:cubicBezTo>
                    <a:pt x="4651" y="1095"/>
                    <a:pt x="4670" y="1123"/>
                    <a:pt x="4681" y="1118"/>
                  </a:cubicBezTo>
                  <a:cubicBezTo>
                    <a:pt x="4692" y="1113"/>
                    <a:pt x="4689" y="1095"/>
                    <a:pt x="4693" y="1083"/>
                  </a:cubicBezTo>
                  <a:cubicBezTo>
                    <a:pt x="4660" y="865"/>
                    <a:pt x="4631" y="638"/>
                    <a:pt x="4531" y="438"/>
                  </a:cubicBezTo>
                  <a:cubicBezTo>
                    <a:pt x="4513" y="343"/>
                    <a:pt x="4493" y="293"/>
                    <a:pt x="4520" y="185"/>
                  </a:cubicBezTo>
                  <a:cubicBezTo>
                    <a:pt x="4524" y="169"/>
                    <a:pt x="4566" y="162"/>
                    <a:pt x="4554" y="150"/>
                  </a:cubicBezTo>
                  <a:cubicBezTo>
                    <a:pt x="4540" y="136"/>
                    <a:pt x="4516" y="159"/>
                    <a:pt x="4497" y="162"/>
                  </a:cubicBezTo>
                  <a:cubicBezTo>
                    <a:pt x="4462" y="167"/>
                    <a:pt x="4428" y="169"/>
                    <a:pt x="4393" y="173"/>
                  </a:cubicBezTo>
                  <a:cubicBezTo>
                    <a:pt x="3622" y="166"/>
                    <a:pt x="3216" y="147"/>
                    <a:pt x="2527" y="162"/>
                  </a:cubicBezTo>
                  <a:cubicBezTo>
                    <a:pt x="2036" y="229"/>
                    <a:pt x="1390" y="149"/>
                    <a:pt x="868" y="139"/>
                  </a:cubicBezTo>
                  <a:cubicBezTo>
                    <a:pt x="746" y="107"/>
                    <a:pt x="631" y="63"/>
                    <a:pt x="511" y="23"/>
                  </a:cubicBezTo>
                  <a:cubicBezTo>
                    <a:pt x="474" y="11"/>
                    <a:pt x="434" y="10"/>
                    <a:pt x="396" y="0"/>
                  </a:cubicBezTo>
                  <a:cubicBezTo>
                    <a:pt x="331" y="4"/>
                    <a:pt x="265" y="2"/>
                    <a:pt x="200" y="12"/>
                  </a:cubicBezTo>
                  <a:cubicBezTo>
                    <a:pt x="175" y="16"/>
                    <a:pt x="156" y="42"/>
                    <a:pt x="131" y="46"/>
                  </a:cubicBezTo>
                  <a:cubicBezTo>
                    <a:pt x="93" y="52"/>
                    <a:pt x="54" y="54"/>
                    <a:pt x="15" y="58"/>
                  </a:cubicBezTo>
                  <a:close/>
                </a:path>
              </a:pathLst>
            </a:custGeom>
            <a:solidFill>
              <a:srgbClr val="CCFFFF"/>
            </a:solidFill>
            <a:ln w="12700" cap="sq" cmpd="sng">
              <a:noFill/>
              <a:prstDash val="solid"/>
              <a:round/>
              <a:headEnd type="none" w="sm" len="sm"/>
              <a:tailEnd type="none" w="sm" len="sm"/>
            </a:ln>
            <a:effectLst>
              <a:outerShdw dist="271792" dir="2244321" algn="ctr" rotWithShape="0">
                <a:srgbClr val="777777"/>
              </a:outerShdw>
            </a:effec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 rot="-389169">
              <a:off x="432" y="336"/>
              <a:ext cx="2112" cy="528"/>
              <a:chOff x="2880" y="336"/>
              <a:chExt cx="2112" cy="528"/>
            </a:xfrm>
          </p:grpSpPr>
          <p:sp>
            <p:nvSpPr>
              <p:cNvPr id="29717" name="Oval 5"/>
              <p:cNvSpPr>
                <a:spLocks noChangeArrowheads="1"/>
              </p:cNvSpPr>
              <p:nvPr/>
            </p:nvSpPr>
            <p:spPr bwMode="auto">
              <a:xfrm>
                <a:off x="2880" y="336"/>
                <a:ext cx="2112" cy="528"/>
              </a:xfrm>
              <a:prstGeom prst="ellipse">
                <a:avLst/>
              </a:prstGeom>
              <a:gradFill rotWithShape="0">
                <a:gsLst>
                  <a:gs pos="0">
                    <a:srgbClr val="FF00FF"/>
                  </a:gs>
                  <a:gs pos="50000">
                    <a:srgbClr val="760076"/>
                  </a:gs>
                  <a:gs pos="100000">
                    <a:srgbClr val="FF00FF"/>
                  </a:gs>
                </a:gsLst>
                <a:lin ang="5400000" scaled="1"/>
              </a:gradFill>
              <a:ln w="12700" cap="sq">
                <a:noFill/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4" name="Group 6"/>
              <p:cNvGrpSpPr>
                <a:grpSpLocks/>
              </p:cNvGrpSpPr>
              <p:nvPr/>
            </p:nvGrpSpPr>
            <p:grpSpPr bwMode="auto">
              <a:xfrm>
                <a:off x="3073" y="365"/>
                <a:ext cx="1647" cy="404"/>
                <a:chOff x="1249" y="1337"/>
                <a:chExt cx="1647" cy="404"/>
              </a:xfrm>
            </p:grpSpPr>
            <p:sp>
              <p:nvSpPr>
                <p:cNvPr id="29719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1249" y="1340"/>
                  <a:ext cx="318" cy="390"/>
                </a:xfrm>
                <a:prstGeom prst="rect">
                  <a:avLst/>
                </a:prstGeom>
                <a:noFill/>
                <a:ln w="12700" cap="sq">
                  <a:noFill/>
                  <a:miter lim="800000"/>
                  <a:headEnd type="none" w="sm" len="sm"/>
                  <a:tailEnd type="none" w="sm" len="sm"/>
                </a:ln>
                <a:effectLst>
                  <a:outerShdw dist="17961" dir="2700000" algn="ctr" rotWithShape="0">
                    <a:srgbClr val="000000"/>
                  </a:outerShdw>
                </a:effectLst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3800" b="1">
                      <a:solidFill>
                        <a:srgbClr val="FFFF00"/>
                      </a:solidFill>
                      <a:ea typeface="华文新魏" pitchFamily="2" charset="-122"/>
                    </a:rPr>
                    <a:t>在</a:t>
                  </a:r>
                </a:p>
              </p:txBody>
            </p:sp>
            <p:sp>
              <p:nvSpPr>
                <p:cNvPr id="29720" name="Rectangle 8"/>
                <p:cNvSpPr>
                  <a:spLocks noChangeArrowheads="1"/>
                </p:cNvSpPr>
                <p:nvPr/>
              </p:nvSpPr>
              <p:spPr bwMode="auto">
                <a:xfrm>
                  <a:off x="1510" y="1337"/>
                  <a:ext cx="318" cy="390"/>
                </a:xfrm>
                <a:prstGeom prst="rect">
                  <a:avLst/>
                </a:prstGeom>
                <a:noFill/>
                <a:ln w="12700" cap="sq">
                  <a:noFill/>
                  <a:miter lim="800000"/>
                  <a:headEnd type="none" w="sm" len="sm"/>
                  <a:tailEnd type="none" w="sm" len="sm"/>
                </a:ln>
                <a:effectLst>
                  <a:outerShdw dist="17961" dir="2700000" algn="ctr" rotWithShape="0">
                    <a:srgbClr val="000000"/>
                  </a:outerShdw>
                </a:effectLst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3800" b="1">
                      <a:solidFill>
                        <a:srgbClr val="FFFF00"/>
                      </a:solidFill>
                      <a:ea typeface="华文新魏" pitchFamily="2" charset="-122"/>
                    </a:rPr>
                    <a:t>计</a:t>
                  </a:r>
                </a:p>
              </p:txBody>
            </p:sp>
            <p:sp>
              <p:nvSpPr>
                <p:cNvPr id="29721" name="Rectangle 9"/>
                <p:cNvSpPr>
                  <a:spLocks noChangeArrowheads="1"/>
                </p:cNvSpPr>
                <p:nvPr/>
              </p:nvSpPr>
              <p:spPr bwMode="auto">
                <a:xfrm>
                  <a:off x="1764" y="1339"/>
                  <a:ext cx="318" cy="390"/>
                </a:xfrm>
                <a:prstGeom prst="rect">
                  <a:avLst/>
                </a:prstGeom>
                <a:noFill/>
                <a:ln w="12700" cap="sq">
                  <a:noFill/>
                  <a:miter lim="800000"/>
                  <a:headEnd type="none" w="sm" len="sm"/>
                  <a:tailEnd type="none" w="sm" len="sm"/>
                </a:ln>
                <a:effectLst>
                  <a:outerShdw dist="17961" dir="2700000" algn="ctr" rotWithShape="0">
                    <a:srgbClr val="000000"/>
                  </a:outerShdw>
                </a:effectLst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3800" b="1">
                      <a:solidFill>
                        <a:srgbClr val="FFFF00"/>
                      </a:solidFill>
                      <a:ea typeface="华文新魏" pitchFamily="2" charset="-122"/>
                    </a:rPr>
                    <a:t>算</a:t>
                  </a:r>
                </a:p>
              </p:txBody>
            </p:sp>
            <p:sp>
              <p:nvSpPr>
                <p:cNvPr id="29722" name="Rectangle 10"/>
                <p:cNvSpPr>
                  <a:spLocks noChangeArrowheads="1"/>
                </p:cNvSpPr>
                <p:nvPr/>
              </p:nvSpPr>
              <p:spPr bwMode="auto">
                <a:xfrm>
                  <a:off x="2038" y="1351"/>
                  <a:ext cx="318" cy="390"/>
                </a:xfrm>
                <a:prstGeom prst="rect">
                  <a:avLst/>
                </a:prstGeom>
                <a:noFill/>
                <a:ln w="12700" cap="sq">
                  <a:noFill/>
                  <a:miter lim="800000"/>
                  <a:headEnd type="none" w="sm" len="sm"/>
                  <a:tailEnd type="none" w="sm" len="sm"/>
                </a:ln>
                <a:effectLst>
                  <a:outerShdw dist="17961" dir="2700000" algn="ctr" rotWithShape="0">
                    <a:srgbClr val="000000"/>
                  </a:outerShdw>
                </a:effectLst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3800" b="1">
                      <a:solidFill>
                        <a:srgbClr val="FFFF00"/>
                      </a:solidFill>
                      <a:ea typeface="华文新魏" pitchFamily="2" charset="-122"/>
                    </a:rPr>
                    <a:t>机</a:t>
                  </a:r>
                </a:p>
              </p:txBody>
            </p:sp>
            <p:sp>
              <p:nvSpPr>
                <p:cNvPr id="29723" name="Rectangle 11"/>
                <p:cNvSpPr>
                  <a:spLocks noChangeArrowheads="1"/>
                </p:cNvSpPr>
                <p:nvPr/>
              </p:nvSpPr>
              <p:spPr bwMode="auto">
                <a:xfrm>
                  <a:off x="2314" y="1337"/>
                  <a:ext cx="318" cy="390"/>
                </a:xfrm>
                <a:prstGeom prst="rect">
                  <a:avLst/>
                </a:prstGeom>
                <a:noFill/>
                <a:ln w="12700" cap="sq">
                  <a:noFill/>
                  <a:miter lim="800000"/>
                  <a:headEnd type="none" w="sm" len="sm"/>
                  <a:tailEnd type="none" w="sm" len="sm"/>
                </a:ln>
                <a:effectLst>
                  <a:outerShdw dist="17961" dir="2700000" algn="ctr" rotWithShape="0">
                    <a:srgbClr val="000000"/>
                  </a:outerShdw>
                </a:effectLst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3800" b="1">
                      <a:solidFill>
                        <a:srgbClr val="FFFF00"/>
                      </a:solidFill>
                      <a:ea typeface="华文新魏" pitchFamily="2" charset="-122"/>
                    </a:rPr>
                    <a:t>领</a:t>
                  </a:r>
                </a:p>
              </p:txBody>
            </p:sp>
            <p:sp>
              <p:nvSpPr>
                <p:cNvPr id="29724" name="Rectangle 12"/>
                <p:cNvSpPr>
                  <a:spLocks noChangeArrowheads="1"/>
                </p:cNvSpPr>
                <p:nvPr/>
              </p:nvSpPr>
              <p:spPr bwMode="auto">
                <a:xfrm>
                  <a:off x="2578" y="1338"/>
                  <a:ext cx="318" cy="390"/>
                </a:xfrm>
                <a:prstGeom prst="rect">
                  <a:avLst/>
                </a:prstGeom>
                <a:noFill/>
                <a:ln w="12700" cap="sq">
                  <a:noFill/>
                  <a:miter lim="800000"/>
                  <a:headEnd type="none" w="sm" len="sm"/>
                  <a:tailEnd type="none" w="sm" len="sm"/>
                </a:ln>
                <a:effectLst>
                  <a:outerShdw dist="17961" dir="2700000" algn="ctr" rotWithShape="0">
                    <a:srgbClr val="000000"/>
                  </a:outerShdw>
                </a:effectLst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3800" b="1">
                      <a:solidFill>
                        <a:srgbClr val="FFFF00"/>
                      </a:solidFill>
                      <a:ea typeface="华文新魏" pitchFamily="2" charset="-122"/>
                    </a:rPr>
                    <a:t>域</a:t>
                  </a:r>
                </a:p>
              </p:txBody>
            </p:sp>
          </p:grpSp>
        </p:grpSp>
      </p:grpSp>
      <p:grpSp>
        <p:nvGrpSpPr>
          <p:cNvPr id="29" name="组合 28"/>
          <p:cNvGrpSpPr/>
          <p:nvPr/>
        </p:nvGrpSpPr>
        <p:grpSpPr>
          <a:xfrm>
            <a:off x="2182000" y="1390650"/>
            <a:ext cx="5968223" cy="1308100"/>
            <a:chOff x="1636713" y="1390650"/>
            <a:chExt cx="4476750" cy="1308100"/>
          </a:xfrm>
        </p:grpSpPr>
        <p:sp>
          <p:nvSpPr>
            <p:cNvPr id="303117" name="Text Box 13"/>
            <p:cNvSpPr txBox="1">
              <a:spLocks noChangeArrowheads="1"/>
            </p:cNvSpPr>
            <p:nvPr/>
          </p:nvSpPr>
          <p:spPr bwMode="auto">
            <a:xfrm>
              <a:off x="1636713" y="1390650"/>
              <a:ext cx="1828800" cy="54927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zh-CN" altLang="en-US" sz="3000" b="1">
                  <a:solidFill>
                    <a:schemeClr val="accent2"/>
                  </a:solidFill>
                  <a:ea typeface="黑体" pitchFamily="2" charset="-122"/>
                </a:rPr>
                <a:t>程序设计</a:t>
              </a:r>
            </a:p>
          </p:txBody>
        </p:sp>
        <p:sp>
          <p:nvSpPr>
            <p:cNvPr id="303118" name="Text Box 14"/>
            <p:cNvSpPr txBox="1">
              <a:spLocks noChangeArrowheads="1"/>
            </p:cNvSpPr>
            <p:nvPr/>
          </p:nvSpPr>
          <p:spPr bwMode="auto">
            <a:xfrm>
              <a:off x="2516188" y="1828800"/>
              <a:ext cx="2987675" cy="4889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zh-CN" altLang="en-US" sz="2600" b="1">
                  <a:solidFill>
                    <a:srgbClr val="003399"/>
                  </a:solidFill>
                  <a:ea typeface="幼圆" pitchFamily="49" charset="-122"/>
                </a:rPr>
                <a:t>回溯法</a:t>
              </a:r>
            </a:p>
          </p:txBody>
        </p:sp>
        <p:sp>
          <p:nvSpPr>
            <p:cNvPr id="303119" name="Text Box 15"/>
            <p:cNvSpPr txBox="1">
              <a:spLocks noChangeArrowheads="1"/>
            </p:cNvSpPr>
            <p:nvPr/>
          </p:nvSpPr>
          <p:spPr bwMode="auto">
            <a:xfrm>
              <a:off x="2516188" y="2209800"/>
              <a:ext cx="3597275" cy="4889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zh-CN" altLang="en-US" sz="2600" b="1">
                  <a:solidFill>
                    <a:srgbClr val="003399"/>
                  </a:solidFill>
                  <a:ea typeface="幼圆" pitchFamily="49" charset="-122"/>
                </a:rPr>
                <a:t>递归程序的执行过程</a:t>
              </a: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2182000" y="2705100"/>
            <a:ext cx="7365041" cy="1270000"/>
            <a:chOff x="1636713" y="2705100"/>
            <a:chExt cx="5524500" cy="1270000"/>
          </a:xfrm>
        </p:grpSpPr>
        <p:sp>
          <p:nvSpPr>
            <p:cNvPr id="303120" name="Text Box 16"/>
            <p:cNvSpPr txBox="1">
              <a:spLocks noChangeArrowheads="1"/>
            </p:cNvSpPr>
            <p:nvPr/>
          </p:nvSpPr>
          <p:spPr bwMode="auto">
            <a:xfrm>
              <a:off x="1636713" y="2705100"/>
              <a:ext cx="1866900" cy="54927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zh-CN" altLang="en-US" sz="3000" b="1" dirty="0">
                  <a:solidFill>
                    <a:schemeClr val="accent2"/>
                  </a:solidFill>
                  <a:ea typeface="黑体" pitchFamily="2" charset="-122"/>
                </a:rPr>
                <a:t>编译程序</a:t>
              </a:r>
            </a:p>
          </p:txBody>
        </p:sp>
        <p:sp>
          <p:nvSpPr>
            <p:cNvPr id="303121" name="Text Box 17"/>
            <p:cNvSpPr txBox="1">
              <a:spLocks noChangeArrowheads="1"/>
            </p:cNvSpPr>
            <p:nvPr/>
          </p:nvSpPr>
          <p:spPr bwMode="auto">
            <a:xfrm>
              <a:off x="2513013" y="3124200"/>
              <a:ext cx="4648200" cy="4889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zh-CN" altLang="en-US" sz="2600" b="1">
                  <a:solidFill>
                    <a:srgbClr val="003399"/>
                  </a:solidFill>
                  <a:ea typeface="幼圆" pitchFamily="49" charset="-122"/>
                </a:rPr>
                <a:t>变量的存储空间的分配</a:t>
              </a:r>
            </a:p>
          </p:txBody>
        </p:sp>
        <p:sp>
          <p:nvSpPr>
            <p:cNvPr id="303122" name="Text Box 18"/>
            <p:cNvSpPr txBox="1">
              <a:spLocks noChangeArrowheads="1"/>
            </p:cNvSpPr>
            <p:nvPr/>
          </p:nvSpPr>
          <p:spPr bwMode="auto">
            <a:xfrm>
              <a:off x="2513013" y="3486150"/>
              <a:ext cx="4648200" cy="4889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zh-CN" altLang="en-US" sz="2600" b="1">
                  <a:solidFill>
                    <a:srgbClr val="003399"/>
                  </a:solidFill>
                  <a:ea typeface="幼圆" pitchFamily="49" charset="-122"/>
                </a:rPr>
                <a:t>表达式的翻译与求值计算</a:t>
              </a: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2182000" y="4000500"/>
            <a:ext cx="6857107" cy="908050"/>
            <a:chOff x="1636713" y="4000500"/>
            <a:chExt cx="5143500" cy="908050"/>
          </a:xfrm>
        </p:grpSpPr>
        <p:sp>
          <p:nvSpPr>
            <p:cNvPr id="303123" name="Text Box 19"/>
            <p:cNvSpPr txBox="1">
              <a:spLocks noChangeArrowheads="1"/>
            </p:cNvSpPr>
            <p:nvPr/>
          </p:nvSpPr>
          <p:spPr bwMode="auto">
            <a:xfrm>
              <a:off x="1636713" y="4000500"/>
              <a:ext cx="1866900" cy="54927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zh-CN" altLang="en-US" sz="3000" b="1" dirty="0">
                  <a:solidFill>
                    <a:schemeClr val="accent2"/>
                  </a:solidFill>
                  <a:ea typeface="黑体" pitchFamily="2" charset="-122"/>
                </a:rPr>
                <a:t>操作系统</a:t>
              </a:r>
            </a:p>
          </p:txBody>
        </p:sp>
        <p:sp>
          <p:nvSpPr>
            <p:cNvPr id="303124" name="Text Box 20"/>
            <p:cNvSpPr txBox="1">
              <a:spLocks noChangeArrowheads="1"/>
            </p:cNvSpPr>
            <p:nvPr/>
          </p:nvSpPr>
          <p:spPr bwMode="auto">
            <a:xfrm>
              <a:off x="2493963" y="4419600"/>
              <a:ext cx="4286250" cy="4889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zh-CN" altLang="en-US" sz="2600" b="1">
                  <a:solidFill>
                    <a:srgbClr val="003399"/>
                  </a:solidFill>
                  <a:ea typeface="幼圆" pitchFamily="49" charset="-122"/>
                </a:rPr>
                <a:t>作业调度、进程调度</a:t>
              </a:r>
            </a:p>
          </p:txBody>
        </p:sp>
      </p:grpSp>
      <p:grpSp>
        <p:nvGrpSpPr>
          <p:cNvPr id="5" name="Group 23"/>
          <p:cNvGrpSpPr>
            <a:grpSpLocks/>
          </p:cNvGrpSpPr>
          <p:nvPr/>
        </p:nvGrpSpPr>
        <p:grpSpPr bwMode="auto">
          <a:xfrm>
            <a:off x="8734346" y="1581150"/>
            <a:ext cx="1180946" cy="2228850"/>
            <a:chOff x="4128" y="1236"/>
            <a:chExt cx="558" cy="1404"/>
          </a:xfrm>
        </p:grpSpPr>
        <p:sp>
          <p:nvSpPr>
            <p:cNvPr id="29713" name="AutoShape 24"/>
            <p:cNvSpPr>
              <a:spLocks/>
            </p:cNvSpPr>
            <p:nvPr/>
          </p:nvSpPr>
          <p:spPr bwMode="auto">
            <a:xfrm>
              <a:off x="4128" y="1236"/>
              <a:ext cx="192" cy="1404"/>
            </a:xfrm>
            <a:prstGeom prst="rightBrace">
              <a:avLst>
                <a:gd name="adj1" fmla="val 60937"/>
                <a:gd name="adj2" fmla="val 49106"/>
              </a:avLst>
            </a:prstGeom>
            <a:noFill/>
            <a:ln w="50800" cap="sq">
              <a:solidFill>
                <a:srgbClr val="FF33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86" name="Rectangle 25"/>
            <p:cNvSpPr>
              <a:spLocks noChangeArrowheads="1"/>
            </p:cNvSpPr>
            <p:nvPr/>
          </p:nvSpPr>
          <p:spPr bwMode="auto">
            <a:xfrm>
              <a:off x="4368" y="1632"/>
              <a:ext cx="318" cy="611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75000"/>
                </a:lnSpc>
                <a:defRPr/>
              </a:pPr>
              <a:endParaRPr lang="zh-CN" altLang="en-US" sz="3800" b="1" dirty="0">
                <a:solidFill>
                  <a:schemeClr val="bg1">
                    <a:lumMod val="50000"/>
                    <a:lumOff val="50000"/>
                  </a:schemeClr>
                </a:solidFill>
                <a:ea typeface="华文新魏" pitchFamily="2" charset="-122"/>
              </a:endParaRPr>
            </a:p>
            <a:p>
              <a:pPr>
                <a:lnSpc>
                  <a:spcPct val="75000"/>
                </a:lnSpc>
                <a:defRPr/>
              </a:pPr>
              <a:r>
                <a:rPr lang="zh-CN" altLang="en-US" sz="3800" b="1" dirty="0">
                  <a:solidFill>
                    <a:srgbClr val="FF3300"/>
                  </a:solidFill>
                  <a:ea typeface="华文新魏" pitchFamily="2" charset="-122"/>
                </a:rPr>
                <a:t>栈</a:t>
              </a:r>
            </a:p>
          </p:txBody>
        </p:sp>
      </p:grpSp>
      <p:grpSp>
        <p:nvGrpSpPr>
          <p:cNvPr id="6" name="Group 31"/>
          <p:cNvGrpSpPr>
            <a:grpSpLocks/>
          </p:cNvGrpSpPr>
          <p:nvPr/>
        </p:nvGrpSpPr>
        <p:grpSpPr bwMode="auto">
          <a:xfrm>
            <a:off x="8734346" y="4191000"/>
            <a:ext cx="1206343" cy="1830388"/>
            <a:chOff x="4127" y="2640"/>
            <a:chExt cx="570" cy="1153"/>
          </a:xfrm>
        </p:grpSpPr>
        <p:sp>
          <p:nvSpPr>
            <p:cNvPr id="29711" name="AutoShape 27"/>
            <p:cNvSpPr>
              <a:spLocks/>
            </p:cNvSpPr>
            <p:nvPr/>
          </p:nvSpPr>
          <p:spPr bwMode="auto">
            <a:xfrm>
              <a:off x="4127" y="2640"/>
              <a:ext cx="204" cy="1153"/>
            </a:xfrm>
            <a:prstGeom prst="rightBrace">
              <a:avLst>
                <a:gd name="adj1" fmla="val 47100"/>
                <a:gd name="adj2" fmla="val 49106"/>
              </a:avLst>
            </a:prstGeom>
            <a:noFill/>
            <a:ln w="50800" cap="sq">
              <a:solidFill>
                <a:srgbClr val="FF33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12" name="Rectangle 28"/>
            <p:cNvSpPr>
              <a:spLocks noChangeArrowheads="1"/>
            </p:cNvSpPr>
            <p:nvPr/>
          </p:nvSpPr>
          <p:spPr bwMode="auto">
            <a:xfrm>
              <a:off x="4379" y="2868"/>
              <a:ext cx="318" cy="61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>
              <a:spAutoFit/>
            </a:bodyPr>
            <a:lstStyle/>
            <a:p>
              <a:pPr>
                <a:lnSpc>
                  <a:spcPct val="75000"/>
                </a:lnSpc>
              </a:pPr>
              <a:r>
                <a:rPr lang="zh-CN" altLang="en-US" sz="3800" b="1">
                  <a:solidFill>
                    <a:srgbClr val="FF3300"/>
                  </a:solidFill>
                  <a:ea typeface="华文新魏" pitchFamily="2" charset="-122"/>
                </a:rPr>
                <a:t>队</a:t>
              </a:r>
            </a:p>
            <a:p>
              <a:pPr>
                <a:lnSpc>
                  <a:spcPct val="75000"/>
                </a:lnSpc>
              </a:pPr>
              <a:r>
                <a:rPr lang="zh-CN" altLang="en-US" sz="3800" b="1">
                  <a:solidFill>
                    <a:srgbClr val="FF3300"/>
                  </a:solidFill>
                  <a:ea typeface="华文新魏" pitchFamily="2" charset="-122"/>
                </a:rPr>
                <a:t>列</a:t>
              </a: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2256074" y="4941888"/>
            <a:ext cx="7312132" cy="963612"/>
            <a:chOff x="1692275" y="4941888"/>
            <a:chExt cx="5484813" cy="963612"/>
          </a:xfrm>
        </p:grpSpPr>
        <p:sp>
          <p:nvSpPr>
            <p:cNvPr id="303133" name="Text Box 29"/>
            <p:cNvSpPr txBox="1">
              <a:spLocks noChangeArrowheads="1"/>
            </p:cNvSpPr>
            <p:nvPr/>
          </p:nvSpPr>
          <p:spPr bwMode="auto">
            <a:xfrm>
              <a:off x="1692275" y="4941888"/>
              <a:ext cx="1866900" cy="54927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zh-CN" altLang="en-US" sz="3000" b="1">
                  <a:solidFill>
                    <a:schemeClr val="accent2"/>
                  </a:solidFill>
                  <a:ea typeface="黑体" pitchFamily="2" charset="-122"/>
                </a:rPr>
                <a:t>后续章节</a:t>
              </a:r>
            </a:p>
          </p:txBody>
        </p:sp>
        <p:sp>
          <p:nvSpPr>
            <p:cNvPr id="303134" name="Text Box 30"/>
            <p:cNvSpPr txBox="1">
              <a:spLocks noChangeArrowheads="1"/>
            </p:cNvSpPr>
            <p:nvPr/>
          </p:nvSpPr>
          <p:spPr bwMode="auto">
            <a:xfrm>
              <a:off x="2528888" y="5416550"/>
              <a:ext cx="4648200" cy="4889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zh-CN" altLang="en-US" sz="2600" b="1">
                  <a:solidFill>
                    <a:srgbClr val="003399"/>
                  </a:solidFill>
                  <a:ea typeface="幼圆" pitchFamily="49" charset="-122"/>
                </a:rPr>
                <a:t>二叉树的层次遍历</a:t>
              </a:r>
              <a:r>
                <a:rPr lang="en-US" altLang="zh-CN" sz="2600" b="1">
                  <a:solidFill>
                    <a:srgbClr val="003399"/>
                  </a:solidFill>
                  <a:ea typeface="幼圆" pitchFamily="49" charset="-122"/>
                </a:rPr>
                <a:t>……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5104C4-9BBA-4869-957B-C459F96FE33D}" type="slidenum">
              <a:rPr lang="zh-CN" altLang="en-US" smtClean="0"/>
              <a:pPr>
                <a:defRPr/>
              </a:pPr>
              <a:t>40</a:t>
            </a:fld>
            <a:endParaRPr lang="en-US" alt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转换：</a:t>
            </a:r>
            <a:r>
              <a:rPr lang="en-US" altLang="zh-CN" dirty="0" smtClean="0"/>
              <a:t>a </a:t>
            </a:r>
            <a:r>
              <a:rPr lang="en-US" altLang="zh-CN" dirty="0"/>
              <a:t>+ b * c + ( d * e + f ) / </a:t>
            </a:r>
            <a:r>
              <a:rPr lang="en-US" altLang="zh-CN" dirty="0" smtClean="0"/>
              <a:t>g</a:t>
            </a:r>
            <a:endParaRPr lang="zh-CN" altLang="en-US" dirty="0"/>
          </a:p>
        </p:txBody>
      </p:sp>
      <p:sp>
        <p:nvSpPr>
          <p:cNvPr id="7" name="标题 1"/>
          <p:cNvSpPr txBox="1">
            <a:spLocks/>
          </p:cNvSpPr>
          <p:nvPr/>
        </p:nvSpPr>
        <p:spPr bwMode="auto">
          <a:xfrm>
            <a:off x="787727" y="6030416"/>
            <a:ext cx="1097137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3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3000" b="1">
                <a:solidFill>
                  <a:schemeClr val="tx2"/>
                </a:solidFill>
                <a:latin typeface="Arial Narrow" pitchFamily="34" charset="0"/>
              </a:defRPr>
            </a:lvl2pPr>
            <a:lvl3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3000" b="1">
                <a:solidFill>
                  <a:schemeClr val="tx2"/>
                </a:solidFill>
                <a:latin typeface="Arial Narrow" pitchFamily="34" charset="0"/>
              </a:defRPr>
            </a:lvl3pPr>
            <a:lvl4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3000" b="1">
                <a:solidFill>
                  <a:schemeClr val="tx2"/>
                </a:solidFill>
                <a:latin typeface="Arial Narrow" pitchFamily="34" charset="0"/>
              </a:defRPr>
            </a:lvl4pPr>
            <a:lvl5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3000" b="1">
                <a:solidFill>
                  <a:schemeClr val="tx2"/>
                </a:solidFill>
                <a:latin typeface="Arial Narrow" pitchFamily="34" charset="0"/>
              </a:defRPr>
            </a:lvl5pPr>
            <a:lvl6pPr marL="457200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3000" b="1">
                <a:solidFill>
                  <a:schemeClr val="tx2"/>
                </a:solidFill>
                <a:latin typeface="Arial Narrow" pitchFamily="34" charset="0"/>
              </a:defRPr>
            </a:lvl6pPr>
            <a:lvl7pPr marL="914400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3000" b="1">
                <a:solidFill>
                  <a:schemeClr val="tx2"/>
                </a:solidFill>
                <a:latin typeface="Arial Narrow" pitchFamily="34" charset="0"/>
              </a:defRPr>
            </a:lvl7pPr>
            <a:lvl8pPr marL="1371600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3000" b="1">
                <a:solidFill>
                  <a:schemeClr val="tx2"/>
                </a:solidFill>
                <a:latin typeface="Arial Narrow" pitchFamily="34" charset="0"/>
              </a:defRPr>
            </a:lvl8pPr>
            <a:lvl9pPr marL="1828800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3000" b="1">
                <a:solidFill>
                  <a:schemeClr val="tx2"/>
                </a:solidFill>
                <a:latin typeface="Arial Narrow" pitchFamily="34" charset="0"/>
              </a:defRPr>
            </a:lvl9pPr>
          </a:lstStyle>
          <a:p>
            <a:r>
              <a:rPr lang="zh-CN" altLang="en-US" dirty="0" smtClean="0"/>
              <a:t>后缀：</a:t>
            </a:r>
            <a:endParaRPr lang="zh-CN" altLang="en-US" dirty="0"/>
          </a:p>
        </p:txBody>
      </p:sp>
      <p:sp>
        <p:nvSpPr>
          <p:cNvPr id="8" name="Line 85"/>
          <p:cNvSpPr>
            <a:spLocks noChangeShapeType="1"/>
          </p:cNvSpPr>
          <p:nvPr/>
        </p:nvSpPr>
        <p:spPr bwMode="auto">
          <a:xfrm flipV="1">
            <a:off x="3862958" y="764704"/>
            <a:ext cx="0" cy="287338"/>
          </a:xfrm>
          <a:prstGeom prst="line">
            <a:avLst/>
          </a:prstGeom>
          <a:noFill/>
          <a:ln w="38100" cap="sq">
            <a:solidFill>
              <a:schemeClr val="accent2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159282" y="6237313"/>
            <a:ext cx="7553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abc</a:t>
            </a:r>
            <a:endParaRPr lang="zh-CN" altLang="en-US" sz="3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Line 3"/>
          <p:cNvSpPr>
            <a:spLocks noChangeShapeType="1"/>
          </p:cNvSpPr>
          <p:nvPr/>
        </p:nvSpPr>
        <p:spPr bwMode="auto">
          <a:xfrm>
            <a:off x="1126654" y="2524472"/>
            <a:ext cx="0" cy="3352800"/>
          </a:xfrm>
          <a:prstGeom prst="line">
            <a:avLst/>
          </a:prstGeom>
          <a:noFill/>
          <a:ln w="31750" cap="sq">
            <a:solidFill>
              <a:srgbClr val="3333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" name="Line 4"/>
          <p:cNvSpPr>
            <a:spLocks noChangeShapeType="1"/>
          </p:cNvSpPr>
          <p:nvPr/>
        </p:nvSpPr>
        <p:spPr bwMode="auto">
          <a:xfrm>
            <a:off x="4174257" y="2524472"/>
            <a:ext cx="0" cy="3352800"/>
          </a:xfrm>
          <a:prstGeom prst="line">
            <a:avLst/>
          </a:prstGeom>
          <a:noFill/>
          <a:ln w="31750" cap="sq">
            <a:solidFill>
              <a:srgbClr val="0033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Line 5"/>
          <p:cNvSpPr>
            <a:spLocks noChangeShapeType="1"/>
          </p:cNvSpPr>
          <p:nvPr/>
        </p:nvSpPr>
        <p:spPr bwMode="auto">
          <a:xfrm>
            <a:off x="1126654" y="5877272"/>
            <a:ext cx="3047603" cy="0"/>
          </a:xfrm>
          <a:prstGeom prst="line">
            <a:avLst/>
          </a:prstGeom>
          <a:noFill/>
          <a:ln w="31750" cap="sq">
            <a:solidFill>
              <a:srgbClr val="0033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" name="Line 6"/>
          <p:cNvSpPr>
            <a:spLocks noChangeShapeType="1"/>
          </p:cNvSpPr>
          <p:nvPr/>
        </p:nvSpPr>
        <p:spPr bwMode="auto">
          <a:xfrm>
            <a:off x="1126654" y="5420072"/>
            <a:ext cx="3047603" cy="0"/>
          </a:xfrm>
          <a:prstGeom prst="line">
            <a:avLst/>
          </a:prstGeom>
          <a:noFill/>
          <a:ln w="25400" cap="sq">
            <a:solidFill>
              <a:srgbClr val="3333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Line 7"/>
          <p:cNvSpPr>
            <a:spLocks noChangeShapeType="1"/>
          </p:cNvSpPr>
          <p:nvPr/>
        </p:nvSpPr>
        <p:spPr bwMode="auto">
          <a:xfrm>
            <a:off x="1126654" y="4962872"/>
            <a:ext cx="3047603" cy="0"/>
          </a:xfrm>
          <a:prstGeom prst="line">
            <a:avLst/>
          </a:prstGeom>
          <a:noFill/>
          <a:ln w="25400" cap="sq">
            <a:solidFill>
              <a:srgbClr val="0033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" name="Line 8"/>
          <p:cNvSpPr>
            <a:spLocks noChangeShapeType="1"/>
          </p:cNvSpPr>
          <p:nvPr/>
        </p:nvSpPr>
        <p:spPr bwMode="auto">
          <a:xfrm>
            <a:off x="1126654" y="4505672"/>
            <a:ext cx="3047603" cy="0"/>
          </a:xfrm>
          <a:prstGeom prst="line">
            <a:avLst/>
          </a:prstGeom>
          <a:noFill/>
          <a:ln w="25400" cap="sq">
            <a:solidFill>
              <a:srgbClr val="0033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1126654" y="3989735"/>
            <a:ext cx="3047603" cy="0"/>
          </a:xfrm>
          <a:prstGeom prst="line">
            <a:avLst/>
          </a:prstGeom>
          <a:noFill/>
          <a:ln w="25400" cap="sq">
            <a:solidFill>
              <a:srgbClr val="0033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" name="Line 10"/>
          <p:cNvSpPr>
            <a:spLocks noChangeShapeType="1"/>
          </p:cNvSpPr>
          <p:nvPr/>
        </p:nvSpPr>
        <p:spPr bwMode="auto">
          <a:xfrm>
            <a:off x="1126654" y="3515072"/>
            <a:ext cx="3047603" cy="0"/>
          </a:xfrm>
          <a:prstGeom prst="line">
            <a:avLst/>
          </a:prstGeom>
          <a:noFill/>
          <a:ln w="25400" cap="sq">
            <a:solidFill>
              <a:srgbClr val="0033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" name="Line 11"/>
          <p:cNvSpPr>
            <a:spLocks noChangeShapeType="1"/>
          </p:cNvSpPr>
          <p:nvPr/>
        </p:nvSpPr>
        <p:spPr bwMode="auto">
          <a:xfrm>
            <a:off x="1126654" y="3062635"/>
            <a:ext cx="3047603" cy="0"/>
          </a:xfrm>
          <a:prstGeom prst="line">
            <a:avLst/>
          </a:prstGeom>
          <a:noFill/>
          <a:ln w="25400" cap="sq">
            <a:solidFill>
              <a:srgbClr val="0033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2927267" y="6372618"/>
            <a:ext cx="3898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*</a:t>
            </a:r>
            <a:endParaRPr lang="zh-CN" altLang="en-US" sz="3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237325" y="6309321"/>
            <a:ext cx="41549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endParaRPr lang="zh-CN" altLang="en-US" sz="3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 Box 14"/>
          <p:cNvSpPr txBox="1">
            <a:spLocks noChangeArrowheads="1"/>
          </p:cNvSpPr>
          <p:nvPr/>
        </p:nvSpPr>
        <p:spPr bwMode="auto">
          <a:xfrm>
            <a:off x="2235643" y="4941168"/>
            <a:ext cx="255198" cy="40011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3000" b="1" baseline="-16000" dirty="0" smtClean="0">
                <a:solidFill>
                  <a:srgbClr val="0000CC"/>
                </a:solidFill>
              </a:rPr>
              <a:t>(</a:t>
            </a:r>
            <a:endParaRPr lang="en-US" altLang="zh-CN" sz="3000" b="1" baseline="-16000" dirty="0">
              <a:solidFill>
                <a:srgbClr val="0000CC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599254" y="6237313"/>
            <a:ext cx="3898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endParaRPr lang="zh-CN" altLang="en-US" sz="3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 Box 14"/>
          <p:cNvSpPr txBox="1">
            <a:spLocks noChangeArrowheads="1"/>
          </p:cNvSpPr>
          <p:nvPr/>
        </p:nvSpPr>
        <p:spPr bwMode="auto">
          <a:xfrm>
            <a:off x="2235643" y="5320060"/>
            <a:ext cx="308098" cy="40011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3000" b="1" baseline="-16000" dirty="0" smtClean="0">
                <a:solidFill>
                  <a:srgbClr val="0000CC"/>
                </a:solidFill>
              </a:rPr>
              <a:t>+</a:t>
            </a:r>
            <a:endParaRPr lang="en-US" altLang="zh-CN" sz="3000" b="1" baseline="-16000" dirty="0">
              <a:solidFill>
                <a:srgbClr val="0000CC"/>
              </a:solidFill>
            </a:endParaRPr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7780" y="1431651"/>
            <a:ext cx="7939248" cy="37095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0461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5104C4-9BBA-4869-957B-C459F96FE33D}" type="slidenum">
              <a:rPr lang="zh-CN" altLang="en-US" smtClean="0"/>
              <a:pPr>
                <a:defRPr/>
              </a:pPr>
              <a:t>41</a:t>
            </a:fld>
            <a:endParaRPr lang="en-US" alt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转换：</a:t>
            </a:r>
            <a:r>
              <a:rPr lang="en-US" altLang="zh-CN" dirty="0" smtClean="0"/>
              <a:t>a </a:t>
            </a:r>
            <a:r>
              <a:rPr lang="en-US" altLang="zh-CN" dirty="0"/>
              <a:t>+ b * c + ( d * e + f ) / </a:t>
            </a:r>
            <a:r>
              <a:rPr lang="en-US" altLang="zh-CN" dirty="0" smtClean="0"/>
              <a:t>g</a:t>
            </a:r>
            <a:endParaRPr lang="zh-CN" altLang="en-US" dirty="0"/>
          </a:p>
        </p:txBody>
      </p:sp>
      <p:sp>
        <p:nvSpPr>
          <p:cNvPr id="7" name="标题 1"/>
          <p:cNvSpPr txBox="1">
            <a:spLocks/>
          </p:cNvSpPr>
          <p:nvPr/>
        </p:nvSpPr>
        <p:spPr bwMode="auto">
          <a:xfrm>
            <a:off x="787727" y="6030416"/>
            <a:ext cx="1097137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3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3000" b="1">
                <a:solidFill>
                  <a:schemeClr val="tx2"/>
                </a:solidFill>
                <a:latin typeface="Arial Narrow" pitchFamily="34" charset="0"/>
              </a:defRPr>
            </a:lvl2pPr>
            <a:lvl3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3000" b="1">
                <a:solidFill>
                  <a:schemeClr val="tx2"/>
                </a:solidFill>
                <a:latin typeface="Arial Narrow" pitchFamily="34" charset="0"/>
              </a:defRPr>
            </a:lvl3pPr>
            <a:lvl4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3000" b="1">
                <a:solidFill>
                  <a:schemeClr val="tx2"/>
                </a:solidFill>
                <a:latin typeface="Arial Narrow" pitchFamily="34" charset="0"/>
              </a:defRPr>
            </a:lvl4pPr>
            <a:lvl5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3000" b="1">
                <a:solidFill>
                  <a:schemeClr val="tx2"/>
                </a:solidFill>
                <a:latin typeface="Arial Narrow" pitchFamily="34" charset="0"/>
              </a:defRPr>
            </a:lvl5pPr>
            <a:lvl6pPr marL="457200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3000" b="1">
                <a:solidFill>
                  <a:schemeClr val="tx2"/>
                </a:solidFill>
                <a:latin typeface="Arial Narrow" pitchFamily="34" charset="0"/>
              </a:defRPr>
            </a:lvl6pPr>
            <a:lvl7pPr marL="914400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3000" b="1">
                <a:solidFill>
                  <a:schemeClr val="tx2"/>
                </a:solidFill>
                <a:latin typeface="Arial Narrow" pitchFamily="34" charset="0"/>
              </a:defRPr>
            </a:lvl7pPr>
            <a:lvl8pPr marL="1371600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3000" b="1">
                <a:solidFill>
                  <a:schemeClr val="tx2"/>
                </a:solidFill>
                <a:latin typeface="Arial Narrow" pitchFamily="34" charset="0"/>
              </a:defRPr>
            </a:lvl8pPr>
            <a:lvl9pPr marL="1828800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3000" b="1">
                <a:solidFill>
                  <a:schemeClr val="tx2"/>
                </a:solidFill>
                <a:latin typeface="Arial Narrow" pitchFamily="34" charset="0"/>
              </a:defRPr>
            </a:lvl9pPr>
          </a:lstStyle>
          <a:p>
            <a:r>
              <a:rPr lang="zh-CN" altLang="en-US" dirty="0" smtClean="0"/>
              <a:t>后缀：</a:t>
            </a:r>
            <a:endParaRPr lang="zh-CN" altLang="en-US" dirty="0"/>
          </a:p>
        </p:txBody>
      </p:sp>
      <p:sp>
        <p:nvSpPr>
          <p:cNvPr id="8" name="Line 85"/>
          <p:cNvSpPr>
            <a:spLocks noChangeShapeType="1"/>
          </p:cNvSpPr>
          <p:nvPr/>
        </p:nvSpPr>
        <p:spPr bwMode="auto">
          <a:xfrm flipV="1">
            <a:off x="4150990" y="764704"/>
            <a:ext cx="0" cy="287338"/>
          </a:xfrm>
          <a:prstGeom prst="line">
            <a:avLst/>
          </a:prstGeom>
          <a:noFill/>
          <a:ln w="38100" cap="sq">
            <a:solidFill>
              <a:schemeClr val="accent2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159282" y="6237313"/>
            <a:ext cx="7553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abc</a:t>
            </a:r>
            <a:endParaRPr lang="zh-CN" altLang="en-US" sz="3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Line 3"/>
          <p:cNvSpPr>
            <a:spLocks noChangeShapeType="1"/>
          </p:cNvSpPr>
          <p:nvPr/>
        </p:nvSpPr>
        <p:spPr bwMode="auto">
          <a:xfrm>
            <a:off x="1054646" y="2524472"/>
            <a:ext cx="0" cy="3352800"/>
          </a:xfrm>
          <a:prstGeom prst="line">
            <a:avLst/>
          </a:prstGeom>
          <a:noFill/>
          <a:ln w="31750" cap="sq">
            <a:solidFill>
              <a:srgbClr val="3333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" name="Line 4"/>
          <p:cNvSpPr>
            <a:spLocks noChangeShapeType="1"/>
          </p:cNvSpPr>
          <p:nvPr/>
        </p:nvSpPr>
        <p:spPr bwMode="auto">
          <a:xfrm>
            <a:off x="4102249" y="2524472"/>
            <a:ext cx="0" cy="3352800"/>
          </a:xfrm>
          <a:prstGeom prst="line">
            <a:avLst/>
          </a:prstGeom>
          <a:noFill/>
          <a:ln w="31750" cap="sq">
            <a:solidFill>
              <a:srgbClr val="0033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Line 5"/>
          <p:cNvSpPr>
            <a:spLocks noChangeShapeType="1"/>
          </p:cNvSpPr>
          <p:nvPr/>
        </p:nvSpPr>
        <p:spPr bwMode="auto">
          <a:xfrm>
            <a:off x="1054646" y="5877272"/>
            <a:ext cx="3047603" cy="0"/>
          </a:xfrm>
          <a:prstGeom prst="line">
            <a:avLst/>
          </a:prstGeom>
          <a:noFill/>
          <a:ln w="31750" cap="sq">
            <a:solidFill>
              <a:srgbClr val="0033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" name="Line 6"/>
          <p:cNvSpPr>
            <a:spLocks noChangeShapeType="1"/>
          </p:cNvSpPr>
          <p:nvPr/>
        </p:nvSpPr>
        <p:spPr bwMode="auto">
          <a:xfrm>
            <a:off x="1054646" y="5420072"/>
            <a:ext cx="3047603" cy="0"/>
          </a:xfrm>
          <a:prstGeom prst="line">
            <a:avLst/>
          </a:prstGeom>
          <a:noFill/>
          <a:ln w="25400" cap="sq">
            <a:solidFill>
              <a:srgbClr val="3333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Line 7"/>
          <p:cNvSpPr>
            <a:spLocks noChangeShapeType="1"/>
          </p:cNvSpPr>
          <p:nvPr/>
        </p:nvSpPr>
        <p:spPr bwMode="auto">
          <a:xfrm>
            <a:off x="1054646" y="4962872"/>
            <a:ext cx="3047603" cy="0"/>
          </a:xfrm>
          <a:prstGeom prst="line">
            <a:avLst/>
          </a:prstGeom>
          <a:noFill/>
          <a:ln w="25400" cap="sq">
            <a:solidFill>
              <a:srgbClr val="0033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" name="Line 8"/>
          <p:cNvSpPr>
            <a:spLocks noChangeShapeType="1"/>
          </p:cNvSpPr>
          <p:nvPr/>
        </p:nvSpPr>
        <p:spPr bwMode="auto">
          <a:xfrm>
            <a:off x="1054646" y="4505672"/>
            <a:ext cx="3047603" cy="0"/>
          </a:xfrm>
          <a:prstGeom prst="line">
            <a:avLst/>
          </a:prstGeom>
          <a:noFill/>
          <a:ln w="25400" cap="sq">
            <a:solidFill>
              <a:srgbClr val="0033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1054646" y="3989735"/>
            <a:ext cx="3047603" cy="0"/>
          </a:xfrm>
          <a:prstGeom prst="line">
            <a:avLst/>
          </a:prstGeom>
          <a:noFill/>
          <a:ln w="25400" cap="sq">
            <a:solidFill>
              <a:srgbClr val="0033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" name="Line 10"/>
          <p:cNvSpPr>
            <a:spLocks noChangeShapeType="1"/>
          </p:cNvSpPr>
          <p:nvPr/>
        </p:nvSpPr>
        <p:spPr bwMode="auto">
          <a:xfrm>
            <a:off x="1054646" y="3515072"/>
            <a:ext cx="3047603" cy="0"/>
          </a:xfrm>
          <a:prstGeom prst="line">
            <a:avLst/>
          </a:prstGeom>
          <a:noFill/>
          <a:ln w="25400" cap="sq">
            <a:solidFill>
              <a:srgbClr val="0033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" name="Line 11"/>
          <p:cNvSpPr>
            <a:spLocks noChangeShapeType="1"/>
          </p:cNvSpPr>
          <p:nvPr/>
        </p:nvSpPr>
        <p:spPr bwMode="auto">
          <a:xfrm>
            <a:off x="1054646" y="3062635"/>
            <a:ext cx="3047603" cy="0"/>
          </a:xfrm>
          <a:prstGeom prst="line">
            <a:avLst/>
          </a:prstGeom>
          <a:noFill/>
          <a:ln w="25400" cap="sq">
            <a:solidFill>
              <a:srgbClr val="0033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2927267" y="6372618"/>
            <a:ext cx="3898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*</a:t>
            </a:r>
            <a:endParaRPr lang="zh-CN" altLang="en-US" sz="3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237325" y="6309321"/>
            <a:ext cx="41549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endParaRPr lang="zh-CN" altLang="en-US" sz="3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 Box 14"/>
          <p:cNvSpPr txBox="1">
            <a:spLocks noChangeArrowheads="1"/>
          </p:cNvSpPr>
          <p:nvPr/>
        </p:nvSpPr>
        <p:spPr bwMode="auto">
          <a:xfrm>
            <a:off x="2163635" y="4888012"/>
            <a:ext cx="255198" cy="40011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3000" b="1" baseline="-16000" dirty="0" smtClean="0">
                <a:solidFill>
                  <a:srgbClr val="0000CC"/>
                </a:solidFill>
              </a:rPr>
              <a:t>(</a:t>
            </a:r>
            <a:endParaRPr lang="en-US" altLang="zh-CN" sz="3000" b="1" baseline="-16000" dirty="0">
              <a:solidFill>
                <a:srgbClr val="0000CC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599254" y="6237313"/>
            <a:ext cx="3898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endParaRPr lang="zh-CN" altLang="en-US" sz="3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 Box 14"/>
          <p:cNvSpPr txBox="1">
            <a:spLocks noChangeArrowheads="1"/>
          </p:cNvSpPr>
          <p:nvPr/>
        </p:nvSpPr>
        <p:spPr bwMode="auto">
          <a:xfrm>
            <a:off x="2184669" y="4509120"/>
            <a:ext cx="266420" cy="40011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zh-CN" altLang="en-US" sz="3000" b="1" baseline="-16000" dirty="0" smtClean="0">
                <a:solidFill>
                  <a:srgbClr val="0000CC"/>
                </a:solidFill>
              </a:rPr>
              <a:t>*</a:t>
            </a:r>
            <a:endParaRPr lang="en-US" altLang="zh-CN" sz="3000" b="1" baseline="-16000" dirty="0">
              <a:solidFill>
                <a:srgbClr val="0000CC"/>
              </a:solidFill>
            </a:endParaRPr>
          </a:p>
        </p:txBody>
      </p:sp>
      <p:sp>
        <p:nvSpPr>
          <p:cNvPr id="24" name="Text Box 14"/>
          <p:cNvSpPr txBox="1">
            <a:spLocks noChangeArrowheads="1"/>
          </p:cNvSpPr>
          <p:nvPr/>
        </p:nvSpPr>
        <p:spPr bwMode="auto">
          <a:xfrm>
            <a:off x="2163635" y="5320060"/>
            <a:ext cx="308098" cy="40011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3000" b="1" baseline="-16000" dirty="0" smtClean="0">
                <a:solidFill>
                  <a:srgbClr val="0000CC"/>
                </a:solidFill>
              </a:rPr>
              <a:t>+</a:t>
            </a:r>
            <a:endParaRPr lang="en-US" altLang="zh-CN" sz="3000" b="1" baseline="-16000" dirty="0">
              <a:solidFill>
                <a:srgbClr val="0000CC"/>
              </a:solidFill>
            </a:endParaRPr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5772" y="1431652"/>
            <a:ext cx="7973425" cy="3725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0292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5104C4-9BBA-4869-957B-C459F96FE33D}" type="slidenum">
              <a:rPr lang="zh-CN" altLang="en-US" smtClean="0"/>
              <a:pPr>
                <a:defRPr/>
              </a:pPr>
              <a:t>42</a:t>
            </a:fld>
            <a:endParaRPr lang="en-US" alt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转换：</a:t>
            </a:r>
            <a:r>
              <a:rPr lang="en-US" altLang="zh-CN" dirty="0" smtClean="0"/>
              <a:t>a </a:t>
            </a:r>
            <a:r>
              <a:rPr lang="en-US" altLang="zh-CN" dirty="0"/>
              <a:t>+ b * c + ( d * e + f ) / </a:t>
            </a:r>
            <a:r>
              <a:rPr lang="en-US" altLang="zh-CN" dirty="0" smtClean="0"/>
              <a:t>g</a:t>
            </a:r>
            <a:endParaRPr lang="zh-CN" altLang="en-US" dirty="0"/>
          </a:p>
        </p:txBody>
      </p:sp>
      <p:sp>
        <p:nvSpPr>
          <p:cNvPr id="7" name="标题 1"/>
          <p:cNvSpPr txBox="1">
            <a:spLocks/>
          </p:cNvSpPr>
          <p:nvPr/>
        </p:nvSpPr>
        <p:spPr bwMode="auto">
          <a:xfrm>
            <a:off x="787727" y="6030416"/>
            <a:ext cx="1097137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3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3000" b="1">
                <a:solidFill>
                  <a:schemeClr val="tx2"/>
                </a:solidFill>
                <a:latin typeface="Arial Narrow" pitchFamily="34" charset="0"/>
              </a:defRPr>
            </a:lvl2pPr>
            <a:lvl3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3000" b="1">
                <a:solidFill>
                  <a:schemeClr val="tx2"/>
                </a:solidFill>
                <a:latin typeface="Arial Narrow" pitchFamily="34" charset="0"/>
              </a:defRPr>
            </a:lvl3pPr>
            <a:lvl4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3000" b="1">
                <a:solidFill>
                  <a:schemeClr val="tx2"/>
                </a:solidFill>
                <a:latin typeface="Arial Narrow" pitchFamily="34" charset="0"/>
              </a:defRPr>
            </a:lvl4pPr>
            <a:lvl5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3000" b="1">
                <a:solidFill>
                  <a:schemeClr val="tx2"/>
                </a:solidFill>
                <a:latin typeface="Arial Narrow" pitchFamily="34" charset="0"/>
              </a:defRPr>
            </a:lvl5pPr>
            <a:lvl6pPr marL="457200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3000" b="1">
                <a:solidFill>
                  <a:schemeClr val="tx2"/>
                </a:solidFill>
                <a:latin typeface="Arial Narrow" pitchFamily="34" charset="0"/>
              </a:defRPr>
            </a:lvl6pPr>
            <a:lvl7pPr marL="914400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3000" b="1">
                <a:solidFill>
                  <a:schemeClr val="tx2"/>
                </a:solidFill>
                <a:latin typeface="Arial Narrow" pitchFamily="34" charset="0"/>
              </a:defRPr>
            </a:lvl7pPr>
            <a:lvl8pPr marL="1371600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3000" b="1">
                <a:solidFill>
                  <a:schemeClr val="tx2"/>
                </a:solidFill>
                <a:latin typeface="Arial Narrow" pitchFamily="34" charset="0"/>
              </a:defRPr>
            </a:lvl8pPr>
            <a:lvl9pPr marL="1828800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3000" b="1">
                <a:solidFill>
                  <a:schemeClr val="tx2"/>
                </a:solidFill>
                <a:latin typeface="Arial Narrow" pitchFamily="34" charset="0"/>
              </a:defRPr>
            </a:lvl9pPr>
          </a:lstStyle>
          <a:p>
            <a:r>
              <a:rPr lang="zh-CN" altLang="en-US" dirty="0" smtClean="0"/>
              <a:t>后缀：</a:t>
            </a:r>
            <a:endParaRPr lang="zh-CN" altLang="en-US" dirty="0"/>
          </a:p>
        </p:txBody>
      </p:sp>
      <p:sp>
        <p:nvSpPr>
          <p:cNvPr id="8" name="Line 85"/>
          <p:cNvSpPr>
            <a:spLocks noChangeShapeType="1"/>
          </p:cNvSpPr>
          <p:nvPr/>
        </p:nvSpPr>
        <p:spPr bwMode="auto">
          <a:xfrm flipV="1">
            <a:off x="4367014" y="764704"/>
            <a:ext cx="0" cy="287338"/>
          </a:xfrm>
          <a:prstGeom prst="line">
            <a:avLst/>
          </a:prstGeom>
          <a:noFill/>
          <a:ln w="38100" cap="sq">
            <a:solidFill>
              <a:schemeClr val="accent2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159282" y="6237313"/>
            <a:ext cx="7553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abc</a:t>
            </a:r>
            <a:endParaRPr lang="zh-CN" altLang="en-US" sz="3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Line 3"/>
          <p:cNvSpPr>
            <a:spLocks noChangeShapeType="1"/>
          </p:cNvSpPr>
          <p:nvPr/>
        </p:nvSpPr>
        <p:spPr bwMode="auto">
          <a:xfrm>
            <a:off x="1072007" y="2524472"/>
            <a:ext cx="0" cy="3352800"/>
          </a:xfrm>
          <a:prstGeom prst="line">
            <a:avLst/>
          </a:prstGeom>
          <a:noFill/>
          <a:ln w="31750" cap="sq">
            <a:solidFill>
              <a:srgbClr val="3333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" name="Line 4"/>
          <p:cNvSpPr>
            <a:spLocks noChangeShapeType="1"/>
          </p:cNvSpPr>
          <p:nvPr/>
        </p:nvSpPr>
        <p:spPr bwMode="auto">
          <a:xfrm>
            <a:off x="4119610" y="2524472"/>
            <a:ext cx="0" cy="3352800"/>
          </a:xfrm>
          <a:prstGeom prst="line">
            <a:avLst/>
          </a:prstGeom>
          <a:noFill/>
          <a:ln w="31750" cap="sq">
            <a:solidFill>
              <a:srgbClr val="0033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Line 5"/>
          <p:cNvSpPr>
            <a:spLocks noChangeShapeType="1"/>
          </p:cNvSpPr>
          <p:nvPr/>
        </p:nvSpPr>
        <p:spPr bwMode="auto">
          <a:xfrm>
            <a:off x="1072007" y="5877272"/>
            <a:ext cx="3047603" cy="0"/>
          </a:xfrm>
          <a:prstGeom prst="line">
            <a:avLst/>
          </a:prstGeom>
          <a:noFill/>
          <a:ln w="31750" cap="sq">
            <a:solidFill>
              <a:srgbClr val="0033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" name="Line 6"/>
          <p:cNvSpPr>
            <a:spLocks noChangeShapeType="1"/>
          </p:cNvSpPr>
          <p:nvPr/>
        </p:nvSpPr>
        <p:spPr bwMode="auto">
          <a:xfrm>
            <a:off x="1072007" y="5420072"/>
            <a:ext cx="3047603" cy="0"/>
          </a:xfrm>
          <a:prstGeom prst="line">
            <a:avLst/>
          </a:prstGeom>
          <a:noFill/>
          <a:ln w="25400" cap="sq">
            <a:solidFill>
              <a:srgbClr val="3333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Line 7"/>
          <p:cNvSpPr>
            <a:spLocks noChangeShapeType="1"/>
          </p:cNvSpPr>
          <p:nvPr/>
        </p:nvSpPr>
        <p:spPr bwMode="auto">
          <a:xfrm>
            <a:off x="1072007" y="4962872"/>
            <a:ext cx="3047603" cy="0"/>
          </a:xfrm>
          <a:prstGeom prst="line">
            <a:avLst/>
          </a:prstGeom>
          <a:noFill/>
          <a:ln w="25400" cap="sq">
            <a:solidFill>
              <a:srgbClr val="0033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" name="Line 8"/>
          <p:cNvSpPr>
            <a:spLocks noChangeShapeType="1"/>
          </p:cNvSpPr>
          <p:nvPr/>
        </p:nvSpPr>
        <p:spPr bwMode="auto">
          <a:xfrm>
            <a:off x="1072007" y="4505672"/>
            <a:ext cx="3047603" cy="0"/>
          </a:xfrm>
          <a:prstGeom prst="line">
            <a:avLst/>
          </a:prstGeom>
          <a:noFill/>
          <a:ln w="25400" cap="sq">
            <a:solidFill>
              <a:srgbClr val="0033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1072007" y="3989735"/>
            <a:ext cx="3047603" cy="0"/>
          </a:xfrm>
          <a:prstGeom prst="line">
            <a:avLst/>
          </a:prstGeom>
          <a:noFill/>
          <a:ln w="25400" cap="sq">
            <a:solidFill>
              <a:srgbClr val="0033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" name="Line 10"/>
          <p:cNvSpPr>
            <a:spLocks noChangeShapeType="1"/>
          </p:cNvSpPr>
          <p:nvPr/>
        </p:nvSpPr>
        <p:spPr bwMode="auto">
          <a:xfrm>
            <a:off x="1072007" y="3515072"/>
            <a:ext cx="3047603" cy="0"/>
          </a:xfrm>
          <a:prstGeom prst="line">
            <a:avLst/>
          </a:prstGeom>
          <a:noFill/>
          <a:ln w="25400" cap="sq">
            <a:solidFill>
              <a:srgbClr val="0033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" name="Line 11"/>
          <p:cNvSpPr>
            <a:spLocks noChangeShapeType="1"/>
          </p:cNvSpPr>
          <p:nvPr/>
        </p:nvSpPr>
        <p:spPr bwMode="auto">
          <a:xfrm>
            <a:off x="1072007" y="3062635"/>
            <a:ext cx="3047603" cy="0"/>
          </a:xfrm>
          <a:prstGeom prst="line">
            <a:avLst/>
          </a:prstGeom>
          <a:noFill/>
          <a:ln w="25400" cap="sq">
            <a:solidFill>
              <a:srgbClr val="0033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2927267" y="6372618"/>
            <a:ext cx="3898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*</a:t>
            </a:r>
            <a:endParaRPr lang="zh-CN" altLang="en-US" sz="3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237325" y="6309321"/>
            <a:ext cx="41549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endParaRPr lang="zh-CN" altLang="en-US" sz="3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 Box 14"/>
          <p:cNvSpPr txBox="1">
            <a:spLocks noChangeArrowheads="1"/>
          </p:cNvSpPr>
          <p:nvPr/>
        </p:nvSpPr>
        <p:spPr bwMode="auto">
          <a:xfrm>
            <a:off x="2180996" y="4888012"/>
            <a:ext cx="255198" cy="40011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3000" b="1" baseline="-16000" dirty="0" smtClean="0">
                <a:solidFill>
                  <a:srgbClr val="0000CC"/>
                </a:solidFill>
              </a:rPr>
              <a:t>(</a:t>
            </a:r>
            <a:endParaRPr lang="en-US" altLang="zh-CN" sz="3000" b="1" baseline="-16000" dirty="0">
              <a:solidFill>
                <a:srgbClr val="0000CC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599254" y="6237313"/>
            <a:ext cx="3898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endParaRPr lang="zh-CN" altLang="en-US" sz="3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 Box 14"/>
          <p:cNvSpPr txBox="1">
            <a:spLocks noChangeArrowheads="1"/>
          </p:cNvSpPr>
          <p:nvPr/>
        </p:nvSpPr>
        <p:spPr bwMode="auto">
          <a:xfrm>
            <a:off x="2202030" y="4509120"/>
            <a:ext cx="266420" cy="40011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zh-CN" altLang="en-US" sz="3000" b="1" baseline="-16000" dirty="0" smtClean="0">
                <a:solidFill>
                  <a:srgbClr val="0000CC"/>
                </a:solidFill>
              </a:rPr>
              <a:t>*</a:t>
            </a:r>
            <a:endParaRPr lang="en-US" altLang="zh-CN" sz="3000" b="1" baseline="-16000" dirty="0">
              <a:solidFill>
                <a:srgbClr val="0000CC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943505" y="6237313"/>
            <a:ext cx="36740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endParaRPr lang="zh-CN" altLang="en-US" sz="3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 Box 14"/>
          <p:cNvSpPr txBox="1">
            <a:spLocks noChangeArrowheads="1"/>
          </p:cNvSpPr>
          <p:nvPr/>
        </p:nvSpPr>
        <p:spPr bwMode="auto">
          <a:xfrm>
            <a:off x="2180996" y="5320060"/>
            <a:ext cx="308098" cy="40011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3000" b="1" baseline="-16000" dirty="0" smtClean="0">
                <a:solidFill>
                  <a:srgbClr val="0000CC"/>
                </a:solidFill>
              </a:rPr>
              <a:t>+</a:t>
            </a:r>
            <a:endParaRPr lang="en-US" altLang="zh-CN" sz="3000" b="1" baseline="-16000" dirty="0">
              <a:solidFill>
                <a:srgbClr val="0000CC"/>
              </a:solidFill>
            </a:endParaRPr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3133" y="1431651"/>
            <a:ext cx="7825483" cy="3656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3715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5104C4-9BBA-4869-957B-C459F96FE33D}" type="slidenum">
              <a:rPr lang="zh-CN" altLang="en-US" smtClean="0"/>
              <a:pPr>
                <a:defRPr/>
              </a:pPr>
              <a:t>43</a:t>
            </a:fld>
            <a:endParaRPr lang="en-US" alt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转换：</a:t>
            </a:r>
            <a:r>
              <a:rPr lang="en-US" altLang="zh-CN" dirty="0" smtClean="0"/>
              <a:t>a </a:t>
            </a:r>
            <a:r>
              <a:rPr lang="en-US" altLang="zh-CN" dirty="0"/>
              <a:t>+ b * c + ( d * e + f ) / </a:t>
            </a:r>
            <a:r>
              <a:rPr lang="en-US" altLang="zh-CN" dirty="0" smtClean="0"/>
              <a:t>g</a:t>
            </a:r>
            <a:endParaRPr lang="zh-CN" altLang="en-US" dirty="0"/>
          </a:p>
        </p:txBody>
      </p:sp>
      <p:sp>
        <p:nvSpPr>
          <p:cNvPr id="7" name="标题 1"/>
          <p:cNvSpPr txBox="1">
            <a:spLocks/>
          </p:cNvSpPr>
          <p:nvPr/>
        </p:nvSpPr>
        <p:spPr bwMode="auto">
          <a:xfrm>
            <a:off x="787727" y="6030416"/>
            <a:ext cx="1097137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3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3000" b="1">
                <a:solidFill>
                  <a:schemeClr val="tx2"/>
                </a:solidFill>
                <a:latin typeface="Arial Narrow" pitchFamily="34" charset="0"/>
              </a:defRPr>
            </a:lvl2pPr>
            <a:lvl3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3000" b="1">
                <a:solidFill>
                  <a:schemeClr val="tx2"/>
                </a:solidFill>
                <a:latin typeface="Arial Narrow" pitchFamily="34" charset="0"/>
              </a:defRPr>
            </a:lvl3pPr>
            <a:lvl4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3000" b="1">
                <a:solidFill>
                  <a:schemeClr val="tx2"/>
                </a:solidFill>
                <a:latin typeface="Arial Narrow" pitchFamily="34" charset="0"/>
              </a:defRPr>
            </a:lvl4pPr>
            <a:lvl5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3000" b="1">
                <a:solidFill>
                  <a:schemeClr val="tx2"/>
                </a:solidFill>
                <a:latin typeface="Arial Narrow" pitchFamily="34" charset="0"/>
              </a:defRPr>
            </a:lvl5pPr>
            <a:lvl6pPr marL="457200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3000" b="1">
                <a:solidFill>
                  <a:schemeClr val="tx2"/>
                </a:solidFill>
                <a:latin typeface="Arial Narrow" pitchFamily="34" charset="0"/>
              </a:defRPr>
            </a:lvl6pPr>
            <a:lvl7pPr marL="914400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3000" b="1">
                <a:solidFill>
                  <a:schemeClr val="tx2"/>
                </a:solidFill>
                <a:latin typeface="Arial Narrow" pitchFamily="34" charset="0"/>
              </a:defRPr>
            </a:lvl7pPr>
            <a:lvl8pPr marL="1371600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3000" b="1">
                <a:solidFill>
                  <a:schemeClr val="tx2"/>
                </a:solidFill>
                <a:latin typeface="Arial Narrow" pitchFamily="34" charset="0"/>
              </a:defRPr>
            </a:lvl8pPr>
            <a:lvl9pPr marL="1828800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3000" b="1">
                <a:solidFill>
                  <a:schemeClr val="tx2"/>
                </a:solidFill>
                <a:latin typeface="Arial Narrow" pitchFamily="34" charset="0"/>
              </a:defRPr>
            </a:lvl9pPr>
          </a:lstStyle>
          <a:p>
            <a:r>
              <a:rPr lang="zh-CN" altLang="en-US" dirty="0" smtClean="0"/>
              <a:t>后缀：</a:t>
            </a:r>
            <a:endParaRPr lang="zh-CN" altLang="en-US" dirty="0"/>
          </a:p>
        </p:txBody>
      </p:sp>
      <p:sp>
        <p:nvSpPr>
          <p:cNvPr id="8" name="Line 85"/>
          <p:cNvSpPr>
            <a:spLocks noChangeShapeType="1"/>
          </p:cNvSpPr>
          <p:nvPr/>
        </p:nvSpPr>
        <p:spPr bwMode="auto">
          <a:xfrm flipV="1">
            <a:off x="4583038" y="764704"/>
            <a:ext cx="0" cy="287338"/>
          </a:xfrm>
          <a:prstGeom prst="line">
            <a:avLst/>
          </a:prstGeom>
          <a:noFill/>
          <a:ln w="38100" cap="sq">
            <a:solidFill>
              <a:schemeClr val="accent2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159282" y="6237313"/>
            <a:ext cx="7553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abc</a:t>
            </a:r>
            <a:endParaRPr lang="zh-CN" altLang="en-US" sz="3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Line 3"/>
          <p:cNvSpPr>
            <a:spLocks noChangeShapeType="1"/>
          </p:cNvSpPr>
          <p:nvPr/>
        </p:nvSpPr>
        <p:spPr bwMode="auto">
          <a:xfrm>
            <a:off x="1144015" y="2524472"/>
            <a:ext cx="0" cy="3352800"/>
          </a:xfrm>
          <a:prstGeom prst="line">
            <a:avLst/>
          </a:prstGeom>
          <a:noFill/>
          <a:ln w="31750" cap="sq">
            <a:solidFill>
              <a:srgbClr val="3333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" name="Line 4"/>
          <p:cNvSpPr>
            <a:spLocks noChangeShapeType="1"/>
          </p:cNvSpPr>
          <p:nvPr/>
        </p:nvSpPr>
        <p:spPr bwMode="auto">
          <a:xfrm>
            <a:off x="4191618" y="2524472"/>
            <a:ext cx="0" cy="3352800"/>
          </a:xfrm>
          <a:prstGeom prst="line">
            <a:avLst/>
          </a:prstGeom>
          <a:noFill/>
          <a:ln w="31750" cap="sq">
            <a:solidFill>
              <a:srgbClr val="0033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Line 5"/>
          <p:cNvSpPr>
            <a:spLocks noChangeShapeType="1"/>
          </p:cNvSpPr>
          <p:nvPr/>
        </p:nvSpPr>
        <p:spPr bwMode="auto">
          <a:xfrm>
            <a:off x="1144015" y="5877272"/>
            <a:ext cx="3047603" cy="0"/>
          </a:xfrm>
          <a:prstGeom prst="line">
            <a:avLst/>
          </a:prstGeom>
          <a:noFill/>
          <a:ln w="31750" cap="sq">
            <a:solidFill>
              <a:srgbClr val="0033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" name="Line 6"/>
          <p:cNvSpPr>
            <a:spLocks noChangeShapeType="1"/>
          </p:cNvSpPr>
          <p:nvPr/>
        </p:nvSpPr>
        <p:spPr bwMode="auto">
          <a:xfrm>
            <a:off x="1144015" y="5420072"/>
            <a:ext cx="3047603" cy="0"/>
          </a:xfrm>
          <a:prstGeom prst="line">
            <a:avLst/>
          </a:prstGeom>
          <a:noFill/>
          <a:ln w="25400" cap="sq">
            <a:solidFill>
              <a:srgbClr val="3333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Line 7"/>
          <p:cNvSpPr>
            <a:spLocks noChangeShapeType="1"/>
          </p:cNvSpPr>
          <p:nvPr/>
        </p:nvSpPr>
        <p:spPr bwMode="auto">
          <a:xfrm>
            <a:off x="1144015" y="4962872"/>
            <a:ext cx="3047603" cy="0"/>
          </a:xfrm>
          <a:prstGeom prst="line">
            <a:avLst/>
          </a:prstGeom>
          <a:noFill/>
          <a:ln w="25400" cap="sq">
            <a:solidFill>
              <a:srgbClr val="0033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" name="Line 8"/>
          <p:cNvSpPr>
            <a:spLocks noChangeShapeType="1"/>
          </p:cNvSpPr>
          <p:nvPr/>
        </p:nvSpPr>
        <p:spPr bwMode="auto">
          <a:xfrm>
            <a:off x="1144015" y="4505672"/>
            <a:ext cx="3047603" cy="0"/>
          </a:xfrm>
          <a:prstGeom prst="line">
            <a:avLst/>
          </a:prstGeom>
          <a:noFill/>
          <a:ln w="25400" cap="sq">
            <a:solidFill>
              <a:srgbClr val="0033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1144015" y="3989735"/>
            <a:ext cx="3047603" cy="0"/>
          </a:xfrm>
          <a:prstGeom prst="line">
            <a:avLst/>
          </a:prstGeom>
          <a:noFill/>
          <a:ln w="25400" cap="sq">
            <a:solidFill>
              <a:srgbClr val="0033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" name="Line 10"/>
          <p:cNvSpPr>
            <a:spLocks noChangeShapeType="1"/>
          </p:cNvSpPr>
          <p:nvPr/>
        </p:nvSpPr>
        <p:spPr bwMode="auto">
          <a:xfrm>
            <a:off x="1144015" y="3515072"/>
            <a:ext cx="3047603" cy="0"/>
          </a:xfrm>
          <a:prstGeom prst="line">
            <a:avLst/>
          </a:prstGeom>
          <a:noFill/>
          <a:ln w="25400" cap="sq">
            <a:solidFill>
              <a:srgbClr val="0033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" name="Line 11"/>
          <p:cNvSpPr>
            <a:spLocks noChangeShapeType="1"/>
          </p:cNvSpPr>
          <p:nvPr/>
        </p:nvSpPr>
        <p:spPr bwMode="auto">
          <a:xfrm>
            <a:off x="1144015" y="3062635"/>
            <a:ext cx="3047603" cy="0"/>
          </a:xfrm>
          <a:prstGeom prst="line">
            <a:avLst/>
          </a:prstGeom>
          <a:noFill/>
          <a:ln w="25400" cap="sq">
            <a:solidFill>
              <a:srgbClr val="0033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2927267" y="6372618"/>
            <a:ext cx="3898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*</a:t>
            </a:r>
            <a:endParaRPr lang="zh-CN" altLang="en-US" sz="3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237325" y="6309321"/>
            <a:ext cx="41549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endParaRPr lang="zh-CN" altLang="en-US" sz="3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 Box 14"/>
          <p:cNvSpPr txBox="1">
            <a:spLocks noChangeArrowheads="1"/>
          </p:cNvSpPr>
          <p:nvPr/>
        </p:nvSpPr>
        <p:spPr bwMode="auto">
          <a:xfrm>
            <a:off x="2253004" y="4919911"/>
            <a:ext cx="255198" cy="40011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3000" b="1" baseline="-16000" dirty="0" smtClean="0">
                <a:solidFill>
                  <a:srgbClr val="0000CC"/>
                </a:solidFill>
              </a:rPr>
              <a:t>(</a:t>
            </a:r>
            <a:endParaRPr lang="en-US" altLang="zh-CN" sz="3000" b="1" baseline="-16000" dirty="0">
              <a:solidFill>
                <a:srgbClr val="0000CC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599254" y="6237313"/>
            <a:ext cx="3898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endParaRPr lang="zh-CN" altLang="en-US" sz="3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 Box 14"/>
          <p:cNvSpPr txBox="1">
            <a:spLocks noChangeArrowheads="1"/>
          </p:cNvSpPr>
          <p:nvPr/>
        </p:nvSpPr>
        <p:spPr bwMode="auto">
          <a:xfrm>
            <a:off x="2274038" y="4541019"/>
            <a:ext cx="266420" cy="40011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zh-CN" altLang="en-US" sz="3000" b="1" baseline="-16000" dirty="0" smtClean="0">
                <a:solidFill>
                  <a:srgbClr val="0000CC"/>
                </a:solidFill>
              </a:rPr>
              <a:t>*</a:t>
            </a:r>
            <a:endParaRPr lang="en-US" altLang="zh-CN" sz="3000" b="1" baseline="-16000" dirty="0">
              <a:solidFill>
                <a:srgbClr val="0000CC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943505" y="6237313"/>
            <a:ext cx="36740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endParaRPr lang="zh-CN" altLang="en-US" sz="3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231500" y="6381329"/>
            <a:ext cx="3898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*</a:t>
            </a:r>
            <a:endParaRPr lang="zh-CN" altLang="en-US" sz="3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Text Box 14"/>
          <p:cNvSpPr txBox="1">
            <a:spLocks noChangeArrowheads="1"/>
          </p:cNvSpPr>
          <p:nvPr/>
        </p:nvSpPr>
        <p:spPr bwMode="auto">
          <a:xfrm>
            <a:off x="2300789" y="4490277"/>
            <a:ext cx="308098" cy="40011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3000" b="1" baseline="-16000" dirty="0" smtClean="0">
                <a:solidFill>
                  <a:srgbClr val="0000CC"/>
                </a:solidFill>
              </a:rPr>
              <a:t>+</a:t>
            </a:r>
            <a:endParaRPr lang="en-US" altLang="zh-CN" sz="3000" b="1" baseline="-16000" dirty="0">
              <a:solidFill>
                <a:srgbClr val="0000CC"/>
              </a:solidFill>
            </a:endParaRPr>
          </a:p>
        </p:txBody>
      </p:sp>
      <p:sp>
        <p:nvSpPr>
          <p:cNvPr id="28" name="Text Box 14"/>
          <p:cNvSpPr txBox="1">
            <a:spLocks noChangeArrowheads="1"/>
          </p:cNvSpPr>
          <p:nvPr/>
        </p:nvSpPr>
        <p:spPr bwMode="auto">
          <a:xfrm>
            <a:off x="2253004" y="5320060"/>
            <a:ext cx="308098" cy="40011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3000" b="1" baseline="-16000" dirty="0" smtClean="0">
                <a:solidFill>
                  <a:srgbClr val="0000CC"/>
                </a:solidFill>
              </a:rPr>
              <a:t>+</a:t>
            </a:r>
            <a:endParaRPr lang="en-US" altLang="zh-CN" sz="3000" b="1" baseline="-16000" dirty="0">
              <a:solidFill>
                <a:srgbClr val="0000CC"/>
              </a:solidFill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5141" y="1431652"/>
            <a:ext cx="7893754" cy="3688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28048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5" grpId="0"/>
      <p:bldP spid="27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5104C4-9BBA-4869-957B-C459F96FE33D}" type="slidenum">
              <a:rPr lang="zh-CN" altLang="en-US" smtClean="0"/>
              <a:pPr>
                <a:defRPr/>
              </a:pPr>
              <a:t>44</a:t>
            </a:fld>
            <a:endParaRPr lang="en-US" alt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转换：</a:t>
            </a:r>
            <a:r>
              <a:rPr lang="en-US" altLang="zh-CN" dirty="0" smtClean="0"/>
              <a:t>a </a:t>
            </a:r>
            <a:r>
              <a:rPr lang="en-US" altLang="zh-CN" dirty="0"/>
              <a:t>+ b * c + ( d * e + f ) / </a:t>
            </a:r>
            <a:r>
              <a:rPr lang="en-US" altLang="zh-CN" dirty="0" smtClean="0"/>
              <a:t>g</a:t>
            </a:r>
            <a:endParaRPr lang="zh-CN" altLang="en-US" dirty="0"/>
          </a:p>
        </p:txBody>
      </p:sp>
      <p:sp>
        <p:nvSpPr>
          <p:cNvPr id="7" name="标题 1"/>
          <p:cNvSpPr txBox="1">
            <a:spLocks/>
          </p:cNvSpPr>
          <p:nvPr/>
        </p:nvSpPr>
        <p:spPr bwMode="auto">
          <a:xfrm>
            <a:off x="787727" y="6030416"/>
            <a:ext cx="1097137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3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3000" b="1">
                <a:solidFill>
                  <a:schemeClr val="tx2"/>
                </a:solidFill>
                <a:latin typeface="Arial Narrow" pitchFamily="34" charset="0"/>
              </a:defRPr>
            </a:lvl2pPr>
            <a:lvl3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3000" b="1">
                <a:solidFill>
                  <a:schemeClr val="tx2"/>
                </a:solidFill>
                <a:latin typeface="Arial Narrow" pitchFamily="34" charset="0"/>
              </a:defRPr>
            </a:lvl3pPr>
            <a:lvl4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3000" b="1">
                <a:solidFill>
                  <a:schemeClr val="tx2"/>
                </a:solidFill>
                <a:latin typeface="Arial Narrow" pitchFamily="34" charset="0"/>
              </a:defRPr>
            </a:lvl4pPr>
            <a:lvl5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3000" b="1">
                <a:solidFill>
                  <a:schemeClr val="tx2"/>
                </a:solidFill>
                <a:latin typeface="Arial Narrow" pitchFamily="34" charset="0"/>
              </a:defRPr>
            </a:lvl5pPr>
            <a:lvl6pPr marL="457200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3000" b="1">
                <a:solidFill>
                  <a:schemeClr val="tx2"/>
                </a:solidFill>
                <a:latin typeface="Arial Narrow" pitchFamily="34" charset="0"/>
              </a:defRPr>
            </a:lvl6pPr>
            <a:lvl7pPr marL="914400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3000" b="1">
                <a:solidFill>
                  <a:schemeClr val="tx2"/>
                </a:solidFill>
                <a:latin typeface="Arial Narrow" pitchFamily="34" charset="0"/>
              </a:defRPr>
            </a:lvl7pPr>
            <a:lvl8pPr marL="1371600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3000" b="1">
                <a:solidFill>
                  <a:schemeClr val="tx2"/>
                </a:solidFill>
                <a:latin typeface="Arial Narrow" pitchFamily="34" charset="0"/>
              </a:defRPr>
            </a:lvl8pPr>
            <a:lvl9pPr marL="1828800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3000" b="1">
                <a:solidFill>
                  <a:schemeClr val="tx2"/>
                </a:solidFill>
                <a:latin typeface="Arial Narrow" pitchFamily="34" charset="0"/>
              </a:defRPr>
            </a:lvl9pPr>
          </a:lstStyle>
          <a:p>
            <a:r>
              <a:rPr lang="zh-CN" altLang="en-US" dirty="0" smtClean="0"/>
              <a:t>后缀：</a:t>
            </a:r>
            <a:endParaRPr lang="zh-CN" altLang="en-US" dirty="0"/>
          </a:p>
        </p:txBody>
      </p:sp>
      <p:sp>
        <p:nvSpPr>
          <p:cNvPr id="8" name="Line 85"/>
          <p:cNvSpPr>
            <a:spLocks noChangeShapeType="1"/>
          </p:cNvSpPr>
          <p:nvPr/>
        </p:nvSpPr>
        <p:spPr bwMode="auto">
          <a:xfrm flipV="1">
            <a:off x="4799062" y="764704"/>
            <a:ext cx="0" cy="287338"/>
          </a:xfrm>
          <a:prstGeom prst="line">
            <a:avLst/>
          </a:prstGeom>
          <a:noFill/>
          <a:ln w="38100" cap="sq">
            <a:solidFill>
              <a:schemeClr val="accent2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159282" y="6237313"/>
            <a:ext cx="7553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abc</a:t>
            </a:r>
            <a:endParaRPr lang="zh-CN" altLang="en-US" sz="3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Line 3"/>
          <p:cNvSpPr>
            <a:spLocks noChangeShapeType="1"/>
          </p:cNvSpPr>
          <p:nvPr/>
        </p:nvSpPr>
        <p:spPr bwMode="auto">
          <a:xfrm>
            <a:off x="982638" y="2524472"/>
            <a:ext cx="0" cy="3352800"/>
          </a:xfrm>
          <a:prstGeom prst="line">
            <a:avLst/>
          </a:prstGeom>
          <a:noFill/>
          <a:ln w="31750" cap="sq">
            <a:solidFill>
              <a:srgbClr val="3333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" name="Line 4"/>
          <p:cNvSpPr>
            <a:spLocks noChangeShapeType="1"/>
          </p:cNvSpPr>
          <p:nvPr/>
        </p:nvSpPr>
        <p:spPr bwMode="auto">
          <a:xfrm>
            <a:off x="4030241" y="2524472"/>
            <a:ext cx="0" cy="3352800"/>
          </a:xfrm>
          <a:prstGeom prst="line">
            <a:avLst/>
          </a:prstGeom>
          <a:noFill/>
          <a:ln w="31750" cap="sq">
            <a:solidFill>
              <a:srgbClr val="0033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Line 5"/>
          <p:cNvSpPr>
            <a:spLocks noChangeShapeType="1"/>
          </p:cNvSpPr>
          <p:nvPr/>
        </p:nvSpPr>
        <p:spPr bwMode="auto">
          <a:xfrm>
            <a:off x="982638" y="5877272"/>
            <a:ext cx="3047603" cy="0"/>
          </a:xfrm>
          <a:prstGeom prst="line">
            <a:avLst/>
          </a:prstGeom>
          <a:noFill/>
          <a:ln w="31750" cap="sq">
            <a:solidFill>
              <a:srgbClr val="0033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" name="Line 6"/>
          <p:cNvSpPr>
            <a:spLocks noChangeShapeType="1"/>
          </p:cNvSpPr>
          <p:nvPr/>
        </p:nvSpPr>
        <p:spPr bwMode="auto">
          <a:xfrm>
            <a:off x="982638" y="5420072"/>
            <a:ext cx="3047603" cy="0"/>
          </a:xfrm>
          <a:prstGeom prst="line">
            <a:avLst/>
          </a:prstGeom>
          <a:noFill/>
          <a:ln w="25400" cap="sq">
            <a:solidFill>
              <a:srgbClr val="3333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Line 7"/>
          <p:cNvSpPr>
            <a:spLocks noChangeShapeType="1"/>
          </p:cNvSpPr>
          <p:nvPr/>
        </p:nvSpPr>
        <p:spPr bwMode="auto">
          <a:xfrm>
            <a:off x="982638" y="4962872"/>
            <a:ext cx="3047603" cy="0"/>
          </a:xfrm>
          <a:prstGeom prst="line">
            <a:avLst/>
          </a:prstGeom>
          <a:noFill/>
          <a:ln w="25400" cap="sq">
            <a:solidFill>
              <a:srgbClr val="0033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" name="Line 8"/>
          <p:cNvSpPr>
            <a:spLocks noChangeShapeType="1"/>
          </p:cNvSpPr>
          <p:nvPr/>
        </p:nvSpPr>
        <p:spPr bwMode="auto">
          <a:xfrm>
            <a:off x="982638" y="4505672"/>
            <a:ext cx="3047603" cy="0"/>
          </a:xfrm>
          <a:prstGeom prst="line">
            <a:avLst/>
          </a:prstGeom>
          <a:noFill/>
          <a:ln w="25400" cap="sq">
            <a:solidFill>
              <a:srgbClr val="0033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982638" y="3989735"/>
            <a:ext cx="3047603" cy="0"/>
          </a:xfrm>
          <a:prstGeom prst="line">
            <a:avLst/>
          </a:prstGeom>
          <a:noFill/>
          <a:ln w="25400" cap="sq">
            <a:solidFill>
              <a:srgbClr val="0033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" name="Line 10"/>
          <p:cNvSpPr>
            <a:spLocks noChangeShapeType="1"/>
          </p:cNvSpPr>
          <p:nvPr/>
        </p:nvSpPr>
        <p:spPr bwMode="auto">
          <a:xfrm>
            <a:off x="982638" y="3515072"/>
            <a:ext cx="3047603" cy="0"/>
          </a:xfrm>
          <a:prstGeom prst="line">
            <a:avLst/>
          </a:prstGeom>
          <a:noFill/>
          <a:ln w="25400" cap="sq">
            <a:solidFill>
              <a:srgbClr val="0033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" name="Line 11"/>
          <p:cNvSpPr>
            <a:spLocks noChangeShapeType="1"/>
          </p:cNvSpPr>
          <p:nvPr/>
        </p:nvSpPr>
        <p:spPr bwMode="auto">
          <a:xfrm>
            <a:off x="982638" y="3062635"/>
            <a:ext cx="3047603" cy="0"/>
          </a:xfrm>
          <a:prstGeom prst="line">
            <a:avLst/>
          </a:prstGeom>
          <a:noFill/>
          <a:ln w="25400" cap="sq">
            <a:solidFill>
              <a:srgbClr val="0033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2927267" y="6372618"/>
            <a:ext cx="3898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*</a:t>
            </a:r>
            <a:endParaRPr lang="zh-CN" altLang="en-US" sz="3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237325" y="6309321"/>
            <a:ext cx="41549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endParaRPr lang="zh-CN" altLang="en-US" sz="3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 Box 14"/>
          <p:cNvSpPr txBox="1">
            <a:spLocks noChangeArrowheads="1"/>
          </p:cNvSpPr>
          <p:nvPr/>
        </p:nvSpPr>
        <p:spPr bwMode="auto">
          <a:xfrm>
            <a:off x="2091627" y="4917488"/>
            <a:ext cx="255198" cy="40011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3000" b="1" baseline="-16000" dirty="0" smtClean="0">
                <a:solidFill>
                  <a:srgbClr val="0000CC"/>
                </a:solidFill>
              </a:rPr>
              <a:t>(</a:t>
            </a:r>
            <a:endParaRPr lang="en-US" altLang="zh-CN" sz="3000" b="1" baseline="-16000" dirty="0">
              <a:solidFill>
                <a:srgbClr val="0000CC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599254" y="6237313"/>
            <a:ext cx="3898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endParaRPr lang="zh-CN" altLang="en-US" sz="3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943505" y="6237313"/>
            <a:ext cx="36740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endParaRPr lang="zh-CN" altLang="en-US" sz="3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231500" y="6381329"/>
            <a:ext cx="3898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*</a:t>
            </a:r>
            <a:endParaRPr lang="zh-CN" altLang="en-US" sz="3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Text Box 14"/>
          <p:cNvSpPr txBox="1">
            <a:spLocks noChangeArrowheads="1"/>
          </p:cNvSpPr>
          <p:nvPr/>
        </p:nvSpPr>
        <p:spPr bwMode="auto">
          <a:xfrm>
            <a:off x="2139412" y="4487854"/>
            <a:ext cx="308098" cy="40011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3000" b="1" baseline="-16000" dirty="0" smtClean="0">
                <a:solidFill>
                  <a:srgbClr val="0000CC"/>
                </a:solidFill>
              </a:rPr>
              <a:t>+</a:t>
            </a:r>
            <a:endParaRPr lang="en-US" altLang="zh-CN" sz="3000" b="1" baseline="-16000" dirty="0">
              <a:solidFill>
                <a:srgbClr val="0000CC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549413" y="6237313"/>
            <a:ext cx="32092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endParaRPr lang="zh-CN" altLang="en-US" sz="3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 Box 14"/>
          <p:cNvSpPr txBox="1">
            <a:spLocks noChangeArrowheads="1"/>
          </p:cNvSpPr>
          <p:nvPr/>
        </p:nvSpPr>
        <p:spPr bwMode="auto">
          <a:xfrm>
            <a:off x="2091627" y="5320060"/>
            <a:ext cx="308098" cy="40011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3000" b="1" baseline="-16000" dirty="0" smtClean="0">
                <a:solidFill>
                  <a:srgbClr val="0000CC"/>
                </a:solidFill>
              </a:rPr>
              <a:t>+</a:t>
            </a:r>
            <a:endParaRPr lang="en-US" altLang="zh-CN" sz="3000" b="1" baseline="-16000" dirty="0">
              <a:solidFill>
                <a:srgbClr val="0000CC"/>
              </a:solidFill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3764" y="1431651"/>
            <a:ext cx="7888568" cy="3685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3084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5104C4-9BBA-4869-957B-C459F96FE33D}" type="slidenum">
              <a:rPr lang="zh-CN" altLang="en-US" smtClean="0"/>
              <a:pPr>
                <a:defRPr/>
              </a:pPr>
              <a:t>45</a:t>
            </a:fld>
            <a:endParaRPr lang="en-US" alt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转换：</a:t>
            </a:r>
            <a:r>
              <a:rPr lang="en-US" altLang="zh-CN" dirty="0" smtClean="0"/>
              <a:t>a </a:t>
            </a:r>
            <a:r>
              <a:rPr lang="en-US" altLang="zh-CN" dirty="0"/>
              <a:t>+ b * c + ( d * e + f ) / </a:t>
            </a:r>
            <a:r>
              <a:rPr lang="en-US" altLang="zh-CN" dirty="0" smtClean="0"/>
              <a:t>g</a:t>
            </a:r>
            <a:endParaRPr lang="zh-CN" altLang="en-US" dirty="0"/>
          </a:p>
        </p:txBody>
      </p:sp>
      <p:sp>
        <p:nvSpPr>
          <p:cNvPr id="7" name="标题 1"/>
          <p:cNvSpPr txBox="1">
            <a:spLocks/>
          </p:cNvSpPr>
          <p:nvPr/>
        </p:nvSpPr>
        <p:spPr bwMode="auto">
          <a:xfrm>
            <a:off x="787727" y="6030416"/>
            <a:ext cx="1097137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3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3000" b="1">
                <a:solidFill>
                  <a:schemeClr val="tx2"/>
                </a:solidFill>
                <a:latin typeface="Arial Narrow" pitchFamily="34" charset="0"/>
              </a:defRPr>
            </a:lvl2pPr>
            <a:lvl3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3000" b="1">
                <a:solidFill>
                  <a:schemeClr val="tx2"/>
                </a:solidFill>
                <a:latin typeface="Arial Narrow" pitchFamily="34" charset="0"/>
              </a:defRPr>
            </a:lvl3pPr>
            <a:lvl4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3000" b="1">
                <a:solidFill>
                  <a:schemeClr val="tx2"/>
                </a:solidFill>
                <a:latin typeface="Arial Narrow" pitchFamily="34" charset="0"/>
              </a:defRPr>
            </a:lvl4pPr>
            <a:lvl5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3000" b="1">
                <a:solidFill>
                  <a:schemeClr val="tx2"/>
                </a:solidFill>
                <a:latin typeface="Arial Narrow" pitchFamily="34" charset="0"/>
              </a:defRPr>
            </a:lvl5pPr>
            <a:lvl6pPr marL="457200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3000" b="1">
                <a:solidFill>
                  <a:schemeClr val="tx2"/>
                </a:solidFill>
                <a:latin typeface="Arial Narrow" pitchFamily="34" charset="0"/>
              </a:defRPr>
            </a:lvl6pPr>
            <a:lvl7pPr marL="914400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3000" b="1">
                <a:solidFill>
                  <a:schemeClr val="tx2"/>
                </a:solidFill>
                <a:latin typeface="Arial Narrow" pitchFamily="34" charset="0"/>
              </a:defRPr>
            </a:lvl7pPr>
            <a:lvl8pPr marL="1371600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3000" b="1">
                <a:solidFill>
                  <a:schemeClr val="tx2"/>
                </a:solidFill>
                <a:latin typeface="Arial Narrow" pitchFamily="34" charset="0"/>
              </a:defRPr>
            </a:lvl8pPr>
            <a:lvl9pPr marL="1828800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3000" b="1">
                <a:solidFill>
                  <a:schemeClr val="tx2"/>
                </a:solidFill>
                <a:latin typeface="Arial Narrow" pitchFamily="34" charset="0"/>
              </a:defRPr>
            </a:lvl9pPr>
          </a:lstStyle>
          <a:p>
            <a:r>
              <a:rPr lang="zh-CN" altLang="en-US" dirty="0" smtClean="0"/>
              <a:t>后缀：</a:t>
            </a:r>
            <a:endParaRPr lang="zh-CN" altLang="en-US" dirty="0"/>
          </a:p>
        </p:txBody>
      </p:sp>
      <p:sp>
        <p:nvSpPr>
          <p:cNvPr id="8" name="Line 85"/>
          <p:cNvSpPr>
            <a:spLocks noChangeShapeType="1"/>
          </p:cNvSpPr>
          <p:nvPr/>
        </p:nvSpPr>
        <p:spPr bwMode="auto">
          <a:xfrm flipV="1">
            <a:off x="5015086" y="764704"/>
            <a:ext cx="0" cy="287338"/>
          </a:xfrm>
          <a:prstGeom prst="line">
            <a:avLst/>
          </a:prstGeom>
          <a:noFill/>
          <a:ln w="38100" cap="sq">
            <a:solidFill>
              <a:schemeClr val="accent2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159282" y="6237313"/>
            <a:ext cx="7553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abc</a:t>
            </a:r>
            <a:endParaRPr lang="zh-CN" altLang="en-US" sz="3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Line 3"/>
          <p:cNvSpPr>
            <a:spLocks noChangeShapeType="1"/>
          </p:cNvSpPr>
          <p:nvPr/>
        </p:nvSpPr>
        <p:spPr bwMode="auto">
          <a:xfrm>
            <a:off x="1054646" y="2524472"/>
            <a:ext cx="0" cy="3352800"/>
          </a:xfrm>
          <a:prstGeom prst="line">
            <a:avLst/>
          </a:prstGeom>
          <a:noFill/>
          <a:ln w="31750" cap="sq">
            <a:solidFill>
              <a:srgbClr val="3333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" name="Line 4"/>
          <p:cNvSpPr>
            <a:spLocks noChangeShapeType="1"/>
          </p:cNvSpPr>
          <p:nvPr/>
        </p:nvSpPr>
        <p:spPr bwMode="auto">
          <a:xfrm>
            <a:off x="4102249" y="2524472"/>
            <a:ext cx="0" cy="3352800"/>
          </a:xfrm>
          <a:prstGeom prst="line">
            <a:avLst/>
          </a:prstGeom>
          <a:noFill/>
          <a:ln w="31750" cap="sq">
            <a:solidFill>
              <a:srgbClr val="0033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Line 5"/>
          <p:cNvSpPr>
            <a:spLocks noChangeShapeType="1"/>
          </p:cNvSpPr>
          <p:nvPr/>
        </p:nvSpPr>
        <p:spPr bwMode="auto">
          <a:xfrm>
            <a:off x="1054646" y="5877272"/>
            <a:ext cx="3047603" cy="0"/>
          </a:xfrm>
          <a:prstGeom prst="line">
            <a:avLst/>
          </a:prstGeom>
          <a:noFill/>
          <a:ln w="31750" cap="sq">
            <a:solidFill>
              <a:srgbClr val="0033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" name="Line 6"/>
          <p:cNvSpPr>
            <a:spLocks noChangeShapeType="1"/>
          </p:cNvSpPr>
          <p:nvPr/>
        </p:nvSpPr>
        <p:spPr bwMode="auto">
          <a:xfrm>
            <a:off x="1054646" y="5420072"/>
            <a:ext cx="3047603" cy="0"/>
          </a:xfrm>
          <a:prstGeom prst="line">
            <a:avLst/>
          </a:prstGeom>
          <a:noFill/>
          <a:ln w="25400" cap="sq">
            <a:solidFill>
              <a:srgbClr val="3333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Line 7"/>
          <p:cNvSpPr>
            <a:spLocks noChangeShapeType="1"/>
          </p:cNvSpPr>
          <p:nvPr/>
        </p:nvSpPr>
        <p:spPr bwMode="auto">
          <a:xfrm>
            <a:off x="1054646" y="4962872"/>
            <a:ext cx="3047603" cy="0"/>
          </a:xfrm>
          <a:prstGeom prst="line">
            <a:avLst/>
          </a:prstGeom>
          <a:noFill/>
          <a:ln w="25400" cap="sq">
            <a:solidFill>
              <a:srgbClr val="0033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" name="Line 8"/>
          <p:cNvSpPr>
            <a:spLocks noChangeShapeType="1"/>
          </p:cNvSpPr>
          <p:nvPr/>
        </p:nvSpPr>
        <p:spPr bwMode="auto">
          <a:xfrm>
            <a:off x="1054646" y="4505672"/>
            <a:ext cx="3047603" cy="0"/>
          </a:xfrm>
          <a:prstGeom prst="line">
            <a:avLst/>
          </a:prstGeom>
          <a:noFill/>
          <a:ln w="25400" cap="sq">
            <a:solidFill>
              <a:srgbClr val="0033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1054646" y="3989735"/>
            <a:ext cx="3047603" cy="0"/>
          </a:xfrm>
          <a:prstGeom prst="line">
            <a:avLst/>
          </a:prstGeom>
          <a:noFill/>
          <a:ln w="25400" cap="sq">
            <a:solidFill>
              <a:srgbClr val="0033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" name="Line 10"/>
          <p:cNvSpPr>
            <a:spLocks noChangeShapeType="1"/>
          </p:cNvSpPr>
          <p:nvPr/>
        </p:nvSpPr>
        <p:spPr bwMode="auto">
          <a:xfrm>
            <a:off x="1054646" y="3515072"/>
            <a:ext cx="3047603" cy="0"/>
          </a:xfrm>
          <a:prstGeom prst="line">
            <a:avLst/>
          </a:prstGeom>
          <a:noFill/>
          <a:ln w="25400" cap="sq">
            <a:solidFill>
              <a:srgbClr val="0033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" name="Line 11"/>
          <p:cNvSpPr>
            <a:spLocks noChangeShapeType="1"/>
          </p:cNvSpPr>
          <p:nvPr/>
        </p:nvSpPr>
        <p:spPr bwMode="auto">
          <a:xfrm>
            <a:off x="1054646" y="3062635"/>
            <a:ext cx="3047603" cy="0"/>
          </a:xfrm>
          <a:prstGeom prst="line">
            <a:avLst/>
          </a:prstGeom>
          <a:noFill/>
          <a:ln w="25400" cap="sq">
            <a:solidFill>
              <a:srgbClr val="0033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2927267" y="6372618"/>
            <a:ext cx="3898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*</a:t>
            </a:r>
            <a:endParaRPr lang="zh-CN" altLang="en-US" sz="3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869294" y="6298688"/>
            <a:ext cx="41549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endParaRPr lang="zh-CN" altLang="en-US" sz="3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 Box 14"/>
          <p:cNvSpPr txBox="1">
            <a:spLocks noChangeArrowheads="1"/>
          </p:cNvSpPr>
          <p:nvPr/>
        </p:nvSpPr>
        <p:spPr bwMode="auto">
          <a:xfrm>
            <a:off x="2163635" y="4888012"/>
            <a:ext cx="255198" cy="40011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3000" b="1" baseline="-16000" dirty="0" smtClean="0">
                <a:solidFill>
                  <a:srgbClr val="0000CC"/>
                </a:solidFill>
              </a:rPr>
              <a:t>(</a:t>
            </a:r>
            <a:endParaRPr lang="en-US" altLang="zh-CN" sz="3000" b="1" baseline="-16000" dirty="0">
              <a:solidFill>
                <a:srgbClr val="0000CC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599254" y="6237313"/>
            <a:ext cx="3898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endParaRPr lang="zh-CN" altLang="en-US" sz="3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 Box 14"/>
          <p:cNvSpPr txBox="1">
            <a:spLocks noChangeArrowheads="1"/>
          </p:cNvSpPr>
          <p:nvPr/>
        </p:nvSpPr>
        <p:spPr bwMode="auto">
          <a:xfrm>
            <a:off x="2184668" y="4509120"/>
            <a:ext cx="308098" cy="40011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3000" b="1" baseline="-16000" dirty="0" smtClean="0">
                <a:solidFill>
                  <a:srgbClr val="0000CC"/>
                </a:solidFill>
              </a:rPr>
              <a:t>+</a:t>
            </a:r>
            <a:endParaRPr lang="en-US" altLang="zh-CN" sz="3000" b="1" baseline="-16000" dirty="0">
              <a:solidFill>
                <a:srgbClr val="0000CC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943505" y="6237313"/>
            <a:ext cx="36740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endParaRPr lang="zh-CN" altLang="en-US" sz="3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231500" y="6381329"/>
            <a:ext cx="3898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*</a:t>
            </a:r>
            <a:endParaRPr lang="zh-CN" altLang="en-US" sz="3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549413" y="6237313"/>
            <a:ext cx="32092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endParaRPr lang="zh-CN" altLang="en-US" sz="3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237325" y="6309321"/>
            <a:ext cx="41549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endParaRPr lang="zh-CN" altLang="en-US" sz="3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 Box 14"/>
          <p:cNvSpPr txBox="1">
            <a:spLocks noChangeArrowheads="1"/>
          </p:cNvSpPr>
          <p:nvPr/>
        </p:nvSpPr>
        <p:spPr bwMode="auto">
          <a:xfrm>
            <a:off x="2163635" y="5320060"/>
            <a:ext cx="308098" cy="40011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3000" b="1" baseline="-16000" dirty="0" smtClean="0">
                <a:solidFill>
                  <a:srgbClr val="0000CC"/>
                </a:solidFill>
              </a:rPr>
              <a:t>+</a:t>
            </a:r>
            <a:endParaRPr lang="en-US" altLang="zh-CN" sz="3000" b="1" baseline="-16000" dirty="0">
              <a:solidFill>
                <a:srgbClr val="0000CC"/>
              </a:solidFill>
            </a:endParaRPr>
          </a:p>
        </p:txBody>
      </p:sp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5772" y="1431651"/>
            <a:ext cx="7825483" cy="3656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5337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3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5104C4-9BBA-4869-957B-C459F96FE33D}" type="slidenum">
              <a:rPr lang="zh-CN" altLang="en-US" smtClean="0"/>
              <a:pPr>
                <a:defRPr/>
              </a:pPr>
              <a:t>46</a:t>
            </a:fld>
            <a:endParaRPr lang="en-US" alt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转换：</a:t>
            </a:r>
            <a:r>
              <a:rPr lang="en-US" altLang="zh-CN" dirty="0" smtClean="0"/>
              <a:t>a </a:t>
            </a:r>
            <a:r>
              <a:rPr lang="en-US" altLang="zh-CN" dirty="0"/>
              <a:t>+ b * c + ( d * e + f ) / </a:t>
            </a:r>
            <a:r>
              <a:rPr lang="en-US" altLang="zh-CN" dirty="0" smtClean="0"/>
              <a:t>g</a:t>
            </a:r>
            <a:endParaRPr lang="zh-CN" altLang="en-US" dirty="0"/>
          </a:p>
        </p:txBody>
      </p:sp>
      <p:sp>
        <p:nvSpPr>
          <p:cNvPr id="7" name="标题 1"/>
          <p:cNvSpPr txBox="1">
            <a:spLocks/>
          </p:cNvSpPr>
          <p:nvPr/>
        </p:nvSpPr>
        <p:spPr bwMode="auto">
          <a:xfrm>
            <a:off x="787727" y="6030416"/>
            <a:ext cx="1097137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3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3000" b="1">
                <a:solidFill>
                  <a:schemeClr val="tx2"/>
                </a:solidFill>
                <a:latin typeface="Arial Narrow" pitchFamily="34" charset="0"/>
              </a:defRPr>
            </a:lvl2pPr>
            <a:lvl3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3000" b="1">
                <a:solidFill>
                  <a:schemeClr val="tx2"/>
                </a:solidFill>
                <a:latin typeface="Arial Narrow" pitchFamily="34" charset="0"/>
              </a:defRPr>
            </a:lvl3pPr>
            <a:lvl4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3000" b="1">
                <a:solidFill>
                  <a:schemeClr val="tx2"/>
                </a:solidFill>
                <a:latin typeface="Arial Narrow" pitchFamily="34" charset="0"/>
              </a:defRPr>
            </a:lvl4pPr>
            <a:lvl5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3000" b="1">
                <a:solidFill>
                  <a:schemeClr val="tx2"/>
                </a:solidFill>
                <a:latin typeface="Arial Narrow" pitchFamily="34" charset="0"/>
              </a:defRPr>
            </a:lvl5pPr>
            <a:lvl6pPr marL="457200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3000" b="1">
                <a:solidFill>
                  <a:schemeClr val="tx2"/>
                </a:solidFill>
                <a:latin typeface="Arial Narrow" pitchFamily="34" charset="0"/>
              </a:defRPr>
            </a:lvl6pPr>
            <a:lvl7pPr marL="914400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3000" b="1">
                <a:solidFill>
                  <a:schemeClr val="tx2"/>
                </a:solidFill>
                <a:latin typeface="Arial Narrow" pitchFamily="34" charset="0"/>
              </a:defRPr>
            </a:lvl7pPr>
            <a:lvl8pPr marL="1371600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3000" b="1">
                <a:solidFill>
                  <a:schemeClr val="tx2"/>
                </a:solidFill>
                <a:latin typeface="Arial Narrow" pitchFamily="34" charset="0"/>
              </a:defRPr>
            </a:lvl8pPr>
            <a:lvl9pPr marL="1828800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3000" b="1">
                <a:solidFill>
                  <a:schemeClr val="tx2"/>
                </a:solidFill>
                <a:latin typeface="Arial Narrow" pitchFamily="34" charset="0"/>
              </a:defRPr>
            </a:lvl9pPr>
          </a:lstStyle>
          <a:p>
            <a:r>
              <a:rPr lang="zh-CN" altLang="en-US" dirty="0" smtClean="0"/>
              <a:t>后缀：</a:t>
            </a:r>
            <a:endParaRPr lang="zh-CN" altLang="en-US" dirty="0"/>
          </a:p>
        </p:txBody>
      </p:sp>
      <p:sp>
        <p:nvSpPr>
          <p:cNvPr id="8" name="Line 85"/>
          <p:cNvSpPr>
            <a:spLocks noChangeShapeType="1"/>
          </p:cNvSpPr>
          <p:nvPr/>
        </p:nvSpPr>
        <p:spPr bwMode="auto">
          <a:xfrm flipV="1">
            <a:off x="5231110" y="764704"/>
            <a:ext cx="0" cy="287338"/>
          </a:xfrm>
          <a:prstGeom prst="line">
            <a:avLst/>
          </a:prstGeom>
          <a:noFill/>
          <a:ln w="38100" cap="sq">
            <a:solidFill>
              <a:schemeClr val="accent2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159282" y="6237313"/>
            <a:ext cx="7553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abc</a:t>
            </a:r>
            <a:endParaRPr lang="zh-CN" altLang="en-US" sz="3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Line 3"/>
          <p:cNvSpPr>
            <a:spLocks noChangeShapeType="1"/>
          </p:cNvSpPr>
          <p:nvPr/>
        </p:nvSpPr>
        <p:spPr bwMode="auto">
          <a:xfrm>
            <a:off x="1216023" y="2524472"/>
            <a:ext cx="0" cy="3352800"/>
          </a:xfrm>
          <a:prstGeom prst="line">
            <a:avLst/>
          </a:prstGeom>
          <a:noFill/>
          <a:ln w="31750" cap="sq">
            <a:solidFill>
              <a:srgbClr val="3333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" name="Line 4"/>
          <p:cNvSpPr>
            <a:spLocks noChangeShapeType="1"/>
          </p:cNvSpPr>
          <p:nvPr/>
        </p:nvSpPr>
        <p:spPr bwMode="auto">
          <a:xfrm>
            <a:off x="4263626" y="2524472"/>
            <a:ext cx="0" cy="3352800"/>
          </a:xfrm>
          <a:prstGeom prst="line">
            <a:avLst/>
          </a:prstGeom>
          <a:noFill/>
          <a:ln w="31750" cap="sq">
            <a:solidFill>
              <a:srgbClr val="0033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Line 5"/>
          <p:cNvSpPr>
            <a:spLocks noChangeShapeType="1"/>
          </p:cNvSpPr>
          <p:nvPr/>
        </p:nvSpPr>
        <p:spPr bwMode="auto">
          <a:xfrm>
            <a:off x="1216023" y="5877272"/>
            <a:ext cx="3047603" cy="0"/>
          </a:xfrm>
          <a:prstGeom prst="line">
            <a:avLst/>
          </a:prstGeom>
          <a:noFill/>
          <a:ln w="31750" cap="sq">
            <a:solidFill>
              <a:srgbClr val="0033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" name="Line 6"/>
          <p:cNvSpPr>
            <a:spLocks noChangeShapeType="1"/>
          </p:cNvSpPr>
          <p:nvPr/>
        </p:nvSpPr>
        <p:spPr bwMode="auto">
          <a:xfrm>
            <a:off x="1216023" y="5420072"/>
            <a:ext cx="3047603" cy="0"/>
          </a:xfrm>
          <a:prstGeom prst="line">
            <a:avLst/>
          </a:prstGeom>
          <a:noFill/>
          <a:ln w="25400" cap="sq">
            <a:solidFill>
              <a:srgbClr val="3333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Line 7"/>
          <p:cNvSpPr>
            <a:spLocks noChangeShapeType="1"/>
          </p:cNvSpPr>
          <p:nvPr/>
        </p:nvSpPr>
        <p:spPr bwMode="auto">
          <a:xfrm>
            <a:off x="1216023" y="4962872"/>
            <a:ext cx="3047603" cy="0"/>
          </a:xfrm>
          <a:prstGeom prst="line">
            <a:avLst/>
          </a:prstGeom>
          <a:noFill/>
          <a:ln w="25400" cap="sq">
            <a:solidFill>
              <a:srgbClr val="0033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" name="Line 8"/>
          <p:cNvSpPr>
            <a:spLocks noChangeShapeType="1"/>
          </p:cNvSpPr>
          <p:nvPr/>
        </p:nvSpPr>
        <p:spPr bwMode="auto">
          <a:xfrm>
            <a:off x="1216023" y="4505672"/>
            <a:ext cx="3047603" cy="0"/>
          </a:xfrm>
          <a:prstGeom prst="line">
            <a:avLst/>
          </a:prstGeom>
          <a:noFill/>
          <a:ln w="25400" cap="sq">
            <a:solidFill>
              <a:srgbClr val="0033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1216023" y="3989735"/>
            <a:ext cx="3047603" cy="0"/>
          </a:xfrm>
          <a:prstGeom prst="line">
            <a:avLst/>
          </a:prstGeom>
          <a:noFill/>
          <a:ln w="25400" cap="sq">
            <a:solidFill>
              <a:srgbClr val="0033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" name="Line 10"/>
          <p:cNvSpPr>
            <a:spLocks noChangeShapeType="1"/>
          </p:cNvSpPr>
          <p:nvPr/>
        </p:nvSpPr>
        <p:spPr bwMode="auto">
          <a:xfrm>
            <a:off x="1216023" y="3515072"/>
            <a:ext cx="3047603" cy="0"/>
          </a:xfrm>
          <a:prstGeom prst="line">
            <a:avLst/>
          </a:prstGeom>
          <a:noFill/>
          <a:ln w="25400" cap="sq">
            <a:solidFill>
              <a:srgbClr val="0033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" name="Line 11"/>
          <p:cNvSpPr>
            <a:spLocks noChangeShapeType="1"/>
          </p:cNvSpPr>
          <p:nvPr/>
        </p:nvSpPr>
        <p:spPr bwMode="auto">
          <a:xfrm>
            <a:off x="1216023" y="3062635"/>
            <a:ext cx="3047603" cy="0"/>
          </a:xfrm>
          <a:prstGeom prst="line">
            <a:avLst/>
          </a:prstGeom>
          <a:noFill/>
          <a:ln w="25400" cap="sq">
            <a:solidFill>
              <a:srgbClr val="0033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2927267" y="6372618"/>
            <a:ext cx="3898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*</a:t>
            </a:r>
            <a:endParaRPr lang="zh-CN" altLang="en-US" sz="3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869294" y="6298688"/>
            <a:ext cx="41549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endParaRPr lang="zh-CN" altLang="en-US" sz="3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 Box 14"/>
          <p:cNvSpPr txBox="1">
            <a:spLocks noChangeArrowheads="1"/>
          </p:cNvSpPr>
          <p:nvPr/>
        </p:nvSpPr>
        <p:spPr bwMode="auto">
          <a:xfrm>
            <a:off x="2325012" y="4941168"/>
            <a:ext cx="242374" cy="40011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3000" b="1" baseline="-16000" dirty="0" smtClean="0">
                <a:solidFill>
                  <a:srgbClr val="0000CC"/>
                </a:solidFill>
              </a:rPr>
              <a:t>/</a:t>
            </a:r>
            <a:endParaRPr lang="en-US" altLang="zh-CN" sz="3000" b="1" baseline="-16000" dirty="0">
              <a:solidFill>
                <a:srgbClr val="0000CC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599254" y="6237313"/>
            <a:ext cx="3898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endParaRPr lang="zh-CN" altLang="en-US" sz="3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943505" y="6237313"/>
            <a:ext cx="36740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endParaRPr lang="zh-CN" altLang="en-US" sz="3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231500" y="6381329"/>
            <a:ext cx="3898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*</a:t>
            </a:r>
            <a:endParaRPr lang="zh-CN" altLang="en-US" sz="3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549413" y="6237313"/>
            <a:ext cx="32092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endParaRPr lang="zh-CN" altLang="en-US" sz="3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237325" y="6309321"/>
            <a:ext cx="41549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endParaRPr lang="zh-CN" altLang="en-US" sz="3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Text Box 14"/>
          <p:cNvSpPr txBox="1">
            <a:spLocks noChangeArrowheads="1"/>
          </p:cNvSpPr>
          <p:nvPr/>
        </p:nvSpPr>
        <p:spPr bwMode="auto">
          <a:xfrm>
            <a:off x="2325012" y="5320060"/>
            <a:ext cx="308098" cy="40011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3000" b="1" baseline="-16000" dirty="0" smtClean="0">
                <a:solidFill>
                  <a:srgbClr val="0000CC"/>
                </a:solidFill>
              </a:rPr>
              <a:t>+</a:t>
            </a:r>
            <a:endParaRPr lang="en-US" altLang="zh-CN" sz="3000" b="1" baseline="-16000" dirty="0">
              <a:solidFill>
                <a:srgbClr val="0000CC"/>
              </a:solidFill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7149" y="1431651"/>
            <a:ext cx="7939248" cy="37095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5974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5104C4-9BBA-4869-957B-C459F96FE33D}" type="slidenum">
              <a:rPr lang="zh-CN" altLang="en-US" smtClean="0"/>
              <a:pPr>
                <a:defRPr/>
              </a:pPr>
              <a:t>47</a:t>
            </a:fld>
            <a:endParaRPr lang="en-US" altLang="zh-CN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3133" y="1431651"/>
            <a:ext cx="7939248" cy="37095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转换：</a:t>
            </a:r>
            <a:r>
              <a:rPr lang="en-US" altLang="zh-CN" dirty="0" smtClean="0"/>
              <a:t>a </a:t>
            </a:r>
            <a:r>
              <a:rPr lang="en-US" altLang="zh-CN" dirty="0"/>
              <a:t>+ b * c + ( d * e + f ) / </a:t>
            </a:r>
            <a:r>
              <a:rPr lang="en-US" altLang="zh-CN" dirty="0" smtClean="0"/>
              <a:t>g</a:t>
            </a:r>
            <a:endParaRPr lang="zh-CN" altLang="en-US" dirty="0"/>
          </a:p>
        </p:txBody>
      </p:sp>
      <p:sp>
        <p:nvSpPr>
          <p:cNvPr id="7" name="标题 1"/>
          <p:cNvSpPr txBox="1">
            <a:spLocks/>
          </p:cNvSpPr>
          <p:nvPr/>
        </p:nvSpPr>
        <p:spPr bwMode="auto">
          <a:xfrm>
            <a:off x="787727" y="6030416"/>
            <a:ext cx="1097137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3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3000" b="1">
                <a:solidFill>
                  <a:schemeClr val="tx2"/>
                </a:solidFill>
                <a:latin typeface="Arial Narrow" pitchFamily="34" charset="0"/>
              </a:defRPr>
            </a:lvl2pPr>
            <a:lvl3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3000" b="1">
                <a:solidFill>
                  <a:schemeClr val="tx2"/>
                </a:solidFill>
                <a:latin typeface="Arial Narrow" pitchFamily="34" charset="0"/>
              </a:defRPr>
            </a:lvl3pPr>
            <a:lvl4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3000" b="1">
                <a:solidFill>
                  <a:schemeClr val="tx2"/>
                </a:solidFill>
                <a:latin typeface="Arial Narrow" pitchFamily="34" charset="0"/>
              </a:defRPr>
            </a:lvl4pPr>
            <a:lvl5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3000" b="1">
                <a:solidFill>
                  <a:schemeClr val="tx2"/>
                </a:solidFill>
                <a:latin typeface="Arial Narrow" pitchFamily="34" charset="0"/>
              </a:defRPr>
            </a:lvl5pPr>
            <a:lvl6pPr marL="457200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3000" b="1">
                <a:solidFill>
                  <a:schemeClr val="tx2"/>
                </a:solidFill>
                <a:latin typeface="Arial Narrow" pitchFamily="34" charset="0"/>
              </a:defRPr>
            </a:lvl6pPr>
            <a:lvl7pPr marL="914400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3000" b="1">
                <a:solidFill>
                  <a:schemeClr val="tx2"/>
                </a:solidFill>
                <a:latin typeface="Arial Narrow" pitchFamily="34" charset="0"/>
              </a:defRPr>
            </a:lvl7pPr>
            <a:lvl8pPr marL="1371600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3000" b="1">
                <a:solidFill>
                  <a:schemeClr val="tx2"/>
                </a:solidFill>
                <a:latin typeface="Arial Narrow" pitchFamily="34" charset="0"/>
              </a:defRPr>
            </a:lvl8pPr>
            <a:lvl9pPr marL="1828800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3000" b="1">
                <a:solidFill>
                  <a:schemeClr val="tx2"/>
                </a:solidFill>
                <a:latin typeface="Arial Narrow" pitchFamily="34" charset="0"/>
              </a:defRPr>
            </a:lvl9pPr>
          </a:lstStyle>
          <a:p>
            <a:r>
              <a:rPr lang="zh-CN" altLang="en-US" dirty="0" smtClean="0"/>
              <a:t>后缀：</a:t>
            </a:r>
            <a:endParaRPr lang="zh-CN" altLang="en-US" dirty="0"/>
          </a:p>
        </p:txBody>
      </p:sp>
      <p:sp>
        <p:nvSpPr>
          <p:cNvPr id="8" name="Line 85"/>
          <p:cNvSpPr>
            <a:spLocks noChangeShapeType="1"/>
          </p:cNvSpPr>
          <p:nvPr/>
        </p:nvSpPr>
        <p:spPr bwMode="auto">
          <a:xfrm flipV="1">
            <a:off x="5447134" y="764704"/>
            <a:ext cx="0" cy="287338"/>
          </a:xfrm>
          <a:prstGeom prst="line">
            <a:avLst/>
          </a:prstGeom>
          <a:noFill/>
          <a:ln w="38100" cap="sq">
            <a:solidFill>
              <a:schemeClr val="accent2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159282" y="6237313"/>
            <a:ext cx="7553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abc</a:t>
            </a:r>
            <a:endParaRPr lang="zh-CN" altLang="en-US" sz="3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Line 3"/>
          <p:cNvSpPr>
            <a:spLocks noChangeShapeType="1"/>
          </p:cNvSpPr>
          <p:nvPr/>
        </p:nvSpPr>
        <p:spPr bwMode="auto">
          <a:xfrm>
            <a:off x="1072007" y="2524472"/>
            <a:ext cx="0" cy="3352800"/>
          </a:xfrm>
          <a:prstGeom prst="line">
            <a:avLst/>
          </a:prstGeom>
          <a:noFill/>
          <a:ln w="31750" cap="sq">
            <a:solidFill>
              <a:srgbClr val="3333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" name="Line 4"/>
          <p:cNvSpPr>
            <a:spLocks noChangeShapeType="1"/>
          </p:cNvSpPr>
          <p:nvPr/>
        </p:nvSpPr>
        <p:spPr bwMode="auto">
          <a:xfrm>
            <a:off x="4119610" y="2524472"/>
            <a:ext cx="0" cy="3352800"/>
          </a:xfrm>
          <a:prstGeom prst="line">
            <a:avLst/>
          </a:prstGeom>
          <a:noFill/>
          <a:ln w="31750" cap="sq">
            <a:solidFill>
              <a:srgbClr val="0033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Line 5"/>
          <p:cNvSpPr>
            <a:spLocks noChangeShapeType="1"/>
          </p:cNvSpPr>
          <p:nvPr/>
        </p:nvSpPr>
        <p:spPr bwMode="auto">
          <a:xfrm>
            <a:off x="1072007" y="5877272"/>
            <a:ext cx="3047603" cy="0"/>
          </a:xfrm>
          <a:prstGeom prst="line">
            <a:avLst/>
          </a:prstGeom>
          <a:noFill/>
          <a:ln w="31750" cap="sq">
            <a:solidFill>
              <a:srgbClr val="0033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" name="Line 6"/>
          <p:cNvSpPr>
            <a:spLocks noChangeShapeType="1"/>
          </p:cNvSpPr>
          <p:nvPr/>
        </p:nvSpPr>
        <p:spPr bwMode="auto">
          <a:xfrm>
            <a:off x="1072007" y="5420072"/>
            <a:ext cx="3047603" cy="0"/>
          </a:xfrm>
          <a:prstGeom prst="line">
            <a:avLst/>
          </a:prstGeom>
          <a:noFill/>
          <a:ln w="25400" cap="sq">
            <a:solidFill>
              <a:srgbClr val="3333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Line 7"/>
          <p:cNvSpPr>
            <a:spLocks noChangeShapeType="1"/>
          </p:cNvSpPr>
          <p:nvPr/>
        </p:nvSpPr>
        <p:spPr bwMode="auto">
          <a:xfrm>
            <a:off x="1072007" y="4962872"/>
            <a:ext cx="3047603" cy="0"/>
          </a:xfrm>
          <a:prstGeom prst="line">
            <a:avLst/>
          </a:prstGeom>
          <a:noFill/>
          <a:ln w="25400" cap="sq">
            <a:solidFill>
              <a:srgbClr val="0033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" name="Line 8"/>
          <p:cNvSpPr>
            <a:spLocks noChangeShapeType="1"/>
          </p:cNvSpPr>
          <p:nvPr/>
        </p:nvSpPr>
        <p:spPr bwMode="auto">
          <a:xfrm>
            <a:off x="1072007" y="4505672"/>
            <a:ext cx="3047603" cy="0"/>
          </a:xfrm>
          <a:prstGeom prst="line">
            <a:avLst/>
          </a:prstGeom>
          <a:noFill/>
          <a:ln w="25400" cap="sq">
            <a:solidFill>
              <a:srgbClr val="0033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1072007" y="3989735"/>
            <a:ext cx="3047603" cy="0"/>
          </a:xfrm>
          <a:prstGeom prst="line">
            <a:avLst/>
          </a:prstGeom>
          <a:noFill/>
          <a:ln w="25400" cap="sq">
            <a:solidFill>
              <a:srgbClr val="0033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" name="Line 10"/>
          <p:cNvSpPr>
            <a:spLocks noChangeShapeType="1"/>
          </p:cNvSpPr>
          <p:nvPr/>
        </p:nvSpPr>
        <p:spPr bwMode="auto">
          <a:xfrm>
            <a:off x="1072007" y="3515072"/>
            <a:ext cx="3047603" cy="0"/>
          </a:xfrm>
          <a:prstGeom prst="line">
            <a:avLst/>
          </a:prstGeom>
          <a:noFill/>
          <a:ln w="25400" cap="sq">
            <a:solidFill>
              <a:srgbClr val="0033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" name="Line 11"/>
          <p:cNvSpPr>
            <a:spLocks noChangeShapeType="1"/>
          </p:cNvSpPr>
          <p:nvPr/>
        </p:nvSpPr>
        <p:spPr bwMode="auto">
          <a:xfrm>
            <a:off x="1072007" y="3062635"/>
            <a:ext cx="3047603" cy="0"/>
          </a:xfrm>
          <a:prstGeom prst="line">
            <a:avLst/>
          </a:prstGeom>
          <a:noFill/>
          <a:ln w="25400" cap="sq">
            <a:solidFill>
              <a:srgbClr val="0033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2927267" y="6372618"/>
            <a:ext cx="3898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*</a:t>
            </a:r>
            <a:endParaRPr lang="zh-CN" altLang="en-US" sz="3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869294" y="6298688"/>
            <a:ext cx="41549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endParaRPr lang="zh-CN" altLang="en-US" sz="3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 Box 14"/>
          <p:cNvSpPr txBox="1">
            <a:spLocks noChangeArrowheads="1"/>
          </p:cNvSpPr>
          <p:nvPr/>
        </p:nvSpPr>
        <p:spPr bwMode="auto">
          <a:xfrm>
            <a:off x="2180996" y="4941168"/>
            <a:ext cx="242374" cy="40011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3000" b="1" baseline="-16000" dirty="0" smtClean="0">
                <a:solidFill>
                  <a:srgbClr val="0000CC"/>
                </a:solidFill>
              </a:rPr>
              <a:t>/</a:t>
            </a:r>
            <a:endParaRPr lang="en-US" altLang="zh-CN" sz="3000" b="1" baseline="-16000" dirty="0">
              <a:solidFill>
                <a:srgbClr val="0000CC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599254" y="6237313"/>
            <a:ext cx="3898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endParaRPr lang="zh-CN" altLang="en-US" sz="3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943505" y="6237313"/>
            <a:ext cx="36740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endParaRPr lang="zh-CN" altLang="en-US" sz="3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231500" y="6381329"/>
            <a:ext cx="3898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*</a:t>
            </a:r>
            <a:endParaRPr lang="zh-CN" altLang="en-US" sz="3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549413" y="6237313"/>
            <a:ext cx="32092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endParaRPr lang="zh-CN" altLang="en-US" sz="3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237325" y="6309321"/>
            <a:ext cx="41549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endParaRPr lang="zh-CN" altLang="en-US" sz="3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231223" y="6237313"/>
            <a:ext cx="3898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endParaRPr lang="zh-CN" altLang="en-US" sz="3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575474" y="6309321"/>
            <a:ext cx="2984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endParaRPr lang="zh-CN" altLang="en-US" sz="3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Text Box 14"/>
          <p:cNvSpPr txBox="1">
            <a:spLocks noChangeArrowheads="1"/>
          </p:cNvSpPr>
          <p:nvPr/>
        </p:nvSpPr>
        <p:spPr bwMode="auto">
          <a:xfrm>
            <a:off x="2180996" y="5405154"/>
            <a:ext cx="308098" cy="40011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3000" b="1" baseline="-16000" dirty="0" smtClean="0">
                <a:solidFill>
                  <a:srgbClr val="0000CC"/>
                </a:solidFill>
              </a:rPr>
              <a:t>+</a:t>
            </a:r>
            <a:endParaRPr lang="en-US" altLang="zh-CN" sz="3000" b="1" baseline="-16000" dirty="0">
              <a:solidFill>
                <a:srgbClr val="0000CC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807212" y="6309321"/>
            <a:ext cx="41549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endParaRPr lang="zh-CN" altLang="en-US" sz="3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2326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30" grpId="0"/>
      <p:bldP spid="31" grpId="0"/>
      <p:bldP spid="32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后缀表达式计算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5104C4-9BBA-4869-957B-C459F96FE33D}" type="slidenum">
              <a:rPr lang="zh-CN" altLang="en-US" smtClean="0"/>
              <a:pPr>
                <a:defRPr/>
              </a:pPr>
              <a:t>48</a:t>
            </a:fld>
            <a:endParaRPr lang="en-US" altLang="zh-CN"/>
          </a:p>
        </p:txBody>
      </p:sp>
      <p:grpSp>
        <p:nvGrpSpPr>
          <p:cNvPr id="5" name="Group 38"/>
          <p:cNvGrpSpPr>
            <a:grpSpLocks/>
          </p:cNvGrpSpPr>
          <p:nvPr/>
        </p:nvGrpSpPr>
        <p:grpSpPr bwMode="auto">
          <a:xfrm>
            <a:off x="1103301" y="1340769"/>
            <a:ext cx="9407821" cy="4751733"/>
            <a:chOff x="289" y="1200"/>
            <a:chExt cx="5136" cy="2676"/>
          </a:xfrm>
        </p:grpSpPr>
        <p:sp>
          <p:nvSpPr>
            <p:cNvPr id="6" name="Freeform 9"/>
            <p:cNvSpPr>
              <a:spLocks/>
            </p:cNvSpPr>
            <p:nvPr/>
          </p:nvSpPr>
          <p:spPr bwMode="auto">
            <a:xfrm>
              <a:off x="289" y="1200"/>
              <a:ext cx="5136" cy="2676"/>
            </a:xfrm>
            <a:custGeom>
              <a:avLst/>
              <a:gdLst>
                <a:gd name="T0" fmla="*/ 517 w 4969"/>
                <a:gd name="T1" fmla="*/ 63 h 2578"/>
                <a:gd name="T2" fmla="*/ 1684 w 4969"/>
                <a:gd name="T3" fmla="*/ 68 h 2578"/>
                <a:gd name="T4" fmla="*/ 2638 w 4969"/>
                <a:gd name="T5" fmla="*/ 39 h 2578"/>
                <a:gd name="T6" fmla="*/ 3377 w 4969"/>
                <a:gd name="T7" fmla="*/ 63 h 2578"/>
                <a:gd name="T8" fmla="*/ 4047 w 4969"/>
                <a:gd name="T9" fmla="*/ 99 h 2578"/>
                <a:gd name="T10" fmla="*/ 5455 w 4969"/>
                <a:gd name="T11" fmla="*/ 93 h 2578"/>
                <a:gd name="T12" fmla="*/ 6011 w 4969"/>
                <a:gd name="T13" fmla="*/ 63 h 2578"/>
                <a:gd name="T14" fmla="*/ 6211 w 4969"/>
                <a:gd name="T15" fmla="*/ 111 h 2578"/>
                <a:gd name="T16" fmla="*/ 6181 w 4969"/>
                <a:gd name="T17" fmla="*/ 129 h 2578"/>
                <a:gd name="T18" fmla="*/ 6154 w 4969"/>
                <a:gd name="T19" fmla="*/ 349 h 2578"/>
                <a:gd name="T20" fmla="*/ 6124 w 4969"/>
                <a:gd name="T21" fmla="*/ 539 h 2578"/>
                <a:gd name="T22" fmla="*/ 6099 w 4969"/>
                <a:gd name="T23" fmla="*/ 884 h 2578"/>
                <a:gd name="T24" fmla="*/ 6111 w 4969"/>
                <a:gd name="T25" fmla="*/ 826 h 2578"/>
                <a:gd name="T26" fmla="*/ 6124 w 4969"/>
                <a:gd name="T27" fmla="*/ 794 h 2578"/>
                <a:gd name="T28" fmla="*/ 6140 w 4969"/>
                <a:gd name="T29" fmla="*/ 826 h 2578"/>
                <a:gd name="T30" fmla="*/ 6169 w 4969"/>
                <a:gd name="T31" fmla="*/ 842 h 2578"/>
                <a:gd name="T32" fmla="*/ 6140 w 4969"/>
                <a:gd name="T33" fmla="*/ 1336 h 2578"/>
                <a:gd name="T34" fmla="*/ 4789 w 4969"/>
                <a:gd name="T35" fmla="*/ 1329 h 2578"/>
                <a:gd name="T36" fmla="*/ 4871 w 4969"/>
                <a:gd name="T37" fmla="*/ 1324 h 2578"/>
                <a:gd name="T38" fmla="*/ 3535 w 4969"/>
                <a:gd name="T39" fmla="*/ 1316 h 2578"/>
                <a:gd name="T40" fmla="*/ 2083 w 4969"/>
                <a:gd name="T41" fmla="*/ 1299 h 2578"/>
                <a:gd name="T42" fmla="*/ 1242 w 4969"/>
                <a:gd name="T43" fmla="*/ 1299 h 2578"/>
                <a:gd name="T44" fmla="*/ 161 w 4969"/>
                <a:gd name="T45" fmla="*/ 1353 h 2578"/>
                <a:gd name="T46" fmla="*/ 90 w 4969"/>
                <a:gd name="T47" fmla="*/ 663 h 2578"/>
                <a:gd name="T48" fmla="*/ 133 w 4969"/>
                <a:gd name="T49" fmla="*/ 82 h 2578"/>
                <a:gd name="T50" fmla="*/ 190 w 4969"/>
                <a:gd name="T51" fmla="*/ 88 h 2578"/>
                <a:gd name="T52" fmla="*/ 275 w 4969"/>
                <a:gd name="T53" fmla="*/ 99 h 2578"/>
                <a:gd name="T54" fmla="*/ 389 w 4969"/>
                <a:gd name="T55" fmla="*/ 52 h 2578"/>
                <a:gd name="T56" fmla="*/ 517 w 4969"/>
                <a:gd name="T57" fmla="*/ 63 h 2578"/>
                <a:gd name="T58" fmla="*/ 517 w 4969"/>
                <a:gd name="T59" fmla="*/ 63 h 2578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4969" h="2578">
                  <a:moveTo>
                    <a:pt x="410" y="121"/>
                  </a:moveTo>
                  <a:cubicBezTo>
                    <a:pt x="749" y="132"/>
                    <a:pt x="984" y="140"/>
                    <a:pt x="1336" y="132"/>
                  </a:cubicBezTo>
                  <a:cubicBezTo>
                    <a:pt x="1588" y="105"/>
                    <a:pt x="1841" y="98"/>
                    <a:pt x="2093" y="76"/>
                  </a:cubicBezTo>
                  <a:cubicBezTo>
                    <a:pt x="1871" y="226"/>
                    <a:pt x="2499" y="91"/>
                    <a:pt x="2680" y="121"/>
                  </a:cubicBezTo>
                  <a:cubicBezTo>
                    <a:pt x="3241" y="111"/>
                    <a:pt x="3496" y="0"/>
                    <a:pt x="3211" y="189"/>
                  </a:cubicBezTo>
                  <a:cubicBezTo>
                    <a:pt x="2900" y="395"/>
                    <a:pt x="3956" y="182"/>
                    <a:pt x="4329" y="178"/>
                  </a:cubicBezTo>
                  <a:cubicBezTo>
                    <a:pt x="4474" y="140"/>
                    <a:pt x="4621" y="130"/>
                    <a:pt x="4770" y="121"/>
                  </a:cubicBezTo>
                  <a:cubicBezTo>
                    <a:pt x="4910" y="140"/>
                    <a:pt x="4969" y="91"/>
                    <a:pt x="4928" y="212"/>
                  </a:cubicBezTo>
                  <a:cubicBezTo>
                    <a:pt x="4924" y="225"/>
                    <a:pt x="4913" y="234"/>
                    <a:pt x="4905" y="245"/>
                  </a:cubicBezTo>
                  <a:cubicBezTo>
                    <a:pt x="4854" y="402"/>
                    <a:pt x="4898" y="255"/>
                    <a:pt x="4883" y="663"/>
                  </a:cubicBezTo>
                  <a:cubicBezTo>
                    <a:pt x="4875" y="867"/>
                    <a:pt x="4874" y="861"/>
                    <a:pt x="4860" y="1025"/>
                  </a:cubicBezTo>
                  <a:cubicBezTo>
                    <a:pt x="4855" y="1243"/>
                    <a:pt x="4838" y="1462"/>
                    <a:pt x="4838" y="1680"/>
                  </a:cubicBezTo>
                  <a:cubicBezTo>
                    <a:pt x="4838" y="1718"/>
                    <a:pt x="4844" y="1605"/>
                    <a:pt x="4849" y="1567"/>
                  </a:cubicBezTo>
                  <a:cubicBezTo>
                    <a:pt x="4851" y="1548"/>
                    <a:pt x="4856" y="1529"/>
                    <a:pt x="4860" y="1510"/>
                  </a:cubicBezTo>
                  <a:cubicBezTo>
                    <a:pt x="4864" y="1529"/>
                    <a:pt x="4864" y="1549"/>
                    <a:pt x="4871" y="1567"/>
                  </a:cubicBezTo>
                  <a:cubicBezTo>
                    <a:pt x="4876" y="1580"/>
                    <a:pt x="4894" y="1587"/>
                    <a:pt x="4894" y="1601"/>
                  </a:cubicBezTo>
                  <a:cubicBezTo>
                    <a:pt x="4894" y="1913"/>
                    <a:pt x="4879" y="2226"/>
                    <a:pt x="4871" y="2538"/>
                  </a:cubicBezTo>
                  <a:cubicBezTo>
                    <a:pt x="4514" y="2534"/>
                    <a:pt x="4156" y="2535"/>
                    <a:pt x="3799" y="2527"/>
                  </a:cubicBezTo>
                  <a:cubicBezTo>
                    <a:pt x="3776" y="2527"/>
                    <a:pt x="3889" y="2517"/>
                    <a:pt x="3866" y="2516"/>
                  </a:cubicBezTo>
                  <a:cubicBezTo>
                    <a:pt x="3512" y="2508"/>
                    <a:pt x="3159" y="2508"/>
                    <a:pt x="2805" y="2504"/>
                  </a:cubicBezTo>
                  <a:cubicBezTo>
                    <a:pt x="2734" y="2506"/>
                    <a:pt x="1040" y="2578"/>
                    <a:pt x="1653" y="2470"/>
                  </a:cubicBezTo>
                  <a:cubicBezTo>
                    <a:pt x="1450" y="2572"/>
                    <a:pt x="1204" y="2516"/>
                    <a:pt x="986" y="2470"/>
                  </a:cubicBezTo>
                  <a:cubicBezTo>
                    <a:pt x="872" y="2472"/>
                    <a:pt x="318" y="2382"/>
                    <a:pt x="128" y="2572"/>
                  </a:cubicBezTo>
                  <a:cubicBezTo>
                    <a:pt x="0" y="2261"/>
                    <a:pt x="85" y="1659"/>
                    <a:pt x="71" y="1262"/>
                  </a:cubicBezTo>
                  <a:cubicBezTo>
                    <a:pt x="81" y="466"/>
                    <a:pt x="28" y="556"/>
                    <a:pt x="105" y="155"/>
                  </a:cubicBezTo>
                  <a:cubicBezTo>
                    <a:pt x="120" y="159"/>
                    <a:pt x="138" y="157"/>
                    <a:pt x="151" y="166"/>
                  </a:cubicBezTo>
                  <a:cubicBezTo>
                    <a:pt x="211" y="206"/>
                    <a:pt x="126" y="211"/>
                    <a:pt x="218" y="189"/>
                  </a:cubicBezTo>
                  <a:cubicBezTo>
                    <a:pt x="244" y="150"/>
                    <a:pt x="269" y="125"/>
                    <a:pt x="309" y="99"/>
                  </a:cubicBezTo>
                  <a:cubicBezTo>
                    <a:pt x="348" y="107"/>
                    <a:pt x="373" y="111"/>
                    <a:pt x="410" y="121"/>
                  </a:cubicBezTo>
                  <a:cubicBezTo>
                    <a:pt x="410" y="121"/>
                    <a:pt x="501" y="150"/>
                    <a:pt x="410" y="121"/>
                  </a:cubicBezTo>
                  <a:close/>
                </a:path>
              </a:pathLst>
            </a:custGeom>
            <a:solidFill>
              <a:srgbClr val="C9E4FF"/>
            </a:solidFill>
            <a:ln w="31750" cap="sq" cmpd="sng">
              <a:noFill/>
              <a:prstDash val="solid"/>
              <a:round/>
              <a:headEnd/>
              <a:tailEnd/>
            </a:ln>
            <a:effectLst>
              <a:outerShdw dist="224686" dir="2837437" algn="ctr" rotWithShape="0">
                <a:srgbClr val="B9B9B9"/>
              </a:outerShdw>
            </a:effectLst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7" name="Text Box 10"/>
            <p:cNvSpPr txBox="1">
              <a:spLocks noChangeArrowheads="1"/>
            </p:cNvSpPr>
            <p:nvPr/>
          </p:nvSpPr>
          <p:spPr bwMode="auto">
            <a:xfrm>
              <a:off x="655" y="1522"/>
              <a:ext cx="4508" cy="23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just" fontAlgn="base">
                <a:spcBef>
                  <a:spcPct val="0"/>
                </a:spcBef>
              </a:pPr>
              <a:r>
                <a:rPr lang="zh-CN" altLang="en-US" sz="3200" b="1" dirty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规则：</a:t>
              </a:r>
              <a:r>
                <a:rPr lang="zh-CN" altLang="en-US" sz="3200" dirty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从左至右遍历后缀表达式中每个数字和符号：</a:t>
              </a:r>
              <a:endParaRPr lang="en-US" altLang="zh-CN" sz="3200" dirty="0">
                <a:solidFill>
                  <a:srgbClr val="000080"/>
                </a:solidFill>
                <a:latin typeface="幼圆" pitchFamily="49" charset="-122"/>
                <a:ea typeface="幼圆" pitchFamily="49" charset="-122"/>
              </a:endParaRPr>
            </a:p>
            <a:p>
              <a:pPr algn="just" fontAlgn="base">
                <a:spcBef>
                  <a:spcPct val="0"/>
                </a:spcBef>
              </a:pPr>
              <a:endParaRPr lang="en-US" altLang="zh-CN" sz="2800" dirty="0">
                <a:solidFill>
                  <a:srgbClr val="000080"/>
                </a:solidFill>
                <a:latin typeface="幼圆" pitchFamily="49" charset="-122"/>
                <a:ea typeface="幼圆" pitchFamily="49" charset="-122"/>
              </a:endParaRPr>
            </a:p>
            <a:p>
              <a:pPr marL="363538" indent="-363538" algn="just" fontAlgn="base">
                <a:spcBef>
                  <a:spcPct val="0"/>
                </a:spcBef>
                <a:buFont typeface="Wingdings" pitchFamily="2" charset="2"/>
                <a:buChar char="u"/>
              </a:pPr>
              <a:r>
                <a:rPr lang="zh-CN" altLang="en-US" sz="2800" dirty="0">
                  <a:solidFill>
                    <a:srgbClr val="000080"/>
                  </a:solidFill>
                  <a:latin typeface="楷体" pitchFamily="49" charset="-122"/>
                  <a:ea typeface="楷体" pitchFamily="49" charset="-122"/>
                </a:rPr>
                <a:t>若是数字直接进栈；</a:t>
              </a:r>
              <a:endParaRPr lang="en-US" altLang="zh-CN" sz="2800" dirty="0">
                <a:solidFill>
                  <a:srgbClr val="000080"/>
                </a:solidFill>
                <a:latin typeface="楷体" pitchFamily="49" charset="-122"/>
                <a:ea typeface="楷体" pitchFamily="49" charset="-122"/>
              </a:endParaRPr>
            </a:p>
            <a:p>
              <a:pPr marL="363538" indent="-363538" algn="just" fontAlgn="base">
                <a:spcBef>
                  <a:spcPct val="0"/>
                </a:spcBef>
                <a:buFont typeface="Wingdings" pitchFamily="2" charset="2"/>
                <a:buChar char="u"/>
              </a:pPr>
              <a:r>
                <a:rPr lang="zh-CN" altLang="en-US" sz="2800" baseline="0" dirty="0">
                  <a:solidFill>
                    <a:srgbClr val="000080"/>
                  </a:solidFill>
                  <a:latin typeface="楷体" pitchFamily="49" charset="-122"/>
                  <a:ea typeface="楷体" pitchFamily="49" charset="-122"/>
                </a:rPr>
                <a:t>若是运算符（</a:t>
              </a:r>
              <a:r>
                <a:rPr lang="en-US" altLang="zh-CN" sz="2800" dirty="0">
                  <a:solidFill>
                    <a:srgbClr val="000080"/>
                  </a:solidFill>
                  <a:latin typeface="楷体" pitchFamily="49" charset="-122"/>
                  <a:ea typeface="楷体" pitchFamily="49" charset="-122"/>
                </a:rPr>
                <a:t>+</a:t>
              </a:r>
              <a:r>
                <a:rPr lang="zh-CN" altLang="en-US" sz="2800" dirty="0">
                  <a:solidFill>
                    <a:srgbClr val="000080"/>
                  </a:solidFill>
                  <a:latin typeface="楷体" pitchFamily="49" charset="-122"/>
                  <a:ea typeface="楷体" pitchFamily="49" charset="-122"/>
                </a:rPr>
                <a:t>，</a:t>
              </a:r>
              <a:r>
                <a:rPr lang="en-US" altLang="zh-CN" sz="2800" dirty="0">
                  <a:solidFill>
                    <a:srgbClr val="000080"/>
                  </a:solidFill>
                  <a:latin typeface="楷体" pitchFamily="49" charset="-122"/>
                  <a:ea typeface="楷体" pitchFamily="49" charset="-122"/>
                </a:rPr>
                <a:t>-</a:t>
              </a:r>
              <a:r>
                <a:rPr lang="zh-CN" altLang="en-US" sz="2800" dirty="0">
                  <a:solidFill>
                    <a:srgbClr val="000080"/>
                  </a:solidFill>
                  <a:latin typeface="楷体" pitchFamily="49" charset="-122"/>
                  <a:ea typeface="楷体" pitchFamily="49" charset="-122"/>
                </a:rPr>
                <a:t>，</a:t>
              </a:r>
              <a:r>
                <a:rPr lang="en-US" altLang="zh-CN" sz="2800" dirty="0">
                  <a:solidFill>
                    <a:srgbClr val="000080"/>
                  </a:solidFill>
                  <a:latin typeface="楷体" pitchFamily="49" charset="-122"/>
                  <a:ea typeface="楷体" pitchFamily="49" charset="-122"/>
                </a:rPr>
                <a:t>*</a:t>
              </a:r>
              <a:r>
                <a:rPr lang="zh-CN" altLang="en-US" sz="2800" dirty="0">
                  <a:solidFill>
                    <a:srgbClr val="000080"/>
                  </a:solidFill>
                  <a:latin typeface="楷体" pitchFamily="49" charset="-122"/>
                  <a:ea typeface="楷体" pitchFamily="49" charset="-122"/>
                </a:rPr>
                <a:t>，</a:t>
              </a:r>
              <a:r>
                <a:rPr lang="en-US" altLang="zh-CN" sz="2800" dirty="0">
                  <a:solidFill>
                    <a:srgbClr val="000080"/>
                  </a:solidFill>
                  <a:latin typeface="楷体" pitchFamily="49" charset="-122"/>
                  <a:ea typeface="楷体" pitchFamily="49" charset="-122"/>
                </a:rPr>
                <a:t>/</a:t>
              </a:r>
              <a:r>
                <a:rPr lang="zh-CN" altLang="en-US" sz="2800" dirty="0">
                  <a:solidFill>
                    <a:srgbClr val="000080"/>
                  </a:solidFill>
                  <a:latin typeface="楷体" pitchFamily="49" charset="-122"/>
                  <a:ea typeface="楷体" pitchFamily="49" charset="-122"/>
                </a:rPr>
                <a:t>），则从栈中弹出两个元素进行计算（注意：</a:t>
              </a:r>
              <a:r>
                <a:rPr lang="zh-CN" altLang="en-US" sz="2800" b="1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后弹出的是左运算数</a:t>
              </a:r>
              <a:r>
                <a:rPr lang="zh-CN" altLang="en-US" sz="2800" dirty="0">
                  <a:solidFill>
                    <a:srgbClr val="000080"/>
                  </a:solidFill>
                  <a:latin typeface="楷体" pitchFamily="49" charset="-122"/>
                  <a:ea typeface="楷体" pitchFamily="49" charset="-122"/>
                </a:rPr>
                <a:t>），并把运算结果进栈。</a:t>
              </a:r>
              <a:endParaRPr lang="en-US" altLang="zh-CN" sz="2800" dirty="0">
                <a:solidFill>
                  <a:srgbClr val="000080"/>
                </a:solidFill>
                <a:latin typeface="楷体" pitchFamily="49" charset="-122"/>
                <a:ea typeface="楷体" pitchFamily="49" charset="-122"/>
              </a:endParaRPr>
            </a:p>
            <a:p>
              <a:pPr marL="363538" indent="-363538" algn="just" fontAlgn="base">
                <a:spcBef>
                  <a:spcPct val="0"/>
                </a:spcBef>
                <a:buFont typeface="Wingdings" pitchFamily="2" charset="2"/>
                <a:buChar char="u"/>
              </a:pPr>
              <a:r>
                <a:rPr lang="en-US" altLang="zh-CN" sz="2800" dirty="0">
                  <a:solidFill>
                    <a:srgbClr val="000080"/>
                  </a:solidFill>
                  <a:latin typeface="楷体" pitchFamily="49" charset="-122"/>
                  <a:ea typeface="楷体" pitchFamily="49" charset="-122"/>
                </a:rPr>
                <a:t> </a:t>
              </a:r>
              <a:r>
                <a:rPr lang="zh-CN" altLang="en-US" sz="2800" dirty="0">
                  <a:solidFill>
                    <a:srgbClr val="000080"/>
                  </a:solidFill>
                  <a:latin typeface="楷体" pitchFamily="49" charset="-122"/>
                  <a:ea typeface="楷体" pitchFamily="49" charset="-122"/>
                </a:rPr>
                <a:t>遍历结束，将计算结果从栈中弹出（栈中应只有一个元素，否则表达式有错）。</a:t>
              </a:r>
              <a:endParaRPr lang="en-US" altLang="zh-CN" sz="2800" dirty="0">
                <a:solidFill>
                  <a:srgbClr val="00008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5104C4-9BBA-4869-957B-C459F96FE33D}" type="slidenum">
              <a:rPr lang="zh-CN" altLang="en-US" smtClean="0"/>
              <a:pPr>
                <a:defRPr/>
              </a:pPr>
              <a:t>49</a:t>
            </a:fld>
            <a:endParaRPr lang="en-US" alt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abc</a:t>
            </a:r>
            <a:r>
              <a:rPr lang="en-US" altLang="zh-CN" dirty="0" smtClean="0"/>
              <a:t>*+de*</a:t>
            </a:r>
            <a:r>
              <a:rPr lang="en-US" altLang="zh-CN" dirty="0" err="1" smtClean="0"/>
              <a:t>f+g</a:t>
            </a:r>
            <a:r>
              <a:rPr lang="en-US" altLang="zh-CN" dirty="0" smtClean="0"/>
              <a:t>/+</a:t>
            </a:r>
            <a:endParaRPr lang="zh-CN" altLang="en-US" dirty="0"/>
          </a:p>
        </p:txBody>
      </p:sp>
      <p:sp>
        <p:nvSpPr>
          <p:cNvPr id="7" name="标题 1"/>
          <p:cNvSpPr txBox="1">
            <a:spLocks/>
          </p:cNvSpPr>
          <p:nvPr/>
        </p:nvSpPr>
        <p:spPr bwMode="auto">
          <a:xfrm>
            <a:off x="787727" y="6030416"/>
            <a:ext cx="1097137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3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3000" b="1">
                <a:solidFill>
                  <a:schemeClr val="tx2"/>
                </a:solidFill>
                <a:latin typeface="Arial Narrow" pitchFamily="34" charset="0"/>
              </a:defRPr>
            </a:lvl2pPr>
            <a:lvl3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3000" b="1">
                <a:solidFill>
                  <a:schemeClr val="tx2"/>
                </a:solidFill>
                <a:latin typeface="Arial Narrow" pitchFamily="34" charset="0"/>
              </a:defRPr>
            </a:lvl3pPr>
            <a:lvl4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3000" b="1">
                <a:solidFill>
                  <a:schemeClr val="tx2"/>
                </a:solidFill>
                <a:latin typeface="Arial Narrow" pitchFamily="34" charset="0"/>
              </a:defRPr>
            </a:lvl4pPr>
            <a:lvl5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3000" b="1">
                <a:solidFill>
                  <a:schemeClr val="tx2"/>
                </a:solidFill>
                <a:latin typeface="Arial Narrow" pitchFamily="34" charset="0"/>
              </a:defRPr>
            </a:lvl5pPr>
            <a:lvl6pPr marL="457200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3000" b="1">
                <a:solidFill>
                  <a:schemeClr val="tx2"/>
                </a:solidFill>
                <a:latin typeface="Arial Narrow" pitchFamily="34" charset="0"/>
              </a:defRPr>
            </a:lvl6pPr>
            <a:lvl7pPr marL="914400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3000" b="1">
                <a:solidFill>
                  <a:schemeClr val="tx2"/>
                </a:solidFill>
                <a:latin typeface="Arial Narrow" pitchFamily="34" charset="0"/>
              </a:defRPr>
            </a:lvl7pPr>
            <a:lvl8pPr marL="1371600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3000" b="1">
                <a:solidFill>
                  <a:schemeClr val="tx2"/>
                </a:solidFill>
                <a:latin typeface="Arial Narrow" pitchFamily="34" charset="0"/>
              </a:defRPr>
            </a:lvl8pPr>
            <a:lvl9pPr marL="1828800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3000" b="1">
                <a:solidFill>
                  <a:schemeClr val="tx2"/>
                </a:solidFill>
                <a:latin typeface="Arial Narrow" pitchFamily="34" charset="0"/>
              </a:defRPr>
            </a:lvl9pPr>
          </a:lstStyle>
          <a:p>
            <a:endParaRPr lang="zh-CN" altLang="en-US" dirty="0"/>
          </a:p>
        </p:txBody>
      </p:sp>
      <p:sp>
        <p:nvSpPr>
          <p:cNvPr id="8" name="Line 85"/>
          <p:cNvSpPr>
            <a:spLocks noChangeShapeType="1"/>
          </p:cNvSpPr>
          <p:nvPr/>
        </p:nvSpPr>
        <p:spPr bwMode="auto">
          <a:xfrm flipV="1">
            <a:off x="2665050" y="764704"/>
            <a:ext cx="0" cy="287338"/>
          </a:xfrm>
          <a:prstGeom prst="line">
            <a:avLst/>
          </a:prstGeom>
          <a:noFill/>
          <a:ln w="38100" cap="sq">
            <a:solidFill>
              <a:schemeClr val="accent2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" name="Line 3"/>
          <p:cNvSpPr>
            <a:spLocks noChangeShapeType="1"/>
          </p:cNvSpPr>
          <p:nvPr/>
        </p:nvSpPr>
        <p:spPr bwMode="auto">
          <a:xfrm>
            <a:off x="1558702" y="2524472"/>
            <a:ext cx="0" cy="3352800"/>
          </a:xfrm>
          <a:prstGeom prst="line">
            <a:avLst/>
          </a:prstGeom>
          <a:noFill/>
          <a:ln w="31750" cap="sq">
            <a:solidFill>
              <a:srgbClr val="3333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" name="Line 4"/>
          <p:cNvSpPr>
            <a:spLocks noChangeShapeType="1"/>
          </p:cNvSpPr>
          <p:nvPr/>
        </p:nvSpPr>
        <p:spPr bwMode="auto">
          <a:xfrm>
            <a:off x="4606305" y="2524472"/>
            <a:ext cx="0" cy="3352800"/>
          </a:xfrm>
          <a:prstGeom prst="line">
            <a:avLst/>
          </a:prstGeom>
          <a:noFill/>
          <a:ln w="31750" cap="sq">
            <a:solidFill>
              <a:srgbClr val="0033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" name="Line 6"/>
          <p:cNvSpPr>
            <a:spLocks noChangeShapeType="1"/>
          </p:cNvSpPr>
          <p:nvPr/>
        </p:nvSpPr>
        <p:spPr bwMode="auto">
          <a:xfrm>
            <a:off x="1558702" y="5420072"/>
            <a:ext cx="3047603" cy="0"/>
          </a:xfrm>
          <a:prstGeom prst="line">
            <a:avLst/>
          </a:prstGeom>
          <a:noFill/>
          <a:ln w="25400" cap="sq">
            <a:solidFill>
              <a:srgbClr val="3333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Line 7"/>
          <p:cNvSpPr>
            <a:spLocks noChangeShapeType="1"/>
          </p:cNvSpPr>
          <p:nvPr/>
        </p:nvSpPr>
        <p:spPr bwMode="auto">
          <a:xfrm>
            <a:off x="1558702" y="4962872"/>
            <a:ext cx="3047603" cy="0"/>
          </a:xfrm>
          <a:prstGeom prst="line">
            <a:avLst/>
          </a:prstGeom>
          <a:noFill/>
          <a:ln w="25400" cap="sq">
            <a:solidFill>
              <a:srgbClr val="0033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" name="Line 8"/>
          <p:cNvSpPr>
            <a:spLocks noChangeShapeType="1"/>
          </p:cNvSpPr>
          <p:nvPr/>
        </p:nvSpPr>
        <p:spPr bwMode="auto">
          <a:xfrm>
            <a:off x="1558702" y="4505672"/>
            <a:ext cx="3047603" cy="0"/>
          </a:xfrm>
          <a:prstGeom prst="line">
            <a:avLst/>
          </a:prstGeom>
          <a:noFill/>
          <a:ln w="25400" cap="sq">
            <a:solidFill>
              <a:srgbClr val="0033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1558702" y="3989735"/>
            <a:ext cx="3047603" cy="0"/>
          </a:xfrm>
          <a:prstGeom prst="line">
            <a:avLst/>
          </a:prstGeom>
          <a:noFill/>
          <a:ln w="25400" cap="sq">
            <a:solidFill>
              <a:srgbClr val="0033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" name="Line 10"/>
          <p:cNvSpPr>
            <a:spLocks noChangeShapeType="1"/>
          </p:cNvSpPr>
          <p:nvPr/>
        </p:nvSpPr>
        <p:spPr bwMode="auto">
          <a:xfrm>
            <a:off x="1558702" y="3515072"/>
            <a:ext cx="3047603" cy="0"/>
          </a:xfrm>
          <a:prstGeom prst="line">
            <a:avLst/>
          </a:prstGeom>
          <a:noFill/>
          <a:ln w="25400" cap="sq">
            <a:solidFill>
              <a:srgbClr val="0033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" name="Line 11"/>
          <p:cNvSpPr>
            <a:spLocks noChangeShapeType="1"/>
          </p:cNvSpPr>
          <p:nvPr/>
        </p:nvSpPr>
        <p:spPr bwMode="auto">
          <a:xfrm>
            <a:off x="1558702" y="3062635"/>
            <a:ext cx="3047603" cy="0"/>
          </a:xfrm>
          <a:prstGeom prst="line">
            <a:avLst/>
          </a:prstGeom>
          <a:noFill/>
          <a:ln w="25400" cap="sq">
            <a:solidFill>
              <a:srgbClr val="0033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" name="Text Box 14"/>
          <p:cNvSpPr txBox="1">
            <a:spLocks noChangeArrowheads="1"/>
          </p:cNvSpPr>
          <p:nvPr/>
        </p:nvSpPr>
        <p:spPr bwMode="auto">
          <a:xfrm>
            <a:off x="2667691" y="4941168"/>
            <a:ext cx="312906" cy="40011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3000" b="1" baseline="-16000" dirty="0" smtClean="0">
                <a:solidFill>
                  <a:srgbClr val="0000CC"/>
                </a:solidFill>
              </a:rPr>
              <a:t>b</a:t>
            </a:r>
            <a:endParaRPr lang="en-US" altLang="zh-CN" sz="3000" b="1" baseline="-16000" dirty="0">
              <a:solidFill>
                <a:srgbClr val="0000CC"/>
              </a:solidFill>
            </a:endParaRPr>
          </a:p>
        </p:txBody>
      </p:sp>
      <p:sp>
        <p:nvSpPr>
          <p:cNvPr id="31" name="Text Box 14"/>
          <p:cNvSpPr txBox="1">
            <a:spLocks noChangeArrowheads="1"/>
          </p:cNvSpPr>
          <p:nvPr/>
        </p:nvSpPr>
        <p:spPr bwMode="auto">
          <a:xfrm>
            <a:off x="2667691" y="5405154"/>
            <a:ext cx="301686" cy="40011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3000" b="1" baseline="-16000" dirty="0" smtClean="0">
                <a:solidFill>
                  <a:srgbClr val="0000CC"/>
                </a:solidFill>
              </a:rPr>
              <a:t>a</a:t>
            </a:r>
            <a:endParaRPr lang="en-US" altLang="zh-CN" sz="3000" b="1" baseline="-16000" dirty="0">
              <a:solidFill>
                <a:srgbClr val="0000CC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1069" y="1194369"/>
            <a:ext cx="7381081" cy="35148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Text Box 14"/>
          <p:cNvSpPr txBox="1">
            <a:spLocks noChangeArrowheads="1"/>
          </p:cNvSpPr>
          <p:nvPr/>
        </p:nvSpPr>
        <p:spPr bwMode="auto">
          <a:xfrm>
            <a:off x="2665050" y="4509120"/>
            <a:ext cx="301686" cy="40011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3000" b="1" baseline="-16000" dirty="0" smtClean="0">
                <a:solidFill>
                  <a:srgbClr val="0000CC"/>
                </a:solidFill>
              </a:rPr>
              <a:t>c</a:t>
            </a:r>
            <a:endParaRPr lang="en-US" altLang="zh-CN" sz="3000" b="1" baseline="-16000" dirty="0">
              <a:solidFill>
                <a:srgbClr val="0000CC"/>
              </a:solidFill>
            </a:endParaRPr>
          </a:p>
        </p:txBody>
      </p:sp>
      <p:sp>
        <p:nvSpPr>
          <p:cNvPr id="34" name="Text Box 14"/>
          <p:cNvSpPr txBox="1">
            <a:spLocks noChangeArrowheads="1"/>
          </p:cNvSpPr>
          <p:nvPr/>
        </p:nvSpPr>
        <p:spPr bwMode="auto">
          <a:xfrm>
            <a:off x="2523480" y="4956832"/>
            <a:ext cx="511679" cy="40011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3000" b="1" baseline="-16000" dirty="0" smtClean="0">
                <a:solidFill>
                  <a:srgbClr val="0000CC"/>
                </a:solidFill>
              </a:rPr>
              <a:t>b*c</a:t>
            </a:r>
            <a:endParaRPr lang="en-US" altLang="zh-CN" sz="3000" b="1" baseline="-16000" dirty="0">
              <a:solidFill>
                <a:srgbClr val="0000CC"/>
              </a:solidFill>
            </a:endParaRPr>
          </a:p>
        </p:txBody>
      </p:sp>
      <p:sp>
        <p:nvSpPr>
          <p:cNvPr id="35" name="Line 5"/>
          <p:cNvSpPr>
            <a:spLocks noChangeShapeType="1"/>
          </p:cNvSpPr>
          <p:nvPr/>
        </p:nvSpPr>
        <p:spPr bwMode="auto">
          <a:xfrm>
            <a:off x="1558702" y="5877272"/>
            <a:ext cx="3047603" cy="0"/>
          </a:xfrm>
          <a:prstGeom prst="line">
            <a:avLst/>
          </a:prstGeom>
          <a:noFill/>
          <a:ln w="31750" cap="sq">
            <a:solidFill>
              <a:srgbClr val="0033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740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33" grpId="0"/>
      <p:bldP spid="34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</a:t>
            </a:fld>
            <a:endParaRPr lang="zh-CN" altLang="en-US"/>
          </a:p>
        </p:txBody>
      </p:sp>
      <p:sp>
        <p:nvSpPr>
          <p:cNvPr id="3" name="Text Box 29"/>
          <p:cNvSpPr txBox="1">
            <a:spLocks noChangeArrowheads="1"/>
          </p:cNvSpPr>
          <p:nvPr/>
        </p:nvSpPr>
        <p:spPr bwMode="auto">
          <a:xfrm>
            <a:off x="1295298" y="158045"/>
            <a:ext cx="7390827" cy="70788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zh-CN" altLang="en-US" sz="4000" b="1" dirty="0" smtClean="0">
                <a:solidFill>
                  <a:srgbClr val="000099"/>
                </a:solidFill>
                <a:ea typeface="微软雅黑" pitchFamily="34" charset="-122"/>
              </a:rPr>
              <a:t>吃货眼里的栈与队列</a:t>
            </a:r>
            <a:endParaRPr lang="zh-CN" altLang="en-US" sz="4000" b="1" dirty="0">
              <a:solidFill>
                <a:srgbClr val="000099"/>
              </a:solidFill>
              <a:ea typeface="微软雅黑" pitchFamily="34" charset="-122"/>
            </a:endParaRPr>
          </a:p>
        </p:txBody>
      </p:sp>
      <p:sp>
        <p:nvSpPr>
          <p:cNvPr id="5" name="AutoShape 4" descr="http://img5.imgtn.bdimg.com/it/u=3976665756,1805594205&amp;fm=27&amp;gp=0.jpg"/>
          <p:cNvSpPr>
            <a:spLocks noChangeAspect="1" noChangeArrowheads="1"/>
          </p:cNvSpPr>
          <p:nvPr/>
        </p:nvSpPr>
        <p:spPr bwMode="auto">
          <a:xfrm>
            <a:off x="207406" y="-144463"/>
            <a:ext cx="406347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52737"/>
            <a:ext cx="6349173" cy="317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1240" y="3286126"/>
            <a:ext cx="6349173" cy="357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9098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5104C4-9BBA-4869-957B-C459F96FE33D}" type="slidenum">
              <a:rPr lang="zh-CN" altLang="en-US" smtClean="0"/>
              <a:pPr>
                <a:defRPr/>
              </a:pPr>
              <a:t>50</a:t>
            </a:fld>
            <a:endParaRPr lang="en-US" alt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abc</a:t>
            </a:r>
            <a:r>
              <a:rPr lang="en-US" altLang="zh-CN" dirty="0" smtClean="0"/>
              <a:t>*+de*</a:t>
            </a:r>
            <a:r>
              <a:rPr lang="en-US" altLang="zh-CN" dirty="0" err="1" smtClean="0"/>
              <a:t>f+g</a:t>
            </a:r>
            <a:r>
              <a:rPr lang="en-US" altLang="zh-CN" dirty="0" smtClean="0"/>
              <a:t>/+</a:t>
            </a:r>
            <a:endParaRPr lang="zh-CN" altLang="en-US" dirty="0"/>
          </a:p>
        </p:txBody>
      </p:sp>
      <p:sp>
        <p:nvSpPr>
          <p:cNvPr id="7" name="标题 1"/>
          <p:cNvSpPr txBox="1">
            <a:spLocks/>
          </p:cNvSpPr>
          <p:nvPr/>
        </p:nvSpPr>
        <p:spPr bwMode="auto">
          <a:xfrm>
            <a:off x="787727" y="6030416"/>
            <a:ext cx="1097137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3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3000" b="1">
                <a:solidFill>
                  <a:schemeClr val="tx2"/>
                </a:solidFill>
                <a:latin typeface="Arial Narrow" pitchFamily="34" charset="0"/>
              </a:defRPr>
            </a:lvl2pPr>
            <a:lvl3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3000" b="1">
                <a:solidFill>
                  <a:schemeClr val="tx2"/>
                </a:solidFill>
                <a:latin typeface="Arial Narrow" pitchFamily="34" charset="0"/>
              </a:defRPr>
            </a:lvl3pPr>
            <a:lvl4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3000" b="1">
                <a:solidFill>
                  <a:schemeClr val="tx2"/>
                </a:solidFill>
                <a:latin typeface="Arial Narrow" pitchFamily="34" charset="0"/>
              </a:defRPr>
            </a:lvl4pPr>
            <a:lvl5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3000" b="1">
                <a:solidFill>
                  <a:schemeClr val="tx2"/>
                </a:solidFill>
                <a:latin typeface="Arial Narrow" pitchFamily="34" charset="0"/>
              </a:defRPr>
            </a:lvl5pPr>
            <a:lvl6pPr marL="457200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3000" b="1">
                <a:solidFill>
                  <a:schemeClr val="tx2"/>
                </a:solidFill>
                <a:latin typeface="Arial Narrow" pitchFamily="34" charset="0"/>
              </a:defRPr>
            </a:lvl6pPr>
            <a:lvl7pPr marL="914400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3000" b="1">
                <a:solidFill>
                  <a:schemeClr val="tx2"/>
                </a:solidFill>
                <a:latin typeface="Arial Narrow" pitchFamily="34" charset="0"/>
              </a:defRPr>
            </a:lvl7pPr>
            <a:lvl8pPr marL="1371600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3000" b="1">
                <a:solidFill>
                  <a:schemeClr val="tx2"/>
                </a:solidFill>
                <a:latin typeface="Arial Narrow" pitchFamily="34" charset="0"/>
              </a:defRPr>
            </a:lvl8pPr>
            <a:lvl9pPr marL="1828800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3000" b="1">
                <a:solidFill>
                  <a:schemeClr val="tx2"/>
                </a:solidFill>
                <a:latin typeface="Arial Narrow" pitchFamily="34" charset="0"/>
              </a:defRPr>
            </a:lvl9pPr>
          </a:lstStyle>
          <a:p>
            <a:endParaRPr lang="zh-CN" altLang="en-US" dirty="0"/>
          </a:p>
        </p:txBody>
      </p:sp>
      <p:sp>
        <p:nvSpPr>
          <p:cNvPr id="8" name="Line 85"/>
          <p:cNvSpPr>
            <a:spLocks noChangeShapeType="1"/>
          </p:cNvSpPr>
          <p:nvPr/>
        </p:nvSpPr>
        <p:spPr bwMode="auto">
          <a:xfrm flipV="1">
            <a:off x="2808649" y="764704"/>
            <a:ext cx="0" cy="287338"/>
          </a:xfrm>
          <a:prstGeom prst="line">
            <a:avLst/>
          </a:prstGeom>
          <a:noFill/>
          <a:ln w="38100" cap="sq">
            <a:solidFill>
              <a:schemeClr val="accent2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" name="Line 3"/>
          <p:cNvSpPr>
            <a:spLocks noChangeShapeType="1"/>
          </p:cNvSpPr>
          <p:nvPr/>
        </p:nvSpPr>
        <p:spPr bwMode="auto">
          <a:xfrm>
            <a:off x="1459879" y="2524472"/>
            <a:ext cx="0" cy="3352800"/>
          </a:xfrm>
          <a:prstGeom prst="line">
            <a:avLst/>
          </a:prstGeom>
          <a:noFill/>
          <a:ln w="31750" cap="sq">
            <a:solidFill>
              <a:srgbClr val="3333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" name="Line 4"/>
          <p:cNvSpPr>
            <a:spLocks noChangeShapeType="1"/>
          </p:cNvSpPr>
          <p:nvPr/>
        </p:nvSpPr>
        <p:spPr bwMode="auto">
          <a:xfrm>
            <a:off x="4507482" y="2524472"/>
            <a:ext cx="0" cy="3352800"/>
          </a:xfrm>
          <a:prstGeom prst="line">
            <a:avLst/>
          </a:prstGeom>
          <a:noFill/>
          <a:ln w="31750" cap="sq">
            <a:solidFill>
              <a:srgbClr val="0033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Line 5"/>
          <p:cNvSpPr>
            <a:spLocks noChangeShapeType="1"/>
          </p:cNvSpPr>
          <p:nvPr/>
        </p:nvSpPr>
        <p:spPr bwMode="auto">
          <a:xfrm>
            <a:off x="1459879" y="5877272"/>
            <a:ext cx="3047603" cy="0"/>
          </a:xfrm>
          <a:prstGeom prst="line">
            <a:avLst/>
          </a:prstGeom>
          <a:noFill/>
          <a:ln w="31750" cap="sq">
            <a:solidFill>
              <a:srgbClr val="0033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" name="Line 6"/>
          <p:cNvSpPr>
            <a:spLocks noChangeShapeType="1"/>
          </p:cNvSpPr>
          <p:nvPr/>
        </p:nvSpPr>
        <p:spPr bwMode="auto">
          <a:xfrm>
            <a:off x="1459879" y="5420072"/>
            <a:ext cx="3047603" cy="0"/>
          </a:xfrm>
          <a:prstGeom prst="line">
            <a:avLst/>
          </a:prstGeom>
          <a:noFill/>
          <a:ln w="25400" cap="sq">
            <a:solidFill>
              <a:srgbClr val="3333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Line 7"/>
          <p:cNvSpPr>
            <a:spLocks noChangeShapeType="1"/>
          </p:cNvSpPr>
          <p:nvPr/>
        </p:nvSpPr>
        <p:spPr bwMode="auto">
          <a:xfrm>
            <a:off x="1459879" y="4962872"/>
            <a:ext cx="3047603" cy="0"/>
          </a:xfrm>
          <a:prstGeom prst="line">
            <a:avLst/>
          </a:prstGeom>
          <a:noFill/>
          <a:ln w="25400" cap="sq">
            <a:solidFill>
              <a:srgbClr val="0033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" name="Line 8"/>
          <p:cNvSpPr>
            <a:spLocks noChangeShapeType="1"/>
          </p:cNvSpPr>
          <p:nvPr/>
        </p:nvSpPr>
        <p:spPr bwMode="auto">
          <a:xfrm>
            <a:off x="1459879" y="4505672"/>
            <a:ext cx="3047603" cy="0"/>
          </a:xfrm>
          <a:prstGeom prst="line">
            <a:avLst/>
          </a:prstGeom>
          <a:noFill/>
          <a:ln w="25400" cap="sq">
            <a:solidFill>
              <a:srgbClr val="0033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1459879" y="3989735"/>
            <a:ext cx="3047603" cy="0"/>
          </a:xfrm>
          <a:prstGeom prst="line">
            <a:avLst/>
          </a:prstGeom>
          <a:noFill/>
          <a:ln w="25400" cap="sq">
            <a:solidFill>
              <a:srgbClr val="0033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" name="Line 10"/>
          <p:cNvSpPr>
            <a:spLocks noChangeShapeType="1"/>
          </p:cNvSpPr>
          <p:nvPr/>
        </p:nvSpPr>
        <p:spPr bwMode="auto">
          <a:xfrm>
            <a:off x="1459879" y="3515072"/>
            <a:ext cx="3047603" cy="0"/>
          </a:xfrm>
          <a:prstGeom prst="line">
            <a:avLst/>
          </a:prstGeom>
          <a:noFill/>
          <a:ln w="25400" cap="sq">
            <a:solidFill>
              <a:srgbClr val="0033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" name="Line 11"/>
          <p:cNvSpPr>
            <a:spLocks noChangeShapeType="1"/>
          </p:cNvSpPr>
          <p:nvPr/>
        </p:nvSpPr>
        <p:spPr bwMode="auto">
          <a:xfrm>
            <a:off x="1459879" y="3062635"/>
            <a:ext cx="3047603" cy="0"/>
          </a:xfrm>
          <a:prstGeom prst="line">
            <a:avLst/>
          </a:prstGeom>
          <a:noFill/>
          <a:ln w="25400" cap="sq">
            <a:solidFill>
              <a:srgbClr val="0033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" name="Text Box 14"/>
          <p:cNvSpPr txBox="1">
            <a:spLocks noChangeArrowheads="1"/>
          </p:cNvSpPr>
          <p:nvPr/>
        </p:nvSpPr>
        <p:spPr bwMode="auto">
          <a:xfrm>
            <a:off x="2424657" y="4941168"/>
            <a:ext cx="511679" cy="40011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3000" b="1" baseline="-16000" dirty="0" smtClean="0">
                <a:solidFill>
                  <a:srgbClr val="0000CC"/>
                </a:solidFill>
              </a:rPr>
              <a:t>b*c</a:t>
            </a:r>
            <a:endParaRPr lang="en-US" altLang="zh-CN" sz="3000" b="1" baseline="-16000" dirty="0">
              <a:solidFill>
                <a:srgbClr val="0000CC"/>
              </a:solidFill>
            </a:endParaRPr>
          </a:p>
        </p:txBody>
      </p:sp>
      <p:sp>
        <p:nvSpPr>
          <p:cNvPr id="31" name="Text Box 14"/>
          <p:cNvSpPr txBox="1">
            <a:spLocks noChangeArrowheads="1"/>
          </p:cNvSpPr>
          <p:nvPr/>
        </p:nvSpPr>
        <p:spPr bwMode="auto">
          <a:xfrm>
            <a:off x="2568868" y="5405154"/>
            <a:ext cx="301686" cy="40011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3000" b="1" baseline="-16000" dirty="0" smtClean="0">
                <a:solidFill>
                  <a:srgbClr val="0000CC"/>
                </a:solidFill>
              </a:rPr>
              <a:t>a</a:t>
            </a:r>
            <a:endParaRPr lang="en-US" altLang="zh-CN" sz="3000" b="1" baseline="-16000" dirty="0">
              <a:solidFill>
                <a:srgbClr val="0000CC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1422" y="1196752"/>
            <a:ext cx="7409614" cy="3528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Text Box 14"/>
          <p:cNvSpPr txBox="1">
            <a:spLocks noChangeArrowheads="1"/>
          </p:cNvSpPr>
          <p:nvPr/>
        </p:nvSpPr>
        <p:spPr bwMode="auto">
          <a:xfrm>
            <a:off x="2232661" y="5405154"/>
            <a:ext cx="752129" cy="40011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3000" b="1" baseline="-16000" dirty="0" err="1" smtClean="0">
                <a:solidFill>
                  <a:srgbClr val="0000CC"/>
                </a:solidFill>
              </a:rPr>
              <a:t>a+b</a:t>
            </a:r>
            <a:r>
              <a:rPr lang="en-US" altLang="zh-CN" sz="3000" b="1" baseline="-16000" dirty="0" smtClean="0">
                <a:solidFill>
                  <a:srgbClr val="0000CC"/>
                </a:solidFill>
              </a:rPr>
              <a:t>*c</a:t>
            </a:r>
            <a:endParaRPr lang="en-US" altLang="zh-CN" sz="3000" b="1" baseline="-160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1886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31" grpId="0"/>
      <p:bldP spid="29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5104C4-9BBA-4869-957B-C459F96FE33D}" type="slidenum">
              <a:rPr lang="zh-CN" altLang="en-US" smtClean="0"/>
              <a:pPr>
                <a:defRPr/>
              </a:pPr>
              <a:t>51</a:t>
            </a:fld>
            <a:endParaRPr lang="en-US" alt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abc</a:t>
            </a:r>
            <a:r>
              <a:rPr lang="en-US" altLang="zh-CN" dirty="0" smtClean="0"/>
              <a:t>*+de*</a:t>
            </a:r>
            <a:r>
              <a:rPr lang="en-US" altLang="zh-CN" dirty="0" err="1" smtClean="0"/>
              <a:t>f+g</a:t>
            </a:r>
            <a:r>
              <a:rPr lang="en-US" altLang="zh-CN" dirty="0" smtClean="0"/>
              <a:t>/+</a:t>
            </a:r>
            <a:endParaRPr lang="zh-CN" altLang="en-US" dirty="0"/>
          </a:p>
        </p:txBody>
      </p:sp>
      <p:sp>
        <p:nvSpPr>
          <p:cNvPr id="7" name="标题 1"/>
          <p:cNvSpPr txBox="1">
            <a:spLocks/>
          </p:cNvSpPr>
          <p:nvPr/>
        </p:nvSpPr>
        <p:spPr bwMode="auto">
          <a:xfrm>
            <a:off x="787727" y="6030416"/>
            <a:ext cx="1097137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3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3000" b="1">
                <a:solidFill>
                  <a:schemeClr val="tx2"/>
                </a:solidFill>
                <a:latin typeface="Arial Narrow" pitchFamily="34" charset="0"/>
              </a:defRPr>
            </a:lvl2pPr>
            <a:lvl3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3000" b="1">
                <a:solidFill>
                  <a:schemeClr val="tx2"/>
                </a:solidFill>
                <a:latin typeface="Arial Narrow" pitchFamily="34" charset="0"/>
              </a:defRPr>
            </a:lvl3pPr>
            <a:lvl4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3000" b="1">
                <a:solidFill>
                  <a:schemeClr val="tx2"/>
                </a:solidFill>
                <a:latin typeface="Arial Narrow" pitchFamily="34" charset="0"/>
              </a:defRPr>
            </a:lvl4pPr>
            <a:lvl5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3000" b="1">
                <a:solidFill>
                  <a:schemeClr val="tx2"/>
                </a:solidFill>
                <a:latin typeface="Arial Narrow" pitchFamily="34" charset="0"/>
              </a:defRPr>
            </a:lvl5pPr>
            <a:lvl6pPr marL="457200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3000" b="1">
                <a:solidFill>
                  <a:schemeClr val="tx2"/>
                </a:solidFill>
                <a:latin typeface="Arial Narrow" pitchFamily="34" charset="0"/>
              </a:defRPr>
            </a:lvl6pPr>
            <a:lvl7pPr marL="914400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3000" b="1">
                <a:solidFill>
                  <a:schemeClr val="tx2"/>
                </a:solidFill>
                <a:latin typeface="Arial Narrow" pitchFamily="34" charset="0"/>
              </a:defRPr>
            </a:lvl7pPr>
            <a:lvl8pPr marL="1371600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3000" b="1">
                <a:solidFill>
                  <a:schemeClr val="tx2"/>
                </a:solidFill>
                <a:latin typeface="Arial Narrow" pitchFamily="34" charset="0"/>
              </a:defRPr>
            </a:lvl8pPr>
            <a:lvl9pPr marL="1828800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3000" b="1">
                <a:solidFill>
                  <a:schemeClr val="tx2"/>
                </a:solidFill>
                <a:latin typeface="Arial Narrow" pitchFamily="34" charset="0"/>
              </a:defRPr>
            </a:lvl9pPr>
          </a:lstStyle>
          <a:p>
            <a:endParaRPr lang="zh-CN" altLang="en-US" dirty="0"/>
          </a:p>
        </p:txBody>
      </p:sp>
      <p:sp>
        <p:nvSpPr>
          <p:cNvPr id="8" name="Line 85"/>
          <p:cNvSpPr>
            <a:spLocks noChangeShapeType="1"/>
          </p:cNvSpPr>
          <p:nvPr/>
        </p:nvSpPr>
        <p:spPr bwMode="auto">
          <a:xfrm flipV="1">
            <a:off x="3291427" y="764704"/>
            <a:ext cx="0" cy="287338"/>
          </a:xfrm>
          <a:prstGeom prst="line">
            <a:avLst/>
          </a:prstGeom>
          <a:noFill/>
          <a:ln w="38100" cap="sq">
            <a:solidFill>
              <a:schemeClr val="accent2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" name="Line 3"/>
          <p:cNvSpPr>
            <a:spLocks noChangeShapeType="1"/>
          </p:cNvSpPr>
          <p:nvPr/>
        </p:nvSpPr>
        <p:spPr bwMode="auto">
          <a:xfrm>
            <a:off x="1270670" y="2524472"/>
            <a:ext cx="0" cy="3352800"/>
          </a:xfrm>
          <a:prstGeom prst="line">
            <a:avLst/>
          </a:prstGeom>
          <a:noFill/>
          <a:ln w="31750" cap="sq">
            <a:solidFill>
              <a:srgbClr val="3333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" name="Line 4"/>
          <p:cNvSpPr>
            <a:spLocks noChangeShapeType="1"/>
          </p:cNvSpPr>
          <p:nvPr/>
        </p:nvSpPr>
        <p:spPr bwMode="auto">
          <a:xfrm>
            <a:off x="4318273" y="2524472"/>
            <a:ext cx="0" cy="3352800"/>
          </a:xfrm>
          <a:prstGeom prst="line">
            <a:avLst/>
          </a:prstGeom>
          <a:noFill/>
          <a:ln w="31750" cap="sq">
            <a:solidFill>
              <a:srgbClr val="0033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Line 5"/>
          <p:cNvSpPr>
            <a:spLocks noChangeShapeType="1"/>
          </p:cNvSpPr>
          <p:nvPr/>
        </p:nvSpPr>
        <p:spPr bwMode="auto">
          <a:xfrm>
            <a:off x="1270670" y="5877272"/>
            <a:ext cx="3047603" cy="0"/>
          </a:xfrm>
          <a:prstGeom prst="line">
            <a:avLst/>
          </a:prstGeom>
          <a:noFill/>
          <a:ln w="31750" cap="sq">
            <a:solidFill>
              <a:srgbClr val="0033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" name="Line 6"/>
          <p:cNvSpPr>
            <a:spLocks noChangeShapeType="1"/>
          </p:cNvSpPr>
          <p:nvPr/>
        </p:nvSpPr>
        <p:spPr bwMode="auto">
          <a:xfrm>
            <a:off x="1270670" y="5420072"/>
            <a:ext cx="3047603" cy="0"/>
          </a:xfrm>
          <a:prstGeom prst="line">
            <a:avLst/>
          </a:prstGeom>
          <a:noFill/>
          <a:ln w="25400" cap="sq">
            <a:solidFill>
              <a:srgbClr val="3333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Line 7"/>
          <p:cNvSpPr>
            <a:spLocks noChangeShapeType="1"/>
          </p:cNvSpPr>
          <p:nvPr/>
        </p:nvSpPr>
        <p:spPr bwMode="auto">
          <a:xfrm>
            <a:off x="1270670" y="4962872"/>
            <a:ext cx="3047603" cy="0"/>
          </a:xfrm>
          <a:prstGeom prst="line">
            <a:avLst/>
          </a:prstGeom>
          <a:noFill/>
          <a:ln w="25400" cap="sq">
            <a:solidFill>
              <a:srgbClr val="0033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" name="Line 8"/>
          <p:cNvSpPr>
            <a:spLocks noChangeShapeType="1"/>
          </p:cNvSpPr>
          <p:nvPr/>
        </p:nvSpPr>
        <p:spPr bwMode="auto">
          <a:xfrm>
            <a:off x="1270670" y="4505672"/>
            <a:ext cx="3047603" cy="0"/>
          </a:xfrm>
          <a:prstGeom prst="line">
            <a:avLst/>
          </a:prstGeom>
          <a:noFill/>
          <a:ln w="25400" cap="sq">
            <a:solidFill>
              <a:srgbClr val="0033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1270670" y="3989735"/>
            <a:ext cx="3047603" cy="0"/>
          </a:xfrm>
          <a:prstGeom prst="line">
            <a:avLst/>
          </a:prstGeom>
          <a:noFill/>
          <a:ln w="25400" cap="sq">
            <a:solidFill>
              <a:srgbClr val="0033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" name="Line 10"/>
          <p:cNvSpPr>
            <a:spLocks noChangeShapeType="1"/>
          </p:cNvSpPr>
          <p:nvPr/>
        </p:nvSpPr>
        <p:spPr bwMode="auto">
          <a:xfrm>
            <a:off x="1270670" y="3515072"/>
            <a:ext cx="3047603" cy="0"/>
          </a:xfrm>
          <a:prstGeom prst="line">
            <a:avLst/>
          </a:prstGeom>
          <a:noFill/>
          <a:ln w="25400" cap="sq">
            <a:solidFill>
              <a:srgbClr val="0033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" name="Line 11"/>
          <p:cNvSpPr>
            <a:spLocks noChangeShapeType="1"/>
          </p:cNvSpPr>
          <p:nvPr/>
        </p:nvSpPr>
        <p:spPr bwMode="auto">
          <a:xfrm>
            <a:off x="1270670" y="3062635"/>
            <a:ext cx="3047603" cy="0"/>
          </a:xfrm>
          <a:prstGeom prst="line">
            <a:avLst/>
          </a:prstGeom>
          <a:noFill/>
          <a:ln w="25400" cap="sq">
            <a:solidFill>
              <a:srgbClr val="0033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" name="Text Box 14"/>
          <p:cNvSpPr txBox="1">
            <a:spLocks noChangeArrowheads="1"/>
          </p:cNvSpPr>
          <p:nvPr/>
        </p:nvSpPr>
        <p:spPr bwMode="auto">
          <a:xfrm>
            <a:off x="2405676" y="4941168"/>
            <a:ext cx="312906" cy="40011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3000" b="1" baseline="-16000" dirty="0" smtClean="0">
                <a:solidFill>
                  <a:srgbClr val="0000CC"/>
                </a:solidFill>
              </a:rPr>
              <a:t>d</a:t>
            </a:r>
            <a:endParaRPr lang="en-US" altLang="zh-CN" sz="3000" b="1" baseline="-16000" dirty="0">
              <a:solidFill>
                <a:srgbClr val="0000CC"/>
              </a:solidFill>
            </a:endParaRPr>
          </a:p>
        </p:txBody>
      </p:sp>
      <p:sp>
        <p:nvSpPr>
          <p:cNvPr id="31" name="Text Box 14"/>
          <p:cNvSpPr txBox="1">
            <a:spLocks noChangeArrowheads="1"/>
          </p:cNvSpPr>
          <p:nvPr/>
        </p:nvSpPr>
        <p:spPr bwMode="auto">
          <a:xfrm>
            <a:off x="2418342" y="4562762"/>
            <a:ext cx="301686" cy="40011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3000" b="1" baseline="-16000" dirty="0" smtClean="0">
                <a:solidFill>
                  <a:srgbClr val="0000CC"/>
                </a:solidFill>
              </a:rPr>
              <a:t>e</a:t>
            </a:r>
            <a:endParaRPr lang="en-US" altLang="zh-CN" sz="3000" b="1" baseline="-16000" dirty="0">
              <a:solidFill>
                <a:srgbClr val="0000CC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2212" y="1196752"/>
            <a:ext cx="7712047" cy="3672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Text Box 14"/>
          <p:cNvSpPr txBox="1">
            <a:spLocks noChangeArrowheads="1"/>
          </p:cNvSpPr>
          <p:nvPr/>
        </p:nvSpPr>
        <p:spPr bwMode="auto">
          <a:xfrm>
            <a:off x="2139450" y="5405154"/>
            <a:ext cx="752129" cy="40011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3000" b="1" baseline="-16000" dirty="0" err="1" smtClean="0">
                <a:solidFill>
                  <a:srgbClr val="0000CC"/>
                </a:solidFill>
              </a:rPr>
              <a:t>a+b</a:t>
            </a:r>
            <a:r>
              <a:rPr lang="en-US" altLang="zh-CN" sz="3000" b="1" baseline="-16000" dirty="0" smtClean="0">
                <a:solidFill>
                  <a:srgbClr val="0000CC"/>
                </a:solidFill>
              </a:rPr>
              <a:t>*c</a:t>
            </a:r>
            <a:endParaRPr lang="en-US" altLang="zh-CN" sz="3000" b="1" baseline="-16000" dirty="0">
              <a:solidFill>
                <a:srgbClr val="0000CC"/>
              </a:solidFill>
            </a:endParaRPr>
          </a:p>
        </p:txBody>
      </p:sp>
      <p:sp>
        <p:nvSpPr>
          <p:cNvPr id="19" name="Text Box 14"/>
          <p:cNvSpPr txBox="1">
            <a:spLocks noChangeArrowheads="1"/>
          </p:cNvSpPr>
          <p:nvPr/>
        </p:nvSpPr>
        <p:spPr bwMode="auto">
          <a:xfrm>
            <a:off x="2320053" y="4973106"/>
            <a:ext cx="511679" cy="40011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3000" b="1" baseline="-16000" dirty="0" smtClean="0">
                <a:solidFill>
                  <a:srgbClr val="0000CC"/>
                </a:solidFill>
              </a:rPr>
              <a:t>d*e</a:t>
            </a:r>
            <a:endParaRPr lang="en-US" altLang="zh-CN" sz="3000" b="1" baseline="-160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8962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31" grpId="0"/>
      <p:bldP spid="19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5104C4-9BBA-4869-957B-C459F96FE33D}" type="slidenum">
              <a:rPr lang="zh-CN" altLang="en-US" smtClean="0"/>
              <a:pPr>
                <a:defRPr/>
              </a:pPr>
              <a:t>52</a:t>
            </a:fld>
            <a:endParaRPr lang="en-US" alt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abc</a:t>
            </a:r>
            <a:r>
              <a:rPr lang="en-US" altLang="zh-CN" dirty="0" smtClean="0"/>
              <a:t>*+de*</a:t>
            </a:r>
            <a:r>
              <a:rPr lang="en-US" altLang="zh-CN" dirty="0" err="1" smtClean="0"/>
              <a:t>f+g</a:t>
            </a:r>
            <a:r>
              <a:rPr lang="en-US" altLang="zh-CN" dirty="0" smtClean="0"/>
              <a:t>/+</a:t>
            </a:r>
            <a:endParaRPr lang="zh-CN" altLang="en-US" dirty="0"/>
          </a:p>
        </p:txBody>
      </p:sp>
      <p:sp>
        <p:nvSpPr>
          <p:cNvPr id="7" name="标题 1"/>
          <p:cNvSpPr txBox="1">
            <a:spLocks/>
          </p:cNvSpPr>
          <p:nvPr/>
        </p:nvSpPr>
        <p:spPr bwMode="auto">
          <a:xfrm>
            <a:off x="787727" y="6030416"/>
            <a:ext cx="1097137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3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3000" b="1">
                <a:solidFill>
                  <a:schemeClr val="tx2"/>
                </a:solidFill>
                <a:latin typeface="Arial Narrow" pitchFamily="34" charset="0"/>
              </a:defRPr>
            </a:lvl2pPr>
            <a:lvl3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3000" b="1">
                <a:solidFill>
                  <a:schemeClr val="tx2"/>
                </a:solidFill>
                <a:latin typeface="Arial Narrow" pitchFamily="34" charset="0"/>
              </a:defRPr>
            </a:lvl3pPr>
            <a:lvl4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3000" b="1">
                <a:solidFill>
                  <a:schemeClr val="tx2"/>
                </a:solidFill>
                <a:latin typeface="Arial Narrow" pitchFamily="34" charset="0"/>
              </a:defRPr>
            </a:lvl4pPr>
            <a:lvl5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3000" b="1">
                <a:solidFill>
                  <a:schemeClr val="tx2"/>
                </a:solidFill>
                <a:latin typeface="Arial Narrow" pitchFamily="34" charset="0"/>
              </a:defRPr>
            </a:lvl5pPr>
            <a:lvl6pPr marL="457200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3000" b="1">
                <a:solidFill>
                  <a:schemeClr val="tx2"/>
                </a:solidFill>
                <a:latin typeface="Arial Narrow" pitchFamily="34" charset="0"/>
              </a:defRPr>
            </a:lvl6pPr>
            <a:lvl7pPr marL="914400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3000" b="1">
                <a:solidFill>
                  <a:schemeClr val="tx2"/>
                </a:solidFill>
                <a:latin typeface="Arial Narrow" pitchFamily="34" charset="0"/>
              </a:defRPr>
            </a:lvl7pPr>
            <a:lvl8pPr marL="1371600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3000" b="1">
                <a:solidFill>
                  <a:schemeClr val="tx2"/>
                </a:solidFill>
                <a:latin typeface="Arial Narrow" pitchFamily="34" charset="0"/>
              </a:defRPr>
            </a:lvl8pPr>
            <a:lvl9pPr marL="1828800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3000" b="1">
                <a:solidFill>
                  <a:schemeClr val="tx2"/>
                </a:solidFill>
                <a:latin typeface="Arial Narrow" pitchFamily="34" charset="0"/>
              </a:defRPr>
            </a:lvl9pPr>
          </a:lstStyle>
          <a:p>
            <a:endParaRPr lang="zh-CN" altLang="en-US" dirty="0"/>
          </a:p>
        </p:txBody>
      </p:sp>
      <p:sp>
        <p:nvSpPr>
          <p:cNvPr id="8" name="Line 85"/>
          <p:cNvSpPr>
            <a:spLocks noChangeShapeType="1"/>
          </p:cNvSpPr>
          <p:nvPr/>
        </p:nvSpPr>
        <p:spPr bwMode="auto">
          <a:xfrm flipV="1">
            <a:off x="3580625" y="764704"/>
            <a:ext cx="0" cy="287338"/>
          </a:xfrm>
          <a:prstGeom prst="line">
            <a:avLst/>
          </a:prstGeom>
          <a:noFill/>
          <a:ln w="38100" cap="sq">
            <a:solidFill>
              <a:schemeClr val="accent2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" name="Line 3"/>
          <p:cNvSpPr>
            <a:spLocks noChangeShapeType="1"/>
          </p:cNvSpPr>
          <p:nvPr/>
        </p:nvSpPr>
        <p:spPr bwMode="auto">
          <a:xfrm>
            <a:off x="1198662" y="2524472"/>
            <a:ext cx="0" cy="3352800"/>
          </a:xfrm>
          <a:prstGeom prst="line">
            <a:avLst/>
          </a:prstGeom>
          <a:noFill/>
          <a:ln w="31750" cap="sq">
            <a:solidFill>
              <a:srgbClr val="3333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" name="Line 4"/>
          <p:cNvSpPr>
            <a:spLocks noChangeShapeType="1"/>
          </p:cNvSpPr>
          <p:nvPr/>
        </p:nvSpPr>
        <p:spPr bwMode="auto">
          <a:xfrm>
            <a:off x="4246265" y="2524472"/>
            <a:ext cx="0" cy="3352800"/>
          </a:xfrm>
          <a:prstGeom prst="line">
            <a:avLst/>
          </a:prstGeom>
          <a:noFill/>
          <a:ln w="31750" cap="sq">
            <a:solidFill>
              <a:srgbClr val="0033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Line 5"/>
          <p:cNvSpPr>
            <a:spLocks noChangeShapeType="1"/>
          </p:cNvSpPr>
          <p:nvPr/>
        </p:nvSpPr>
        <p:spPr bwMode="auto">
          <a:xfrm>
            <a:off x="1198662" y="5877272"/>
            <a:ext cx="3047603" cy="0"/>
          </a:xfrm>
          <a:prstGeom prst="line">
            <a:avLst/>
          </a:prstGeom>
          <a:noFill/>
          <a:ln w="31750" cap="sq">
            <a:solidFill>
              <a:srgbClr val="0033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" name="Line 6"/>
          <p:cNvSpPr>
            <a:spLocks noChangeShapeType="1"/>
          </p:cNvSpPr>
          <p:nvPr/>
        </p:nvSpPr>
        <p:spPr bwMode="auto">
          <a:xfrm>
            <a:off x="1198662" y="5420072"/>
            <a:ext cx="3047603" cy="0"/>
          </a:xfrm>
          <a:prstGeom prst="line">
            <a:avLst/>
          </a:prstGeom>
          <a:noFill/>
          <a:ln w="25400" cap="sq">
            <a:solidFill>
              <a:srgbClr val="3333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Line 7"/>
          <p:cNvSpPr>
            <a:spLocks noChangeShapeType="1"/>
          </p:cNvSpPr>
          <p:nvPr/>
        </p:nvSpPr>
        <p:spPr bwMode="auto">
          <a:xfrm>
            <a:off x="1198662" y="4962872"/>
            <a:ext cx="3047603" cy="0"/>
          </a:xfrm>
          <a:prstGeom prst="line">
            <a:avLst/>
          </a:prstGeom>
          <a:noFill/>
          <a:ln w="25400" cap="sq">
            <a:solidFill>
              <a:srgbClr val="0033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" name="Line 8"/>
          <p:cNvSpPr>
            <a:spLocks noChangeShapeType="1"/>
          </p:cNvSpPr>
          <p:nvPr/>
        </p:nvSpPr>
        <p:spPr bwMode="auto">
          <a:xfrm>
            <a:off x="1198662" y="4505672"/>
            <a:ext cx="3047603" cy="0"/>
          </a:xfrm>
          <a:prstGeom prst="line">
            <a:avLst/>
          </a:prstGeom>
          <a:noFill/>
          <a:ln w="25400" cap="sq">
            <a:solidFill>
              <a:srgbClr val="0033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1198662" y="3989735"/>
            <a:ext cx="3047603" cy="0"/>
          </a:xfrm>
          <a:prstGeom prst="line">
            <a:avLst/>
          </a:prstGeom>
          <a:noFill/>
          <a:ln w="25400" cap="sq">
            <a:solidFill>
              <a:srgbClr val="0033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" name="Line 10"/>
          <p:cNvSpPr>
            <a:spLocks noChangeShapeType="1"/>
          </p:cNvSpPr>
          <p:nvPr/>
        </p:nvSpPr>
        <p:spPr bwMode="auto">
          <a:xfrm>
            <a:off x="1198662" y="3515072"/>
            <a:ext cx="3047603" cy="0"/>
          </a:xfrm>
          <a:prstGeom prst="line">
            <a:avLst/>
          </a:prstGeom>
          <a:noFill/>
          <a:ln w="25400" cap="sq">
            <a:solidFill>
              <a:srgbClr val="0033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" name="Line 11"/>
          <p:cNvSpPr>
            <a:spLocks noChangeShapeType="1"/>
          </p:cNvSpPr>
          <p:nvPr/>
        </p:nvSpPr>
        <p:spPr bwMode="auto">
          <a:xfrm>
            <a:off x="1198662" y="3062635"/>
            <a:ext cx="3047603" cy="0"/>
          </a:xfrm>
          <a:prstGeom prst="line">
            <a:avLst/>
          </a:prstGeom>
          <a:noFill/>
          <a:ln w="25400" cap="sq">
            <a:solidFill>
              <a:srgbClr val="0033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" name="Text Box 14"/>
          <p:cNvSpPr txBox="1">
            <a:spLocks noChangeArrowheads="1"/>
          </p:cNvSpPr>
          <p:nvPr/>
        </p:nvSpPr>
        <p:spPr bwMode="auto">
          <a:xfrm>
            <a:off x="2346334" y="4562762"/>
            <a:ext cx="255198" cy="40011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3000" b="1" baseline="-16000" dirty="0" smtClean="0">
                <a:solidFill>
                  <a:srgbClr val="0000CC"/>
                </a:solidFill>
              </a:rPr>
              <a:t>f</a:t>
            </a:r>
            <a:endParaRPr lang="en-US" altLang="zh-CN" sz="3000" b="1" baseline="-16000" dirty="0">
              <a:solidFill>
                <a:srgbClr val="0000CC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0205" y="1196752"/>
            <a:ext cx="7863264" cy="3744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Text Box 14"/>
          <p:cNvSpPr txBox="1">
            <a:spLocks noChangeArrowheads="1"/>
          </p:cNvSpPr>
          <p:nvPr/>
        </p:nvSpPr>
        <p:spPr bwMode="auto">
          <a:xfrm>
            <a:off x="2067442" y="5405154"/>
            <a:ext cx="752129" cy="40011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3000" b="1" baseline="-16000" dirty="0" err="1" smtClean="0">
                <a:solidFill>
                  <a:srgbClr val="0000CC"/>
                </a:solidFill>
              </a:rPr>
              <a:t>a+b</a:t>
            </a:r>
            <a:r>
              <a:rPr lang="en-US" altLang="zh-CN" sz="3000" b="1" baseline="-16000" dirty="0" smtClean="0">
                <a:solidFill>
                  <a:srgbClr val="0000CC"/>
                </a:solidFill>
              </a:rPr>
              <a:t>*c</a:t>
            </a:r>
            <a:endParaRPr lang="en-US" altLang="zh-CN" sz="3000" b="1" baseline="-16000" dirty="0">
              <a:solidFill>
                <a:srgbClr val="0000CC"/>
              </a:solidFill>
            </a:endParaRPr>
          </a:p>
        </p:txBody>
      </p:sp>
      <p:sp>
        <p:nvSpPr>
          <p:cNvPr id="19" name="Text Box 14"/>
          <p:cNvSpPr txBox="1">
            <a:spLocks noChangeArrowheads="1"/>
          </p:cNvSpPr>
          <p:nvPr/>
        </p:nvSpPr>
        <p:spPr bwMode="auto">
          <a:xfrm>
            <a:off x="2248045" y="4941168"/>
            <a:ext cx="511679" cy="40011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3000" b="1" baseline="-16000" dirty="0" smtClean="0">
                <a:solidFill>
                  <a:srgbClr val="0000CC"/>
                </a:solidFill>
              </a:rPr>
              <a:t>d*e</a:t>
            </a:r>
            <a:endParaRPr lang="en-US" altLang="zh-CN" sz="3000" b="1" baseline="-16000" dirty="0">
              <a:solidFill>
                <a:srgbClr val="0000CC"/>
              </a:solidFill>
            </a:endParaRPr>
          </a:p>
        </p:txBody>
      </p:sp>
      <p:sp>
        <p:nvSpPr>
          <p:cNvPr id="20" name="Text Box 14"/>
          <p:cNvSpPr txBox="1">
            <a:spLocks noChangeArrowheads="1"/>
          </p:cNvSpPr>
          <p:nvPr/>
        </p:nvSpPr>
        <p:spPr bwMode="auto">
          <a:xfrm>
            <a:off x="2067441" y="4941168"/>
            <a:ext cx="705642" cy="40011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3000" b="1" baseline="-16000" dirty="0" smtClean="0">
                <a:solidFill>
                  <a:srgbClr val="0000CC"/>
                </a:solidFill>
              </a:rPr>
              <a:t>d*</a:t>
            </a:r>
            <a:r>
              <a:rPr lang="en-US" altLang="zh-CN" sz="3000" b="1" baseline="-16000" dirty="0" err="1" smtClean="0">
                <a:solidFill>
                  <a:srgbClr val="0000CC"/>
                </a:solidFill>
              </a:rPr>
              <a:t>e+f</a:t>
            </a:r>
            <a:endParaRPr lang="en-US" altLang="zh-CN" sz="3000" b="1" baseline="-160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1196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19" grpId="0"/>
      <p:bldP spid="20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5104C4-9BBA-4869-957B-C459F96FE33D}" type="slidenum">
              <a:rPr lang="zh-CN" altLang="en-US" smtClean="0"/>
              <a:pPr>
                <a:defRPr/>
              </a:pPr>
              <a:t>53</a:t>
            </a:fld>
            <a:endParaRPr lang="en-US" alt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abc</a:t>
            </a:r>
            <a:r>
              <a:rPr lang="en-US" altLang="zh-CN" dirty="0" smtClean="0"/>
              <a:t>*+de*</a:t>
            </a:r>
            <a:r>
              <a:rPr lang="en-US" altLang="zh-CN" dirty="0" err="1" smtClean="0"/>
              <a:t>f+g</a:t>
            </a:r>
            <a:r>
              <a:rPr lang="en-US" altLang="zh-CN" dirty="0" smtClean="0"/>
              <a:t>/+</a:t>
            </a:r>
            <a:endParaRPr lang="zh-CN" altLang="en-US" dirty="0"/>
          </a:p>
        </p:txBody>
      </p:sp>
      <p:sp>
        <p:nvSpPr>
          <p:cNvPr id="7" name="标题 1"/>
          <p:cNvSpPr txBox="1">
            <a:spLocks/>
          </p:cNvSpPr>
          <p:nvPr/>
        </p:nvSpPr>
        <p:spPr bwMode="auto">
          <a:xfrm>
            <a:off x="787727" y="6030416"/>
            <a:ext cx="1097137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3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3000" b="1">
                <a:solidFill>
                  <a:schemeClr val="tx2"/>
                </a:solidFill>
                <a:latin typeface="Arial Narrow" pitchFamily="34" charset="0"/>
              </a:defRPr>
            </a:lvl2pPr>
            <a:lvl3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3000" b="1">
                <a:solidFill>
                  <a:schemeClr val="tx2"/>
                </a:solidFill>
                <a:latin typeface="Arial Narrow" pitchFamily="34" charset="0"/>
              </a:defRPr>
            </a:lvl3pPr>
            <a:lvl4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3000" b="1">
                <a:solidFill>
                  <a:schemeClr val="tx2"/>
                </a:solidFill>
                <a:latin typeface="Arial Narrow" pitchFamily="34" charset="0"/>
              </a:defRPr>
            </a:lvl4pPr>
            <a:lvl5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3000" b="1">
                <a:solidFill>
                  <a:schemeClr val="tx2"/>
                </a:solidFill>
                <a:latin typeface="Arial Narrow" pitchFamily="34" charset="0"/>
              </a:defRPr>
            </a:lvl5pPr>
            <a:lvl6pPr marL="457200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3000" b="1">
                <a:solidFill>
                  <a:schemeClr val="tx2"/>
                </a:solidFill>
                <a:latin typeface="Arial Narrow" pitchFamily="34" charset="0"/>
              </a:defRPr>
            </a:lvl6pPr>
            <a:lvl7pPr marL="914400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3000" b="1">
                <a:solidFill>
                  <a:schemeClr val="tx2"/>
                </a:solidFill>
                <a:latin typeface="Arial Narrow" pitchFamily="34" charset="0"/>
              </a:defRPr>
            </a:lvl7pPr>
            <a:lvl8pPr marL="1371600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3000" b="1">
                <a:solidFill>
                  <a:schemeClr val="tx2"/>
                </a:solidFill>
                <a:latin typeface="Arial Narrow" pitchFamily="34" charset="0"/>
              </a:defRPr>
            </a:lvl8pPr>
            <a:lvl9pPr marL="1828800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3000" b="1">
                <a:solidFill>
                  <a:schemeClr val="tx2"/>
                </a:solidFill>
                <a:latin typeface="Arial Narrow" pitchFamily="34" charset="0"/>
              </a:defRPr>
            </a:lvl9pPr>
          </a:lstStyle>
          <a:p>
            <a:endParaRPr lang="zh-CN" altLang="en-US" dirty="0"/>
          </a:p>
        </p:txBody>
      </p:sp>
      <p:sp>
        <p:nvSpPr>
          <p:cNvPr id="8" name="Line 85"/>
          <p:cNvSpPr>
            <a:spLocks noChangeShapeType="1"/>
          </p:cNvSpPr>
          <p:nvPr/>
        </p:nvSpPr>
        <p:spPr bwMode="auto">
          <a:xfrm flipV="1">
            <a:off x="3888581" y="764704"/>
            <a:ext cx="0" cy="287338"/>
          </a:xfrm>
          <a:prstGeom prst="line">
            <a:avLst/>
          </a:prstGeom>
          <a:noFill/>
          <a:ln w="38100" cap="sq">
            <a:solidFill>
              <a:schemeClr val="accent2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" name="Line 3"/>
          <p:cNvSpPr>
            <a:spLocks noChangeShapeType="1"/>
          </p:cNvSpPr>
          <p:nvPr/>
        </p:nvSpPr>
        <p:spPr bwMode="auto">
          <a:xfrm>
            <a:off x="1099839" y="2524472"/>
            <a:ext cx="0" cy="3352800"/>
          </a:xfrm>
          <a:prstGeom prst="line">
            <a:avLst/>
          </a:prstGeom>
          <a:noFill/>
          <a:ln w="31750" cap="sq">
            <a:solidFill>
              <a:srgbClr val="3333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" name="Line 4"/>
          <p:cNvSpPr>
            <a:spLocks noChangeShapeType="1"/>
          </p:cNvSpPr>
          <p:nvPr/>
        </p:nvSpPr>
        <p:spPr bwMode="auto">
          <a:xfrm>
            <a:off x="4147442" y="2524472"/>
            <a:ext cx="0" cy="3352800"/>
          </a:xfrm>
          <a:prstGeom prst="line">
            <a:avLst/>
          </a:prstGeom>
          <a:noFill/>
          <a:ln w="31750" cap="sq">
            <a:solidFill>
              <a:srgbClr val="0033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Line 5"/>
          <p:cNvSpPr>
            <a:spLocks noChangeShapeType="1"/>
          </p:cNvSpPr>
          <p:nvPr/>
        </p:nvSpPr>
        <p:spPr bwMode="auto">
          <a:xfrm>
            <a:off x="1099839" y="5877272"/>
            <a:ext cx="3047603" cy="0"/>
          </a:xfrm>
          <a:prstGeom prst="line">
            <a:avLst/>
          </a:prstGeom>
          <a:noFill/>
          <a:ln w="31750" cap="sq">
            <a:solidFill>
              <a:srgbClr val="0033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" name="Line 6"/>
          <p:cNvSpPr>
            <a:spLocks noChangeShapeType="1"/>
          </p:cNvSpPr>
          <p:nvPr/>
        </p:nvSpPr>
        <p:spPr bwMode="auto">
          <a:xfrm>
            <a:off x="1099839" y="5420072"/>
            <a:ext cx="3047603" cy="0"/>
          </a:xfrm>
          <a:prstGeom prst="line">
            <a:avLst/>
          </a:prstGeom>
          <a:noFill/>
          <a:ln w="25400" cap="sq">
            <a:solidFill>
              <a:srgbClr val="3333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Line 7"/>
          <p:cNvSpPr>
            <a:spLocks noChangeShapeType="1"/>
          </p:cNvSpPr>
          <p:nvPr/>
        </p:nvSpPr>
        <p:spPr bwMode="auto">
          <a:xfrm>
            <a:off x="1099839" y="4962872"/>
            <a:ext cx="3047603" cy="0"/>
          </a:xfrm>
          <a:prstGeom prst="line">
            <a:avLst/>
          </a:prstGeom>
          <a:noFill/>
          <a:ln w="25400" cap="sq">
            <a:solidFill>
              <a:srgbClr val="0033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" name="Line 8"/>
          <p:cNvSpPr>
            <a:spLocks noChangeShapeType="1"/>
          </p:cNvSpPr>
          <p:nvPr/>
        </p:nvSpPr>
        <p:spPr bwMode="auto">
          <a:xfrm>
            <a:off x="1099839" y="4505672"/>
            <a:ext cx="3047603" cy="0"/>
          </a:xfrm>
          <a:prstGeom prst="line">
            <a:avLst/>
          </a:prstGeom>
          <a:noFill/>
          <a:ln w="25400" cap="sq">
            <a:solidFill>
              <a:srgbClr val="0033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1099839" y="3989735"/>
            <a:ext cx="3047603" cy="0"/>
          </a:xfrm>
          <a:prstGeom prst="line">
            <a:avLst/>
          </a:prstGeom>
          <a:noFill/>
          <a:ln w="25400" cap="sq">
            <a:solidFill>
              <a:srgbClr val="0033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" name="Line 10"/>
          <p:cNvSpPr>
            <a:spLocks noChangeShapeType="1"/>
          </p:cNvSpPr>
          <p:nvPr/>
        </p:nvSpPr>
        <p:spPr bwMode="auto">
          <a:xfrm>
            <a:off x="1099839" y="3515072"/>
            <a:ext cx="3047603" cy="0"/>
          </a:xfrm>
          <a:prstGeom prst="line">
            <a:avLst/>
          </a:prstGeom>
          <a:noFill/>
          <a:ln w="25400" cap="sq">
            <a:solidFill>
              <a:srgbClr val="0033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" name="Line 11"/>
          <p:cNvSpPr>
            <a:spLocks noChangeShapeType="1"/>
          </p:cNvSpPr>
          <p:nvPr/>
        </p:nvSpPr>
        <p:spPr bwMode="auto">
          <a:xfrm>
            <a:off x="1099839" y="3062635"/>
            <a:ext cx="3047603" cy="0"/>
          </a:xfrm>
          <a:prstGeom prst="line">
            <a:avLst/>
          </a:prstGeom>
          <a:noFill/>
          <a:ln w="25400" cap="sq">
            <a:solidFill>
              <a:srgbClr val="0033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" name="Text Box 14"/>
          <p:cNvSpPr txBox="1">
            <a:spLocks noChangeArrowheads="1"/>
          </p:cNvSpPr>
          <p:nvPr/>
        </p:nvSpPr>
        <p:spPr bwMode="auto">
          <a:xfrm>
            <a:off x="2247511" y="4437112"/>
            <a:ext cx="312906" cy="40011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3000" b="1" baseline="-16000" dirty="0" smtClean="0">
                <a:solidFill>
                  <a:srgbClr val="0000CC"/>
                </a:solidFill>
              </a:rPr>
              <a:t>g</a:t>
            </a:r>
            <a:endParaRPr lang="en-US" altLang="zh-CN" sz="3000" b="1" baseline="-16000" dirty="0">
              <a:solidFill>
                <a:srgbClr val="0000CC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1382" y="1196752"/>
            <a:ext cx="7863264" cy="3744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Text Box 14"/>
          <p:cNvSpPr txBox="1">
            <a:spLocks noChangeArrowheads="1"/>
          </p:cNvSpPr>
          <p:nvPr/>
        </p:nvSpPr>
        <p:spPr bwMode="auto">
          <a:xfrm>
            <a:off x="1968619" y="5405154"/>
            <a:ext cx="752129" cy="40011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3000" b="1" baseline="-16000" dirty="0" err="1" smtClean="0">
                <a:solidFill>
                  <a:srgbClr val="0000CC"/>
                </a:solidFill>
              </a:rPr>
              <a:t>a+b</a:t>
            </a:r>
            <a:r>
              <a:rPr lang="en-US" altLang="zh-CN" sz="3000" b="1" baseline="-16000" dirty="0" smtClean="0">
                <a:solidFill>
                  <a:srgbClr val="0000CC"/>
                </a:solidFill>
              </a:rPr>
              <a:t>*c</a:t>
            </a:r>
            <a:endParaRPr lang="en-US" altLang="zh-CN" sz="3000" b="1" baseline="-16000" dirty="0">
              <a:solidFill>
                <a:srgbClr val="0000CC"/>
              </a:solidFill>
            </a:endParaRPr>
          </a:p>
        </p:txBody>
      </p:sp>
      <p:sp>
        <p:nvSpPr>
          <p:cNvPr id="20" name="Text Box 14"/>
          <p:cNvSpPr txBox="1">
            <a:spLocks noChangeArrowheads="1"/>
          </p:cNvSpPr>
          <p:nvPr/>
        </p:nvSpPr>
        <p:spPr bwMode="auto">
          <a:xfrm>
            <a:off x="1968618" y="4941168"/>
            <a:ext cx="705642" cy="40011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3000" b="1" baseline="-16000" dirty="0" smtClean="0">
                <a:solidFill>
                  <a:srgbClr val="0000CC"/>
                </a:solidFill>
              </a:rPr>
              <a:t>d*</a:t>
            </a:r>
            <a:r>
              <a:rPr lang="en-US" altLang="zh-CN" sz="3000" b="1" baseline="-16000" dirty="0" err="1" smtClean="0">
                <a:solidFill>
                  <a:srgbClr val="0000CC"/>
                </a:solidFill>
              </a:rPr>
              <a:t>e+f</a:t>
            </a:r>
            <a:endParaRPr lang="en-US" altLang="zh-CN" sz="3000" b="1" baseline="-16000" dirty="0">
              <a:solidFill>
                <a:srgbClr val="0000CC"/>
              </a:solidFill>
            </a:endParaRPr>
          </a:p>
        </p:txBody>
      </p:sp>
      <p:sp>
        <p:nvSpPr>
          <p:cNvPr id="21" name="Text Box 14"/>
          <p:cNvSpPr txBox="1">
            <a:spLocks noChangeArrowheads="1"/>
          </p:cNvSpPr>
          <p:nvPr/>
        </p:nvSpPr>
        <p:spPr bwMode="auto">
          <a:xfrm>
            <a:off x="1776622" y="4941168"/>
            <a:ext cx="1032655" cy="40011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3000" b="1" baseline="-16000" dirty="0" smtClean="0">
                <a:solidFill>
                  <a:srgbClr val="0000CC"/>
                </a:solidFill>
              </a:rPr>
              <a:t>(d*</a:t>
            </a:r>
            <a:r>
              <a:rPr lang="en-US" altLang="zh-CN" sz="3000" b="1" baseline="-16000" dirty="0" err="1" smtClean="0">
                <a:solidFill>
                  <a:srgbClr val="0000CC"/>
                </a:solidFill>
              </a:rPr>
              <a:t>e+f</a:t>
            </a:r>
            <a:r>
              <a:rPr lang="en-US" altLang="zh-CN" sz="3000" b="1" baseline="-16000" dirty="0" smtClean="0">
                <a:solidFill>
                  <a:srgbClr val="0000CC"/>
                </a:solidFill>
              </a:rPr>
              <a:t>)/g</a:t>
            </a:r>
            <a:endParaRPr lang="en-US" altLang="zh-CN" sz="3000" b="1" baseline="-160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3099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20" grpId="0"/>
      <p:bldP spid="21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5104C4-9BBA-4869-957B-C459F96FE33D}" type="slidenum">
              <a:rPr lang="zh-CN" altLang="en-US" smtClean="0"/>
              <a:pPr>
                <a:defRPr/>
              </a:pPr>
              <a:t>54</a:t>
            </a:fld>
            <a:endParaRPr lang="en-US" alt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abc</a:t>
            </a:r>
            <a:r>
              <a:rPr lang="en-US" altLang="zh-CN" dirty="0" smtClean="0"/>
              <a:t>*+de*</a:t>
            </a:r>
            <a:r>
              <a:rPr lang="en-US" altLang="zh-CN" dirty="0" err="1" smtClean="0"/>
              <a:t>f+g</a:t>
            </a:r>
            <a:r>
              <a:rPr lang="en-US" altLang="zh-CN" dirty="0" smtClean="0"/>
              <a:t>/+</a:t>
            </a:r>
            <a:endParaRPr lang="zh-CN" altLang="en-US" dirty="0"/>
          </a:p>
        </p:txBody>
      </p:sp>
      <p:sp>
        <p:nvSpPr>
          <p:cNvPr id="7" name="标题 1"/>
          <p:cNvSpPr txBox="1">
            <a:spLocks/>
          </p:cNvSpPr>
          <p:nvPr/>
        </p:nvSpPr>
        <p:spPr bwMode="auto">
          <a:xfrm>
            <a:off x="787727" y="6030416"/>
            <a:ext cx="1097137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3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3000" b="1">
                <a:solidFill>
                  <a:schemeClr val="tx2"/>
                </a:solidFill>
                <a:latin typeface="Arial Narrow" pitchFamily="34" charset="0"/>
              </a:defRPr>
            </a:lvl2pPr>
            <a:lvl3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3000" b="1">
                <a:solidFill>
                  <a:schemeClr val="tx2"/>
                </a:solidFill>
                <a:latin typeface="Arial Narrow" pitchFamily="34" charset="0"/>
              </a:defRPr>
            </a:lvl3pPr>
            <a:lvl4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3000" b="1">
                <a:solidFill>
                  <a:schemeClr val="tx2"/>
                </a:solidFill>
                <a:latin typeface="Arial Narrow" pitchFamily="34" charset="0"/>
              </a:defRPr>
            </a:lvl4pPr>
            <a:lvl5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3000" b="1">
                <a:solidFill>
                  <a:schemeClr val="tx2"/>
                </a:solidFill>
                <a:latin typeface="Arial Narrow" pitchFamily="34" charset="0"/>
              </a:defRPr>
            </a:lvl5pPr>
            <a:lvl6pPr marL="457200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3000" b="1">
                <a:solidFill>
                  <a:schemeClr val="tx2"/>
                </a:solidFill>
                <a:latin typeface="Arial Narrow" pitchFamily="34" charset="0"/>
              </a:defRPr>
            </a:lvl6pPr>
            <a:lvl7pPr marL="914400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3000" b="1">
                <a:solidFill>
                  <a:schemeClr val="tx2"/>
                </a:solidFill>
                <a:latin typeface="Arial Narrow" pitchFamily="34" charset="0"/>
              </a:defRPr>
            </a:lvl7pPr>
            <a:lvl8pPr marL="1371600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3000" b="1">
                <a:solidFill>
                  <a:schemeClr val="tx2"/>
                </a:solidFill>
                <a:latin typeface="Arial Narrow" pitchFamily="34" charset="0"/>
              </a:defRPr>
            </a:lvl8pPr>
            <a:lvl9pPr marL="1828800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3000" b="1">
                <a:solidFill>
                  <a:schemeClr val="tx2"/>
                </a:solidFill>
                <a:latin typeface="Arial Narrow" pitchFamily="34" charset="0"/>
              </a:defRPr>
            </a:lvl9pPr>
          </a:lstStyle>
          <a:p>
            <a:r>
              <a:rPr lang="zh-CN" altLang="en-US" dirty="0" smtClean="0"/>
              <a:t>原中缀表达式：</a:t>
            </a:r>
            <a:r>
              <a:rPr lang="en-US" altLang="zh-CN" dirty="0"/>
              <a:t>a + b * c + ( d * e + f ) / g</a:t>
            </a:r>
            <a:endParaRPr lang="zh-CN" altLang="en-US" dirty="0"/>
          </a:p>
        </p:txBody>
      </p:sp>
      <p:sp>
        <p:nvSpPr>
          <p:cNvPr id="8" name="Line 85"/>
          <p:cNvSpPr>
            <a:spLocks noChangeShapeType="1"/>
          </p:cNvSpPr>
          <p:nvPr/>
        </p:nvSpPr>
        <p:spPr bwMode="auto">
          <a:xfrm flipV="1">
            <a:off x="4035385" y="764704"/>
            <a:ext cx="0" cy="287338"/>
          </a:xfrm>
          <a:prstGeom prst="line">
            <a:avLst/>
          </a:prstGeom>
          <a:noFill/>
          <a:ln w="38100" cap="sq">
            <a:solidFill>
              <a:schemeClr val="accent2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" name="Line 3"/>
          <p:cNvSpPr>
            <a:spLocks noChangeShapeType="1"/>
          </p:cNvSpPr>
          <p:nvPr/>
        </p:nvSpPr>
        <p:spPr bwMode="auto">
          <a:xfrm>
            <a:off x="1054646" y="2524472"/>
            <a:ext cx="0" cy="3352800"/>
          </a:xfrm>
          <a:prstGeom prst="line">
            <a:avLst/>
          </a:prstGeom>
          <a:noFill/>
          <a:ln w="31750" cap="sq">
            <a:solidFill>
              <a:srgbClr val="3333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" name="Line 4"/>
          <p:cNvSpPr>
            <a:spLocks noChangeShapeType="1"/>
          </p:cNvSpPr>
          <p:nvPr/>
        </p:nvSpPr>
        <p:spPr bwMode="auto">
          <a:xfrm>
            <a:off x="4102249" y="2524472"/>
            <a:ext cx="0" cy="3352800"/>
          </a:xfrm>
          <a:prstGeom prst="line">
            <a:avLst/>
          </a:prstGeom>
          <a:noFill/>
          <a:ln w="31750" cap="sq">
            <a:solidFill>
              <a:srgbClr val="0033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Line 5"/>
          <p:cNvSpPr>
            <a:spLocks noChangeShapeType="1"/>
          </p:cNvSpPr>
          <p:nvPr/>
        </p:nvSpPr>
        <p:spPr bwMode="auto">
          <a:xfrm>
            <a:off x="1054646" y="5877272"/>
            <a:ext cx="3047603" cy="0"/>
          </a:xfrm>
          <a:prstGeom prst="line">
            <a:avLst/>
          </a:prstGeom>
          <a:noFill/>
          <a:ln w="31750" cap="sq">
            <a:solidFill>
              <a:srgbClr val="0033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" name="Line 6"/>
          <p:cNvSpPr>
            <a:spLocks noChangeShapeType="1"/>
          </p:cNvSpPr>
          <p:nvPr/>
        </p:nvSpPr>
        <p:spPr bwMode="auto">
          <a:xfrm>
            <a:off x="1054646" y="5420072"/>
            <a:ext cx="3047603" cy="0"/>
          </a:xfrm>
          <a:prstGeom prst="line">
            <a:avLst/>
          </a:prstGeom>
          <a:noFill/>
          <a:ln w="25400" cap="sq">
            <a:solidFill>
              <a:srgbClr val="3333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Line 7"/>
          <p:cNvSpPr>
            <a:spLocks noChangeShapeType="1"/>
          </p:cNvSpPr>
          <p:nvPr/>
        </p:nvSpPr>
        <p:spPr bwMode="auto">
          <a:xfrm>
            <a:off x="1054646" y="4962872"/>
            <a:ext cx="3047603" cy="0"/>
          </a:xfrm>
          <a:prstGeom prst="line">
            <a:avLst/>
          </a:prstGeom>
          <a:noFill/>
          <a:ln w="25400" cap="sq">
            <a:solidFill>
              <a:srgbClr val="0033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" name="Line 8"/>
          <p:cNvSpPr>
            <a:spLocks noChangeShapeType="1"/>
          </p:cNvSpPr>
          <p:nvPr/>
        </p:nvSpPr>
        <p:spPr bwMode="auto">
          <a:xfrm>
            <a:off x="1054646" y="4505672"/>
            <a:ext cx="3047603" cy="0"/>
          </a:xfrm>
          <a:prstGeom prst="line">
            <a:avLst/>
          </a:prstGeom>
          <a:noFill/>
          <a:ln w="25400" cap="sq">
            <a:solidFill>
              <a:srgbClr val="0033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1054646" y="3989735"/>
            <a:ext cx="3047603" cy="0"/>
          </a:xfrm>
          <a:prstGeom prst="line">
            <a:avLst/>
          </a:prstGeom>
          <a:noFill/>
          <a:ln w="25400" cap="sq">
            <a:solidFill>
              <a:srgbClr val="0033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" name="Line 10"/>
          <p:cNvSpPr>
            <a:spLocks noChangeShapeType="1"/>
          </p:cNvSpPr>
          <p:nvPr/>
        </p:nvSpPr>
        <p:spPr bwMode="auto">
          <a:xfrm>
            <a:off x="1054646" y="3515072"/>
            <a:ext cx="3047603" cy="0"/>
          </a:xfrm>
          <a:prstGeom prst="line">
            <a:avLst/>
          </a:prstGeom>
          <a:noFill/>
          <a:ln w="25400" cap="sq">
            <a:solidFill>
              <a:srgbClr val="0033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" name="Line 11"/>
          <p:cNvSpPr>
            <a:spLocks noChangeShapeType="1"/>
          </p:cNvSpPr>
          <p:nvPr/>
        </p:nvSpPr>
        <p:spPr bwMode="auto">
          <a:xfrm>
            <a:off x="1054646" y="3062635"/>
            <a:ext cx="3047603" cy="0"/>
          </a:xfrm>
          <a:prstGeom prst="line">
            <a:avLst/>
          </a:prstGeom>
          <a:noFill/>
          <a:ln w="25400" cap="sq">
            <a:solidFill>
              <a:srgbClr val="0033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6189" y="1196752"/>
            <a:ext cx="7908842" cy="3766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Text Box 14"/>
          <p:cNvSpPr txBox="1">
            <a:spLocks noChangeArrowheads="1"/>
          </p:cNvSpPr>
          <p:nvPr/>
        </p:nvSpPr>
        <p:spPr bwMode="auto">
          <a:xfrm>
            <a:off x="1923426" y="5405154"/>
            <a:ext cx="752129" cy="40011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3000" b="1" baseline="-16000" dirty="0" err="1" smtClean="0">
                <a:solidFill>
                  <a:srgbClr val="0000CC"/>
                </a:solidFill>
              </a:rPr>
              <a:t>a+b</a:t>
            </a:r>
            <a:r>
              <a:rPr lang="en-US" altLang="zh-CN" sz="3000" b="1" baseline="-16000" dirty="0" smtClean="0">
                <a:solidFill>
                  <a:srgbClr val="0000CC"/>
                </a:solidFill>
              </a:rPr>
              <a:t>*c</a:t>
            </a:r>
            <a:endParaRPr lang="en-US" altLang="zh-CN" sz="3000" b="1" baseline="-16000" dirty="0">
              <a:solidFill>
                <a:srgbClr val="0000CC"/>
              </a:solidFill>
            </a:endParaRPr>
          </a:p>
        </p:txBody>
      </p:sp>
      <p:sp>
        <p:nvSpPr>
          <p:cNvPr id="21" name="Text Box 14"/>
          <p:cNvSpPr txBox="1">
            <a:spLocks noChangeArrowheads="1"/>
          </p:cNvSpPr>
          <p:nvPr/>
        </p:nvSpPr>
        <p:spPr bwMode="auto">
          <a:xfrm>
            <a:off x="1715184" y="4941168"/>
            <a:ext cx="1032655" cy="40011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3000" b="1" baseline="-16000" dirty="0" smtClean="0">
                <a:solidFill>
                  <a:srgbClr val="0000CC"/>
                </a:solidFill>
              </a:rPr>
              <a:t>(d*</a:t>
            </a:r>
            <a:r>
              <a:rPr lang="en-US" altLang="zh-CN" sz="3000" b="1" baseline="-16000" dirty="0" err="1" smtClean="0">
                <a:solidFill>
                  <a:srgbClr val="0000CC"/>
                </a:solidFill>
              </a:rPr>
              <a:t>e+f</a:t>
            </a:r>
            <a:r>
              <a:rPr lang="en-US" altLang="zh-CN" sz="3000" b="1" baseline="-16000" dirty="0" smtClean="0">
                <a:solidFill>
                  <a:srgbClr val="0000CC"/>
                </a:solidFill>
              </a:rPr>
              <a:t>)/g</a:t>
            </a:r>
            <a:endParaRPr lang="en-US" altLang="zh-CN" sz="3000" b="1" baseline="-16000" dirty="0">
              <a:solidFill>
                <a:srgbClr val="0000CC"/>
              </a:solidFill>
            </a:endParaRPr>
          </a:p>
        </p:txBody>
      </p:sp>
      <p:sp>
        <p:nvSpPr>
          <p:cNvPr id="22" name="Text Box 14"/>
          <p:cNvSpPr txBox="1">
            <a:spLocks noChangeArrowheads="1"/>
          </p:cNvSpPr>
          <p:nvPr/>
        </p:nvSpPr>
        <p:spPr bwMode="auto">
          <a:xfrm>
            <a:off x="1251439" y="5373216"/>
            <a:ext cx="1864613" cy="40011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3000" b="1" baseline="-16000" dirty="0" smtClean="0">
                <a:solidFill>
                  <a:srgbClr val="0000CC"/>
                </a:solidFill>
              </a:rPr>
              <a:t>(</a:t>
            </a:r>
            <a:r>
              <a:rPr lang="en-US" altLang="zh-CN" sz="3000" b="1" baseline="-16000" dirty="0" err="1" smtClean="0">
                <a:solidFill>
                  <a:srgbClr val="0000CC"/>
                </a:solidFill>
              </a:rPr>
              <a:t>a+b</a:t>
            </a:r>
            <a:r>
              <a:rPr lang="en-US" altLang="zh-CN" sz="3000" b="1" baseline="-16000" dirty="0" smtClean="0">
                <a:solidFill>
                  <a:srgbClr val="0000CC"/>
                </a:solidFill>
              </a:rPr>
              <a:t>*c)+(d*</a:t>
            </a:r>
            <a:r>
              <a:rPr lang="en-US" altLang="zh-CN" sz="3000" b="1" baseline="-16000" dirty="0" err="1" smtClean="0">
                <a:solidFill>
                  <a:srgbClr val="0000CC"/>
                </a:solidFill>
              </a:rPr>
              <a:t>e+f</a:t>
            </a:r>
            <a:r>
              <a:rPr lang="en-US" altLang="zh-CN" sz="3000" b="1" baseline="-16000" dirty="0" smtClean="0">
                <a:solidFill>
                  <a:srgbClr val="0000CC"/>
                </a:solidFill>
              </a:rPr>
              <a:t>)/g</a:t>
            </a:r>
            <a:endParaRPr lang="en-US" altLang="zh-CN" sz="3000" b="1" baseline="-160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7559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9" grpId="0"/>
      <p:bldP spid="21" grpId="0"/>
      <p:bldP spid="22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55</a:t>
            </a:fld>
            <a:endParaRPr lang="zh-CN" altLang="en-US"/>
          </a:p>
        </p:txBody>
      </p:sp>
      <p:grpSp>
        <p:nvGrpSpPr>
          <p:cNvPr id="3" name="Group 38"/>
          <p:cNvGrpSpPr>
            <a:grpSpLocks/>
          </p:cNvGrpSpPr>
          <p:nvPr/>
        </p:nvGrpSpPr>
        <p:grpSpPr bwMode="auto">
          <a:xfrm>
            <a:off x="2135308" y="1322150"/>
            <a:ext cx="7510925" cy="3835041"/>
            <a:chOff x="-242" y="346"/>
            <a:chExt cx="5136" cy="2352"/>
          </a:xfrm>
        </p:grpSpPr>
        <p:sp>
          <p:nvSpPr>
            <p:cNvPr id="4" name="Freeform 9"/>
            <p:cNvSpPr>
              <a:spLocks/>
            </p:cNvSpPr>
            <p:nvPr/>
          </p:nvSpPr>
          <p:spPr bwMode="auto">
            <a:xfrm>
              <a:off x="-242" y="346"/>
              <a:ext cx="5136" cy="2352"/>
            </a:xfrm>
            <a:custGeom>
              <a:avLst/>
              <a:gdLst>
                <a:gd name="T0" fmla="*/ 517 w 4969"/>
                <a:gd name="T1" fmla="*/ 63 h 2578"/>
                <a:gd name="T2" fmla="*/ 1684 w 4969"/>
                <a:gd name="T3" fmla="*/ 68 h 2578"/>
                <a:gd name="T4" fmla="*/ 2638 w 4969"/>
                <a:gd name="T5" fmla="*/ 39 h 2578"/>
                <a:gd name="T6" fmla="*/ 3377 w 4969"/>
                <a:gd name="T7" fmla="*/ 63 h 2578"/>
                <a:gd name="T8" fmla="*/ 4047 w 4969"/>
                <a:gd name="T9" fmla="*/ 99 h 2578"/>
                <a:gd name="T10" fmla="*/ 5455 w 4969"/>
                <a:gd name="T11" fmla="*/ 93 h 2578"/>
                <a:gd name="T12" fmla="*/ 6011 w 4969"/>
                <a:gd name="T13" fmla="*/ 63 h 2578"/>
                <a:gd name="T14" fmla="*/ 6211 w 4969"/>
                <a:gd name="T15" fmla="*/ 111 h 2578"/>
                <a:gd name="T16" fmla="*/ 6181 w 4969"/>
                <a:gd name="T17" fmla="*/ 129 h 2578"/>
                <a:gd name="T18" fmla="*/ 6154 w 4969"/>
                <a:gd name="T19" fmla="*/ 349 h 2578"/>
                <a:gd name="T20" fmla="*/ 6124 w 4969"/>
                <a:gd name="T21" fmla="*/ 539 h 2578"/>
                <a:gd name="T22" fmla="*/ 6099 w 4969"/>
                <a:gd name="T23" fmla="*/ 884 h 2578"/>
                <a:gd name="T24" fmla="*/ 6111 w 4969"/>
                <a:gd name="T25" fmla="*/ 826 h 2578"/>
                <a:gd name="T26" fmla="*/ 6124 w 4969"/>
                <a:gd name="T27" fmla="*/ 794 h 2578"/>
                <a:gd name="T28" fmla="*/ 6140 w 4969"/>
                <a:gd name="T29" fmla="*/ 826 h 2578"/>
                <a:gd name="T30" fmla="*/ 6169 w 4969"/>
                <a:gd name="T31" fmla="*/ 842 h 2578"/>
                <a:gd name="T32" fmla="*/ 6140 w 4969"/>
                <a:gd name="T33" fmla="*/ 1336 h 2578"/>
                <a:gd name="T34" fmla="*/ 4789 w 4969"/>
                <a:gd name="T35" fmla="*/ 1329 h 2578"/>
                <a:gd name="T36" fmla="*/ 4871 w 4969"/>
                <a:gd name="T37" fmla="*/ 1324 h 2578"/>
                <a:gd name="T38" fmla="*/ 3535 w 4969"/>
                <a:gd name="T39" fmla="*/ 1316 h 2578"/>
                <a:gd name="T40" fmla="*/ 2083 w 4969"/>
                <a:gd name="T41" fmla="*/ 1299 h 2578"/>
                <a:gd name="T42" fmla="*/ 1242 w 4969"/>
                <a:gd name="T43" fmla="*/ 1299 h 2578"/>
                <a:gd name="T44" fmla="*/ 161 w 4969"/>
                <a:gd name="T45" fmla="*/ 1353 h 2578"/>
                <a:gd name="T46" fmla="*/ 90 w 4969"/>
                <a:gd name="T47" fmla="*/ 663 h 2578"/>
                <a:gd name="T48" fmla="*/ 133 w 4969"/>
                <a:gd name="T49" fmla="*/ 82 h 2578"/>
                <a:gd name="T50" fmla="*/ 190 w 4969"/>
                <a:gd name="T51" fmla="*/ 88 h 2578"/>
                <a:gd name="T52" fmla="*/ 275 w 4969"/>
                <a:gd name="T53" fmla="*/ 99 h 2578"/>
                <a:gd name="T54" fmla="*/ 389 w 4969"/>
                <a:gd name="T55" fmla="*/ 52 h 2578"/>
                <a:gd name="T56" fmla="*/ 517 w 4969"/>
                <a:gd name="T57" fmla="*/ 63 h 2578"/>
                <a:gd name="T58" fmla="*/ 517 w 4969"/>
                <a:gd name="T59" fmla="*/ 63 h 2578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4969" h="2578">
                  <a:moveTo>
                    <a:pt x="410" y="121"/>
                  </a:moveTo>
                  <a:cubicBezTo>
                    <a:pt x="749" y="132"/>
                    <a:pt x="984" y="140"/>
                    <a:pt x="1336" y="132"/>
                  </a:cubicBezTo>
                  <a:cubicBezTo>
                    <a:pt x="1588" y="105"/>
                    <a:pt x="1841" y="98"/>
                    <a:pt x="2093" y="76"/>
                  </a:cubicBezTo>
                  <a:cubicBezTo>
                    <a:pt x="1871" y="226"/>
                    <a:pt x="2499" y="91"/>
                    <a:pt x="2680" y="121"/>
                  </a:cubicBezTo>
                  <a:cubicBezTo>
                    <a:pt x="3241" y="111"/>
                    <a:pt x="3496" y="0"/>
                    <a:pt x="3211" y="189"/>
                  </a:cubicBezTo>
                  <a:cubicBezTo>
                    <a:pt x="2900" y="395"/>
                    <a:pt x="3956" y="182"/>
                    <a:pt x="4329" y="178"/>
                  </a:cubicBezTo>
                  <a:cubicBezTo>
                    <a:pt x="4474" y="140"/>
                    <a:pt x="4621" y="130"/>
                    <a:pt x="4770" y="121"/>
                  </a:cubicBezTo>
                  <a:cubicBezTo>
                    <a:pt x="4910" y="140"/>
                    <a:pt x="4969" y="91"/>
                    <a:pt x="4928" y="212"/>
                  </a:cubicBezTo>
                  <a:cubicBezTo>
                    <a:pt x="4924" y="225"/>
                    <a:pt x="4913" y="234"/>
                    <a:pt x="4905" y="245"/>
                  </a:cubicBezTo>
                  <a:cubicBezTo>
                    <a:pt x="4854" y="402"/>
                    <a:pt x="4898" y="255"/>
                    <a:pt x="4883" y="663"/>
                  </a:cubicBezTo>
                  <a:cubicBezTo>
                    <a:pt x="4875" y="867"/>
                    <a:pt x="4874" y="861"/>
                    <a:pt x="4860" y="1025"/>
                  </a:cubicBezTo>
                  <a:cubicBezTo>
                    <a:pt x="4855" y="1243"/>
                    <a:pt x="4838" y="1462"/>
                    <a:pt x="4838" y="1680"/>
                  </a:cubicBezTo>
                  <a:cubicBezTo>
                    <a:pt x="4838" y="1718"/>
                    <a:pt x="4844" y="1605"/>
                    <a:pt x="4849" y="1567"/>
                  </a:cubicBezTo>
                  <a:cubicBezTo>
                    <a:pt x="4851" y="1548"/>
                    <a:pt x="4856" y="1529"/>
                    <a:pt x="4860" y="1510"/>
                  </a:cubicBezTo>
                  <a:cubicBezTo>
                    <a:pt x="4864" y="1529"/>
                    <a:pt x="4864" y="1549"/>
                    <a:pt x="4871" y="1567"/>
                  </a:cubicBezTo>
                  <a:cubicBezTo>
                    <a:pt x="4876" y="1580"/>
                    <a:pt x="4894" y="1587"/>
                    <a:pt x="4894" y="1601"/>
                  </a:cubicBezTo>
                  <a:cubicBezTo>
                    <a:pt x="4894" y="1913"/>
                    <a:pt x="4879" y="2226"/>
                    <a:pt x="4871" y="2538"/>
                  </a:cubicBezTo>
                  <a:cubicBezTo>
                    <a:pt x="4514" y="2534"/>
                    <a:pt x="4156" y="2535"/>
                    <a:pt x="3799" y="2527"/>
                  </a:cubicBezTo>
                  <a:cubicBezTo>
                    <a:pt x="3776" y="2527"/>
                    <a:pt x="3889" y="2517"/>
                    <a:pt x="3866" y="2516"/>
                  </a:cubicBezTo>
                  <a:cubicBezTo>
                    <a:pt x="3512" y="2508"/>
                    <a:pt x="3159" y="2508"/>
                    <a:pt x="2805" y="2504"/>
                  </a:cubicBezTo>
                  <a:cubicBezTo>
                    <a:pt x="2734" y="2506"/>
                    <a:pt x="1040" y="2578"/>
                    <a:pt x="1653" y="2470"/>
                  </a:cubicBezTo>
                  <a:cubicBezTo>
                    <a:pt x="1450" y="2572"/>
                    <a:pt x="1204" y="2516"/>
                    <a:pt x="986" y="2470"/>
                  </a:cubicBezTo>
                  <a:cubicBezTo>
                    <a:pt x="872" y="2472"/>
                    <a:pt x="318" y="2382"/>
                    <a:pt x="128" y="2572"/>
                  </a:cubicBezTo>
                  <a:cubicBezTo>
                    <a:pt x="0" y="2261"/>
                    <a:pt x="85" y="1659"/>
                    <a:pt x="71" y="1262"/>
                  </a:cubicBezTo>
                  <a:cubicBezTo>
                    <a:pt x="81" y="466"/>
                    <a:pt x="28" y="556"/>
                    <a:pt x="105" y="155"/>
                  </a:cubicBezTo>
                  <a:cubicBezTo>
                    <a:pt x="120" y="159"/>
                    <a:pt x="138" y="157"/>
                    <a:pt x="151" y="166"/>
                  </a:cubicBezTo>
                  <a:cubicBezTo>
                    <a:pt x="211" y="206"/>
                    <a:pt x="126" y="211"/>
                    <a:pt x="218" y="189"/>
                  </a:cubicBezTo>
                  <a:cubicBezTo>
                    <a:pt x="244" y="150"/>
                    <a:pt x="269" y="125"/>
                    <a:pt x="309" y="99"/>
                  </a:cubicBezTo>
                  <a:cubicBezTo>
                    <a:pt x="348" y="107"/>
                    <a:pt x="373" y="111"/>
                    <a:pt x="410" y="121"/>
                  </a:cubicBezTo>
                  <a:cubicBezTo>
                    <a:pt x="410" y="121"/>
                    <a:pt x="501" y="150"/>
                    <a:pt x="410" y="121"/>
                  </a:cubicBezTo>
                  <a:close/>
                </a:path>
              </a:pathLst>
            </a:custGeom>
            <a:solidFill>
              <a:srgbClr val="C9E4FF"/>
            </a:solidFill>
            <a:ln w="31750" cap="sq" cmpd="sng">
              <a:noFill/>
              <a:prstDash val="solid"/>
              <a:round/>
              <a:headEnd/>
              <a:tailEnd/>
            </a:ln>
            <a:effectLst>
              <a:outerShdw dist="224686" dir="2837437" algn="ctr" rotWithShape="0">
                <a:srgbClr val="B9B9B9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" name="Text Box 10"/>
            <p:cNvSpPr txBox="1">
              <a:spLocks noChangeArrowheads="1"/>
            </p:cNvSpPr>
            <p:nvPr/>
          </p:nvSpPr>
          <p:spPr bwMode="auto">
            <a:xfrm>
              <a:off x="165" y="711"/>
              <a:ext cx="4322" cy="15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just" fontAlgn="base">
                <a:spcBef>
                  <a:spcPct val="0"/>
                </a:spcBef>
              </a:pPr>
              <a:r>
                <a:rPr lang="zh-CN" altLang="en-US" sz="4000" b="1" baseline="0" dirty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今天许多编译器</a:t>
              </a:r>
              <a:r>
                <a:rPr lang="zh-CN" altLang="en-US" sz="4000" b="1" dirty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通常</a:t>
              </a:r>
              <a:r>
                <a:rPr lang="zh-CN" altLang="en-US" sz="4000" b="1" baseline="0" dirty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先将数学表达式转换成后缀表达式，然后再将后缀表达式转换成机器执行代码。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</a:t>
            </a:r>
            <a:r>
              <a:rPr lang="en-US" altLang="zh-CN" dirty="0" smtClean="0"/>
              <a:t>4.1</a:t>
            </a:r>
            <a:r>
              <a:rPr lang="zh-CN" altLang="en-US" dirty="0"/>
              <a:t>：算法分析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56</a:t>
            </a:fld>
            <a:endParaRPr lang="zh-CN" altLang="en-US" dirty="0"/>
          </a:p>
        </p:txBody>
      </p:sp>
      <p:grpSp>
        <p:nvGrpSpPr>
          <p:cNvPr id="4" name="Group 38"/>
          <p:cNvGrpSpPr>
            <a:grpSpLocks/>
          </p:cNvGrpSpPr>
          <p:nvPr/>
        </p:nvGrpSpPr>
        <p:grpSpPr bwMode="auto">
          <a:xfrm>
            <a:off x="1391296" y="1556792"/>
            <a:ext cx="9529277" cy="5185295"/>
            <a:chOff x="289" y="1200"/>
            <a:chExt cx="5482" cy="3074"/>
          </a:xfrm>
        </p:grpSpPr>
        <p:sp>
          <p:nvSpPr>
            <p:cNvPr id="5" name="Freeform 9"/>
            <p:cNvSpPr>
              <a:spLocks/>
            </p:cNvSpPr>
            <p:nvPr/>
          </p:nvSpPr>
          <p:spPr bwMode="auto">
            <a:xfrm>
              <a:off x="289" y="1200"/>
              <a:ext cx="5482" cy="3074"/>
            </a:xfrm>
            <a:custGeom>
              <a:avLst/>
              <a:gdLst>
                <a:gd name="T0" fmla="*/ 517 w 4969"/>
                <a:gd name="T1" fmla="*/ 63 h 2578"/>
                <a:gd name="T2" fmla="*/ 1684 w 4969"/>
                <a:gd name="T3" fmla="*/ 68 h 2578"/>
                <a:gd name="T4" fmla="*/ 2638 w 4969"/>
                <a:gd name="T5" fmla="*/ 39 h 2578"/>
                <a:gd name="T6" fmla="*/ 3377 w 4969"/>
                <a:gd name="T7" fmla="*/ 63 h 2578"/>
                <a:gd name="T8" fmla="*/ 4047 w 4969"/>
                <a:gd name="T9" fmla="*/ 99 h 2578"/>
                <a:gd name="T10" fmla="*/ 5455 w 4969"/>
                <a:gd name="T11" fmla="*/ 93 h 2578"/>
                <a:gd name="T12" fmla="*/ 6011 w 4969"/>
                <a:gd name="T13" fmla="*/ 63 h 2578"/>
                <a:gd name="T14" fmla="*/ 6211 w 4969"/>
                <a:gd name="T15" fmla="*/ 111 h 2578"/>
                <a:gd name="T16" fmla="*/ 6181 w 4969"/>
                <a:gd name="T17" fmla="*/ 129 h 2578"/>
                <a:gd name="T18" fmla="*/ 6154 w 4969"/>
                <a:gd name="T19" fmla="*/ 349 h 2578"/>
                <a:gd name="T20" fmla="*/ 6124 w 4969"/>
                <a:gd name="T21" fmla="*/ 539 h 2578"/>
                <a:gd name="T22" fmla="*/ 6099 w 4969"/>
                <a:gd name="T23" fmla="*/ 884 h 2578"/>
                <a:gd name="T24" fmla="*/ 6111 w 4969"/>
                <a:gd name="T25" fmla="*/ 826 h 2578"/>
                <a:gd name="T26" fmla="*/ 6124 w 4969"/>
                <a:gd name="T27" fmla="*/ 794 h 2578"/>
                <a:gd name="T28" fmla="*/ 6140 w 4969"/>
                <a:gd name="T29" fmla="*/ 826 h 2578"/>
                <a:gd name="T30" fmla="*/ 6169 w 4969"/>
                <a:gd name="T31" fmla="*/ 842 h 2578"/>
                <a:gd name="T32" fmla="*/ 6140 w 4969"/>
                <a:gd name="T33" fmla="*/ 1336 h 2578"/>
                <a:gd name="T34" fmla="*/ 4789 w 4969"/>
                <a:gd name="T35" fmla="*/ 1329 h 2578"/>
                <a:gd name="T36" fmla="*/ 4871 w 4969"/>
                <a:gd name="T37" fmla="*/ 1324 h 2578"/>
                <a:gd name="T38" fmla="*/ 3535 w 4969"/>
                <a:gd name="T39" fmla="*/ 1316 h 2578"/>
                <a:gd name="T40" fmla="*/ 2083 w 4969"/>
                <a:gd name="T41" fmla="*/ 1299 h 2578"/>
                <a:gd name="T42" fmla="*/ 1242 w 4969"/>
                <a:gd name="T43" fmla="*/ 1299 h 2578"/>
                <a:gd name="T44" fmla="*/ 161 w 4969"/>
                <a:gd name="T45" fmla="*/ 1353 h 2578"/>
                <a:gd name="T46" fmla="*/ 90 w 4969"/>
                <a:gd name="T47" fmla="*/ 663 h 2578"/>
                <a:gd name="T48" fmla="*/ 133 w 4969"/>
                <a:gd name="T49" fmla="*/ 82 h 2578"/>
                <a:gd name="T50" fmla="*/ 190 w 4969"/>
                <a:gd name="T51" fmla="*/ 88 h 2578"/>
                <a:gd name="T52" fmla="*/ 275 w 4969"/>
                <a:gd name="T53" fmla="*/ 99 h 2578"/>
                <a:gd name="T54" fmla="*/ 389 w 4969"/>
                <a:gd name="T55" fmla="*/ 52 h 2578"/>
                <a:gd name="T56" fmla="*/ 517 w 4969"/>
                <a:gd name="T57" fmla="*/ 63 h 2578"/>
                <a:gd name="T58" fmla="*/ 517 w 4969"/>
                <a:gd name="T59" fmla="*/ 63 h 2578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4969" h="2578">
                  <a:moveTo>
                    <a:pt x="410" y="121"/>
                  </a:moveTo>
                  <a:cubicBezTo>
                    <a:pt x="749" y="132"/>
                    <a:pt x="984" y="140"/>
                    <a:pt x="1336" y="132"/>
                  </a:cubicBezTo>
                  <a:cubicBezTo>
                    <a:pt x="1588" y="105"/>
                    <a:pt x="1841" y="98"/>
                    <a:pt x="2093" y="76"/>
                  </a:cubicBezTo>
                  <a:cubicBezTo>
                    <a:pt x="1871" y="226"/>
                    <a:pt x="2499" y="91"/>
                    <a:pt x="2680" y="121"/>
                  </a:cubicBezTo>
                  <a:cubicBezTo>
                    <a:pt x="3241" y="111"/>
                    <a:pt x="3496" y="0"/>
                    <a:pt x="3211" y="189"/>
                  </a:cubicBezTo>
                  <a:cubicBezTo>
                    <a:pt x="2900" y="395"/>
                    <a:pt x="3956" y="182"/>
                    <a:pt x="4329" y="178"/>
                  </a:cubicBezTo>
                  <a:cubicBezTo>
                    <a:pt x="4474" y="140"/>
                    <a:pt x="4621" y="130"/>
                    <a:pt x="4770" y="121"/>
                  </a:cubicBezTo>
                  <a:cubicBezTo>
                    <a:pt x="4910" y="140"/>
                    <a:pt x="4969" y="91"/>
                    <a:pt x="4928" y="212"/>
                  </a:cubicBezTo>
                  <a:cubicBezTo>
                    <a:pt x="4924" y="225"/>
                    <a:pt x="4913" y="234"/>
                    <a:pt x="4905" y="245"/>
                  </a:cubicBezTo>
                  <a:cubicBezTo>
                    <a:pt x="4854" y="402"/>
                    <a:pt x="4898" y="255"/>
                    <a:pt x="4883" y="663"/>
                  </a:cubicBezTo>
                  <a:cubicBezTo>
                    <a:pt x="4875" y="867"/>
                    <a:pt x="4874" y="861"/>
                    <a:pt x="4860" y="1025"/>
                  </a:cubicBezTo>
                  <a:cubicBezTo>
                    <a:pt x="4855" y="1243"/>
                    <a:pt x="4838" y="1462"/>
                    <a:pt x="4838" y="1680"/>
                  </a:cubicBezTo>
                  <a:cubicBezTo>
                    <a:pt x="4838" y="1718"/>
                    <a:pt x="4844" y="1605"/>
                    <a:pt x="4849" y="1567"/>
                  </a:cubicBezTo>
                  <a:cubicBezTo>
                    <a:pt x="4851" y="1548"/>
                    <a:pt x="4856" y="1529"/>
                    <a:pt x="4860" y="1510"/>
                  </a:cubicBezTo>
                  <a:cubicBezTo>
                    <a:pt x="4864" y="1529"/>
                    <a:pt x="4864" y="1549"/>
                    <a:pt x="4871" y="1567"/>
                  </a:cubicBezTo>
                  <a:cubicBezTo>
                    <a:pt x="4876" y="1580"/>
                    <a:pt x="4894" y="1587"/>
                    <a:pt x="4894" y="1601"/>
                  </a:cubicBezTo>
                  <a:cubicBezTo>
                    <a:pt x="4894" y="1913"/>
                    <a:pt x="4879" y="2226"/>
                    <a:pt x="4871" y="2538"/>
                  </a:cubicBezTo>
                  <a:cubicBezTo>
                    <a:pt x="4514" y="2534"/>
                    <a:pt x="4156" y="2535"/>
                    <a:pt x="3799" y="2527"/>
                  </a:cubicBezTo>
                  <a:cubicBezTo>
                    <a:pt x="3776" y="2527"/>
                    <a:pt x="3889" y="2517"/>
                    <a:pt x="3866" y="2516"/>
                  </a:cubicBezTo>
                  <a:cubicBezTo>
                    <a:pt x="3512" y="2508"/>
                    <a:pt x="3159" y="2508"/>
                    <a:pt x="2805" y="2504"/>
                  </a:cubicBezTo>
                  <a:cubicBezTo>
                    <a:pt x="2734" y="2506"/>
                    <a:pt x="1040" y="2578"/>
                    <a:pt x="1653" y="2470"/>
                  </a:cubicBezTo>
                  <a:cubicBezTo>
                    <a:pt x="1450" y="2572"/>
                    <a:pt x="1204" y="2516"/>
                    <a:pt x="986" y="2470"/>
                  </a:cubicBezTo>
                  <a:cubicBezTo>
                    <a:pt x="872" y="2472"/>
                    <a:pt x="318" y="2382"/>
                    <a:pt x="128" y="2572"/>
                  </a:cubicBezTo>
                  <a:cubicBezTo>
                    <a:pt x="0" y="2261"/>
                    <a:pt x="85" y="1659"/>
                    <a:pt x="71" y="1262"/>
                  </a:cubicBezTo>
                  <a:cubicBezTo>
                    <a:pt x="81" y="466"/>
                    <a:pt x="28" y="556"/>
                    <a:pt x="105" y="155"/>
                  </a:cubicBezTo>
                  <a:cubicBezTo>
                    <a:pt x="120" y="159"/>
                    <a:pt x="138" y="157"/>
                    <a:pt x="151" y="166"/>
                  </a:cubicBezTo>
                  <a:cubicBezTo>
                    <a:pt x="211" y="206"/>
                    <a:pt x="126" y="211"/>
                    <a:pt x="218" y="189"/>
                  </a:cubicBezTo>
                  <a:cubicBezTo>
                    <a:pt x="244" y="150"/>
                    <a:pt x="269" y="125"/>
                    <a:pt x="309" y="99"/>
                  </a:cubicBezTo>
                  <a:cubicBezTo>
                    <a:pt x="348" y="107"/>
                    <a:pt x="373" y="111"/>
                    <a:pt x="410" y="121"/>
                  </a:cubicBezTo>
                  <a:cubicBezTo>
                    <a:pt x="410" y="121"/>
                    <a:pt x="501" y="150"/>
                    <a:pt x="410" y="121"/>
                  </a:cubicBezTo>
                  <a:close/>
                </a:path>
              </a:pathLst>
            </a:custGeom>
            <a:solidFill>
              <a:srgbClr val="C9E4FF"/>
            </a:solidFill>
            <a:ln w="31750" cap="sq" cmpd="sng">
              <a:noFill/>
              <a:prstDash val="solid"/>
              <a:round/>
              <a:headEnd/>
              <a:tailEnd/>
            </a:ln>
            <a:effectLst>
              <a:outerShdw dist="224686" dir="2837437" algn="ctr" rotWithShape="0">
                <a:srgbClr val="B9B9B9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Text Box 10"/>
            <p:cNvSpPr txBox="1">
              <a:spLocks noChangeArrowheads="1"/>
            </p:cNvSpPr>
            <p:nvPr/>
          </p:nvSpPr>
          <p:spPr bwMode="auto">
            <a:xfrm>
              <a:off x="565" y="1446"/>
              <a:ext cx="4916" cy="26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just" fontAlgn="base">
                <a:spcBef>
                  <a:spcPct val="0"/>
                </a:spcBef>
              </a:pPr>
              <a:r>
                <a:rPr lang="zh-CN" altLang="en-US" sz="3200" b="1" dirty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算法：</a:t>
              </a:r>
              <a:endParaRPr lang="en-US" altLang="zh-CN" sz="3200" b="1" dirty="0">
                <a:solidFill>
                  <a:srgbClr val="000080"/>
                </a:solidFill>
                <a:latin typeface="幼圆" pitchFamily="49" charset="-122"/>
                <a:ea typeface="幼圆" pitchFamily="49" charset="-122"/>
              </a:endParaRPr>
            </a:p>
            <a:p>
              <a:pPr algn="just" fontAlgn="base">
                <a:spcBef>
                  <a:spcPct val="0"/>
                </a:spcBef>
              </a:pPr>
              <a:r>
                <a:rPr lang="zh-CN" altLang="en-US" sz="3200" baseline="0" dirty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对于</a:t>
              </a:r>
              <a:r>
                <a:rPr lang="zh-CN" altLang="en-US" sz="3200" baseline="0" dirty="0" smtClean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问题</a:t>
              </a:r>
              <a:r>
                <a:rPr lang="en-US" altLang="zh-CN" sz="3200" baseline="0" dirty="0" smtClean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4.1</a:t>
              </a:r>
              <a:r>
                <a:rPr lang="zh-CN" altLang="en-US" sz="3200" baseline="0" dirty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我们没有必要象编译程序那样先将中缀表达式转换为后缀表达式，然后再进行计算。</a:t>
              </a:r>
              <a:endParaRPr lang="en-US" altLang="zh-CN" sz="3200" baseline="0" dirty="0">
                <a:solidFill>
                  <a:srgbClr val="000080"/>
                </a:solidFill>
                <a:latin typeface="幼圆" pitchFamily="49" charset="-122"/>
                <a:ea typeface="幼圆" pitchFamily="49" charset="-122"/>
              </a:endParaRPr>
            </a:p>
            <a:p>
              <a:pPr algn="just" fontAlgn="base">
                <a:spcBef>
                  <a:spcPct val="0"/>
                </a:spcBef>
              </a:pPr>
              <a:r>
                <a:rPr lang="zh-CN" altLang="en-US" sz="3200" dirty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为此，可设两个栈，一个为</a:t>
              </a:r>
              <a:r>
                <a:rPr lang="zh-CN" altLang="en-US" sz="3200" b="1" dirty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数据栈</a:t>
              </a:r>
              <a:r>
                <a:rPr lang="zh-CN" altLang="en-US" sz="3200" dirty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，另一个为</a:t>
              </a:r>
              <a:r>
                <a:rPr lang="zh-CN" altLang="en-US" sz="3200" b="1" dirty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运算符栈</a:t>
              </a:r>
              <a:r>
                <a:rPr lang="zh-CN" altLang="en-US" sz="3200" dirty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，在转换中缀表达的同时进行表达式的计算。</a:t>
              </a:r>
              <a:r>
                <a:rPr lang="zh-CN" altLang="en-US" sz="3200" b="1" dirty="0">
                  <a:solidFill>
                    <a:srgbClr val="000080"/>
                  </a:solidFill>
                  <a:latin typeface="楷体" pitchFamily="49" charset="-122"/>
                  <a:ea typeface="楷体" pitchFamily="49" charset="-122"/>
                </a:rPr>
                <a:t>主要思路为：当一个运算符出栈时，即与数据栈中的数据进行相应计算，计算结果仍存至数据栈中。</a:t>
              </a:r>
              <a:endParaRPr lang="zh-CN" altLang="en-US" sz="3200" b="1" baseline="0" dirty="0">
                <a:solidFill>
                  <a:srgbClr val="00008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</a:t>
            </a:r>
            <a:r>
              <a:rPr lang="en-US" altLang="zh-CN" dirty="0" smtClean="0"/>
              <a:t>4.1</a:t>
            </a:r>
            <a:r>
              <a:rPr lang="zh-CN" altLang="en-US" dirty="0"/>
              <a:t>：算法分析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57</a:t>
            </a:fld>
            <a:endParaRPr lang="zh-CN" altLang="en-US" dirty="0"/>
          </a:p>
        </p:txBody>
      </p:sp>
      <p:sp>
        <p:nvSpPr>
          <p:cNvPr id="4" name="流程图: 决策 3"/>
          <p:cNvSpPr/>
          <p:nvPr/>
        </p:nvSpPr>
        <p:spPr bwMode="auto">
          <a:xfrm>
            <a:off x="4271241" y="1268761"/>
            <a:ext cx="3743929" cy="550247"/>
          </a:xfrm>
          <a:prstGeom prst="flowChartDecision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从输入中获取一个符号</a:t>
            </a:r>
            <a:endParaRPr kumimoji="0" lang="zh-CN" altLang="en-US" sz="11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流程图: 决策 4"/>
          <p:cNvSpPr/>
          <p:nvPr/>
        </p:nvSpPr>
        <p:spPr bwMode="auto">
          <a:xfrm>
            <a:off x="4271241" y="2276872"/>
            <a:ext cx="3743929" cy="611386"/>
          </a:xfrm>
          <a:prstGeom prst="flowChartDecision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400" dirty="0">
                <a:latin typeface="楷体" pitchFamily="49" charset="-122"/>
                <a:ea typeface="楷体" pitchFamily="49" charset="-122"/>
              </a:rPr>
              <a:t>是否为数据或操作符</a:t>
            </a:r>
            <a:endParaRPr kumimoji="0" lang="zh-CN" altLang="en-US" sz="1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2447276" y="3356992"/>
            <a:ext cx="3551932" cy="40011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000" dirty="0">
                <a:latin typeface="楷体" pitchFamily="49" charset="-122"/>
                <a:ea typeface="楷体" pitchFamily="49" charset="-122"/>
              </a:rPr>
              <a:t>直接进数据栈</a:t>
            </a:r>
            <a:endParaRPr kumimoji="0" lang="zh-CN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6383201" y="3356992"/>
            <a:ext cx="3551932" cy="36933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>
                <a:latin typeface="楷体" pitchFamily="49" charset="-122"/>
                <a:ea typeface="楷体" pitchFamily="49" charset="-122"/>
              </a:rPr>
              <a:t>视情况进符号栈或计算</a:t>
            </a:r>
            <a:endParaRPr kumimoji="0" lang="zh-CN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流程图: 决策 7"/>
          <p:cNvSpPr/>
          <p:nvPr/>
        </p:nvSpPr>
        <p:spPr bwMode="auto">
          <a:xfrm>
            <a:off x="4271241" y="4545806"/>
            <a:ext cx="3743929" cy="611386"/>
          </a:xfrm>
          <a:prstGeom prst="flowChartDecision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</a:rPr>
              <a:t>符号栈是否为空</a:t>
            </a:r>
          </a:p>
        </p:txBody>
      </p:sp>
      <p:sp>
        <p:nvSpPr>
          <p:cNvPr id="9" name="矩形 8"/>
          <p:cNvSpPr/>
          <p:nvPr/>
        </p:nvSpPr>
        <p:spPr bwMode="auto">
          <a:xfrm>
            <a:off x="4367240" y="5693186"/>
            <a:ext cx="3551932" cy="40011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000" dirty="0">
                <a:latin typeface="楷体" pitchFamily="49" charset="-122"/>
                <a:ea typeface="楷体" pitchFamily="49" charset="-122"/>
              </a:rPr>
              <a:t>进行计算并将结果存入数据栈</a:t>
            </a:r>
            <a:endParaRPr kumimoji="0" lang="zh-CN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8303165" y="5693186"/>
            <a:ext cx="3551932" cy="40011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</a:rPr>
              <a:t>输出计算结果</a:t>
            </a:r>
          </a:p>
        </p:txBody>
      </p:sp>
      <p:cxnSp>
        <p:nvCxnSpPr>
          <p:cNvPr id="14" name="直接箭头连接符 13"/>
          <p:cNvCxnSpPr>
            <a:endCxn id="4" idx="0"/>
          </p:cNvCxnSpPr>
          <p:nvPr/>
        </p:nvCxnSpPr>
        <p:spPr bwMode="auto">
          <a:xfrm flipH="1">
            <a:off x="6143206" y="836712"/>
            <a:ext cx="1" cy="432049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直接箭头连接符 17"/>
          <p:cNvCxnSpPr>
            <a:stCxn id="4" idx="2"/>
            <a:endCxn id="5" idx="0"/>
          </p:cNvCxnSpPr>
          <p:nvPr/>
        </p:nvCxnSpPr>
        <p:spPr bwMode="auto">
          <a:xfrm>
            <a:off x="6143206" y="1819008"/>
            <a:ext cx="0" cy="45786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肘形连接符 26"/>
          <p:cNvCxnSpPr>
            <a:stCxn id="5" idx="1"/>
            <a:endCxn id="6" idx="0"/>
          </p:cNvCxnSpPr>
          <p:nvPr/>
        </p:nvCxnSpPr>
        <p:spPr bwMode="auto">
          <a:xfrm rot="10800000" flipV="1">
            <a:off x="4223243" y="2582564"/>
            <a:ext cx="47999" cy="774427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1" name="肘形连接符 30"/>
          <p:cNvCxnSpPr>
            <a:stCxn id="5" idx="3"/>
            <a:endCxn id="7" idx="0"/>
          </p:cNvCxnSpPr>
          <p:nvPr/>
        </p:nvCxnSpPr>
        <p:spPr bwMode="auto">
          <a:xfrm>
            <a:off x="8015170" y="2582565"/>
            <a:ext cx="143997" cy="774427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4" name="肘形连接符 43"/>
          <p:cNvCxnSpPr>
            <a:stCxn id="7" idx="2"/>
          </p:cNvCxnSpPr>
          <p:nvPr/>
        </p:nvCxnSpPr>
        <p:spPr bwMode="auto">
          <a:xfrm rot="5400000">
            <a:off x="4775970" y="629645"/>
            <a:ext cx="286519" cy="6479876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7" name="直接箭头连接符 46"/>
          <p:cNvCxnSpPr>
            <a:stCxn id="6" idx="2"/>
          </p:cNvCxnSpPr>
          <p:nvPr/>
        </p:nvCxnSpPr>
        <p:spPr bwMode="auto">
          <a:xfrm>
            <a:off x="4223242" y="3757102"/>
            <a:ext cx="8516" cy="27263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2" name="肘形连接符 51"/>
          <p:cNvCxnSpPr/>
          <p:nvPr/>
        </p:nvCxnSpPr>
        <p:spPr bwMode="auto">
          <a:xfrm flipV="1">
            <a:off x="1766823" y="1052736"/>
            <a:ext cx="4376384" cy="2958678"/>
          </a:xfrm>
          <a:prstGeom prst="bentConnector3">
            <a:avLst>
              <a:gd name="adj1" fmla="val -1749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6" name="肘形连接符 55"/>
          <p:cNvCxnSpPr>
            <a:stCxn id="4" idx="3"/>
          </p:cNvCxnSpPr>
          <p:nvPr/>
        </p:nvCxnSpPr>
        <p:spPr bwMode="auto">
          <a:xfrm>
            <a:off x="8015170" y="1543885"/>
            <a:ext cx="3192604" cy="2617808"/>
          </a:xfrm>
          <a:prstGeom prst="bentConnector3">
            <a:avLst>
              <a:gd name="adj1" fmla="val 109281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60" name="肘形连接符 59"/>
          <p:cNvCxnSpPr>
            <a:endCxn id="8" idx="0"/>
          </p:cNvCxnSpPr>
          <p:nvPr/>
        </p:nvCxnSpPr>
        <p:spPr bwMode="auto">
          <a:xfrm rot="10800000" flipV="1">
            <a:off x="6143206" y="4161692"/>
            <a:ext cx="5159910" cy="384113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3" name="直接箭头连接符 62"/>
          <p:cNvCxnSpPr>
            <a:stCxn id="8" idx="2"/>
            <a:endCxn id="9" idx="0"/>
          </p:cNvCxnSpPr>
          <p:nvPr/>
        </p:nvCxnSpPr>
        <p:spPr bwMode="auto">
          <a:xfrm>
            <a:off x="6143206" y="5157192"/>
            <a:ext cx="0" cy="53599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8" name="肘形连接符 67"/>
          <p:cNvCxnSpPr>
            <a:stCxn id="8" idx="3"/>
            <a:endCxn id="10" idx="0"/>
          </p:cNvCxnSpPr>
          <p:nvPr/>
        </p:nvCxnSpPr>
        <p:spPr bwMode="auto">
          <a:xfrm>
            <a:off x="8015170" y="4851499"/>
            <a:ext cx="2063961" cy="841687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4" name="肘形连接符 73"/>
          <p:cNvCxnSpPr>
            <a:stCxn id="9" idx="2"/>
          </p:cNvCxnSpPr>
          <p:nvPr/>
        </p:nvCxnSpPr>
        <p:spPr bwMode="auto">
          <a:xfrm rot="5400000">
            <a:off x="4340050" y="4968508"/>
            <a:ext cx="678369" cy="2927944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7" name="肘形连接符 76"/>
          <p:cNvCxnSpPr/>
          <p:nvPr/>
        </p:nvCxnSpPr>
        <p:spPr bwMode="auto">
          <a:xfrm flipV="1">
            <a:off x="3215262" y="4149082"/>
            <a:ext cx="2975944" cy="2622583"/>
          </a:xfrm>
          <a:prstGeom prst="bentConnector3">
            <a:avLst>
              <a:gd name="adj1" fmla="val -2163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0" name="TextBox 79"/>
          <p:cNvSpPr txBox="1"/>
          <p:nvPr/>
        </p:nvSpPr>
        <p:spPr>
          <a:xfrm>
            <a:off x="6167214" y="191683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不是等号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8111169" y="126876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是等号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6313051" y="530648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不为空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7919172" y="4437113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空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3407258" y="292494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数据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8207167" y="292494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符号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3093B8F-D891-443E-8E68-0205ECCF8194}" type="slidenum">
              <a:rPr lang="en-US" altLang="zh-CN" smtClean="0"/>
              <a:pPr/>
              <a:t>58</a:t>
            </a:fld>
            <a:endParaRPr lang="en-US" altLang="zh-CN"/>
          </a:p>
        </p:txBody>
      </p:sp>
      <p:sp>
        <p:nvSpPr>
          <p:cNvPr id="634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itchFamily="2" charset="-122"/>
              </a:rPr>
              <a:t>枚举类型（</a:t>
            </a:r>
            <a:r>
              <a:rPr lang="en-US" altLang="zh-CN">
                <a:ea typeface="宋体" pitchFamily="2" charset="-122"/>
              </a:rPr>
              <a:t>enum</a:t>
            </a:r>
            <a:r>
              <a:rPr lang="zh-CN" altLang="en-US">
                <a:ea typeface="宋体" pitchFamily="2" charset="-122"/>
              </a:rPr>
              <a:t>）</a:t>
            </a:r>
          </a:p>
        </p:txBody>
      </p:sp>
      <p:sp>
        <p:nvSpPr>
          <p:cNvPr id="6349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 b="0" dirty="0">
                <a:ea typeface="宋体" pitchFamily="2" charset="-122"/>
              </a:rPr>
              <a:t>枚举型变量的取值仅限于规定的一组值之一</a:t>
            </a:r>
            <a:r>
              <a:rPr lang="zh-CN" altLang="en-US" b="0" dirty="0" smtClean="0">
                <a:ea typeface="宋体" pitchFamily="2" charset="-122"/>
              </a:rPr>
              <a:t>。</a:t>
            </a:r>
            <a:r>
              <a:rPr lang="zh-CN" altLang="en-US" b="0" dirty="0">
                <a:ea typeface="宋体" pitchFamily="2" charset="-122"/>
              </a:rPr>
              <a:t> </a:t>
            </a:r>
          </a:p>
          <a:p>
            <a:r>
              <a:rPr lang="zh-CN" altLang="en-US" b="0" dirty="0">
                <a:ea typeface="宋体" pitchFamily="2" charset="-122"/>
              </a:rPr>
              <a:t> 定义形式：</a:t>
            </a:r>
          </a:p>
          <a:p>
            <a:pPr lvl="1">
              <a:buFont typeface="Wingdings" pitchFamily="2" charset="2"/>
              <a:buNone/>
            </a:pPr>
            <a:r>
              <a:rPr lang="en-US" altLang="zh-CN" b="1" i="1" dirty="0" err="1">
                <a:solidFill>
                  <a:srgbClr val="0033CC"/>
                </a:solidFill>
                <a:ea typeface="宋体" pitchFamily="2" charset="-122"/>
              </a:rPr>
              <a:t>enum</a:t>
            </a:r>
            <a:r>
              <a:rPr lang="en-US" altLang="zh-CN" b="1" i="1" dirty="0">
                <a:solidFill>
                  <a:srgbClr val="0033CC"/>
                </a:solidFill>
                <a:ea typeface="宋体" pitchFamily="2" charset="-122"/>
              </a:rPr>
              <a:t>   </a:t>
            </a:r>
            <a:r>
              <a:rPr lang="zh-CN" altLang="en-US" b="1" i="1" dirty="0">
                <a:solidFill>
                  <a:srgbClr val="0033CC"/>
                </a:solidFill>
                <a:ea typeface="宋体" pitchFamily="2" charset="-122"/>
              </a:rPr>
              <a:t>枚举名  </a:t>
            </a:r>
            <a:r>
              <a:rPr lang="en-US" altLang="zh-CN" b="1" i="1" dirty="0">
                <a:solidFill>
                  <a:srgbClr val="0033CC"/>
                </a:solidFill>
                <a:ea typeface="宋体" pitchFamily="2" charset="-122"/>
              </a:rPr>
              <a:t>{ </a:t>
            </a:r>
            <a:r>
              <a:rPr lang="zh-CN" altLang="en-US" b="1" i="1" dirty="0">
                <a:solidFill>
                  <a:srgbClr val="0033CC"/>
                </a:solidFill>
                <a:ea typeface="宋体" pitchFamily="2" charset="-122"/>
              </a:rPr>
              <a:t>值表 </a:t>
            </a:r>
            <a:r>
              <a:rPr lang="en-US" altLang="zh-CN" b="1" i="1" dirty="0">
                <a:solidFill>
                  <a:srgbClr val="0033CC"/>
                </a:solidFill>
                <a:ea typeface="宋体" pitchFamily="2" charset="-122"/>
              </a:rPr>
              <a:t>}</a:t>
            </a:r>
            <a:r>
              <a:rPr lang="zh-CN" altLang="en-US" b="1" i="1" dirty="0">
                <a:solidFill>
                  <a:srgbClr val="0033CC"/>
                </a:solidFill>
                <a:ea typeface="宋体" pitchFamily="2" charset="-122"/>
              </a:rPr>
              <a:t>；</a:t>
            </a:r>
          </a:p>
          <a:p>
            <a:pPr lvl="1">
              <a:buFont typeface="Wingdings" pitchFamily="2" charset="2"/>
              <a:buNone/>
            </a:pPr>
            <a:r>
              <a:rPr lang="zh-CN" altLang="en-US" dirty="0">
                <a:ea typeface="宋体" pitchFamily="2" charset="-122"/>
              </a:rPr>
              <a:t>例：</a:t>
            </a:r>
          </a:p>
          <a:p>
            <a:pPr lvl="1">
              <a:buFont typeface="Wingdings" pitchFamily="2" charset="2"/>
              <a:buNone/>
            </a:pPr>
            <a:r>
              <a:rPr lang="en-US" altLang="zh-CN" dirty="0" err="1">
                <a:ea typeface="宋体" pitchFamily="2" charset="-122"/>
              </a:rPr>
              <a:t>enum</a:t>
            </a:r>
            <a:r>
              <a:rPr lang="en-US" altLang="zh-CN" dirty="0">
                <a:ea typeface="宋体" pitchFamily="2" charset="-122"/>
              </a:rPr>
              <a:t> color { red, green, yellow, white, black }; /* </a:t>
            </a:r>
            <a:r>
              <a:rPr lang="zh-CN" altLang="en-US" dirty="0">
                <a:ea typeface="宋体" pitchFamily="2" charset="-122"/>
              </a:rPr>
              <a:t>枚举值是标识符 *</a:t>
            </a:r>
            <a:r>
              <a:rPr lang="en-US" altLang="zh-CN" dirty="0">
                <a:ea typeface="宋体" pitchFamily="2" charset="-122"/>
              </a:rPr>
              <a:t>/</a:t>
            </a:r>
          </a:p>
          <a:p>
            <a:pPr>
              <a:buFont typeface="Wingdings" pitchFamily="2" charset="2"/>
              <a:buNone/>
            </a:pPr>
            <a:r>
              <a:rPr lang="en-US" altLang="zh-CN" b="0" dirty="0">
                <a:ea typeface="宋体" pitchFamily="2" charset="-122"/>
              </a:rPr>
              <a:t> </a:t>
            </a:r>
          </a:p>
          <a:p>
            <a:r>
              <a:rPr lang="en-US" altLang="zh-CN" b="0" dirty="0">
                <a:ea typeface="宋体" pitchFamily="2" charset="-122"/>
              </a:rPr>
              <a:t> </a:t>
            </a:r>
            <a:r>
              <a:rPr lang="zh-CN" altLang="en-US" b="0" dirty="0">
                <a:ea typeface="宋体" pitchFamily="2" charset="-122"/>
              </a:rPr>
              <a:t>枚举变量说明</a:t>
            </a:r>
          </a:p>
          <a:p>
            <a:pPr lvl="1">
              <a:buFont typeface="Wingdings" pitchFamily="2" charset="2"/>
              <a:buNone/>
            </a:pPr>
            <a:r>
              <a:rPr lang="en-US" altLang="zh-CN" dirty="0" err="1">
                <a:ea typeface="宋体" pitchFamily="2" charset="-122"/>
              </a:rPr>
              <a:t>enum</a:t>
            </a:r>
            <a:r>
              <a:rPr lang="en-US" altLang="zh-CN" dirty="0">
                <a:ea typeface="宋体" pitchFamily="2" charset="-122"/>
              </a:rPr>
              <a:t>  color chair;</a:t>
            </a:r>
          </a:p>
          <a:p>
            <a:pPr lvl="1">
              <a:buFont typeface="Wingdings" pitchFamily="2" charset="2"/>
              <a:buNone/>
            </a:pPr>
            <a:r>
              <a:rPr lang="en-US" altLang="zh-CN" dirty="0" err="1">
                <a:ea typeface="宋体" pitchFamily="2" charset="-122"/>
              </a:rPr>
              <a:t>enum</a:t>
            </a:r>
            <a:r>
              <a:rPr lang="en-US" altLang="zh-CN" dirty="0">
                <a:ea typeface="宋体" pitchFamily="2" charset="-122"/>
              </a:rPr>
              <a:t>  color suite[10];</a:t>
            </a:r>
          </a:p>
        </p:txBody>
      </p:sp>
    </p:spTree>
    <p:extLst>
      <p:ext uri="{BB962C8B-B14F-4D97-AF65-F5344CB8AC3E}">
        <p14:creationId xmlns:p14="http://schemas.microsoft.com/office/powerpoint/2010/main" val="354547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A5A4EF3-F976-4BD2-A153-F1BAD7D8C044}" type="slidenum">
              <a:rPr lang="en-US" altLang="zh-CN" smtClean="0"/>
              <a:pPr/>
              <a:t>59</a:t>
            </a:fld>
            <a:endParaRPr lang="en-US" altLang="zh-CN"/>
          </a:p>
        </p:txBody>
      </p:sp>
      <p:sp>
        <p:nvSpPr>
          <p:cNvPr id="645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itchFamily="2" charset="-122"/>
              </a:rPr>
              <a:t>枚举类型（续）</a:t>
            </a:r>
          </a:p>
        </p:txBody>
      </p:sp>
      <p:sp>
        <p:nvSpPr>
          <p:cNvPr id="645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0590" y="1340768"/>
            <a:ext cx="10873208" cy="4556125"/>
          </a:xfrm>
        </p:spPr>
        <p:txBody>
          <a:bodyPr/>
          <a:lstStyle/>
          <a:p>
            <a:pPr marL="0" indent="0">
              <a:lnSpc>
                <a:spcPct val="70000"/>
              </a:lnSpc>
            </a:pPr>
            <a:r>
              <a:rPr lang="zh-CN" altLang="en-US" b="0" dirty="0">
                <a:ea typeface="宋体" pitchFamily="2" charset="-122"/>
              </a:rPr>
              <a:t>在表达式中使用枚举变量</a:t>
            </a:r>
          </a:p>
          <a:p>
            <a:pPr lvl="1"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dirty="0">
                <a:ea typeface="宋体" pitchFamily="2" charset="-122"/>
              </a:rPr>
              <a:t>chair = red;</a:t>
            </a:r>
          </a:p>
          <a:p>
            <a:pPr lvl="1"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dirty="0">
                <a:ea typeface="宋体" pitchFamily="2" charset="-122"/>
              </a:rPr>
              <a:t>suite[5] = yellow;</a:t>
            </a:r>
          </a:p>
          <a:p>
            <a:pPr lvl="1"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dirty="0">
                <a:ea typeface="宋体" pitchFamily="2" charset="-122"/>
              </a:rPr>
              <a:t>if( chair = = green ) …</a:t>
            </a:r>
          </a:p>
          <a:p>
            <a:pPr marL="0" indent="0"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b="0" dirty="0">
                <a:ea typeface="宋体" pitchFamily="2" charset="-122"/>
              </a:rPr>
              <a:t> 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zh-CN" altLang="en-US" b="0" dirty="0">
                <a:ea typeface="宋体" pitchFamily="2" charset="-122"/>
              </a:rPr>
              <a:t>注意</a:t>
            </a:r>
            <a:r>
              <a:rPr lang="zh-CN" altLang="en-US" b="0" dirty="0">
                <a:solidFill>
                  <a:srgbClr val="0033CC"/>
                </a:solidFill>
                <a:ea typeface="宋体" pitchFamily="2" charset="-122"/>
              </a:rPr>
              <a:t>：</a:t>
            </a:r>
            <a:r>
              <a:rPr lang="zh-CN" altLang="en-US" b="0" i="1" dirty="0">
                <a:solidFill>
                  <a:srgbClr val="0033CC"/>
                </a:solidFill>
                <a:ea typeface="宋体" pitchFamily="2" charset="-122"/>
              </a:rPr>
              <a:t>对枚举变量的赋值并不是将标识符字符串传给它，而是把该标识符所对应的各值表中常数值赋与变量</a:t>
            </a:r>
            <a:r>
              <a:rPr lang="zh-CN" altLang="en-US" b="0" dirty="0">
                <a:ea typeface="宋体" pitchFamily="2" charset="-122"/>
              </a:rPr>
              <a:t>。</a:t>
            </a:r>
            <a:r>
              <a:rPr lang="en-US" altLang="zh-CN" b="0" dirty="0">
                <a:ea typeface="宋体" pitchFamily="2" charset="-122"/>
              </a:rPr>
              <a:t>C</a:t>
            </a:r>
            <a:r>
              <a:rPr lang="zh-CN" altLang="en-US" b="0" dirty="0">
                <a:ea typeface="宋体" pitchFamily="2" charset="-122"/>
              </a:rPr>
              <a:t>语言编译程序把值表中的标识符视为从</a:t>
            </a:r>
            <a:r>
              <a:rPr lang="en-US" altLang="zh-CN" b="0" dirty="0">
                <a:ea typeface="宋体" pitchFamily="2" charset="-122"/>
              </a:rPr>
              <a:t>0</a:t>
            </a:r>
            <a:r>
              <a:rPr lang="zh-CN" altLang="en-US" b="0" dirty="0">
                <a:ea typeface="宋体" pitchFamily="2" charset="-122"/>
              </a:rPr>
              <a:t>开始的连续整数。另外，枚举类型变量的作用范围与一般变量的定义相同。</a:t>
            </a:r>
          </a:p>
          <a:p>
            <a:pPr marL="0" indent="0">
              <a:lnSpc>
                <a:spcPct val="70000"/>
              </a:lnSpc>
              <a:buFont typeface="Wingdings" pitchFamily="2" charset="2"/>
              <a:buNone/>
            </a:pPr>
            <a:r>
              <a:rPr lang="zh-CN" altLang="en-US" b="0" dirty="0">
                <a:ea typeface="宋体" pitchFamily="2" charset="-122"/>
              </a:rPr>
              <a:t> </a:t>
            </a:r>
            <a:r>
              <a:rPr lang="zh-CN" altLang="en-US" b="0" dirty="0" smtClean="0">
                <a:ea typeface="宋体" pitchFamily="2" charset="-122"/>
              </a:rPr>
              <a:t>    </a:t>
            </a:r>
            <a:r>
              <a:rPr lang="zh-CN" altLang="en-US" dirty="0" smtClean="0">
                <a:ea typeface="宋体" pitchFamily="2" charset="-122"/>
              </a:rPr>
              <a:t>如</a:t>
            </a:r>
            <a:r>
              <a:rPr lang="zh-CN" altLang="en-US" dirty="0">
                <a:ea typeface="宋体" pitchFamily="2" charset="-122"/>
              </a:rPr>
              <a:t>：</a:t>
            </a:r>
          </a:p>
          <a:p>
            <a:pPr marL="838200" lvl="2" indent="0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err="1">
                <a:ea typeface="宋体" pitchFamily="2" charset="-122"/>
              </a:rPr>
              <a:t>enum</a:t>
            </a:r>
            <a:r>
              <a:rPr lang="en-US" altLang="zh-CN" sz="2400" dirty="0">
                <a:ea typeface="宋体" pitchFamily="2" charset="-122"/>
              </a:rPr>
              <a:t> color { red, green, yellow = 5, white, black };</a:t>
            </a:r>
          </a:p>
          <a:p>
            <a:pPr lvl="1">
              <a:lnSpc>
                <a:spcPct val="70000"/>
              </a:lnSpc>
              <a:buFont typeface="Wingdings" pitchFamily="2" charset="2"/>
              <a:buNone/>
            </a:pPr>
            <a:r>
              <a:rPr lang="zh-CN" altLang="en-US" dirty="0">
                <a:ea typeface="宋体" pitchFamily="2" charset="-122"/>
              </a:rPr>
              <a:t>则：</a:t>
            </a:r>
          </a:p>
          <a:p>
            <a:pPr marL="838200" lvl="2" indent="0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>
                <a:ea typeface="宋体" pitchFamily="2" charset="-122"/>
              </a:rPr>
              <a:t>red=0, green=1, yellow=5, white=6, black=7</a:t>
            </a:r>
          </a:p>
          <a:p>
            <a:pPr marL="0" indent="0">
              <a:lnSpc>
                <a:spcPct val="70000"/>
              </a:lnSpc>
              <a:buFont typeface="Wingdings" pitchFamily="2" charset="2"/>
              <a:buNone/>
            </a:pPr>
            <a:endParaRPr lang="en-US" altLang="zh-CN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3081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</a:t>
            </a:fld>
            <a:endParaRPr lang="zh-CN" altLang="en-US"/>
          </a:p>
        </p:txBody>
      </p:sp>
      <p:pic>
        <p:nvPicPr>
          <p:cNvPr id="4100" name="Picture 4" descr="https://ss0.bdstatic.com/70cFvHSh_Q1YnxGkpoWK1HF6hhy/it/u=2015407222,2299327572&amp;fm=27&amp;gp=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315" y="1124745"/>
            <a:ext cx="6349173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https://timgsa.baidu.com/timg?image&amp;quality=80&amp;size=b9999_10000&amp;sec=1524731592691&amp;di=c50f9fc394065f119b8b4eabc7c0b85c&amp;imgtype=0&amp;src=http%3A%2F%2Fp.chanyouji.cn%2F1450145382%2F573F67CA-6CFF-4E98-918A-0AB08205EEFC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4534" y="3398191"/>
            <a:ext cx="6335879" cy="3454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Box 29"/>
          <p:cNvSpPr txBox="1">
            <a:spLocks noChangeArrowheads="1"/>
          </p:cNvSpPr>
          <p:nvPr/>
        </p:nvSpPr>
        <p:spPr bwMode="auto">
          <a:xfrm>
            <a:off x="1295298" y="158045"/>
            <a:ext cx="7390827" cy="70788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zh-CN" altLang="en-US" sz="4000" b="1" dirty="0" smtClean="0">
                <a:solidFill>
                  <a:srgbClr val="000099"/>
                </a:solidFill>
                <a:ea typeface="微软雅黑" pitchFamily="34" charset="-122"/>
              </a:rPr>
              <a:t>旅行者眼里的栈与队列</a:t>
            </a:r>
            <a:endParaRPr lang="zh-CN" altLang="en-US" sz="4000" b="1" dirty="0">
              <a:solidFill>
                <a:srgbClr val="000099"/>
              </a:solidFill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5859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C59828F-045A-4FC7-9429-704B658A638C}" type="slidenum">
              <a:rPr lang="en-US" altLang="zh-CN" smtClean="0"/>
              <a:pPr/>
              <a:t>60</a:t>
            </a:fld>
            <a:endParaRPr lang="en-US" altLang="zh-CN"/>
          </a:p>
        </p:txBody>
      </p:sp>
      <p:sp>
        <p:nvSpPr>
          <p:cNvPr id="655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itchFamily="2" charset="-122"/>
              </a:rPr>
              <a:t>枚举类型（续）</a:t>
            </a:r>
          </a:p>
        </p:txBody>
      </p:sp>
      <p:sp>
        <p:nvSpPr>
          <p:cNvPr id="6554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3200" b="0" dirty="0">
                <a:ea typeface="宋体" pitchFamily="2" charset="-122"/>
              </a:rPr>
              <a:t>枚举类型用途：</a:t>
            </a:r>
          </a:p>
          <a:p>
            <a:pPr>
              <a:buFont typeface="Wingdings" pitchFamily="2" charset="2"/>
              <a:buNone/>
            </a:pPr>
            <a:endParaRPr lang="zh-CN" altLang="en-US" sz="3200" b="0" dirty="0">
              <a:ea typeface="宋体" pitchFamily="2" charset="-122"/>
            </a:endParaRPr>
          </a:p>
          <a:p>
            <a:pPr marL="781050" lvl="1" indent="-387350"/>
            <a:r>
              <a:rPr lang="zh-CN" altLang="en-US" sz="3200" dirty="0">
                <a:ea typeface="宋体" pitchFamily="2" charset="-122"/>
              </a:rPr>
              <a:t>枚举类型通常用来说明变量取值为有限的一组值之一，如：</a:t>
            </a:r>
            <a:r>
              <a:rPr lang="en-US" altLang="zh-CN" sz="3200" dirty="0" err="1">
                <a:ea typeface="宋体" pitchFamily="2" charset="-122"/>
              </a:rPr>
              <a:t>enum</a:t>
            </a:r>
            <a:r>
              <a:rPr lang="en-US" altLang="zh-CN" sz="3200" dirty="0">
                <a:ea typeface="宋体" pitchFamily="2" charset="-122"/>
              </a:rPr>
              <a:t> Boolean { FALSE, TRUE };</a:t>
            </a:r>
          </a:p>
          <a:p>
            <a:pPr marL="781050" lvl="1" indent="-387350"/>
            <a:r>
              <a:rPr lang="zh-CN" altLang="en-US" sz="3200" dirty="0">
                <a:ea typeface="宋体" pitchFamily="2" charset="-122"/>
              </a:rPr>
              <a:t>用来定义常量，如： </a:t>
            </a:r>
            <a:r>
              <a:rPr lang="en-US" altLang="zh-CN" sz="3200" dirty="0" err="1">
                <a:ea typeface="宋体" pitchFamily="2" charset="-122"/>
              </a:rPr>
              <a:t>enum</a:t>
            </a:r>
            <a:r>
              <a:rPr lang="en-US" altLang="zh-CN" sz="3200" dirty="0">
                <a:ea typeface="宋体" pitchFamily="2" charset="-122"/>
              </a:rPr>
              <a:t> { </a:t>
            </a:r>
            <a:r>
              <a:rPr lang="en-US" altLang="zh-CN" sz="3200" dirty="0">
                <a:solidFill>
                  <a:srgbClr val="FF0000"/>
                </a:solidFill>
                <a:ea typeface="宋体" pitchFamily="2" charset="-122"/>
              </a:rPr>
              <a:t>PI = </a:t>
            </a:r>
            <a:r>
              <a:rPr lang="en-US" altLang="zh-CN" sz="3200" dirty="0" smtClean="0">
                <a:solidFill>
                  <a:srgbClr val="FF0000"/>
                </a:solidFill>
                <a:ea typeface="宋体" pitchFamily="2" charset="-122"/>
              </a:rPr>
              <a:t>3 </a:t>
            </a:r>
            <a:r>
              <a:rPr lang="en-US" altLang="zh-CN" sz="3200" dirty="0">
                <a:ea typeface="宋体" pitchFamily="2" charset="-122"/>
              </a:rPr>
              <a:t>};</a:t>
            </a:r>
          </a:p>
          <a:p>
            <a:pPr>
              <a:buFont typeface="Wingdings" pitchFamily="2" charset="2"/>
              <a:buNone/>
            </a:pPr>
            <a:endParaRPr lang="en-US" altLang="zh-CN" sz="3200" b="0" dirty="0" smtClean="0">
              <a:ea typeface="宋体" pitchFamily="2" charset="-122"/>
            </a:endParaRPr>
          </a:p>
          <a:p>
            <a:pPr>
              <a:buFont typeface="Wingdings" pitchFamily="2" charset="2"/>
              <a:buNone/>
            </a:pPr>
            <a:endParaRPr lang="en-US" altLang="zh-CN" sz="3200" b="0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80521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</a:t>
            </a:r>
            <a:r>
              <a:rPr lang="en-US" altLang="zh-CN" dirty="0" smtClean="0"/>
              <a:t>4.1</a:t>
            </a:r>
            <a:r>
              <a:rPr lang="zh-CN" altLang="en-US" dirty="0"/>
              <a:t>：代码实现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61</a:t>
            </a:fld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519217" y="1"/>
            <a:ext cx="6671196" cy="5452775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US" altLang="zh-CN" dirty="0" err="1"/>
              <a:t>int</a:t>
            </a:r>
            <a:r>
              <a:rPr lang="en-US" altLang="zh-CN" dirty="0"/>
              <a:t> main()</a:t>
            </a:r>
          </a:p>
          <a:p>
            <a:pPr>
              <a:lnSpc>
                <a:spcPts val="1900"/>
              </a:lnSpc>
            </a:pPr>
            <a:r>
              <a:rPr lang="en-US" altLang="zh-CN" dirty="0"/>
              <a:t>{</a:t>
            </a:r>
          </a:p>
          <a:p>
            <a:pPr>
              <a:lnSpc>
                <a:spcPts val="1900"/>
              </a:lnSpc>
            </a:pPr>
            <a:r>
              <a:rPr lang="en-US" altLang="zh-CN" dirty="0"/>
              <a:t>    union sym item;</a:t>
            </a:r>
          </a:p>
          <a:p>
            <a:pPr>
              <a:lnSpc>
                <a:spcPts val="1900"/>
              </a:lnSpc>
            </a:pPr>
            <a:r>
              <a:rPr lang="en-US" altLang="zh-CN" dirty="0"/>
              <a:t>    </a:t>
            </a:r>
            <a:r>
              <a:rPr lang="en-US" altLang="zh-CN" dirty="0" err="1"/>
              <a:t>enum</a:t>
            </a:r>
            <a:r>
              <a:rPr lang="en-US" altLang="zh-CN" dirty="0"/>
              <a:t> symbol s;</a:t>
            </a:r>
          </a:p>
          <a:p>
            <a:pPr>
              <a:lnSpc>
                <a:spcPts val="1900"/>
              </a:lnSpc>
            </a:pPr>
            <a:r>
              <a:rPr lang="en-US" altLang="zh-CN" dirty="0"/>
              <a:t>    while( (s = </a:t>
            </a:r>
            <a:r>
              <a:rPr lang="en-US" altLang="zh-CN" dirty="0" err="1"/>
              <a:t>getSym</a:t>
            </a:r>
            <a:r>
              <a:rPr lang="en-US" altLang="zh-CN" dirty="0"/>
              <a:t>(&amp;item)) ! = EQ) {</a:t>
            </a:r>
            <a:r>
              <a:rPr lang="en-US" altLang="zh-CN" sz="1400" dirty="0">
                <a:solidFill>
                  <a:srgbClr val="FF0000"/>
                </a:solidFill>
              </a:rPr>
              <a:t>//</a:t>
            </a:r>
            <a:r>
              <a:rPr lang="zh-CN" altLang="en-US" sz="1400" dirty="0">
                <a:solidFill>
                  <a:srgbClr val="FF0000"/>
                </a:solidFill>
              </a:rPr>
              <a:t>解析表达式并处理</a:t>
            </a:r>
            <a:endParaRPr lang="en-US" altLang="zh-CN" sz="1400" dirty="0">
              <a:solidFill>
                <a:srgbClr val="FF0000"/>
              </a:solidFill>
            </a:endParaRPr>
          </a:p>
          <a:p>
            <a:pPr>
              <a:lnSpc>
                <a:spcPts val="1900"/>
              </a:lnSpc>
            </a:pPr>
            <a:r>
              <a:rPr lang="en-US" altLang="zh-CN" dirty="0"/>
              <a:t>        if(s == NUM) {</a:t>
            </a:r>
            <a:r>
              <a:rPr lang="en-US" altLang="zh-CN" dirty="0">
                <a:solidFill>
                  <a:srgbClr val="FF0000"/>
                </a:solidFill>
              </a:rPr>
              <a:t>//</a:t>
            </a:r>
            <a:r>
              <a:rPr lang="zh-CN" altLang="en-US" dirty="0">
                <a:solidFill>
                  <a:srgbClr val="FF0000"/>
                </a:solidFill>
              </a:rPr>
              <a:t>是数字</a:t>
            </a:r>
            <a:r>
              <a:rPr lang="en-US" altLang="zh-CN" dirty="0">
                <a:solidFill>
                  <a:srgbClr val="FF0000"/>
                </a:solidFill>
              </a:rPr>
              <a:t>,</a:t>
            </a:r>
            <a:r>
              <a:rPr lang="zh-CN" altLang="en-US" dirty="0">
                <a:solidFill>
                  <a:srgbClr val="FF0000"/>
                </a:solidFill>
              </a:rPr>
              <a:t>入栈</a:t>
            </a:r>
            <a:endParaRPr lang="en-US" altLang="zh-CN" dirty="0"/>
          </a:p>
          <a:p>
            <a:pPr>
              <a:lnSpc>
                <a:spcPts val="1900"/>
              </a:lnSpc>
            </a:pPr>
            <a:r>
              <a:rPr lang="en-US" altLang="zh-CN" dirty="0"/>
              <a:t>                </a:t>
            </a:r>
            <a:r>
              <a:rPr lang="en-US" altLang="zh-CN" dirty="0" err="1"/>
              <a:t>pushNum</a:t>
            </a:r>
            <a:r>
              <a:rPr lang="en-US" altLang="zh-CN" dirty="0"/>
              <a:t>(item.num);</a:t>
            </a:r>
          </a:p>
          <a:p>
            <a:pPr>
              <a:lnSpc>
                <a:spcPts val="1900"/>
              </a:lnSpc>
            </a:pPr>
            <a:r>
              <a:rPr lang="en-US" altLang="zh-CN" dirty="0"/>
              <a:t>        else if(s == OP) {</a:t>
            </a:r>
            <a:r>
              <a:rPr lang="en-US" altLang="zh-CN" dirty="0">
                <a:solidFill>
                  <a:srgbClr val="FF0000"/>
                </a:solidFill>
              </a:rPr>
              <a:t>//</a:t>
            </a:r>
            <a:r>
              <a:rPr lang="zh-CN" altLang="en-US" dirty="0">
                <a:solidFill>
                  <a:srgbClr val="FF0000"/>
                </a:solidFill>
              </a:rPr>
              <a:t>是操作符</a:t>
            </a:r>
            <a:r>
              <a:rPr lang="en-US" altLang="zh-CN" dirty="0">
                <a:solidFill>
                  <a:srgbClr val="FF0000"/>
                </a:solidFill>
              </a:rPr>
              <a:t>,</a:t>
            </a:r>
            <a:r>
              <a:rPr lang="zh-CN" altLang="en-US" dirty="0">
                <a:solidFill>
                  <a:srgbClr val="FF0000"/>
                </a:solidFill>
              </a:rPr>
              <a:t>入栈或运算</a:t>
            </a:r>
            <a:endParaRPr lang="en-US" altLang="zh-CN" dirty="0"/>
          </a:p>
          <a:p>
            <a:pPr>
              <a:lnSpc>
                <a:spcPts val="1900"/>
              </a:lnSpc>
            </a:pPr>
            <a:r>
              <a:rPr lang="en-US" altLang="zh-CN" dirty="0"/>
              <a:t>                operate(</a:t>
            </a:r>
            <a:r>
              <a:rPr lang="en-US" altLang="zh-CN" dirty="0" err="1"/>
              <a:t>item.op</a:t>
            </a:r>
            <a:r>
              <a:rPr lang="en-US" altLang="zh-CN" dirty="0"/>
              <a:t>);</a:t>
            </a:r>
          </a:p>
          <a:p>
            <a:pPr>
              <a:lnSpc>
                <a:spcPts val="1900"/>
              </a:lnSpc>
            </a:pPr>
            <a:r>
              <a:rPr lang="en-US" altLang="zh-CN" dirty="0"/>
              <a:t>        else {</a:t>
            </a:r>
          </a:p>
          <a:p>
            <a:pPr>
              <a:lnSpc>
                <a:spcPts val="1900"/>
              </a:lnSpc>
            </a:pPr>
            <a:r>
              <a:rPr lang="en-US" altLang="zh-CN" dirty="0"/>
              <a:t>            </a:t>
            </a:r>
            <a:r>
              <a:rPr lang="en-US" altLang="zh-CN" dirty="0" err="1"/>
              <a:t>printf</a:t>
            </a:r>
            <a:r>
              <a:rPr lang="en-US" altLang="zh-CN" dirty="0"/>
              <a:t>(“Error in the expression!\n”);</a:t>
            </a:r>
          </a:p>
          <a:p>
            <a:pPr>
              <a:lnSpc>
                <a:spcPts val="1900"/>
              </a:lnSpc>
            </a:pPr>
            <a:r>
              <a:rPr lang="en-US" altLang="zh-CN" dirty="0"/>
              <a:t>            return 1;</a:t>
            </a:r>
          </a:p>
          <a:p>
            <a:pPr>
              <a:lnSpc>
                <a:spcPts val="1900"/>
              </a:lnSpc>
            </a:pPr>
            <a:r>
              <a:rPr lang="en-US" altLang="zh-CN" dirty="0"/>
              <a:t>       }</a:t>
            </a:r>
          </a:p>
          <a:p>
            <a:pPr>
              <a:lnSpc>
                <a:spcPts val="1900"/>
              </a:lnSpc>
            </a:pPr>
            <a:r>
              <a:rPr lang="en-US" altLang="zh-CN" dirty="0"/>
              <a:t>    }</a:t>
            </a:r>
          </a:p>
          <a:p>
            <a:pPr>
              <a:lnSpc>
                <a:spcPts val="1900"/>
              </a:lnSpc>
            </a:pPr>
            <a:r>
              <a:rPr lang="en-US" altLang="zh-CN" dirty="0"/>
              <a:t>    wile(</a:t>
            </a:r>
            <a:r>
              <a:rPr lang="en-US" altLang="zh-CN" dirty="0" err="1"/>
              <a:t>Otop</a:t>
            </a:r>
            <a:r>
              <a:rPr lang="en-US" altLang="zh-CN" dirty="0"/>
              <a:t> &gt;=0)</a:t>
            </a:r>
            <a:r>
              <a:rPr lang="en-US" altLang="zh-CN" dirty="0">
                <a:solidFill>
                  <a:srgbClr val="FF0000"/>
                </a:solidFill>
              </a:rPr>
              <a:t> //</a:t>
            </a:r>
            <a:r>
              <a:rPr lang="zh-CN" altLang="en-US" dirty="0">
                <a:solidFill>
                  <a:srgbClr val="FF0000"/>
                </a:solidFill>
              </a:rPr>
              <a:t>将栈中所有运算符弹出计算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ts val="1900"/>
              </a:lnSpc>
            </a:pPr>
            <a:r>
              <a:rPr lang="en-US" altLang="zh-CN" dirty="0"/>
              <a:t>        compute(</a:t>
            </a:r>
            <a:r>
              <a:rPr lang="en-US" altLang="zh-CN" dirty="0" err="1"/>
              <a:t>popOp</a:t>
            </a:r>
            <a:r>
              <a:rPr lang="en-US" altLang="zh-CN" dirty="0"/>
              <a:t>());</a:t>
            </a:r>
          </a:p>
          <a:p>
            <a:pPr>
              <a:lnSpc>
                <a:spcPts val="1900"/>
              </a:lnSpc>
            </a:pPr>
            <a:r>
              <a:rPr lang="en-US" altLang="zh-CN" dirty="0"/>
              <a:t>    if(</a:t>
            </a:r>
            <a:r>
              <a:rPr lang="en-US" altLang="zh-CN" dirty="0" err="1"/>
              <a:t>Ntop</a:t>
            </a:r>
            <a:r>
              <a:rPr lang="en-US" altLang="zh-CN" dirty="0"/>
              <a:t> == 0) </a:t>
            </a:r>
            <a:r>
              <a:rPr lang="en-US" altLang="zh-CN" dirty="0">
                <a:solidFill>
                  <a:srgbClr val="FF0000"/>
                </a:solidFill>
              </a:rPr>
              <a:t>//</a:t>
            </a:r>
            <a:r>
              <a:rPr lang="zh-CN" altLang="en-US" dirty="0">
                <a:solidFill>
                  <a:srgbClr val="FF0000"/>
                </a:solidFill>
              </a:rPr>
              <a:t>输出计算结果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ts val="1900"/>
              </a:lnSpc>
            </a:pPr>
            <a:r>
              <a:rPr lang="en-US" altLang="zh-CN" dirty="0"/>
              <a:t>        </a:t>
            </a:r>
            <a:r>
              <a:rPr lang="en-US" altLang="zh-CN" dirty="0" err="1"/>
              <a:t>printf</a:t>
            </a:r>
            <a:r>
              <a:rPr lang="en-US" altLang="zh-CN" dirty="0"/>
              <a:t>(“%d\n”, </a:t>
            </a:r>
            <a:r>
              <a:rPr lang="en-US" altLang="zh-CN" dirty="0" err="1"/>
              <a:t>popNum</a:t>
            </a:r>
            <a:r>
              <a:rPr lang="en-US" altLang="zh-CN" dirty="0"/>
              <a:t>());</a:t>
            </a:r>
          </a:p>
          <a:p>
            <a:pPr>
              <a:lnSpc>
                <a:spcPts val="1900"/>
              </a:lnSpc>
            </a:pPr>
            <a:r>
              <a:rPr lang="en-US" altLang="zh-CN" dirty="0"/>
              <a:t>    else</a:t>
            </a:r>
          </a:p>
          <a:p>
            <a:pPr>
              <a:lnSpc>
                <a:spcPts val="1900"/>
              </a:lnSpc>
            </a:pPr>
            <a:r>
              <a:rPr lang="en-US" altLang="zh-CN" dirty="0"/>
              <a:t>        </a:t>
            </a:r>
            <a:r>
              <a:rPr lang="en-US" altLang="zh-CN" dirty="0" err="1"/>
              <a:t>printf</a:t>
            </a:r>
            <a:r>
              <a:rPr lang="en-US" altLang="zh-CN" dirty="0"/>
              <a:t>(“Error in the expression!\n”);</a:t>
            </a:r>
          </a:p>
          <a:p>
            <a:pPr>
              <a:lnSpc>
                <a:spcPts val="1900"/>
              </a:lnSpc>
            </a:pPr>
            <a:r>
              <a:rPr lang="en-US" altLang="zh-CN" dirty="0"/>
              <a:t>    return 0;</a:t>
            </a:r>
          </a:p>
          <a:p>
            <a:pPr>
              <a:lnSpc>
                <a:spcPts val="1900"/>
              </a:lnSpc>
            </a:pPr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711214" y="5380672"/>
            <a:ext cx="6479199" cy="147732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r>
              <a:rPr lang="en-US" altLang="zh-CN" dirty="0"/>
              <a:t>void </a:t>
            </a:r>
            <a:r>
              <a:rPr lang="en-US" altLang="zh-CN" dirty="0" err="1"/>
              <a:t>pushNum</a:t>
            </a:r>
            <a:r>
              <a:rPr lang="en-US" altLang="zh-CN" dirty="0"/>
              <a:t>(</a:t>
            </a:r>
            <a:r>
              <a:rPr lang="en-US" altLang="zh-CN" dirty="0" err="1"/>
              <a:t>DataType</a:t>
            </a:r>
            <a:r>
              <a:rPr lang="en-US" altLang="zh-CN" dirty="0"/>
              <a:t> num);</a:t>
            </a:r>
          </a:p>
          <a:p>
            <a:r>
              <a:rPr lang="en-US" altLang="zh-CN" dirty="0" err="1"/>
              <a:t>DataType</a:t>
            </a:r>
            <a:r>
              <a:rPr lang="en-US" altLang="zh-CN" dirty="0"/>
              <a:t> </a:t>
            </a:r>
            <a:r>
              <a:rPr lang="en-US" altLang="zh-CN" dirty="0" err="1"/>
              <a:t>popNum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void </a:t>
            </a:r>
            <a:r>
              <a:rPr lang="en-US" altLang="zh-CN" dirty="0" err="1"/>
              <a:t>pushOp</a:t>
            </a:r>
            <a:r>
              <a:rPr lang="en-US" altLang="zh-CN" dirty="0"/>
              <a:t>(</a:t>
            </a:r>
            <a:r>
              <a:rPr lang="en-US" altLang="zh-CN" dirty="0" err="1"/>
              <a:t>enum</a:t>
            </a:r>
            <a:r>
              <a:rPr lang="en-US" altLang="zh-CN" dirty="0"/>
              <a:t> </a:t>
            </a:r>
            <a:r>
              <a:rPr lang="en-US" altLang="zh-CN" dirty="0" err="1"/>
              <a:t>oper</a:t>
            </a:r>
            <a:r>
              <a:rPr lang="en-US" altLang="zh-CN" dirty="0"/>
              <a:t> op);</a:t>
            </a:r>
          </a:p>
          <a:p>
            <a:r>
              <a:rPr lang="en-US" altLang="zh-CN" dirty="0" err="1"/>
              <a:t>enum</a:t>
            </a:r>
            <a:r>
              <a:rPr lang="en-US" altLang="zh-CN" dirty="0"/>
              <a:t> </a:t>
            </a:r>
            <a:r>
              <a:rPr lang="en-US" altLang="zh-CN" dirty="0" err="1"/>
              <a:t>oper</a:t>
            </a:r>
            <a:r>
              <a:rPr lang="en-US" altLang="zh-CN" dirty="0"/>
              <a:t>  </a:t>
            </a:r>
            <a:r>
              <a:rPr lang="en-US" altLang="zh-CN" dirty="0" err="1"/>
              <a:t>popOp</a:t>
            </a:r>
            <a:r>
              <a:rPr lang="en-US" altLang="zh-CN" dirty="0"/>
              <a:t>();</a:t>
            </a:r>
          </a:p>
          <a:p>
            <a:r>
              <a:rPr lang="en-US" altLang="zh-CN" dirty="0" err="1"/>
              <a:t>enum</a:t>
            </a:r>
            <a:r>
              <a:rPr lang="en-US" altLang="zh-CN" dirty="0"/>
              <a:t> </a:t>
            </a:r>
            <a:r>
              <a:rPr lang="en-US" altLang="zh-CN" dirty="0" err="1"/>
              <a:t>oper</a:t>
            </a:r>
            <a:r>
              <a:rPr lang="en-US" altLang="zh-CN" dirty="0"/>
              <a:t>  </a:t>
            </a:r>
            <a:r>
              <a:rPr lang="en-US" altLang="zh-CN" dirty="0" err="1"/>
              <a:t>topOp</a:t>
            </a:r>
            <a:r>
              <a:rPr lang="en-US" altLang="zh-CN" dirty="0"/>
              <a:t>();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764704"/>
            <a:ext cx="5711214" cy="587853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altLang="zh-CN" dirty="0"/>
              <a:t>#include&lt;</a:t>
            </a:r>
            <a:r>
              <a:rPr lang="en-US" altLang="zh-CN" dirty="0" err="1"/>
              <a:t>stdio.h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#include&lt;</a:t>
            </a:r>
            <a:r>
              <a:rPr lang="en-US" altLang="zh-CN" dirty="0" err="1"/>
              <a:t>string.h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#include&lt;</a:t>
            </a:r>
            <a:r>
              <a:rPr lang="en-US" altLang="zh-CN" dirty="0" err="1"/>
              <a:t>stdlib.h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#include&lt;</a:t>
            </a:r>
            <a:r>
              <a:rPr lang="en-US" altLang="zh-CN" dirty="0" err="1"/>
              <a:t>ctype.h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#define  MAXSIZE 100</a:t>
            </a:r>
          </a:p>
          <a:p>
            <a:r>
              <a:rPr lang="en-US" altLang="zh-CN" dirty="0" err="1"/>
              <a:t>typedef</a:t>
            </a:r>
            <a:r>
              <a:rPr lang="en-US" altLang="zh-CN" dirty="0"/>
              <a:t>  </a:t>
            </a:r>
            <a:r>
              <a:rPr lang="en-US" altLang="zh-CN" dirty="0" err="1"/>
              <a:t>int</a:t>
            </a:r>
            <a:r>
              <a:rPr lang="en-US" altLang="zh-CN" dirty="0"/>
              <a:t>  </a:t>
            </a:r>
            <a:r>
              <a:rPr lang="en-US" altLang="zh-CN" dirty="0" err="1"/>
              <a:t>DataType</a:t>
            </a:r>
            <a:r>
              <a:rPr lang="en-US" altLang="zh-CN" dirty="0"/>
              <a:t>;  </a:t>
            </a:r>
          </a:p>
          <a:p>
            <a:r>
              <a:rPr lang="en-US" altLang="zh-CN" dirty="0" err="1"/>
              <a:t>enum</a:t>
            </a:r>
            <a:r>
              <a:rPr lang="en-US" altLang="zh-CN" dirty="0"/>
              <a:t>  symbol {NUM, OP, EQ,</a:t>
            </a:r>
            <a:r>
              <a:rPr lang="en-US" altLang="zh-CN" b="1" dirty="0">
                <a:solidFill>
                  <a:srgbClr val="FF0000"/>
                </a:solidFill>
              </a:rPr>
              <a:t>OTHER</a:t>
            </a:r>
            <a:r>
              <a:rPr lang="en-US" altLang="zh-CN" dirty="0"/>
              <a:t>};//</a:t>
            </a:r>
            <a:r>
              <a:rPr lang="zh-CN" altLang="en-US" sz="1400" dirty="0"/>
              <a:t>符号类型</a:t>
            </a:r>
            <a:endParaRPr lang="en-US" altLang="zh-CN" dirty="0"/>
          </a:p>
          <a:p>
            <a:r>
              <a:rPr lang="en-US" altLang="zh-CN" dirty="0" err="1"/>
              <a:t>enum</a:t>
            </a:r>
            <a:r>
              <a:rPr lang="en-US" altLang="zh-CN" dirty="0"/>
              <a:t>  </a:t>
            </a:r>
            <a:r>
              <a:rPr lang="en-US" altLang="zh-CN" dirty="0" err="1"/>
              <a:t>oper</a:t>
            </a:r>
            <a:r>
              <a:rPr lang="en-US" altLang="zh-CN" dirty="0"/>
              <a:t>  {</a:t>
            </a:r>
            <a:r>
              <a:rPr lang="en-US" altLang="zh-CN" b="1" dirty="0">
                <a:solidFill>
                  <a:srgbClr val="FF0000"/>
                </a:solidFill>
              </a:rPr>
              <a:t>EPT</a:t>
            </a:r>
            <a:r>
              <a:rPr lang="en-US" altLang="zh-CN" dirty="0"/>
              <a:t>,ADD, MIN, MUL, DIV,  LEFT, RIGHT};</a:t>
            </a:r>
            <a:r>
              <a:rPr lang="zh-CN" altLang="en-US" dirty="0"/>
              <a:t> </a:t>
            </a:r>
            <a:r>
              <a:rPr lang="en-US" altLang="zh-CN" sz="1600" dirty="0"/>
              <a:t>//</a:t>
            </a:r>
            <a:r>
              <a:rPr lang="zh-CN" altLang="en-US" sz="1600" dirty="0"/>
              <a:t>运算符枚举类型</a:t>
            </a:r>
            <a:endParaRPr lang="en-US" altLang="zh-CN" sz="1600" dirty="0"/>
          </a:p>
          <a:p>
            <a:r>
              <a:rPr lang="en-US" altLang="zh-CN" sz="1600" dirty="0" err="1"/>
              <a:t>int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Pri</a:t>
            </a:r>
            <a:r>
              <a:rPr lang="en-US" altLang="zh-CN" sz="1600" dirty="0"/>
              <a:t>[]={-1,0,0,1,1,2,2};</a:t>
            </a:r>
            <a:r>
              <a:rPr lang="en-US" altLang="zh-CN" dirty="0"/>
              <a:t> //</a:t>
            </a:r>
            <a:r>
              <a:rPr lang="zh-CN" altLang="en-US" dirty="0"/>
              <a:t>运算符优先级</a:t>
            </a:r>
            <a:endParaRPr lang="en-US" altLang="zh-CN" dirty="0"/>
          </a:p>
          <a:p>
            <a:r>
              <a:rPr lang="en-US" altLang="zh-CN" dirty="0"/>
              <a:t>union sym {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DataType</a:t>
            </a:r>
            <a:r>
              <a:rPr lang="en-US" altLang="zh-CN" dirty="0"/>
              <a:t> num;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enum</a:t>
            </a:r>
            <a:r>
              <a:rPr lang="en-US" altLang="zh-CN" dirty="0"/>
              <a:t> </a:t>
            </a:r>
            <a:r>
              <a:rPr lang="en-US" altLang="zh-CN" dirty="0" err="1" smtClean="0"/>
              <a:t>oper</a:t>
            </a:r>
            <a:r>
              <a:rPr lang="en-US" altLang="zh-CN" dirty="0" smtClean="0"/>
              <a:t> </a:t>
            </a:r>
            <a:r>
              <a:rPr lang="en-US" altLang="zh-CN" dirty="0"/>
              <a:t>op;</a:t>
            </a:r>
          </a:p>
          <a:p>
            <a:r>
              <a:rPr lang="en-US" altLang="zh-CN" dirty="0"/>
              <a:t>} ; //</a:t>
            </a:r>
            <a:r>
              <a:rPr lang="zh-CN" altLang="en-US" dirty="0"/>
              <a:t>符号值 </a:t>
            </a:r>
            <a:endParaRPr lang="en-US" altLang="zh-CN" dirty="0"/>
          </a:p>
          <a:p>
            <a:r>
              <a:rPr lang="en-US" altLang="zh-CN" dirty="0" err="1"/>
              <a:t>DataType</a:t>
            </a:r>
            <a:r>
              <a:rPr lang="en-US" altLang="zh-CN" dirty="0"/>
              <a:t> </a:t>
            </a:r>
            <a:r>
              <a:rPr lang="en-US" altLang="zh-CN" dirty="0" err="1"/>
              <a:t>Num_stack</a:t>
            </a:r>
            <a:r>
              <a:rPr lang="en-US" altLang="zh-CN" dirty="0"/>
              <a:t>[MAXSIZE]; //</a:t>
            </a:r>
            <a:r>
              <a:rPr lang="zh-CN" altLang="en-US" dirty="0"/>
              <a:t>数据栈</a:t>
            </a:r>
            <a:endParaRPr lang="en-US" altLang="zh-CN" dirty="0"/>
          </a:p>
          <a:p>
            <a:r>
              <a:rPr lang="en-US" altLang="zh-CN" dirty="0" err="1"/>
              <a:t>enum</a:t>
            </a:r>
            <a:r>
              <a:rPr lang="en-US" altLang="zh-CN" dirty="0"/>
              <a:t> </a:t>
            </a:r>
            <a:r>
              <a:rPr lang="en-US" altLang="zh-CN" dirty="0" err="1"/>
              <a:t>oper</a:t>
            </a:r>
            <a:r>
              <a:rPr lang="en-US" altLang="zh-CN" dirty="0"/>
              <a:t> </a:t>
            </a:r>
            <a:r>
              <a:rPr lang="en-US" altLang="zh-CN" dirty="0" err="1"/>
              <a:t>Op_stack</a:t>
            </a:r>
            <a:r>
              <a:rPr lang="en-US" altLang="zh-CN" dirty="0"/>
              <a:t>[MAXSIZE];</a:t>
            </a:r>
            <a:r>
              <a:rPr lang="en-US" altLang="zh-CN" sz="1600" dirty="0"/>
              <a:t>//</a:t>
            </a:r>
            <a:r>
              <a:rPr lang="zh-CN" altLang="en-US" sz="1600" dirty="0"/>
              <a:t>符号栈</a:t>
            </a:r>
            <a:endParaRPr lang="en-US" altLang="zh-CN" dirty="0"/>
          </a:p>
          <a:p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Ntop</a:t>
            </a:r>
            <a:r>
              <a:rPr lang="en-US" altLang="zh-CN" dirty="0"/>
              <a:t>=-1; </a:t>
            </a:r>
            <a:r>
              <a:rPr lang="en-US" altLang="zh-CN" sz="1600" dirty="0"/>
              <a:t>//</a:t>
            </a:r>
            <a:r>
              <a:rPr lang="zh-CN" altLang="en-US" sz="1600" dirty="0"/>
              <a:t>数据栈顶指示器，初始为空栈</a:t>
            </a:r>
            <a:endParaRPr lang="en-US" altLang="zh-CN" dirty="0"/>
          </a:p>
          <a:p>
            <a:r>
              <a:rPr lang="en-US" altLang="zh-CN" dirty="0" err="1"/>
              <a:t>int</a:t>
            </a:r>
            <a:r>
              <a:rPr lang="en-US" altLang="zh-CN" dirty="0"/>
              <a:t>  </a:t>
            </a:r>
            <a:r>
              <a:rPr lang="en-US" altLang="zh-CN" dirty="0" err="1"/>
              <a:t>Otop</a:t>
            </a:r>
            <a:r>
              <a:rPr lang="en-US" altLang="zh-CN" dirty="0"/>
              <a:t>=-1</a:t>
            </a:r>
            <a:r>
              <a:rPr lang="en-US" altLang="zh-CN" sz="1600" dirty="0"/>
              <a:t>; //</a:t>
            </a:r>
            <a:r>
              <a:rPr lang="zh-CN" altLang="en-US" sz="1600" dirty="0"/>
              <a:t>运算符栈顶指示器，初始为空栈</a:t>
            </a:r>
            <a:endParaRPr lang="en-US" altLang="zh-CN" dirty="0"/>
          </a:p>
          <a:p>
            <a:r>
              <a:rPr lang="en-US" altLang="zh-CN" dirty="0" err="1"/>
              <a:t>enum</a:t>
            </a:r>
            <a:r>
              <a:rPr lang="en-US" altLang="zh-CN" dirty="0"/>
              <a:t> symbol </a:t>
            </a:r>
            <a:r>
              <a:rPr lang="en-US" altLang="zh-CN" dirty="0" err="1"/>
              <a:t>getSym</a:t>
            </a:r>
            <a:r>
              <a:rPr lang="en-US" altLang="zh-CN" dirty="0"/>
              <a:t>( union sym *item);</a:t>
            </a:r>
          </a:p>
          <a:p>
            <a:r>
              <a:rPr lang="en-US" altLang="zh-CN" dirty="0"/>
              <a:t>void operate(</a:t>
            </a:r>
            <a:r>
              <a:rPr lang="en-US" altLang="zh-CN" dirty="0" err="1"/>
              <a:t>enum</a:t>
            </a:r>
            <a:r>
              <a:rPr lang="en-US" altLang="zh-CN" dirty="0"/>
              <a:t> </a:t>
            </a:r>
            <a:r>
              <a:rPr lang="en-US" altLang="zh-CN" dirty="0" err="1"/>
              <a:t>oper</a:t>
            </a:r>
            <a:r>
              <a:rPr lang="en-US" altLang="zh-CN" dirty="0"/>
              <a:t> op </a:t>
            </a:r>
            <a:r>
              <a:rPr lang="en-US" altLang="zh-CN" sz="1400" dirty="0"/>
              <a:t>);//</a:t>
            </a:r>
            <a:r>
              <a:rPr lang="zh-CN" altLang="en-US" sz="1400" dirty="0"/>
              <a:t>操作</a:t>
            </a:r>
            <a:r>
              <a:rPr lang="zh-CN" altLang="en-US" sz="1400" dirty="0" smtClean="0"/>
              <a:t>运算符，入栈或计算</a:t>
            </a:r>
            <a:endParaRPr lang="en-US" altLang="zh-CN" sz="1400" dirty="0"/>
          </a:p>
          <a:p>
            <a:r>
              <a:rPr lang="en-US" altLang="zh-CN" dirty="0"/>
              <a:t>void compute(</a:t>
            </a:r>
            <a:r>
              <a:rPr lang="en-US" altLang="zh-CN" dirty="0" err="1"/>
              <a:t>enum</a:t>
            </a:r>
            <a:r>
              <a:rPr lang="en-US" altLang="zh-CN" dirty="0"/>
              <a:t> </a:t>
            </a:r>
            <a:r>
              <a:rPr lang="en-US" altLang="zh-CN" dirty="0" err="1"/>
              <a:t>oper</a:t>
            </a:r>
            <a:r>
              <a:rPr lang="en-US" altLang="zh-CN" dirty="0"/>
              <a:t> op ); //</a:t>
            </a:r>
            <a:r>
              <a:rPr lang="zh-CN" altLang="en-US" dirty="0"/>
              <a:t>进行运算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animBg="1"/>
      <p:bldP spid="6" grpId="0" animBg="1"/>
      <p:bldP spid="4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306" y="1"/>
            <a:ext cx="10918463" cy="841375"/>
          </a:xfrm>
        </p:spPr>
        <p:txBody>
          <a:bodyPr/>
          <a:lstStyle/>
          <a:p>
            <a:r>
              <a:rPr lang="zh-CN" altLang="en-US" dirty="0" smtClean="0"/>
              <a:t>问题</a:t>
            </a:r>
            <a:r>
              <a:rPr lang="en-US" altLang="zh-CN" dirty="0" smtClean="0"/>
              <a:t>4.1</a:t>
            </a:r>
            <a:r>
              <a:rPr lang="zh-CN" altLang="en-US" dirty="0"/>
              <a:t>：代码实现（续）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62</a:t>
            </a:fld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-48676" y="691248"/>
            <a:ext cx="5711214" cy="642740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US" altLang="zh-CN" dirty="0" err="1"/>
              <a:t>enum</a:t>
            </a:r>
            <a:r>
              <a:rPr lang="en-US" altLang="zh-CN" dirty="0"/>
              <a:t> symbol </a:t>
            </a:r>
            <a:r>
              <a:rPr lang="en-US" altLang="zh-CN" dirty="0" err="1"/>
              <a:t>getSym</a:t>
            </a:r>
            <a:r>
              <a:rPr lang="en-US" altLang="zh-CN" dirty="0"/>
              <a:t>( union </a:t>
            </a:r>
            <a:r>
              <a:rPr lang="en-US" altLang="zh-CN" dirty="0" err="1"/>
              <a:t>sym</a:t>
            </a:r>
            <a:r>
              <a:rPr lang="en-US" altLang="zh-CN" dirty="0"/>
              <a:t> *item)</a:t>
            </a:r>
          </a:p>
          <a:p>
            <a:pPr>
              <a:lnSpc>
                <a:spcPts val="1900"/>
              </a:lnSpc>
            </a:pPr>
            <a:r>
              <a:rPr lang="en-US" altLang="zh-CN" dirty="0"/>
              <a:t>{</a:t>
            </a:r>
            <a:r>
              <a:rPr lang="en-US" altLang="zh-CN" dirty="0">
                <a:solidFill>
                  <a:srgbClr val="FF0000"/>
                </a:solidFill>
              </a:rPr>
              <a:t>//</a:t>
            </a:r>
            <a:r>
              <a:rPr lang="zh-CN" altLang="en-US" sz="1700" dirty="0" smtClean="0">
                <a:solidFill>
                  <a:srgbClr val="FF0000"/>
                </a:solidFill>
              </a:rPr>
              <a:t>读取表达式一项放入</a:t>
            </a:r>
            <a:r>
              <a:rPr lang="en-US" altLang="zh-CN" sz="1700" dirty="0" smtClean="0">
                <a:solidFill>
                  <a:srgbClr val="FF0000"/>
                </a:solidFill>
              </a:rPr>
              <a:t>item</a:t>
            </a:r>
            <a:r>
              <a:rPr lang="zh-CN" altLang="en-US" sz="1700" dirty="0" smtClean="0">
                <a:solidFill>
                  <a:srgbClr val="FF0000"/>
                </a:solidFill>
              </a:rPr>
              <a:t>，</a:t>
            </a:r>
            <a:r>
              <a:rPr lang="zh-CN" altLang="en-US" sz="1700" dirty="0">
                <a:solidFill>
                  <a:srgbClr val="FF0000"/>
                </a:solidFill>
              </a:rPr>
              <a:t>并返回其类型</a:t>
            </a:r>
            <a:endParaRPr lang="en-US" altLang="zh-CN" sz="1700" dirty="0">
              <a:solidFill>
                <a:srgbClr val="FF0000"/>
              </a:solidFill>
            </a:endParaRPr>
          </a:p>
          <a:p>
            <a:pPr>
              <a:lnSpc>
                <a:spcPts val="1900"/>
              </a:lnSpc>
            </a:pPr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 c, n;</a:t>
            </a:r>
          </a:p>
          <a:p>
            <a:pPr>
              <a:lnSpc>
                <a:spcPts val="1900"/>
              </a:lnSpc>
            </a:pPr>
            <a:r>
              <a:rPr lang="en-US" altLang="zh-CN" dirty="0"/>
              <a:t>    while((c = </a:t>
            </a:r>
            <a:r>
              <a:rPr lang="en-US" altLang="zh-CN" dirty="0" err="1"/>
              <a:t>getchar</a:t>
            </a:r>
            <a:r>
              <a:rPr lang="en-US" altLang="zh-CN" dirty="0"/>
              <a:t>()) != ‘=‘) {</a:t>
            </a:r>
          </a:p>
          <a:p>
            <a:pPr>
              <a:lnSpc>
                <a:spcPts val="1900"/>
              </a:lnSpc>
            </a:pPr>
            <a:r>
              <a:rPr lang="en-US" altLang="zh-CN" dirty="0"/>
              <a:t>        if(c &gt;= ‘0’ &amp;&amp; c &lt;= ‘9’){</a:t>
            </a:r>
          </a:p>
          <a:p>
            <a:pPr>
              <a:lnSpc>
                <a:spcPts val="1900"/>
              </a:lnSpc>
            </a:pPr>
            <a:r>
              <a:rPr lang="en-US" altLang="zh-CN" dirty="0"/>
              <a:t>            for(n=0; c &gt;= ‘0’ &amp;&amp; c &lt;= ‘9’; c= </a:t>
            </a:r>
            <a:r>
              <a:rPr lang="en-US" altLang="zh-CN" dirty="0" err="1"/>
              <a:t>getchar</a:t>
            </a:r>
            <a:r>
              <a:rPr lang="en-US" altLang="zh-CN" dirty="0"/>
              <a:t>())</a:t>
            </a:r>
          </a:p>
          <a:p>
            <a:pPr>
              <a:lnSpc>
                <a:spcPts val="1900"/>
              </a:lnSpc>
            </a:pPr>
            <a:r>
              <a:rPr lang="en-US" altLang="zh-CN" dirty="0"/>
              <a:t>                n = n*10 + c-’0’; </a:t>
            </a:r>
          </a:p>
          <a:p>
            <a:pPr>
              <a:lnSpc>
                <a:spcPts val="1900"/>
              </a:lnSpc>
            </a:pPr>
            <a:r>
              <a:rPr lang="en-US" altLang="zh-CN" dirty="0"/>
              <a:t>            </a:t>
            </a:r>
            <a:r>
              <a:rPr lang="en-US" altLang="zh-CN" dirty="0" err="1"/>
              <a:t>ungetc</a:t>
            </a:r>
            <a:r>
              <a:rPr lang="en-US" altLang="zh-CN" dirty="0"/>
              <a:t>(c, </a:t>
            </a:r>
            <a:r>
              <a:rPr lang="en-US" altLang="zh-CN" dirty="0" err="1"/>
              <a:t>stdin</a:t>
            </a:r>
            <a:r>
              <a:rPr lang="en-US" altLang="zh-CN" dirty="0"/>
              <a:t>);</a:t>
            </a:r>
            <a:r>
              <a:rPr lang="en-US" altLang="zh-CN" b="1" dirty="0">
                <a:solidFill>
                  <a:srgbClr val="FF0000"/>
                </a:solidFill>
              </a:rPr>
              <a:t>//</a:t>
            </a:r>
            <a:r>
              <a:rPr lang="zh-CN" altLang="en-US" b="1" dirty="0">
                <a:solidFill>
                  <a:srgbClr val="FF0000"/>
                </a:solidFill>
              </a:rPr>
              <a:t>注意这里</a:t>
            </a:r>
            <a:r>
              <a:rPr lang="zh-CN" altLang="en-US" b="1" dirty="0" smtClean="0">
                <a:solidFill>
                  <a:srgbClr val="FF0000"/>
                </a:solidFill>
              </a:rPr>
              <a:t>一定要吐</a:t>
            </a:r>
            <a:r>
              <a:rPr lang="zh-CN" altLang="en-US" b="1" dirty="0">
                <a:solidFill>
                  <a:srgbClr val="FF0000"/>
                </a:solidFill>
              </a:rPr>
              <a:t>回</a:t>
            </a:r>
            <a:endParaRPr lang="en-US" altLang="zh-CN" b="1" dirty="0">
              <a:solidFill>
                <a:srgbClr val="FF0000"/>
              </a:solidFill>
            </a:endParaRPr>
          </a:p>
          <a:p>
            <a:pPr>
              <a:lnSpc>
                <a:spcPts val="1900"/>
              </a:lnSpc>
            </a:pPr>
            <a:r>
              <a:rPr lang="en-US" altLang="zh-CN" dirty="0"/>
              <a:t>            item-&gt;num = n;</a:t>
            </a:r>
          </a:p>
          <a:p>
            <a:pPr>
              <a:lnSpc>
                <a:spcPts val="1900"/>
              </a:lnSpc>
            </a:pPr>
            <a:r>
              <a:rPr lang="en-US" altLang="zh-CN" dirty="0"/>
              <a:t>            return NUM;</a:t>
            </a:r>
          </a:p>
          <a:p>
            <a:pPr>
              <a:lnSpc>
                <a:spcPts val="1900"/>
              </a:lnSpc>
            </a:pPr>
            <a:r>
              <a:rPr lang="en-US" altLang="zh-CN" dirty="0"/>
              <a:t>        } </a:t>
            </a:r>
          </a:p>
          <a:p>
            <a:pPr>
              <a:lnSpc>
                <a:spcPts val="1900"/>
              </a:lnSpc>
            </a:pPr>
            <a:r>
              <a:rPr lang="en-US" altLang="zh-CN" dirty="0"/>
              <a:t>        else </a:t>
            </a:r>
          </a:p>
          <a:p>
            <a:pPr>
              <a:lnSpc>
                <a:spcPts val="1900"/>
              </a:lnSpc>
            </a:pPr>
            <a:r>
              <a:rPr lang="en-US" altLang="zh-CN" dirty="0"/>
              <a:t>            switch(c)  {</a:t>
            </a:r>
          </a:p>
          <a:p>
            <a:pPr>
              <a:lnSpc>
                <a:spcPts val="1900"/>
              </a:lnSpc>
            </a:pPr>
            <a:r>
              <a:rPr lang="en-US" altLang="zh-CN" dirty="0"/>
              <a:t>                case ‘+’: item-&gt;op = ADD; return OP;</a:t>
            </a:r>
          </a:p>
          <a:p>
            <a:pPr>
              <a:lnSpc>
                <a:spcPts val="1900"/>
              </a:lnSpc>
            </a:pPr>
            <a:r>
              <a:rPr lang="en-US" altLang="zh-CN" dirty="0"/>
              <a:t>                case ‘-’: item-&gt;op = MIN; return OP;</a:t>
            </a:r>
          </a:p>
          <a:p>
            <a:pPr>
              <a:lnSpc>
                <a:spcPts val="1900"/>
              </a:lnSpc>
            </a:pPr>
            <a:r>
              <a:rPr lang="en-US" altLang="zh-CN" dirty="0"/>
              <a:t>                case ‘*’: item-&gt;op = MUL; return OP;</a:t>
            </a:r>
          </a:p>
          <a:p>
            <a:pPr>
              <a:lnSpc>
                <a:spcPts val="1900"/>
              </a:lnSpc>
            </a:pPr>
            <a:r>
              <a:rPr lang="en-US" altLang="zh-CN" dirty="0"/>
              <a:t>                case ‘/’: item-&gt;op = DIV; return OP;</a:t>
            </a:r>
          </a:p>
          <a:p>
            <a:pPr>
              <a:lnSpc>
                <a:spcPts val="1900"/>
              </a:lnSpc>
            </a:pPr>
            <a:r>
              <a:rPr lang="en-US" altLang="zh-CN" dirty="0"/>
              <a:t>                 case ‘(’: item-&gt;op = LEFT; return OP;</a:t>
            </a:r>
          </a:p>
          <a:p>
            <a:pPr>
              <a:lnSpc>
                <a:spcPts val="1900"/>
              </a:lnSpc>
            </a:pPr>
            <a:r>
              <a:rPr lang="en-US" altLang="zh-CN" dirty="0"/>
              <a:t>                 case ‘)’: item-&gt;op = RIGHT; return OP;</a:t>
            </a:r>
          </a:p>
          <a:p>
            <a:pPr>
              <a:lnSpc>
                <a:spcPts val="1900"/>
              </a:lnSpc>
            </a:pPr>
            <a:r>
              <a:rPr lang="en-US" altLang="zh-CN" dirty="0"/>
              <a:t>                case ‘ ‘: case ‘\t’: case ‘\n’: break;</a:t>
            </a:r>
          </a:p>
          <a:p>
            <a:pPr>
              <a:lnSpc>
                <a:spcPts val="1900"/>
              </a:lnSpc>
            </a:pPr>
            <a:r>
              <a:rPr lang="en-US" altLang="zh-CN" dirty="0"/>
              <a:t>                default: return OTHER;</a:t>
            </a:r>
          </a:p>
          <a:p>
            <a:pPr>
              <a:lnSpc>
                <a:spcPts val="1900"/>
              </a:lnSpc>
            </a:pPr>
            <a:r>
              <a:rPr lang="en-US" altLang="zh-CN" dirty="0"/>
              <a:t>            }          </a:t>
            </a:r>
          </a:p>
          <a:p>
            <a:pPr>
              <a:lnSpc>
                <a:spcPts val="1900"/>
              </a:lnSpc>
            </a:pPr>
            <a:r>
              <a:rPr lang="en-US" altLang="zh-CN" dirty="0"/>
              <a:t>    }</a:t>
            </a:r>
          </a:p>
          <a:p>
            <a:pPr>
              <a:lnSpc>
                <a:spcPts val="1900"/>
              </a:lnSpc>
            </a:pPr>
            <a:r>
              <a:rPr lang="en-US" altLang="zh-CN" dirty="0"/>
              <a:t>    return EQ;</a:t>
            </a:r>
          </a:p>
          <a:p>
            <a:pPr>
              <a:lnSpc>
                <a:spcPts val="1900"/>
              </a:lnSpc>
            </a:pPr>
            <a:r>
              <a:rPr lang="en-US" altLang="zh-CN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11214" y="1"/>
            <a:ext cx="6479199" cy="3259867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US" altLang="zh-CN" dirty="0"/>
              <a:t>void operate(</a:t>
            </a:r>
            <a:r>
              <a:rPr lang="en-US" altLang="zh-CN" dirty="0" err="1"/>
              <a:t>enum</a:t>
            </a:r>
            <a:r>
              <a:rPr lang="en-US" altLang="zh-CN" dirty="0"/>
              <a:t> </a:t>
            </a:r>
            <a:r>
              <a:rPr lang="en-US" altLang="zh-CN" dirty="0" err="1"/>
              <a:t>oper</a:t>
            </a:r>
            <a:r>
              <a:rPr lang="en-US" altLang="zh-CN" dirty="0"/>
              <a:t> op )</a:t>
            </a:r>
          </a:p>
          <a:p>
            <a:pPr>
              <a:lnSpc>
                <a:spcPts val="1900"/>
              </a:lnSpc>
            </a:pPr>
            <a:r>
              <a:rPr lang="en-US" altLang="zh-CN" dirty="0"/>
              <a:t>{</a:t>
            </a:r>
            <a:r>
              <a:rPr lang="en-US" altLang="zh-CN" b="1" dirty="0">
                <a:solidFill>
                  <a:srgbClr val="FF0000"/>
                </a:solidFill>
              </a:rPr>
              <a:t>//</a:t>
            </a:r>
            <a:r>
              <a:rPr lang="zh-CN" altLang="en-US" b="1" dirty="0">
                <a:solidFill>
                  <a:srgbClr val="FF0000"/>
                </a:solidFill>
              </a:rPr>
              <a:t>对当前操作符</a:t>
            </a:r>
            <a:r>
              <a:rPr lang="en-US" altLang="zh-CN" b="1" dirty="0">
                <a:solidFill>
                  <a:srgbClr val="FF0000"/>
                </a:solidFill>
              </a:rPr>
              <a:t>op</a:t>
            </a:r>
            <a:r>
              <a:rPr lang="zh-CN" altLang="en-US" b="1" dirty="0">
                <a:solidFill>
                  <a:srgbClr val="FF0000"/>
                </a:solidFill>
              </a:rPr>
              <a:t>进行入栈或计算处理</a:t>
            </a:r>
            <a:endParaRPr lang="en-US" altLang="zh-CN" dirty="0"/>
          </a:p>
          <a:p>
            <a:pPr>
              <a:lnSpc>
                <a:spcPts val="1900"/>
              </a:lnSpc>
            </a:pPr>
            <a:r>
              <a:rPr lang="en-US" altLang="zh-CN" dirty="0"/>
              <a:t>    </a:t>
            </a:r>
            <a:r>
              <a:rPr lang="en-US" altLang="zh-CN" dirty="0" err="1"/>
              <a:t>enum</a:t>
            </a:r>
            <a:r>
              <a:rPr lang="en-US" altLang="zh-CN" dirty="0"/>
              <a:t> </a:t>
            </a:r>
            <a:r>
              <a:rPr lang="en-US" altLang="zh-CN" dirty="0" err="1"/>
              <a:t>oper</a:t>
            </a:r>
            <a:r>
              <a:rPr lang="en-US" altLang="zh-CN" dirty="0"/>
              <a:t> t;</a:t>
            </a:r>
          </a:p>
          <a:p>
            <a:pPr>
              <a:lnSpc>
                <a:spcPts val="1900"/>
              </a:lnSpc>
            </a:pPr>
            <a:r>
              <a:rPr lang="en-US" altLang="zh-CN" dirty="0"/>
              <a:t>    if(op != RIGHT){</a:t>
            </a:r>
          </a:p>
          <a:p>
            <a:pPr>
              <a:lnSpc>
                <a:spcPts val="1900"/>
              </a:lnSpc>
            </a:pPr>
            <a:r>
              <a:rPr lang="en-US" altLang="zh-CN" dirty="0"/>
              <a:t>        while(</a:t>
            </a:r>
            <a:r>
              <a:rPr lang="en-US" altLang="zh-CN" dirty="0" err="1"/>
              <a:t>Pri</a:t>
            </a:r>
            <a:r>
              <a:rPr lang="en-US" altLang="zh-CN" dirty="0"/>
              <a:t>[op] &lt;= </a:t>
            </a:r>
            <a:r>
              <a:rPr lang="en-US" altLang="zh-CN" dirty="0" err="1"/>
              <a:t>Pri</a:t>
            </a:r>
            <a:r>
              <a:rPr lang="en-US" altLang="zh-CN" dirty="0"/>
              <a:t>[</a:t>
            </a:r>
            <a:r>
              <a:rPr lang="en-US" altLang="zh-CN" dirty="0" err="1"/>
              <a:t>topOp</a:t>
            </a:r>
            <a:r>
              <a:rPr lang="en-US" altLang="zh-CN" dirty="0"/>
              <a:t>()] &amp;&amp; </a:t>
            </a:r>
            <a:r>
              <a:rPr lang="en-US" altLang="zh-CN" dirty="0" err="1"/>
              <a:t>topOp</a:t>
            </a:r>
            <a:r>
              <a:rPr lang="en-US" altLang="zh-CN" dirty="0"/>
              <a:t>() != LEFT)</a:t>
            </a:r>
          </a:p>
          <a:p>
            <a:pPr>
              <a:lnSpc>
                <a:spcPts val="1900"/>
              </a:lnSpc>
            </a:pPr>
            <a:r>
              <a:rPr lang="en-US" altLang="zh-CN" dirty="0"/>
              <a:t>            compute(</a:t>
            </a:r>
            <a:r>
              <a:rPr lang="en-US" altLang="zh-CN" dirty="0" err="1"/>
              <a:t>popOp</a:t>
            </a:r>
            <a:r>
              <a:rPr lang="en-US" altLang="zh-CN" dirty="0"/>
              <a:t>());</a:t>
            </a:r>
            <a:r>
              <a:rPr lang="en-US" altLang="zh-CN" dirty="0">
                <a:solidFill>
                  <a:srgbClr val="000000"/>
                </a:solidFill>
              </a:rPr>
              <a:t> {</a:t>
            </a:r>
            <a:r>
              <a:rPr lang="en-US" altLang="zh-CN" sz="1400" dirty="0">
                <a:solidFill>
                  <a:srgbClr val="FF0000"/>
                </a:solidFill>
              </a:rPr>
              <a:t>//</a:t>
            </a:r>
            <a:r>
              <a:rPr lang="zh-CN" altLang="en-US" sz="1400" dirty="0">
                <a:solidFill>
                  <a:srgbClr val="FF0000"/>
                </a:solidFill>
              </a:rPr>
              <a:t>当前符号</a:t>
            </a:r>
            <a:r>
              <a:rPr lang="zh-CN" altLang="en-US" sz="1400" dirty="0" smtClean="0">
                <a:solidFill>
                  <a:srgbClr val="FF0000"/>
                </a:solidFill>
              </a:rPr>
              <a:t>优先级不高于栈顶符号且</a:t>
            </a:r>
            <a:r>
              <a:rPr lang="zh-CN" altLang="en-US" sz="1400" dirty="0">
                <a:solidFill>
                  <a:srgbClr val="FF0000"/>
                </a:solidFill>
              </a:rPr>
              <a:t>不是左括号</a:t>
            </a:r>
            <a:r>
              <a:rPr lang="en-US" altLang="zh-CN" sz="1400" dirty="0">
                <a:solidFill>
                  <a:srgbClr val="FF0000"/>
                </a:solidFill>
              </a:rPr>
              <a:t>,</a:t>
            </a:r>
            <a:r>
              <a:rPr lang="zh-CN" altLang="en-US" sz="1400" dirty="0">
                <a:solidFill>
                  <a:srgbClr val="FF0000"/>
                </a:solidFill>
              </a:rPr>
              <a:t>则从符号栈中弹出符号并计算</a:t>
            </a:r>
            <a:endParaRPr lang="en-US" altLang="zh-CN" dirty="0"/>
          </a:p>
          <a:p>
            <a:pPr>
              <a:lnSpc>
                <a:spcPts val="1900"/>
              </a:lnSpc>
            </a:pPr>
            <a:r>
              <a:rPr lang="en-US" altLang="zh-CN" dirty="0"/>
              <a:t>        </a:t>
            </a:r>
            <a:r>
              <a:rPr lang="en-US" altLang="zh-CN" dirty="0" err="1"/>
              <a:t>pushOp</a:t>
            </a:r>
            <a:r>
              <a:rPr lang="en-US" altLang="zh-CN" dirty="0"/>
              <a:t>(op);</a:t>
            </a:r>
            <a:r>
              <a:rPr lang="en-US" altLang="zh-CN" dirty="0">
                <a:solidFill>
                  <a:srgbClr val="000000"/>
                </a:solidFill>
              </a:rPr>
              <a:t> {</a:t>
            </a:r>
            <a:r>
              <a:rPr lang="en-US" altLang="zh-CN" sz="1400" dirty="0">
                <a:solidFill>
                  <a:srgbClr val="FF0000"/>
                </a:solidFill>
              </a:rPr>
              <a:t>//</a:t>
            </a:r>
            <a:r>
              <a:rPr lang="zh-CN" altLang="en-US" sz="1400" dirty="0">
                <a:solidFill>
                  <a:srgbClr val="FF0000"/>
                </a:solidFill>
              </a:rPr>
              <a:t>当前符号入栈 </a:t>
            </a:r>
            <a:endParaRPr lang="en-US" altLang="zh-CN" dirty="0"/>
          </a:p>
          <a:p>
            <a:pPr>
              <a:lnSpc>
                <a:spcPts val="1900"/>
              </a:lnSpc>
            </a:pPr>
            <a:r>
              <a:rPr lang="en-US" altLang="zh-CN" dirty="0"/>
              <a:t>    }</a:t>
            </a:r>
          </a:p>
          <a:p>
            <a:pPr>
              <a:lnSpc>
                <a:spcPts val="1900"/>
              </a:lnSpc>
            </a:pPr>
            <a:r>
              <a:rPr lang="en-US" altLang="zh-CN" dirty="0"/>
              <a:t>    else {</a:t>
            </a:r>
            <a:r>
              <a:rPr lang="en-US" altLang="zh-CN" sz="1400" dirty="0">
                <a:solidFill>
                  <a:srgbClr val="FF0000"/>
                </a:solidFill>
              </a:rPr>
              <a:t>//</a:t>
            </a:r>
            <a:r>
              <a:rPr lang="zh-CN" altLang="en-US" sz="1400" dirty="0">
                <a:solidFill>
                  <a:srgbClr val="FF0000"/>
                </a:solidFill>
              </a:rPr>
              <a:t>当前是右括号</a:t>
            </a:r>
            <a:r>
              <a:rPr lang="en-US" altLang="zh-CN" sz="1400" dirty="0">
                <a:solidFill>
                  <a:srgbClr val="FF0000"/>
                </a:solidFill>
              </a:rPr>
              <a:t>,</a:t>
            </a:r>
            <a:r>
              <a:rPr lang="zh-CN" altLang="en-US" sz="1400" dirty="0">
                <a:solidFill>
                  <a:srgbClr val="FF0000"/>
                </a:solidFill>
              </a:rPr>
              <a:t>弹出符号并计算</a:t>
            </a:r>
            <a:r>
              <a:rPr lang="zh-CN" altLang="en-US" sz="1400" dirty="0" smtClean="0">
                <a:solidFill>
                  <a:srgbClr val="FF0000"/>
                </a:solidFill>
              </a:rPr>
              <a:t>直到遇到</a:t>
            </a:r>
            <a:r>
              <a:rPr lang="zh-CN" altLang="en-US" sz="1400" dirty="0">
                <a:solidFill>
                  <a:srgbClr val="FF0000"/>
                </a:solidFill>
              </a:rPr>
              <a:t>左括号</a:t>
            </a:r>
            <a:endParaRPr lang="en-US" altLang="zh-CN" sz="1400" dirty="0"/>
          </a:p>
          <a:p>
            <a:pPr>
              <a:lnSpc>
                <a:spcPts val="1900"/>
              </a:lnSpc>
            </a:pPr>
            <a:r>
              <a:rPr lang="en-US" altLang="zh-CN" dirty="0"/>
              <a:t>        while((t = </a:t>
            </a:r>
            <a:r>
              <a:rPr lang="en-US" altLang="zh-CN" dirty="0" err="1"/>
              <a:t>popOp</a:t>
            </a:r>
            <a:r>
              <a:rPr lang="en-US" altLang="zh-CN" dirty="0"/>
              <a:t>()) != LEFT)</a:t>
            </a:r>
          </a:p>
          <a:p>
            <a:pPr>
              <a:lnSpc>
                <a:spcPts val="1900"/>
              </a:lnSpc>
            </a:pPr>
            <a:r>
              <a:rPr lang="en-US" altLang="zh-CN" dirty="0"/>
              <a:t>            compute(t);</a:t>
            </a:r>
          </a:p>
          <a:p>
            <a:pPr>
              <a:lnSpc>
                <a:spcPts val="1900"/>
              </a:lnSpc>
            </a:pPr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11214" y="3068960"/>
            <a:ext cx="6479199" cy="378565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zh-CN" dirty="0"/>
              <a:t>void compute(</a:t>
            </a:r>
            <a:r>
              <a:rPr lang="en-US" altLang="zh-CN" dirty="0" err="1"/>
              <a:t>enum</a:t>
            </a:r>
            <a:r>
              <a:rPr lang="en-US" altLang="zh-CN" dirty="0"/>
              <a:t> </a:t>
            </a:r>
            <a:r>
              <a:rPr lang="en-US" altLang="zh-CN" dirty="0" err="1"/>
              <a:t>oper</a:t>
            </a:r>
            <a:r>
              <a:rPr lang="en-US" altLang="zh-CN" dirty="0"/>
              <a:t> op )</a:t>
            </a:r>
          </a:p>
          <a:p>
            <a:pPr>
              <a:lnSpc>
                <a:spcPts val="1800"/>
              </a:lnSpc>
            </a:pPr>
            <a:r>
              <a:rPr lang="en-US" altLang="zh-CN" dirty="0"/>
              <a:t>{</a:t>
            </a:r>
            <a:r>
              <a:rPr lang="en-US" altLang="zh-CN" b="1" dirty="0">
                <a:solidFill>
                  <a:srgbClr val="FF0000"/>
                </a:solidFill>
              </a:rPr>
              <a:t>//</a:t>
            </a:r>
            <a:r>
              <a:rPr lang="zh-CN" altLang="en-US" b="1" dirty="0">
                <a:solidFill>
                  <a:srgbClr val="FF0000"/>
                </a:solidFill>
              </a:rPr>
              <a:t>对数据栈顶俩元素作</a:t>
            </a:r>
            <a:r>
              <a:rPr lang="en-US" altLang="zh-CN" b="1" dirty="0">
                <a:solidFill>
                  <a:srgbClr val="FF0000"/>
                </a:solidFill>
              </a:rPr>
              <a:t>op</a:t>
            </a:r>
            <a:r>
              <a:rPr lang="zh-CN" altLang="en-US" b="1" dirty="0">
                <a:solidFill>
                  <a:srgbClr val="FF0000"/>
                </a:solidFill>
              </a:rPr>
              <a:t>所指示的计算，并将结果入数据栈</a:t>
            </a:r>
            <a:endParaRPr lang="en-US" altLang="zh-CN" dirty="0"/>
          </a:p>
          <a:p>
            <a:pPr>
              <a:lnSpc>
                <a:spcPts val="1800"/>
              </a:lnSpc>
            </a:pPr>
            <a:r>
              <a:rPr lang="en-US" altLang="zh-CN" dirty="0"/>
              <a:t>    </a:t>
            </a:r>
            <a:r>
              <a:rPr lang="en-US" altLang="zh-CN" dirty="0" err="1"/>
              <a:t>DataType</a:t>
            </a:r>
            <a:r>
              <a:rPr lang="en-US" altLang="zh-CN" dirty="0"/>
              <a:t>  </a:t>
            </a:r>
            <a:r>
              <a:rPr lang="en-US" altLang="zh-CN" dirty="0" err="1"/>
              <a:t>tmp</a:t>
            </a:r>
            <a:r>
              <a:rPr lang="en-US" altLang="zh-CN" dirty="0"/>
              <a:t>;</a:t>
            </a:r>
          </a:p>
          <a:p>
            <a:pPr>
              <a:lnSpc>
                <a:spcPts val="1800"/>
              </a:lnSpc>
            </a:pPr>
            <a:r>
              <a:rPr lang="en-US" altLang="zh-CN" dirty="0"/>
              <a:t>    switch(op) {</a:t>
            </a:r>
          </a:p>
          <a:p>
            <a:pPr>
              <a:lnSpc>
                <a:spcPts val="1800"/>
              </a:lnSpc>
            </a:pPr>
            <a:r>
              <a:rPr lang="en-US" altLang="zh-CN" dirty="0"/>
              <a:t>        case ADD:</a:t>
            </a:r>
          </a:p>
          <a:p>
            <a:pPr>
              <a:lnSpc>
                <a:spcPts val="1800"/>
              </a:lnSpc>
            </a:pPr>
            <a:r>
              <a:rPr lang="en-US" altLang="zh-CN" dirty="0"/>
              <a:t>            </a:t>
            </a:r>
            <a:r>
              <a:rPr lang="en-US" altLang="zh-CN" dirty="0" err="1"/>
              <a:t>pushNum</a:t>
            </a:r>
            <a:r>
              <a:rPr lang="en-US" altLang="zh-CN" dirty="0"/>
              <a:t>(</a:t>
            </a:r>
            <a:r>
              <a:rPr lang="en-US" altLang="zh-CN" dirty="0" err="1"/>
              <a:t>popNum</a:t>
            </a:r>
            <a:r>
              <a:rPr lang="en-US" altLang="zh-CN" dirty="0"/>
              <a:t>() + </a:t>
            </a:r>
            <a:r>
              <a:rPr lang="en-US" altLang="zh-CN" dirty="0" err="1"/>
              <a:t>popNum</a:t>
            </a:r>
            <a:r>
              <a:rPr lang="en-US" altLang="zh-CN" dirty="0"/>
              <a:t>()); break;</a:t>
            </a:r>
          </a:p>
          <a:p>
            <a:pPr>
              <a:lnSpc>
                <a:spcPts val="1800"/>
              </a:lnSpc>
            </a:pPr>
            <a:r>
              <a:rPr lang="en-US" altLang="zh-CN" dirty="0"/>
              <a:t>        case MIN: </a:t>
            </a:r>
            <a:r>
              <a:rPr lang="en-US" altLang="zh-CN" dirty="0" smtClean="0">
                <a:solidFill>
                  <a:srgbClr val="FF0000"/>
                </a:solidFill>
              </a:rPr>
              <a:t>//</a:t>
            </a:r>
            <a:r>
              <a:rPr lang="zh-CN" altLang="en-US" dirty="0" smtClean="0">
                <a:solidFill>
                  <a:srgbClr val="FF0000"/>
                </a:solidFill>
              </a:rPr>
              <a:t>先弹出的是右运算符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ts val="1800"/>
              </a:lnSpc>
            </a:pPr>
            <a:r>
              <a:rPr lang="en-US" altLang="zh-CN" dirty="0"/>
              <a:t>            </a:t>
            </a:r>
            <a:r>
              <a:rPr lang="en-US" altLang="zh-CN" dirty="0" err="1"/>
              <a:t>tmp</a:t>
            </a:r>
            <a:r>
              <a:rPr lang="en-US" altLang="zh-CN" dirty="0"/>
              <a:t> = </a:t>
            </a:r>
            <a:r>
              <a:rPr lang="en-US" altLang="zh-CN" dirty="0" err="1"/>
              <a:t>popNum</a:t>
            </a:r>
            <a:r>
              <a:rPr lang="en-US" altLang="zh-CN" dirty="0"/>
              <a:t>();</a:t>
            </a:r>
          </a:p>
          <a:p>
            <a:pPr>
              <a:lnSpc>
                <a:spcPts val="1800"/>
              </a:lnSpc>
            </a:pPr>
            <a:r>
              <a:rPr lang="en-US" altLang="zh-CN" dirty="0"/>
              <a:t>            </a:t>
            </a:r>
            <a:r>
              <a:rPr lang="en-US" altLang="zh-CN" dirty="0" err="1"/>
              <a:t>pushNum</a:t>
            </a:r>
            <a:r>
              <a:rPr lang="en-US" altLang="zh-CN" dirty="0"/>
              <a:t>(</a:t>
            </a:r>
            <a:r>
              <a:rPr lang="en-US" altLang="zh-CN" dirty="0" err="1"/>
              <a:t>popNum</a:t>
            </a:r>
            <a:r>
              <a:rPr lang="en-US" altLang="zh-CN" dirty="0"/>
              <a:t>() - </a:t>
            </a:r>
            <a:r>
              <a:rPr lang="en-US" altLang="zh-CN" dirty="0" err="1"/>
              <a:t>tmp</a:t>
            </a:r>
            <a:r>
              <a:rPr lang="en-US" altLang="zh-CN" dirty="0"/>
              <a:t>); break;</a:t>
            </a:r>
          </a:p>
          <a:p>
            <a:pPr>
              <a:lnSpc>
                <a:spcPts val="1800"/>
              </a:lnSpc>
            </a:pPr>
            <a:r>
              <a:rPr lang="en-US" altLang="zh-CN" dirty="0"/>
              <a:t>        case  MUL: </a:t>
            </a:r>
          </a:p>
          <a:p>
            <a:pPr>
              <a:lnSpc>
                <a:spcPts val="1800"/>
              </a:lnSpc>
            </a:pPr>
            <a:r>
              <a:rPr lang="en-US" altLang="zh-CN" dirty="0"/>
              <a:t>            </a:t>
            </a:r>
            <a:r>
              <a:rPr lang="en-US" altLang="zh-CN" dirty="0" err="1"/>
              <a:t>pushNum</a:t>
            </a:r>
            <a:r>
              <a:rPr lang="en-US" altLang="zh-CN" dirty="0"/>
              <a:t>(</a:t>
            </a:r>
            <a:r>
              <a:rPr lang="en-US" altLang="zh-CN" dirty="0" err="1"/>
              <a:t>popNum</a:t>
            </a:r>
            <a:r>
              <a:rPr lang="en-US" altLang="zh-CN" dirty="0"/>
              <a:t>() * </a:t>
            </a:r>
            <a:r>
              <a:rPr lang="en-US" altLang="zh-CN" dirty="0" err="1"/>
              <a:t>popNum</a:t>
            </a:r>
            <a:r>
              <a:rPr lang="en-US" altLang="zh-CN" dirty="0"/>
              <a:t>()); break;</a:t>
            </a:r>
          </a:p>
          <a:p>
            <a:pPr>
              <a:lnSpc>
                <a:spcPts val="1800"/>
              </a:lnSpc>
            </a:pPr>
            <a:r>
              <a:rPr lang="en-US" altLang="zh-CN" dirty="0"/>
              <a:t>        case DIV: </a:t>
            </a:r>
            <a:r>
              <a:rPr lang="en-US" altLang="zh-CN" dirty="0">
                <a:solidFill>
                  <a:srgbClr val="FF0000"/>
                </a:solidFill>
              </a:rPr>
              <a:t>//</a:t>
            </a:r>
            <a:r>
              <a:rPr lang="zh-CN" altLang="en-US" dirty="0">
                <a:solidFill>
                  <a:srgbClr val="FF0000"/>
                </a:solidFill>
              </a:rPr>
              <a:t>先弹出的是右运算符</a:t>
            </a:r>
            <a:endParaRPr lang="en-US" altLang="zh-CN" dirty="0"/>
          </a:p>
          <a:p>
            <a:pPr>
              <a:lnSpc>
                <a:spcPts val="1800"/>
              </a:lnSpc>
            </a:pPr>
            <a:r>
              <a:rPr lang="en-US" altLang="zh-CN" dirty="0"/>
              <a:t>            </a:t>
            </a:r>
            <a:r>
              <a:rPr lang="en-US" altLang="zh-CN" dirty="0" err="1"/>
              <a:t>tmp</a:t>
            </a:r>
            <a:r>
              <a:rPr lang="en-US" altLang="zh-CN" dirty="0"/>
              <a:t> = </a:t>
            </a:r>
            <a:r>
              <a:rPr lang="en-US" altLang="zh-CN" dirty="0" err="1"/>
              <a:t>popNum</a:t>
            </a:r>
            <a:r>
              <a:rPr lang="en-US" altLang="zh-CN" dirty="0"/>
              <a:t>();</a:t>
            </a:r>
          </a:p>
          <a:p>
            <a:pPr>
              <a:lnSpc>
                <a:spcPts val="1800"/>
              </a:lnSpc>
            </a:pPr>
            <a:r>
              <a:rPr lang="en-US" altLang="zh-CN" dirty="0"/>
              <a:t>            </a:t>
            </a:r>
            <a:r>
              <a:rPr lang="en-US" altLang="zh-CN" dirty="0" err="1"/>
              <a:t>pushNum</a:t>
            </a:r>
            <a:r>
              <a:rPr lang="en-US" altLang="zh-CN" dirty="0"/>
              <a:t>(</a:t>
            </a:r>
            <a:r>
              <a:rPr lang="en-US" altLang="zh-CN" dirty="0" err="1"/>
              <a:t>popNum</a:t>
            </a:r>
            <a:r>
              <a:rPr lang="en-US" altLang="zh-CN" dirty="0"/>
              <a:t>() / </a:t>
            </a:r>
            <a:r>
              <a:rPr lang="en-US" altLang="zh-CN" dirty="0" err="1"/>
              <a:t>tmp</a:t>
            </a:r>
            <a:r>
              <a:rPr lang="en-US" altLang="zh-CN" dirty="0"/>
              <a:t>); break;</a:t>
            </a:r>
          </a:p>
          <a:p>
            <a:pPr>
              <a:lnSpc>
                <a:spcPts val="1800"/>
              </a:lnSpc>
            </a:pPr>
            <a:r>
              <a:rPr lang="en-US" altLang="zh-CN" dirty="0"/>
              <a:t>    }</a:t>
            </a:r>
          </a:p>
          <a:p>
            <a:pPr>
              <a:lnSpc>
                <a:spcPts val="1800"/>
              </a:lnSpc>
            </a:pPr>
            <a:r>
              <a:rPr lang="en-US" altLang="zh-CN" dirty="0"/>
              <a:t>}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</a:t>
            </a:r>
            <a:r>
              <a:rPr lang="en-US" altLang="zh-CN" dirty="0" smtClean="0"/>
              <a:t>4.1</a:t>
            </a:r>
            <a:r>
              <a:rPr lang="zh-CN" altLang="en-US" dirty="0"/>
              <a:t>：代码实现（续）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63</a:t>
            </a:fld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124745"/>
            <a:ext cx="5711214" cy="447814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US" altLang="zh-CN" dirty="0"/>
              <a:t>//</a:t>
            </a:r>
            <a:r>
              <a:rPr lang="zh-CN" altLang="en-US" dirty="0"/>
              <a:t>数据栈操作</a:t>
            </a:r>
            <a:endParaRPr lang="en-US" altLang="zh-CN" dirty="0"/>
          </a:p>
          <a:p>
            <a:pPr>
              <a:lnSpc>
                <a:spcPts val="1900"/>
              </a:lnSpc>
            </a:pPr>
            <a:r>
              <a:rPr lang="en-US" altLang="zh-CN" dirty="0"/>
              <a:t>void </a:t>
            </a:r>
            <a:r>
              <a:rPr lang="en-US" altLang="zh-CN" dirty="0" err="1"/>
              <a:t>pushNum</a:t>
            </a:r>
            <a:r>
              <a:rPr lang="en-US" altLang="zh-CN" dirty="0"/>
              <a:t>(</a:t>
            </a:r>
            <a:r>
              <a:rPr lang="en-US" altLang="zh-CN" dirty="0" err="1"/>
              <a:t>DataType</a:t>
            </a:r>
            <a:r>
              <a:rPr lang="en-US" altLang="zh-CN" dirty="0"/>
              <a:t> num)</a:t>
            </a:r>
          </a:p>
          <a:p>
            <a:pPr>
              <a:lnSpc>
                <a:spcPts val="1900"/>
              </a:lnSpc>
            </a:pPr>
            <a:r>
              <a:rPr lang="en-US" altLang="zh-CN" dirty="0"/>
              <a:t>{</a:t>
            </a:r>
            <a:r>
              <a:rPr lang="en-US" altLang="zh-CN" b="1" dirty="0">
                <a:solidFill>
                  <a:srgbClr val="FF0000"/>
                </a:solidFill>
              </a:rPr>
              <a:t>//</a:t>
            </a:r>
            <a:r>
              <a:rPr lang="zh-CN" altLang="en-US" b="1" dirty="0">
                <a:solidFill>
                  <a:srgbClr val="FF0000"/>
                </a:solidFill>
              </a:rPr>
              <a:t>入数据栈</a:t>
            </a:r>
            <a:endParaRPr lang="en-US" altLang="zh-CN" dirty="0"/>
          </a:p>
          <a:p>
            <a:pPr>
              <a:lnSpc>
                <a:spcPts val="1900"/>
              </a:lnSpc>
            </a:pPr>
            <a:r>
              <a:rPr lang="en-US" altLang="zh-CN" dirty="0"/>
              <a:t>    if(</a:t>
            </a:r>
            <a:r>
              <a:rPr lang="en-US" altLang="zh-CN" dirty="0" err="1"/>
              <a:t>Ntop</a:t>
            </a:r>
            <a:r>
              <a:rPr lang="en-US" altLang="zh-CN" dirty="0"/>
              <a:t> == MAXSIZE -1) {</a:t>
            </a:r>
          </a:p>
          <a:p>
            <a:pPr>
              <a:lnSpc>
                <a:spcPts val="1900"/>
              </a:lnSpc>
            </a:pPr>
            <a:r>
              <a:rPr lang="en-US" altLang="zh-CN" dirty="0"/>
              <a:t>        </a:t>
            </a:r>
            <a:r>
              <a:rPr lang="en-US" altLang="zh-CN" dirty="0" err="1"/>
              <a:t>printf</a:t>
            </a:r>
            <a:r>
              <a:rPr lang="en-US" altLang="zh-CN" dirty="0"/>
              <a:t>(“Data stack is full!\n”);</a:t>
            </a:r>
          </a:p>
          <a:p>
            <a:pPr>
              <a:lnSpc>
                <a:spcPts val="1900"/>
              </a:lnSpc>
            </a:pPr>
            <a:r>
              <a:rPr lang="en-US" altLang="zh-CN" dirty="0"/>
              <a:t>        exit(1);</a:t>
            </a:r>
          </a:p>
          <a:p>
            <a:pPr>
              <a:lnSpc>
                <a:spcPts val="1900"/>
              </a:lnSpc>
            </a:pPr>
            <a:r>
              <a:rPr lang="en-US" altLang="zh-CN" dirty="0"/>
              <a:t>    }</a:t>
            </a:r>
          </a:p>
          <a:p>
            <a:pPr>
              <a:lnSpc>
                <a:spcPts val="1900"/>
              </a:lnSpc>
            </a:pPr>
            <a:r>
              <a:rPr lang="en-US" altLang="zh-CN" dirty="0"/>
              <a:t>    </a:t>
            </a:r>
            <a:r>
              <a:rPr lang="en-US" altLang="zh-CN" dirty="0" err="1"/>
              <a:t>Num_stack</a:t>
            </a:r>
            <a:r>
              <a:rPr lang="en-US" altLang="zh-CN" dirty="0"/>
              <a:t>[++</a:t>
            </a:r>
            <a:r>
              <a:rPr lang="en-US" altLang="zh-CN" dirty="0" err="1"/>
              <a:t>Ntop</a:t>
            </a:r>
            <a:r>
              <a:rPr lang="en-US" altLang="zh-CN" dirty="0"/>
              <a:t>] = num;</a:t>
            </a:r>
          </a:p>
          <a:p>
            <a:pPr>
              <a:lnSpc>
                <a:spcPts val="1900"/>
              </a:lnSpc>
            </a:pPr>
            <a:r>
              <a:rPr lang="en-US" altLang="zh-CN" dirty="0"/>
              <a:t>}</a:t>
            </a:r>
          </a:p>
          <a:p>
            <a:pPr>
              <a:lnSpc>
                <a:spcPts val="1900"/>
              </a:lnSpc>
            </a:pPr>
            <a:r>
              <a:rPr lang="en-US" altLang="zh-CN" dirty="0" err="1"/>
              <a:t>DataType</a:t>
            </a:r>
            <a:r>
              <a:rPr lang="en-US" altLang="zh-CN" dirty="0"/>
              <a:t> </a:t>
            </a:r>
            <a:r>
              <a:rPr lang="en-US" altLang="zh-CN" dirty="0" err="1"/>
              <a:t>popNum</a:t>
            </a:r>
            <a:r>
              <a:rPr lang="en-US" altLang="zh-CN" dirty="0"/>
              <a:t>()</a:t>
            </a:r>
          </a:p>
          <a:p>
            <a:pPr>
              <a:lnSpc>
                <a:spcPts val="1900"/>
              </a:lnSpc>
            </a:pPr>
            <a:r>
              <a:rPr lang="en-US" altLang="zh-CN" dirty="0"/>
              <a:t>{</a:t>
            </a:r>
            <a:r>
              <a:rPr lang="en-US" altLang="zh-CN" b="1" dirty="0">
                <a:solidFill>
                  <a:srgbClr val="FF0000"/>
                </a:solidFill>
              </a:rPr>
              <a:t>//</a:t>
            </a:r>
            <a:r>
              <a:rPr lang="zh-CN" altLang="en-US" b="1" dirty="0">
                <a:solidFill>
                  <a:srgbClr val="FF0000"/>
                </a:solidFill>
              </a:rPr>
              <a:t>出数据栈</a:t>
            </a:r>
            <a:endParaRPr lang="en-US" altLang="zh-CN" dirty="0"/>
          </a:p>
          <a:p>
            <a:pPr>
              <a:lnSpc>
                <a:spcPts val="1900"/>
              </a:lnSpc>
            </a:pPr>
            <a:r>
              <a:rPr lang="en-US" altLang="zh-CN" dirty="0"/>
              <a:t>    if(</a:t>
            </a:r>
            <a:r>
              <a:rPr lang="en-US" altLang="zh-CN" dirty="0" err="1"/>
              <a:t>Ntop</a:t>
            </a:r>
            <a:r>
              <a:rPr lang="en-US" altLang="zh-CN" dirty="0"/>
              <a:t> == -1) {</a:t>
            </a:r>
          </a:p>
          <a:p>
            <a:pPr>
              <a:lnSpc>
                <a:spcPts val="1900"/>
              </a:lnSpc>
            </a:pPr>
            <a:r>
              <a:rPr lang="en-US" altLang="zh-CN" dirty="0"/>
              <a:t>        </a:t>
            </a:r>
            <a:r>
              <a:rPr lang="en-US" altLang="zh-CN" dirty="0" err="1"/>
              <a:t>printf</a:t>
            </a:r>
            <a:r>
              <a:rPr lang="en-US" altLang="zh-CN" dirty="0"/>
              <a:t>(“Error in the expression!\n”);</a:t>
            </a:r>
          </a:p>
          <a:p>
            <a:pPr>
              <a:lnSpc>
                <a:spcPts val="1900"/>
              </a:lnSpc>
            </a:pPr>
            <a:r>
              <a:rPr lang="en-US" altLang="zh-CN" dirty="0"/>
              <a:t>        exit(1);</a:t>
            </a:r>
          </a:p>
          <a:p>
            <a:pPr>
              <a:lnSpc>
                <a:spcPts val="1900"/>
              </a:lnSpc>
            </a:pPr>
            <a:r>
              <a:rPr lang="en-US" altLang="zh-CN" dirty="0"/>
              <a:t>    }</a:t>
            </a:r>
          </a:p>
          <a:p>
            <a:pPr>
              <a:lnSpc>
                <a:spcPts val="1900"/>
              </a:lnSpc>
            </a:pPr>
            <a:r>
              <a:rPr lang="en-US" altLang="zh-CN" dirty="0"/>
              <a:t>    return </a:t>
            </a:r>
            <a:r>
              <a:rPr lang="en-US" altLang="zh-CN" dirty="0" err="1"/>
              <a:t>Num_stack</a:t>
            </a:r>
            <a:r>
              <a:rPr lang="en-US" altLang="zh-CN" dirty="0"/>
              <a:t>[</a:t>
            </a:r>
            <a:r>
              <a:rPr lang="en-US" altLang="zh-CN" dirty="0" err="1"/>
              <a:t>Ntop</a:t>
            </a:r>
            <a:r>
              <a:rPr lang="en-US" altLang="zh-CN" dirty="0"/>
              <a:t>--] ;</a:t>
            </a:r>
          </a:p>
          <a:p>
            <a:pPr>
              <a:lnSpc>
                <a:spcPts val="1900"/>
              </a:lnSpc>
            </a:pPr>
            <a:r>
              <a:rPr lang="en-US" altLang="zh-CN" dirty="0"/>
              <a:t>}</a:t>
            </a:r>
          </a:p>
          <a:p>
            <a:pPr>
              <a:lnSpc>
                <a:spcPts val="1900"/>
              </a:lnSpc>
            </a:pPr>
            <a:endParaRPr lang="en-US" altLang="zh-CN" dirty="0"/>
          </a:p>
        </p:txBody>
      </p:sp>
      <p:sp>
        <p:nvSpPr>
          <p:cNvPr id="5" name="TextBox 4"/>
          <p:cNvSpPr txBox="1"/>
          <p:nvPr/>
        </p:nvSpPr>
        <p:spPr>
          <a:xfrm>
            <a:off x="5039227" y="1124744"/>
            <a:ext cx="7151186" cy="4965462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US" altLang="zh-CN" dirty="0"/>
              <a:t>//</a:t>
            </a:r>
            <a:r>
              <a:rPr lang="zh-CN" altLang="en-US" dirty="0"/>
              <a:t>运算符栈操作</a:t>
            </a:r>
            <a:endParaRPr lang="en-US" altLang="zh-CN" dirty="0"/>
          </a:p>
          <a:p>
            <a:pPr>
              <a:lnSpc>
                <a:spcPts val="1900"/>
              </a:lnSpc>
            </a:pPr>
            <a:r>
              <a:rPr lang="en-US" altLang="zh-CN" dirty="0"/>
              <a:t>void </a:t>
            </a:r>
            <a:r>
              <a:rPr lang="en-US" altLang="zh-CN" dirty="0" err="1"/>
              <a:t>pushOp</a:t>
            </a:r>
            <a:r>
              <a:rPr lang="en-US" altLang="zh-CN" dirty="0"/>
              <a:t>(</a:t>
            </a:r>
            <a:r>
              <a:rPr lang="en-US" altLang="zh-CN" dirty="0" err="1"/>
              <a:t>enum</a:t>
            </a:r>
            <a:r>
              <a:rPr lang="en-US" altLang="zh-CN" dirty="0"/>
              <a:t> </a:t>
            </a:r>
            <a:r>
              <a:rPr lang="en-US" altLang="zh-CN" dirty="0" err="1"/>
              <a:t>oper</a:t>
            </a:r>
            <a:r>
              <a:rPr lang="en-US" altLang="zh-CN" dirty="0"/>
              <a:t> op)</a:t>
            </a:r>
          </a:p>
          <a:p>
            <a:pPr>
              <a:lnSpc>
                <a:spcPts val="1900"/>
              </a:lnSpc>
            </a:pPr>
            <a:r>
              <a:rPr lang="en-US" altLang="zh-CN" dirty="0"/>
              <a:t>{</a:t>
            </a:r>
            <a:r>
              <a:rPr lang="en-US" altLang="zh-CN" b="1" dirty="0">
                <a:solidFill>
                  <a:srgbClr val="FF0000"/>
                </a:solidFill>
              </a:rPr>
              <a:t>//</a:t>
            </a:r>
            <a:r>
              <a:rPr lang="zh-CN" altLang="en-US" b="1" dirty="0">
                <a:solidFill>
                  <a:srgbClr val="FF0000"/>
                </a:solidFill>
              </a:rPr>
              <a:t>入操作符栈</a:t>
            </a:r>
            <a:endParaRPr lang="en-US" altLang="zh-CN" dirty="0"/>
          </a:p>
          <a:p>
            <a:pPr>
              <a:lnSpc>
                <a:spcPts val="1900"/>
              </a:lnSpc>
            </a:pPr>
            <a:r>
              <a:rPr lang="en-US" altLang="zh-CN" dirty="0"/>
              <a:t>    if(</a:t>
            </a:r>
            <a:r>
              <a:rPr lang="en-US" altLang="zh-CN" dirty="0" err="1"/>
              <a:t>Ntop</a:t>
            </a:r>
            <a:r>
              <a:rPr lang="en-US" altLang="zh-CN" dirty="0"/>
              <a:t> == MAXSIZE -1) {</a:t>
            </a:r>
          </a:p>
          <a:p>
            <a:pPr>
              <a:lnSpc>
                <a:spcPts val="1900"/>
              </a:lnSpc>
            </a:pPr>
            <a:r>
              <a:rPr lang="en-US" altLang="zh-CN" dirty="0"/>
              <a:t>        </a:t>
            </a:r>
            <a:r>
              <a:rPr lang="en-US" altLang="zh-CN" dirty="0" err="1"/>
              <a:t>printf</a:t>
            </a:r>
            <a:r>
              <a:rPr lang="en-US" altLang="zh-CN" dirty="0"/>
              <a:t>(“operator stack is full!\n”);</a:t>
            </a:r>
          </a:p>
          <a:p>
            <a:pPr>
              <a:lnSpc>
                <a:spcPts val="1900"/>
              </a:lnSpc>
            </a:pPr>
            <a:r>
              <a:rPr lang="en-US" altLang="zh-CN" dirty="0"/>
              <a:t>        exit(1);</a:t>
            </a:r>
          </a:p>
          <a:p>
            <a:pPr>
              <a:lnSpc>
                <a:spcPts val="1900"/>
              </a:lnSpc>
            </a:pPr>
            <a:r>
              <a:rPr lang="en-US" altLang="zh-CN" dirty="0"/>
              <a:t>    }</a:t>
            </a:r>
          </a:p>
          <a:p>
            <a:pPr>
              <a:lnSpc>
                <a:spcPts val="1900"/>
              </a:lnSpc>
            </a:pPr>
            <a:r>
              <a:rPr lang="en-US" altLang="zh-CN" dirty="0"/>
              <a:t>    </a:t>
            </a:r>
            <a:r>
              <a:rPr lang="en-US" altLang="zh-CN" dirty="0" err="1"/>
              <a:t>Op_stack</a:t>
            </a:r>
            <a:r>
              <a:rPr lang="en-US" altLang="zh-CN" dirty="0"/>
              <a:t>[++</a:t>
            </a:r>
            <a:r>
              <a:rPr lang="en-US" altLang="zh-CN" dirty="0" err="1"/>
              <a:t>Otop</a:t>
            </a:r>
            <a:r>
              <a:rPr lang="en-US" altLang="zh-CN" dirty="0"/>
              <a:t>] = op;</a:t>
            </a:r>
          </a:p>
          <a:p>
            <a:pPr>
              <a:lnSpc>
                <a:spcPts val="1900"/>
              </a:lnSpc>
            </a:pPr>
            <a:r>
              <a:rPr lang="en-US" altLang="zh-CN" dirty="0"/>
              <a:t>}</a:t>
            </a:r>
          </a:p>
          <a:p>
            <a:pPr>
              <a:lnSpc>
                <a:spcPts val="1900"/>
              </a:lnSpc>
            </a:pPr>
            <a:r>
              <a:rPr lang="en-US" altLang="zh-CN" dirty="0" err="1"/>
              <a:t>enum</a:t>
            </a:r>
            <a:r>
              <a:rPr lang="en-US" altLang="zh-CN" dirty="0"/>
              <a:t> operator  </a:t>
            </a:r>
            <a:r>
              <a:rPr lang="en-US" altLang="zh-CN" dirty="0" err="1"/>
              <a:t>popOp</a:t>
            </a:r>
            <a:r>
              <a:rPr lang="en-US" altLang="zh-CN" dirty="0"/>
              <a:t>()</a:t>
            </a:r>
          </a:p>
          <a:p>
            <a:pPr>
              <a:lnSpc>
                <a:spcPts val="1900"/>
              </a:lnSpc>
            </a:pPr>
            <a:r>
              <a:rPr lang="en-US" altLang="zh-CN" dirty="0"/>
              <a:t>{</a:t>
            </a:r>
            <a:r>
              <a:rPr lang="en-US" altLang="zh-CN" b="1" dirty="0">
                <a:solidFill>
                  <a:srgbClr val="FF0000"/>
                </a:solidFill>
              </a:rPr>
              <a:t>//</a:t>
            </a:r>
            <a:r>
              <a:rPr lang="zh-CN" altLang="en-US" b="1" dirty="0">
                <a:solidFill>
                  <a:srgbClr val="FF0000"/>
                </a:solidFill>
              </a:rPr>
              <a:t>出操作符栈</a:t>
            </a:r>
            <a:endParaRPr lang="en-US" altLang="zh-CN" dirty="0"/>
          </a:p>
          <a:p>
            <a:pPr>
              <a:lnSpc>
                <a:spcPts val="1900"/>
              </a:lnSpc>
            </a:pPr>
            <a:r>
              <a:rPr lang="en-US" altLang="zh-CN" dirty="0"/>
              <a:t>    if(</a:t>
            </a:r>
            <a:r>
              <a:rPr lang="en-US" altLang="zh-CN" dirty="0" err="1"/>
              <a:t>Otop</a:t>
            </a:r>
            <a:r>
              <a:rPr lang="en-US" altLang="zh-CN" dirty="0"/>
              <a:t> != -1){ </a:t>
            </a:r>
          </a:p>
          <a:p>
            <a:pPr>
              <a:lnSpc>
                <a:spcPts val="1900"/>
              </a:lnSpc>
            </a:pPr>
            <a:r>
              <a:rPr lang="en-US" altLang="zh-CN" dirty="0"/>
              <a:t>        return </a:t>
            </a:r>
            <a:r>
              <a:rPr lang="en-US" altLang="zh-CN" dirty="0" err="1"/>
              <a:t>Op_stack</a:t>
            </a:r>
            <a:r>
              <a:rPr lang="en-US" altLang="zh-CN" dirty="0"/>
              <a:t>[</a:t>
            </a:r>
            <a:r>
              <a:rPr lang="en-US" altLang="zh-CN" dirty="0" err="1"/>
              <a:t>Otop</a:t>
            </a:r>
            <a:r>
              <a:rPr lang="en-US" altLang="zh-CN" dirty="0"/>
              <a:t>--] ; </a:t>
            </a:r>
          </a:p>
          <a:p>
            <a:pPr>
              <a:lnSpc>
                <a:spcPts val="1900"/>
              </a:lnSpc>
            </a:pPr>
            <a:r>
              <a:rPr lang="en-US" altLang="zh-CN" dirty="0"/>
              <a:t>    } </a:t>
            </a:r>
          </a:p>
          <a:p>
            <a:pPr>
              <a:lnSpc>
                <a:spcPts val="1900"/>
              </a:lnSpc>
            </a:pPr>
            <a:r>
              <a:rPr lang="en-US" altLang="zh-CN" dirty="0"/>
              <a:t>    return EPT</a:t>
            </a:r>
            <a:r>
              <a:rPr lang="en-US" altLang="zh-CN" dirty="0" smtClean="0"/>
              <a:t>;</a:t>
            </a:r>
            <a:r>
              <a:rPr lang="en-US" altLang="zh-CN" sz="1600" dirty="0" smtClean="0">
                <a:solidFill>
                  <a:srgbClr val="FF0000"/>
                </a:solidFill>
              </a:rPr>
              <a:t>//</a:t>
            </a:r>
            <a:r>
              <a:rPr lang="zh-CN" altLang="en-US" sz="1600" dirty="0" smtClean="0">
                <a:solidFill>
                  <a:srgbClr val="FF0000"/>
                </a:solidFill>
              </a:rPr>
              <a:t>符号栈空，返回</a:t>
            </a:r>
            <a:r>
              <a:rPr lang="en-US" altLang="zh-CN" sz="1600" dirty="0" smtClean="0">
                <a:solidFill>
                  <a:srgbClr val="FF0000"/>
                </a:solidFill>
              </a:rPr>
              <a:t>EPT,</a:t>
            </a:r>
            <a:r>
              <a:rPr lang="zh-CN" altLang="en-US" sz="1600" dirty="0" smtClean="0">
                <a:solidFill>
                  <a:srgbClr val="FF0000"/>
                </a:solidFill>
              </a:rPr>
              <a:t>优先级比较出可以统一</a:t>
            </a:r>
            <a:r>
              <a:rPr lang="en-US" altLang="zh-CN" dirty="0" smtClean="0"/>
              <a:t> </a:t>
            </a:r>
            <a:endParaRPr lang="en-US" altLang="zh-CN" dirty="0"/>
          </a:p>
          <a:p>
            <a:pPr>
              <a:lnSpc>
                <a:spcPts val="1900"/>
              </a:lnSpc>
            </a:pPr>
            <a:r>
              <a:rPr lang="en-US" altLang="zh-CN" dirty="0"/>
              <a:t>}</a:t>
            </a:r>
          </a:p>
          <a:p>
            <a:pPr>
              <a:lnSpc>
                <a:spcPts val="1900"/>
              </a:lnSpc>
            </a:pPr>
            <a:r>
              <a:rPr lang="en-US" altLang="zh-CN" dirty="0" err="1"/>
              <a:t>enum</a:t>
            </a:r>
            <a:r>
              <a:rPr lang="en-US" altLang="zh-CN" dirty="0"/>
              <a:t> operator  </a:t>
            </a:r>
            <a:r>
              <a:rPr lang="en-US" altLang="zh-CN" dirty="0" err="1"/>
              <a:t>topOp</a:t>
            </a:r>
            <a:r>
              <a:rPr lang="en-US" altLang="zh-CN" dirty="0"/>
              <a:t>()</a:t>
            </a:r>
          </a:p>
          <a:p>
            <a:pPr>
              <a:lnSpc>
                <a:spcPts val="1900"/>
              </a:lnSpc>
            </a:pPr>
            <a:r>
              <a:rPr lang="en-US" altLang="zh-CN" dirty="0"/>
              <a:t>{</a:t>
            </a:r>
            <a:r>
              <a:rPr lang="en-US" altLang="zh-CN" b="1" dirty="0">
                <a:solidFill>
                  <a:srgbClr val="FF0000"/>
                </a:solidFill>
              </a:rPr>
              <a:t>//</a:t>
            </a:r>
            <a:r>
              <a:rPr lang="zh-CN" altLang="en-US" b="1" dirty="0">
                <a:solidFill>
                  <a:srgbClr val="FF0000"/>
                </a:solidFill>
              </a:rPr>
              <a:t>读操作符栈顶元素，但并不出栈</a:t>
            </a:r>
            <a:endParaRPr lang="en-US" altLang="zh-CN" dirty="0"/>
          </a:p>
          <a:p>
            <a:pPr>
              <a:lnSpc>
                <a:spcPts val="1900"/>
              </a:lnSpc>
            </a:pPr>
            <a:r>
              <a:rPr lang="en-US" altLang="zh-CN" dirty="0"/>
              <a:t>    return </a:t>
            </a:r>
            <a:r>
              <a:rPr lang="en-US" altLang="zh-CN" dirty="0" err="1"/>
              <a:t>Op_stack</a:t>
            </a:r>
            <a:r>
              <a:rPr lang="en-US" altLang="zh-CN" dirty="0"/>
              <a:t>[</a:t>
            </a:r>
            <a:r>
              <a:rPr lang="en-US" altLang="zh-CN" dirty="0" err="1"/>
              <a:t>Otop</a:t>
            </a:r>
            <a:r>
              <a:rPr lang="en-US" altLang="zh-CN" dirty="0"/>
              <a:t>];</a:t>
            </a:r>
          </a:p>
          <a:p>
            <a:pPr>
              <a:lnSpc>
                <a:spcPts val="1900"/>
              </a:lnSpc>
            </a:pPr>
            <a:r>
              <a:rPr lang="en-US" altLang="zh-CN" dirty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</a:t>
            </a:r>
            <a:r>
              <a:rPr lang="en-US" altLang="zh-CN" dirty="0" smtClean="0"/>
              <a:t>4.1</a:t>
            </a:r>
            <a:r>
              <a:rPr lang="zh-CN" altLang="en-US" dirty="0"/>
              <a:t>：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64</a:t>
            </a:fld>
            <a:endParaRPr lang="zh-CN" altLang="en-US" dirty="0"/>
          </a:p>
        </p:txBody>
      </p:sp>
      <p:grpSp>
        <p:nvGrpSpPr>
          <p:cNvPr id="4" name="Group 38"/>
          <p:cNvGrpSpPr>
            <a:grpSpLocks/>
          </p:cNvGrpSpPr>
          <p:nvPr/>
        </p:nvGrpSpPr>
        <p:grpSpPr bwMode="auto">
          <a:xfrm>
            <a:off x="909791" y="1556792"/>
            <a:ext cx="10082051" cy="4446467"/>
            <a:chOff x="12" y="1200"/>
            <a:chExt cx="5800" cy="2636"/>
          </a:xfrm>
        </p:grpSpPr>
        <p:sp>
          <p:nvSpPr>
            <p:cNvPr id="5" name="Freeform 9"/>
            <p:cNvSpPr>
              <a:spLocks/>
            </p:cNvSpPr>
            <p:nvPr/>
          </p:nvSpPr>
          <p:spPr bwMode="auto">
            <a:xfrm>
              <a:off x="12" y="1200"/>
              <a:ext cx="5800" cy="2519"/>
            </a:xfrm>
            <a:custGeom>
              <a:avLst/>
              <a:gdLst>
                <a:gd name="T0" fmla="*/ 517 w 4969"/>
                <a:gd name="T1" fmla="*/ 63 h 2578"/>
                <a:gd name="T2" fmla="*/ 1684 w 4969"/>
                <a:gd name="T3" fmla="*/ 68 h 2578"/>
                <a:gd name="T4" fmla="*/ 2638 w 4969"/>
                <a:gd name="T5" fmla="*/ 39 h 2578"/>
                <a:gd name="T6" fmla="*/ 3377 w 4969"/>
                <a:gd name="T7" fmla="*/ 63 h 2578"/>
                <a:gd name="T8" fmla="*/ 4047 w 4969"/>
                <a:gd name="T9" fmla="*/ 99 h 2578"/>
                <a:gd name="T10" fmla="*/ 5455 w 4969"/>
                <a:gd name="T11" fmla="*/ 93 h 2578"/>
                <a:gd name="T12" fmla="*/ 6011 w 4969"/>
                <a:gd name="T13" fmla="*/ 63 h 2578"/>
                <a:gd name="T14" fmla="*/ 6211 w 4969"/>
                <a:gd name="T15" fmla="*/ 111 h 2578"/>
                <a:gd name="T16" fmla="*/ 6181 w 4969"/>
                <a:gd name="T17" fmla="*/ 129 h 2578"/>
                <a:gd name="T18" fmla="*/ 6154 w 4969"/>
                <a:gd name="T19" fmla="*/ 349 h 2578"/>
                <a:gd name="T20" fmla="*/ 6124 w 4969"/>
                <a:gd name="T21" fmla="*/ 539 h 2578"/>
                <a:gd name="T22" fmla="*/ 6099 w 4969"/>
                <a:gd name="T23" fmla="*/ 884 h 2578"/>
                <a:gd name="T24" fmla="*/ 6111 w 4969"/>
                <a:gd name="T25" fmla="*/ 826 h 2578"/>
                <a:gd name="T26" fmla="*/ 6124 w 4969"/>
                <a:gd name="T27" fmla="*/ 794 h 2578"/>
                <a:gd name="T28" fmla="*/ 6140 w 4969"/>
                <a:gd name="T29" fmla="*/ 826 h 2578"/>
                <a:gd name="T30" fmla="*/ 6169 w 4969"/>
                <a:gd name="T31" fmla="*/ 842 h 2578"/>
                <a:gd name="T32" fmla="*/ 6140 w 4969"/>
                <a:gd name="T33" fmla="*/ 1336 h 2578"/>
                <a:gd name="T34" fmla="*/ 4789 w 4969"/>
                <a:gd name="T35" fmla="*/ 1329 h 2578"/>
                <a:gd name="T36" fmla="*/ 4871 w 4969"/>
                <a:gd name="T37" fmla="*/ 1324 h 2578"/>
                <a:gd name="T38" fmla="*/ 3535 w 4969"/>
                <a:gd name="T39" fmla="*/ 1316 h 2578"/>
                <a:gd name="T40" fmla="*/ 2083 w 4969"/>
                <a:gd name="T41" fmla="*/ 1299 h 2578"/>
                <a:gd name="T42" fmla="*/ 1242 w 4969"/>
                <a:gd name="T43" fmla="*/ 1299 h 2578"/>
                <a:gd name="T44" fmla="*/ 161 w 4969"/>
                <a:gd name="T45" fmla="*/ 1353 h 2578"/>
                <a:gd name="T46" fmla="*/ 90 w 4969"/>
                <a:gd name="T47" fmla="*/ 663 h 2578"/>
                <a:gd name="T48" fmla="*/ 133 w 4969"/>
                <a:gd name="T49" fmla="*/ 82 h 2578"/>
                <a:gd name="T50" fmla="*/ 190 w 4969"/>
                <a:gd name="T51" fmla="*/ 88 h 2578"/>
                <a:gd name="T52" fmla="*/ 275 w 4969"/>
                <a:gd name="T53" fmla="*/ 99 h 2578"/>
                <a:gd name="T54" fmla="*/ 389 w 4969"/>
                <a:gd name="T55" fmla="*/ 52 h 2578"/>
                <a:gd name="T56" fmla="*/ 517 w 4969"/>
                <a:gd name="T57" fmla="*/ 63 h 2578"/>
                <a:gd name="T58" fmla="*/ 517 w 4969"/>
                <a:gd name="T59" fmla="*/ 63 h 2578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4969" h="2578">
                  <a:moveTo>
                    <a:pt x="410" y="121"/>
                  </a:moveTo>
                  <a:cubicBezTo>
                    <a:pt x="749" y="132"/>
                    <a:pt x="984" y="140"/>
                    <a:pt x="1336" y="132"/>
                  </a:cubicBezTo>
                  <a:cubicBezTo>
                    <a:pt x="1588" y="105"/>
                    <a:pt x="1841" y="98"/>
                    <a:pt x="2093" y="76"/>
                  </a:cubicBezTo>
                  <a:cubicBezTo>
                    <a:pt x="1871" y="226"/>
                    <a:pt x="2499" y="91"/>
                    <a:pt x="2680" y="121"/>
                  </a:cubicBezTo>
                  <a:cubicBezTo>
                    <a:pt x="3241" y="111"/>
                    <a:pt x="3496" y="0"/>
                    <a:pt x="3211" y="189"/>
                  </a:cubicBezTo>
                  <a:cubicBezTo>
                    <a:pt x="2900" y="395"/>
                    <a:pt x="3956" y="182"/>
                    <a:pt x="4329" y="178"/>
                  </a:cubicBezTo>
                  <a:cubicBezTo>
                    <a:pt x="4474" y="140"/>
                    <a:pt x="4621" y="130"/>
                    <a:pt x="4770" y="121"/>
                  </a:cubicBezTo>
                  <a:cubicBezTo>
                    <a:pt x="4910" y="140"/>
                    <a:pt x="4969" y="91"/>
                    <a:pt x="4928" y="212"/>
                  </a:cubicBezTo>
                  <a:cubicBezTo>
                    <a:pt x="4924" y="225"/>
                    <a:pt x="4913" y="234"/>
                    <a:pt x="4905" y="245"/>
                  </a:cubicBezTo>
                  <a:cubicBezTo>
                    <a:pt x="4854" y="402"/>
                    <a:pt x="4898" y="255"/>
                    <a:pt x="4883" y="663"/>
                  </a:cubicBezTo>
                  <a:cubicBezTo>
                    <a:pt x="4875" y="867"/>
                    <a:pt x="4874" y="861"/>
                    <a:pt x="4860" y="1025"/>
                  </a:cubicBezTo>
                  <a:cubicBezTo>
                    <a:pt x="4855" y="1243"/>
                    <a:pt x="4838" y="1462"/>
                    <a:pt x="4838" y="1680"/>
                  </a:cubicBezTo>
                  <a:cubicBezTo>
                    <a:pt x="4838" y="1718"/>
                    <a:pt x="4844" y="1605"/>
                    <a:pt x="4849" y="1567"/>
                  </a:cubicBezTo>
                  <a:cubicBezTo>
                    <a:pt x="4851" y="1548"/>
                    <a:pt x="4856" y="1529"/>
                    <a:pt x="4860" y="1510"/>
                  </a:cubicBezTo>
                  <a:cubicBezTo>
                    <a:pt x="4864" y="1529"/>
                    <a:pt x="4864" y="1549"/>
                    <a:pt x="4871" y="1567"/>
                  </a:cubicBezTo>
                  <a:cubicBezTo>
                    <a:pt x="4876" y="1580"/>
                    <a:pt x="4894" y="1587"/>
                    <a:pt x="4894" y="1601"/>
                  </a:cubicBezTo>
                  <a:cubicBezTo>
                    <a:pt x="4894" y="1913"/>
                    <a:pt x="4879" y="2226"/>
                    <a:pt x="4871" y="2538"/>
                  </a:cubicBezTo>
                  <a:cubicBezTo>
                    <a:pt x="4514" y="2534"/>
                    <a:pt x="4156" y="2535"/>
                    <a:pt x="3799" y="2527"/>
                  </a:cubicBezTo>
                  <a:cubicBezTo>
                    <a:pt x="3776" y="2527"/>
                    <a:pt x="3889" y="2517"/>
                    <a:pt x="3866" y="2516"/>
                  </a:cubicBezTo>
                  <a:cubicBezTo>
                    <a:pt x="3512" y="2508"/>
                    <a:pt x="3159" y="2508"/>
                    <a:pt x="2805" y="2504"/>
                  </a:cubicBezTo>
                  <a:cubicBezTo>
                    <a:pt x="2734" y="2506"/>
                    <a:pt x="1040" y="2578"/>
                    <a:pt x="1653" y="2470"/>
                  </a:cubicBezTo>
                  <a:cubicBezTo>
                    <a:pt x="1450" y="2572"/>
                    <a:pt x="1204" y="2516"/>
                    <a:pt x="986" y="2470"/>
                  </a:cubicBezTo>
                  <a:cubicBezTo>
                    <a:pt x="872" y="2472"/>
                    <a:pt x="318" y="2382"/>
                    <a:pt x="128" y="2572"/>
                  </a:cubicBezTo>
                  <a:cubicBezTo>
                    <a:pt x="0" y="2261"/>
                    <a:pt x="85" y="1659"/>
                    <a:pt x="71" y="1262"/>
                  </a:cubicBezTo>
                  <a:cubicBezTo>
                    <a:pt x="81" y="466"/>
                    <a:pt x="28" y="556"/>
                    <a:pt x="105" y="155"/>
                  </a:cubicBezTo>
                  <a:cubicBezTo>
                    <a:pt x="120" y="159"/>
                    <a:pt x="138" y="157"/>
                    <a:pt x="151" y="166"/>
                  </a:cubicBezTo>
                  <a:cubicBezTo>
                    <a:pt x="211" y="206"/>
                    <a:pt x="126" y="211"/>
                    <a:pt x="218" y="189"/>
                  </a:cubicBezTo>
                  <a:cubicBezTo>
                    <a:pt x="244" y="150"/>
                    <a:pt x="269" y="125"/>
                    <a:pt x="309" y="99"/>
                  </a:cubicBezTo>
                  <a:cubicBezTo>
                    <a:pt x="348" y="107"/>
                    <a:pt x="373" y="111"/>
                    <a:pt x="410" y="121"/>
                  </a:cubicBezTo>
                  <a:cubicBezTo>
                    <a:pt x="410" y="121"/>
                    <a:pt x="501" y="150"/>
                    <a:pt x="410" y="121"/>
                  </a:cubicBezTo>
                  <a:close/>
                </a:path>
              </a:pathLst>
            </a:custGeom>
            <a:solidFill>
              <a:srgbClr val="C9E4FF"/>
            </a:solidFill>
            <a:ln w="31750" cap="sq" cmpd="sng">
              <a:noFill/>
              <a:prstDash val="solid"/>
              <a:round/>
              <a:headEnd/>
              <a:tailEnd/>
            </a:ln>
            <a:effectLst>
              <a:outerShdw dist="224686" dir="2837437" algn="ctr" rotWithShape="0">
                <a:srgbClr val="B9B9B9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Text Box 10"/>
            <p:cNvSpPr txBox="1">
              <a:spLocks noChangeArrowheads="1"/>
            </p:cNvSpPr>
            <p:nvPr/>
          </p:nvSpPr>
          <p:spPr bwMode="auto">
            <a:xfrm>
              <a:off x="178" y="1446"/>
              <a:ext cx="5344" cy="23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just" fontAlgn="base">
                <a:spcBef>
                  <a:spcPct val="0"/>
                </a:spcBef>
              </a:pPr>
              <a:r>
                <a:rPr lang="zh-CN" altLang="en-US" sz="3200" dirty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从本例中看出由于使用了</a:t>
              </a:r>
              <a:r>
                <a:rPr lang="zh-CN" altLang="en-US" sz="3200" b="1" dirty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栈</a:t>
              </a:r>
              <a:r>
                <a:rPr lang="zh-CN" altLang="en-US" sz="3200" dirty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这种数据结构，一方面简化了算法</a:t>
              </a:r>
              <a:r>
                <a:rPr lang="zh-CN" altLang="en-US" sz="3200" b="1" dirty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复杂性</a:t>
              </a:r>
              <a:r>
                <a:rPr lang="zh-CN" altLang="en-US" sz="3200" dirty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；另一方面程序具有很好的</a:t>
              </a:r>
              <a:r>
                <a:rPr lang="zh-CN" altLang="en-US" sz="3200" b="1" dirty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可扩展性</a:t>
              </a:r>
              <a:r>
                <a:rPr lang="zh-CN" altLang="en-US" sz="3200" dirty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（如增加新的优先级运算符非常方便）。</a:t>
              </a:r>
              <a:endParaRPr lang="en-US" altLang="zh-CN" sz="3200" dirty="0">
                <a:solidFill>
                  <a:srgbClr val="000080"/>
                </a:solidFill>
                <a:latin typeface="幼圆" pitchFamily="49" charset="-122"/>
                <a:ea typeface="幼圆" pitchFamily="49" charset="-122"/>
              </a:endParaRPr>
            </a:p>
            <a:p>
              <a:pPr algn="just" fontAlgn="base">
                <a:spcBef>
                  <a:spcPct val="0"/>
                </a:spcBef>
              </a:pPr>
              <a:endParaRPr lang="en-US" altLang="zh-CN" sz="3200" dirty="0">
                <a:solidFill>
                  <a:srgbClr val="000080"/>
                </a:solidFill>
                <a:latin typeface="幼圆" pitchFamily="49" charset="-122"/>
                <a:ea typeface="幼圆" pitchFamily="49" charset="-122"/>
              </a:endParaRPr>
            </a:p>
            <a:p>
              <a:pPr algn="just" fontAlgn="base">
                <a:spcBef>
                  <a:spcPct val="0"/>
                </a:spcBef>
              </a:pPr>
              <a:r>
                <a:rPr lang="zh-CN" altLang="en-US" sz="3200" b="1" dirty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思考</a:t>
              </a:r>
              <a:r>
                <a:rPr lang="zh-CN" altLang="en-US" sz="3200" dirty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：修改该表达式计算程序，为其增加：</a:t>
              </a:r>
              <a:r>
                <a:rPr lang="en-US" altLang="zh-CN" sz="3200" b="1" dirty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%(</a:t>
              </a:r>
              <a:r>
                <a:rPr lang="zh-CN" altLang="en-US" sz="3200" b="1" dirty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求余</a:t>
              </a:r>
              <a:r>
                <a:rPr lang="en-US" altLang="zh-CN" sz="3200" b="1" dirty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), &gt;(</a:t>
              </a:r>
              <a:r>
                <a:rPr lang="zh-CN" altLang="en-US" sz="3200" b="1" dirty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大于</a:t>
              </a:r>
              <a:r>
                <a:rPr lang="en-US" altLang="zh-CN" sz="3200" b="1" dirty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), &lt;(</a:t>
              </a:r>
              <a:r>
                <a:rPr lang="zh-CN" altLang="en-US" sz="3200" b="1" dirty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小于</a:t>
              </a:r>
              <a:r>
                <a:rPr lang="en-US" altLang="zh-CN" sz="3200" b="1" dirty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)</a:t>
              </a:r>
              <a:r>
                <a:rPr lang="zh-CN" altLang="en-US" sz="3200" dirty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等运算符。运算符优先级照</a:t>
              </a:r>
              <a:r>
                <a:rPr lang="en-US" altLang="zh-CN" sz="3200" dirty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C</a:t>
              </a:r>
              <a:r>
                <a:rPr lang="zh-CN" altLang="en-US" sz="3200" dirty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语言中定义。</a:t>
              </a:r>
              <a:endParaRPr lang="en-US" altLang="zh-CN" sz="3200" dirty="0">
                <a:solidFill>
                  <a:srgbClr val="000080"/>
                </a:solidFill>
                <a:latin typeface="幼圆" pitchFamily="49" charset="-122"/>
                <a:ea typeface="幼圆" pitchFamily="49" charset="-122"/>
              </a:endParaRPr>
            </a:p>
            <a:p>
              <a:pPr algn="just" fontAlgn="base">
                <a:spcBef>
                  <a:spcPct val="0"/>
                </a:spcBef>
              </a:pPr>
              <a:endParaRPr lang="zh-CN" altLang="en-US" sz="3200" dirty="0">
                <a:solidFill>
                  <a:srgbClr val="000080"/>
                </a:solidFill>
                <a:latin typeface="幼圆" pitchFamily="49" charset="-122"/>
                <a:ea typeface="幼圆" pitchFamily="49" charset="-122"/>
              </a:endParaRPr>
            </a:p>
          </p:txBody>
        </p:sp>
      </p:grpSp>
      <p:grpSp>
        <p:nvGrpSpPr>
          <p:cNvPr id="8" name="Group 49"/>
          <p:cNvGrpSpPr>
            <a:grpSpLocks/>
          </p:cNvGrpSpPr>
          <p:nvPr/>
        </p:nvGrpSpPr>
        <p:grpSpPr bwMode="auto">
          <a:xfrm>
            <a:off x="8495161" y="188641"/>
            <a:ext cx="3263938" cy="1033463"/>
            <a:chOff x="404" y="73"/>
            <a:chExt cx="1161" cy="651"/>
          </a:xfrm>
        </p:grpSpPr>
        <p:sp>
          <p:nvSpPr>
            <p:cNvPr id="9" name="AutoShape 50"/>
            <p:cNvSpPr>
              <a:spLocks noChangeArrowheads="1"/>
            </p:cNvSpPr>
            <p:nvPr/>
          </p:nvSpPr>
          <p:spPr bwMode="auto">
            <a:xfrm>
              <a:off x="404" y="132"/>
              <a:ext cx="922" cy="592"/>
            </a:xfrm>
            <a:prstGeom prst="irregularSeal2">
              <a:avLst/>
            </a:prstGeom>
            <a:solidFill>
              <a:srgbClr val="CCFFFF"/>
            </a:solidFill>
            <a:ln w="69850" cap="sq">
              <a:solidFill>
                <a:srgbClr val="FFCC00"/>
              </a:solidFill>
              <a:miter lim="800000"/>
              <a:headEnd/>
              <a:tailEnd/>
            </a:ln>
            <a:effectLst>
              <a:outerShdw dist="137372" dir="2021404" algn="ctr" rotWithShape="0">
                <a:srgbClr val="B9B9B9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Rectangle 51"/>
            <p:cNvSpPr>
              <a:spLocks noChangeArrowheads="1"/>
            </p:cNvSpPr>
            <p:nvPr/>
          </p:nvSpPr>
          <p:spPr bwMode="auto">
            <a:xfrm rot="-63299">
              <a:off x="509" y="73"/>
              <a:ext cx="1056" cy="6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bg1"/>
              </a:outerShdw>
            </a:effectLst>
          </p:spPr>
          <p:txBody>
            <a:bodyPr>
              <a:spAutoFit/>
            </a:bodyPr>
            <a:lstStyle/>
            <a:p>
              <a:r>
                <a:rPr kumimoji="1" lang="zh-CN" altLang="en-US" sz="6000" baseline="0" dirty="0">
                  <a:solidFill>
                    <a:srgbClr val="FF3300"/>
                  </a:solidFill>
                  <a:latin typeface="方正舒体" pitchFamily="2" charset="-122"/>
                  <a:ea typeface="华文新魏" pitchFamily="2" charset="-122"/>
                </a:rPr>
                <a:t>思考</a:t>
              </a:r>
              <a:endParaRPr kumimoji="1" lang="zh-CN" altLang="en-US" sz="6000" baseline="0" dirty="0">
                <a:solidFill>
                  <a:srgbClr val="FF3300"/>
                </a:solidFill>
                <a:latin typeface="黑体" pitchFamily="2" charset="-122"/>
                <a:ea typeface="华文新魏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4143894" y="2393951"/>
            <a:ext cx="4446538" cy="504825"/>
            <a:chOff x="1655" y="1661"/>
            <a:chExt cx="2101" cy="318"/>
          </a:xfrm>
        </p:grpSpPr>
        <p:sp>
          <p:nvSpPr>
            <p:cNvPr id="55339" name="Line 6"/>
            <p:cNvSpPr>
              <a:spLocks noChangeShapeType="1"/>
            </p:cNvSpPr>
            <p:nvPr/>
          </p:nvSpPr>
          <p:spPr bwMode="auto">
            <a:xfrm>
              <a:off x="1655" y="1661"/>
              <a:ext cx="2087" cy="0"/>
            </a:xfrm>
            <a:prstGeom prst="line">
              <a:avLst/>
            </a:prstGeom>
            <a:noFill/>
            <a:ln w="25400">
              <a:solidFill>
                <a:srgbClr val="6664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40" name="Line 7"/>
            <p:cNvSpPr>
              <a:spLocks noChangeShapeType="1"/>
            </p:cNvSpPr>
            <p:nvPr/>
          </p:nvSpPr>
          <p:spPr bwMode="auto">
            <a:xfrm>
              <a:off x="1655" y="1972"/>
              <a:ext cx="2087" cy="0"/>
            </a:xfrm>
            <a:prstGeom prst="line">
              <a:avLst/>
            </a:prstGeom>
            <a:noFill/>
            <a:ln w="25400">
              <a:solidFill>
                <a:srgbClr val="6664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41" name="Line 8"/>
            <p:cNvSpPr>
              <a:spLocks noChangeShapeType="1"/>
            </p:cNvSpPr>
            <p:nvPr/>
          </p:nvSpPr>
          <p:spPr bwMode="auto">
            <a:xfrm>
              <a:off x="1662" y="1661"/>
              <a:ext cx="0" cy="318"/>
            </a:xfrm>
            <a:prstGeom prst="line">
              <a:avLst/>
            </a:prstGeom>
            <a:noFill/>
            <a:ln w="28575">
              <a:solidFill>
                <a:srgbClr val="6664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42" name="Line 9"/>
            <p:cNvSpPr>
              <a:spLocks noChangeShapeType="1"/>
            </p:cNvSpPr>
            <p:nvPr/>
          </p:nvSpPr>
          <p:spPr bwMode="auto">
            <a:xfrm>
              <a:off x="1987" y="1661"/>
              <a:ext cx="0" cy="318"/>
            </a:xfrm>
            <a:prstGeom prst="line">
              <a:avLst/>
            </a:prstGeom>
            <a:noFill/>
            <a:ln w="15875">
              <a:solidFill>
                <a:srgbClr val="6664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43" name="Line 10"/>
            <p:cNvSpPr>
              <a:spLocks noChangeShapeType="1"/>
            </p:cNvSpPr>
            <p:nvPr/>
          </p:nvSpPr>
          <p:spPr bwMode="auto">
            <a:xfrm>
              <a:off x="2315" y="1661"/>
              <a:ext cx="0" cy="318"/>
            </a:xfrm>
            <a:prstGeom prst="line">
              <a:avLst/>
            </a:prstGeom>
            <a:noFill/>
            <a:ln w="15875">
              <a:solidFill>
                <a:srgbClr val="6664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44" name="Line 11"/>
            <p:cNvSpPr>
              <a:spLocks noChangeShapeType="1"/>
            </p:cNvSpPr>
            <p:nvPr/>
          </p:nvSpPr>
          <p:spPr bwMode="auto">
            <a:xfrm>
              <a:off x="2660" y="1661"/>
              <a:ext cx="0" cy="318"/>
            </a:xfrm>
            <a:prstGeom prst="line">
              <a:avLst/>
            </a:prstGeom>
            <a:noFill/>
            <a:ln w="15875">
              <a:solidFill>
                <a:srgbClr val="6664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45" name="Line 12"/>
            <p:cNvSpPr>
              <a:spLocks noChangeShapeType="1"/>
            </p:cNvSpPr>
            <p:nvPr/>
          </p:nvSpPr>
          <p:spPr bwMode="auto">
            <a:xfrm>
              <a:off x="2995" y="1661"/>
              <a:ext cx="0" cy="318"/>
            </a:xfrm>
            <a:prstGeom prst="line">
              <a:avLst/>
            </a:prstGeom>
            <a:noFill/>
            <a:ln w="15875">
              <a:solidFill>
                <a:srgbClr val="6664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46" name="Line 13"/>
            <p:cNvSpPr>
              <a:spLocks noChangeShapeType="1"/>
            </p:cNvSpPr>
            <p:nvPr/>
          </p:nvSpPr>
          <p:spPr bwMode="auto">
            <a:xfrm>
              <a:off x="3334" y="1661"/>
              <a:ext cx="0" cy="318"/>
            </a:xfrm>
            <a:prstGeom prst="line">
              <a:avLst/>
            </a:prstGeom>
            <a:noFill/>
            <a:ln w="15875">
              <a:solidFill>
                <a:srgbClr val="6664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47" name="Freeform 14"/>
            <p:cNvSpPr>
              <a:spLocks/>
            </p:cNvSpPr>
            <p:nvPr/>
          </p:nvSpPr>
          <p:spPr bwMode="auto">
            <a:xfrm rot="342507">
              <a:off x="3665" y="1668"/>
              <a:ext cx="91" cy="302"/>
            </a:xfrm>
            <a:custGeom>
              <a:avLst/>
              <a:gdLst>
                <a:gd name="T0" fmla="*/ 45 w 91"/>
                <a:gd name="T1" fmla="*/ 0 h 318"/>
                <a:gd name="T2" fmla="*/ 0 w 91"/>
                <a:gd name="T3" fmla="*/ 37 h 318"/>
                <a:gd name="T4" fmla="*/ 45 w 91"/>
                <a:gd name="T5" fmla="*/ 111 h 318"/>
                <a:gd name="T6" fmla="*/ 45 w 91"/>
                <a:gd name="T7" fmla="*/ 185 h 318"/>
                <a:gd name="T8" fmla="*/ 91 w 91"/>
                <a:gd name="T9" fmla="*/ 259 h 3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1" h="318">
                  <a:moveTo>
                    <a:pt x="45" y="0"/>
                  </a:moveTo>
                  <a:cubicBezTo>
                    <a:pt x="22" y="11"/>
                    <a:pt x="0" y="22"/>
                    <a:pt x="0" y="45"/>
                  </a:cubicBezTo>
                  <a:cubicBezTo>
                    <a:pt x="0" y="68"/>
                    <a:pt x="38" y="106"/>
                    <a:pt x="45" y="136"/>
                  </a:cubicBezTo>
                  <a:cubicBezTo>
                    <a:pt x="52" y="166"/>
                    <a:pt x="37" y="197"/>
                    <a:pt x="45" y="227"/>
                  </a:cubicBezTo>
                  <a:cubicBezTo>
                    <a:pt x="53" y="257"/>
                    <a:pt x="83" y="303"/>
                    <a:pt x="91" y="318"/>
                  </a:cubicBezTo>
                </a:path>
              </a:pathLst>
            </a:custGeom>
            <a:noFill/>
            <a:ln w="15875" cap="flat" cmpd="sng">
              <a:solidFill>
                <a:srgbClr val="666400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4143894" y="5407026"/>
            <a:ext cx="4446538" cy="504825"/>
            <a:chOff x="1655" y="1661"/>
            <a:chExt cx="2101" cy="318"/>
          </a:xfrm>
        </p:grpSpPr>
        <p:sp>
          <p:nvSpPr>
            <p:cNvPr id="55330" name="Line 16"/>
            <p:cNvSpPr>
              <a:spLocks noChangeShapeType="1"/>
            </p:cNvSpPr>
            <p:nvPr/>
          </p:nvSpPr>
          <p:spPr bwMode="auto">
            <a:xfrm>
              <a:off x="1655" y="1661"/>
              <a:ext cx="2087" cy="0"/>
            </a:xfrm>
            <a:prstGeom prst="line">
              <a:avLst/>
            </a:prstGeom>
            <a:noFill/>
            <a:ln w="25400">
              <a:solidFill>
                <a:srgbClr val="6664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31" name="Line 17"/>
            <p:cNvSpPr>
              <a:spLocks noChangeShapeType="1"/>
            </p:cNvSpPr>
            <p:nvPr/>
          </p:nvSpPr>
          <p:spPr bwMode="auto">
            <a:xfrm>
              <a:off x="1655" y="1972"/>
              <a:ext cx="2087" cy="0"/>
            </a:xfrm>
            <a:prstGeom prst="line">
              <a:avLst/>
            </a:prstGeom>
            <a:noFill/>
            <a:ln w="25400">
              <a:solidFill>
                <a:srgbClr val="6664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32" name="Line 18"/>
            <p:cNvSpPr>
              <a:spLocks noChangeShapeType="1"/>
            </p:cNvSpPr>
            <p:nvPr/>
          </p:nvSpPr>
          <p:spPr bwMode="auto">
            <a:xfrm>
              <a:off x="1662" y="1661"/>
              <a:ext cx="0" cy="318"/>
            </a:xfrm>
            <a:prstGeom prst="line">
              <a:avLst/>
            </a:prstGeom>
            <a:noFill/>
            <a:ln w="28575">
              <a:solidFill>
                <a:srgbClr val="6664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33" name="Line 19"/>
            <p:cNvSpPr>
              <a:spLocks noChangeShapeType="1"/>
            </p:cNvSpPr>
            <p:nvPr/>
          </p:nvSpPr>
          <p:spPr bwMode="auto">
            <a:xfrm>
              <a:off x="1987" y="1661"/>
              <a:ext cx="0" cy="318"/>
            </a:xfrm>
            <a:prstGeom prst="line">
              <a:avLst/>
            </a:prstGeom>
            <a:noFill/>
            <a:ln w="15875">
              <a:solidFill>
                <a:srgbClr val="6664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34" name="Line 20"/>
            <p:cNvSpPr>
              <a:spLocks noChangeShapeType="1"/>
            </p:cNvSpPr>
            <p:nvPr/>
          </p:nvSpPr>
          <p:spPr bwMode="auto">
            <a:xfrm>
              <a:off x="2315" y="1661"/>
              <a:ext cx="0" cy="318"/>
            </a:xfrm>
            <a:prstGeom prst="line">
              <a:avLst/>
            </a:prstGeom>
            <a:noFill/>
            <a:ln w="15875">
              <a:solidFill>
                <a:srgbClr val="6664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35" name="Line 21"/>
            <p:cNvSpPr>
              <a:spLocks noChangeShapeType="1"/>
            </p:cNvSpPr>
            <p:nvPr/>
          </p:nvSpPr>
          <p:spPr bwMode="auto">
            <a:xfrm>
              <a:off x="2660" y="1661"/>
              <a:ext cx="0" cy="318"/>
            </a:xfrm>
            <a:prstGeom prst="line">
              <a:avLst/>
            </a:prstGeom>
            <a:noFill/>
            <a:ln w="15875">
              <a:solidFill>
                <a:srgbClr val="6664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36" name="Line 22"/>
            <p:cNvSpPr>
              <a:spLocks noChangeShapeType="1"/>
            </p:cNvSpPr>
            <p:nvPr/>
          </p:nvSpPr>
          <p:spPr bwMode="auto">
            <a:xfrm>
              <a:off x="2995" y="1661"/>
              <a:ext cx="0" cy="318"/>
            </a:xfrm>
            <a:prstGeom prst="line">
              <a:avLst/>
            </a:prstGeom>
            <a:noFill/>
            <a:ln w="15875">
              <a:solidFill>
                <a:srgbClr val="6664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37" name="Line 23"/>
            <p:cNvSpPr>
              <a:spLocks noChangeShapeType="1"/>
            </p:cNvSpPr>
            <p:nvPr/>
          </p:nvSpPr>
          <p:spPr bwMode="auto">
            <a:xfrm>
              <a:off x="3334" y="1661"/>
              <a:ext cx="0" cy="318"/>
            </a:xfrm>
            <a:prstGeom prst="line">
              <a:avLst/>
            </a:prstGeom>
            <a:noFill/>
            <a:ln w="15875">
              <a:solidFill>
                <a:srgbClr val="6664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38" name="Freeform 24"/>
            <p:cNvSpPr>
              <a:spLocks/>
            </p:cNvSpPr>
            <p:nvPr/>
          </p:nvSpPr>
          <p:spPr bwMode="auto">
            <a:xfrm rot="342507">
              <a:off x="3665" y="1668"/>
              <a:ext cx="91" cy="302"/>
            </a:xfrm>
            <a:custGeom>
              <a:avLst/>
              <a:gdLst>
                <a:gd name="T0" fmla="*/ 45 w 91"/>
                <a:gd name="T1" fmla="*/ 0 h 318"/>
                <a:gd name="T2" fmla="*/ 0 w 91"/>
                <a:gd name="T3" fmla="*/ 37 h 318"/>
                <a:gd name="T4" fmla="*/ 45 w 91"/>
                <a:gd name="T5" fmla="*/ 111 h 318"/>
                <a:gd name="T6" fmla="*/ 45 w 91"/>
                <a:gd name="T7" fmla="*/ 185 h 318"/>
                <a:gd name="T8" fmla="*/ 91 w 91"/>
                <a:gd name="T9" fmla="*/ 259 h 3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1" h="318">
                  <a:moveTo>
                    <a:pt x="45" y="0"/>
                  </a:moveTo>
                  <a:cubicBezTo>
                    <a:pt x="22" y="11"/>
                    <a:pt x="0" y="22"/>
                    <a:pt x="0" y="45"/>
                  </a:cubicBezTo>
                  <a:cubicBezTo>
                    <a:pt x="0" y="68"/>
                    <a:pt x="38" y="106"/>
                    <a:pt x="45" y="136"/>
                  </a:cubicBezTo>
                  <a:cubicBezTo>
                    <a:pt x="52" y="166"/>
                    <a:pt x="37" y="197"/>
                    <a:pt x="45" y="227"/>
                  </a:cubicBezTo>
                  <a:cubicBezTo>
                    <a:pt x="53" y="257"/>
                    <a:pt x="83" y="303"/>
                    <a:pt x="91" y="318"/>
                  </a:cubicBezTo>
                </a:path>
              </a:pathLst>
            </a:custGeom>
            <a:noFill/>
            <a:ln w="15875" cap="flat" cmpd="sng">
              <a:solidFill>
                <a:srgbClr val="666400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12057" name="Text Box 25"/>
          <p:cNvSpPr txBox="1">
            <a:spLocks noChangeArrowheads="1"/>
          </p:cNvSpPr>
          <p:nvPr/>
        </p:nvSpPr>
        <p:spPr bwMode="auto">
          <a:xfrm>
            <a:off x="4253947" y="2349501"/>
            <a:ext cx="768251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kumimoji="1" lang="en-US" altLang="zh-CN" sz="2800" b="1">
                <a:solidFill>
                  <a:srgbClr val="CC0066"/>
                </a:solidFill>
                <a:ea typeface="宋体" charset="-122"/>
              </a:rPr>
              <a:t>a</a:t>
            </a:r>
          </a:p>
        </p:txBody>
      </p:sp>
      <p:sp>
        <p:nvSpPr>
          <p:cNvPr id="812058" name="Text Box 26"/>
          <p:cNvSpPr txBox="1">
            <a:spLocks noChangeArrowheads="1"/>
          </p:cNvSpPr>
          <p:nvPr/>
        </p:nvSpPr>
        <p:spPr bwMode="auto">
          <a:xfrm>
            <a:off x="4939657" y="2371726"/>
            <a:ext cx="768251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kumimoji="1" lang="en-US" altLang="zh-CN" sz="2800" b="1">
                <a:solidFill>
                  <a:srgbClr val="CC0066"/>
                </a:solidFill>
                <a:ea typeface="宋体" charset="-122"/>
              </a:rPr>
              <a:t>b</a:t>
            </a:r>
          </a:p>
        </p:txBody>
      </p:sp>
      <p:sp>
        <p:nvSpPr>
          <p:cNvPr id="812059" name="Text Box 27"/>
          <p:cNvSpPr txBox="1">
            <a:spLocks noChangeArrowheads="1"/>
          </p:cNvSpPr>
          <p:nvPr/>
        </p:nvSpPr>
        <p:spPr bwMode="auto">
          <a:xfrm>
            <a:off x="5627485" y="2365376"/>
            <a:ext cx="768249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kumimoji="1" lang="en-US" altLang="zh-CN" sz="2800" b="1">
                <a:solidFill>
                  <a:srgbClr val="CC0066"/>
                </a:solidFill>
                <a:ea typeface="宋体" charset="-122"/>
              </a:rPr>
              <a:t>c</a:t>
            </a:r>
          </a:p>
        </p:txBody>
      </p:sp>
      <p:sp>
        <p:nvSpPr>
          <p:cNvPr id="812060" name="Rectangle 28"/>
          <p:cNvSpPr>
            <a:spLocks noChangeArrowheads="1"/>
          </p:cNvSpPr>
          <p:nvPr/>
        </p:nvSpPr>
        <p:spPr bwMode="auto">
          <a:xfrm>
            <a:off x="5612670" y="2465389"/>
            <a:ext cx="478304" cy="33813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CN" altLang="en-US" sz="2400" b="1">
              <a:solidFill>
                <a:srgbClr val="FFFFCC"/>
              </a:solidFill>
              <a:ea typeface="华文行楷" pitchFamily="2" charset="-122"/>
            </a:endParaRPr>
          </a:p>
        </p:txBody>
      </p:sp>
      <p:sp>
        <p:nvSpPr>
          <p:cNvPr id="812061" name="Text Box 29"/>
          <p:cNvSpPr txBox="1">
            <a:spLocks noChangeArrowheads="1"/>
          </p:cNvSpPr>
          <p:nvPr/>
        </p:nvSpPr>
        <p:spPr bwMode="auto">
          <a:xfrm>
            <a:off x="5627485" y="3041650"/>
            <a:ext cx="76824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kumimoji="1" lang="en-US" altLang="zh-CN" sz="2800" b="1" dirty="0">
                <a:solidFill>
                  <a:srgbClr val="CC0066"/>
                </a:solidFill>
                <a:ea typeface="宋体" charset="-122"/>
              </a:rPr>
              <a:t>c</a:t>
            </a:r>
          </a:p>
        </p:txBody>
      </p:sp>
      <p:sp>
        <p:nvSpPr>
          <p:cNvPr id="812062" name="Text Box 30"/>
          <p:cNvSpPr txBox="1">
            <a:spLocks noChangeArrowheads="1"/>
          </p:cNvSpPr>
          <p:nvPr/>
        </p:nvSpPr>
        <p:spPr bwMode="auto">
          <a:xfrm>
            <a:off x="5576691" y="2349501"/>
            <a:ext cx="768249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kumimoji="1" lang="en-US" altLang="zh-CN" sz="2800" b="1">
                <a:solidFill>
                  <a:srgbClr val="CC0066"/>
                </a:solidFill>
                <a:ea typeface="宋体" charset="-122"/>
              </a:rPr>
              <a:t>d</a:t>
            </a:r>
          </a:p>
        </p:txBody>
      </p:sp>
      <p:sp>
        <p:nvSpPr>
          <p:cNvPr id="812063" name="Rectangle 31"/>
          <p:cNvSpPr>
            <a:spLocks noChangeArrowheads="1"/>
          </p:cNvSpPr>
          <p:nvPr/>
        </p:nvSpPr>
        <p:spPr bwMode="auto">
          <a:xfrm>
            <a:off x="5650765" y="2459039"/>
            <a:ext cx="478304" cy="33813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CN" altLang="en-US" sz="2400" b="1">
              <a:solidFill>
                <a:srgbClr val="FFFFCC"/>
              </a:solidFill>
              <a:ea typeface="华文行楷" pitchFamily="2" charset="-122"/>
            </a:endParaRPr>
          </a:p>
        </p:txBody>
      </p:sp>
      <p:sp>
        <p:nvSpPr>
          <p:cNvPr id="812064" name="Text Box 32"/>
          <p:cNvSpPr txBox="1">
            <a:spLocks noChangeArrowheads="1"/>
          </p:cNvSpPr>
          <p:nvPr/>
        </p:nvSpPr>
        <p:spPr bwMode="auto">
          <a:xfrm>
            <a:off x="5915314" y="3030539"/>
            <a:ext cx="124655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kumimoji="1" lang="en-US" altLang="zh-CN" sz="2800" b="1" dirty="0">
                <a:solidFill>
                  <a:srgbClr val="CC0066"/>
                </a:solidFill>
                <a:ea typeface="宋体" charset="-122"/>
              </a:rPr>
              <a:t>, d</a:t>
            </a:r>
          </a:p>
        </p:txBody>
      </p:sp>
      <p:sp>
        <p:nvSpPr>
          <p:cNvPr id="812065" name="Rectangle 33"/>
          <p:cNvSpPr>
            <a:spLocks noChangeArrowheads="1"/>
          </p:cNvSpPr>
          <p:nvPr/>
        </p:nvSpPr>
        <p:spPr bwMode="auto">
          <a:xfrm>
            <a:off x="4992568" y="2465389"/>
            <a:ext cx="478304" cy="33813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CN" altLang="en-US" sz="2400" b="1">
              <a:solidFill>
                <a:srgbClr val="FFFFCC"/>
              </a:solidFill>
              <a:ea typeface="华文行楷" pitchFamily="2" charset="-122"/>
            </a:endParaRPr>
          </a:p>
        </p:txBody>
      </p:sp>
      <p:sp>
        <p:nvSpPr>
          <p:cNvPr id="812066" name="Text Box 34"/>
          <p:cNvSpPr txBox="1">
            <a:spLocks noChangeArrowheads="1"/>
          </p:cNvSpPr>
          <p:nvPr/>
        </p:nvSpPr>
        <p:spPr bwMode="auto">
          <a:xfrm>
            <a:off x="6541766" y="3048000"/>
            <a:ext cx="163385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kumimoji="1" lang="en-US" altLang="zh-CN" sz="2800" b="1" dirty="0">
                <a:solidFill>
                  <a:srgbClr val="CC0066"/>
                </a:solidFill>
                <a:ea typeface="宋体" charset="-122"/>
              </a:rPr>
              <a:t>, b</a:t>
            </a:r>
          </a:p>
        </p:txBody>
      </p:sp>
      <p:sp>
        <p:nvSpPr>
          <p:cNvPr id="812067" name="Text Box 35"/>
          <p:cNvSpPr txBox="1">
            <a:spLocks noChangeArrowheads="1"/>
          </p:cNvSpPr>
          <p:nvPr/>
        </p:nvSpPr>
        <p:spPr bwMode="auto">
          <a:xfrm>
            <a:off x="4992568" y="2349501"/>
            <a:ext cx="768249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kumimoji="1" lang="en-US" altLang="zh-CN" sz="2800" b="1">
                <a:solidFill>
                  <a:srgbClr val="CC0066"/>
                </a:solidFill>
                <a:ea typeface="宋体" charset="-122"/>
              </a:rPr>
              <a:t>e</a:t>
            </a:r>
          </a:p>
        </p:txBody>
      </p:sp>
      <p:sp>
        <p:nvSpPr>
          <p:cNvPr id="812071" name="Text Box 39"/>
          <p:cNvSpPr txBox="1">
            <a:spLocks noChangeArrowheads="1"/>
          </p:cNvSpPr>
          <p:nvPr/>
        </p:nvSpPr>
        <p:spPr bwMode="auto">
          <a:xfrm>
            <a:off x="4262412" y="5422901"/>
            <a:ext cx="768251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kumimoji="1" lang="en-US" altLang="zh-CN" sz="2500" b="1">
                <a:solidFill>
                  <a:srgbClr val="CC0066"/>
                </a:solidFill>
                <a:ea typeface="宋体" charset="-122"/>
              </a:rPr>
              <a:t>1</a:t>
            </a:r>
          </a:p>
        </p:txBody>
      </p:sp>
      <p:sp>
        <p:nvSpPr>
          <p:cNvPr id="812072" name="Text Box 40"/>
          <p:cNvSpPr txBox="1">
            <a:spLocks noChangeArrowheads="1"/>
          </p:cNvSpPr>
          <p:nvPr/>
        </p:nvSpPr>
        <p:spPr bwMode="auto">
          <a:xfrm>
            <a:off x="4956589" y="5407026"/>
            <a:ext cx="768251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kumimoji="1" lang="en-US" altLang="zh-CN" sz="2500" b="1">
                <a:solidFill>
                  <a:srgbClr val="CC0066"/>
                </a:solidFill>
                <a:ea typeface="宋体" charset="-122"/>
              </a:rPr>
              <a:t>2</a:t>
            </a:r>
          </a:p>
        </p:txBody>
      </p:sp>
      <p:sp>
        <p:nvSpPr>
          <p:cNvPr id="812073" name="Rectangle 41"/>
          <p:cNvSpPr>
            <a:spLocks noChangeArrowheads="1"/>
          </p:cNvSpPr>
          <p:nvPr/>
        </p:nvSpPr>
        <p:spPr bwMode="auto">
          <a:xfrm>
            <a:off x="5001034" y="5489575"/>
            <a:ext cx="478304" cy="33813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CN" altLang="en-US" sz="2400" b="1">
              <a:solidFill>
                <a:srgbClr val="FFFFCC"/>
              </a:solidFill>
              <a:ea typeface="华文行楷" pitchFamily="2" charset="-122"/>
            </a:endParaRPr>
          </a:p>
        </p:txBody>
      </p:sp>
      <p:sp>
        <p:nvSpPr>
          <p:cNvPr id="812074" name="Text Box 42"/>
          <p:cNvSpPr txBox="1">
            <a:spLocks noChangeArrowheads="1"/>
          </p:cNvSpPr>
          <p:nvPr/>
        </p:nvSpPr>
        <p:spPr bwMode="auto">
          <a:xfrm>
            <a:off x="5140715" y="6019800"/>
            <a:ext cx="768249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kumimoji="1" lang="en-US" altLang="zh-CN" sz="2700" b="1" dirty="0">
                <a:solidFill>
                  <a:srgbClr val="CC0066"/>
                </a:solidFill>
                <a:ea typeface="宋体" charset="-122"/>
              </a:rPr>
              <a:t>2</a:t>
            </a:r>
          </a:p>
        </p:txBody>
      </p:sp>
      <p:sp>
        <p:nvSpPr>
          <p:cNvPr id="812075" name="Text Box 43"/>
          <p:cNvSpPr txBox="1">
            <a:spLocks noChangeArrowheads="1"/>
          </p:cNvSpPr>
          <p:nvPr/>
        </p:nvSpPr>
        <p:spPr bwMode="auto">
          <a:xfrm>
            <a:off x="4977752" y="5422901"/>
            <a:ext cx="768251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kumimoji="1" lang="en-US" altLang="zh-CN" sz="2500" b="1" dirty="0">
                <a:solidFill>
                  <a:srgbClr val="CC0066"/>
                </a:solidFill>
                <a:ea typeface="宋体" charset="-122"/>
              </a:rPr>
              <a:t>5</a:t>
            </a:r>
          </a:p>
        </p:txBody>
      </p:sp>
      <p:sp>
        <p:nvSpPr>
          <p:cNvPr id="812076" name="Text Box 44"/>
          <p:cNvSpPr txBox="1">
            <a:spLocks noChangeArrowheads="1"/>
          </p:cNvSpPr>
          <p:nvPr/>
        </p:nvSpPr>
        <p:spPr bwMode="auto">
          <a:xfrm>
            <a:off x="5657114" y="5429251"/>
            <a:ext cx="768249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kumimoji="1" lang="en-US" altLang="zh-CN" sz="2500" b="1">
                <a:solidFill>
                  <a:srgbClr val="CC0066"/>
                </a:solidFill>
                <a:ea typeface="宋体" charset="-122"/>
              </a:rPr>
              <a:t>7</a:t>
            </a:r>
          </a:p>
        </p:txBody>
      </p:sp>
      <p:sp>
        <p:nvSpPr>
          <p:cNvPr id="812077" name="Text Box 45"/>
          <p:cNvSpPr txBox="1">
            <a:spLocks noChangeArrowheads="1"/>
          </p:cNvSpPr>
          <p:nvPr/>
        </p:nvSpPr>
        <p:spPr bwMode="auto">
          <a:xfrm>
            <a:off x="5437010" y="6021389"/>
            <a:ext cx="1729091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kumimoji="1" lang="en-US" altLang="zh-CN" sz="2700" b="1" dirty="0">
                <a:solidFill>
                  <a:srgbClr val="CC0066"/>
                </a:solidFill>
                <a:ea typeface="宋体" charset="-122"/>
              </a:rPr>
              <a:t>, 7</a:t>
            </a:r>
          </a:p>
        </p:txBody>
      </p:sp>
      <p:sp>
        <p:nvSpPr>
          <p:cNvPr id="812078" name="Rectangle 46"/>
          <p:cNvSpPr>
            <a:spLocks noChangeArrowheads="1"/>
          </p:cNvSpPr>
          <p:nvPr/>
        </p:nvSpPr>
        <p:spPr bwMode="auto">
          <a:xfrm>
            <a:off x="5674046" y="5489575"/>
            <a:ext cx="478304" cy="33813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CN" altLang="en-US" sz="2400" b="1">
              <a:solidFill>
                <a:srgbClr val="FFFFCC"/>
              </a:solidFill>
              <a:ea typeface="华文行楷" pitchFamily="2" charset="-122"/>
            </a:endParaRPr>
          </a:p>
        </p:txBody>
      </p:sp>
      <p:sp>
        <p:nvSpPr>
          <p:cNvPr id="812079" name="Text Box 47"/>
          <p:cNvSpPr txBox="1">
            <a:spLocks noChangeArrowheads="1"/>
          </p:cNvSpPr>
          <p:nvPr/>
        </p:nvSpPr>
        <p:spPr bwMode="auto">
          <a:xfrm>
            <a:off x="5671929" y="5440364"/>
            <a:ext cx="768251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kumimoji="1" lang="en-US" altLang="zh-CN" sz="2500" b="1">
                <a:solidFill>
                  <a:srgbClr val="CC0066"/>
                </a:solidFill>
                <a:ea typeface="宋体" charset="-122"/>
              </a:rPr>
              <a:t>6</a:t>
            </a:r>
          </a:p>
        </p:txBody>
      </p:sp>
      <p:grpSp>
        <p:nvGrpSpPr>
          <p:cNvPr id="54" name="组合 53"/>
          <p:cNvGrpSpPr/>
          <p:nvPr/>
        </p:nvGrpSpPr>
        <p:grpSpPr>
          <a:xfrm>
            <a:off x="334390" y="333376"/>
            <a:ext cx="10871902" cy="1776413"/>
            <a:chOff x="250825" y="333375"/>
            <a:chExt cx="8154988" cy="1776413"/>
          </a:xfrm>
        </p:grpSpPr>
        <p:grpSp>
          <p:nvGrpSpPr>
            <p:cNvPr id="2" name="Group 2"/>
            <p:cNvGrpSpPr>
              <a:grpSpLocks/>
            </p:cNvGrpSpPr>
            <p:nvPr/>
          </p:nvGrpSpPr>
          <p:grpSpPr bwMode="auto">
            <a:xfrm>
              <a:off x="1636713" y="454025"/>
              <a:ext cx="6769100" cy="1655763"/>
              <a:chOff x="703" y="286"/>
              <a:chExt cx="4264" cy="1043"/>
            </a:xfrm>
          </p:grpSpPr>
          <p:sp>
            <p:nvSpPr>
              <p:cNvPr id="55348" name="Rectangle 3"/>
              <p:cNvSpPr>
                <a:spLocks noChangeArrowheads="1"/>
              </p:cNvSpPr>
              <p:nvPr/>
            </p:nvSpPr>
            <p:spPr bwMode="auto">
              <a:xfrm>
                <a:off x="703" y="286"/>
                <a:ext cx="4264" cy="1043"/>
              </a:xfrm>
              <a:prstGeom prst="rect">
                <a:avLst/>
              </a:prstGeom>
              <a:gradFill rotWithShape="1">
                <a:gsLst>
                  <a:gs pos="0">
                    <a:srgbClr val="008080"/>
                  </a:gs>
                  <a:gs pos="50000">
                    <a:srgbClr val="003B3B"/>
                  </a:gs>
                  <a:gs pos="100000">
                    <a:srgbClr val="008080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>
                <a:outerShdw dist="99190" dir="3011666" algn="ctr" rotWithShape="0">
                  <a:srgbClr val="B2B2B2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pPr algn="ctr" eaLnBrk="1" hangingPunct="1"/>
                <a:endParaRPr kumimoji="1" lang="zh-CN" altLang="en-US" sz="2400" b="1">
                  <a:solidFill>
                    <a:srgbClr val="FFFFCC"/>
                  </a:solidFill>
                  <a:ea typeface="华文行楷" pitchFamily="2" charset="-122"/>
                </a:endParaRPr>
              </a:p>
            </p:txBody>
          </p:sp>
          <p:sp>
            <p:nvSpPr>
              <p:cNvPr id="55349" name="Rectangle 4"/>
              <p:cNvSpPr>
                <a:spLocks noChangeArrowheads="1"/>
              </p:cNvSpPr>
              <p:nvPr/>
            </p:nvSpPr>
            <p:spPr bwMode="auto">
              <a:xfrm>
                <a:off x="828" y="303"/>
                <a:ext cx="4038" cy="9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dist="12700" algn="ctr" rotWithShape="0">
                  <a:srgbClr val="000000"/>
                </a:outerShdw>
              </a:effectLst>
            </p:spPr>
            <p:txBody>
              <a:bodyPr wrap="square" anchor="ctr">
                <a:spAutoFit/>
              </a:bodyPr>
              <a:lstStyle/>
              <a:p>
                <a:pPr eaLnBrk="1" hangingPunct="1"/>
                <a:r>
                  <a:rPr kumimoji="1" lang="en-US" altLang="zh-CN" sz="2400" b="1" dirty="0">
                    <a:solidFill>
                      <a:srgbClr val="FFFFFF"/>
                    </a:solidFill>
                    <a:ea typeface="幼圆" pitchFamily="49" charset="-122"/>
                  </a:rPr>
                  <a:t>         </a:t>
                </a:r>
                <a:r>
                  <a:rPr kumimoji="1" lang="zh-CN" altLang="en-US" sz="2400" b="1" dirty="0">
                    <a:solidFill>
                      <a:srgbClr val="FFFFFF"/>
                    </a:solidFill>
                    <a:ea typeface="幼圆" pitchFamily="49" charset="-122"/>
                  </a:rPr>
                  <a:t>若以符号</a:t>
                </a:r>
                <a:r>
                  <a:rPr kumimoji="1" lang="en-US" altLang="zh-CN" sz="2400" b="1" dirty="0">
                    <a:solidFill>
                      <a:srgbClr val="FFFFFF"/>
                    </a:solidFill>
                    <a:ea typeface="幼圆" pitchFamily="49" charset="-122"/>
                  </a:rPr>
                  <a:t>PUSH</a:t>
                </a:r>
                <a:r>
                  <a:rPr kumimoji="1" lang="zh-CN" altLang="en-US" sz="2400" b="1" dirty="0">
                    <a:solidFill>
                      <a:srgbClr val="FFFFFF"/>
                    </a:solidFill>
                    <a:ea typeface="幼圆" pitchFamily="49" charset="-122"/>
                  </a:rPr>
                  <a:t>和</a:t>
                </a:r>
                <a:r>
                  <a:rPr kumimoji="1" lang="en-US" altLang="zh-CN" sz="2400" b="1" dirty="0">
                    <a:solidFill>
                      <a:srgbClr val="FFFFFF"/>
                    </a:solidFill>
                    <a:ea typeface="幼圆" pitchFamily="49" charset="-122"/>
                  </a:rPr>
                  <a:t>POP</a:t>
                </a:r>
                <a:r>
                  <a:rPr kumimoji="1" lang="zh-CN" altLang="en-US" sz="2400" b="1" dirty="0">
                    <a:solidFill>
                      <a:srgbClr val="FFFFFF"/>
                    </a:solidFill>
                    <a:ea typeface="幼圆" pitchFamily="49" charset="-122"/>
                  </a:rPr>
                  <a:t>分别表示对堆栈进行</a:t>
                </a:r>
                <a:r>
                  <a:rPr kumimoji="1" lang="en-US" altLang="zh-CN" sz="2400" b="1" dirty="0">
                    <a:solidFill>
                      <a:srgbClr val="FFFFFF"/>
                    </a:solidFill>
                    <a:ea typeface="幼圆" pitchFamily="49" charset="-122"/>
                  </a:rPr>
                  <a:t>1</a:t>
                </a:r>
                <a:r>
                  <a:rPr kumimoji="1" lang="zh-CN" altLang="en-US" sz="2400" b="1" dirty="0">
                    <a:solidFill>
                      <a:srgbClr val="FFFFFF"/>
                    </a:solidFill>
                    <a:ea typeface="幼圆" pitchFamily="49" charset="-122"/>
                  </a:rPr>
                  <a:t>次</a:t>
                </a:r>
                <a:r>
                  <a:rPr kumimoji="1" lang="zh-CN" altLang="en-US" sz="2400" b="1" dirty="0" smtClean="0">
                    <a:solidFill>
                      <a:srgbClr val="FFFFFF"/>
                    </a:solidFill>
                    <a:ea typeface="幼圆" pitchFamily="49" charset="-122"/>
                  </a:rPr>
                  <a:t>进栈</a:t>
                </a:r>
                <a:r>
                  <a:rPr kumimoji="1" lang="zh-CN" altLang="en-US" sz="2400" b="1" dirty="0">
                    <a:solidFill>
                      <a:srgbClr val="FFFFFF"/>
                    </a:solidFill>
                    <a:ea typeface="幼圆" pitchFamily="49" charset="-122"/>
                  </a:rPr>
                  <a:t>操作与</a:t>
                </a:r>
                <a:r>
                  <a:rPr kumimoji="1" lang="en-US" altLang="zh-CN" sz="2400" b="1" dirty="0">
                    <a:solidFill>
                      <a:srgbClr val="FFFFFF"/>
                    </a:solidFill>
                    <a:ea typeface="幼圆" pitchFamily="49" charset="-122"/>
                  </a:rPr>
                  <a:t>1</a:t>
                </a:r>
                <a:r>
                  <a:rPr kumimoji="1" lang="zh-CN" altLang="en-US" sz="2400" b="1" dirty="0">
                    <a:solidFill>
                      <a:srgbClr val="FFFFFF"/>
                    </a:solidFill>
                    <a:ea typeface="幼圆" pitchFamily="49" charset="-122"/>
                  </a:rPr>
                  <a:t>次出栈操作，则对进栈序列 </a:t>
                </a:r>
                <a:r>
                  <a:rPr kumimoji="1" lang="en-US" altLang="zh-CN" sz="2400" b="1" dirty="0">
                    <a:solidFill>
                      <a:srgbClr val="FFFFFF"/>
                    </a:solidFill>
                    <a:ea typeface="幼圆" pitchFamily="49" charset="-122"/>
                  </a:rPr>
                  <a:t>a, b, c, d, e</a:t>
                </a:r>
                <a:r>
                  <a:rPr kumimoji="1" lang="zh-CN" altLang="en-US" sz="2400" b="1" dirty="0">
                    <a:solidFill>
                      <a:srgbClr val="FFFFFF"/>
                    </a:solidFill>
                    <a:ea typeface="幼圆" pitchFamily="49" charset="-122"/>
                  </a:rPr>
                  <a:t>，</a:t>
                </a:r>
                <a:r>
                  <a:rPr kumimoji="1" lang="zh-CN" altLang="en-US" sz="2400" b="1" dirty="0" smtClean="0">
                    <a:solidFill>
                      <a:srgbClr val="FFFFFF"/>
                    </a:solidFill>
                    <a:ea typeface="幼圆" pitchFamily="49" charset="-122"/>
                  </a:rPr>
                  <a:t>经过</a:t>
                </a:r>
                <a:r>
                  <a:rPr kumimoji="1" lang="en-US" altLang="zh-CN" sz="2400" b="1" dirty="0">
                    <a:solidFill>
                      <a:srgbClr val="FFFFFF"/>
                    </a:solidFill>
                    <a:ea typeface="幼圆" pitchFamily="49" charset="-122"/>
                  </a:rPr>
                  <a:t>PUSH, PUSH, PUSH, POP, PUSH, POP, POP, </a:t>
                </a:r>
                <a:r>
                  <a:rPr kumimoji="1" lang="en-US" altLang="zh-CN" sz="2400" b="1" dirty="0" smtClean="0">
                    <a:solidFill>
                      <a:srgbClr val="FFFFFF"/>
                    </a:solidFill>
                    <a:ea typeface="幼圆" pitchFamily="49" charset="-122"/>
                  </a:rPr>
                  <a:t>PUSH</a:t>
                </a:r>
                <a:r>
                  <a:rPr kumimoji="1" lang="zh-CN" altLang="en-US" sz="2400" b="1" dirty="0" smtClean="0">
                    <a:solidFill>
                      <a:srgbClr val="FFFFFF"/>
                    </a:solidFill>
                    <a:ea typeface="幼圆" pitchFamily="49" charset="-122"/>
                  </a:rPr>
                  <a:t>以后</a:t>
                </a:r>
                <a:r>
                  <a:rPr kumimoji="1" lang="en-US" altLang="zh-CN" sz="2400" b="1" dirty="0">
                    <a:solidFill>
                      <a:srgbClr val="FFFFFF"/>
                    </a:solidFill>
                    <a:ea typeface="幼圆" pitchFamily="49" charset="-122"/>
                  </a:rPr>
                  <a:t>,</a:t>
                </a:r>
                <a:r>
                  <a:rPr kumimoji="1" lang="zh-CN" altLang="en-US" sz="2400" b="1" dirty="0">
                    <a:solidFill>
                      <a:srgbClr val="FFFFFF"/>
                    </a:solidFill>
                    <a:ea typeface="幼圆" pitchFamily="49" charset="-122"/>
                  </a:rPr>
                  <a:t> 栈中状态如何？得到的出栈序列是什么？ </a:t>
                </a:r>
              </a:p>
            </p:txBody>
          </p:sp>
        </p:grpSp>
        <p:grpSp>
          <p:nvGrpSpPr>
            <p:cNvPr id="6" name="Group 48"/>
            <p:cNvGrpSpPr>
              <a:grpSpLocks/>
            </p:cNvGrpSpPr>
            <p:nvPr/>
          </p:nvGrpSpPr>
          <p:grpSpPr bwMode="auto">
            <a:xfrm>
              <a:off x="250825" y="333375"/>
              <a:ext cx="2105025" cy="935038"/>
              <a:chOff x="204" y="255"/>
              <a:chExt cx="1326" cy="589"/>
            </a:xfrm>
          </p:grpSpPr>
          <p:sp>
            <p:nvSpPr>
              <p:cNvPr id="55326" name="AutoShape 49"/>
              <p:cNvSpPr>
                <a:spLocks noChangeArrowheads="1"/>
              </p:cNvSpPr>
              <p:nvPr/>
            </p:nvSpPr>
            <p:spPr bwMode="auto">
              <a:xfrm rot="-345710">
                <a:off x="204" y="255"/>
                <a:ext cx="952" cy="589"/>
              </a:xfrm>
              <a:prstGeom prst="irregularSeal2">
                <a:avLst/>
              </a:prstGeom>
              <a:solidFill>
                <a:srgbClr val="FF0000"/>
              </a:solidFill>
              <a:ln w="44450">
                <a:solidFill>
                  <a:srgbClr val="FFFF00"/>
                </a:solidFill>
                <a:miter lim="800000"/>
                <a:headEnd type="none" w="sm" len="sm"/>
                <a:tailEnd type="none" w="sm" len="sm"/>
              </a:ln>
              <a:effectLst>
                <a:outerShdw dist="139700" algn="ctr" rotWithShape="0">
                  <a:srgbClr val="AEAEAE"/>
                </a:outerShdw>
              </a:effectLst>
            </p:spPr>
            <p:txBody>
              <a:bodyPr wrap="none" anchor="ctr"/>
              <a:lstStyle/>
              <a:p>
                <a:pPr algn="ctr" eaLnBrk="1" hangingPunct="1"/>
                <a:endParaRPr kumimoji="1" lang="zh-CN" altLang="en-US" sz="2400" b="1">
                  <a:solidFill>
                    <a:srgbClr val="FFFFCC"/>
                  </a:solidFill>
                  <a:ea typeface="华文行楷" pitchFamily="2" charset="-122"/>
                </a:endParaRPr>
              </a:p>
            </p:txBody>
          </p:sp>
          <p:sp>
            <p:nvSpPr>
              <p:cNvPr id="55327" name="Text Box 50"/>
              <p:cNvSpPr txBox="1">
                <a:spLocks noChangeArrowheads="1"/>
              </p:cNvSpPr>
              <p:nvPr/>
            </p:nvSpPr>
            <p:spPr bwMode="auto">
              <a:xfrm rot="-1060623">
                <a:off x="279" y="323"/>
                <a:ext cx="1251" cy="327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>
                <a:outerShdw dist="12700" algn="ctr" rotWithShape="0">
                  <a:schemeClr val="bg1"/>
                </a:outerShdw>
              </a:effectLst>
            </p:spPr>
            <p:txBody>
              <a:bodyPr>
                <a:spAutoFit/>
              </a:bodyPr>
              <a:lstStyle/>
              <a:p>
                <a:r>
                  <a:rPr lang="zh-CN" altLang="en-US" sz="2800" b="1" i="1">
                    <a:solidFill>
                      <a:srgbClr val="FFFFFF"/>
                    </a:solidFill>
                    <a:ea typeface="黑体" pitchFamily="2" charset="-122"/>
                  </a:rPr>
                  <a:t>练习</a:t>
                </a:r>
                <a:r>
                  <a:rPr lang="en-US" altLang="zh-CN" sz="2800" b="1" i="1">
                    <a:solidFill>
                      <a:srgbClr val="FFFFFF"/>
                    </a:solidFill>
                    <a:ea typeface="黑体" pitchFamily="2" charset="-122"/>
                  </a:rPr>
                  <a:t>1</a:t>
                </a:r>
              </a:p>
            </p:txBody>
          </p:sp>
        </p:grpSp>
      </p:grpSp>
      <p:grpSp>
        <p:nvGrpSpPr>
          <p:cNvPr id="55" name="组合 54"/>
          <p:cNvGrpSpPr/>
          <p:nvPr/>
        </p:nvGrpSpPr>
        <p:grpSpPr>
          <a:xfrm>
            <a:off x="431744" y="3646489"/>
            <a:ext cx="10846505" cy="1411287"/>
            <a:chOff x="323850" y="3646488"/>
            <a:chExt cx="8135938" cy="1411287"/>
          </a:xfrm>
        </p:grpSpPr>
        <p:grpSp>
          <p:nvGrpSpPr>
            <p:cNvPr id="5" name="Group 36"/>
            <p:cNvGrpSpPr>
              <a:grpSpLocks/>
            </p:cNvGrpSpPr>
            <p:nvPr/>
          </p:nvGrpSpPr>
          <p:grpSpPr bwMode="auto">
            <a:xfrm>
              <a:off x="1690688" y="3762375"/>
              <a:ext cx="6769100" cy="1295400"/>
              <a:chOff x="1156" y="2659"/>
              <a:chExt cx="4264" cy="816"/>
            </a:xfrm>
          </p:grpSpPr>
          <p:sp>
            <p:nvSpPr>
              <p:cNvPr id="55328" name="Rectangle 37"/>
              <p:cNvSpPr>
                <a:spLocks noChangeArrowheads="1"/>
              </p:cNvSpPr>
              <p:nvPr/>
            </p:nvSpPr>
            <p:spPr bwMode="auto">
              <a:xfrm>
                <a:off x="1156" y="2659"/>
                <a:ext cx="4264" cy="816"/>
              </a:xfrm>
              <a:prstGeom prst="rect">
                <a:avLst/>
              </a:prstGeom>
              <a:gradFill rotWithShape="1">
                <a:gsLst>
                  <a:gs pos="0">
                    <a:srgbClr val="002BB4"/>
                  </a:gs>
                  <a:gs pos="50000">
                    <a:srgbClr val="001453"/>
                  </a:gs>
                  <a:gs pos="100000">
                    <a:srgbClr val="002BB4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>
                <a:outerShdw dist="107763" dir="2700000" algn="ctr" rotWithShape="0">
                  <a:srgbClr val="B2B2B2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pPr algn="ctr" eaLnBrk="1" hangingPunct="1"/>
                <a:endParaRPr kumimoji="1" lang="zh-CN" altLang="en-US" sz="2400" b="1">
                  <a:solidFill>
                    <a:srgbClr val="FFFFCC"/>
                  </a:solidFill>
                  <a:ea typeface="华文行楷" pitchFamily="2" charset="-122"/>
                </a:endParaRPr>
              </a:p>
            </p:txBody>
          </p:sp>
          <p:sp>
            <p:nvSpPr>
              <p:cNvPr id="55329" name="Rectangle 38"/>
              <p:cNvSpPr>
                <a:spLocks noChangeArrowheads="1"/>
              </p:cNvSpPr>
              <p:nvPr/>
            </p:nvSpPr>
            <p:spPr bwMode="auto">
              <a:xfrm>
                <a:off x="1313" y="2689"/>
                <a:ext cx="4006" cy="7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 anchor="ctr">
                <a:spAutoFit/>
              </a:bodyPr>
              <a:lstStyle/>
              <a:p>
                <a:pPr eaLnBrk="1" hangingPunct="1"/>
                <a:r>
                  <a:rPr kumimoji="1" lang="en-US" altLang="zh-CN" sz="2400" b="1" dirty="0">
                    <a:solidFill>
                      <a:srgbClr val="FFFFFF"/>
                    </a:solidFill>
                    <a:ea typeface="幼圆" pitchFamily="49" charset="-122"/>
                  </a:rPr>
                  <a:t>        </a:t>
                </a:r>
                <a:r>
                  <a:rPr kumimoji="1" lang="zh-CN" altLang="en-US" sz="2400" b="1" dirty="0">
                    <a:solidFill>
                      <a:srgbClr val="FFFFFF"/>
                    </a:solidFill>
                    <a:ea typeface="幼圆" pitchFamily="49" charset="-122"/>
                  </a:rPr>
                  <a:t>若符号</a:t>
                </a:r>
                <a:r>
                  <a:rPr kumimoji="1" lang="en-US" altLang="zh-CN" sz="2400" b="1" dirty="0">
                    <a:solidFill>
                      <a:srgbClr val="FFFFFF"/>
                    </a:solidFill>
                    <a:ea typeface="幼圆" pitchFamily="49" charset="-122"/>
                  </a:rPr>
                  <a:t>PUSH(k)</a:t>
                </a:r>
                <a:r>
                  <a:rPr kumimoji="1" lang="zh-CN" altLang="en-US" sz="2400" b="1" dirty="0">
                    <a:solidFill>
                      <a:srgbClr val="FFFFFF"/>
                    </a:solidFill>
                    <a:ea typeface="幼圆" pitchFamily="49" charset="-122"/>
                  </a:rPr>
                  <a:t>表示整数</a:t>
                </a:r>
                <a:r>
                  <a:rPr kumimoji="1" lang="en-US" altLang="zh-CN" sz="2400" b="1" dirty="0">
                    <a:solidFill>
                      <a:srgbClr val="FFFFFF"/>
                    </a:solidFill>
                    <a:ea typeface="幼圆" pitchFamily="49" charset="-122"/>
                  </a:rPr>
                  <a:t>k</a:t>
                </a:r>
                <a:r>
                  <a:rPr kumimoji="1" lang="zh-CN" altLang="en-US" sz="2400" b="1" dirty="0">
                    <a:solidFill>
                      <a:srgbClr val="FFFFFF"/>
                    </a:solidFill>
                    <a:ea typeface="幼圆" pitchFamily="49" charset="-122"/>
                  </a:rPr>
                  <a:t>进栈，</a:t>
                </a:r>
                <a:r>
                  <a:rPr kumimoji="1" lang="en-US" altLang="zh-CN" sz="2400" b="1" dirty="0">
                    <a:solidFill>
                      <a:srgbClr val="FFFFFF"/>
                    </a:solidFill>
                    <a:ea typeface="幼圆" pitchFamily="49" charset="-122"/>
                  </a:rPr>
                  <a:t>POP</a:t>
                </a:r>
                <a:r>
                  <a:rPr kumimoji="1" lang="zh-CN" altLang="en-US" sz="2400" b="1" dirty="0">
                    <a:solidFill>
                      <a:srgbClr val="FFFFFF"/>
                    </a:solidFill>
                    <a:ea typeface="幼圆" pitchFamily="49" charset="-122"/>
                  </a:rPr>
                  <a:t>表示栈顶</a:t>
                </a:r>
                <a:r>
                  <a:rPr kumimoji="1" lang="zh-CN" altLang="en-US" sz="2400" b="1" dirty="0" smtClean="0">
                    <a:solidFill>
                      <a:srgbClr val="FFFFFF"/>
                    </a:solidFill>
                    <a:ea typeface="幼圆" pitchFamily="49" charset="-122"/>
                  </a:rPr>
                  <a:t>元素</a:t>
                </a:r>
                <a:r>
                  <a:rPr kumimoji="1" lang="zh-CN" altLang="en-US" sz="2400" b="1" dirty="0">
                    <a:solidFill>
                      <a:srgbClr val="FFFFFF"/>
                    </a:solidFill>
                    <a:ea typeface="幼圆" pitchFamily="49" charset="-122"/>
                  </a:rPr>
                  <a:t>出栈</a:t>
                </a:r>
                <a:r>
                  <a:rPr kumimoji="1" lang="en-US" altLang="zh-CN" sz="2400" b="1" dirty="0">
                    <a:solidFill>
                      <a:srgbClr val="FFFFFF"/>
                    </a:solidFill>
                    <a:ea typeface="幼圆" pitchFamily="49" charset="-122"/>
                  </a:rPr>
                  <a:t>, </a:t>
                </a:r>
                <a:r>
                  <a:rPr kumimoji="1" lang="zh-CN" altLang="en-US" sz="2400" b="1" dirty="0">
                    <a:solidFill>
                      <a:srgbClr val="FFFFFF"/>
                    </a:solidFill>
                    <a:ea typeface="幼圆" pitchFamily="49" charset="-122"/>
                  </a:rPr>
                  <a:t>那么</a:t>
                </a:r>
                <a:r>
                  <a:rPr kumimoji="1" lang="en-US" altLang="zh-CN" sz="2400" b="1" dirty="0">
                    <a:solidFill>
                      <a:srgbClr val="FFFFFF"/>
                    </a:solidFill>
                    <a:ea typeface="幼圆" pitchFamily="49" charset="-122"/>
                  </a:rPr>
                  <a:t>, </a:t>
                </a:r>
                <a:r>
                  <a:rPr kumimoji="1" lang="zh-CN" altLang="en-US" sz="2400" b="1" dirty="0">
                    <a:solidFill>
                      <a:srgbClr val="FFFFFF"/>
                    </a:solidFill>
                    <a:ea typeface="幼圆" pitchFamily="49" charset="-122"/>
                  </a:rPr>
                  <a:t>请画出依次执行</a:t>
                </a:r>
                <a:r>
                  <a:rPr kumimoji="1" lang="en-US" altLang="zh-CN" sz="2400" b="1" dirty="0">
                    <a:solidFill>
                      <a:srgbClr val="FFFFFF"/>
                    </a:solidFill>
                    <a:ea typeface="幼圆" pitchFamily="49" charset="-122"/>
                  </a:rPr>
                  <a:t>PUSH(1), PUSH(2), POP</a:t>
                </a:r>
                <a:r>
                  <a:rPr kumimoji="1" lang="en-US" altLang="zh-CN" sz="2400" b="1" dirty="0" smtClean="0">
                    <a:solidFill>
                      <a:srgbClr val="FFFFFF"/>
                    </a:solidFill>
                    <a:ea typeface="幼圆" pitchFamily="49" charset="-122"/>
                  </a:rPr>
                  <a:t>, </a:t>
                </a:r>
                <a:r>
                  <a:rPr kumimoji="1" lang="en-US" altLang="zh-CN" sz="2400" b="1" dirty="0">
                    <a:solidFill>
                      <a:srgbClr val="FFFFFF"/>
                    </a:solidFill>
                    <a:ea typeface="幼圆" pitchFamily="49" charset="-122"/>
                  </a:rPr>
                  <a:t>PUSH(5), PUSH(7), POP, PUSH(6)</a:t>
                </a:r>
                <a:r>
                  <a:rPr kumimoji="1" lang="zh-CN" altLang="en-US" sz="2400" b="1" dirty="0">
                    <a:solidFill>
                      <a:srgbClr val="FFFFFF"/>
                    </a:solidFill>
                    <a:ea typeface="幼圆" pitchFamily="49" charset="-122"/>
                  </a:rPr>
                  <a:t>以后堆栈的状态。 </a:t>
                </a:r>
              </a:p>
            </p:txBody>
          </p:sp>
        </p:grpSp>
        <p:grpSp>
          <p:nvGrpSpPr>
            <p:cNvPr id="7" name="Group 51"/>
            <p:cNvGrpSpPr>
              <a:grpSpLocks/>
            </p:cNvGrpSpPr>
            <p:nvPr/>
          </p:nvGrpSpPr>
          <p:grpSpPr bwMode="auto">
            <a:xfrm>
              <a:off x="323850" y="3646488"/>
              <a:ext cx="2071688" cy="935037"/>
              <a:chOff x="204" y="255"/>
              <a:chExt cx="1305" cy="589"/>
            </a:xfrm>
          </p:grpSpPr>
          <p:sp>
            <p:nvSpPr>
              <p:cNvPr id="55324" name="AutoShape 52"/>
              <p:cNvSpPr>
                <a:spLocks noChangeArrowheads="1"/>
              </p:cNvSpPr>
              <p:nvPr/>
            </p:nvSpPr>
            <p:spPr bwMode="auto">
              <a:xfrm rot="-345710">
                <a:off x="204" y="255"/>
                <a:ext cx="952" cy="589"/>
              </a:xfrm>
              <a:prstGeom prst="irregularSeal2">
                <a:avLst/>
              </a:prstGeom>
              <a:solidFill>
                <a:srgbClr val="008000"/>
              </a:solidFill>
              <a:ln w="44450">
                <a:solidFill>
                  <a:srgbClr val="FFFF00"/>
                </a:solidFill>
                <a:miter lim="800000"/>
                <a:headEnd type="none" w="sm" len="sm"/>
                <a:tailEnd type="none" w="sm" len="sm"/>
              </a:ln>
              <a:effectLst>
                <a:outerShdw dist="139700" algn="ctr" rotWithShape="0">
                  <a:srgbClr val="AEAEAE"/>
                </a:outerShdw>
              </a:effectLst>
            </p:spPr>
            <p:txBody>
              <a:bodyPr wrap="none" anchor="ctr"/>
              <a:lstStyle/>
              <a:p>
                <a:pPr algn="ctr" eaLnBrk="1" hangingPunct="1"/>
                <a:endParaRPr kumimoji="1" lang="zh-CN" altLang="en-US" sz="2400" b="1">
                  <a:solidFill>
                    <a:srgbClr val="FFFFCC"/>
                  </a:solidFill>
                  <a:ea typeface="华文行楷" pitchFamily="2" charset="-122"/>
                </a:endParaRPr>
              </a:p>
            </p:txBody>
          </p:sp>
          <p:sp>
            <p:nvSpPr>
              <p:cNvPr id="55325" name="Text Box 53"/>
              <p:cNvSpPr txBox="1">
                <a:spLocks noChangeArrowheads="1"/>
              </p:cNvSpPr>
              <p:nvPr/>
            </p:nvSpPr>
            <p:spPr bwMode="auto">
              <a:xfrm rot="-1060623">
                <a:off x="258" y="323"/>
                <a:ext cx="1251" cy="327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>
                <a:outerShdw dist="25400" algn="ctr" rotWithShape="0">
                  <a:schemeClr val="bg1"/>
                </a:outerShdw>
              </a:effectLst>
            </p:spPr>
            <p:txBody>
              <a:bodyPr>
                <a:spAutoFit/>
              </a:bodyPr>
              <a:lstStyle/>
              <a:p>
                <a:r>
                  <a:rPr lang="zh-CN" altLang="en-US" sz="2800" b="1" i="1">
                    <a:solidFill>
                      <a:srgbClr val="FFFFFF"/>
                    </a:solidFill>
                    <a:ea typeface="黑体" pitchFamily="2" charset="-122"/>
                  </a:rPr>
                  <a:t>练习</a:t>
                </a:r>
                <a:r>
                  <a:rPr lang="en-US" altLang="zh-CN" sz="2800" b="1" i="1">
                    <a:solidFill>
                      <a:srgbClr val="FFFFFF"/>
                    </a:solidFill>
                    <a:ea typeface="黑体" pitchFamily="2" charset="-122"/>
                  </a:rPr>
                  <a:t>2</a:t>
                </a:r>
              </a:p>
            </p:txBody>
          </p:sp>
        </p:grpSp>
      </p:grpSp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81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1" dur="500"/>
                                        <p:tgtEl>
                                          <p:spTgt spid="81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5" dur="500"/>
                                        <p:tgtEl>
                                          <p:spTgt spid="812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12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120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120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9" dur="500"/>
                                        <p:tgtEl>
                                          <p:spTgt spid="812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812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120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120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812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120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120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1" dur="500"/>
                                        <p:tgtEl>
                                          <p:spTgt spid="812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5" dur="500"/>
                                        <p:tgtEl>
                                          <p:spTgt spid="812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9" dur="500"/>
                                        <p:tgtEl>
                                          <p:spTgt spid="812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812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7" dur="500"/>
                                        <p:tgtEl>
                                          <p:spTgt spid="812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82" dur="500"/>
                                        <p:tgtEl>
                                          <p:spTgt spid="812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86" dur="500"/>
                                        <p:tgtEl>
                                          <p:spTgt spid="812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812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94" dur="500"/>
                                        <p:tgtEl>
                                          <p:spTgt spid="812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99" dur="500"/>
                                        <p:tgtEl>
                                          <p:spTgt spid="812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2057" grpId="0"/>
      <p:bldP spid="812058" grpId="0"/>
      <p:bldP spid="812059" grpId="0"/>
      <p:bldP spid="812060" grpId="0" animBg="1"/>
      <p:bldP spid="812061" grpId="0"/>
      <p:bldP spid="812062" grpId="0"/>
      <p:bldP spid="812063" grpId="0" animBg="1"/>
      <p:bldP spid="812064" grpId="0"/>
      <p:bldP spid="812065" grpId="0" animBg="1"/>
      <p:bldP spid="812066" grpId="0"/>
      <p:bldP spid="812067" grpId="0"/>
      <p:bldP spid="812071" grpId="0"/>
      <p:bldP spid="812072" grpId="0"/>
      <p:bldP spid="812073" grpId="0" animBg="1"/>
      <p:bldP spid="812074" grpId="0"/>
      <p:bldP spid="812075" grpId="0"/>
      <p:bldP spid="812076" grpId="0"/>
      <p:bldP spid="812077" grpId="0"/>
      <p:bldP spid="812078" grpId="0" animBg="1"/>
      <p:bldP spid="812079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775654" y="282576"/>
            <a:ext cx="9695187" cy="3101975"/>
            <a:chOff x="839" y="178"/>
            <a:chExt cx="4581" cy="1954"/>
          </a:xfrm>
        </p:grpSpPr>
        <p:sp>
          <p:nvSpPr>
            <p:cNvPr id="56417" name="Rectangle 3"/>
            <p:cNvSpPr>
              <a:spLocks noChangeArrowheads="1"/>
            </p:cNvSpPr>
            <p:nvPr/>
          </p:nvSpPr>
          <p:spPr bwMode="auto">
            <a:xfrm>
              <a:off x="839" y="262"/>
              <a:ext cx="4536" cy="181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miter lim="800000"/>
              <a:headEnd/>
              <a:tailEnd/>
            </a:ln>
            <a:effectLst>
              <a:outerShdw dist="135003" dir="2928844" algn="ctr" rotWithShape="0">
                <a:srgbClr val="B2B2B2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algn="ctr" eaLnBrk="1" hangingPunct="1"/>
              <a:endParaRPr kumimoji="1" lang="zh-CN" altLang="en-US" sz="2400" b="1">
                <a:solidFill>
                  <a:srgbClr val="FFFFCC"/>
                </a:solidFill>
                <a:ea typeface="华文行楷" pitchFamily="2" charset="-122"/>
              </a:endParaRPr>
            </a:p>
          </p:txBody>
        </p:sp>
        <p:sp>
          <p:nvSpPr>
            <p:cNvPr id="56418" name="Rectangle 4"/>
            <p:cNvSpPr>
              <a:spLocks noChangeArrowheads="1"/>
            </p:cNvSpPr>
            <p:nvPr/>
          </p:nvSpPr>
          <p:spPr bwMode="auto">
            <a:xfrm>
              <a:off x="874" y="178"/>
              <a:ext cx="4546" cy="19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indent="266700" eaLnBrk="1" hangingPunct="1"/>
              <a:r>
                <a:rPr kumimoji="1" lang="en-US" altLang="zh-CN" sz="2400" b="1" dirty="0">
                  <a:ea typeface="幼圆" pitchFamily="49" charset="-122"/>
                </a:rPr>
                <a:t>           </a:t>
              </a:r>
              <a:r>
                <a:rPr kumimoji="1" lang="zh-CN" altLang="en-US" sz="2400" b="1" dirty="0">
                  <a:ea typeface="幼圆" pitchFamily="49" charset="-122"/>
                </a:rPr>
                <a:t>若符号</a:t>
              </a:r>
              <a:r>
                <a:rPr kumimoji="1" lang="en-US" altLang="zh-CN" sz="2400" b="1" dirty="0">
                  <a:ea typeface="幼圆" pitchFamily="49" charset="-122"/>
                </a:rPr>
                <a:t>PUSH</a:t>
              </a:r>
              <a:r>
                <a:rPr kumimoji="1" lang="zh-CN" altLang="en-US" sz="2400" b="1" dirty="0">
                  <a:ea typeface="幼圆" pitchFamily="49" charset="-122"/>
                </a:rPr>
                <a:t>和</a:t>
              </a:r>
              <a:r>
                <a:rPr kumimoji="1" lang="en-US" altLang="zh-CN" sz="2400" b="1" dirty="0">
                  <a:ea typeface="幼圆" pitchFamily="49" charset="-122"/>
                </a:rPr>
                <a:t>POP</a:t>
              </a:r>
              <a:r>
                <a:rPr kumimoji="1" lang="zh-CN" altLang="en-US" sz="2400" b="1" dirty="0">
                  <a:ea typeface="幼圆" pitchFamily="49" charset="-122"/>
                </a:rPr>
                <a:t>分别表示</a:t>
              </a:r>
              <a:r>
                <a:rPr kumimoji="1" lang="en-US" altLang="zh-CN" sz="2400" b="1" dirty="0">
                  <a:ea typeface="幼圆" pitchFamily="49" charset="-122"/>
                </a:rPr>
                <a:t>1</a:t>
              </a:r>
              <a:r>
                <a:rPr kumimoji="1" lang="zh-CN" altLang="en-US" sz="2400" b="1" dirty="0">
                  <a:ea typeface="幼圆" pitchFamily="49" charset="-122"/>
                </a:rPr>
                <a:t>次进栈与</a:t>
              </a:r>
              <a:r>
                <a:rPr kumimoji="1" lang="en-US" altLang="zh-CN" sz="2400" b="1" dirty="0">
                  <a:ea typeface="幼圆" pitchFamily="49" charset="-122"/>
                </a:rPr>
                <a:t>1</a:t>
              </a:r>
              <a:r>
                <a:rPr kumimoji="1" lang="zh-CN" altLang="en-US" sz="2400" b="1" dirty="0">
                  <a:ea typeface="幼圆" pitchFamily="49" charset="-122"/>
                </a:rPr>
                <a:t>次出栈操作</a:t>
              </a:r>
              <a:r>
                <a:rPr kumimoji="1" lang="zh-CN" altLang="en-US" sz="2400" b="1" dirty="0" smtClean="0">
                  <a:ea typeface="幼圆" pitchFamily="49" charset="-122"/>
                </a:rPr>
                <a:t>，</a:t>
              </a:r>
            </a:p>
            <a:p>
              <a:pPr indent="266700" eaLnBrk="1" hangingPunct="1"/>
              <a:r>
                <a:rPr kumimoji="1" lang="zh-CN" altLang="en-US" sz="2400" b="1" dirty="0" smtClean="0">
                  <a:ea typeface="幼圆" pitchFamily="49" charset="-122"/>
                </a:rPr>
                <a:t>则进栈和出栈的操作序列可以表示为仅由</a:t>
              </a:r>
              <a:r>
                <a:rPr kumimoji="1" lang="en-US" altLang="zh-CN" sz="2400" b="1" dirty="0" smtClean="0">
                  <a:ea typeface="幼圆" pitchFamily="49" charset="-122"/>
                </a:rPr>
                <a:t>PUSH</a:t>
              </a:r>
              <a:r>
                <a:rPr kumimoji="1" lang="zh-CN" altLang="en-US" sz="2400" b="1" dirty="0" smtClean="0">
                  <a:ea typeface="幼圆" pitchFamily="49" charset="-122"/>
                </a:rPr>
                <a:t>和</a:t>
              </a:r>
              <a:r>
                <a:rPr kumimoji="1" lang="en-US" altLang="zh-CN" sz="2400" b="1" dirty="0" smtClean="0">
                  <a:ea typeface="幼圆" pitchFamily="49" charset="-122"/>
                </a:rPr>
                <a:t>POP</a:t>
              </a:r>
              <a:r>
                <a:rPr kumimoji="1" lang="zh-CN" altLang="en-US" sz="2400" b="1" dirty="0" smtClean="0">
                  <a:ea typeface="幼圆" pitchFamily="49" charset="-122"/>
                </a:rPr>
                <a:t>组成</a:t>
              </a:r>
            </a:p>
            <a:p>
              <a:pPr indent="266700" eaLnBrk="1" hangingPunct="1"/>
              <a:r>
                <a:rPr kumimoji="1" lang="zh-CN" altLang="en-US" sz="2400" b="1" dirty="0" smtClean="0">
                  <a:ea typeface="幼圆" pitchFamily="49" charset="-122"/>
                </a:rPr>
                <a:t>的序列。对于初态和终态均为空的堆栈</a:t>
              </a:r>
              <a:r>
                <a:rPr kumimoji="1" lang="en-US" altLang="zh-CN" sz="2400" b="1" dirty="0" smtClean="0">
                  <a:ea typeface="幼圆" pitchFamily="49" charset="-122"/>
                </a:rPr>
                <a:t>, </a:t>
              </a:r>
              <a:r>
                <a:rPr kumimoji="1" lang="zh-CN" altLang="en-US" sz="2400" b="1" dirty="0" smtClean="0">
                  <a:ea typeface="幼圆" pitchFamily="49" charset="-122"/>
                </a:rPr>
                <a:t>请分别指出下面给</a:t>
              </a:r>
            </a:p>
            <a:p>
              <a:pPr indent="266700" eaLnBrk="1" hangingPunct="1">
                <a:spcAft>
                  <a:spcPct val="15000"/>
                </a:spcAft>
              </a:pPr>
              <a:r>
                <a:rPr kumimoji="1" lang="zh-CN" altLang="en-US" sz="2400" b="1" dirty="0" smtClean="0">
                  <a:ea typeface="幼圆" pitchFamily="49" charset="-122"/>
                </a:rPr>
                <a:t>出的操作序列中的合法序列</a:t>
              </a:r>
              <a:r>
                <a:rPr kumimoji="1" lang="en-US" altLang="zh-CN" sz="2400" b="1" dirty="0" smtClean="0">
                  <a:ea typeface="幼圆" pitchFamily="49" charset="-122"/>
                </a:rPr>
                <a:t>(</a:t>
              </a:r>
              <a:r>
                <a:rPr kumimoji="1" lang="zh-CN" altLang="en-US" sz="2400" b="1" dirty="0" smtClean="0">
                  <a:ea typeface="幼圆" pitchFamily="49" charset="-122"/>
                </a:rPr>
                <a:t>即可以进行操作的序列</a:t>
              </a:r>
              <a:r>
                <a:rPr kumimoji="1" lang="en-US" altLang="zh-CN" sz="2400" b="1" dirty="0" smtClean="0">
                  <a:ea typeface="幼圆" pitchFamily="49" charset="-122"/>
                </a:rPr>
                <a:t>)</a:t>
              </a:r>
              <a:r>
                <a:rPr kumimoji="1" lang="zh-CN" altLang="en-US" sz="2400" b="1" dirty="0" smtClean="0">
                  <a:ea typeface="幼圆" pitchFamily="49" charset="-122"/>
                </a:rPr>
                <a:t>。</a:t>
              </a:r>
            </a:p>
            <a:p>
              <a:pPr indent="266700" eaLnBrk="1" hangingPunct="1"/>
              <a:r>
                <a:rPr kumimoji="1" lang="zh-CN" altLang="en-US" sz="2400" b="1" dirty="0" smtClean="0">
                  <a:ea typeface="幼圆" pitchFamily="49" charset="-122"/>
                </a:rPr>
                <a:t>        </a:t>
              </a:r>
              <a:r>
                <a:rPr kumimoji="1" lang="zh-CN" altLang="en-US" sz="2400" b="1" dirty="0">
                  <a:ea typeface="幼圆" pitchFamily="49" charset="-122"/>
                </a:rPr>
                <a:t>①  </a:t>
              </a:r>
              <a:r>
                <a:rPr kumimoji="1" lang="en-US" altLang="zh-CN" sz="2400" b="1" dirty="0">
                  <a:ea typeface="幼圆" pitchFamily="49" charset="-122"/>
                </a:rPr>
                <a:t>PUSH, POP, PUSH, PUSH, POP, PUSH, POP, POP</a:t>
              </a:r>
            </a:p>
            <a:p>
              <a:pPr indent="266700" eaLnBrk="1" hangingPunct="1"/>
              <a:r>
                <a:rPr kumimoji="1" lang="en-US" altLang="zh-CN" sz="2400" b="1" dirty="0">
                  <a:ea typeface="幼圆" pitchFamily="49" charset="-122"/>
                </a:rPr>
                <a:t>        ②  PUSH, POP, POP, PUSH, POP, PUSH, PUSH, POP</a:t>
              </a:r>
            </a:p>
            <a:p>
              <a:pPr indent="266700" eaLnBrk="1" hangingPunct="1"/>
              <a:r>
                <a:rPr kumimoji="1" lang="en-US" altLang="zh-CN" sz="2400" b="1" dirty="0">
                  <a:ea typeface="幼圆" pitchFamily="49" charset="-122"/>
                </a:rPr>
                <a:t>        ③  PUSH , PUSH, PUSH, POP, PUSH, POP, PUSH, POP</a:t>
              </a:r>
            </a:p>
            <a:p>
              <a:pPr indent="266700" eaLnBrk="1" hangingPunct="1"/>
              <a:r>
                <a:rPr kumimoji="1" lang="en-US" altLang="zh-CN" sz="2400" b="1" dirty="0">
                  <a:ea typeface="幼圆" pitchFamily="49" charset="-122"/>
                </a:rPr>
                <a:t>        ④  PUSH, PUSH, PUSH, POP, POP, PUSH, POP, POP</a:t>
              </a:r>
            </a:p>
          </p:txBody>
        </p:sp>
      </p:grp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2321682" y="3716338"/>
            <a:ext cx="5007383" cy="476250"/>
            <a:chOff x="967" y="2411"/>
            <a:chExt cx="2366" cy="300"/>
          </a:xfrm>
        </p:grpSpPr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1292" y="2432"/>
              <a:ext cx="2041" cy="279"/>
              <a:chOff x="1519" y="2432"/>
              <a:chExt cx="2041" cy="279"/>
            </a:xfrm>
          </p:grpSpPr>
          <p:sp>
            <p:nvSpPr>
              <p:cNvPr id="56409" name="Line 7"/>
              <p:cNvSpPr>
                <a:spLocks noChangeShapeType="1"/>
              </p:cNvSpPr>
              <p:nvPr/>
            </p:nvSpPr>
            <p:spPr bwMode="auto">
              <a:xfrm>
                <a:off x="1519" y="2432"/>
                <a:ext cx="2041" cy="0"/>
              </a:xfrm>
              <a:prstGeom prst="line">
                <a:avLst/>
              </a:prstGeom>
              <a:noFill/>
              <a:ln w="25400">
                <a:solidFill>
                  <a:srgbClr val="00008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410" name="Line 8"/>
              <p:cNvSpPr>
                <a:spLocks noChangeShapeType="1"/>
              </p:cNvSpPr>
              <p:nvPr/>
            </p:nvSpPr>
            <p:spPr bwMode="auto">
              <a:xfrm>
                <a:off x="1526" y="2439"/>
                <a:ext cx="0" cy="272"/>
              </a:xfrm>
              <a:prstGeom prst="line">
                <a:avLst/>
              </a:prstGeom>
              <a:noFill/>
              <a:ln w="28575">
                <a:solidFill>
                  <a:srgbClr val="00008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411" name="Line 9"/>
              <p:cNvSpPr>
                <a:spLocks noChangeShapeType="1"/>
              </p:cNvSpPr>
              <p:nvPr/>
            </p:nvSpPr>
            <p:spPr bwMode="auto">
              <a:xfrm>
                <a:off x="1830" y="2432"/>
                <a:ext cx="0" cy="272"/>
              </a:xfrm>
              <a:prstGeom prst="line">
                <a:avLst/>
              </a:prstGeom>
              <a:noFill/>
              <a:ln w="12700">
                <a:solidFill>
                  <a:srgbClr val="00008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412" name="Line 10"/>
              <p:cNvSpPr>
                <a:spLocks noChangeShapeType="1"/>
              </p:cNvSpPr>
              <p:nvPr/>
            </p:nvSpPr>
            <p:spPr bwMode="auto">
              <a:xfrm>
                <a:off x="2140" y="2432"/>
                <a:ext cx="0" cy="272"/>
              </a:xfrm>
              <a:prstGeom prst="line">
                <a:avLst/>
              </a:prstGeom>
              <a:noFill/>
              <a:ln w="12700">
                <a:solidFill>
                  <a:srgbClr val="00008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413" name="Line 11"/>
              <p:cNvSpPr>
                <a:spLocks noChangeShapeType="1"/>
              </p:cNvSpPr>
              <p:nvPr/>
            </p:nvSpPr>
            <p:spPr bwMode="auto">
              <a:xfrm>
                <a:off x="2451" y="2432"/>
                <a:ext cx="0" cy="272"/>
              </a:xfrm>
              <a:prstGeom prst="line">
                <a:avLst/>
              </a:prstGeom>
              <a:noFill/>
              <a:ln w="12700">
                <a:solidFill>
                  <a:srgbClr val="00008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414" name="Line 12"/>
              <p:cNvSpPr>
                <a:spLocks noChangeShapeType="1"/>
              </p:cNvSpPr>
              <p:nvPr/>
            </p:nvSpPr>
            <p:spPr bwMode="auto">
              <a:xfrm>
                <a:off x="2758" y="2432"/>
                <a:ext cx="0" cy="272"/>
              </a:xfrm>
              <a:prstGeom prst="line">
                <a:avLst/>
              </a:prstGeom>
              <a:noFill/>
              <a:ln w="12700">
                <a:solidFill>
                  <a:srgbClr val="00008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415" name="Line 13"/>
              <p:cNvSpPr>
                <a:spLocks noChangeShapeType="1"/>
              </p:cNvSpPr>
              <p:nvPr/>
            </p:nvSpPr>
            <p:spPr bwMode="auto">
              <a:xfrm>
                <a:off x="3061" y="2439"/>
                <a:ext cx="0" cy="272"/>
              </a:xfrm>
              <a:prstGeom prst="line">
                <a:avLst/>
              </a:prstGeom>
              <a:noFill/>
              <a:ln w="12700">
                <a:solidFill>
                  <a:srgbClr val="00008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416" name="Line 14"/>
              <p:cNvSpPr>
                <a:spLocks noChangeShapeType="1"/>
              </p:cNvSpPr>
              <p:nvPr/>
            </p:nvSpPr>
            <p:spPr bwMode="auto">
              <a:xfrm>
                <a:off x="1519" y="2708"/>
                <a:ext cx="2041" cy="0"/>
              </a:xfrm>
              <a:prstGeom prst="line">
                <a:avLst/>
              </a:prstGeom>
              <a:noFill/>
              <a:ln w="25400">
                <a:solidFill>
                  <a:srgbClr val="00008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6408" name="Text Box 15"/>
            <p:cNvSpPr txBox="1">
              <a:spLocks noChangeArrowheads="1"/>
            </p:cNvSpPr>
            <p:nvPr/>
          </p:nvSpPr>
          <p:spPr bwMode="auto">
            <a:xfrm>
              <a:off x="967" y="2411"/>
              <a:ext cx="227" cy="2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kumimoji="1" lang="en-US" altLang="zh-CN" sz="2300" b="1" dirty="0">
                  <a:solidFill>
                    <a:srgbClr val="CC0066"/>
                  </a:solidFill>
                  <a:latin typeface="宋体" charset="-122"/>
                  <a:ea typeface="宋体" charset="-122"/>
                </a:rPr>
                <a:t>①</a:t>
              </a:r>
            </a:p>
          </p:txBody>
        </p:sp>
      </p:grp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2336497" y="4437064"/>
            <a:ext cx="4992567" cy="465137"/>
            <a:chOff x="974" y="2865"/>
            <a:chExt cx="2359" cy="293"/>
          </a:xfrm>
        </p:grpSpPr>
        <p:grpSp>
          <p:nvGrpSpPr>
            <p:cNvPr id="6" name="Group 17"/>
            <p:cNvGrpSpPr>
              <a:grpSpLocks/>
            </p:cNvGrpSpPr>
            <p:nvPr/>
          </p:nvGrpSpPr>
          <p:grpSpPr bwMode="auto">
            <a:xfrm>
              <a:off x="1292" y="2879"/>
              <a:ext cx="2041" cy="279"/>
              <a:chOff x="1519" y="2432"/>
              <a:chExt cx="2041" cy="279"/>
            </a:xfrm>
          </p:grpSpPr>
          <p:sp>
            <p:nvSpPr>
              <p:cNvPr id="56399" name="Line 18"/>
              <p:cNvSpPr>
                <a:spLocks noChangeShapeType="1"/>
              </p:cNvSpPr>
              <p:nvPr/>
            </p:nvSpPr>
            <p:spPr bwMode="auto">
              <a:xfrm>
                <a:off x="1519" y="2432"/>
                <a:ext cx="2041" cy="0"/>
              </a:xfrm>
              <a:prstGeom prst="line">
                <a:avLst/>
              </a:prstGeom>
              <a:noFill/>
              <a:ln w="25400">
                <a:solidFill>
                  <a:srgbClr val="00008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400" name="Line 19"/>
              <p:cNvSpPr>
                <a:spLocks noChangeShapeType="1"/>
              </p:cNvSpPr>
              <p:nvPr/>
            </p:nvSpPr>
            <p:spPr bwMode="auto">
              <a:xfrm>
                <a:off x="1526" y="2439"/>
                <a:ext cx="0" cy="272"/>
              </a:xfrm>
              <a:prstGeom prst="line">
                <a:avLst/>
              </a:prstGeom>
              <a:noFill/>
              <a:ln w="28575">
                <a:solidFill>
                  <a:srgbClr val="00008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401" name="Line 20"/>
              <p:cNvSpPr>
                <a:spLocks noChangeShapeType="1"/>
              </p:cNvSpPr>
              <p:nvPr/>
            </p:nvSpPr>
            <p:spPr bwMode="auto">
              <a:xfrm>
                <a:off x="1830" y="2432"/>
                <a:ext cx="0" cy="272"/>
              </a:xfrm>
              <a:prstGeom prst="line">
                <a:avLst/>
              </a:prstGeom>
              <a:noFill/>
              <a:ln w="12700">
                <a:solidFill>
                  <a:srgbClr val="00008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402" name="Line 21"/>
              <p:cNvSpPr>
                <a:spLocks noChangeShapeType="1"/>
              </p:cNvSpPr>
              <p:nvPr/>
            </p:nvSpPr>
            <p:spPr bwMode="auto">
              <a:xfrm>
                <a:off x="2140" y="2432"/>
                <a:ext cx="0" cy="272"/>
              </a:xfrm>
              <a:prstGeom prst="line">
                <a:avLst/>
              </a:prstGeom>
              <a:noFill/>
              <a:ln w="12700">
                <a:solidFill>
                  <a:srgbClr val="00008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403" name="Line 22"/>
              <p:cNvSpPr>
                <a:spLocks noChangeShapeType="1"/>
              </p:cNvSpPr>
              <p:nvPr/>
            </p:nvSpPr>
            <p:spPr bwMode="auto">
              <a:xfrm>
                <a:off x="2451" y="2432"/>
                <a:ext cx="0" cy="272"/>
              </a:xfrm>
              <a:prstGeom prst="line">
                <a:avLst/>
              </a:prstGeom>
              <a:noFill/>
              <a:ln w="12700">
                <a:solidFill>
                  <a:srgbClr val="00008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404" name="Line 23"/>
              <p:cNvSpPr>
                <a:spLocks noChangeShapeType="1"/>
              </p:cNvSpPr>
              <p:nvPr/>
            </p:nvSpPr>
            <p:spPr bwMode="auto">
              <a:xfrm>
                <a:off x="2758" y="2432"/>
                <a:ext cx="0" cy="272"/>
              </a:xfrm>
              <a:prstGeom prst="line">
                <a:avLst/>
              </a:prstGeom>
              <a:noFill/>
              <a:ln w="12700">
                <a:solidFill>
                  <a:srgbClr val="00008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405" name="Line 24"/>
              <p:cNvSpPr>
                <a:spLocks noChangeShapeType="1"/>
              </p:cNvSpPr>
              <p:nvPr/>
            </p:nvSpPr>
            <p:spPr bwMode="auto">
              <a:xfrm>
                <a:off x="3061" y="2439"/>
                <a:ext cx="0" cy="272"/>
              </a:xfrm>
              <a:prstGeom prst="line">
                <a:avLst/>
              </a:prstGeom>
              <a:noFill/>
              <a:ln w="12700">
                <a:solidFill>
                  <a:srgbClr val="00008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406" name="Line 25"/>
              <p:cNvSpPr>
                <a:spLocks noChangeShapeType="1"/>
              </p:cNvSpPr>
              <p:nvPr/>
            </p:nvSpPr>
            <p:spPr bwMode="auto">
              <a:xfrm>
                <a:off x="1519" y="2708"/>
                <a:ext cx="2041" cy="0"/>
              </a:xfrm>
              <a:prstGeom prst="line">
                <a:avLst/>
              </a:prstGeom>
              <a:noFill/>
              <a:ln w="25400">
                <a:solidFill>
                  <a:srgbClr val="00008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6398" name="Text Box 26"/>
            <p:cNvSpPr txBox="1">
              <a:spLocks noChangeArrowheads="1"/>
            </p:cNvSpPr>
            <p:nvPr/>
          </p:nvSpPr>
          <p:spPr bwMode="auto">
            <a:xfrm>
              <a:off x="974" y="2865"/>
              <a:ext cx="227" cy="2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kumimoji="1" lang="en-US" altLang="zh-CN" sz="2300" b="1">
                  <a:solidFill>
                    <a:srgbClr val="CC0066"/>
                  </a:solidFill>
                  <a:latin typeface="宋体" charset="-122"/>
                  <a:ea typeface="宋体" charset="-122"/>
                </a:rPr>
                <a:t>②</a:t>
              </a:r>
            </a:p>
          </p:txBody>
        </p:sp>
      </p:grpSp>
      <p:grpSp>
        <p:nvGrpSpPr>
          <p:cNvPr id="7" name="Group 27"/>
          <p:cNvGrpSpPr>
            <a:grpSpLocks/>
          </p:cNvGrpSpPr>
          <p:nvPr/>
        </p:nvGrpSpPr>
        <p:grpSpPr bwMode="auto">
          <a:xfrm>
            <a:off x="2351311" y="5140325"/>
            <a:ext cx="4977753" cy="476250"/>
            <a:chOff x="981" y="3308"/>
            <a:chExt cx="2352" cy="300"/>
          </a:xfrm>
        </p:grpSpPr>
        <p:grpSp>
          <p:nvGrpSpPr>
            <p:cNvPr id="8" name="Group 28"/>
            <p:cNvGrpSpPr>
              <a:grpSpLocks/>
            </p:cNvGrpSpPr>
            <p:nvPr/>
          </p:nvGrpSpPr>
          <p:grpSpPr bwMode="auto">
            <a:xfrm>
              <a:off x="1292" y="3329"/>
              <a:ext cx="2041" cy="279"/>
              <a:chOff x="1519" y="2432"/>
              <a:chExt cx="2041" cy="279"/>
            </a:xfrm>
          </p:grpSpPr>
          <p:sp>
            <p:nvSpPr>
              <p:cNvPr id="56389" name="Line 29"/>
              <p:cNvSpPr>
                <a:spLocks noChangeShapeType="1"/>
              </p:cNvSpPr>
              <p:nvPr/>
            </p:nvSpPr>
            <p:spPr bwMode="auto">
              <a:xfrm>
                <a:off x="1519" y="2432"/>
                <a:ext cx="2041" cy="0"/>
              </a:xfrm>
              <a:prstGeom prst="line">
                <a:avLst/>
              </a:prstGeom>
              <a:noFill/>
              <a:ln w="25400">
                <a:solidFill>
                  <a:srgbClr val="00008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390" name="Line 30"/>
              <p:cNvSpPr>
                <a:spLocks noChangeShapeType="1"/>
              </p:cNvSpPr>
              <p:nvPr/>
            </p:nvSpPr>
            <p:spPr bwMode="auto">
              <a:xfrm>
                <a:off x="1526" y="2439"/>
                <a:ext cx="0" cy="272"/>
              </a:xfrm>
              <a:prstGeom prst="line">
                <a:avLst/>
              </a:prstGeom>
              <a:noFill/>
              <a:ln w="28575">
                <a:solidFill>
                  <a:srgbClr val="00008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391" name="Line 31"/>
              <p:cNvSpPr>
                <a:spLocks noChangeShapeType="1"/>
              </p:cNvSpPr>
              <p:nvPr/>
            </p:nvSpPr>
            <p:spPr bwMode="auto">
              <a:xfrm>
                <a:off x="1830" y="2432"/>
                <a:ext cx="0" cy="272"/>
              </a:xfrm>
              <a:prstGeom prst="line">
                <a:avLst/>
              </a:prstGeom>
              <a:noFill/>
              <a:ln w="12700">
                <a:solidFill>
                  <a:srgbClr val="00008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392" name="Line 32"/>
              <p:cNvSpPr>
                <a:spLocks noChangeShapeType="1"/>
              </p:cNvSpPr>
              <p:nvPr/>
            </p:nvSpPr>
            <p:spPr bwMode="auto">
              <a:xfrm>
                <a:off x="2140" y="2432"/>
                <a:ext cx="0" cy="272"/>
              </a:xfrm>
              <a:prstGeom prst="line">
                <a:avLst/>
              </a:prstGeom>
              <a:noFill/>
              <a:ln w="12700">
                <a:solidFill>
                  <a:srgbClr val="00008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393" name="Line 33"/>
              <p:cNvSpPr>
                <a:spLocks noChangeShapeType="1"/>
              </p:cNvSpPr>
              <p:nvPr/>
            </p:nvSpPr>
            <p:spPr bwMode="auto">
              <a:xfrm>
                <a:off x="2451" y="2432"/>
                <a:ext cx="0" cy="272"/>
              </a:xfrm>
              <a:prstGeom prst="line">
                <a:avLst/>
              </a:prstGeom>
              <a:noFill/>
              <a:ln w="12700">
                <a:solidFill>
                  <a:srgbClr val="00008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394" name="Line 34"/>
              <p:cNvSpPr>
                <a:spLocks noChangeShapeType="1"/>
              </p:cNvSpPr>
              <p:nvPr/>
            </p:nvSpPr>
            <p:spPr bwMode="auto">
              <a:xfrm>
                <a:off x="2758" y="2432"/>
                <a:ext cx="0" cy="272"/>
              </a:xfrm>
              <a:prstGeom prst="line">
                <a:avLst/>
              </a:prstGeom>
              <a:noFill/>
              <a:ln w="12700">
                <a:solidFill>
                  <a:srgbClr val="00008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395" name="Line 35"/>
              <p:cNvSpPr>
                <a:spLocks noChangeShapeType="1"/>
              </p:cNvSpPr>
              <p:nvPr/>
            </p:nvSpPr>
            <p:spPr bwMode="auto">
              <a:xfrm>
                <a:off x="3061" y="2439"/>
                <a:ext cx="0" cy="272"/>
              </a:xfrm>
              <a:prstGeom prst="line">
                <a:avLst/>
              </a:prstGeom>
              <a:noFill/>
              <a:ln w="12700">
                <a:solidFill>
                  <a:srgbClr val="00008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396" name="Line 36"/>
              <p:cNvSpPr>
                <a:spLocks noChangeShapeType="1"/>
              </p:cNvSpPr>
              <p:nvPr/>
            </p:nvSpPr>
            <p:spPr bwMode="auto">
              <a:xfrm>
                <a:off x="1519" y="2708"/>
                <a:ext cx="2041" cy="0"/>
              </a:xfrm>
              <a:prstGeom prst="line">
                <a:avLst/>
              </a:prstGeom>
              <a:noFill/>
              <a:ln w="25400">
                <a:solidFill>
                  <a:srgbClr val="00008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6388" name="Text Box 37"/>
            <p:cNvSpPr txBox="1">
              <a:spLocks noChangeArrowheads="1"/>
            </p:cNvSpPr>
            <p:nvPr/>
          </p:nvSpPr>
          <p:spPr bwMode="auto">
            <a:xfrm>
              <a:off x="981" y="3308"/>
              <a:ext cx="227" cy="2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kumimoji="1" lang="en-US" altLang="zh-CN" sz="2300" b="1" dirty="0">
                  <a:solidFill>
                    <a:srgbClr val="CC0066"/>
                  </a:solidFill>
                  <a:latin typeface="宋体" charset="-122"/>
                  <a:ea typeface="宋体" charset="-122"/>
                </a:rPr>
                <a:t>③</a:t>
              </a:r>
            </a:p>
          </p:txBody>
        </p:sp>
      </p:grpSp>
      <p:grpSp>
        <p:nvGrpSpPr>
          <p:cNvPr id="9" name="Group 38"/>
          <p:cNvGrpSpPr>
            <a:grpSpLocks/>
          </p:cNvGrpSpPr>
          <p:nvPr/>
        </p:nvGrpSpPr>
        <p:grpSpPr bwMode="auto">
          <a:xfrm>
            <a:off x="2340731" y="5827713"/>
            <a:ext cx="5003148" cy="514350"/>
            <a:chOff x="976" y="3741"/>
            <a:chExt cx="2364" cy="324"/>
          </a:xfrm>
        </p:grpSpPr>
        <p:grpSp>
          <p:nvGrpSpPr>
            <p:cNvPr id="10" name="Group 39"/>
            <p:cNvGrpSpPr>
              <a:grpSpLocks/>
            </p:cNvGrpSpPr>
            <p:nvPr/>
          </p:nvGrpSpPr>
          <p:grpSpPr bwMode="auto">
            <a:xfrm>
              <a:off x="1299" y="3786"/>
              <a:ext cx="2041" cy="279"/>
              <a:chOff x="1519" y="2432"/>
              <a:chExt cx="2041" cy="279"/>
            </a:xfrm>
          </p:grpSpPr>
          <p:sp>
            <p:nvSpPr>
              <p:cNvPr id="56379" name="Line 40"/>
              <p:cNvSpPr>
                <a:spLocks noChangeShapeType="1"/>
              </p:cNvSpPr>
              <p:nvPr/>
            </p:nvSpPr>
            <p:spPr bwMode="auto">
              <a:xfrm>
                <a:off x="1519" y="2432"/>
                <a:ext cx="2041" cy="0"/>
              </a:xfrm>
              <a:prstGeom prst="line">
                <a:avLst/>
              </a:prstGeom>
              <a:noFill/>
              <a:ln w="25400">
                <a:solidFill>
                  <a:srgbClr val="00008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380" name="Line 41"/>
              <p:cNvSpPr>
                <a:spLocks noChangeShapeType="1"/>
              </p:cNvSpPr>
              <p:nvPr/>
            </p:nvSpPr>
            <p:spPr bwMode="auto">
              <a:xfrm>
                <a:off x="1526" y="2439"/>
                <a:ext cx="0" cy="272"/>
              </a:xfrm>
              <a:prstGeom prst="line">
                <a:avLst/>
              </a:prstGeom>
              <a:noFill/>
              <a:ln w="28575">
                <a:solidFill>
                  <a:srgbClr val="00008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381" name="Line 42"/>
              <p:cNvSpPr>
                <a:spLocks noChangeShapeType="1"/>
              </p:cNvSpPr>
              <p:nvPr/>
            </p:nvSpPr>
            <p:spPr bwMode="auto">
              <a:xfrm>
                <a:off x="1830" y="2432"/>
                <a:ext cx="0" cy="272"/>
              </a:xfrm>
              <a:prstGeom prst="line">
                <a:avLst/>
              </a:prstGeom>
              <a:noFill/>
              <a:ln w="12700">
                <a:solidFill>
                  <a:srgbClr val="00008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382" name="Line 43"/>
              <p:cNvSpPr>
                <a:spLocks noChangeShapeType="1"/>
              </p:cNvSpPr>
              <p:nvPr/>
            </p:nvSpPr>
            <p:spPr bwMode="auto">
              <a:xfrm>
                <a:off x="2140" y="2432"/>
                <a:ext cx="0" cy="272"/>
              </a:xfrm>
              <a:prstGeom prst="line">
                <a:avLst/>
              </a:prstGeom>
              <a:noFill/>
              <a:ln w="12700">
                <a:solidFill>
                  <a:srgbClr val="00008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383" name="Line 44"/>
              <p:cNvSpPr>
                <a:spLocks noChangeShapeType="1"/>
              </p:cNvSpPr>
              <p:nvPr/>
            </p:nvSpPr>
            <p:spPr bwMode="auto">
              <a:xfrm>
                <a:off x="2451" y="2432"/>
                <a:ext cx="0" cy="272"/>
              </a:xfrm>
              <a:prstGeom prst="line">
                <a:avLst/>
              </a:prstGeom>
              <a:noFill/>
              <a:ln w="12700">
                <a:solidFill>
                  <a:srgbClr val="00008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384" name="Line 45"/>
              <p:cNvSpPr>
                <a:spLocks noChangeShapeType="1"/>
              </p:cNvSpPr>
              <p:nvPr/>
            </p:nvSpPr>
            <p:spPr bwMode="auto">
              <a:xfrm>
                <a:off x="2758" y="2432"/>
                <a:ext cx="0" cy="272"/>
              </a:xfrm>
              <a:prstGeom prst="line">
                <a:avLst/>
              </a:prstGeom>
              <a:noFill/>
              <a:ln w="12700">
                <a:solidFill>
                  <a:srgbClr val="00008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385" name="Line 46"/>
              <p:cNvSpPr>
                <a:spLocks noChangeShapeType="1"/>
              </p:cNvSpPr>
              <p:nvPr/>
            </p:nvSpPr>
            <p:spPr bwMode="auto">
              <a:xfrm>
                <a:off x="3061" y="2439"/>
                <a:ext cx="0" cy="272"/>
              </a:xfrm>
              <a:prstGeom prst="line">
                <a:avLst/>
              </a:prstGeom>
              <a:noFill/>
              <a:ln w="12700">
                <a:solidFill>
                  <a:srgbClr val="00008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386" name="Line 47"/>
              <p:cNvSpPr>
                <a:spLocks noChangeShapeType="1"/>
              </p:cNvSpPr>
              <p:nvPr/>
            </p:nvSpPr>
            <p:spPr bwMode="auto">
              <a:xfrm>
                <a:off x="1519" y="2708"/>
                <a:ext cx="2041" cy="0"/>
              </a:xfrm>
              <a:prstGeom prst="line">
                <a:avLst/>
              </a:prstGeom>
              <a:noFill/>
              <a:ln w="25400">
                <a:solidFill>
                  <a:srgbClr val="00008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6378" name="Text Box 48"/>
            <p:cNvSpPr txBox="1">
              <a:spLocks noChangeArrowheads="1"/>
            </p:cNvSpPr>
            <p:nvPr/>
          </p:nvSpPr>
          <p:spPr bwMode="auto">
            <a:xfrm>
              <a:off x="976" y="3741"/>
              <a:ext cx="227" cy="2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kumimoji="1" lang="en-US" altLang="zh-CN" sz="2300" b="1" dirty="0">
                  <a:solidFill>
                    <a:srgbClr val="CC0066"/>
                  </a:solidFill>
                  <a:latin typeface="宋体" charset="-122"/>
                  <a:ea typeface="宋体" charset="-122"/>
                </a:rPr>
                <a:t>④</a:t>
              </a:r>
            </a:p>
          </p:txBody>
        </p:sp>
      </p:grpSp>
      <p:sp>
        <p:nvSpPr>
          <p:cNvPr id="813105" name="Text Box 49"/>
          <p:cNvSpPr txBox="1">
            <a:spLocks noChangeArrowheads="1"/>
          </p:cNvSpPr>
          <p:nvPr/>
        </p:nvSpPr>
        <p:spPr bwMode="auto">
          <a:xfrm>
            <a:off x="3148785" y="3671889"/>
            <a:ext cx="428322" cy="47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sz="2500" b="1">
                <a:solidFill>
                  <a:srgbClr val="FF0000"/>
                </a:solidFill>
                <a:ea typeface="宋体" charset="-122"/>
              </a:rPr>
              <a:t>a</a:t>
            </a:r>
            <a:r>
              <a:rPr kumimoji="1" lang="en-US" altLang="zh-CN" sz="2500" b="1" baseline="-22000">
                <a:solidFill>
                  <a:srgbClr val="FF0000"/>
                </a:solidFill>
                <a:ea typeface="宋体" charset="-122"/>
              </a:rPr>
              <a:t>1</a:t>
            </a:r>
          </a:p>
        </p:txBody>
      </p:sp>
      <p:sp>
        <p:nvSpPr>
          <p:cNvPr id="813106" name="Text Box 50"/>
          <p:cNvSpPr txBox="1">
            <a:spLocks noChangeArrowheads="1"/>
          </p:cNvSpPr>
          <p:nvPr/>
        </p:nvSpPr>
        <p:spPr bwMode="auto">
          <a:xfrm>
            <a:off x="7822182" y="3644900"/>
            <a:ext cx="670897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kumimoji="1" lang="en-US" altLang="zh-CN" sz="3000" b="1" dirty="0">
                <a:solidFill>
                  <a:srgbClr val="FF0000"/>
                </a:solidFill>
                <a:ea typeface="宋体" charset="-122"/>
              </a:rPr>
              <a:t>a</a:t>
            </a:r>
            <a:r>
              <a:rPr kumimoji="1" lang="en-US" altLang="zh-CN" sz="3000" b="1" baseline="-22000" dirty="0">
                <a:solidFill>
                  <a:srgbClr val="FF0000"/>
                </a:solidFill>
                <a:ea typeface="宋体" charset="-122"/>
              </a:rPr>
              <a:t>1</a:t>
            </a:r>
          </a:p>
        </p:txBody>
      </p:sp>
      <p:sp>
        <p:nvSpPr>
          <p:cNvPr id="813107" name="Rectangle 51"/>
          <p:cNvSpPr>
            <a:spLocks noChangeArrowheads="1"/>
          </p:cNvSpPr>
          <p:nvPr/>
        </p:nvSpPr>
        <p:spPr bwMode="auto">
          <a:xfrm>
            <a:off x="3106863" y="3789364"/>
            <a:ext cx="480421" cy="33813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CN" altLang="en-US" sz="2400" b="1">
              <a:solidFill>
                <a:srgbClr val="FFFFCC"/>
              </a:solidFill>
              <a:ea typeface="华文行楷" pitchFamily="2" charset="-122"/>
            </a:endParaRPr>
          </a:p>
        </p:txBody>
      </p:sp>
      <p:sp>
        <p:nvSpPr>
          <p:cNvPr id="813108" name="Text Box 52"/>
          <p:cNvSpPr txBox="1">
            <a:spLocks noChangeArrowheads="1"/>
          </p:cNvSpPr>
          <p:nvPr/>
        </p:nvSpPr>
        <p:spPr bwMode="auto">
          <a:xfrm>
            <a:off x="3017974" y="3671889"/>
            <a:ext cx="670897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kumimoji="1" lang="en-US" altLang="zh-CN" sz="2500" b="1">
                <a:solidFill>
                  <a:srgbClr val="FF0000"/>
                </a:solidFill>
                <a:ea typeface="宋体" charset="-122"/>
              </a:rPr>
              <a:t>a</a:t>
            </a:r>
            <a:r>
              <a:rPr kumimoji="1" lang="en-US" altLang="zh-CN" sz="2500" b="1" baseline="-22000">
                <a:solidFill>
                  <a:srgbClr val="FF0000"/>
                </a:solidFill>
                <a:ea typeface="宋体" charset="-122"/>
              </a:rPr>
              <a:t>2</a:t>
            </a:r>
          </a:p>
        </p:txBody>
      </p:sp>
      <p:sp>
        <p:nvSpPr>
          <p:cNvPr id="813109" name="Text Box 53"/>
          <p:cNvSpPr txBox="1">
            <a:spLocks noChangeArrowheads="1"/>
          </p:cNvSpPr>
          <p:nvPr/>
        </p:nvSpPr>
        <p:spPr bwMode="auto">
          <a:xfrm>
            <a:off x="3623261" y="3683000"/>
            <a:ext cx="670897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kumimoji="1" lang="en-US" altLang="zh-CN" sz="2500" b="1">
                <a:solidFill>
                  <a:srgbClr val="FF0000"/>
                </a:solidFill>
                <a:ea typeface="宋体" charset="-122"/>
              </a:rPr>
              <a:t>a</a:t>
            </a:r>
            <a:r>
              <a:rPr kumimoji="1" lang="en-US" altLang="zh-CN" sz="2500" b="1" baseline="-22000">
                <a:solidFill>
                  <a:srgbClr val="FF0000"/>
                </a:solidFill>
                <a:ea typeface="宋体" charset="-122"/>
              </a:rPr>
              <a:t>3</a:t>
            </a:r>
          </a:p>
        </p:txBody>
      </p:sp>
      <p:sp>
        <p:nvSpPr>
          <p:cNvPr id="813110" name="Rectangle 54"/>
          <p:cNvSpPr>
            <a:spLocks noChangeArrowheads="1"/>
          </p:cNvSpPr>
          <p:nvPr/>
        </p:nvSpPr>
        <p:spPr bwMode="auto">
          <a:xfrm>
            <a:off x="3733315" y="3800475"/>
            <a:ext cx="480421" cy="33813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CN" altLang="en-US" sz="2400" b="1">
              <a:solidFill>
                <a:srgbClr val="FFFFCC"/>
              </a:solidFill>
              <a:ea typeface="华文行楷" pitchFamily="2" charset="-122"/>
            </a:endParaRPr>
          </a:p>
        </p:txBody>
      </p:sp>
      <p:sp>
        <p:nvSpPr>
          <p:cNvPr id="813111" name="Text Box 55"/>
          <p:cNvSpPr txBox="1">
            <a:spLocks noChangeArrowheads="1"/>
          </p:cNvSpPr>
          <p:nvPr/>
        </p:nvSpPr>
        <p:spPr bwMode="auto">
          <a:xfrm>
            <a:off x="8272974" y="3633789"/>
            <a:ext cx="1151317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kumimoji="1" lang="en-US" altLang="zh-CN" sz="3000" b="1" dirty="0">
                <a:solidFill>
                  <a:srgbClr val="FF0000"/>
                </a:solidFill>
                <a:ea typeface="宋体" charset="-122"/>
              </a:rPr>
              <a:t>, a</a:t>
            </a:r>
            <a:r>
              <a:rPr kumimoji="1" lang="en-US" altLang="zh-CN" sz="3000" b="1" baseline="-22000" dirty="0">
                <a:solidFill>
                  <a:srgbClr val="FF0000"/>
                </a:solidFill>
                <a:ea typeface="宋体" charset="-122"/>
              </a:rPr>
              <a:t>3</a:t>
            </a:r>
          </a:p>
        </p:txBody>
      </p:sp>
      <p:sp>
        <p:nvSpPr>
          <p:cNvPr id="813112" name="Text Box 56"/>
          <p:cNvSpPr txBox="1">
            <a:spLocks noChangeArrowheads="1"/>
          </p:cNvSpPr>
          <p:nvPr/>
        </p:nvSpPr>
        <p:spPr bwMode="auto">
          <a:xfrm>
            <a:off x="3652891" y="3689351"/>
            <a:ext cx="670897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kumimoji="1" lang="en-US" altLang="zh-CN" sz="2500" b="1">
                <a:solidFill>
                  <a:srgbClr val="FF0000"/>
                </a:solidFill>
                <a:ea typeface="宋体" charset="-122"/>
              </a:rPr>
              <a:t>a</a:t>
            </a:r>
            <a:r>
              <a:rPr kumimoji="1" lang="en-US" altLang="zh-CN" sz="2500" b="1" baseline="-22000">
                <a:solidFill>
                  <a:srgbClr val="FF0000"/>
                </a:solidFill>
                <a:ea typeface="宋体" charset="-122"/>
              </a:rPr>
              <a:t>4</a:t>
            </a:r>
          </a:p>
        </p:txBody>
      </p:sp>
      <p:sp>
        <p:nvSpPr>
          <p:cNvPr id="813113" name="Rectangle 57"/>
          <p:cNvSpPr>
            <a:spLocks noChangeArrowheads="1"/>
          </p:cNvSpPr>
          <p:nvPr/>
        </p:nvSpPr>
        <p:spPr bwMode="auto">
          <a:xfrm>
            <a:off x="3682521" y="3816350"/>
            <a:ext cx="480421" cy="33813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CN" altLang="en-US" sz="2400" b="1">
              <a:solidFill>
                <a:srgbClr val="FFFFCC"/>
              </a:solidFill>
              <a:ea typeface="华文行楷" pitchFamily="2" charset="-122"/>
            </a:endParaRPr>
          </a:p>
        </p:txBody>
      </p:sp>
      <p:sp>
        <p:nvSpPr>
          <p:cNvPr id="813114" name="Text Box 58"/>
          <p:cNvSpPr txBox="1">
            <a:spLocks noChangeArrowheads="1"/>
          </p:cNvSpPr>
          <p:nvPr/>
        </p:nvSpPr>
        <p:spPr bwMode="auto">
          <a:xfrm>
            <a:off x="8990429" y="3616326"/>
            <a:ext cx="1151317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kumimoji="1" lang="en-US" altLang="zh-CN" sz="3000" b="1" dirty="0">
                <a:solidFill>
                  <a:srgbClr val="FF0000"/>
                </a:solidFill>
                <a:ea typeface="宋体" charset="-122"/>
              </a:rPr>
              <a:t>, a</a:t>
            </a:r>
            <a:r>
              <a:rPr kumimoji="1" lang="en-US" altLang="zh-CN" sz="3000" b="1" baseline="-22000" dirty="0">
                <a:solidFill>
                  <a:srgbClr val="FF0000"/>
                </a:solidFill>
                <a:ea typeface="宋体" charset="-122"/>
              </a:rPr>
              <a:t>4</a:t>
            </a:r>
          </a:p>
        </p:txBody>
      </p:sp>
      <p:sp>
        <p:nvSpPr>
          <p:cNvPr id="813115" name="Rectangle 59"/>
          <p:cNvSpPr>
            <a:spLocks noChangeArrowheads="1"/>
          </p:cNvSpPr>
          <p:nvPr/>
        </p:nvSpPr>
        <p:spPr bwMode="auto">
          <a:xfrm>
            <a:off x="3106863" y="3800475"/>
            <a:ext cx="480421" cy="33813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CN" altLang="en-US" sz="2400" b="1">
              <a:solidFill>
                <a:srgbClr val="FFFFCC"/>
              </a:solidFill>
              <a:ea typeface="华文行楷" pitchFamily="2" charset="-122"/>
            </a:endParaRPr>
          </a:p>
        </p:txBody>
      </p:sp>
      <p:sp>
        <p:nvSpPr>
          <p:cNvPr id="813116" name="Text Box 60"/>
          <p:cNvSpPr txBox="1">
            <a:spLocks noChangeArrowheads="1"/>
          </p:cNvSpPr>
          <p:nvPr/>
        </p:nvSpPr>
        <p:spPr bwMode="auto">
          <a:xfrm>
            <a:off x="9676140" y="3644900"/>
            <a:ext cx="1151317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kumimoji="1" lang="en-US" altLang="zh-CN" sz="3000" b="1" dirty="0">
                <a:solidFill>
                  <a:srgbClr val="FF0000"/>
                </a:solidFill>
                <a:ea typeface="宋体" charset="-122"/>
              </a:rPr>
              <a:t>, a</a:t>
            </a:r>
            <a:r>
              <a:rPr kumimoji="1" lang="en-US" altLang="zh-CN" sz="3000" b="1" baseline="-22000" dirty="0">
                <a:solidFill>
                  <a:srgbClr val="FF0000"/>
                </a:solidFill>
                <a:ea typeface="宋体" charset="-122"/>
              </a:rPr>
              <a:t>2</a:t>
            </a:r>
          </a:p>
        </p:txBody>
      </p:sp>
      <p:sp>
        <p:nvSpPr>
          <p:cNvPr id="813117" name="Freeform 61"/>
          <p:cNvSpPr>
            <a:spLocks/>
          </p:cNvSpPr>
          <p:nvPr/>
        </p:nvSpPr>
        <p:spPr bwMode="auto">
          <a:xfrm>
            <a:off x="9695606" y="1779073"/>
            <a:ext cx="383066" cy="369332"/>
          </a:xfrm>
          <a:custGeom>
            <a:avLst/>
            <a:gdLst>
              <a:gd name="T0" fmla="*/ 2147483647 w 779"/>
              <a:gd name="T1" fmla="*/ 2147483647 h 611"/>
              <a:gd name="T2" fmla="*/ 2147483647 w 779"/>
              <a:gd name="T3" fmla="*/ 2147483647 h 611"/>
              <a:gd name="T4" fmla="*/ 2147483647 w 779"/>
              <a:gd name="T5" fmla="*/ 2147483647 h 611"/>
              <a:gd name="T6" fmla="*/ 2147483647 w 779"/>
              <a:gd name="T7" fmla="*/ 2147483647 h 611"/>
              <a:gd name="T8" fmla="*/ 2147483647 w 779"/>
              <a:gd name="T9" fmla="*/ 2147483647 h 611"/>
              <a:gd name="T10" fmla="*/ 2147483647 w 779"/>
              <a:gd name="T11" fmla="*/ 2147483647 h 611"/>
              <a:gd name="T12" fmla="*/ 2147483647 w 779"/>
              <a:gd name="T13" fmla="*/ 2147483647 h 611"/>
              <a:gd name="T14" fmla="*/ 2147483647 w 779"/>
              <a:gd name="T15" fmla="*/ 2147483647 h 611"/>
              <a:gd name="T16" fmla="*/ 2147483647 w 779"/>
              <a:gd name="T17" fmla="*/ 2147483647 h 611"/>
              <a:gd name="T18" fmla="*/ 2147483647 w 779"/>
              <a:gd name="T19" fmla="*/ 2147483647 h 611"/>
              <a:gd name="T20" fmla="*/ 2147483647 w 779"/>
              <a:gd name="T21" fmla="*/ 2147483647 h 611"/>
              <a:gd name="T22" fmla="*/ 2147483647 w 779"/>
              <a:gd name="T23" fmla="*/ 2147483647 h 611"/>
              <a:gd name="T24" fmla="*/ 2147483647 w 779"/>
              <a:gd name="T25" fmla="*/ 2147483647 h 611"/>
              <a:gd name="T26" fmla="*/ 2147483647 w 779"/>
              <a:gd name="T27" fmla="*/ 2147483647 h 611"/>
              <a:gd name="T28" fmla="*/ 2147483647 w 779"/>
              <a:gd name="T29" fmla="*/ 2147483647 h 611"/>
              <a:gd name="T30" fmla="*/ 0 w 779"/>
              <a:gd name="T31" fmla="*/ 2147483647 h 611"/>
              <a:gd name="T32" fmla="*/ 2147483647 w 779"/>
              <a:gd name="T33" fmla="*/ 2147483647 h 611"/>
              <a:gd name="T34" fmla="*/ 2147483647 w 779"/>
              <a:gd name="T35" fmla="*/ 2147483647 h 611"/>
              <a:gd name="T36" fmla="*/ 2147483647 w 779"/>
              <a:gd name="T37" fmla="*/ 2147483647 h 611"/>
              <a:gd name="T38" fmla="*/ 2147483647 w 779"/>
              <a:gd name="T39" fmla="*/ 2147483647 h 611"/>
              <a:gd name="T40" fmla="*/ 2147483647 w 779"/>
              <a:gd name="T41" fmla="*/ 2147483647 h 611"/>
              <a:gd name="T42" fmla="*/ 2147483647 w 779"/>
              <a:gd name="T43" fmla="*/ 2147483647 h 611"/>
              <a:gd name="T44" fmla="*/ 2147483647 w 779"/>
              <a:gd name="T45" fmla="*/ 2147483647 h 611"/>
              <a:gd name="T46" fmla="*/ 2147483647 w 779"/>
              <a:gd name="T47" fmla="*/ 2147483647 h 611"/>
              <a:gd name="T48" fmla="*/ 2147483647 w 779"/>
              <a:gd name="T49" fmla="*/ 2147483647 h 611"/>
              <a:gd name="T50" fmla="*/ 2147483647 w 779"/>
              <a:gd name="T51" fmla="*/ 2147483647 h 611"/>
              <a:gd name="T52" fmla="*/ 2147483647 w 779"/>
              <a:gd name="T53" fmla="*/ 2147483647 h 611"/>
              <a:gd name="T54" fmla="*/ 2147483647 w 779"/>
              <a:gd name="T55" fmla="*/ 2147483647 h 611"/>
              <a:gd name="T56" fmla="*/ 2147483647 w 779"/>
              <a:gd name="T57" fmla="*/ 2147483647 h 611"/>
              <a:gd name="T58" fmla="*/ 2147483647 w 779"/>
              <a:gd name="T59" fmla="*/ 0 h 611"/>
              <a:gd name="T60" fmla="*/ 2147483647 w 779"/>
              <a:gd name="T61" fmla="*/ 2147483647 h 611"/>
              <a:gd name="T62" fmla="*/ 2147483647 w 779"/>
              <a:gd name="T63" fmla="*/ 2147483647 h 611"/>
              <a:gd name="T64" fmla="*/ 2147483647 w 779"/>
              <a:gd name="T65" fmla="*/ 2147483647 h 611"/>
              <a:gd name="T66" fmla="*/ 2147483647 w 779"/>
              <a:gd name="T67" fmla="*/ 2147483647 h 611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779" h="611">
                <a:moveTo>
                  <a:pt x="686" y="145"/>
                </a:moveTo>
                <a:lnTo>
                  <a:pt x="616" y="199"/>
                </a:lnTo>
                <a:lnTo>
                  <a:pt x="548" y="249"/>
                </a:lnTo>
                <a:lnTo>
                  <a:pt x="481" y="305"/>
                </a:lnTo>
                <a:lnTo>
                  <a:pt x="416" y="361"/>
                </a:lnTo>
                <a:lnTo>
                  <a:pt x="355" y="421"/>
                </a:lnTo>
                <a:lnTo>
                  <a:pt x="294" y="483"/>
                </a:lnTo>
                <a:lnTo>
                  <a:pt x="236" y="548"/>
                </a:lnTo>
                <a:lnTo>
                  <a:pt x="187" y="610"/>
                </a:lnTo>
                <a:lnTo>
                  <a:pt x="138" y="521"/>
                </a:lnTo>
                <a:lnTo>
                  <a:pt x="104" y="465"/>
                </a:lnTo>
                <a:lnTo>
                  <a:pt x="58" y="409"/>
                </a:lnTo>
                <a:lnTo>
                  <a:pt x="15" y="367"/>
                </a:lnTo>
                <a:lnTo>
                  <a:pt x="40" y="347"/>
                </a:lnTo>
                <a:lnTo>
                  <a:pt x="18" y="329"/>
                </a:lnTo>
                <a:lnTo>
                  <a:pt x="0" y="311"/>
                </a:lnTo>
                <a:lnTo>
                  <a:pt x="37" y="284"/>
                </a:lnTo>
                <a:lnTo>
                  <a:pt x="67" y="314"/>
                </a:lnTo>
                <a:lnTo>
                  <a:pt x="95" y="344"/>
                </a:lnTo>
                <a:lnTo>
                  <a:pt x="122" y="382"/>
                </a:lnTo>
                <a:lnTo>
                  <a:pt x="156" y="433"/>
                </a:lnTo>
                <a:lnTo>
                  <a:pt x="196" y="507"/>
                </a:lnTo>
                <a:lnTo>
                  <a:pt x="266" y="430"/>
                </a:lnTo>
                <a:lnTo>
                  <a:pt x="331" y="364"/>
                </a:lnTo>
                <a:lnTo>
                  <a:pt x="398" y="299"/>
                </a:lnTo>
                <a:lnTo>
                  <a:pt x="469" y="234"/>
                </a:lnTo>
                <a:lnTo>
                  <a:pt x="539" y="172"/>
                </a:lnTo>
                <a:lnTo>
                  <a:pt x="613" y="113"/>
                </a:lnTo>
                <a:lnTo>
                  <a:pt x="686" y="53"/>
                </a:lnTo>
                <a:lnTo>
                  <a:pt x="763" y="0"/>
                </a:lnTo>
                <a:lnTo>
                  <a:pt x="778" y="33"/>
                </a:lnTo>
                <a:lnTo>
                  <a:pt x="726" y="74"/>
                </a:lnTo>
                <a:lnTo>
                  <a:pt x="741" y="110"/>
                </a:lnTo>
                <a:lnTo>
                  <a:pt x="686" y="145"/>
                </a:lnTo>
                <a:close/>
              </a:path>
            </a:pathLst>
          </a:custGeom>
          <a:solidFill>
            <a:srgbClr val="FF0000"/>
          </a:solidFill>
          <a:ln w="3175" cap="flat">
            <a:solidFill>
              <a:srgbClr val="FF0000"/>
            </a:solidFill>
            <a:prstDash val="solid"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11" name="Group 62"/>
          <p:cNvGrpSpPr>
            <a:grpSpLocks/>
          </p:cNvGrpSpPr>
          <p:nvPr/>
        </p:nvGrpSpPr>
        <p:grpSpPr bwMode="auto">
          <a:xfrm>
            <a:off x="10199662" y="2272234"/>
            <a:ext cx="234919" cy="220662"/>
            <a:chOff x="5012" y="1434"/>
            <a:chExt cx="111" cy="139"/>
          </a:xfrm>
          <a:solidFill>
            <a:srgbClr val="002060"/>
          </a:solidFill>
        </p:grpSpPr>
        <p:sp>
          <p:nvSpPr>
            <p:cNvPr id="56375" name="Freeform 63"/>
            <p:cNvSpPr>
              <a:spLocks/>
            </p:cNvSpPr>
            <p:nvPr/>
          </p:nvSpPr>
          <p:spPr bwMode="auto">
            <a:xfrm>
              <a:off x="5033" y="1434"/>
              <a:ext cx="90" cy="136"/>
            </a:xfrm>
            <a:custGeom>
              <a:avLst/>
              <a:gdLst>
                <a:gd name="T0" fmla="*/ 90 w 90"/>
                <a:gd name="T1" fmla="*/ 0 h 136"/>
                <a:gd name="T2" fmla="*/ 45 w 90"/>
                <a:gd name="T3" fmla="*/ 45 h 136"/>
                <a:gd name="T4" fmla="*/ 0 w 90"/>
                <a:gd name="T5" fmla="*/ 136 h 13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0" h="136">
                  <a:moveTo>
                    <a:pt x="90" y="0"/>
                  </a:moveTo>
                  <a:cubicBezTo>
                    <a:pt x="75" y="11"/>
                    <a:pt x="60" y="22"/>
                    <a:pt x="45" y="45"/>
                  </a:cubicBezTo>
                  <a:cubicBezTo>
                    <a:pt x="30" y="68"/>
                    <a:pt x="7" y="121"/>
                    <a:pt x="0" y="136"/>
                  </a:cubicBezTo>
                </a:path>
              </a:pathLst>
            </a:custGeom>
            <a:grpFill/>
            <a:ln w="25400" cap="flat" cmpd="sng">
              <a:solidFill>
                <a:schemeClr val="bg2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76" name="Freeform 64"/>
            <p:cNvSpPr>
              <a:spLocks/>
            </p:cNvSpPr>
            <p:nvPr/>
          </p:nvSpPr>
          <p:spPr bwMode="auto">
            <a:xfrm flipH="1">
              <a:off x="5012" y="1437"/>
              <a:ext cx="90" cy="136"/>
            </a:xfrm>
            <a:custGeom>
              <a:avLst/>
              <a:gdLst>
                <a:gd name="T0" fmla="*/ 90 w 90"/>
                <a:gd name="T1" fmla="*/ 0 h 136"/>
                <a:gd name="T2" fmla="*/ 45 w 90"/>
                <a:gd name="T3" fmla="*/ 45 h 136"/>
                <a:gd name="T4" fmla="*/ 0 w 90"/>
                <a:gd name="T5" fmla="*/ 136 h 13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0" h="136">
                  <a:moveTo>
                    <a:pt x="90" y="0"/>
                  </a:moveTo>
                  <a:cubicBezTo>
                    <a:pt x="75" y="11"/>
                    <a:pt x="60" y="22"/>
                    <a:pt x="45" y="45"/>
                  </a:cubicBezTo>
                  <a:cubicBezTo>
                    <a:pt x="30" y="68"/>
                    <a:pt x="7" y="121"/>
                    <a:pt x="0" y="136"/>
                  </a:cubicBezTo>
                </a:path>
              </a:pathLst>
            </a:custGeom>
            <a:grpFill/>
            <a:ln w="19050" cap="flat" cmpd="sng">
              <a:solidFill>
                <a:schemeClr val="bg2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13121" name="Text Box 65"/>
          <p:cNvSpPr txBox="1">
            <a:spLocks noChangeArrowheads="1"/>
          </p:cNvSpPr>
          <p:nvPr/>
        </p:nvSpPr>
        <p:spPr bwMode="auto">
          <a:xfrm rot="10800000" flipV="1">
            <a:off x="3032790" y="4392614"/>
            <a:ext cx="670895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kumimoji="1" lang="en-US" altLang="zh-CN" sz="2500" b="1">
                <a:solidFill>
                  <a:srgbClr val="FF0000"/>
                </a:solidFill>
                <a:ea typeface="宋体" charset="-122"/>
              </a:rPr>
              <a:t>a</a:t>
            </a:r>
            <a:r>
              <a:rPr kumimoji="1" lang="en-US" altLang="zh-CN" sz="2500" b="1" baseline="-22000">
                <a:solidFill>
                  <a:srgbClr val="FF0000"/>
                </a:solidFill>
                <a:ea typeface="宋体" charset="-122"/>
              </a:rPr>
              <a:t>1</a:t>
            </a:r>
          </a:p>
        </p:txBody>
      </p:sp>
      <p:sp>
        <p:nvSpPr>
          <p:cNvPr id="813122" name="Rectangle 66"/>
          <p:cNvSpPr>
            <a:spLocks noChangeArrowheads="1"/>
          </p:cNvSpPr>
          <p:nvPr/>
        </p:nvSpPr>
        <p:spPr bwMode="auto">
          <a:xfrm>
            <a:off x="3106863" y="4508500"/>
            <a:ext cx="480421" cy="33813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CN" altLang="en-US" sz="2400" b="1">
              <a:solidFill>
                <a:srgbClr val="FFFFCC"/>
              </a:solidFill>
              <a:ea typeface="华文行楷" pitchFamily="2" charset="-122"/>
            </a:endParaRPr>
          </a:p>
        </p:txBody>
      </p:sp>
      <p:sp>
        <p:nvSpPr>
          <p:cNvPr id="813123" name="Text Box 67"/>
          <p:cNvSpPr txBox="1">
            <a:spLocks noChangeArrowheads="1"/>
          </p:cNvSpPr>
          <p:nvPr/>
        </p:nvSpPr>
        <p:spPr bwMode="auto">
          <a:xfrm>
            <a:off x="7830647" y="4330701"/>
            <a:ext cx="670897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kumimoji="1" lang="en-US" altLang="zh-CN" sz="3000" b="1" dirty="0">
                <a:solidFill>
                  <a:srgbClr val="FF0000"/>
                </a:solidFill>
                <a:ea typeface="宋体" charset="-122"/>
              </a:rPr>
              <a:t>a</a:t>
            </a:r>
            <a:r>
              <a:rPr kumimoji="1" lang="en-US" altLang="zh-CN" sz="3000" b="1" baseline="-22000" dirty="0">
                <a:solidFill>
                  <a:srgbClr val="FF0000"/>
                </a:solidFill>
                <a:ea typeface="宋体" charset="-122"/>
              </a:rPr>
              <a:t>1</a:t>
            </a:r>
          </a:p>
        </p:txBody>
      </p:sp>
      <p:sp>
        <p:nvSpPr>
          <p:cNvPr id="813124" name="Text Box 68"/>
          <p:cNvSpPr txBox="1">
            <a:spLocks noChangeArrowheads="1"/>
          </p:cNvSpPr>
          <p:nvPr/>
        </p:nvSpPr>
        <p:spPr bwMode="auto">
          <a:xfrm rot="10800000" flipV="1">
            <a:off x="3009508" y="5102226"/>
            <a:ext cx="670897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kumimoji="1" lang="en-US" altLang="zh-CN" sz="2500" b="1">
                <a:solidFill>
                  <a:srgbClr val="FF0000"/>
                </a:solidFill>
                <a:ea typeface="宋体" charset="-122"/>
              </a:rPr>
              <a:t>a</a:t>
            </a:r>
            <a:r>
              <a:rPr kumimoji="1" lang="en-US" altLang="zh-CN" sz="2500" b="1" baseline="-22000">
                <a:solidFill>
                  <a:srgbClr val="FF0000"/>
                </a:solidFill>
                <a:ea typeface="宋体" charset="-122"/>
              </a:rPr>
              <a:t>1</a:t>
            </a:r>
          </a:p>
        </p:txBody>
      </p:sp>
      <p:sp>
        <p:nvSpPr>
          <p:cNvPr id="813125" name="Text Box 69"/>
          <p:cNvSpPr txBox="1">
            <a:spLocks noChangeArrowheads="1"/>
          </p:cNvSpPr>
          <p:nvPr/>
        </p:nvSpPr>
        <p:spPr bwMode="auto">
          <a:xfrm rot="10800000" flipV="1">
            <a:off x="3652891" y="5102226"/>
            <a:ext cx="670897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kumimoji="1" lang="en-US" altLang="zh-CN" sz="2500" b="1">
                <a:solidFill>
                  <a:srgbClr val="FF0000"/>
                </a:solidFill>
                <a:ea typeface="宋体" charset="-122"/>
              </a:rPr>
              <a:t>a</a:t>
            </a:r>
            <a:r>
              <a:rPr kumimoji="1" lang="en-US" altLang="zh-CN" sz="2500" b="1" baseline="-22000">
                <a:solidFill>
                  <a:srgbClr val="FF0000"/>
                </a:solidFill>
                <a:ea typeface="宋体" charset="-122"/>
              </a:rPr>
              <a:t>2</a:t>
            </a:r>
          </a:p>
        </p:txBody>
      </p:sp>
      <p:sp>
        <p:nvSpPr>
          <p:cNvPr id="813126" name="Text Box 70"/>
          <p:cNvSpPr txBox="1">
            <a:spLocks noChangeArrowheads="1"/>
          </p:cNvSpPr>
          <p:nvPr/>
        </p:nvSpPr>
        <p:spPr bwMode="auto">
          <a:xfrm rot="10800000" flipV="1">
            <a:off x="4302625" y="5084764"/>
            <a:ext cx="670895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kumimoji="1" lang="en-US" altLang="zh-CN" sz="2500" b="1">
                <a:solidFill>
                  <a:srgbClr val="FF0000"/>
                </a:solidFill>
                <a:ea typeface="宋体" charset="-122"/>
              </a:rPr>
              <a:t>a</a:t>
            </a:r>
            <a:r>
              <a:rPr kumimoji="1" lang="en-US" altLang="zh-CN" sz="2500" b="1" baseline="-22000">
                <a:solidFill>
                  <a:srgbClr val="FF0000"/>
                </a:solidFill>
                <a:ea typeface="宋体" charset="-122"/>
              </a:rPr>
              <a:t>3</a:t>
            </a:r>
          </a:p>
        </p:txBody>
      </p:sp>
      <p:sp>
        <p:nvSpPr>
          <p:cNvPr id="813127" name="Rectangle 71"/>
          <p:cNvSpPr>
            <a:spLocks noChangeArrowheads="1"/>
          </p:cNvSpPr>
          <p:nvPr/>
        </p:nvSpPr>
        <p:spPr bwMode="auto">
          <a:xfrm>
            <a:off x="4383047" y="5229225"/>
            <a:ext cx="480420" cy="33813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CN" altLang="en-US" sz="2400" b="1">
              <a:solidFill>
                <a:srgbClr val="FFFFCC"/>
              </a:solidFill>
              <a:ea typeface="华文行楷" pitchFamily="2" charset="-122"/>
            </a:endParaRPr>
          </a:p>
        </p:txBody>
      </p:sp>
      <p:sp>
        <p:nvSpPr>
          <p:cNvPr id="813128" name="Text Box 72"/>
          <p:cNvSpPr txBox="1">
            <a:spLocks noChangeArrowheads="1"/>
          </p:cNvSpPr>
          <p:nvPr/>
        </p:nvSpPr>
        <p:spPr bwMode="auto">
          <a:xfrm>
            <a:off x="7822182" y="5089526"/>
            <a:ext cx="670897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kumimoji="1" lang="en-US" altLang="zh-CN" sz="3000" b="1" dirty="0">
                <a:solidFill>
                  <a:srgbClr val="FF0000"/>
                </a:solidFill>
                <a:ea typeface="宋体" charset="-122"/>
              </a:rPr>
              <a:t>a</a:t>
            </a:r>
            <a:r>
              <a:rPr kumimoji="1" lang="en-US" altLang="zh-CN" sz="3000" b="1" baseline="-22000" dirty="0">
                <a:solidFill>
                  <a:srgbClr val="FF0000"/>
                </a:solidFill>
                <a:ea typeface="宋体" charset="-122"/>
              </a:rPr>
              <a:t>3</a:t>
            </a:r>
          </a:p>
        </p:txBody>
      </p:sp>
      <p:sp>
        <p:nvSpPr>
          <p:cNvPr id="813129" name="Text Box 73"/>
          <p:cNvSpPr txBox="1">
            <a:spLocks noChangeArrowheads="1"/>
          </p:cNvSpPr>
          <p:nvPr/>
        </p:nvSpPr>
        <p:spPr bwMode="auto">
          <a:xfrm rot="10800000" flipV="1">
            <a:off x="4353418" y="5113339"/>
            <a:ext cx="670895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kumimoji="1" lang="en-US" altLang="zh-CN" sz="2500" b="1">
                <a:solidFill>
                  <a:srgbClr val="FF0000"/>
                </a:solidFill>
                <a:ea typeface="宋体" charset="-122"/>
              </a:rPr>
              <a:t>a</a:t>
            </a:r>
            <a:r>
              <a:rPr kumimoji="1" lang="en-US" altLang="zh-CN" sz="2500" b="1" baseline="-22000">
                <a:solidFill>
                  <a:srgbClr val="FF0000"/>
                </a:solidFill>
                <a:ea typeface="宋体" charset="-122"/>
              </a:rPr>
              <a:t>4</a:t>
            </a:r>
          </a:p>
        </p:txBody>
      </p:sp>
      <p:sp>
        <p:nvSpPr>
          <p:cNvPr id="813130" name="Text Box 74"/>
          <p:cNvSpPr txBox="1">
            <a:spLocks noChangeArrowheads="1"/>
          </p:cNvSpPr>
          <p:nvPr/>
        </p:nvSpPr>
        <p:spPr bwMode="auto">
          <a:xfrm>
            <a:off x="8287788" y="5084764"/>
            <a:ext cx="1151317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kumimoji="1" lang="en-US" altLang="zh-CN" sz="3000" b="1" dirty="0">
                <a:solidFill>
                  <a:srgbClr val="FF0000"/>
                </a:solidFill>
                <a:ea typeface="宋体" charset="-122"/>
              </a:rPr>
              <a:t>, a</a:t>
            </a:r>
            <a:r>
              <a:rPr kumimoji="1" lang="en-US" altLang="zh-CN" sz="3000" b="1" baseline="-22000" dirty="0">
                <a:solidFill>
                  <a:srgbClr val="FF0000"/>
                </a:solidFill>
                <a:ea typeface="宋体" charset="-122"/>
              </a:rPr>
              <a:t>4</a:t>
            </a:r>
          </a:p>
        </p:txBody>
      </p:sp>
      <p:sp>
        <p:nvSpPr>
          <p:cNvPr id="813131" name="Rectangle 75"/>
          <p:cNvSpPr>
            <a:spLocks noChangeArrowheads="1"/>
          </p:cNvSpPr>
          <p:nvPr/>
        </p:nvSpPr>
        <p:spPr bwMode="auto">
          <a:xfrm>
            <a:off x="4435957" y="5233989"/>
            <a:ext cx="480421" cy="33813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CN" altLang="en-US" sz="2400" b="1">
              <a:solidFill>
                <a:srgbClr val="FFFFCC"/>
              </a:solidFill>
              <a:ea typeface="华文行楷" pitchFamily="2" charset="-122"/>
            </a:endParaRPr>
          </a:p>
        </p:txBody>
      </p:sp>
      <p:sp>
        <p:nvSpPr>
          <p:cNvPr id="813132" name="Text Box 76"/>
          <p:cNvSpPr txBox="1">
            <a:spLocks noChangeArrowheads="1"/>
          </p:cNvSpPr>
          <p:nvPr/>
        </p:nvSpPr>
        <p:spPr bwMode="auto">
          <a:xfrm rot="10800000" flipV="1">
            <a:off x="4347067" y="5124451"/>
            <a:ext cx="670897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kumimoji="1" lang="en-US" altLang="zh-CN" sz="2500" b="1">
                <a:solidFill>
                  <a:srgbClr val="FF0000"/>
                </a:solidFill>
                <a:ea typeface="宋体" charset="-122"/>
              </a:rPr>
              <a:t>a</a:t>
            </a:r>
            <a:r>
              <a:rPr kumimoji="1" lang="en-US" altLang="zh-CN" sz="2500" b="1" baseline="-22000">
                <a:solidFill>
                  <a:srgbClr val="FF0000"/>
                </a:solidFill>
                <a:ea typeface="宋体" charset="-122"/>
              </a:rPr>
              <a:t>5</a:t>
            </a:r>
          </a:p>
        </p:txBody>
      </p:sp>
      <p:sp>
        <p:nvSpPr>
          <p:cNvPr id="813133" name="Rectangle 77"/>
          <p:cNvSpPr>
            <a:spLocks noChangeArrowheads="1"/>
          </p:cNvSpPr>
          <p:nvPr/>
        </p:nvSpPr>
        <p:spPr bwMode="auto">
          <a:xfrm>
            <a:off x="4435957" y="5218114"/>
            <a:ext cx="480421" cy="33813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CN" altLang="en-US" sz="2400" b="1">
              <a:solidFill>
                <a:srgbClr val="FFFFCC"/>
              </a:solidFill>
              <a:ea typeface="华文行楷" pitchFamily="2" charset="-122"/>
            </a:endParaRPr>
          </a:p>
        </p:txBody>
      </p:sp>
      <p:sp>
        <p:nvSpPr>
          <p:cNvPr id="813134" name="Text Box 78"/>
          <p:cNvSpPr txBox="1">
            <a:spLocks noChangeArrowheads="1"/>
          </p:cNvSpPr>
          <p:nvPr/>
        </p:nvSpPr>
        <p:spPr bwMode="auto">
          <a:xfrm>
            <a:off x="9026409" y="5080001"/>
            <a:ext cx="1151317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kumimoji="1" lang="en-US" altLang="zh-CN" sz="3000" b="1" dirty="0">
                <a:solidFill>
                  <a:srgbClr val="FF0000"/>
                </a:solidFill>
                <a:ea typeface="宋体" charset="-122"/>
              </a:rPr>
              <a:t>, a</a:t>
            </a:r>
            <a:r>
              <a:rPr kumimoji="1" lang="en-US" altLang="zh-CN" sz="3000" b="1" baseline="-22000" dirty="0">
                <a:solidFill>
                  <a:srgbClr val="FF0000"/>
                </a:solidFill>
                <a:ea typeface="宋体" charset="-122"/>
              </a:rPr>
              <a:t>5</a:t>
            </a:r>
          </a:p>
        </p:txBody>
      </p:sp>
      <p:grpSp>
        <p:nvGrpSpPr>
          <p:cNvPr id="12" name="Group 79"/>
          <p:cNvGrpSpPr>
            <a:grpSpLocks/>
          </p:cNvGrpSpPr>
          <p:nvPr/>
        </p:nvGrpSpPr>
        <p:grpSpPr bwMode="auto">
          <a:xfrm>
            <a:off x="9767614" y="2704281"/>
            <a:ext cx="234919" cy="220663"/>
            <a:chOff x="5012" y="1434"/>
            <a:chExt cx="111" cy="139"/>
          </a:xfrm>
          <a:solidFill>
            <a:srgbClr val="002060"/>
          </a:solidFill>
        </p:grpSpPr>
        <p:sp>
          <p:nvSpPr>
            <p:cNvPr id="56373" name="Freeform 80"/>
            <p:cNvSpPr>
              <a:spLocks/>
            </p:cNvSpPr>
            <p:nvPr/>
          </p:nvSpPr>
          <p:spPr bwMode="auto">
            <a:xfrm>
              <a:off x="5033" y="1434"/>
              <a:ext cx="90" cy="136"/>
            </a:xfrm>
            <a:custGeom>
              <a:avLst/>
              <a:gdLst>
                <a:gd name="T0" fmla="*/ 90 w 90"/>
                <a:gd name="T1" fmla="*/ 0 h 136"/>
                <a:gd name="T2" fmla="*/ 45 w 90"/>
                <a:gd name="T3" fmla="*/ 45 h 136"/>
                <a:gd name="T4" fmla="*/ 0 w 90"/>
                <a:gd name="T5" fmla="*/ 136 h 13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0" h="136">
                  <a:moveTo>
                    <a:pt x="90" y="0"/>
                  </a:moveTo>
                  <a:cubicBezTo>
                    <a:pt x="75" y="11"/>
                    <a:pt x="60" y="22"/>
                    <a:pt x="45" y="45"/>
                  </a:cubicBezTo>
                  <a:cubicBezTo>
                    <a:pt x="30" y="68"/>
                    <a:pt x="7" y="121"/>
                    <a:pt x="0" y="136"/>
                  </a:cubicBezTo>
                </a:path>
              </a:pathLst>
            </a:custGeom>
            <a:grpFill/>
            <a:ln w="25400" cap="flat" cmpd="sng">
              <a:solidFill>
                <a:schemeClr val="bg2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74" name="Freeform 81"/>
            <p:cNvSpPr>
              <a:spLocks/>
            </p:cNvSpPr>
            <p:nvPr/>
          </p:nvSpPr>
          <p:spPr bwMode="auto">
            <a:xfrm flipH="1">
              <a:off x="5012" y="1437"/>
              <a:ext cx="90" cy="136"/>
            </a:xfrm>
            <a:custGeom>
              <a:avLst/>
              <a:gdLst>
                <a:gd name="T0" fmla="*/ 90 w 90"/>
                <a:gd name="T1" fmla="*/ 0 h 136"/>
                <a:gd name="T2" fmla="*/ 45 w 90"/>
                <a:gd name="T3" fmla="*/ 45 h 136"/>
                <a:gd name="T4" fmla="*/ 0 w 90"/>
                <a:gd name="T5" fmla="*/ 136 h 13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0" h="136">
                  <a:moveTo>
                    <a:pt x="90" y="0"/>
                  </a:moveTo>
                  <a:cubicBezTo>
                    <a:pt x="75" y="11"/>
                    <a:pt x="60" y="22"/>
                    <a:pt x="45" y="45"/>
                  </a:cubicBezTo>
                  <a:cubicBezTo>
                    <a:pt x="30" y="68"/>
                    <a:pt x="7" y="121"/>
                    <a:pt x="0" y="136"/>
                  </a:cubicBezTo>
                </a:path>
              </a:pathLst>
            </a:custGeom>
            <a:grpFill/>
            <a:ln w="19050" cap="flat" cmpd="sng">
              <a:solidFill>
                <a:schemeClr val="bg2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13138" name="Text Box 82"/>
          <p:cNvSpPr txBox="1">
            <a:spLocks noChangeArrowheads="1"/>
          </p:cNvSpPr>
          <p:nvPr/>
        </p:nvSpPr>
        <p:spPr bwMode="auto">
          <a:xfrm rot="10800000" flipV="1">
            <a:off x="3047603" y="5816601"/>
            <a:ext cx="670897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kumimoji="1" lang="en-US" altLang="zh-CN" sz="2500" b="1">
                <a:solidFill>
                  <a:srgbClr val="FF0000"/>
                </a:solidFill>
                <a:ea typeface="宋体" charset="-122"/>
              </a:rPr>
              <a:t>a</a:t>
            </a:r>
            <a:r>
              <a:rPr kumimoji="1" lang="en-US" altLang="zh-CN" sz="2500" b="1" baseline="-22000">
                <a:solidFill>
                  <a:srgbClr val="FF0000"/>
                </a:solidFill>
                <a:ea typeface="宋体" charset="-122"/>
              </a:rPr>
              <a:t>1</a:t>
            </a:r>
          </a:p>
        </p:txBody>
      </p:sp>
      <p:sp>
        <p:nvSpPr>
          <p:cNvPr id="813139" name="Text Box 83"/>
          <p:cNvSpPr txBox="1">
            <a:spLocks noChangeArrowheads="1"/>
          </p:cNvSpPr>
          <p:nvPr/>
        </p:nvSpPr>
        <p:spPr bwMode="auto">
          <a:xfrm rot="10800000" flipV="1">
            <a:off x="3667707" y="5821364"/>
            <a:ext cx="670895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kumimoji="1" lang="en-US" altLang="zh-CN" sz="2500" b="1">
                <a:solidFill>
                  <a:srgbClr val="FF0000"/>
                </a:solidFill>
                <a:ea typeface="宋体" charset="-122"/>
              </a:rPr>
              <a:t>a</a:t>
            </a:r>
            <a:r>
              <a:rPr kumimoji="1" lang="en-US" altLang="zh-CN" sz="2500" b="1" baseline="-22000">
                <a:solidFill>
                  <a:srgbClr val="FF0000"/>
                </a:solidFill>
                <a:ea typeface="宋体" charset="-122"/>
              </a:rPr>
              <a:t>2</a:t>
            </a:r>
          </a:p>
        </p:txBody>
      </p:sp>
      <p:sp>
        <p:nvSpPr>
          <p:cNvPr id="813140" name="Text Box 84"/>
          <p:cNvSpPr txBox="1">
            <a:spLocks noChangeArrowheads="1"/>
          </p:cNvSpPr>
          <p:nvPr/>
        </p:nvSpPr>
        <p:spPr bwMode="auto">
          <a:xfrm rot="10800000" flipV="1">
            <a:off x="4355533" y="5832476"/>
            <a:ext cx="670897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kumimoji="1" lang="en-US" altLang="zh-CN" sz="2500" b="1">
                <a:solidFill>
                  <a:srgbClr val="FF0000"/>
                </a:solidFill>
                <a:ea typeface="宋体" charset="-122"/>
              </a:rPr>
              <a:t>a</a:t>
            </a:r>
            <a:r>
              <a:rPr kumimoji="1" lang="en-US" altLang="zh-CN" sz="2500" b="1" baseline="-22000">
                <a:solidFill>
                  <a:srgbClr val="FF0000"/>
                </a:solidFill>
                <a:ea typeface="宋体" charset="-122"/>
              </a:rPr>
              <a:t>3</a:t>
            </a:r>
          </a:p>
        </p:txBody>
      </p:sp>
      <p:sp>
        <p:nvSpPr>
          <p:cNvPr id="813141" name="Rectangle 85"/>
          <p:cNvSpPr>
            <a:spLocks noChangeArrowheads="1"/>
          </p:cNvSpPr>
          <p:nvPr/>
        </p:nvSpPr>
        <p:spPr bwMode="auto">
          <a:xfrm>
            <a:off x="4435957" y="5938839"/>
            <a:ext cx="480421" cy="33813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CN" altLang="en-US" sz="2400" b="1">
              <a:solidFill>
                <a:srgbClr val="FFFFCC"/>
              </a:solidFill>
              <a:ea typeface="华文行楷" pitchFamily="2" charset="-122"/>
            </a:endParaRPr>
          </a:p>
        </p:txBody>
      </p:sp>
      <p:sp>
        <p:nvSpPr>
          <p:cNvPr id="813142" name="Text Box 86"/>
          <p:cNvSpPr txBox="1">
            <a:spLocks noChangeArrowheads="1"/>
          </p:cNvSpPr>
          <p:nvPr/>
        </p:nvSpPr>
        <p:spPr bwMode="auto">
          <a:xfrm>
            <a:off x="7830647" y="5759451"/>
            <a:ext cx="670897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kumimoji="1" lang="en-US" altLang="zh-CN" sz="3000" b="1" dirty="0">
                <a:solidFill>
                  <a:srgbClr val="FF0000"/>
                </a:solidFill>
                <a:ea typeface="宋体" charset="-122"/>
              </a:rPr>
              <a:t>a</a:t>
            </a:r>
            <a:r>
              <a:rPr kumimoji="1" lang="en-US" altLang="zh-CN" sz="3000" b="1" baseline="-22000" dirty="0">
                <a:solidFill>
                  <a:srgbClr val="FF0000"/>
                </a:solidFill>
                <a:ea typeface="宋体" charset="-122"/>
              </a:rPr>
              <a:t>3</a:t>
            </a:r>
          </a:p>
        </p:txBody>
      </p:sp>
      <p:sp>
        <p:nvSpPr>
          <p:cNvPr id="813143" name="Rectangle 87"/>
          <p:cNvSpPr>
            <a:spLocks noChangeArrowheads="1"/>
          </p:cNvSpPr>
          <p:nvPr/>
        </p:nvSpPr>
        <p:spPr bwMode="auto">
          <a:xfrm>
            <a:off x="3741780" y="5959475"/>
            <a:ext cx="480421" cy="33813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CN" altLang="en-US" sz="2400" b="1">
              <a:solidFill>
                <a:srgbClr val="FFFFCC"/>
              </a:solidFill>
              <a:ea typeface="华文行楷" pitchFamily="2" charset="-122"/>
            </a:endParaRPr>
          </a:p>
        </p:txBody>
      </p:sp>
      <p:sp>
        <p:nvSpPr>
          <p:cNvPr id="813144" name="Text Box 88"/>
          <p:cNvSpPr txBox="1">
            <a:spLocks noChangeArrowheads="1"/>
          </p:cNvSpPr>
          <p:nvPr/>
        </p:nvSpPr>
        <p:spPr bwMode="auto">
          <a:xfrm>
            <a:off x="8287788" y="5770564"/>
            <a:ext cx="1151317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kumimoji="1" lang="en-US" altLang="zh-CN" sz="3000" b="1" dirty="0">
                <a:solidFill>
                  <a:srgbClr val="FF0000"/>
                </a:solidFill>
                <a:ea typeface="宋体" charset="-122"/>
              </a:rPr>
              <a:t>, a</a:t>
            </a:r>
            <a:r>
              <a:rPr kumimoji="1" lang="en-US" altLang="zh-CN" sz="3000" b="1" baseline="-22000" dirty="0">
                <a:solidFill>
                  <a:srgbClr val="FF0000"/>
                </a:solidFill>
                <a:ea typeface="宋体" charset="-122"/>
              </a:rPr>
              <a:t>2</a:t>
            </a:r>
          </a:p>
        </p:txBody>
      </p:sp>
      <p:sp>
        <p:nvSpPr>
          <p:cNvPr id="813145" name="Text Box 89"/>
          <p:cNvSpPr txBox="1">
            <a:spLocks noChangeArrowheads="1"/>
          </p:cNvSpPr>
          <p:nvPr/>
        </p:nvSpPr>
        <p:spPr bwMode="auto">
          <a:xfrm rot="10800000" flipV="1">
            <a:off x="3682520" y="5821364"/>
            <a:ext cx="670897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kumimoji="1" lang="en-US" altLang="zh-CN" sz="2500" b="1">
                <a:solidFill>
                  <a:srgbClr val="FF0000"/>
                </a:solidFill>
                <a:ea typeface="宋体" charset="-122"/>
              </a:rPr>
              <a:t>a</a:t>
            </a:r>
            <a:r>
              <a:rPr kumimoji="1" lang="en-US" altLang="zh-CN" sz="2500" b="1" baseline="-22000">
                <a:solidFill>
                  <a:srgbClr val="FF0000"/>
                </a:solidFill>
                <a:ea typeface="宋体" charset="-122"/>
              </a:rPr>
              <a:t>4</a:t>
            </a:r>
          </a:p>
        </p:txBody>
      </p:sp>
      <p:sp>
        <p:nvSpPr>
          <p:cNvPr id="813146" name="Rectangle 90"/>
          <p:cNvSpPr>
            <a:spLocks noChangeArrowheads="1"/>
          </p:cNvSpPr>
          <p:nvPr/>
        </p:nvSpPr>
        <p:spPr bwMode="auto">
          <a:xfrm>
            <a:off x="3762944" y="5954714"/>
            <a:ext cx="480421" cy="33813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CN" altLang="en-US" sz="2400" b="1">
              <a:solidFill>
                <a:srgbClr val="FFFFCC"/>
              </a:solidFill>
              <a:ea typeface="华文行楷" pitchFamily="2" charset="-122"/>
            </a:endParaRPr>
          </a:p>
        </p:txBody>
      </p:sp>
      <p:sp>
        <p:nvSpPr>
          <p:cNvPr id="813147" name="Text Box 91"/>
          <p:cNvSpPr txBox="1">
            <a:spLocks noChangeArrowheads="1"/>
          </p:cNvSpPr>
          <p:nvPr/>
        </p:nvSpPr>
        <p:spPr bwMode="auto">
          <a:xfrm>
            <a:off x="8975615" y="5765801"/>
            <a:ext cx="1151317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kumimoji="1" lang="en-US" altLang="zh-CN" sz="3000" b="1" dirty="0">
                <a:solidFill>
                  <a:srgbClr val="FF0000"/>
                </a:solidFill>
                <a:ea typeface="宋体" charset="-122"/>
              </a:rPr>
              <a:t>, a</a:t>
            </a:r>
            <a:r>
              <a:rPr kumimoji="1" lang="en-US" altLang="zh-CN" sz="3000" b="1" baseline="-22000" dirty="0">
                <a:solidFill>
                  <a:srgbClr val="FF0000"/>
                </a:solidFill>
                <a:ea typeface="宋体" charset="-122"/>
              </a:rPr>
              <a:t>4</a:t>
            </a:r>
          </a:p>
        </p:txBody>
      </p:sp>
      <p:sp>
        <p:nvSpPr>
          <p:cNvPr id="813148" name="Rectangle 92"/>
          <p:cNvSpPr>
            <a:spLocks noChangeArrowheads="1"/>
          </p:cNvSpPr>
          <p:nvPr/>
        </p:nvSpPr>
        <p:spPr bwMode="auto">
          <a:xfrm>
            <a:off x="3121678" y="5949950"/>
            <a:ext cx="480420" cy="33813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CN" altLang="en-US" sz="2400" b="1">
              <a:solidFill>
                <a:srgbClr val="FFFFCC"/>
              </a:solidFill>
              <a:ea typeface="华文行楷" pitchFamily="2" charset="-122"/>
            </a:endParaRPr>
          </a:p>
        </p:txBody>
      </p:sp>
      <p:sp>
        <p:nvSpPr>
          <p:cNvPr id="813149" name="Text Box 93"/>
          <p:cNvSpPr txBox="1">
            <a:spLocks noChangeArrowheads="1"/>
          </p:cNvSpPr>
          <p:nvPr/>
        </p:nvSpPr>
        <p:spPr bwMode="auto">
          <a:xfrm>
            <a:off x="9690956" y="5761039"/>
            <a:ext cx="1151317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kumimoji="1" lang="en-US" altLang="zh-CN" sz="3000" b="1" dirty="0">
                <a:solidFill>
                  <a:srgbClr val="FF0000"/>
                </a:solidFill>
                <a:ea typeface="宋体" charset="-122"/>
              </a:rPr>
              <a:t>, a</a:t>
            </a:r>
            <a:r>
              <a:rPr kumimoji="1" lang="en-US" altLang="zh-CN" sz="3000" b="1" baseline="-22000" dirty="0">
                <a:solidFill>
                  <a:srgbClr val="FF0000"/>
                </a:solidFill>
                <a:ea typeface="宋体" charset="-122"/>
              </a:rPr>
              <a:t>1</a:t>
            </a:r>
          </a:p>
        </p:txBody>
      </p:sp>
      <p:sp>
        <p:nvSpPr>
          <p:cNvPr id="813150" name="Freeform 94"/>
          <p:cNvSpPr>
            <a:spLocks/>
          </p:cNvSpPr>
          <p:nvPr/>
        </p:nvSpPr>
        <p:spPr bwMode="auto">
          <a:xfrm>
            <a:off x="10271670" y="2915652"/>
            <a:ext cx="383066" cy="369332"/>
          </a:xfrm>
          <a:custGeom>
            <a:avLst/>
            <a:gdLst>
              <a:gd name="T0" fmla="*/ 2147483647 w 779"/>
              <a:gd name="T1" fmla="*/ 2147483647 h 611"/>
              <a:gd name="T2" fmla="*/ 2147483647 w 779"/>
              <a:gd name="T3" fmla="*/ 2147483647 h 611"/>
              <a:gd name="T4" fmla="*/ 2147483647 w 779"/>
              <a:gd name="T5" fmla="*/ 2147483647 h 611"/>
              <a:gd name="T6" fmla="*/ 2147483647 w 779"/>
              <a:gd name="T7" fmla="*/ 2147483647 h 611"/>
              <a:gd name="T8" fmla="*/ 2147483647 w 779"/>
              <a:gd name="T9" fmla="*/ 2147483647 h 611"/>
              <a:gd name="T10" fmla="*/ 2147483647 w 779"/>
              <a:gd name="T11" fmla="*/ 2147483647 h 611"/>
              <a:gd name="T12" fmla="*/ 2147483647 w 779"/>
              <a:gd name="T13" fmla="*/ 2147483647 h 611"/>
              <a:gd name="T14" fmla="*/ 2147483647 w 779"/>
              <a:gd name="T15" fmla="*/ 2147483647 h 611"/>
              <a:gd name="T16" fmla="*/ 2147483647 w 779"/>
              <a:gd name="T17" fmla="*/ 2147483647 h 611"/>
              <a:gd name="T18" fmla="*/ 2147483647 w 779"/>
              <a:gd name="T19" fmla="*/ 2147483647 h 611"/>
              <a:gd name="T20" fmla="*/ 2147483647 w 779"/>
              <a:gd name="T21" fmla="*/ 2147483647 h 611"/>
              <a:gd name="T22" fmla="*/ 2147483647 w 779"/>
              <a:gd name="T23" fmla="*/ 2147483647 h 611"/>
              <a:gd name="T24" fmla="*/ 2147483647 w 779"/>
              <a:gd name="T25" fmla="*/ 2147483647 h 611"/>
              <a:gd name="T26" fmla="*/ 2147483647 w 779"/>
              <a:gd name="T27" fmla="*/ 2147483647 h 611"/>
              <a:gd name="T28" fmla="*/ 2147483647 w 779"/>
              <a:gd name="T29" fmla="*/ 2147483647 h 611"/>
              <a:gd name="T30" fmla="*/ 0 w 779"/>
              <a:gd name="T31" fmla="*/ 2147483647 h 611"/>
              <a:gd name="T32" fmla="*/ 2147483647 w 779"/>
              <a:gd name="T33" fmla="*/ 2147483647 h 611"/>
              <a:gd name="T34" fmla="*/ 2147483647 w 779"/>
              <a:gd name="T35" fmla="*/ 2147483647 h 611"/>
              <a:gd name="T36" fmla="*/ 2147483647 w 779"/>
              <a:gd name="T37" fmla="*/ 2147483647 h 611"/>
              <a:gd name="T38" fmla="*/ 2147483647 w 779"/>
              <a:gd name="T39" fmla="*/ 2147483647 h 611"/>
              <a:gd name="T40" fmla="*/ 2147483647 w 779"/>
              <a:gd name="T41" fmla="*/ 2147483647 h 611"/>
              <a:gd name="T42" fmla="*/ 2147483647 w 779"/>
              <a:gd name="T43" fmla="*/ 2147483647 h 611"/>
              <a:gd name="T44" fmla="*/ 2147483647 w 779"/>
              <a:gd name="T45" fmla="*/ 2147483647 h 611"/>
              <a:gd name="T46" fmla="*/ 2147483647 w 779"/>
              <a:gd name="T47" fmla="*/ 2147483647 h 611"/>
              <a:gd name="T48" fmla="*/ 2147483647 w 779"/>
              <a:gd name="T49" fmla="*/ 2147483647 h 611"/>
              <a:gd name="T50" fmla="*/ 2147483647 w 779"/>
              <a:gd name="T51" fmla="*/ 2147483647 h 611"/>
              <a:gd name="T52" fmla="*/ 2147483647 w 779"/>
              <a:gd name="T53" fmla="*/ 2147483647 h 611"/>
              <a:gd name="T54" fmla="*/ 2147483647 w 779"/>
              <a:gd name="T55" fmla="*/ 2147483647 h 611"/>
              <a:gd name="T56" fmla="*/ 2147483647 w 779"/>
              <a:gd name="T57" fmla="*/ 2147483647 h 611"/>
              <a:gd name="T58" fmla="*/ 2147483647 w 779"/>
              <a:gd name="T59" fmla="*/ 0 h 611"/>
              <a:gd name="T60" fmla="*/ 2147483647 w 779"/>
              <a:gd name="T61" fmla="*/ 2147483647 h 611"/>
              <a:gd name="T62" fmla="*/ 2147483647 w 779"/>
              <a:gd name="T63" fmla="*/ 2147483647 h 611"/>
              <a:gd name="T64" fmla="*/ 2147483647 w 779"/>
              <a:gd name="T65" fmla="*/ 2147483647 h 611"/>
              <a:gd name="T66" fmla="*/ 2147483647 w 779"/>
              <a:gd name="T67" fmla="*/ 2147483647 h 611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779" h="611">
                <a:moveTo>
                  <a:pt x="686" y="145"/>
                </a:moveTo>
                <a:lnTo>
                  <a:pt x="616" y="199"/>
                </a:lnTo>
                <a:lnTo>
                  <a:pt x="548" y="249"/>
                </a:lnTo>
                <a:lnTo>
                  <a:pt x="481" y="305"/>
                </a:lnTo>
                <a:lnTo>
                  <a:pt x="416" y="361"/>
                </a:lnTo>
                <a:lnTo>
                  <a:pt x="355" y="421"/>
                </a:lnTo>
                <a:lnTo>
                  <a:pt x="294" y="483"/>
                </a:lnTo>
                <a:lnTo>
                  <a:pt x="236" y="548"/>
                </a:lnTo>
                <a:lnTo>
                  <a:pt x="187" y="610"/>
                </a:lnTo>
                <a:lnTo>
                  <a:pt x="138" y="521"/>
                </a:lnTo>
                <a:lnTo>
                  <a:pt x="104" y="465"/>
                </a:lnTo>
                <a:lnTo>
                  <a:pt x="58" y="409"/>
                </a:lnTo>
                <a:lnTo>
                  <a:pt x="15" y="367"/>
                </a:lnTo>
                <a:lnTo>
                  <a:pt x="40" y="347"/>
                </a:lnTo>
                <a:lnTo>
                  <a:pt x="18" y="329"/>
                </a:lnTo>
                <a:lnTo>
                  <a:pt x="0" y="311"/>
                </a:lnTo>
                <a:lnTo>
                  <a:pt x="37" y="284"/>
                </a:lnTo>
                <a:lnTo>
                  <a:pt x="67" y="314"/>
                </a:lnTo>
                <a:lnTo>
                  <a:pt x="95" y="344"/>
                </a:lnTo>
                <a:lnTo>
                  <a:pt x="122" y="382"/>
                </a:lnTo>
                <a:lnTo>
                  <a:pt x="156" y="433"/>
                </a:lnTo>
                <a:lnTo>
                  <a:pt x="196" y="507"/>
                </a:lnTo>
                <a:lnTo>
                  <a:pt x="266" y="430"/>
                </a:lnTo>
                <a:lnTo>
                  <a:pt x="331" y="364"/>
                </a:lnTo>
                <a:lnTo>
                  <a:pt x="398" y="299"/>
                </a:lnTo>
                <a:lnTo>
                  <a:pt x="469" y="234"/>
                </a:lnTo>
                <a:lnTo>
                  <a:pt x="539" y="172"/>
                </a:lnTo>
                <a:lnTo>
                  <a:pt x="613" y="113"/>
                </a:lnTo>
                <a:lnTo>
                  <a:pt x="686" y="53"/>
                </a:lnTo>
                <a:lnTo>
                  <a:pt x="763" y="0"/>
                </a:lnTo>
                <a:lnTo>
                  <a:pt x="778" y="33"/>
                </a:lnTo>
                <a:lnTo>
                  <a:pt x="726" y="74"/>
                </a:lnTo>
                <a:lnTo>
                  <a:pt x="741" y="110"/>
                </a:lnTo>
                <a:lnTo>
                  <a:pt x="686" y="145"/>
                </a:lnTo>
                <a:close/>
              </a:path>
            </a:pathLst>
          </a:custGeom>
          <a:solidFill>
            <a:srgbClr val="FF0000"/>
          </a:solidFill>
          <a:ln w="3175" cap="flat">
            <a:solidFill>
              <a:srgbClr val="FF0000"/>
            </a:solidFill>
            <a:prstDash val="solid"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13" name="Group 95"/>
          <p:cNvGrpSpPr>
            <a:grpSpLocks/>
          </p:cNvGrpSpPr>
          <p:nvPr/>
        </p:nvGrpSpPr>
        <p:grpSpPr bwMode="auto">
          <a:xfrm>
            <a:off x="239153" y="260350"/>
            <a:ext cx="2761890" cy="935038"/>
            <a:chOff x="204" y="1979"/>
            <a:chExt cx="1305" cy="589"/>
          </a:xfrm>
        </p:grpSpPr>
        <p:sp>
          <p:nvSpPr>
            <p:cNvPr id="56371" name="AutoShape 96"/>
            <p:cNvSpPr>
              <a:spLocks noChangeArrowheads="1"/>
            </p:cNvSpPr>
            <p:nvPr/>
          </p:nvSpPr>
          <p:spPr bwMode="auto">
            <a:xfrm rot="-345710">
              <a:off x="204" y="1979"/>
              <a:ext cx="952" cy="589"/>
            </a:xfrm>
            <a:prstGeom prst="irregularSeal2">
              <a:avLst/>
            </a:prstGeom>
            <a:solidFill>
              <a:srgbClr val="D07C00"/>
            </a:solidFill>
            <a:ln w="44450">
              <a:solidFill>
                <a:srgbClr val="FFFF00"/>
              </a:solidFill>
              <a:miter lim="800000"/>
              <a:headEnd type="none" w="sm" len="sm"/>
              <a:tailEnd type="none" w="sm" len="sm"/>
            </a:ln>
            <a:effectLst>
              <a:outerShdw dist="139700" algn="ctr" rotWithShape="0">
                <a:srgbClr val="AEAEAE"/>
              </a:outerShdw>
            </a:effectLst>
          </p:spPr>
          <p:txBody>
            <a:bodyPr wrap="none" anchor="ctr"/>
            <a:lstStyle/>
            <a:p>
              <a:pPr algn="ctr" eaLnBrk="1" hangingPunct="1"/>
              <a:endParaRPr kumimoji="1" lang="zh-CN" altLang="en-US" sz="2400" b="1">
                <a:solidFill>
                  <a:srgbClr val="FFFFCC"/>
                </a:solidFill>
                <a:ea typeface="华文行楷" pitchFamily="2" charset="-122"/>
              </a:endParaRPr>
            </a:p>
          </p:txBody>
        </p:sp>
        <p:sp>
          <p:nvSpPr>
            <p:cNvPr id="56372" name="Text Box 97"/>
            <p:cNvSpPr txBox="1">
              <a:spLocks noChangeArrowheads="1"/>
            </p:cNvSpPr>
            <p:nvPr/>
          </p:nvSpPr>
          <p:spPr bwMode="auto">
            <a:xfrm rot="-1060623">
              <a:off x="258" y="2047"/>
              <a:ext cx="1251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2700" algn="ctr" rotWithShape="0">
                <a:schemeClr val="bg1"/>
              </a:outerShdw>
            </a:effectLst>
          </p:spPr>
          <p:txBody>
            <a:bodyPr>
              <a:spAutoFit/>
            </a:bodyPr>
            <a:lstStyle/>
            <a:p>
              <a:r>
                <a:rPr lang="zh-CN" altLang="en-US" sz="2800" b="1" i="1">
                  <a:solidFill>
                    <a:srgbClr val="FFFFFF"/>
                  </a:solidFill>
                  <a:ea typeface="黑体" pitchFamily="2" charset="-122"/>
                </a:rPr>
                <a:t>练习</a:t>
              </a:r>
              <a:r>
                <a:rPr lang="en-US" altLang="zh-CN" sz="2800" b="1" i="1">
                  <a:solidFill>
                    <a:srgbClr val="FFFFFF"/>
                  </a:solidFill>
                  <a:ea typeface="黑体" pitchFamily="2" charset="-122"/>
                </a:rPr>
                <a:t>3</a:t>
              </a:r>
            </a:p>
          </p:txBody>
        </p:sp>
      </p:grpSp>
      <p:sp>
        <p:nvSpPr>
          <p:cNvPr id="813154" name="Line 98"/>
          <p:cNvSpPr>
            <a:spLocks noChangeShapeType="1"/>
          </p:cNvSpPr>
          <p:nvPr/>
        </p:nvSpPr>
        <p:spPr bwMode="auto">
          <a:xfrm>
            <a:off x="4150990" y="1412776"/>
            <a:ext cx="3358712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7" dur="500"/>
                                        <p:tgtEl>
                                          <p:spTgt spid="813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13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5" dur="500"/>
                                        <p:tgtEl>
                                          <p:spTgt spid="813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0" dur="500"/>
                                        <p:tgtEl>
                                          <p:spTgt spid="813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4" dur="500"/>
                                        <p:tgtEl>
                                          <p:spTgt spid="813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813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2" dur="500"/>
                                        <p:tgtEl>
                                          <p:spTgt spid="813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7" dur="500"/>
                                        <p:tgtEl>
                                          <p:spTgt spid="813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813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5" dur="500"/>
                                        <p:tgtEl>
                                          <p:spTgt spid="813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5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813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2" dur="500"/>
                                        <p:tgtEl>
                                          <p:spTgt spid="813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813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6" dur="500"/>
                                        <p:tgtEl>
                                          <p:spTgt spid="813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813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84" dur="500"/>
                                        <p:tgtEl>
                                          <p:spTgt spid="813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86" presetID="23" presetClass="entr" presetSubtype="27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6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98" dur="500"/>
                                        <p:tgtEl>
                                          <p:spTgt spid="813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00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02" dur="500"/>
                                        <p:tgtEl>
                                          <p:spTgt spid="813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104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06" dur="500"/>
                                        <p:tgtEl>
                                          <p:spTgt spid="813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813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14" dur="500"/>
                                        <p:tgtEl>
                                          <p:spTgt spid="813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19" dur="500"/>
                                        <p:tgtEl>
                                          <p:spTgt spid="813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500"/>
                                        <p:tgtEl>
                                          <p:spTgt spid="813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27" dur="500"/>
                                        <p:tgtEl>
                                          <p:spTgt spid="813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32" dur="500"/>
                                        <p:tgtEl>
                                          <p:spTgt spid="813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813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40" dur="500"/>
                                        <p:tgtEl>
                                          <p:spTgt spid="813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1000"/>
                                        <p:tgtEl>
                                          <p:spTgt spid="813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47" presetID="23" presetClass="entr" presetSubtype="27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57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59" dur="500"/>
                                        <p:tgtEl>
                                          <p:spTgt spid="813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61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63" dur="500"/>
                                        <p:tgtEl>
                                          <p:spTgt spid="813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16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67" dur="500"/>
                                        <p:tgtEl>
                                          <p:spTgt spid="813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 nodeType="clickPar">
                      <p:stCondLst>
                        <p:cond delay="indefinite"/>
                      </p:stCondLst>
                      <p:childTnLst>
                        <p:par>
                          <p:cTn id="1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2" dur="500"/>
                                        <p:tgtEl>
                                          <p:spTgt spid="813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75" dur="500"/>
                                        <p:tgtEl>
                                          <p:spTgt spid="813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7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9" dur="500"/>
                                        <p:tgtEl>
                                          <p:spTgt spid="813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82" dur="500"/>
                                        <p:tgtEl>
                                          <p:spTgt spid="813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 nodeType="clickPar">
                      <p:stCondLst>
                        <p:cond delay="indefinite"/>
                      </p:stCondLst>
                      <p:childTnLst>
                        <p:par>
                          <p:cTn id="1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87" dur="500"/>
                                        <p:tgtEl>
                                          <p:spTgt spid="813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 nodeType="clickPar">
                      <p:stCondLst>
                        <p:cond delay="indefinite"/>
                      </p:stCondLst>
                      <p:childTnLst>
                        <p:par>
                          <p:cTn id="1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2" dur="500"/>
                                        <p:tgtEl>
                                          <p:spTgt spid="813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95" dur="500"/>
                                        <p:tgtEl>
                                          <p:spTgt spid="813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9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9" dur="500"/>
                                        <p:tgtEl>
                                          <p:spTgt spid="813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02" dur="500"/>
                                        <p:tgtEl>
                                          <p:spTgt spid="813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20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6" dur="500"/>
                                        <p:tgtEl>
                                          <p:spTgt spid="813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3105" grpId="0"/>
      <p:bldP spid="813106" grpId="0"/>
      <p:bldP spid="813107" grpId="0" animBg="1"/>
      <p:bldP spid="813108" grpId="0"/>
      <p:bldP spid="813109" grpId="0"/>
      <p:bldP spid="813110" grpId="0" animBg="1"/>
      <p:bldP spid="813111" grpId="0"/>
      <p:bldP spid="813112" grpId="0"/>
      <p:bldP spid="813113" grpId="0" animBg="1"/>
      <p:bldP spid="813114" grpId="0"/>
      <p:bldP spid="813115" grpId="0" animBg="1"/>
      <p:bldP spid="813116" grpId="0"/>
      <p:bldP spid="813117" grpId="0" animBg="1"/>
      <p:bldP spid="813121" grpId="0"/>
      <p:bldP spid="813122" grpId="0" animBg="1"/>
      <p:bldP spid="813123" grpId="0"/>
      <p:bldP spid="813124" grpId="0"/>
      <p:bldP spid="813125" grpId="0"/>
      <p:bldP spid="813126" grpId="0"/>
      <p:bldP spid="813127" grpId="0" animBg="1"/>
      <p:bldP spid="813128" grpId="0"/>
      <p:bldP spid="813129" grpId="0"/>
      <p:bldP spid="813130" grpId="0"/>
      <p:bldP spid="813131" grpId="0" animBg="1"/>
      <p:bldP spid="813132" grpId="0"/>
      <p:bldP spid="813133" grpId="0" animBg="1"/>
      <p:bldP spid="813134" grpId="0"/>
      <p:bldP spid="813138" grpId="0"/>
      <p:bldP spid="813139" grpId="0"/>
      <p:bldP spid="813140" grpId="0"/>
      <p:bldP spid="813141" grpId="0" animBg="1"/>
      <p:bldP spid="813142" grpId="0"/>
      <p:bldP spid="813143" grpId="0" animBg="1"/>
      <p:bldP spid="813144" grpId="0"/>
      <p:bldP spid="813145" grpId="0"/>
      <p:bldP spid="813146" grpId="0" animBg="1"/>
      <p:bldP spid="813147" grpId="0"/>
      <p:bldP spid="813148" grpId="0" animBg="1"/>
      <p:bldP spid="813149" grpId="0"/>
      <p:bldP spid="813150" grpId="0" animBg="1"/>
      <p:bldP spid="813154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3"/>
          <p:cNvSpPr>
            <a:spLocks noChangeArrowheads="1"/>
          </p:cNvSpPr>
          <p:nvPr/>
        </p:nvSpPr>
        <p:spPr bwMode="auto">
          <a:xfrm>
            <a:off x="1775653" y="188640"/>
            <a:ext cx="9599950" cy="3084513"/>
          </a:xfrm>
          <a:prstGeom prst="rect">
            <a:avLst/>
          </a:prstGeom>
          <a:gradFill rotWithShape="1">
            <a:gsLst>
              <a:gs pos="0">
                <a:srgbClr val="0000B4"/>
              </a:gs>
              <a:gs pos="50000">
                <a:srgbClr val="000053"/>
              </a:gs>
              <a:gs pos="100000">
                <a:srgbClr val="0000B4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>
            <a:outerShdw dist="135003" dir="2928844" algn="ctr" rotWithShape="0">
              <a:srgbClr val="B2B2B2">
                <a:alpha val="50000"/>
              </a:srgbClr>
            </a:outerShdw>
          </a:effectLst>
        </p:spPr>
        <p:txBody>
          <a:bodyPr wrap="none" anchor="ctr"/>
          <a:lstStyle/>
          <a:p>
            <a:pPr algn="ctr" eaLnBrk="1" hangingPunct="1"/>
            <a:endParaRPr kumimoji="1" lang="zh-CN" altLang="en-US" sz="2400" b="1">
              <a:solidFill>
                <a:srgbClr val="FFFFCC"/>
              </a:solidFill>
              <a:ea typeface="华文行楷" pitchFamily="2" charset="-122"/>
            </a:endParaRPr>
          </a:p>
        </p:txBody>
      </p:sp>
      <p:grpSp>
        <p:nvGrpSpPr>
          <p:cNvPr id="2" name="Group 95"/>
          <p:cNvGrpSpPr>
            <a:grpSpLocks/>
          </p:cNvGrpSpPr>
          <p:nvPr/>
        </p:nvGrpSpPr>
        <p:grpSpPr bwMode="auto">
          <a:xfrm>
            <a:off x="239153" y="260350"/>
            <a:ext cx="2761890" cy="935038"/>
            <a:chOff x="204" y="1979"/>
            <a:chExt cx="1305" cy="589"/>
          </a:xfrm>
        </p:grpSpPr>
        <p:sp>
          <p:nvSpPr>
            <p:cNvPr id="57355" name="AutoShape 96"/>
            <p:cNvSpPr>
              <a:spLocks noChangeArrowheads="1"/>
            </p:cNvSpPr>
            <p:nvPr/>
          </p:nvSpPr>
          <p:spPr bwMode="auto">
            <a:xfrm rot="-345710">
              <a:off x="204" y="1979"/>
              <a:ext cx="952" cy="589"/>
            </a:xfrm>
            <a:prstGeom prst="irregularSeal2">
              <a:avLst/>
            </a:prstGeom>
            <a:solidFill>
              <a:srgbClr val="D07C00"/>
            </a:solidFill>
            <a:ln w="44450">
              <a:solidFill>
                <a:srgbClr val="FFFF00"/>
              </a:solidFill>
              <a:miter lim="800000"/>
              <a:headEnd type="none" w="sm" len="sm"/>
              <a:tailEnd type="none" w="sm" len="sm"/>
            </a:ln>
            <a:effectLst>
              <a:outerShdw dist="139700" algn="ctr" rotWithShape="0">
                <a:srgbClr val="AEAEAE"/>
              </a:outerShdw>
            </a:effectLst>
          </p:spPr>
          <p:txBody>
            <a:bodyPr wrap="none" anchor="ctr"/>
            <a:lstStyle/>
            <a:p>
              <a:pPr algn="ctr" eaLnBrk="1" hangingPunct="1"/>
              <a:endParaRPr kumimoji="1" lang="zh-CN" altLang="en-US" sz="2400" b="1">
                <a:solidFill>
                  <a:srgbClr val="FFFFCC"/>
                </a:solidFill>
                <a:ea typeface="华文行楷" pitchFamily="2" charset="-122"/>
              </a:endParaRPr>
            </a:p>
          </p:txBody>
        </p:sp>
        <p:sp>
          <p:nvSpPr>
            <p:cNvPr id="57356" name="Text Box 97"/>
            <p:cNvSpPr txBox="1">
              <a:spLocks noChangeArrowheads="1"/>
            </p:cNvSpPr>
            <p:nvPr/>
          </p:nvSpPr>
          <p:spPr bwMode="auto">
            <a:xfrm rot="-1060623">
              <a:off x="258" y="2047"/>
              <a:ext cx="1251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2700" algn="ctr" rotWithShape="0">
                <a:schemeClr val="bg1"/>
              </a:outerShdw>
            </a:effectLst>
          </p:spPr>
          <p:txBody>
            <a:bodyPr>
              <a:spAutoFit/>
            </a:bodyPr>
            <a:lstStyle/>
            <a:p>
              <a:r>
                <a:rPr lang="zh-CN" altLang="en-US" sz="2800" b="1" i="1">
                  <a:solidFill>
                    <a:srgbClr val="FFFFFF"/>
                  </a:solidFill>
                  <a:ea typeface="黑体" pitchFamily="2" charset="-122"/>
                </a:rPr>
                <a:t>练习</a:t>
              </a:r>
              <a:r>
                <a:rPr lang="en-US" altLang="zh-CN" sz="2800" b="1" i="1">
                  <a:solidFill>
                    <a:srgbClr val="FFFFFF"/>
                  </a:solidFill>
                  <a:ea typeface="黑体" pitchFamily="2" charset="-122"/>
                </a:rPr>
                <a:t>4</a:t>
              </a:r>
            </a:p>
          </p:txBody>
        </p:sp>
      </p:grpSp>
      <p:sp>
        <p:nvSpPr>
          <p:cNvPr id="57348" name="TextBox 1"/>
          <p:cNvSpPr txBox="1">
            <a:spLocks noChangeArrowheads="1"/>
          </p:cNvSpPr>
          <p:nvPr/>
        </p:nvSpPr>
        <p:spPr bwMode="auto">
          <a:xfrm>
            <a:off x="2569300" y="627063"/>
            <a:ext cx="8421121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设有一顺序栈</a:t>
            </a:r>
            <a:r>
              <a:rPr lang="en-US" altLang="zh-CN" sz="2800" dirty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S</a:t>
            </a:r>
            <a:r>
              <a:rPr lang="zh-CN" altLang="en-US" sz="2800" dirty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，元素</a:t>
            </a:r>
            <a:r>
              <a:rPr lang="en-US" altLang="zh-CN" sz="2800" dirty="0" err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a,b,c,d,e,f</a:t>
            </a:r>
            <a:r>
              <a:rPr lang="zh-CN" altLang="en-US" sz="2800" dirty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依次进栈，如果</a:t>
            </a:r>
            <a:r>
              <a:rPr lang="en-US" altLang="zh-CN" sz="2800" dirty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6</a:t>
            </a:r>
            <a:r>
              <a:rPr lang="zh-CN" altLang="en-US" sz="2800" dirty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个元素出栈的顺序是</a:t>
            </a:r>
            <a:r>
              <a:rPr lang="en-US" altLang="zh-CN" sz="2800" dirty="0" err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b,d,c,f,e,a</a:t>
            </a:r>
            <a:r>
              <a:rPr lang="en-US" altLang="zh-CN" sz="2800" dirty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,</a:t>
            </a:r>
            <a:r>
              <a:rPr lang="zh-CN" altLang="en-US" sz="2800" dirty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则栈的容量至少应该是（    </a:t>
            </a:r>
            <a:r>
              <a:rPr lang="zh-CN" altLang="en-US" sz="2800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）</a:t>
            </a:r>
            <a:endParaRPr lang="en-US" altLang="zh-CN" sz="2800" dirty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A</a:t>
            </a:r>
            <a:r>
              <a:rPr lang="zh-CN" altLang="en-US" sz="2800" dirty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 sz="2800" dirty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2    B</a:t>
            </a:r>
            <a:r>
              <a:rPr lang="zh-CN" altLang="en-US" sz="2800" dirty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 sz="2800" dirty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3     C</a:t>
            </a:r>
            <a:r>
              <a:rPr lang="zh-CN" altLang="en-US" sz="2800" dirty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 sz="2800" dirty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5     D</a:t>
            </a:r>
            <a:r>
              <a:rPr lang="zh-CN" altLang="en-US" sz="2800" dirty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 sz="2800" dirty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6</a:t>
            </a:r>
            <a:r>
              <a:rPr lang="zh-CN" altLang="en-US" sz="2800" dirty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</a:t>
            </a:r>
          </a:p>
        </p:txBody>
      </p:sp>
      <p:sp>
        <p:nvSpPr>
          <p:cNvPr id="24" name="Rectangle 3"/>
          <p:cNvSpPr>
            <a:spLocks noChangeArrowheads="1"/>
          </p:cNvSpPr>
          <p:nvPr/>
        </p:nvSpPr>
        <p:spPr bwMode="auto">
          <a:xfrm>
            <a:off x="2086928" y="3549327"/>
            <a:ext cx="9024292" cy="611188"/>
          </a:xfrm>
          <a:prstGeom prst="rect">
            <a:avLst/>
          </a:prstGeom>
          <a:gradFill rotWithShape="1">
            <a:gsLst>
              <a:gs pos="0">
                <a:srgbClr val="008080"/>
              </a:gs>
              <a:gs pos="50000">
                <a:srgbClr val="008080">
                  <a:gamma/>
                  <a:shade val="46275"/>
                  <a:invGamma/>
                </a:srgbClr>
              </a:gs>
              <a:gs pos="100000">
                <a:srgbClr val="008080"/>
              </a:gs>
            </a:gsLst>
            <a:lin ang="5400000" scaled="1"/>
          </a:gradFill>
          <a:ln>
            <a:noFill/>
          </a:ln>
          <a:effectLst>
            <a:outerShdw dist="99190" dir="3011666" algn="ctr" rotWithShape="0">
              <a:srgbClr val="B2B2B2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FFFF99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kumimoji="1" lang="zh-CN" altLang="en-US" sz="2400" b="1" dirty="0">
                <a:ln>
                  <a:solidFill>
                    <a:schemeClr val="tx1"/>
                  </a:solidFill>
                </a:ln>
                <a:solidFill>
                  <a:srgbClr val="FFFFCC"/>
                </a:solidFill>
                <a:latin typeface="黑体" pitchFamily="49" charset="-122"/>
                <a:ea typeface="黑体" pitchFamily="49" charset="-122"/>
              </a:rPr>
              <a:t>试将下列递归过程改造为非递归过程</a:t>
            </a:r>
          </a:p>
        </p:txBody>
      </p:sp>
      <p:grpSp>
        <p:nvGrpSpPr>
          <p:cNvPr id="4" name="Group 48"/>
          <p:cNvGrpSpPr>
            <a:grpSpLocks/>
          </p:cNvGrpSpPr>
          <p:nvPr/>
        </p:nvGrpSpPr>
        <p:grpSpPr bwMode="auto">
          <a:xfrm>
            <a:off x="239153" y="3429000"/>
            <a:ext cx="2806335" cy="935037"/>
            <a:chOff x="204" y="255"/>
            <a:chExt cx="1326" cy="589"/>
          </a:xfrm>
        </p:grpSpPr>
        <p:sp>
          <p:nvSpPr>
            <p:cNvPr id="57353" name="AutoShape 49"/>
            <p:cNvSpPr>
              <a:spLocks noChangeArrowheads="1"/>
            </p:cNvSpPr>
            <p:nvPr/>
          </p:nvSpPr>
          <p:spPr bwMode="auto">
            <a:xfrm rot="-345710">
              <a:off x="204" y="255"/>
              <a:ext cx="952" cy="589"/>
            </a:xfrm>
            <a:prstGeom prst="irregularSeal2">
              <a:avLst/>
            </a:prstGeom>
            <a:solidFill>
              <a:srgbClr val="FF0000"/>
            </a:solidFill>
            <a:ln w="44450">
              <a:solidFill>
                <a:srgbClr val="FFFF00"/>
              </a:solidFill>
              <a:miter lim="800000"/>
              <a:headEnd type="none" w="sm" len="sm"/>
              <a:tailEnd type="none" w="sm" len="sm"/>
            </a:ln>
            <a:effectLst>
              <a:outerShdw dist="139700" algn="ctr" rotWithShape="0">
                <a:srgbClr val="AEAEAE"/>
              </a:outerShdw>
            </a:effectLst>
          </p:spPr>
          <p:txBody>
            <a:bodyPr wrap="none" anchor="ctr"/>
            <a:lstStyle/>
            <a:p>
              <a:pPr algn="ctr" eaLnBrk="1" hangingPunct="1"/>
              <a:endParaRPr kumimoji="1" lang="zh-CN" altLang="en-US" sz="2400" b="1">
                <a:solidFill>
                  <a:srgbClr val="FFFFCC"/>
                </a:solidFill>
                <a:ea typeface="华文行楷" pitchFamily="2" charset="-122"/>
              </a:endParaRPr>
            </a:p>
          </p:txBody>
        </p:sp>
        <p:sp>
          <p:nvSpPr>
            <p:cNvPr id="57354" name="Text Box 50"/>
            <p:cNvSpPr txBox="1">
              <a:spLocks noChangeArrowheads="1"/>
            </p:cNvSpPr>
            <p:nvPr/>
          </p:nvSpPr>
          <p:spPr bwMode="auto">
            <a:xfrm rot="-1060623">
              <a:off x="279" y="323"/>
              <a:ext cx="1251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2700" algn="ctr" rotWithShape="0">
                <a:schemeClr val="bg1"/>
              </a:outerShdw>
            </a:effectLst>
          </p:spPr>
          <p:txBody>
            <a:bodyPr>
              <a:spAutoFit/>
            </a:bodyPr>
            <a:lstStyle/>
            <a:p>
              <a:r>
                <a:rPr lang="zh-CN" altLang="en-US" sz="2800" b="1" i="1">
                  <a:solidFill>
                    <a:srgbClr val="FFFFFF"/>
                  </a:solidFill>
                  <a:ea typeface="黑体" pitchFamily="2" charset="-122"/>
                </a:rPr>
                <a:t>练习</a:t>
              </a:r>
              <a:r>
                <a:rPr lang="en-US" altLang="zh-CN" sz="2800" b="1" i="1">
                  <a:solidFill>
                    <a:srgbClr val="FFFFFF"/>
                  </a:solidFill>
                  <a:ea typeface="黑体" pitchFamily="2" charset="-122"/>
                </a:rPr>
                <a:t>5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2245492" y="4344987"/>
            <a:ext cx="3274056" cy="255454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b="1" dirty="0">
                <a:latin typeface="+mn-lt"/>
              </a:rPr>
              <a:t>void process(</a:t>
            </a:r>
            <a:r>
              <a:rPr lang="en-US" altLang="zh-CN" sz="2000" b="1" dirty="0" err="1">
                <a:latin typeface="+mn-lt"/>
              </a:rPr>
              <a:t>int</a:t>
            </a:r>
            <a:r>
              <a:rPr lang="en-US" altLang="zh-CN" sz="2000" b="1" dirty="0">
                <a:latin typeface="+mn-lt"/>
              </a:rPr>
              <a:t> n)</a:t>
            </a:r>
          </a:p>
          <a:p>
            <a:pPr>
              <a:defRPr/>
            </a:pPr>
            <a:r>
              <a:rPr lang="en-US" altLang="zh-CN" sz="2000" b="1" dirty="0">
                <a:latin typeface="+mn-lt"/>
              </a:rPr>
              <a:t>{</a:t>
            </a:r>
          </a:p>
          <a:p>
            <a:pPr>
              <a:defRPr/>
            </a:pPr>
            <a:r>
              <a:rPr lang="en-US" altLang="zh-CN" sz="2000" b="1" dirty="0">
                <a:latin typeface="+mn-lt"/>
              </a:rPr>
              <a:t>     if (n&gt;1)</a:t>
            </a:r>
          </a:p>
          <a:p>
            <a:pPr>
              <a:defRPr/>
            </a:pPr>
            <a:r>
              <a:rPr lang="en-US" altLang="zh-CN" sz="2000" b="1" dirty="0">
                <a:latin typeface="+mn-lt"/>
              </a:rPr>
              <a:t>     {</a:t>
            </a:r>
          </a:p>
          <a:p>
            <a:pPr>
              <a:defRPr/>
            </a:pPr>
            <a:r>
              <a:rPr lang="en-US" altLang="zh-CN" sz="2000" b="1" dirty="0">
                <a:latin typeface="+mn-lt"/>
              </a:rPr>
              <a:t>         </a:t>
            </a:r>
            <a:r>
              <a:rPr lang="en-US" altLang="zh-CN" sz="2000" b="1" dirty="0" err="1">
                <a:latin typeface="+mn-lt"/>
              </a:rPr>
              <a:t>printf</a:t>
            </a:r>
            <a:r>
              <a:rPr lang="en-US" altLang="zh-CN" sz="2000" b="1" dirty="0">
                <a:latin typeface="+mn-lt"/>
              </a:rPr>
              <a:t>(n);</a:t>
            </a:r>
          </a:p>
          <a:p>
            <a:pPr>
              <a:defRPr/>
            </a:pPr>
            <a:r>
              <a:rPr lang="en-US" altLang="zh-CN" sz="2000" b="1" dirty="0">
                <a:latin typeface="+mn-lt"/>
              </a:rPr>
              <a:t>         process(n-1);</a:t>
            </a:r>
          </a:p>
          <a:p>
            <a:pPr>
              <a:defRPr/>
            </a:pPr>
            <a:r>
              <a:rPr lang="en-US" altLang="zh-CN" sz="2000" b="1" dirty="0">
                <a:latin typeface="+mn-lt"/>
              </a:rPr>
              <a:t>     }</a:t>
            </a:r>
          </a:p>
          <a:p>
            <a:pPr>
              <a:defRPr/>
            </a:pPr>
            <a:r>
              <a:rPr lang="en-US" altLang="zh-CN" sz="2000" b="1" dirty="0">
                <a:latin typeface="+mn-lt"/>
              </a:rPr>
              <a:t>}</a:t>
            </a:r>
            <a:endParaRPr lang="zh-CN" altLang="en-US" sz="2000" b="1" dirty="0">
              <a:latin typeface="+mn-l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822182" y="4349749"/>
            <a:ext cx="2977763" cy="2246769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zh-CN" sz="2000" b="1" dirty="0"/>
              <a:t>void process(</a:t>
            </a:r>
            <a:r>
              <a:rPr lang="en-US" altLang="zh-CN" sz="2000" b="1" dirty="0" err="1"/>
              <a:t>int</a:t>
            </a:r>
            <a:r>
              <a:rPr lang="en-US" altLang="zh-CN" sz="2000" b="1" dirty="0"/>
              <a:t> n)</a:t>
            </a:r>
          </a:p>
          <a:p>
            <a:pPr>
              <a:defRPr/>
            </a:pPr>
            <a:r>
              <a:rPr lang="en-US" altLang="zh-CN" sz="2000" b="1" dirty="0"/>
              <a:t>{</a:t>
            </a:r>
          </a:p>
          <a:p>
            <a:pPr>
              <a:defRPr/>
            </a:pPr>
            <a:r>
              <a:rPr lang="en-US" altLang="zh-CN" sz="2000" b="1" dirty="0"/>
              <a:t>     </a:t>
            </a:r>
            <a:r>
              <a:rPr lang="en-US" altLang="zh-CN" sz="2000" b="1" dirty="0" err="1"/>
              <a:t>int</a:t>
            </a:r>
            <a:r>
              <a:rPr lang="en-US" altLang="zh-CN" sz="2000" b="1" dirty="0"/>
              <a:t> </a:t>
            </a:r>
            <a:r>
              <a:rPr lang="en-US" altLang="zh-CN" sz="2000" b="1" dirty="0" err="1"/>
              <a:t>i</a:t>
            </a:r>
            <a:r>
              <a:rPr lang="en-US" altLang="zh-CN" sz="2000" b="1" dirty="0"/>
              <a:t>;</a:t>
            </a:r>
          </a:p>
          <a:p>
            <a:pPr>
              <a:defRPr/>
            </a:pPr>
            <a:r>
              <a:rPr lang="en-US" altLang="zh-CN" sz="2000" b="1" dirty="0"/>
              <a:t>     </a:t>
            </a:r>
            <a:r>
              <a:rPr lang="en-US" altLang="zh-CN" sz="2000" b="1" dirty="0" err="1"/>
              <a:t>i</a:t>
            </a:r>
            <a:r>
              <a:rPr lang="en-US" altLang="zh-CN" sz="2000" b="1" dirty="0"/>
              <a:t> = n;</a:t>
            </a:r>
          </a:p>
          <a:p>
            <a:pPr>
              <a:defRPr/>
            </a:pPr>
            <a:r>
              <a:rPr lang="en-US" altLang="zh-CN" sz="2000" b="1" dirty="0"/>
              <a:t>     while ( </a:t>
            </a:r>
            <a:r>
              <a:rPr lang="en-US" altLang="zh-CN" sz="2000" b="1" dirty="0" err="1"/>
              <a:t>i</a:t>
            </a:r>
            <a:r>
              <a:rPr lang="en-US" altLang="zh-CN" sz="2000" b="1" dirty="0"/>
              <a:t> &gt; 1)</a:t>
            </a:r>
          </a:p>
          <a:p>
            <a:pPr>
              <a:defRPr/>
            </a:pPr>
            <a:r>
              <a:rPr lang="en-US" altLang="zh-CN" sz="2000" b="1" dirty="0"/>
              <a:t>         </a:t>
            </a:r>
            <a:r>
              <a:rPr lang="en-US" altLang="zh-CN" sz="2000" b="1" dirty="0" err="1"/>
              <a:t>printf</a:t>
            </a:r>
            <a:r>
              <a:rPr lang="en-US" altLang="zh-CN" sz="2000" b="1" dirty="0"/>
              <a:t>(</a:t>
            </a:r>
            <a:r>
              <a:rPr lang="en-US" altLang="zh-CN" sz="2000" b="1" dirty="0" err="1"/>
              <a:t>i</a:t>
            </a:r>
            <a:r>
              <a:rPr lang="en-US" altLang="zh-CN" sz="2000" b="1" dirty="0"/>
              <a:t>--);</a:t>
            </a:r>
          </a:p>
          <a:p>
            <a:pPr>
              <a:defRPr/>
            </a:pPr>
            <a:r>
              <a:rPr lang="en-US" altLang="zh-CN" sz="2000" b="1" dirty="0"/>
              <a:t>}</a:t>
            </a:r>
            <a:endParaRPr lang="zh-CN" altLang="en-US" sz="2000" b="1" dirty="0"/>
          </a:p>
        </p:txBody>
      </p:sp>
    </p:spTree>
  </p:cSld>
  <p:clrMapOvr>
    <a:masterClrMapping/>
  </p:clrMapOvr>
  <p:transition>
    <p:cover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209524" y="93663"/>
            <a:ext cx="11836975" cy="609600"/>
            <a:chOff x="336" y="192"/>
            <a:chExt cx="1776" cy="384"/>
          </a:xfrm>
        </p:grpSpPr>
        <p:sp>
          <p:nvSpPr>
            <p:cNvPr id="58372" name="Rectangle 25"/>
            <p:cNvSpPr>
              <a:spLocks noChangeArrowheads="1"/>
            </p:cNvSpPr>
            <p:nvPr/>
          </p:nvSpPr>
          <p:spPr bwMode="auto">
            <a:xfrm>
              <a:off x="336" y="192"/>
              <a:ext cx="1776" cy="384"/>
            </a:xfrm>
            <a:prstGeom prst="rect">
              <a:avLst/>
            </a:prstGeom>
            <a:solidFill>
              <a:srgbClr val="CCFFCC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17088" dir="2436078" algn="ctr" rotWithShape="0">
                <a:srgbClr val="C0C0C0"/>
              </a:outerShdw>
            </a:effec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58373" name="Rectangle 26"/>
            <p:cNvSpPr>
              <a:spLocks noChangeArrowheads="1"/>
            </p:cNvSpPr>
            <p:nvPr/>
          </p:nvSpPr>
          <p:spPr bwMode="auto">
            <a:xfrm>
              <a:off x="436" y="225"/>
              <a:ext cx="1628" cy="34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zh-CN" altLang="en-US" sz="3000" b="1">
                  <a:solidFill>
                    <a:srgbClr val="003399"/>
                  </a:solidFill>
                  <a:latin typeface="黑体" pitchFamily="2" charset="-122"/>
                  <a:ea typeface="黑体" pitchFamily="2" charset="-122"/>
                </a:rPr>
                <a:t>栈与嵌套的过程调用</a:t>
              </a:r>
            </a:p>
          </p:txBody>
        </p:sp>
      </p:grpSp>
      <p:pic>
        <p:nvPicPr>
          <p:cNvPr id="5837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570" y="836614"/>
            <a:ext cx="11817928" cy="588803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</p:pic>
    </p:spTree>
  </p:cSld>
  <p:clrMapOvr>
    <a:masterClrMapping/>
  </p:clrMapOvr>
  <p:transition>
    <p:cover dir="ru"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7" y="836613"/>
            <a:ext cx="12173482" cy="602138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</p:pic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209524" y="93663"/>
            <a:ext cx="11836975" cy="609600"/>
            <a:chOff x="336" y="192"/>
            <a:chExt cx="1776" cy="384"/>
          </a:xfrm>
        </p:grpSpPr>
        <p:sp>
          <p:nvSpPr>
            <p:cNvPr id="59396" name="Rectangle 25"/>
            <p:cNvSpPr>
              <a:spLocks noChangeArrowheads="1"/>
            </p:cNvSpPr>
            <p:nvPr/>
          </p:nvSpPr>
          <p:spPr bwMode="auto">
            <a:xfrm>
              <a:off x="336" y="192"/>
              <a:ext cx="1776" cy="384"/>
            </a:xfrm>
            <a:prstGeom prst="rect">
              <a:avLst/>
            </a:prstGeom>
            <a:solidFill>
              <a:srgbClr val="CCFFCC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17088" dir="2436078" algn="ctr" rotWithShape="0">
                <a:srgbClr val="C0C0C0"/>
              </a:outerShdw>
            </a:effec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59397" name="Rectangle 26"/>
            <p:cNvSpPr>
              <a:spLocks noChangeArrowheads="1"/>
            </p:cNvSpPr>
            <p:nvPr/>
          </p:nvSpPr>
          <p:spPr bwMode="auto">
            <a:xfrm>
              <a:off x="436" y="225"/>
              <a:ext cx="1628" cy="34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zh-CN" altLang="en-US" sz="3000" b="1">
                  <a:solidFill>
                    <a:srgbClr val="003399"/>
                  </a:solidFill>
                  <a:latin typeface="黑体" pitchFamily="2" charset="-122"/>
                  <a:ea typeface="黑体" pitchFamily="2" charset="-122"/>
                </a:rPr>
                <a:t>栈与递归</a:t>
              </a:r>
            </a:p>
          </p:txBody>
        </p:sp>
      </p:grpSp>
    </p:spTree>
  </p:cSld>
  <p:clrMapOvr>
    <a:masterClrMapping/>
  </p:clrMapOvr>
  <p:transition>
    <p:cover dir="r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1007304" y="692696"/>
            <a:ext cx="9853917" cy="4953000"/>
          </a:xfrm>
          <a:prstGeom prst="rect">
            <a:avLst/>
          </a:prstGeom>
          <a:gradFill rotWithShape="0">
            <a:gsLst>
              <a:gs pos="0">
                <a:srgbClr val="0000FF"/>
              </a:gs>
              <a:gs pos="100000">
                <a:srgbClr val="000076"/>
              </a:gs>
            </a:gsLst>
            <a:path path="rect">
              <a:fillToRect r="100000" b="100000"/>
            </a:path>
          </a:gradFill>
          <a:ln w="12700" cap="sq">
            <a:noFill/>
            <a:miter lim="800000"/>
            <a:headEnd type="none" w="sm" len="sm"/>
            <a:tailEnd type="none" w="sm" len="sm"/>
          </a:ln>
          <a:effectLst>
            <a:outerShdw dist="278533" dir="2810857" algn="ctr" rotWithShape="0">
              <a:srgbClr val="B2B2B2"/>
            </a:outerShdw>
          </a:effectLst>
        </p:spPr>
        <p:txBody>
          <a:bodyPr wrap="none" anchor="ctr"/>
          <a:lstStyle/>
          <a:p>
            <a:endParaRPr lang="zh-CN" altLang="en-US" sz="4000"/>
          </a:p>
        </p:txBody>
      </p:sp>
      <p:sp>
        <p:nvSpPr>
          <p:cNvPr id="305155" name="Rectangle 3"/>
          <p:cNvSpPr>
            <a:spLocks noChangeArrowheads="1"/>
          </p:cNvSpPr>
          <p:nvPr/>
        </p:nvSpPr>
        <p:spPr bwMode="auto">
          <a:xfrm>
            <a:off x="2031736" y="1530350"/>
            <a:ext cx="629838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</a:pPr>
            <a:r>
              <a:rPr kumimoji="1" lang="en-US" altLang="zh-CN" sz="3600" b="1" dirty="0" smtClean="0">
                <a:solidFill>
                  <a:srgbClr val="FFFF00"/>
                </a:solidFill>
                <a:ea typeface="幼圆" pitchFamily="49" charset="-122"/>
              </a:rPr>
              <a:t>4</a:t>
            </a:r>
            <a:r>
              <a:rPr kumimoji="1" lang="zh-CN" altLang="en-US" sz="3600" b="1" dirty="0" smtClean="0">
                <a:solidFill>
                  <a:srgbClr val="FFFF00"/>
                </a:solidFill>
                <a:ea typeface="幼圆" pitchFamily="49" charset="-122"/>
              </a:rPr>
              <a:t>.</a:t>
            </a:r>
            <a:r>
              <a:rPr kumimoji="1" lang="zh-CN" altLang="en-US" sz="3600" b="1" dirty="0">
                <a:solidFill>
                  <a:srgbClr val="FFFF00"/>
                </a:solidFill>
                <a:ea typeface="幼圆" pitchFamily="49" charset="-122"/>
              </a:rPr>
              <a:t>1</a:t>
            </a:r>
            <a:r>
              <a:rPr kumimoji="1" lang="zh-CN" altLang="en-US" sz="3600" b="1" dirty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 栈的基本概念</a:t>
            </a:r>
            <a:endParaRPr kumimoji="1" lang="zh-CN" altLang="en-US" sz="3600" b="1" dirty="0">
              <a:solidFill>
                <a:srgbClr val="00FFCC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305156" name="Rectangle 4"/>
          <p:cNvSpPr>
            <a:spLocks noChangeArrowheads="1"/>
          </p:cNvSpPr>
          <p:nvPr/>
        </p:nvSpPr>
        <p:spPr bwMode="auto">
          <a:xfrm>
            <a:off x="2031735" y="1946275"/>
            <a:ext cx="6907901" cy="64633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tx2"/>
              </a:buClr>
            </a:pPr>
            <a:r>
              <a:rPr kumimoji="1" lang="en-US" altLang="zh-CN" sz="3600" b="1" dirty="0" smtClean="0">
                <a:solidFill>
                  <a:srgbClr val="FFFF00"/>
                </a:solidFill>
                <a:ea typeface="幼圆" pitchFamily="49" charset="-122"/>
              </a:rPr>
              <a:t>4</a:t>
            </a:r>
            <a:r>
              <a:rPr kumimoji="1" lang="zh-CN" altLang="en-US" sz="3600" b="1" dirty="0" smtClean="0">
                <a:solidFill>
                  <a:srgbClr val="FFFF00"/>
                </a:solidFill>
                <a:ea typeface="幼圆" pitchFamily="49" charset="-122"/>
              </a:rPr>
              <a:t>.</a:t>
            </a:r>
            <a:r>
              <a:rPr kumimoji="1" lang="zh-CN" altLang="en-US" sz="3600" b="1" dirty="0">
                <a:solidFill>
                  <a:srgbClr val="FFFF00"/>
                </a:solidFill>
                <a:ea typeface="幼圆" pitchFamily="49" charset="-122"/>
              </a:rPr>
              <a:t>2</a:t>
            </a:r>
            <a:r>
              <a:rPr kumimoji="1" lang="zh-CN" altLang="en-US" sz="3600" b="1" dirty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 栈的顺序存储结构</a:t>
            </a:r>
            <a:endParaRPr kumimoji="1" lang="zh-CN" altLang="en-US" sz="3600" b="1" dirty="0">
              <a:solidFill>
                <a:srgbClr val="00FFCC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305157" name="Rectangle 5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2031736" y="2433638"/>
            <a:ext cx="6704727" cy="64633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tx2"/>
              </a:buClr>
            </a:pPr>
            <a:r>
              <a:rPr kumimoji="1" lang="en-US" altLang="zh-CN" sz="3600" b="1" dirty="0" smtClean="0">
                <a:solidFill>
                  <a:srgbClr val="FFFF00"/>
                </a:solidFill>
                <a:ea typeface="幼圆" pitchFamily="49" charset="-122"/>
              </a:rPr>
              <a:t>4</a:t>
            </a:r>
            <a:r>
              <a:rPr kumimoji="1" lang="zh-CN" altLang="en-US" sz="3600" b="1" dirty="0" smtClean="0">
                <a:solidFill>
                  <a:srgbClr val="FFFF00"/>
                </a:solidFill>
                <a:ea typeface="幼圆" pitchFamily="49" charset="-122"/>
              </a:rPr>
              <a:t>.</a:t>
            </a:r>
            <a:r>
              <a:rPr kumimoji="1" lang="zh-CN" altLang="en-US" sz="3600" b="1" dirty="0">
                <a:solidFill>
                  <a:srgbClr val="FFFF00"/>
                </a:solidFill>
                <a:ea typeface="幼圆" pitchFamily="49" charset="-122"/>
              </a:rPr>
              <a:t>3</a:t>
            </a:r>
            <a:r>
              <a:rPr kumimoji="1" lang="zh-CN" altLang="en-US" sz="3600" b="1" dirty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 栈的链式存储结构</a:t>
            </a:r>
            <a:endParaRPr kumimoji="1" lang="zh-CN" altLang="en-US" sz="3600" b="1" dirty="0">
              <a:solidFill>
                <a:srgbClr val="00FFCC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305159" name="Rectangle 7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2031735" y="3400425"/>
            <a:ext cx="5587273" cy="64633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tx2"/>
              </a:buClr>
            </a:pPr>
            <a:r>
              <a:rPr kumimoji="1" lang="en-US" altLang="zh-CN" sz="3600" b="1" dirty="0" smtClean="0">
                <a:solidFill>
                  <a:srgbClr val="FFFF00"/>
                </a:solidFill>
                <a:ea typeface="幼圆" pitchFamily="49" charset="-122"/>
              </a:rPr>
              <a:t>4</a:t>
            </a:r>
            <a:r>
              <a:rPr kumimoji="1" lang="zh-CN" altLang="en-US" sz="3600" b="1" dirty="0" smtClean="0">
                <a:solidFill>
                  <a:srgbClr val="FFFF00"/>
                </a:solidFill>
                <a:ea typeface="幼圆" pitchFamily="49" charset="-122"/>
              </a:rPr>
              <a:t>.</a:t>
            </a:r>
            <a:r>
              <a:rPr kumimoji="1" lang="en-US" altLang="zh-CN" sz="3600" b="1" dirty="0">
                <a:solidFill>
                  <a:srgbClr val="FFFF00"/>
                </a:solidFill>
                <a:ea typeface="幼圆" pitchFamily="49" charset="-122"/>
              </a:rPr>
              <a:t>4</a:t>
            </a:r>
            <a:r>
              <a:rPr kumimoji="1" lang="en-US" altLang="zh-CN" sz="3600" b="1" dirty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 </a:t>
            </a:r>
            <a:r>
              <a:rPr kumimoji="1" lang="zh-CN" altLang="en-US" sz="3600" b="1" dirty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队列的基本概念</a:t>
            </a:r>
            <a:endParaRPr kumimoji="1" lang="zh-CN" altLang="en-US" sz="3600" b="1" dirty="0">
              <a:solidFill>
                <a:srgbClr val="00FFCC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305160" name="Rectangle 8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2031736" y="3892550"/>
            <a:ext cx="7619008" cy="64633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tx2"/>
              </a:buClr>
            </a:pPr>
            <a:r>
              <a:rPr kumimoji="1" lang="en-US" altLang="zh-CN" sz="3600" b="1" dirty="0" smtClean="0">
                <a:solidFill>
                  <a:srgbClr val="FFFF00"/>
                </a:solidFill>
                <a:ea typeface="幼圆" pitchFamily="49" charset="-122"/>
              </a:rPr>
              <a:t>4</a:t>
            </a:r>
            <a:r>
              <a:rPr kumimoji="1" lang="zh-CN" altLang="en-US" sz="3600" b="1" dirty="0" smtClean="0">
                <a:solidFill>
                  <a:srgbClr val="FFFF00"/>
                </a:solidFill>
                <a:ea typeface="幼圆" pitchFamily="49" charset="-122"/>
              </a:rPr>
              <a:t>.</a:t>
            </a:r>
            <a:r>
              <a:rPr kumimoji="1" lang="en-US" altLang="zh-CN" sz="3600" b="1" dirty="0">
                <a:solidFill>
                  <a:srgbClr val="FFFF00"/>
                </a:solidFill>
                <a:ea typeface="幼圆" pitchFamily="49" charset="-122"/>
              </a:rPr>
              <a:t>5</a:t>
            </a:r>
            <a:r>
              <a:rPr kumimoji="1" lang="en-US" altLang="zh-CN" sz="3600" b="1" dirty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 </a:t>
            </a:r>
            <a:r>
              <a:rPr kumimoji="1" lang="zh-CN" altLang="en-US" sz="3600" b="1" dirty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队列的顺序存储结构</a:t>
            </a:r>
            <a:endParaRPr kumimoji="1" lang="zh-CN" altLang="en-US" sz="3600" b="1" dirty="0">
              <a:solidFill>
                <a:srgbClr val="00FFCC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305161" name="Rectangle 9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2031736" y="4384675"/>
            <a:ext cx="7212661" cy="64633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tx2"/>
              </a:buClr>
            </a:pPr>
            <a:r>
              <a:rPr kumimoji="1" lang="en-US" altLang="zh-CN" sz="3600" b="1" dirty="0" smtClean="0">
                <a:solidFill>
                  <a:srgbClr val="FFFF00"/>
                </a:solidFill>
                <a:ea typeface="幼圆" pitchFamily="49" charset="-122"/>
              </a:rPr>
              <a:t>4</a:t>
            </a:r>
            <a:r>
              <a:rPr kumimoji="1" lang="zh-CN" altLang="en-US" sz="3600" b="1" dirty="0" smtClean="0">
                <a:solidFill>
                  <a:srgbClr val="FFFF00"/>
                </a:solidFill>
                <a:ea typeface="幼圆" pitchFamily="49" charset="-122"/>
              </a:rPr>
              <a:t>.</a:t>
            </a:r>
            <a:r>
              <a:rPr kumimoji="1" lang="en-US" altLang="zh-CN" sz="3600" b="1" dirty="0">
                <a:solidFill>
                  <a:srgbClr val="FFFF00"/>
                </a:solidFill>
                <a:ea typeface="幼圆" pitchFamily="49" charset="-122"/>
              </a:rPr>
              <a:t>6</a:t>
            </a:r>
            <a:r>
              <a:rPr kumimoji="1" lang="en-US" altLang="zh-CN" sz="3600" b="1" dirty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 </a:t>
            </a:r>
            <a:r>
              <a:rPr kumimoji="1" lang="zh-CN" altLang="en-US" sz="3600" b="1" dirty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队列的链式存储结构</a:t>
            </a:r>
            <a:endParaRPr kumimoji="1" lang="zh-CN" altLang="en-US" sz="3600" b="1" dirty="0">
              <a:solidFill>
                <a:srgbClr val="00FFCC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31753" name="AutoShape 10"/>
          <p:cNvSpPr>
            <a:spLocks noChangeArrowheads="1"/>
          </p:cNvSpPr>
          <p:nvPr/>
        </p:nvSpPr>
        <p:spPr bwMode="auto">
          <a:xfrm>
            <a:off x="7947049" y="803275"/>
            <a:ext cx="3758711" cy="838200"/>
          </a:xfrm>
          <a:prstGeom prst="cloudCallout">
            <a:avLst>
              <a:gd name="adj1" fmla="val -48144"/>
              <a:gd name="adj2" fmla="val 82764"/>
            </a:avLst>
          </a:prstGeom>
          <a:solidFill>
            <a:srgbClr val="FFFF97"/>
          </a:solidFill>
          <a:ln w="12700" cap="sq">
            <a:solidFill>
              <a:srgbClr val="969696"/>
            </a:solidFill>
            <a:round/>
            <a:headEnd type="none" w="sm" len="sm"/>
            <a:tailEnd type="none" w="sm" len="sm"/>
          </a:ln>
          <a:effectLst>
            <a:outerShdw dist="109250" dir="2132261" algn="ctr" rotWithShape="0">
              <a:srgbClr val="B2B2B2"/>
            </a:outerShdw>
          </a:effectLst>
        </p:spPr>
        <p:txBody>
          <a:bodyPr/>
          <a:lstStyle/>
          <a:p>
            <a:pPr algn="ctr"/>
            <a:endParaRPr lang="zh-CN" altLang="en-US" sz="3200" b="1"/>
          </a:p>
        </p:txBody>
      </p:sp>
      <p:sp>
        <p:nvSpPr>
          <p:cNvPr id="31754" name="Text Box 11"/>
          <p:cNvSpPr txBox="1">
            <a:spLocks noChangeArrowheads="1"/>
          </p:cNvSpPr>
          <p:nvPr/>
        </p:nvSpPr>
        <p:spPr bwMode="auto">
          <a:xfrm>
            <a:off x="8385142" y="850900"/>
            <a:ext cx="3352364" cy="7694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>
            <a:outerShdw dist="28398" dir="1593903" algn="ctr" rotWithShape="0">
              <a:schemeClr val="bg1"/>
            </a:outerShdw>
          </a:effectLst>
        </p:spPr>
        <p:txBody>
          <a:bodyPr>
            <a:spAutoFit/>
          </a:bodyPr>
          <a:lstStyle/>
          <a:p>
            <a:r>
              <a:rPr lang="zh-CN" altLang="en-US" sz="4400" b="1" i="1">
                <a:solidFill>
                  <a:srgbClr val="FF3300"/>
                </a:solidFill>
                <a:ea typeface="黑体" pitchFamily="2" charset="-122"/>
              </a:rPr>
              <a:t>本章内容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9070853" y="1704976"/>
            <a:ext cx="1724859" cy="1076325"/>
            <a:chOff x="3756" y="3310"/>
            <a:chExt cx="815" cy="678"/>
          </a:xfrm>
        </p:grpSpPr>
        <p:sp>
          <p:nvSpPr>
            <p:cNvPr id="31757" name="Rectangle 13"/>
            <p:cNvSpPr>
              <a:spLocks noChangeArrowheads="1"/>
            </p:cNvSpPr>
            <p:nvPr/>
          </p:nvSpPr>
          <p:spPr bwMode="auto">
            <a:xfrm>
              <a:off x="3855" y="3440"/>
              <a:ext cx="635" cy="408"/>
            </a:xfrm>
            <a:prstGeom prst="rect">
              <a:avLst/>
            </a:prstGeom>
            <a:solidFill>
              <a:srgbClr val="D9D9D9"/>
            </a:solidFill>
            <a:ln w="11430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31758" name="Freeform 14"/>
            <p:cNvSpPr>
              <a:spLocks/>
            </p:cNvSpPr>
            <p:nvPr/>
          </p:nvSpPr>
          <p:spPr bwMode="auto">
            <a:xfrm rot="-4617144">
              <a:off x="3760" y="3753"/>
              <a:ext cx="116" cy="34"/>
            </a:xfrm>
            <a:custGeom>
              <a:avLst/>
              <a:gdLst>
                <a:gd name="T0" fmla="*/ 1 w 248"/>
                <a:gd name="T1" fmla="*/ 0 h 191"/>
                <a:gd name="T2" fmla="*/ 0 w 248"/>
                <a:gd name="T3" fmla="*/ 0 h 191"/>
                <a:gd name="T4" fmla="*/ 0 w 248"/>
                <a:gd name="T5" fmla="*/ 0 h 191"/>
                <a:gd name="T6" fmla="*/ 0 w 248"/>
                <a:gd name="T7" fmla="*/ 0 h 191"/>
                <a:gd name="T8" fmla="*/ 0 w 248"/>
                <a:gd name="T9" fmla="*/ 0 h 191"/>
                <a:gd name="T10" fmla="*/ 0 w 248"/>
                <a:gd name="T11" fmla="*/ 0 h 191"/>
                <a:gd name="T12" fmla="*/ 0 w 248"/>
                <a:gd name="T13" fmla="*/ 0 h 191"/>
                <a:gd name="T14" fmla="*/ 0 w 248"/>
                <a:gd name="T15" fmla="*/ 0 h 191"/>
                <a:gd name="T16" fmla="*/ 0 w 248"/>
                <a:gd name="T17" fmla="*/ 0 h 191"/>
                <a:gd name="T18" fmla="*/ 0 w 248"/>
                <a:gd name="T19" fmla="*/ 0 h 191"/>
                <a:gd name="T20" fmla="*/ 0 w 248"/>
                <a:gd name="T21" fmla="*/ 0 h 191"/>
                <a:gd name="T22" fmla="*/ 0 w 248"/>
                <a:gd name="T23" fmla="*/ 0 h 191"/>
                <a:gd name="T24" fmla="*/ 1 w 248"/>
                <a:gd name="T25" fmla="*/ 0 h 191"/>
                <a:gd name="T26" fmla="*/ 1 w 248"/>
                <a:gd name="T27" fmla="*/ 0 h 191"/>
                <a:gd name="T28" fmla="*/ 1 w 248"/>
                <a:gd name="T29" fmla="*/ 0 h 191"/>
                <a:gd name="T30" fmla="*/ 1 w 248"/>
                <a:gd name="T31" fmla="*/ 0 h 191"/>
                <a:gd name="T32" fmla="*/ 1 w 248"/>
                <a:gd name="T33" fmla="*/ 0 h 191"/>
                <a:gd name="T34" fmla="*/ 1 w 248"/>
                <a:gd name="T35" fmla="*/ 0 h 191"/>
                <a:gd name="T36" fmla="*/ 0 w 248"/>
                <a:gd name="T37" fmla="*/ 0 h 19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48"/>
                <a:gd name="T58" fmla="*/ 0 h 191"/>
                <a:gd name="T59" fmla="*/ 248 w 248"/>
                <a:gd name="T60" fmla="*/ 191 h 19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48" h="191">
                  <a:moveTo>
                    <a:pt x="184" y="36"/>
                  </a:moveTo>
                  <a:cubicBezTo>
                    <a:pt x="127" y="55"/>
                    <a:pt x="150" y="43"/>
                    <a:pt x="112" y="68"/>
                  </a:cubicBezTo>
                  <a:cubicBezTo>
                    <a:pt x="104" y="63"/>
                    <a:pt x="94" y="60"/>
                    <a:pt x="88" y="52"/>
                  </a:cubicBezTo>
                  <a:cubicBezTo>
                    <a:pt x="67" y="26"/>
                    <a:pt x="98" y="10"/>
                    <a:pt x="56" y="52"/>
                  </a:cubicBezTo>
                  <a:cubicBezTo>
                    <a:pt x="51" y="67"/>
                    <a:pt x="41" y="110"/>
                    <a:pt x="24" y="124"/>
                  </a:cubicBezTo>
                  <a:cubicBezTo>
                    <a:pt x="17" y="129"/>
                    <a:pt x="0" y="140"/>
                    <a:pt x="0" y="132"/>
                  </a:cubicBezTo>
                  <a:cubicBezTo>
                    <a:pt x="0" y="122"/>
                    <a:pt x="16" y="121"/>
                    <a:pt x="24" y="116"/>
                  </a:cubicBezTo>
                  <a:cubicBezTo>
                    <a:pt x="29" y="124"/>
                    <a:pt x="36" y="131"/>
                    <a:pt x="40" y="140"/>
                  </a:cubicBezTo>
                  <a:cubicBezTo>
                    <a:pt x="44" y="148"/>
                    <a:pt x="40" y="164"/>
                    <a:pt x="48" y="164"/>
                  </a:cubicBezTo>
                  <a:cubicBezTo>
                    <a:pt x="59" y="164"/>
                    <a:pt x="63" y="146"/>
                    <a:pt x="72" y="140"/>
                  </a:cubicBezTo>
                  <a:cubicBezTo>
                    <a:pt x="79" y="135"/>
                    <a:pt x="88" y="135"/>
                    <a:pt x="96" y="132"/>
                  </a:cubicBezTo>
                  <a:cubicBezTo>
                    <a:pt x="96" y="132"/>
                    <a:pt x="69" y="191"/>
                    <a:pt x="112" y="148"/>
                  </a:cubicBezTo>
                  <a:cubicBezTo>
                    <a:pt x="133" y="127"/>
                    <a:pt x="147" y="97"/>
                    <a:pt x="168" y="76"/>
                  </a:cubicBezTo>
                  <a:cubicBezTo>
                    <a:pt x="171" y="89"/>
                    <a:pt x="166" y="106"/>
                    <a:pt x="176" y="116"/>
                  </a:cubicBezTo>
                  <a:cubicBezTo>
                    <a:pt x="182" y="122"/>
                    <a:pt x="194" y="113"/>
                    <a:pt x="200" y="108"/>
                  </a:cubicBezTo>
                  <a:cubicBezTo>
                    <a:pt x="219" y="92"/>
                    <a:pt x="231" y="69"/>
                    <a:pt x="248" y="52"/>
                  </a:cubicBezTo>
                  <a:cubicBezTo>
                    <a:pt x="233" y="8"/>
                    <a:pt x="218" y="13"/>
                    <a:pt x="184" y="36"/>
                  </a:cubicBezTo>
                  <a:cubicBezTo>
                    <a:pt x="181" y="25"/>
                    <a:pt x="186" y="0"/>
                    <a:pt x="176" y="4"/>
                  </a:cubicBezTo>
                  <a:cubicBezTo>
                    <a:pt x="155" y="13"/>
                    <a:pt x="152" y="44"/>
                    <a:pt x="136" y="60"/>
                  </a:cubicBezTo>
                </a:path>
              </a:pathLst>
            </a:custGeom>
            <a:solidFill>
              <a:srgbClr val="FFFFFF"/>
            </a:solidFill>
            <a:ln w="12700" cap="flat" cmpd="sng">
              <a:noFill/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31759" name="Freeform 15"/>
            <p:cNvSpPr>
              <a:spLocks/>
            </p:cNvSpPr>
            <p:nvPr/>
          </p:nvSpPr>
          <p:spPr bwMode="auto">
            <a:xfrm rot="3000623">
              <a:off x="4413" y="3375"/>
              <a:ext cx="141" cy="59"/>
            </a:xfrm>
            <a:custGeom>
              <a:avLst/>
              <a:gdLst>
                <a:gd name="T0" fmla="*/ 3 w 248"/>
                <a:gd name="T1" fmla="*/ 0 h 191"/>
                <a:gd name="T2" fmla="*/ 2 w 248"/>
                <a:gd name="T3" fmla="*/ 0 h 191"/>
                <a:gd name="T4" fmla="*/ 2 w 248"/>
                <a:gd name="T5" fmla="*/ 0 h 191"/>
                <a:gd name="T6" fmla="*/ 1 w 248"/>
                <a:gd name="T7" fmla="*/ 0 h 191"/>
                <a:gd name="T8" fmla="*/ 1 w 248"/>
                <a:gd name="T9" fmla="*/ 0 h 191"/>
                <a:gd name="T10" fmla="*/ 0 w 248"/>
                <a:gd name="T11" fmla="*/ 0 h 191"/>
                <a:gd name="T12" fmla="*/ 1 w 248"/>
                <a:gd name="T13" fmla="*/ 0 h 191"/>
                <a:gd name="T14" fmla="*/ 1 w 248"/>
                <a:gd name="T15" fmla="*/ 0 h 191"/>
                <a:gd name="T16" fmla="*/ 1 w 248"/>
                <a:gd name="T17" fmla="*/ 0 h 191"/>
                <a:gd name="T18" fmla="*/ 1 w 248"/>
                <a:gd name="T19" fmla="*/ 0 h 191"/>
                <a:gd name="T20" fmla="*/ 2 w 248"/>
                <a:gd name="T21" fmla="*/ 0 h 191"/>
                <a:gd name="T22" fmla="*/ 2 w 248"/>
                <a:gd name="T23" fmla="*/ 0 h 191"/>
                <a:gd name="T24" fmla="*/ 3 w 248"/>
                <a:gd name="T25" fmla="*/ 0 h 191"/>
                <a:gd name="T26" fmla="*/ 3 w 248"/>
                <a:gd name="T27" fmla="*/ 0 h 191"/>
                <a:gd name="T28" fmla="*/ 4 w 248"/>
                <a:gd name="T29" fmla="*/ 0 h 191"/>
                <a:gd name="T30" fmla="*/ 5 w 248"/>
                <a:gd name="T31" fmla="*/ 0 h 191"/>
                <a:gd name="T32" fmla="*/ 3 w 248"/>
                <a:gd name="T33" fmla="*/ 0 h 191"/>
                <a:gd name="T34" fmla="*/ 3 w 248"/>
                <a:gd name="T35" fmla="*/ 0 h 191"/>
                <a:gd name="T36" fmla="*/ 3 w 248"/>
                <a:gd name="T37" fmla="*/ 0 h 19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48"/>
                <a:gd name="T58" fmla="*/ 0 h 191"/>
                <a:gd name="T59" fmla="*/ 248 w 248"/>
                <a:gd name="T60" fmla="*/ 191 h 19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48" h="191">
                  <a:moveTo>
                    <a:pt x="184" y="36"/>
                  </a:moveTo>
                  <a:cubicBezTo>
                    <a:pt x="127" y="55"/>
                    <a:pt x="150" y="43"/>
                    <a:pt x="112" y="68"/>
                  </a:cubicBezTo>
                  <a:cubicBezTo>
                    <a:pt x="104" y="63"/>
                    <a:pt x="94" y="60"/>
                    <a:pt x="88" y="52"/>
                  </a:cubicBezTo>
                  <a:cubicBezTo>
                    <a:pt x="67" y="26"/>
                    <a:pt x="98" y="10"/>
                    <a:pt x="56" y="52"/>
                  </a:cubicBezTo>
                  <a:cubicBezTo>
                    <a:pt x="51" y="67"/>
                    <a:pt x="41" y="110"/>
                    <a:pt x="24" y="124"/>
                  </a:cubicBezTo>
                  <a:cubicBezTo>
                    <a:pt x="17" y="129"/>
                    <a:pt x="0" y="140"/>
                    <a:pt x="0" y="132"/>
                  </a:cubicBezTo>
                  <a:cubicBezTo>
                    <a:pt x="0" y="122"/>
                    <a:pt x="16" y="121"/>
                    <a:pt x="24" y="116"/>
                  </a:cubicBezTo>
                  <a:cubicBezTo>
                    <a:pt x="29" y="124"/>
                    <a:pt x="36" y="131"/>
                    <a:pt x="40" y="140"/>
                  </a:cubicBezTo>
                  <a:cubicBezTo>
                    <a:pt x="44" y="148"/>
                    <a:pt x="40" y="164"/>
                    <a:pt x="48" y="164"/>
                  </a:cubicBezTo>
                  <a:cubicBezTo>
                    <a:pt x="59" y="164"/>
                    <a:pt x="63" y="146"/>
                    <a:pt x="72" y="140"/>
                  </a:cubicBezTo>
                  <a:cubicBezTo>
                    <a:pt x="79" y="135"/>
                    <a:pt x="88" y="135"/>
                    <a:pt x="96" y="132"/>
                  </a:cubicBezTo>
                  <a:cubicBezTo>
                    <a:pt x="96" y="132"/>
                    <a:pt x="69" y="191"/>
                    <a:pt x="112" y="148"/>
                  </a:cubicBezTo>
                  <a:cubicBezTo>
                    <a:pt x="133" y="127"/>
                    <a:pt x="147" y="97"/>
                    <a:pt x="168" y="76"/>
                  </a:cubicBezTo>
                  <a:cubicBezTo>
                    <a:pt x="171" y="89"/>
                    <a:pt x="166" y="106"/>
                    <a:pt x="176" y="116"/>
                  </a:cubicBezTo>
                  <a:cubicBezTo>
                    <a:pt x="182" y="122"/>
                    <a:pt x="194" y="113"/>
                    <a:pt x="200" y="108"/>
                  </a:cubicBezTo>
                  <a:cubicBezTo>
                    <a:pt x="219" y="92"/>
                    <a:pt x="231" y="69"/>
                    <a:pt x="248" y="52"/>
                  </a:cubicBezTo>
                  <a:cubicBezTo>
                    <a:pt x="233" y="8"/>
                    <a:pt x="218" y="13"/>
                    <a:pt x="184" y="36"/>
                  </a:cubicBezTo>
                  <a:cubicBezTo>
                    <a:pt x="181" y="25"/>
                    <a:pt x="186" y="0"/>
                    <a:pt x="176" y="4"/>
                  </a:cubicBezTo>
                  <a:cubicBezTo>
                    <a:pt x="155" y="13"/>
                    <a:pt x="152" y="44"/>
                    <a:pt x="136" y="60"/>
                  </a:cubicBezTo>
                </a:path>
              </a:pathLst>
            </a:custGeom>
            <a:solidFill>
              <a:srgbClr val="FFFFFF"/>
            </a:solidFill>
            <a:ln w="12700" cap="flat" cmpd="sng">
              <a:noFill/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31760" name="Freeform 16"/>
            <p:cNvSpPr>
              <a:spLocks/>
            </p:cNvSpPr>
            <p:nvPr/>
          </p:nvSpPr>
          <p:spPr bwMode="auto">
            <a:xfrm rot="18599377" flipH="1">
              <a:off x="4453" y="3813"/>
              <a:ext cx="141" cy="77"/>
            </a:xfrm>
            <a:custGeom>
              <a:avLst/>
              <a:gdLst>
                <a:gd name="T0" fmla="*/ 3 w 248"/>
                <a:gd name="T1" fmla="*/ 0 h 191"/>
                <a:gd name="T2" fmla="*/ 2 w 248"/>
                <a:gd name="T3" fmla="*/ 0 h 191"/>
                <a:gd name="T4" fmla="*/ 2 w 248"/>
                <a:gd name="T5" fmla="*/ 0 h 191"/>
                <a:gd name="T6" fmla="*/ 1 w 248"/>
                <a:gd name="T7" fmla="*/ 0 h 191"/>
                <a:gd name="T8" fmla="*/ 1 w 248"/>
                <a:gd name="T9" fmla="*/ 0 h 191"/>
                <a:gd name="T10" fmla="*/ 0 w 248"/>
                <a:gd name="T11" fmla="*/ 0 h 191"/>
                <a:gd name="T12" fmla="*/ 1 w 248"/>
                <a:gd name="T13" fmla="*/ 0 h 191"/>
                <a:gd name="T14" fmla="*/ 1 w 248"/>
                <a:gd name="T15" fmla="*/ 0 h 191"/>
                <a:gd name="T16" fmla="*/ 1 w 248"/>
                <a:gd name="T17" fmla="*/ 0 h 191"/>
                <a:gd name="T18" fmla="*/ 1 w 248"/>
                <a:gd name="T19" fmla="*/ 0 h 191"/>
                <a:gd name="T20" fmla="*/ 2 w 248"/>
                <a:gd name="T21" fmla="*/ 0 h 191"/>
                <a:gd name="T22" fmla="*/ 2 w 248"/>
                <a:gd name="T23" fmla="*/ 0 h 191"/>
                <a:gd name="T24" fmla="*/ 3 w 248"/>
                <a:gd name="T25" fmla="*/ 0 h 191"/>
                <a:gd name="T26" fmla="*/ 3 w 248"/>
                <a:gd name="T27" fmla="*/ 0 h 191"/>
                <a:gd name="T28" fmla="*/ 4 w 248"/>
                <a:gd name="T29" fmla="*/ 0 h 191"/>
                <a:gd name="T30" fmla="*/ 5 w 248"/>
                <a:gd name="T31" fmla="*/ 0 h 191"/>
                <a:gd name="T32" fmla="*/ 3 w 248"/>
                <a:gd name="T33" fmla="*/ 0 h 191"/>
                <a:gd name="T34" fmla="*/ 3 w 248"/>
                <a:gd name="T35" fmla="*/ 0 h 191"/>
                <a:gd name="T36" fmla="*/ 3 w 248"/>
                <a:gd name="T37" fmla="*/ 0 h 19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48"/>
                <a:gd name="T58" fmla="*/ 0 h 191"/>
                <a:gd name="T59" fmla="*/ 248 w 248"/>
                <a:gd name="T60" fmla="*/ 191 h 19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48" h="191">
                  <a:moveTo>
                    <a:pt x="184" y="36"/>
                  </a:moveTo>
                  <a:cubicBezTo>
                    <a:pt x="127" y="55"/>
                    <a:pt x="150" y="43"/>
                    <a:pt x="112" y="68"/>
                  </a:cubicBezTo>
                  <a:cubicBezTo>
                    <a:pt x="104" y="63"/>
                    <a:pt x="94" y="60"/>
                    <a:pt x="88" y="52"/>
                  </a:cubicBezTo>
                  <a:cubicBezTo>
                    <a:pt x="67" y="26"/>
                    <a:pt x="98" y="10"/>
                    <a:pt x="56" y="52"/>
                  </a:cubicBezTo>
                  <a:cubicBezTo>
                    <a:pt x="51" y="67"/>
                    <a:pt x="41" y="110"/>
                    <a:pt x="24" y="124"/>
                  </a:cubicBezTo>
                  <a:cubicBezTo>
                    <a:pt x="17" y="129"/>
                    <a:pt x="0" y="140"/>
                    <a:pt x="0" y="132"/>
                  </a:cubicBezTo>
                  <a:cubicBezTo>
                    <a:pt x="0" y="122"/>
                    <a:pt x="16" y="121"/>
                    <a:pt x="24" y="116"/>
                  </a:cubicBezTo>
                  <a:cubicBezTo>
                    <a:pt x="29" y="124"/>
                    <a:pt x="36" y="131"/>
                    <a:pt x="40" y="140"/>
                  </a:cubicBezTo>
                  <a:cubicBezTo>
                    <a:pt x="44" y="148"/>
                    <a:pt x="40" y="164"/>
                    <a:pt x="48" y="164"/>
                  </a:cubicBezTo>
                  <a:cubicBezTo>
                    <a:pt x="59" y="164"/>
                    <a:pt x="63" y="146"/>
                    <a:pt x="72" y="140"/>
                  </a:cubicBezTo>
                  <a:cubicBezTo>
                    <a:pt x="79" y="135"/>
                    <a:pt x="88" y="135"/>
                    <a:pt x="96" y="132"/>
                  </a:cubicBezTo>
                  <a:cubicBezTo>
                    <a:pt x="96" y="132"/>
                    <a:pt x="69" y="191"/>
                    <a:pt x="112" y="148"/>
                  </a:cubicBezTo>
                  <a:cubicBezTo>
                    <a:pt x="133" y="127"/>
                    <a:pt x="147" y="97"/>
                    <a:pt x="168" y="76"/>
                  </a:cubicBezTo>
                  <a:cubicBezTo>
                    <a:pt x="171" y="89"/>
                    <a:pt x="166" y="106"/>
                    <a:pt x="176" y="116"/>
                  </a:cubicBezTo>
                  <a:cubicBezTo>
                    <a:pt x="182" y="122"/>
                    <a:pt x="194" y="113"/>
                    <a:pt x="200" y="108"/>
                  </a:cubicBezTo>
                  <a:cubicBezTo>
                    <a:pt x="219" y="92"/>
                    <a:pt x="231" y="69"/>
                    <a:pt x="248" y="52"/>
                  </a:cubicBezTo>
                  <a:cubicBezTo>
                    <a:pt x="233" y="8"/>
                    <a:pt x="218" y="13"/>
                    <a:pt x="184" y="36"/>
                  </a:cubicBezTo>
                  <a:cubicBezTo>
                    <a:pt x="181" y="25"/>
                    <a:pt x="186" y="0"/>
                    <a:pt x="176" y="4"/>
                  </a:cubicBezTo>
                  <a:cubicBezTo>
                    <a:pt x="155" y="13"/>
                    <a:pt x="152" y="44"/>
                    <a:pt x="136" y="60"/>
                  </a:cubicBezTo>
                </a:path>
              </a:pathLst>
            </a:custGeom>
            <a:solidFill>
              <a:srgbClr val="FFFFFF"/>
            </a:solidFill>
            <a:ln w="12700" cap="flat" cmpd="sng">
              <a:noFill/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31761" name="Freeform 17"/>
            <p:cNvSpPr>
              <a:spLocks/>
            </p:cNvSpPr>
            <p:nvPr/>
          </p:nvSpPr>
          <p:spPr bwMode="auto">
            <a:xfrm rot="18599377" flipH="1">
              <a:off x="3965" y="3357"/>
              <a:ext cx="141" cy="48"/>
            </a:xfrm>
            <a:custGeom>
              <a:avLst/>
              <a:gdLst>
                <a:gd name="T0" fmla="*/ 3 w 248"/>
                <a:gd name="T1" fmla="*/ 0 h 191"/>
                <a:gd name="T2" fmla="*/ 2 w 248"/>
                <a:gd name="T3" fmla="*/ 0 h 191"/>
                <a:gd name="T4" fmla="*/ 2 w 248"/>
                <a:gd name="T5" fmla="*/ 0 h 191"/>
                <a:gd name="T6" fmla="*/ 1 w 248"/>
                <a:gd name="T7" fmla="*/ 0 h 191"/>
                <a:gd name="T8" fmla="*/ 1 w 248"/>
                <a:gd name="T9" fmla="*/ 0 h 191"/>
                <a:gd name="T10" fmla="*/ 0 w 248"/>
                <a:gd name="T11" fmla="*/ 0 h 191"/>
                <a:gd name="T12" fmla="*/ 1 w 248"/>
                <a:gd name="T13" fmla="*/ 0 h 191"/>
                <a:gd name="T14" fmla="*/ 1 w 248"/>
                <a:gd name="T15" fmla="*/ 0 h 191"/>
                <a:gd name="T16" fmla="*/ 1 w 248"/>
                <a:gd name="T17" fmla="*/ 0 h 191"/>
                <a:gd name="T18" fmla="*/ 1 w 248"/>
                <a:gd name="T19" fmla="*/ 0 h 191"/>
                <a:gd name="T20" fmla="*/ 2 w 248"/>
                <a:gd name="T21" fmla="*/ 0 h 191"/>
                <a:gd name="T22" fmla="*/ 2 w 248"/>
                <a:gd name="T23" fmla="*/ 0 h 191"/>
                <a:gd name="T24" fmla="*/ 3 w 248"/>
                <a:gd name="T25" fmla="*/ 0 h 191"/>
                <a:gd name="T26" fmla="*/ 3 w 248"/>
                <a:gd name="T27" fmla="*/ 0 h 191"/>
                <a:gd name="T28" fmla="*/ 4 w 248"/>
                <a:gd name="T29" fmla="*/ 0 h 191"/>
                <a:gd name="T30" fmla="*/ 5 w 248"/>
                <a:gd name="T31" fmla="*/ 0 h 191"/>
                <a:gd name="T32" fmla="*/ 3 w 248"/>
                <a:gd name="T33" fmla="*/ 0 h 191"/>
                <a:gd name="T34" fmla="*/ 3 w 248"/>
                <a:gd name="T35" fmla="*/ 0 h 191"/>
                <a:gd name="T36" fmla="*/ 3 w 248"/>
                <a:gd name="T37" fmla="*/ 0 h 19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48"/>
                <a:gd name="T58" fmla="*/ 0 h 191"/>
                <a:gd name="T59" fmla="*/ 248 w 248"/>
                <a:gd name="T60" fmla="*/ 191 h 19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48" h="191">
                  <a:moveTo>
                    <a:pt x="184" y="36"/>
                  </a:moveTo>
                  <a:cubicBezTo>
                    <a:pt x="127" y="55"/>
                    <a:pt x="150" y="43"/>
                    <a:pt x="112" y="68"/>
                  </a:cubicBezTo>
                  <a:cubicBezTo>
                    <a:pt x="104" y="63"/>
                    <a:pt x="94" y="60"/>
                    <a:pt x="88" y="52"/>
                  </a:cubicBezTo>
                  <a:cubicBezTo>
                    <a:pt x="67" y="26"/>
                    <a:pt x="98" y="10"/>
                    <a:pt x="56" y="52"/>
                  </a:cubicBezTo>
                  <a:cubicBezTo>
                    <a:pt x="51" y="67"/>
                    <a:pt x="41" y="110"/>
                    <a:pt x="24" y="124"/>
                  </a:cubicBezTo>
                  <a:cubicBezTo>
                    <a:pt x="17" y="129"/>
                    <a:pt x="0" y="140"/>
                    <a:pt x="0" y="132"/>
                  </a:cubicBezTo>
                  <a:cubicBezTo>
                    <a:pt x="0" y="122"/>
                    <a:pt x="16" y="121"/>
                    <a:pt x="24" y="116"/>
                  </a:cubicBezTo>
                  <a:cubicBezTo>
                    <a:pt x="29" y="124"/>
                    <a:pt x="36" y="131"/>
                    <a:pt x="40" y="140"/>
                  </a:cubicBezTo>
                  <a:cubicBezTo>
                    <a:pt x="44" y="148"/>
                    <a:pt x="40" y="164"/>
                    <a:pt x="48" y="164"/>
                  </a:cubicBezTo>
                  <a:cubicBezTo>
                    <a:pt x="59" y="164"/>
                    <a:pt x="63" y="146"/>
                    <a:pt x="72" y="140"/>
                  </a:cubicBezTo>
                  <a:cubicBezTo>
                    <a:pt x="79" y="135"/>
                    <a:pt x="88" y="135"/>
                    <a:pt x="96" y="132"/>
                  </a:cubicBezTo>
                  <a:cubicBezTo>
                    <a:pt x="96" y="132"/>
                    <a:pt x="69" y="191"/>
                    <a:pt x="112" y="148"/>
                  </a:cubicBezTo>
                  <a:cubicBezTo>
                    <a:pt x="133" y="127"/>
                    <a:pt x="147" y="97"/>
                    <a:pt x="168" y="76"/>
                  </a:cubicBezTo>
                  <a:cubicBezTo>
                    <a:pt x="171" y="89"/>
                    <a:pt x="166" y="106"/>
                    <a:pt x="176" y="116"/>
                  </a:cubicBezTo>
                  <a:cubicBezTo>
                    <a:pt x="182" y="122"/>
                    <a:pt x="194" y="113"/>
                    <a:pt x="200" y="108"/>
                  </a:cubicBezTo>
                  <a:cubicBezTo>
                    <a:pt x="219" y="92"/>
                    <a:pt x="231" y="69"/>
                    <a:pt x="248" y="52"/>
                  </a:cubicBezTo>
                  <a:cubicBezTo>
                    <a:pt x="233" y="8"/>
                    <a:pt x="218" y="13"/>
                    <a:pt x="184" y="36"/>
                  </a:cubicBezTo>
                  <a:cubicBezTo>
                    <a:pt x="181" y="25"/>
                    <a:pt x="186" y="0"/>
                    <a:pt x="176" y="4"/>
                  </a:cubicBezTo>
                  <a:cubicBezTo>
                    <a:pt x="155" y="13"/>
                    <a:pt x="152" y="44"/>
                    <a:pt x="136" y="60"/>
                  </a:cubicBezTo>
                </a:path>
              </a:pathLst>
            </a:custGeom>
            <a:solidFill>
              <a:srgbClr val="FFFFFF"/>
            </a:solidFill>
            <a:ln w="12700" cap="flat" cmpd="sng">
              <a:noFill/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31762" name="Freeform 18"/>
            <p:cNvSpPr>
              <a:spLocks/>
            </p:cNvSpPr>
            <p:nvPr/>
          </p:nvSpPr>
          <p:spPr bwMode="auto">
            <a:xfrm rot="7962202">
              <a:off x="4451" y="3465"/>
              <a:ext cx="113" cy="43"/>
            </a:xfrm>
            <a:custGeom>
              <a:avLst/>
              <a:gdLst>
                <a:gd name="T0" fmla="*/ 1 w 248"/>
                <a:gd name="T1" fmla="*/ 0 h 191"/>
                <a:gd name="T2" fmla="*/ 0 w 248"/>
                <a:gd name="T3" fmla="*/ 0 h 191"/>
                <a:gd name="T4" fmla="*/ 0 w 248"/>
                <a:gd name="T5" fmla="*/ 0 h 191"/>
                <a:gd name="T6" fmla="*/ 0 w 248"/>
                <a:gd name="T7" fmla="*/ 0 h 191"/>
                <a:gd name="T8" fmla="*/ 0 w 248"/>
                <a:gd name="T9" fmla="*/ 0 h 191"/>
                <a:gd name="T10" fmla="*/ 0 w 248"/>
                <a:gd name="T11" fmla="*/ 0 h 191"/>
                <a:gd name="T12" fmla="*/ 0 w 248"/>
                <a:gd name="T13" fmla="*/ 0 h 191"/>
                <a:gd name="T14" fmla="*/ 0 w 248"/>
                <a:gd name="T15" fmla="*/ 0 h 191"/>
                <a:gd name="T16" fmla="*/ 0 w 248"/>
                <a:gd name="T17" fmla="*/ 0 h 191"/>
                <a:gd name="T18" fmla="*/ 0 w 248"/>
                <a:gd name="T19" fmla="*/ 0 h 191"/>
                <a:gd name="T20" fmla="*/ 0 w 248"/>
                <a:gd name="T21" fmla="*/ 0 h 191"/>
                <a:gd name="T22" fmla="*/ 0 w 248"/>
                <a:gd name="T23" fmla="*/ 0 h 191"/>
                <a:gd name="T24" fmla="*/ 0 w 248"/>
                <a:gd name="T25" fmla="*/ 0 h 191"/>
                <a:gd name="T26" fmla="*/ 0 w 248"/>
                <a:gd name="T27" fmla="*/ 0 h 191"/>
                <a:gd name="T28" fmla="*/ 1 w 248"/>
                <a:gd name="T29" fmla="*/ 0 h 191"/>
                <a:gd name="T30" fmla="*/ 1 w 248"/>
                <a:gd name="T31" fmla="*/ 0 h 191"/>
                <a:gd name="T32" fmla="*/ 1 w 248"/>
                <a:gd name="T33" fmla="*/ 0 h 191"/>
                <a:gd name="T34" fmla="*/ 0 w 248"/>
                <a:gd name="T35" fmla="*/ 0 h 191"/>
                <a:gd name="T36" fmla="*/ 0 w 248"/>
                <a:gd name="T37" fmla="*/ 0 h 19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48"/>
                <a:gd name="T58" fmla="*/ 0 h 191"/>
                <a:gd name="T59" fmla="*/ 248 w 248"/>
                <a:gd name="T60" fmla="*/ 191 h 19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48" h="191">
                  <a:moveTo>
                    <a:pt x="184" y="36"/>
                  </a:moveTo>
                  <a:cubicBezTo>
                    <a:pt x="127" y="55"/>
                    <a:pt x="150" y="43"/>
                    <a:pt x="112" y="68"/>
                  </a:cubicBezTo>
                  <a:cubicBezTo>
                    <a:pt x="104" y="63"/>
                    <a:pt x="94" y="60"/>
                    <a:pt x="88" y="52"/>
                  </a:cubicBezTo>
                  <a:cubicBezTo>
                    <a:pt x="67" y="26"/>
                    <a:pt x="98" y="10"/>
                    <a:pt x="56" y="52"/>
                  </a:cubicBezTo>
                  <a:cubicBezTo>
                    <a:pt x="51" y="67"/>
                    <a:pt x="41" y="110"/>
                    <a:pt x="24" y="124"/>
                  </a:cubicBezTo>
                  <a:cubicBezTo>
                    <a:pt x="17" y="129"/>
                    <a:pt x="0" y="140"/>
                    <a:pt x="0" y="132"/>
                  </a:cubicBezTo>
                  <a:cubicBezTo>
                    <a:pt x="0" y="122"/>
                    <a:pt x="16" y="121"/>
                    <a:pt x="24" y="116"/>
                  </a:cubicBezTo>
                  <a:cubicBezTo>
                    <a:pt x="29" y="124"/>
                    <a:pt x="36" y="131"/>
                    <a:pt x="40" y="140"/>
                  </a:cubicBezTo>
                  <a:cubicBezTo>
                    <a:pt x="44" y="148"/>
                    <a:pt x="40" y="164"/>
                    <a:pt x="48" y="164"/>
                  </a:cubicBezTo>
                  <a:cubicBezTo>
                    <a:pt x="59" y="164"/>
                    <a:pt x="63" y="146"/>
                    <a:pt x="72" y="140"/>
                  </a:cubicBezTo>
                  <a:cubicBezTo>
                    <a:pt x="79" y="135"/>
                    <a:pt x="88" y="135"/>
                    <a:pt x="96" y="132"/>
                  </a:cubicBezTo>
                  <a:cubicBezTo>
                    <a:pt x="96" y="132"/>
                    <a:pt x="69" y="191"/>
                    <a:pt x="112" y="148"/>
                  </a:cubicBezTo>
                  <a:cubicBezTo>
                    <a:pt x="133" y="127"/>
                    <a:pt x="147" y="97"/>
                    <a:pt x="168" y="76"/>
                  </a:cubicBezTo>
                  <a:cubicBezTo>
                    <a:pt x="171" y="89"/>
                    <a:pt x="166" y="106"/>
                    <a:pt x="176" y="116"/>
                  </a:cubicBezTo>
                  <a:cubicBezTo>
                    <a:pt x="182" y="122"/>
                    <a:pt x="194" y="113"/>
                    <a:pt x="200" y="108"/>
                  </a:cubicBezTo>
                  <a:cubicBezTo>
                    <a:pt x="219" y="92"/>
                    <a:pt x="231" y="69"/>
                    <a:pt x="248" y="52"/>
                  </a:cubicBezTo>
                  <a:cubicBezTo>
                    <a:pt x="233" y="8"/>
                    <a:pt x="218" y="13"/>
                    <a:pt x="184" y="36"/>
                  </a:cubicBezTo>
                  <a:cubicBezTo>
                    <a:pt x="181" y="25"/>
                    <a:pt x="186" y="0"/>
                    <a:pt x="176" y="4"/>
                  </a:cubicBezTo>
                  <a:cubicBezTo>
                    <a:pt x="155" y="13"/>
                    <a:pt x="152" y="44"/>
                    <a:pt x="136" y="60"/>
                  </a:cubicBezTo>
                </a:path>
              </a:pathLst>
            </a:custGeom>
            <a:solidFill>
              <a:srgbClr val="FFFFFF"/>
            </a:solidFill>
            <a:ln w="12700" cap="flat" cmpd="sng">
              <a:noFill/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31763" name="Freeform 19"/>
            <p:cNvSpPr>
              <a:spLocks/>
            </p:cNvSpPr>
            <p:nvPr/>
          </p:nvSpPr>
          <p:spPr bwMode="auto">
            <a:xfrm rot="7513901">
              <a:off x="3779" y="3403"/>
              <a:ext cx="141" cy="36"/>
            </a:xfrm>
            <a:custGeom>
              <a:avLst/>
              <a:gdLst>
                <a:gd name="T0" fmla="*/ 3 w 248"/>
                <a:gd name="T1" fmla="*/ 0 h 191"/>
                <a:gd name="T2" fmla="*/ 2 w 248"/>
                <a:gd name="T3" fmla="*/ 0 h 191"/>
                <a:gd name="T4" fmla="*/ 2 w 248"/>
                <a:gd name="T5" fmla="*/ 0 h 191"/>
                <a:gd name="T6" fmla="*/ 1 w 248"/>
                <a:gd name="T7" fmla="*/ 0 h 191"/>
                <a:gd name="T8" fmla="*/ 1 w 248"/>
                <a:gd name="T9" fmla="*/ 0 h 191"/>
                <a:gd name="T10" fmla="*/ 0 w 248"/>
                <a:gd name="T11" fmla="*/ 0 h 191"/>
                <a:gd name="T12" fmla="*/ 1 w 248"/>
                <a:gd name="T13" fmla="*/ 0 h 191"/>
                <a:gd name="T14" fmla="*/ 1 w 248"/>
                <a:gd name="T15" fmla="*/ 0 h 191"/>
                <a:gd name="T16" fmla="*/ 1 w 248"/>
                <a:gd name="T17" fmla="*/ 0 h 191"/>
                <a:gd name="T18" fmla="*/ 1 w 248"/>
                <a:gd name="T19" fmla="*/ 0 h 191"/>
                <a:gd name="T20" fmla="*/ 2 w 248"/>
                <a:gd name="T21" fmla="*/ 0 h 191"/>
                <a:gd name="T22" fmla="*/ 2 w 248"/>
                <a:gd name="T23" fmla="*/ 0 h 191"/>
                <a:gd name="T24" fmla="*/ 3 w 248"/>
                <a:gd name="T25" fmla="*/ 0 h 191"/>
                <a:gd name="T26" fmla="*/ 3 w 248"/>
                <a:gd name="T27" fmla="*/ 0 h 191"/>
                <a:gd name="T28" fmla="*/ 4 w 248"/>
                <a:gd name="T29" fmla="*/ 0 h 191"/>
                <a:gd name="T30" fmla="*/ 5 w 248"/>
                <a:gd name="T31" fmla="*/ 0 h 191"/>
                <a:gd name="T32" fmla="*/ 3 w 248"/>
                <a:gd name="T33" fmla="*/ 0 h 191"/>
                <a:gd name="T34" fmla="*/ 3 w 248"/>
                <a:gd name="T35" fmla="*/ 0 h 191"/>
                <a:gd name="T36" fmla="*/ 3 w 248"/>
                <a:gd name="T37" fmla="*/ 0 h 19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48"/>
                <a:gd name="T58" fmla="*/ 0 h 191"/>
                <a:gd name="T59" fmla="*/ 248 w 248"/>
                <a:gd name="T60" fmla="*/ 191 h 19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48" h="191">
                  <a:moveTo>
                    <a:pt x="184" y="36"/>
                  </a:moveTo>
                  <a:cubicBezTo>
                    <a:pt x="127" y="55"/>
                    <a:pt x="150" y="43"/>
                    <a:pt x="112" y="68"/>
                  </a:cubicBezTo>
                  <a:cubicBezTo>
                    <a:pt x="104" y="63"/>
                    <a:pt x="94" y="60"/>
                    <a:pt x="88" y="52"/>
                  </a:cubicBezTo>
                  <a:cubicBezTo>
                    <a:pt x="67" y="26"/>
                    <a:pt x="98" y="10"/>
                    <a:pt x="56" y="52"/>
                  </a:cubicBezTo>
                  <a:cubicBezTo>
                    <a:pt x="51" y="67"/>
                    <a:pt x="41" y="110"/>
                    <a:pt x="24" y="124"/>
                  </a:cubicBezTo>
                  <a:cubicBezTo>
                    <a:pt x="17" y="129"/>
                    <a:pt x="0" y="140"/>
                    <a:pt x="0" y="132"/>
                  </a:cubicBezTo>
                  <a:cubicBezTo>
                    <a:pt x="0" y="122"/>
                    <a:pt x="16" y="121"/>
                    <a:pt x="24" y="116"/>
                  </a:cubicBezTo>
                  <a:cubicBezTo>
                    <a:pt x="29" y="124"/>
                    <a:pt x="36" y="131"/>
                    <a:pt x="40" y="140"/>
                  </a:cubicBezTo>
                  <a:cubicBezTo>
                    <a:pt x="44" y="148"/>
                    <a:pt x="40" y="164"/>
                    <a:pt x="48" y="164"/>
                  </a:cubicBezTo>
                  <a:cubicBezTo>
                    <a:pt x="59" y="164"/>
                    <a:pt x="63" y="146"/>
                    <a:pt x="72" y="140"/>
                  </a:cubicBezTo>
                  <a:cubicBezTo>
                    <a:pt x="79" y="135"/>
                    <a:pt x="88" y="135"/>
                    <a:pt x="96" y="132"/>
                  </a:cubicBezTo>
                  <a:cubicBezTo>
                    <a:pt x="96" y="132"/>
                    <a:pt x="69" y="191"/>
                    <a:pt x="112" y="148"/>
                  </a:cubicBezTo>
                  <a:cubicBezTo>
                    <a:pt x="133" y="127"/>
                    <a:pt x="147" y="97"/>
                    <a:pt x="168" y="76"/>
                  </a:cubicBezTo>
                  <a:cubicBezTo>
                    <a:pt x="171" y="89"/>
                    <a:pt x="166" y="106"/>
                    <a:pt x="176" y="116"/>
                  </a:cubicBezTo>
                  <a:cubicBezTo>
                    <a:pt x="182" y="122"/>
                    <a:pt x="194" y="113"/>
                    <a:pt x="200" y="108"/>
                  </a:cubicBezTo>
                  <a:cubicBezTo>
                    <a:pt x="219" y="92"/>
                    <a:pt x="231" y="69"/>
                    <a:pt x="248" y="52"/>
                  </a:cubicBezTo>
                  <a:cubicBezTo>
                    <a:pt x="233" y="8"/>
                    <a:pt x="218" y="13"/>
                    <a:pt x="184" y="36"/>
                  </a:cubicBezTo>
                  <a:cubicBezTo>
                    <a:pt x="181" y="25"/>
                    <a:pt x="186" y="0"/>
                    <a:pt x="176" y="4"/>
                  </a:cubicBezTo>
                  <a:cubicBezTo>
                    <a:pt x="155" y="13"/>
                    <a:pt x="152" y="44"/>
                    <a:pt x="136" y="60"/>
                  </a:cubicBezTo>
                </a:path>
              </a:pathLst>
            </a:custGeom>
            <a:solidFill>
              <a:srgbClr val="FFFFFF"/>
            </a:solidFill>
            <a:ln w="12700" cap="flat" cmpd="sng">
              <a:noFill/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31764" name="Freeform 20"/>
            <p:cNvSpPr>
              <a:spLocks/>
            </p:cNvSpPr>
            <p:nvPr/>
          </p:nvSpPr>
          <p:spPr bwMode="auto">
            <a:xfrm rot="-5160831">
              <a:off x="4060" y="3850"/>
              <a:ext cx="100" cy="59"/>
            </a:xfrm>
            <a:custGeom>
              <a:avLst/>
              <a:gdLst>
                <a:gd name="T0" fmla="*/ 0 w 248"/>
                <a:gd name="T1" fmla="*/ 0 h 191"/>
                <a:gd name="T2" fmla="*/ 0 w 248"/>
                <a:gd name="T3" fmla="*/ 0 h 191"/>
                <a:gd name="T4" fmla="*/ 0 w 248"/>
                <a:gd name="T5" fmla="*/ 0 h 191"/>
                <a:gd name="T6" fmla="*/ 0 w 248"/>
                <a:gd name="T7" fmla="*/ 0 h 191"/>
                <a:gd name="T8" fmla="*/ 0 w 248"/>
                <a:gd name="T9" fmla="*/ 0 h 191"/>
                <a:gd name="T10" fmla="*/ 0 w 248"/>
                <a:gd name="T11" fmla="*/ 0 h 191"/>
                <a:gd name="T12" fmla="*/ 0 w 248"/>
                <a:gd name="T13" fmla="*/ 0 h 191"/>
                <a:gd name="T14" fmla="*/ 0 w 248"/>
                <a:gd name="T15" fmla="*/ 0 h 191"/>
                <a:gd name="T16" fmla="*/ 0 w 248"/>
                <a:gd name="T17" fmla="*/ 0 h 191"/>
                <a:gd name="T18" fmla="*/ 0 w 248"/>
                <a:gd name="T19" fmla="*/ 0 h 191"/>
                <a:gd name="T20" fmla="*/ 0 w 248"/>
                <a:gd name="T21" fmla="*/ 0 h 191"/>
                <a:gd name="T22" fmla="*/ 0 w 248"/>
                <a:gd name="T23" fmla="*/ 0 h 191"/>
                <a:gd name="T24" fmla="*/ 0 w 248"/>
                <a:gd name="T25" fmla="*/ 0 h 191"/>
                <a:gd name="T26" fmla="*/ 0 w 248"/>
                <a:gd name="T27" fmla="*/ 0 h 191"/>
                <a:gd name="T28" fmla="*/ 0 w 248"/>
                <a:gd name="T29" fmla="*/ 0 h 191"/>
                <a:gd name="T30" fmla="*/ 0 w 248"/>
                <a:gd name="T31" fmla="*/ 0 h 191"/>
                <a:gd name="T32" fmla="*/ 0 w 248"/>
                <a:gd name="T33" fmla="*/ 0 h 191"/>
                <a:gd name="T34" fmla="*/ 0 w 248"/>
                <a:gd name="T35" fmla="*/ 0 h 191"/>
                <a:gd name="T36" fmla="*/ 0 w 248"/>
                <a:gd name="T37" fmla="*/ 0 h 19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48"/>
                <a:gd name="T58" fmla="*/ 0 h 191"/>
                <a:gd name="T59" fmla="*/ 248 w 248"/>
                <a:gd name="T60" fmla="*/ 191 h 19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48" h="191">
                  <a:moveTo>
                    <a:pt x="184" y="36"/>
                  </a:moveTo>
                  <a:cubicBezTo>
                    <a:pt x="127" y="55"/>
                    <a:pt x="150" y="43"/>
                    <a:pt x="112" y="68"/>
                  </a:cubicBezTo>
                  <a:cubicBezTo>
                    <a:pt x="104" y="63"/>
                    <a:pt x="94" y="60"/>
                    <a:pt x="88" y="52"/>
                  </a:cubicBezTo>
                  <a:cubicBezTo>
                    <a:pt x="67" y="26"/>
                    <a:pt x="98" y="10"/>
                    <a:pt x="56" y="52"/>
                  </a:cubicBezTo>
                  <a:cubicBezTo>
                    <a:pt x="51" y="67"/>
                    <a:pt x="41" y="110"/>
                    <a:pt x="24" y="124"/>
                  </a:cubicBezTo>
                  <a:cubicBezTo>
                    <a:pt x="17" y="129"/>
                    <a:pt x="0" y="140"/>
                    <a:pt x="0" y="132"/>
                  </a:cubicBezTo>
                  <a:cubicBezTo>
                    <a:pt x="0" y="122"/>
                    <a:pt x="16" y="121"/>
                    <a:pt x="24" y="116"/>
                  </a:cubicBezTo>
                  <a:cubicBezTo>
                    <a:pt x="29" y="124"/>
                    <a:pt x="36" y="131"/>
                    <a:pt x="40" y="140"/>
                  </a:cubicBezTo>
                  <a:cubicBezTo>
                    <a:pt x="44" y="148"/>
                    <a:pt x="40" y="164"/>
                    <a:pt x="48" y="164"/>
                  </a:cubicBezTo>
                  <a:cubicBezTo>
                    <a:pt x="59" y="164"/>
                    <a:pt x="63" y="146"/>
                    <a:pt x="72" y="140"/>
                  </a:cubicBezTo>
                  <a:cubicBezTo>
                    <a:pt x="79" y="135"/>
                    <a:pt x="88" y="135"/>
                    <a:pt x="96" y="132"/>
                  </a:cubicBezTo>
                  <a:cubicBezTo>
                    <a:pt x="96" y="132"/>
                    <a:pt x="69" y="191"/>
                    <a:pt x="112" y="148"/>
                  </a:cubicBezTo>
                  <a:cubicBezTo>
                    <a:pt x="133" y="127"/>
                    <a:pt x="147" y="97"/>
                    <a:pt x="168" y="76"/>
                  </a:cubicBezTo>
                  <a:cubicBezTo>
                    <a:pt x="171" y="89"/>
                    <a:pt x="166" y="106"/>
                    <a:pt x="176" y="116"/>
                  </a:cubicBezTo>
                  <a:cubicBezTo>
                    <a:pt x="182" y="122"/>
                    <a:pt x="194" y="113"/>
                    <a:pt x="200" y="108"/>
                  </a:cubicBezTo>
                  <a:cubicBezTo>
                    <a:pt x="219" y="92"/>
                    <a:pt x="231" y="69"/>
                    <a:pt x="248" y="52"/>
                  </a:cubicBezTo>
                  <a:cubicBezTo>
                    <a:pt x="233" y="8"/>
                    <a:pt x="218" y="13"/>
                    <a:pt x="184" y="36"/>
                  </a:cubicBezTo>
                  <a:cubicBezTo>
                    <a:pt x="181" y="25"/>
                    <a:pt x="186" y="0"/>
                    <a:pt x="176" y="4"/>
                  </a:cubicBezTo>
                  <a:cubicBezTo>
                    <a:pt x="155" y="13"/>
                    <a:pt x="152" y="44"/>
                    <a:pt x="136" y="60"/>
                  </a:cubicBezTo>
                </a:path>
              </a:pathLst>
            </a:custGeom>
            <a:solidFill>
              <a:srgbClr val="FFFFFF"/>
            </a:solidFill>
            <a:ln w="12700" cap="flat" cmpd="sng">
              <a:noFill/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31765" name="Freeform 21"/>
            <p:cNvSpPr>
              <a:spLocks/>
            </p:cNvSpPr>
            <p:nvPr/>
          </p:nvSpPr>
          <p:spPr bwMode="auto">
            <a:xfrm rot="-2250248">
              <a:off x="3851" y="3566"/>
              <a:ext cx="84" cy="36"/>
            </a:xfrm>
            <a:custGeom>
              <a:avLst/>
              <a:gdLst>
                <a:gd name="T0" fmla="*/ 0 w 248"/>
                <a:gd name="T1" fmla="*/ 0 h 191"/>
                <a:gd name="T2" fmla="*/ 0 w 248"/>
                <a:gd name="T3" fmla="*/ 0 h 191"/>
                <a:gd name="T4" fmla="*/ 0 w 248"/>
                <a:gd name="T5" fmla="*/ 0 h 191"/>
                <a:gd name="T6" fmla="*/ 0 w 248"/>
                <a:gd name="T7" fmla="*/ 0 h 191"/>
                <a:gd name="T8" fmla="*/ 0 w 248"/>
                <a:gd name="T9" fmla="*/ 0 h 191"/>
                <a:gd name="T10" fmla="*/ 0 w 248"/>
                <a:gd name="T11" fmla="*/ 0 h 191"/>
                <a:gd name="T12" fmla="*/ 0 w 248"/>
                <a:gd name="T13" fmla="*/ 0 h 191"/>
                <a:gd name="T14" fmla="*/ 0 w 248"/>
                <a:gd name="T15" fmla="*/ 0 h 191"/>
                <a:gd name="T16" fmla="*/ 0 w 248"/>
                <a:gd name="T17" fmla="*/ 0 h 191"/>
                <a:gd name="T18" fmla="*/ 0 w 248"/>
                <a:gd name="T19" fmla="*/ 0 h 191"/>
                <a:gd name="T20" fmla="*/ 0 w 248"/>
                <a:gd name="T21" fmla="*/ 0 h 191"/>
                <a:gd name="T22" fmla="*/ 0 w 248"/>
                <a:gd name="T23" fmla="*/ 0 h 191"/>
                <a:gd name="T24" fmla="*/ 0 w 248"/>
                <a:gd name="T25" fmla="*/ 0 h 191"/>
                <a:gd name="T26" fmla="*/ 0 w 248"/>
                <a:gd name="T27" fmla="*/ 0 h 191"/>
                <a:gd name="T28" fmla="*/ 0 w 248"/>
                <a:gd name="T29" fmla="*/ 0 h 191"/>
                <a:gd name="T30" fmla="*/ 0 w 248"/>
                <a:gd name="T31" fmla="*/ 0 h 191"/>
                <a:gd name="T32" fmla="*/ 0 w 248"/>
                <a:gd name="T33" fmla="*/ 0 h 191"/>
                <a:gd name="T34" fmla="*/ 0 w 248"/>
                <a:gd name="T35" fmla="*/ 0 h 191"/>
                <a:gd name="T36" fmla="*/ 0 w 248"/>
                <a:gd name="T37" fmla="*/ 0 h 19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48"/>
                <a:gd name="T58" fmla="*/ 0 h 191"/>
                <a:gd name="T59" fmla="*/ 248 w 248"/>
                <a:gd name="T60" fmla="*/ 191 h 19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48" h="191">
                  <a:moveTo>
                    <a:pt x="184" y="36"/>
                  </a:moveTo>
                  <a:cubicBezTo>
                    <a:pt x="127" y="55"/>
                    <a:pt x="150" y="43"/>
                    <a:pt x="112" y="68"/>
                  </a:cubicBezTo>
                  <a:cubicBezTo>
                    <a:pt x="104" y="63"/>
                    <a:pt x="94" y="60"/>
                    <a:pt x="88" y="52"/>
                  </a:cubicBezTo>
                  <a:cubicBezTo>
                    <a:pt x="67" y="26"/>
                    <a:pt x="98" y="10"/>
                    <a:pt x="56" y="52"/>
                  </a:cubicBezTo>
                  <a:cubicBezTo>
                    <a:pt x="51" y="67"/>
                    <a:pt x="41" y="110"/>
                    <a:pt x="24" y="124"/>
                  </a:cubicBezTo>
                  <a:cubicBezTo>
                    <a:pt x="17" y="129"/>
                    <a:pt x="0" y="140"/>
                    <a:pt x="0" y="132"/>
                  </a:cubicBezTo>
                  <a:cubicBezTo>
                    <a:pt x="0" y="122"/>
                    <a:pt x="16" y="121"/>
                    <a:pt x="24" y="116"/>
                  </a:cubicBezTo>
                  <a:cubicBezTo>
                    <a:pt x="29" y="124"/>
                    <a:pt x="36" y="131"/>
                    <a:pt x="40" y="140"/>
                  </a:cubicBezTo>
                  <a:cubicBezTo>
                    <a:pt x="44" y="148"/>
                    <a:pt x="40" y="164"/>
                    <a:pt x="48" y="164"/>
                  </a:cubicBezTo>
                  <a:cubicBezTo>
                    <a:pt x="59" y="164"/>
                    <a:pt x="63" y="146"/>
                    <a:pt x="72" y="140"/>
                  </a:cubicBezTo>
                  <a:cubicBezTo>
                    <a:pt x="79" y="135"/>
                    <a:pt x="88" y="135"/>
                    <a:pt x="96" y="132"/>
                  </a:cubicBezTo>
                  <a:cubicBezTo>
                    <a:pt x="96" y="132"/>
                    <a:pt x="69" y="191"/>
                    <a:pt x="112" y="148"/>
                  </a:cubicBezTo>
                  <a:cubicBezTo>
                    <a:pt x="133" y="127"/>
                    <a:pt x="147" y="97"/>
                    <a:pt x="168" y="76"/>
                  </a:cubicBezTo>
                  <a:cubicBezTo>
                    <a:pt x="171" y="89"/>
                    <a:pt x="166" y="106"/>
                    <a:pt x="176" y="116"/>
                  </a:cubicBezTo>
                  <a:cubicBezTo>
                    <a:pt x="182" y="122"/>
                    <a:pt x="194" y="113"/>
                    <a:pt x="200" y="108"/>
                  </a:cubicBezTo>
                  <a:cubicBezTo>
                    <a:pt x="219" y="92"/>
                    <a:pt x="231" y="69"/>
                    <a:pt x="248" y="52"/>
                  </a:cubicBezTo>
                  <a:cubicBezTo>
                    <a:pt x="233" y="8"/>
                    <a:pt x="218" y="13"/>
                    <a:pt x="184" y="36"/>
                  </a:cubicBezTo>
                  <a:cubicBezTo>
                    <a:pt x="181" y="25"/>
                    <a:pt x="186" y="0"/>
                    <a:pt x="176" y="4"/>
                  </a:cubicBezTo>
                  <a:cubicBezTo>
                    <a:pt x="155" y="13"/>
                    <a:pt x="152" y="44"/>
                    <a:pt x="136" y="60"/>
                  </a:cubicBezTo>
                </a:path>
              </a:pathLst>
            </a:custGeom>
            <a:solidFill>
              <a:srgbClr val="FFFFFF"/>
            </a:solidFill>
            <a:ln w="12700" cap="flat" cmpd="sng">
              <a:noFill/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31766" name="Freeform 22"/>
            <p:cNvSpPr>
              <a:spLocks/>
            </p:cNvSpPr>
            <p:nvPr/>
          </p:nvSpPr>
          <p:spPr bwMode="auto">
            <a:xfrm rot="558124">
              <a:off x="4243" y="3859"/>
              <a:ext cx="109" cy="52"/>
            </a:xfrm>
            <a:custGeom>
              <a:avLst/>
              <a:gdLst>
                <a:gd name="T0" fmla="*/ 0 w 248"/>
                <a:gd name="T1" fmla="*/ 0 h 191"/>
                <a:gd name="T2" fmla="*/ 0 w 248"/>
                <a:gd name="T3" fmla="*/ 0 h 191"/>
                <a:gd name="T4" fmla="*/ 0 w 248"/>
                <a:gd name="T5" fmla="*/ 0 h 191"/>
                <a:gd name="T6" fmla="*/ 0 w 248"/>
                <a:gd name="T7" fmla="*/ 0 h 191"/>
                <a:gd name="T8" fmla="*/ 0 w 248"/>
                <a:gd name="T9" fmla="*/ 0 h 191"/>
                <a:gd name="T10" fmla="*/ 0 w 248"/>
                <a:gd name="T11" fmla="*/ 0 h 191"/>
                <a:gd name="T12" fmla="*/ 0 w 248"/>
                <a:gd name="T13" fmla="*/ 0 h 191"/>
                <a:gd name="T14" fmla="*/ 0 w 248"/>
                <a:gd name="T15" fmla="*/ 0 h 191"/>
                <a:gd name="T16" fmla="*/ 0 w 248"/>
                <a:gd name="T17" fmla="*/ 0 h 191"/>
                <a:gd name="T18" fmla="*/ 0 w 248"/>
                <a:gd name="T19" fmla="*/ 0 h 191"/>
                <a:gd name="T20" fmla="*/ 0 w 248"/>
                <a:gd name="T21" fmla="*/ 0 h 191"/>
                <a:gd name="T22" fmla="*/ 0 w 248"/>
                <a:gd name="T23" fmla="*/ 0 h 191"/>
                <a:gd name="T24" fmla="*/ 0 w 248"/>
                <a:gd name="T25" fmla="*/ 0 h 191"/>
                <a:gd name="T26" fmla="*/ 0 w 248"/>
                <a:gd name="T27" fmla="*/ 0 h 191"/>
                <a:gd name="T28" fmla="*/ 0 w 248"/>
                <a:gd name="T29" fmla="*/ 0 h 191"/>
                <a:gd name="T30" fmla="*/ 1 w 248"/>
                <a:gd name="T31" fmla="*/ 0 h 191"/>
                <a:gd name="T32" fmla="*/ 0 w 248"/>
                <a:gd name="T33" fmla="*/ 0 h 191"/>
                <a:gd name="T34" fmla="*/ 0 w 248"/>
                <a:gd name="T35" fmla="*/ 0 h 191"/>
                <a:gd name="T36" fmla="*/ 0 w 248"/>
                <a:gd name="T37" fmla="*/ 0 h 19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48"/>
                <a:gd name="T58" fmla="*/ 0 h 191"/>
                <a:gd name="T59" fmla="*/ 248 w 248"/>
                <a:gd name="T60" fmla="*/ 191 h 19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48" h="191">
                  <a:moveTo>
                    <a:pt x="184" y="36"/>
                  </a:moveTo>
                  <a:cubicBezTo>
                    <a:pt x="127" y="55"/>
                    <a:pt x="150" y="43"/>
                    <a:pt x="112" y="68"/>
                  </a:cubicBezTo>
                  <a:cubicBezTo>
                    <a:pt x="104" y="63"/>
                    <a:pt x="94" y="60"/>
                    <a:pt x="88" y="52"/>
                  </a:cubicBezTo>
                  <a:cubicBezTo>
                    <a:pt x="67" y="26"/>
                    <a:pt x="98" y="10"/>
                    <a:pt x="56" y="52"/>
                  </a:cubicBezTo>
                  <a:cubicBezTo>
                    <a:pt x="51" y="67"/>
                    <a:pt x="41" y="110"/>
                    <a:pt x="24" y="124"/>
                  </a:cubicBezTo>
                  <a:cubicBezTo>
                    <a:pt x="17" y="129"/>
                    <a:pt x="0" y="140"/>
                    <a:pt x="0" y="132"/>
                  </a:cubicBezTo>
                  <a:cubicBezTo>
                    <a:pt x="0" y="122"/>
                    <a:pt x="16" y="121"/>
                    <a:pt x="24" y="116"/>
                  </a:cubicBezTo>
                  <a:cubicBezTo>
                    <a:pt x="29" y="124"/>
                    <a:pt x="36" y="131"/>
                    <a:pt x="40" y="140"/>
                  </a:cubicBezTo>
                  <a:cubicBezTo>
                    <a:pt x="44" y="148"/>
                    <a:pt x="40" y="164"/>
                    <a:pt x="48" y="164"/>
                  </a:cubicBezTo>
                  <a:cubicBezTo>
                    <a:pt x="59" y="164"/>
                    <a:pt x="63" y="146"/>
                    <a:pt x="72" y="140"/>
                  </a:cubicBezTo>
                  <a:cubicBezTo>
                    <a:pt x="79" y="135"/>
                    <a:pt x="88" y="135"/>
                    <a:pt x="96" y="132"/>
                  </a:cubicBezTo>
                  <a:cubicBezTo>
                    <a:pt x="96" y="132"/>
                    <a:pt x="69" y="191"/>
                    <a:pt x="112" y="148"/>
                  </a:cubicBezTo>
                  <a:cubicBezTo>
                    <a:pt x="133" y="127"/>
                    <a:pt x="147" y="97"/>
                    <a:pt x="168" y="76"/>
                  </a:cubicBezTo>
                  <a:cubicBezTo>
                    <a:pt x="171" y="89"/>
                    <a:pt x="166" y="106"/>
                    <a:pt x="176" y="116"/>
                  </a:cubicBezTo>
                  <a:cubicBezTo>
                    <a:pt x="182" y="122"/>
                    <a:pt x="194" y="113"/>
                    <a:pt x="200" y="108"/>
                  </a:cubicBezTo>
                  <a:cubicBezTo>
                    <a:pt x="219" y="92"/>
                    <a:pt x="231" y="69"/>
                    <a:pt x="248" y="52"/>
                  </a:cubicBezTo>
                  <a:cubicBezTo>
                    <a:pt x="233" y="8"/>
                    <a:pt x="218" y="13"/>
                    <a:pt x="184" y="36"/>
                  </a:cubicBezTo>
                  <a:cubicBezTo>
                    <a:pt x="181" y="25"/>
                    <a:pt x="186" y="0"/>
                    <a:pt x="176" y="4"/>
                  </a:cubicBezTo>
                  <a:cubicBezTo>
                    <a:pt x="155" y="13"/>
                    <a:pt x="152" y="44"/>
                    <a:pt x="136" y="60"/>
                  </a:cubicBezTo>
                </a:path>
              </a:pathLst>
            </a:custGeom>
            <a:solidFill>
              <a:srgbClr val="FFFFFF"/>
            </a:solidFill>
            <a:ln w="12700" cap="flat" cmpd="sng">
              <a:noFill/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31767" name="Freeform 23"/>
            <p:cNvSpPr>
              <a:spLocks/>
            </p:cNvSpPr>
            <p:nvPr/>
          </p:nvSpPr>
          <p:spPr bwMode="auto">
            <a:xfrm>
              <a:off x="4409" y="3673"/>
              <a:ext cx="63" cy="73"/>
            </a:xfrm>
            <a:custGeom>
              <a:avLst/>
              <a:gdLst>
                <a:gd name="T0" fmla="*/ 0 w 157"/>
                <a:gd name="T1" fmla="*/ 0 h 172"/>
                <a:gd name="T2" fmla="*/ 0 w 157"/>
                <a:gd name="T3" fmla="*/ 0 h 172"/>
                <a:gd name="T4" fmla="*/ 0 w 157"/>
                <a:gd name="T5" fmla="*/ 0 h 172"/>
                <a:gd name="T6" fmla="*/ 0 w 157"/>
                <a:gd name="T7" fmla="*/ 0 h 172"/>
                <a:gd name="T8" fmla="*/ 0 w 157"/>
                <a:gd name="T9" fmla="*/ 0 h 172"/>
                <a:gd name="T10" fmla="*/ 0 w 157"/>
                <a:gd name="T11" fmla="*/ 0 h 172"/>
                <a:gd name="T12" fmla="*/ 0 w 157"/>
                <a:gd name="T13" fmla="*/ 0 h 172"/>
                <a:gd name="T14" fmla="*/ 0 w 157"/>
                <a:gd name="T15" fmla="*/ 0 h 172"/>
                <a:gd name="T16" fmla="*/ 0 w 157"/>
                <a:gd name="T17" fmla="*/ 0 h 17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57"/>
                <a:gd name="T28" fmla="*/ 0 h 172"/>
                <a:gd name="T29" fmla="*/ 157 w 157"/>
                <a:gd name="T30" fmla="*/ 172 h 17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57" h="172">
                  <a:moveTo>
                    <a:pt x="156" y="16"/>
                  </a:moveTo>
                  <a:cubicBezTo>
                    <a:pt x="133" y="8"/>
                    <a:pt x="128" y="0"/>
                    <a:pt x="108" y="24"/>
                  </a:cubicBezTo>
                  <a:cubicBezTo>
                    <a:pt x="103" y="31"/>
                    <a:pt x="106" y="42"/>
                    <a:pt x="100" y="48"/>
                  </a:cubicBezTo>
                  <a:cubicBezTo>
                    <a:pt x="94" y="54"/>
                    <a:pt x="84" y="53"/>
                    <a:pt x="76" y="56"/>
                  </a:cubicBezTo>
                  <a:cubicBezTo>
                    <a:pt x="64" y="74"/>
                    <a:pt x="0" y="172"/>
                    <a:pt x="68" y="104"/>
                  </a:cubicBezTo>
                  <a:cubicBezTo>
                    <a:pt x="106" y="161"/>
                    <a:pt x="86" y="166"/>
                    <a:pt x="124" y="128"/>
                  </a:cubicBezTo>
                  <a:cubicBezTo>
                    <a:pt x="144" y="68"/>
                    <a:pt x="126" y="142"/>
                    <a:pt x="116" y="80"/>
                  </a:cubicBezTo>
                  <a:cubicBezTo>
                    <a:pt x="113" y="60"/>
                    <a:pt x="138" y="42"/>
                    <a:pt x="148" y="32"/>
                  </a:cubicBezTo>
                  <a:cubicBezTo>
                    <a:pt x="157" y="5"/>
                    <a:pt x="156" y="0"/>
                    <a:pt x="156" y="16"/>
                  </a:cubicBezTo>
                  <a:close/>
                </a:path>
              </a:pathLst>
            </a:custGeom>
            <a:solidFill>
              <a:srgbClr val="FFFFFF"/>
            </a:solidFill>
            <a:ln w="12700" cap="flat" cmpd="sng">
              <a:noFill/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31768" name="Freeform 24"/>
            <p:cNvSpPr>
              <a:spLocks/>
            </p:cNvSpPr>
            <p:nvPr/>
          </p:nvSpPr>
          <p:spPr bwMode="auto">
            <a:xfrm>
              <a:off x="3926" y="3780"/>
              <a:ext cx="88" cy="84"/>
            </a:xfrm>
            <a:custGeom>
              <a:avLst/>
              <a:gdLst>
                <a:gd name="T0" fmla="*/ 2 w 157"/>
                <a:gd name="T1" fmla="*/ 0 h 172"/>
                <a:gd name="T2" fmla="*/ 2 w 157"/>
                <a:gd name="T3" fmla="*/ 0 h 172"/>
                <a:gd name="T4" fmla="*/ 2 w 157"/>
                <a:gd name="T5" fmla="*/ 0 h 172"/>
                <a:gd name="T6" fmla="*/ 1 w 157"/>
                <a:gd name="T7" fmla="*/ 0 h 172"/>
                <a:gd name="T8" fmla="*/ 1 w 157"/>
                <a:gd name="T9" fmla="*/ 0 h 172"/>
                <a:gd name="T10" fmla="*/ 2 w 157"/>
                <a:gd name="T11" fmla="*/ 0 h 172"/>
                <a:gd name="T12" fmla="*/ 2 w 157"/>
                <a:gd name="T13" fmla="*/ 0 h 172"/>
                <a:gd name="T14" fmla="*/ 2 w 157"/>
                <a:gd name="T15" fmla="*/ 0 h 172"/>
                <a:gd name="T16" fmla="*/ 2 w 157"/>
                <a:gd name="T17" fmla="*/ 0 h 17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57"/>
                <a:gd name="T28" fmla="*/ 0 h 172"/>
                <a:gd name="T29" fmla="*/ 157 w 157"/>
                <a:gd name="T30" fmla="*/ 172 h 17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57" h="172">
                  <a:moveTo>
                    <a:pt x="156" y="16"/>
                  </a:moveTo>
                  <a:cubicBezTo>
                    <a:pt x="133" y="8"/>
                    <a:pt x="128" y="0"/>
                    <a:pt x="108" y="24"/>
                  </a:cubicBezTo>
                  <a:cubicBezTo>
                    <a:pt x="103" y="31"/>
                    <a:pt x="106" y="42"/>
                    <a:pt x="100" y="48"/>
                  </a:cubicBezTo>
                  <a:cubicBezTo>
                    <a:pt x="94" y="54"/>
                    <a:pt x="84" y="53"/>
                    <a:pt x="76" y="56"/>
                  </a:cubicBezTo>
                  <a:cubicBezTo>
                    <a:pt x="64" y="74"/>
                    <a:pt x="0" y="172"/>
                    <a:pt x="68" y="104"/>
                  </a:cubicBezTo>
                  <a:cubicBezTo>
                    <a:pt x="106" y="161"/>
                    <a:pt x="86" y="166"/>
                    <a:pt x="124" y="128"/>
                  </a:cubicBezTo>
                  <a:cubicBezTo>
                    <a:pt x="144" y="68"/>
                    <a:pt x="126" y="142"/>
                    <a:pt x="116" y="80"/>
                  </a:cubicBezTo>
                  <a:cubicBezTo>
                    <a:pt x="113" y="60"/>
                    <a:pt x="138" y="42"/>
                    <a:pt x="148" y="32"/>
                  </a:cubicBezTo>
                  <a:cubicBezTo>
                    <a:pt x="157" y="5"/>
                    <a:pt x="156" y="0"/>
                    <a:pt x="156" y="16"/>
                  </a:cubicBezTo>
                  <a:close/>
                </a:path>
              </a:pathLst>
            </a:custGeom>
            <a:solidFill>
              <a:srgbClr val="FFFFFF"/>
            </a:solidFill>
            <a:ln w="12700" cap="flat" cmpd="sng">
              <a:noFill/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31769" name="Freeform 25"/>
            <p:cNvSpPr>
              <a:spLocks/>
            </p:cNvSpPr>
            <p:nvPr/>
          </p:nvSpPr>
          <p:spPr bwMode="auto">
            <a:xfrm rot="6855375">
              <a:off x="4466" y="3558"/>
              <a:ext cx="141" cy="68"/>
            </a:xfrm>
            <a:custGeom>
              <a:avLst/>
              <a:gdLst>
                <a:gd name="T0" fmla="*/ 3 w 248"/>
                <a:gd name="T1" fmla="*/ 0 h 191"/>
                <a:gd name="T2" fmla="*/ 2 w 248"/>
                <a:gd name="T3" fmla="*/ 0 h 191"/>
                <a:gd name="T4" fmla="*/ 2 w 248"/>
                <a:gd name="T5" fmla="*/ 0 h 191"/>
                <a:gd name="T6" fmla="*/ 1 w 248"/>
                <a:gd name="T7" fmla="*/ 0 h 191"/>
                <a:gd name="T8" fmla="*/ 1 w 248"/>
                <a:gd name="T9" fmla="*/ 0 h 191"/>
                <a:gd name="T10" fmla="*/ 0 w 248"/>
                <a:gd name="T11" fmla="*/ 0 h 191"/>
                <a:gd name="T12" fmla="*/ 1 w 248"/>
                <a:gd name="T13" fmla="*/ 0 h 191"/>
                <a:gd name="T14" fmla="*/ 1 w 248"/>
                <a:gd name="T15" fmla="*/ 0 h 191"/>
                <a:gd name="T16" fmla="*/ 1 w 248"/>
                <a:gd name="T17" fmla="*/ 0 h 191"/>
                <a:gd name="T18" fmla="*/ 1 w 248"/>
                <a:gd name="T19" fmla="*/ 0 h 191"/>
                <a:gd name="T20" fmla="*/ 2 w 248"/>
                <a:gd name="T21" fmla="*/ 0 h 191"/>
                <a:gd name="T22" fmla="*/ 2 w 248"/>
                <a:gd name="T23" fmla="*/ 0 h 191"/>
                <a:gd name="T24" fmla="*/ 3 w 248"/>
                <a:gd name="T25" fmla="*/ 0 h 191"/>
                <a:gd name="T26" fmla="*/ 3 w 248"/>
                <a:gd name="T27" fmla="*/ 0 h 191"/>
                <a:gd name="T28" fmla="*/ 4 w 248"/>
                <a:gd name="T29" fmla="*/ 0 h 191"/>
                <a:gd name="T30" fmla="*/ 5 w 248"/>
                <a:gd name="T31" fmla="*/ 0 h 191"/>
                <a:gd name="T32" fmla="*/ 3 w 248"/>
                <a:gd name="T33" fmla="*/ 0 h 191"/>
                <a:gd name="T34" fmla="*/ 3 w 248"/>
                <a:gd name="T35" fmla="*/ 0 h 191"/>
                <a:gd name="T36" fmla="*/ 3 w 248"/>
                <a:gd name="T37" fmla="*/ 0 h 19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48"/>
                <a:gd name="T58" fmla="*/ 0 h 191"/>
                <a:gd name="T59" fmla="*/ 248 w 248"/>
                <a:gd name="T60" fmla="*/ 191 h 19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48" h="191">
                  <a:moveTo>
                    <a:pt x="184" y="36"/>
                  </a:moveTo>
                  <a:cubicBezTo>
                    <a:pt x="127" y="55"/>
                    <a:pt x="150" y="43"/>
                    <a:pt x="112" y="68"/>
                  </a:cubicBezTo>
                  <a:cubicBezTo>
                    <a:pt x="104" y="63"/>
                    <a:pt x="94" y="60"/>
                    <a:pt x="88" y="52"/>
                  </a:cubicBezTo>
                  <a:cubicBezTo>
                    <a:pt x="67" y="26"/>
                    <a:pt x="98" y="10"/>
                    <a:pt x="56" y="52"/>
                  </a:cubicBezTo>
                  <a:cubicBezTo>
                    <a:pt x="51" y="67"/>
                    <a:pt x="41" y="110"/>
                    <a:pt x="24" y="124"/>
                  </a:cubicBezTo>
                  <a:cubicBezTo>
                    <a:pt x="17" y="129"/>
                    <a:pt x="0" y="140"/>
                    <a:pt x="0" y="132"/>
                  </a:cubicBezTo>
                  <a:cubicBezTo>
                    <a:pt x="0" y="122"/>
                    <a:pt x="16" y="121"/>
                    <a:pt x="24" y="116"/>
                  </a:cubicBezTo>
                  <a:cubicBezTo>
                    <a:pt x="29" y="124"/>
                    <a:pt x="36" y="131"/>
                    <a:pt x="40" y="140"/>
                  </a:cubicBezTo>
                  <a:cubicBezTo>
                    <a:pt x="44" y="148"/>
                    <a:pt x="40" y="164"/>
                    <a:pt x="48" y="164"/>
                  </a:cubicBezTo>
                  <a:cubicBezTo>
                    <a:pt x="59" y="164"/>
                    <a:pt x="63" y="146"/>
                    <a:pt x="72" y="140"/>
                  </a:cubicBezTo>
                  <a:cubicBezTo>
                    <a:pt x="79" y="135"/>
                    <a:pt x="88" y="135"/>
                    <a:pt x="96" y="132"/>
                  </a:cubicBezTo>
                  <a:cubicBezTo>
                    <a:pt x="96" y="132"/>
                    <a:pt x="69" y="191"/>
                    <a:pt x="112" y="148"/>
                  </a:cubicBezTo>
                  <a:cubicBezTo>
                    <a:pt x="133" y="127"/>
                    <a:pt x="147" y="97"/>
                    <a:pt x="168" y="76"/>
                  </a:cubicBezTo>
                  <a:cubicBezTo>
                    <a:pt x="171" y="89"/>
                    <a:pt x="166" y="106"/>
                    <a:pt x="176" y="116"/>
                  </a:cubicBezTo>
                  <a:cubicBezTo>
                    <a:pt x="182" y="122"/>
                    <a:pt x="194" y="113"/>
                    <a:pt x="200" y="108"/>
                  </a:cubicBezTo>
                  <a:cubicBezTo>
                    <a:pt x="219" y="92"/>
                    <a:pt x="231" y="69"/>
                    <a:pt x="248" y="52"/>
                  </a:cubicBezTo>
                  <a:cubicBezTo>
                    <a:pt x="233" y="8"/>
                    <a:pt x="218" y="13"/>
                    <a:pt x="184" y="36"/>
                  </a:cubicBezTo>
                  <a:cubicBezTo>
                    <a:pt x="181" y="25"/>
                    <a:pt x="186" y="0"/>
                    <a:pt x="176" y="4"/>
                  </a:cubicBezTo>
                  <a:cubicBezTo>
                    <a:pt x="155" y="13"/>
                    <a:pt x="152" y="44"/>
                    <a:pt x="136" y="60"/>
                  </a:cubicBezTo>
                </a:path>
              </a:pathLst>
            </a:custGeom>
            <a:solidFill>
              <a:srgbClr val="FFFFFF"/>
            </a:solidFill>
            <a:ln w="12700" cap="flat" cmpd="sng">
              <a:noFill/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31770" name="Freeform 26"/>
            <p:cNvSpPr>
              <a:spLocks/>
            </p:cNvSpPr>
            <p:nvPr/>
          </p:nvSpPr>
          <p:spPr bwMode="auto">
            <a:xfrm rot="6442629">
              <a:off x="3819" y="3833"/>
              <a:ext cx="84" cy="48"/>
            </a:xfrm>
            <a:custGeom>
              <a:avLst/>
              <a:gdLst>
                <a:gd name="T0" fmla="*/ 0 w 248"/>
                <a:gd name="T1" fmla="*/ 0 h 191"/>
                <a:gd name="T2" fmla="*/ 0 w 248"/>
                <a:gd name="T3" fmla="*/ 0 h 191"/>
                <a:gd name="T4" fmla="*/ 0 w 248"/>
                <a:gd name="T5" fmla="*/ 0 h 191"/>
                <a:gd name="T6" fmla="*/ 0 w 248"/>
                <a:gd name="T7" fmla="*/ 0 h 191"/>
                <a:gd name="T8" fmla="*/ 0 w 248"/>
                <a:gd name="T9" fmla="*/ 0 h 191"/>
                <a:gd name="T10" fmla="*/ 0 w 248"/>
                <a:gd name="T11" fmla="*/ 0 h 191"/>
                <a:gd name="T12" fmla="*/ 0 w 248"/>
                <a:gd name="T13" fmla="*/ 0 h 191"/>
                <a:gd name="T14" fmla="*/ 0 w 248"/>
                <a:gd name="T15" fmla="*/ 0 h 191"/>
                <a:gd name="T16" fmla="*/ 0 w 248"/>
                <a:gd name="T17" fmla="*/ 0 h 191"/>
                <a:gd name="T18" fmla="*/ 0 w 248"/>
                <a:gd name="T19" fmla="*/ 0 h 191"/>
                <a:gd name="T20" fmla="*/ 0 w 248"/>
                <a:gd name="T21" fmla="*/ 0 h 191"/>
                <a:gd name="T22" fmla="*/ 0 w 248"/>
                <a:gd name="T23" fmla="*/ 0 h 191"/>
                <a:gd name="T24" fmla="*/ 0 w 248"/>
                <a:gd name="T25" fmla="*/ 0 h 191"/>
                <a:gd name="T26" fmla="*/ 0 w 248"/>
                <a:gd name="T27" fmla="*/ 0 h 191"/>
                <a:gd name="T28" fmla="*/ 0 w 248"/>
                <a:gd name="T29" fmla="*/ 0 h 191"/>
                <a:gd name="T30" fmla="*/ 0 w 248"/>
                <a:gd name="T31" fmla="*/ 0 h 191"/>
                <a:gd name="T32" fmla="*/ 0 w 248"/>
                <a:gd name="T33" fmla="*/ 0 h 191"/>
                <a:gd name="T34" fmla="*/ 0 w 248"/>
                <a:gd name="T35" fmla="*/ 0 h 191"/>
                <a:gd name="T36" fmla="*/ 0 w 248"/>
                <a:gd name="T37" fmla="*/ 0 h 19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48"/>
                <a:gd name="T58" fmla="*/ 0 h 191"/>
                <a:gd name="T59" fmla="*/ 248 w 248"/>
                <a:gd name="T60" fmla="*/ 191 h 19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48" h="191">
                  <a:moveTo>
                    <a:pt x="184" y="36"/>
                  </a:moveTo>
                  <a:cubicBezTo>
                    <a:pt x="127" y="55"/>
                    <a:pt x="150" y="43"/>
                    <a:pt x="112" y="68"/>
                  </a:cubicBezTo>
                  <a:cubicBezTo>
                    <a:pt x="104" y="63"/>
                    <a:pt x="94" y="60"/>
                    <a:pt x="88" y="52"/>
                  </a:cubicBezTo>
                  <a:cubicBezTo>
                    <a:pt x="67" y="26"/>
                    <a:pt x="98" y="10"/>
                    <a:pt x="56" y="52"/>
                  </a:cubicBezTo>
                  <a:cubicBezTo>
                    <a:pt x="51" y="67"/>
                    <a:pt x="41" y="110"/>
                    <a:pt x="24" y="124"/>
                  </a:cubicBezTo>
                  <a:cubicBezTo>
                    <a:pt x="17" y="129"/>
                    <a:pt x="0" y="140"/>
                    <a:pt x="0" y="132"/>
                  </a:cubicBezTo>
                  <a:cubicBezTo>
                    <a:pt x="0" y="122"/>
                    <a:pt x="16" y="121"/>
                    <a:pt x="24" y="116"/>
                  </a:cubicBezTo>
                  <a:cubicBezTo>
                    <a:pt x="29" y="124"/>
                    <a:pt x="36" y="131"/>
                    <a:pt x="40" y="140"/>
                  </a:cubicBezTo>
                  <a:cubicBezTo>
                    <a:pt x="44" y="148"/>
                    <a:pt x="40" y="164"/>
                    <a:pt x="48" y="164"/>
                  </a:cubicBezTo>
                  <a:cubicBezTo>
                    <a:pt x="59" y="164"/>
                    <a:pt x="63" y="146"/>
                    <a:pt x="72" y="140"/>
                  </a:cubicBezTo>
                  <a:cubicBezTo>
                    <a:pt x="79" y="135"/>
                    <a:pt x="88" y="135"/>
                    <a:pt x="96" y="132"/>
                  </a:cubicBezTo>
                  <a:cubicBezTo>
                    <a:pt x="96" y="132"/>
                    <a:pt x="69" y="191"/>
                    <a:pt x="112" y="148"/>
                  </a:cubicBezTo>
                  <a:cubicBezTo>
                    <a:pt x="133" y="127"/>
                    <a:pt x="147" y="97"/>
                    <a:pt x="168" y="76"/>
                  </a:cubicBezTo>
                  <a:cubicBezTo>
                    <a:pt x="171" y="89"/>
                    <a:pt x="166" y="106"/>
                    <a:pt x="176" y="116"/>
                  </a:cubicBezTo>
                  <a:cubicBezTo>
                    <a:pt x="182" y="122"/>
                    <a:pt x="194" y="113"/>
                    <a:pt x="200" y="108"/>
                  </a:cubicBezTo>
                  <a:cubicBezTo>
                    <a:pt x="219" y="92"/>
                    <a:pt x="231" y="69"/>
                    <a:pt x="248" y="52"/>
                  </a:cubicBezTo>
                  <a:cubicBezTo>
                    <a:pt x="233" y="8"/>
                    <a:pt x="218" y="13"/>
                    <a:pt x="184" y="36"/>
                  </a:cubicBezTo>
                  <a:cubicBezTo>
                    <a:pt x="181" y="25"/>
                    <a:pt x="186" y="0"/>
                    <a:pt x="176" y="4"/>
                  </a:cubicBezTo>
                  <a:cubicBezTo>
                    <a:pt x="155" y="13"/>
                    <a:pt x="152" y="44"/>
                    <a:pt x="136" y="60"/>
                  </a:cubicBezTo>
                </a:path>
              </a:pathLst>
            </a:custGeom>
            <a:solidFill>
              <a:srgbClr val="FFFFFF"/>
            </a:solidFill>
            <a:ln w="12700" cap="flat" cmpd="sng">
              <a:noFill/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31771" name="Freeform 27"/>
            <p:cNvSpPr>
              <a:spLocks/>
            </p:cNvSpPr>
            <p:nvPr/>
          </p:nvSpPr>
          <p:spPr bwMode="auto">
            <a:xfrm rot="558124">
              <a:off x="4195" y="3768"/>
              <a:ext cx="109" cy="86"/>
            </a:xfrm>
            <a:custGeom>
              <a:avLst/>
              <a:gdLst>
                <a:gd name="T0" fmla="*/ 0 w 248"/>
                <a:gd name="T1" fmla="*/ 0 h 191"/>
                <a:gd name="T2" fmla="*/ 0 w 248"/>
                <a:gd name="T3" fmla="*/ 0 h 191"/>
                <a:gd name="T4" fmla="*/ 0 w 248"/>
                <a:gd name="T5" fmla="*/ 0 h 191"/>
                <a:gd name="T6" fmla="*/ 0 w 248"/>
                <a:gd name="T7" fmla="*/ 0 h 191"/>
                <a:gd name="T8" fmla="*/ 0 w 248"/>
                <a:gd name="T9" fmla="*/ 0 h 191"/>
                <a:gd name="T10" fmla="*/ 0 w 248"/>
                <a:gd name="T11" fmla="*/ 0 h 191"/>
                <a:gd name="T12" fmla="*/ 0 w 248"/>
                <a:gd name="T13" fmla="*/ 0 h 191"/>
                <a:gd name="T14" fmla="*/ 0 w 248"/>
                <a:gd name="T15" fmla="*/ 0 h 191"/>
                <a:gd name="T16" fmla="*/ 0 w 248"/>
                <a:gd name="T17" fmla="*/ 0 h 191"/>
                <a:gd name="T18" fmla="*/ 0 w 248"/>
                <a:gd name="T19" fmla="*/ 0 h 191"/>
                <a:gd name="T20" fmla="*/ 0 w 248"/>
                <a:gd name="T21" fmla="*/ 0 h 191"/>
                <a:gd name="T22" fmla="*/ 0 w 248"/>
                <a:gd name="T23" fmla="*/ 0 h 191"/>
                <a:gd name="T24" fmla="*/ 0 w 248"/>
                <a:gd name="T25" fmla="*/ 0 h 191"/>
                <a:gd name="T26" fmla="*/ 0 w 248"/>
                <a:gd name="T27" fmla="*/ 0 h 191"/>
                <a:gd name="T28" fmla="*/ 0 w 248"/>
                <a:gd name="T29" fmla="*/ 0 h 191"/>
                <a:gd name="T30" fmla="*/ 1 w 248"/>
                <a:gd name="T31" fmla="*/ 0 h 191"/>
                <a:gd name="T32" fmla="*/ 0 w 248"/>
                <a:gd name="T33" fmla="*/ 0 h 191"/>
                <a:gd name="T34" fmla="*/ 0 w 248"/>
                <a:gd name="T35" fmla="*/ 0 h 191"/>
                <a:gd name="T36" fmla="*/ 0 w 248"/>
                <a:gd name="T37" fmla="*/ 0 h 19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48"/>
                <a:gd name="T58" fmla="*/ 0 h 191"/>
                <a:gd name="T59" fmla="*/ 248 w 248"/>
                <a:gd name="T60" fmla="*/ 191 h 19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48" h="191">
                  <a:moveTo>
                    <a:pt x="184" y="36"/>
                  </a:moveTo>
                  <a:cubicBezTo>
                    <a:pt x="127" y="55"/>
                    <a:pt x="150" y="43"/>
                    <a:pt x="112" y="68"/>
                  </a:cubicBezTo>
                  <a:cubicBezTo>
                    <a:pt x="104" y="63"/>
                    <a:pt x="94" y="60"/>
                    <a:pt x="88" y="52"/>
                  </a:cubicBezTo>
                  <a:cubicBezTo>
                    <a:pt x="67" y="26"/>
                    <a:pt x="98" y="10"/>
                    <a:pt x="56" y="52"/>
                  </a:cubicBezTo>
                  <a:cubicBezTo>
                    <a:pt x="51" y="67"/>
                    <a:pt x="41" y="110"/>
                    <a:pt x="24" y="124"/>
                  </a:cubicBezTo>
                  <a:cubicBezTo>
                    <a:pt x="17" y="129"/>
                    <a:pt x="0" y="140"/>
                    <a:pt x="0" y="132"/>
                  </a:cubicBezTo>
                  <a:cubicBezTo>
                    <a:pt x="0" y="122"/>
                    <a:pt x="16" y="121"/>
                    <a:pt x="24" y="116"/>
                  </a:cubicBezTo>
                  <a:cubicBezTo>
                    <a:pt x="29" y="124"/>
                    <a:pt x="36" y="131"/>
                    <a:pt x="40" y="140"/>
                  </a:cubicBezTo>
                  <a:cubicBezTo>
                    <a:pt x="44" y="148"/>
                    <a:pt x="40" y="164"/>
                    <a:pt x="48" y="164"/>
                  </a:cubicBezTo>
                  <a:cubicBezTo>
                    <a:pt x="59" y="164"/>
                    <a:pt x="63" y="146"/>
                    <a:pt x="72" y="140"/>
                  </a:cubicBezTo>
                  <a:cubicBezTo>
                    <a:pt x="79" y="135"/>
                    <a:pt x="88" y="135"/>
                    <a:pt x="96" y="132"/>
                  </a:cubicBezTo>
                  <a:cubicBezTo>
                    <a:pt x="96" y="132"/>
                    <a:pt x="69" y="191"/>
                    <a:pt x="112" y="148"/>
                  </a:cubicBezTo>
                  <a:cubicBezTo>
                    <a:pt x="133" y="127"/>
                    <a:pt x="147" y="97"/>
                    <a:pt x="168" y="76"/>
                  </a:cubicBezTo>
                  <a:cubicBezTo>
                    <a:pt x="171" y="89"/>
                    <a:pt x="166" y="106"/>
                    <a:pt x="176" y="116"/>
                  </a:cubicBezTo>
                  <a:cubicBezTo>
                    <a:pt x="182" y="122"/>
                    <a:pt x="194" y="113"/>
                    <a:pt x="200" y="108"/>
                  </a:cubicBezTo>
                  <a:cubicBezTo>
                    <a:pt x="219" y="92"/>
                    <a:pt x="231" y="69"/>
                    <a:pt x="248" y="52"/>
                  </a:cubicBezTo>
                  <a:cubicBezTo>
                    <a:pt x="233" y="8"/>
                    <a:pt x="218" y="13"/>
                    <a:pt x="184" y="36"/>
                  </a:cubicBezTo>
                  <a:cubicBezTo>
                    <a:pt x="181" y="25"/>
                    <a:pt x="186" y="0"/>
                    <a:pt x="176" y="4"/>
                  </a:cubicBezTo>
                  <a:cubicBezTo>
                    <a:pt x="155" y="13"/>
                    <a:pt x="152" y="44"/>
                    <a:pt x="136" y="60"/>
                  </a:cubicBezTo>
                </a:path>
              </a:pathLst>
            </a:custGeom>
            <a:solidFill>
              <a:srgbClr val="FFFFFF"/>
            </a:solidFill>
            <a:ln w="12700" cap="flat" cmpd="sng">
              <a:noFill/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31772" name="Freeform 28"/>
            <p:cNvSpPr>
              <a:spLocks/>
            </p:cNvSpPr>
            <p:nvPr/>
          </p:nvSpPr>
          <p:spPr bwMode="auto">
            <a:xfrm rot="558124">
              <a:off x="4152" y="3449"/>
              <a:ext cx="77" cy="52"/>
            </a:xfrm>
            <a:custGeom>
              <a:avLst/>
              <a:gdLst>
                <a:gd name="T0" fmla="*/ 0 w 248"/>
                <a:gd name="T1" fmla="*/ 0 h 191"/>
                <a:gd name="T2" fmla="*/ 0 w 248"/>
                <a:gd name="T3" fmla="*/ 0 h 191"/>
                <a:gd name="T4" fmla="*/ 0 w 248"/>
                <a:gd name="T5" fmla="*/ 0 h 191"/>
                <a:gd name="T6" fmla="*/ 0 w 248"/>
                <a:gd name="T7" fmla="*/ 0 h 191"/>
                <a:gd name="T8" fmla="*/ 0 w 248"/>
                <a:gd name="T9" fmla="*/ 0 h 191"/>
                <a:gd name="T10" fmla="*/ 0 w 248"/>
                <a:gd name="T11" fmla="*/ 0 h 191"/>
                <a:gd name="T12" fmla="*/ 0 w 248"/>
                <a:gd name="T13" fmla="*/ 0 h 191"/>
                <a:gd name="T14" fmla="*/ 0 w 248"/>
                <a:gd name="T15" fmla="*/ 0 h 191"/>
                <a:gd name="T16" fmla="*/ 0 w 248"/>
                <a:gd name="T17" fmla="*/ 0 h 191"/>
                <a:gd name="T18" fmla="*/ 0 w 248"/>
                <a:gd name="T19" fmla="*/ 0 h 191"/>
                <a:gd name="T20" fmla="*/ 0 w 248"/>
                <a:gd name="T21" fmla="*/ 0 h 191"/>
                <a:gd name="T22" fmla="*/ 0 w 248"/>
                <a:gd name="T23" fmla="*/ 0 h 191"/>
                <a:gd name="T24" fmla="*/ 0 w 248"/>
                <a:gd name="T25" fmla="*/ 0 h 191"/>
                <a:gd name="T26" fmla="*/ 0 w 248"/>
                <a:gd name="T27" fmla="*/ 0 h 191"/>
                <a:gd name="T28" fmla="*/ 0 w 248"/>
                <a:gd name="T29" fmla="*/ 0 h 191"/>
                <a:gd name="T30" fmla="*/ 0 w 248"/>
                <a:gd name="T31" fmla="*/ 0 h 191"/>
                <a:gd name="T32" fmla="*/ 0 w 248"/>
                <a:gd name="T33" fmla="*/ 0 h 191"/>
                <a:gd name="T34" fmla="*/ 0 w 248"/>
                <a:gd name="T35" fmla="*/ 0 h 191"/>
                <a:gd name="T36" fmla="*/ 0 w 248"/>
                <a:gd name="T37" fmla="*/ 0 h 19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48"/>
                <a:gd name="T58" fmla="*/ 0 h 191"/>
                <a:gd name="T59" fmla="*/ 248 w 248"/>
                <a:gd name="T60" fmla="*/ 191 h 19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48" h="191">
                  <a:moveTo>
                    <a:pt x="184" y="36"/>
                  </a:moveTo>
                  <a:cubicBezTo>
                    <a:pt x="127" y="55"/>
                    <a:pt x="150" y="43"/>
                    <a:pt x="112" y="68"/>
                  </a:cubicBezTo>
                  <a:cubicBezTo>
                    <a:pt x="104" y="63"/>
                    <a:pt x="94" y="60"/>
                    <a:pt x="88" y="52"/>
                  </a:cubicBezTo>
                  <a:cubicBezTo>
                    <a:pt x="67" y="26"/>
                    <a:pt x="98" y="10"/>
                    <a:pt x="56" y="52"/>
                  </a:cubicBezTo>
                  <a:cubicBezTo>
                    <a:pt x="51" y="67"/>
                    <a:pt x="41" y="110"/>
                    <a:pt x="24" y="124"/>
                  </a:cubicBezTo>
                  <a:cubicBezTo>
                    <a:pt x="17" y="129"/>
                    <a:pt x="0" y="140"/>
                    <a:pt x="0" y="132"/>
                  </a:cubicBezTo>
                  <a:cubicBezTo>
                    <a:pt x="0" y="122"/>
                    <a:pt x="16" y="121"/>
                    <a:pt x="24" y="116"/>
                  </a:cubicBezTo>
                  <a:cubicBezTo>
                    <a:pt x="29" y="124"/>
                    <a:pt x="36" y="131"/>
                    <a:pt x="40" y="140"/>
                  </a:cubicBezTo>
                  <a:cubicBezTo>
                    <a:pt x="44" y="148"/>
                    <a:pt x="40" y="164"/>
                    <a:pt x="48" y="164"/>
                  </a:cubicBezTo>
                  <a:cubicBezTo>
                    <a:pt x="59" y="164"/>
                    <a:pt x="63" y="146"/>
                    <a:pt x="72" y="140"/>
                  </a:cubicBezTo>
                  <a:cubicBezTo>
                    <a:pt x="79" y="135"/>
                    <a:pt x="88" y="135"/>
                    <a:pt x="96" y="132"/>
                  </a:cubicBezTo>
                  <a:cubicBezTo>
                    <a:pt x="96" y="132"/>
                    <a:pt x="69" y="191"/>
                    <a:pt x="112" y="148"/>
                  </a:cubicBezTo>
                  <a:cubicBezTo>
                    <a:pt x="133" y="127"/>
                    <a:pt x="147" y="97"/>
                    <a:pt x="168" y="76"/>
                  </a:cubicBezTo>
                  <a:cubicBezTo>
                    <a:pt x="171" y="89"/>
                    <a:pt x="166" y="106"/>
                    <a:pt x="176" y="116"/>
                  </a:cubicBezTo>
                  <a:cubicBezTo>
                    <a:pt x="182" y="122"/>
                    <a:pt x="194" y="113"/>
                    <a:pt x="200" y="108"/>
                  </a:cubicBezTo>
                  <a:cubicBezTo>
                    <a:pt x="219" y="92"/>
                    <a:pt x="231" y="69"/>
                    <a:pt x="248" y="52"/>
                  </a:cubicBezTo>
                  <a:cubicBezTo>
                    <a:pt x="233" y="8"/>
                    <a:pt x="218" y="13"/>
                    <a:pt x="184" y="36"/>
                  </a:cubicBezTo>
                  <a:cubicBezTo>
                    <a:pt x="181" y="25"/>
                    <a:pt x="186" y="0"/>
                    <a:pt x="176" y="4"/>
                  </a:cubicBezTo>
                  <a:cubicBezTo>
                    <a:pt x="155" y="13"/>
                    <a:pt x="152" y="44"/>
                    <a:pt x="136" y="60"/>
                  </a:cubicBezTo>
                </a:path>
              </a:pathLst>
            </a:custGeom>
            <a:solidFill>
              <a:srgbClr val="FFFFFF"/>
            </a:solidFill>
            <a:ln w="12700" cap="flat" cmpd="sng">
              <a:noFill/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31773" name="Freeform 29"/>
            <p:cNvSpPr>
              <a:spLocks/>
            </p:cNvSpPr>
            <p:nvPr/>
          </p:nvSpPr>
          <p:spPr bwMode="auto">
            <a:xfrm flipH="1">
              <a:off x="3766" y="3528"/>
              <a:ext cx="88" cy="84"/>
            </a:xfrm>
            <a:custGeom>
              <a:avLst/>
              <a:gdLst>
                <a:gd name="T0" fmla="*/ 2 w 157"/>
                <a:gd name="T1" fmla="*/ 0 h 172"/>
                <a:gd name="T2" fmla="*/ 2 w 157"/>
                <a:gd name="T3" fmla="*/ 0 h 172"/>
                <a:gd name="T4" fmla="*/ 2 w 157"/>
                <a:gd name="T5" fmla="*/ 0 h 172"/>
                <a:gd name="T6" fmla="*/ 1 w 157"/>
                <a:gd name="T7" fmla="*/ 0 h 172"/>
                <a:gd name="T8" fmla="*/ 1 w 157"/>
                <a:gd name="T9" fmla="*/ 0 h 172"/>
                <a:gd name="T10" fmla="*/ 2 w 157"/>
                <a:gd name="T11" fmla="*/ 0 h 172"/>
                <a:gd name="T12" fmla="*/ 2 w 157"/>
                <a:gd name="T13" fmla="*/ 0 h 172"/>
                <a:gd name="T14" fmla="*/ 2 w 157"/>
                <a:gd name="T15" fmla="*/ 0 h 172"/>
                <a:gd name="T16" fmla="*/ 2 w 157"/>
                <a:gd name="T17" fmla="*/ 0 h 17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57"/>
                <a:gd name="T28" fmla="*/ 0 h 172"/>
                <a:gd name="T29" fmla="*/ 157 w 157"/>
                <a:gd name="T30" fmla="*/ 172 h 17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57" h="172">
                  <a:moveTo>
                    <a:pt x="156" y="16"/>
                  </a:moveTo>
                  <a:cubicBezTo>
                    <a:pt x="133" y="8"/>
                    <a:pt x="128" y="0"/>
                    <a:pt x="108" y="24"/>
                  </a:cubicBezTo>
                  <a:cubicBezTo>
                    <a:pt x="103" y="31"/>
                    <a:pt x="106" y="42"/>
                    <a:pt x="100" y="48"/>
                  </a:cubicBezTo>
                  <a:cubicBezTo>
                    <a:pt x="94" y="54"/>
                    <a:pt x="84" y="53"/>
                    <a:pt x="76" y="56"/>
                  </a:cubicBezTo>
                  <a:cubicBezTo>
                    <a:pt x="64" y="74"/>
                    <a:pt x="0" y="172"/>
                    <a:pt x="68" y="104"/>
                  </a:cubicBezTo>
                  <a:cubicBezTo>
                    <a:pt x="106" y="161"/>
                    <a:pt x="86" y="166"/>
                    <a:pt x="124" y="128"/>
                  </a:cubicBezTo>
                  <a:cubicBezTo>
                    <a:pt x="144" y="68"/>
                    <a:pt x="126" y="142"/>
                    <a:pt x="116" y="80"/>
                  </a:cubicBezTo>
                  <a:cubicBezTo>
                    <a:pt x="113" y="60"/>
                    <a:pt x="138" y="42"/>
                    <a:pt x="148" y="32"/>
                  </a:cubicBezTo>
                  <a:cubicBezTo>
                    <a:pt x="157" y="5"/>
                    <a:pt x="156" y="0"/>
                    <a:pt x="156" y="16"/>
                  </a:cubicBezTo>
                  <a:close/>
                </a:path>
              </a:pathLst>
            </a:custGeom>
            <a:solidFill>
              <a:srgbClr val="FFFFFF"/>
            </a:solidFill>
            <a:ln w="12700" cap="flat" cmpd="sng">
              <a:noFill/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31774" name="Freeform 30"/>
            <p:cNvSpPr>
              <a:spLocks/>
            </p:cNvSpPr>
            <p:nvPr/>
          </p:nvSpPr>
          <p:spPr bwMode="auto">
            <a:xfrm rot="558124">
              <a:off x="3876" y="3655"/>
              <a:ext cx="77" cy="52"/>
            </a:xfrm>
            <a:custGeom>
              <a:avLst/>
              <a:gdLst>
                <a:gd name="T0" fmla="*/ 0 w 248"/>
                <a:gd name="T1" fmla="*/ 0 h 191"/>
                <a:gd name="T2" fmla="*/ 0 w 248"/>
                <a:gd name="T3" fmla="*/ 0 h 191"/>
                <a:gd name="T4" fmla="*/ 0 w 248"/>
                <a:gd name="T5" fmla="*/ 0 h 191"/>
                <a:gd name="T6" fmla="*/ 0 w 248"/>
                <a:gd name="T7" fmla="*/ 0 h 191"/>
                <a:gd name="T8" fmla="*/ 0 w 248"/>
                <a:gd name="T9" fmla="*/ 0 h 191"/>
                <a:gd name="T10" fmla="*/ 0 w 248"/>
                <a:gd name="T11" fmla="*/ 0 h 191"/>
                <a:gd name="T12" fmla="*/ 0 w 248"/>
                <a:gd name="T13" fmla="*/ 0 h 191"/>
                <a:gd name="T14" fmla="*/ 0 w 248"/>
                <a:gd name="T15" fmla="*/ 0 h 191"/>
                <a:gd name="T16" fmla="*/ 0 w 248"/>
                <a:gd name="T17" fmla="*/ 0 h 191"/>
                <a:gd name="T18" fmla="*/ 0 w 248"/>
                <a:gd name="T19" fmla="*/ 0 h 191"/>
                <a:gd name="T20" fmla="*/ 0 w 248"/>
                <a:gd name="T21" fmla="*/ 0 h 191"/>
                <a:gd name="T22" fmla="*/ 0 w 248"/>
                <a:gd name="T23" fmla="*/ 0 h 191"/>
                <a:gd name="T24" fmla="*/ 0 w 248"/>
                <a:gd name="T25" fmla="*/ 0 h 191"/>
                <a:gd name="T26" fmla="*/ 0 w 248"/>
                <a:gd name="T27" fmla="*/ 0 h 191"/>
                <a:gd name="T28" fmla="*/ 0 w 248"/>
                <a:gd name="T29" fmla="*/ 0 h 191"/>
                <a:gd name="T30" fmla="*/ 0 w 248"/>
                <a:gd name="T31" fmla="*/ 0 h 191"/>
                <a:gd name="T32" fmla="*/ 0 w 248"/>
                <a:gd name="T33" fmla="*/ 0 h 191"/>
                <a:gd name="T34" fmla="*/ 0 w 248"/>
                <a:gd name="T35" fmla="*/ 0 h 191"/>
                <a:gd name="T36" fmla="*/ 0 w 248"/>
                <a:gd name="T37" fmla="*/ 0 h 19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48"/>
                <a:gd name="T58" fmla="*/ 0 h 191"/>
                <a:gd name="T59" fmla="*/ 248 w 248"/>
                <a:gd name="T60" fmla="*/ 191 h 19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48" h="191">
                  <a:moveTo>
                    <a:pt x="184" y="36"/>
                  </a:moveTo>
                  <a:cubicBezTo>
                    <a:pt x="127" y="55"/>
                    <a:pt x="150" y="43"/>
                    <a:pt x="112" y="68"/>
                  </a:cubicBezTo>
                  <a:cubicBezTo>
                    <a:pt x="104" y="63"/>
                    <a:pt x="94" y="60"/>
                    <a:pt x="88" y="52"/>
                  </a:cubicBezTo>
                  <a:cubicBezTo>
                    <a:pt x="67" y="26"/>
                    <a:pt x="98" y="10"/>
                    <a:pt x="56" y="52"/>
                  </a:cubicBezTo>
                  <a:cubicBezTo>
                    <a:pt x="51" y="67"/>
                    <a:pt x="41" y="110"/>
                    <a:pt x="24" y="124"/>
                  </a:cubicBezTo>
                  <a:cubicBezTo>
                    <a:pt x="17" y="129"/>
                    <a:pt x="0" y="140"/>
                    <a:pt x="0" y="132"/>
                  </a:cubicBezTo>
                  <a:cubicBezTo>
                    <a:pt x="0" y="122"/>
                    <a:pt x="16" y="121"/>
                    <a:pt x="24" y="116"/>
                  </a:cubicBezTo>
                  <a:cubicBezTo>
                    <a:pt x="29" y="124"/>
                    <a:pt x="36" y="131"/>
                    <a:pt x="40" y="140"/>
                  </a:cubicBezTo>
                  <a:cubicBezTo>
                    <a:pt x="44" y="148"/>
                    <a:pt x="40" y="164"/>
                    <a:pt x="48" y="164"/>
                  </a:cubicBezTo>
                  <a:cubicBezTo>
                    <a:pt x="59" y="164"/>
                    <a:pt x="63" y="146"/>
                    <a:pt x="72" y="140"/>
                  </a:cubicBezTo>
                  <a:cubicBezTo>
                    <a:pt x="79" y="135"/>
                    <a:pt x="88" y="135"/>
                    <a:pt x="96" y="132"/>
                  </a:cubicBezTo>
                  <a:cubicBezTo>
                    <a:pt x="96" y="132"/>
                    <a:pt x="69" y="191"/>
                    <a:pt x="112" y="148"/>
                  </a:cubicBezTo>
                  <a:cubicBezTo>
                    <a:pt x="133" y="127"/>
                    <a:pt x="147" y="97"/>
                    <a:pt x="168" y="76"/>
                  </a:cubicBezTo>
                  <a:cubicBezTo>
                    <a:pt x="171" y="89"/>
                    <a:pt x="166" y="106"/>
                    <a:pt x="176" y="116"/>
                  </a:cubicBezTo>
                  <a:cubicBezTo>
                    <a:pt x="182" y="122"/>
                    <a:pt x="194" y="113"/>
                    <a:pt x="200" y="108"/>
                  </a:cubicBezTo>
                  <a:cubicBezTo>
                    <a:pt x="219" y="92"/>
                    <a:pt x="231" y="69"/>
                    <a:pt x="248" y="52"/>
                  </a:cubicBezTo>
                  <a:cubicBezTo>
                    <a:pt x="233" y="8"/>
                    <a:pt x="218" y="13"/>
                    <a:pt x="184" y="36"/>
                  </a:cubicBezTo>
                  <a:cubicBezTo>
                    <a:pt x="181" y="25"/>
                    <a:pt x="186" y="0"/>
                    <a:pt x="176" y="4"/>
                  </a:cubicBezTo>
                  <a:cubicBezTo>
                    <a:pt x="155" y="13"/>
                    <a:pt x="152" y="44"/>
                    <a:pt x="136" y="60"/>
                  </a:cubicBezTo>
                </a:path>
              </a:pathLst>
            </a:custGeom>
            <a:solidFill>
              <a:srgbClr val="FFFFFF"/>
            </a:solidFill>
            <a:ln w="12700" cap="flat" cmpd="sng">
              <a:noFill/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31775" name="Freeform 31"/>
            <p:cNvSpPr>
              <a:spLocks/>
            </p:cNvSpPr>
            <p:nvPr/>
          </p:nvSpPr>
          <p:spPr bwMode="auto">
            <a:xfrm rot="558124">
              <a:off x="4422" y="3786"/>
              <a:ext cx="77" cy="52"/>
            </a:xfrm>
            <a:custGeom>
              <a:avLst/>
              <a:gdLst>
                <a:gd name="T0" fmla="*/ 0 w 248"/>
                <a:gd name="T1" fmla="*/ 0 h 191"/>
                <a:gd name="T2" fmla="*/ 0 w 248"/>
                <a:gd name="T3" fmla="*/ 0 h 191"/>
                <a:gd name="T4" fmla="*/ 0 w 248"/>
                <a:gd name="T5" fmla="*/ 0 h 191"/>
                <a:gd name="T6" fmla="*/ 0 w 248"/>
                <a:gd name="T7" fmla="*/ 0 h 191"/>
                <a:gd name="T8" fmla="*/ 0 w 248"/>
                <a:gd name="T9" fmla="*/ 0 h 191"/>
                <a:gd name="T10" fmla="*/ 0 w 248"/>
                <a:gd name="T11" fmla="*/ 0 h 191"/>
                <a:gd name="T12" fmla="*/ 0 w 248"/>
                <a:gd name="T13" fmla="*/ 0 h 191"/>
                <a:gd name="T14" fmla="*/ 0 w 248"/>
                <a:gd name="T15" fmla="*/ 0 h 191"/>
                <a:gd name="T16" fmla="*/ 0 w 248"/>
                <a:gd name="T17" fmla="*/ 0 h 191"/>
                <a:gd name="T18" fmla="*/ 0 w 248"/>
                <a:gd name="T19" fmla="*/ 0 h 191"/>
                <a:gd name="T20" fmla="*/ 0 w 248"/>
                <a:gd name="T21" fmla="*/ 0 h 191"/>
                <a:gd name="T22" fmla="*/ 0 w 248"/>
                <a:gd name="T23" fmla="*/ 0 h 191"/>
                <a:gd name="T24" fmla="*/ 0 w 248"/>
                <a:gd name="T25" fmla="*/ 0 h 191"/>
                <a:gd name="T26" fmla="*/ 0 w 248"/>
                <a:gd name="T27" fmla="*/ 0 h 191"/>
                <a:gd name="T28" fmla="*/ 0 w 248"/>
                <a:gd name="T29" fmla="*/ 0 h 191"/>
                <a:gd name="T30" fmla="*/ 0 w 248"/>
                <a:gd name="T31" fmla="*/ 0 h 191"/>
                <a:gd name="T32" fmla="*/ 0 w 248"/>
                <a:gd name="T33" fmla="*/ 0 h 191"/>
                <a:gd name="T34" fmla="*/ 0 w 248"/>
                <a:gd name="T35" fmla="*/ 0 h 191"/>
                <a:gd name="T36" fmla="*/ 0 w 248"/>
                <a:gd name="T37" fmla="*/ 0 h 19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48"/>
                <a:gd name="T58" fmla="*/ 0 h 191"/>
                <a:gd name="T59" fmla="*/ 248 w 248"/>
                <a:gd name="T60" fmla="*/ 191 h 19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48" h="191">
                  <a:moveTo>
                    <a:pt x="184" y="36"/>
                  </a:moveTo>
                  <a:cubicBezTo>
                    <a:pt x="127" y="55"/>
                    <a:pt x="150" y="43"/>
                    <a:pt x="112" y="68"/>
                  </a:cubicBezTo>
                  <a:cubicBezTo>
                    <a:pt x="104" y="63"/>
                    <a:pt x="94" y="60"/>
                    <a:pt x="88" y="52"/>
                  </a:cubicBezTo>
                  <a:cubicBezTo>
                    <a:pt x="67" y="26"/>
                    <a:pt x="98" y="10"/>
                    <a:pt x="56" y="52"/>
                  </a:cubicBezTo>
                  <a:cubicBezTo>
                    <a:pt x="51" y="67"/>
                    <a:pt x="41" y="110"/>
                    <a:pt x="24" y="124"/>
                  </a:cubicBezTo>
                  <a:cubicBezTo>
                    <a:pt x="17" y="129"/>
                    <a:pt x="0" y="140"/>
                    <a:pt x="0" y="132"/>
                  </a:cubicBezTo>
                  <a:cubicBezTo>
                    <a:pt x="0" y="122"/>
                    <a:pt x="16" y="121"/>
                    <a:pt x="24" y="116"/>
                  </a:cubicBezTo>
                  <a:cubicBezTo>
                    <a:pt x="29" y="124"/>
                    <a:pt x="36" y="131"/>
                    <a:pt x="40" y="140"/>
                  </a:cubicBezTo>
                  <a:cubicBezTo>
                    <a:pt x="44" y="148"/>
                    <a:pt x="40" y="164"/>
                    <a:pt x="48" y="164"/>
                  </a:cubicBezTo>
                  <a:cubicBezTo>
                    <a:pt x="59" y="164"/>
                    <a:pt x="63" y="146"/>
                    <a:pt x="72" y="140"/>
                  </a:cubicBezTo>
                  <a:cubicBezTo>
                    <a:pt x="79" y="135"/>
                    <a:pt x="88" y="135"/>
                    <a:pt x="96" y="132"/>
                  </a:cubicBezTo>
                  <a:cubicBezTo>
                    <a:pt x="96" y="132"/>
                    <a:pt x="69" y="191"/>
                    <a:pt x="112" y="148"/>
                  </a:cubicBezTo>
                  <a:cubicBezTo>
                    <a:pt x="133" y="127"/>
                    <a:pt x="147" y="97"/>
                    <a:pt x="168" y="76"/>
                  </a:cubicBezTo>
                  <a:cubicBezTo>
                    <a:pt x="171" y="89"/>
                    <a:pt x="166" y="106"/>
                    <a:pt x="176" y="116"/>
                  </a:cubicBezTo>
                  <a:cubicBezTo>
                    <a:pt x="182" y="122"/>
                    <a:pt x="194" y="113"/>
                    <a:pt x="200" y="108"/>
                  </a:cubicBezTo>
                  <a:cubicBezTo>
                    <a:pt x="219" y="92"/>
                    <a:pt x="231" y="69"/>
                    <a:pt x="248" y="52"/>
                  </a:cubicBezTo>
                  <a:cubicBezTo>
                    <a:pt x="233" y="8"/>
                    <a:pt x="218" y="13"/>
                    <a:pt x="184" y="36"/>
                  </a:cubicBezTo>
                  <a:cubicBezTo>
                    <a:pt x="181" y="25"/>
                    <a:pt x="186" y="0"/>
                    <a:pt x="176" y="4"/>
                  </a:cubicBezTo>
                  <a:cubicBezTo>
                    <a:pt x="155" y="13"/>
                    <a:pt x="152" y="44"/>
                    <a:pt x="136" y="60"/>
                  </a:cubicBezTo>
                </a:path>
              </a:pathLst>
            </a:custGeom>
            <a:solidFill>
              <a:srgbClr val="FFFFFF"/>
            </a:solidFill>
            <a:ln w="12700" cap="flat" cmpd="sng">
              <a:noFill/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31776" name="Freeform 32"/>
            <p:cNvSpPr>
              <a:spLocks/>
            </p:cNvSpPr>
            <p:nvPr/>
          </p:nvSpPr>
          <p:spPr bwMode="auto">
            <a:xfrm rot="558124">
              <a:off x="3878" y="3457"/>
              <a:ext cx="109" cy="52"/>
            </a:xfrm>
            <a:custGeom>
              <a:avLst/>
              <a:gdLst>
                <a:gd name="T0" fmla="*/ 0 w 248"/>
                <a:gd name="T1" fmla="*/ 0 h 191"/>
                <a:gd name="T2" fmla="*/ 0 w 248"/>
                <a:gd name="T3" fmla="*/ 0 h 191"/>
                <a:gd name="T4" fmla="*/ 0 w 248"/>
                <a:gd name="T5" fmla="*/ 0 h 191"/>
                <a:gd name="T6" fmla="*/ 0 w 248"/>
                <a:gd name="T7" fmla="*/ 0 h 191"/>
                <a:gd name="T8" fmla="*/ 0 w 248"/>
                <a:gd name="T9" fmla="*/ 0 h 191"/>
                <a:gd name="T10" fmla="*/ 0 w 248"/>
                <a:gd name="T11" fmla="*/ 0 h 191"/>
                <a:gd name="T12" fmla="*/ 0 w 248"/>
                <a:gd name="T13" fmla="*/ 0 h 191"/>
                <a:gd name="T14" fmla="*/ 0 w 248"/>
                <a:gd name="T15" fmla="*/ 0 h 191"/>
                <a:gd name="T16" fmla="*/ 0 w 248"/>
                <a:gd name="T17" fmla="*/ 0 h 191"/>
                <a:gd name="T18" fmla="*/ 0 w 248"/>
                <a:gd name="T19" fmla="*/ 0 h 191"/>
                <a:gd name="T20" fmla="*/ 0 w 248"/>
                <a:gd name="T21" fmla="*/ 0 h 191"/>
                <a:gd name="T22" fmla="*/ 0 w 248"/>
                <a:gd name="T23" fmla="*/ 0 h 191"/>
                <a:gd name="T24" fmla="*/ 0 w 248"/>
                <a:gd name="T25" fmla="*/ 0 h 191"/>
                <a:gd name="T26" fmla="*/ 0 w 248"/>
                <a:gd name="T27" fmla="*/ 0 h 191"/>
                <a:gd name="T28" fmla="*/ 0 w 248"/>
                <a:gd name="T29" fmla="*/ 0 h 191"/>
                <a:gd name="T30" fmla="*/ 1 w 248"/>
                <a:gd name="T31" fmla="*/ 0 h 191"/>
                <a:gd name="T32" fmla="*/ 0 w 248"/>
                <a:gd name="T33" fmla="*/ 0 h 191"/>
                <a:gd name="T34" fmla="*/ 0 w 248"/>
                <a:gd name="T35" fmla="*/ 0 h 191"/>
                <a:gd name="T36" fmla="*/ 0 w 248"/>
                <a:gd name="T37" fmla="*/ 0 h 19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48"/>
                <a:gd name="T58" fmla="*/ 0 h 191"/>
                <a:gd name="T59" fmla="*/ 248 w 248"/>
                <a:gd name="T60" fmla="*/ 191 h 19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48" h="191">
                  <a:moveTo>
                    <a:pt x="184" y="36"/>
                  </a:moveTo>
                  <a:cubicBezTo>
                    <a:pt x="127" y="55"/>
                    <a:pt x="150" y="43"/>
                    <a:pt x="112" y="68"/>
                  </a:cubicBezTo>
                  <a:cubicBezTo>
                    <a:pt x="104" y="63"/>
                    <a:pt x="94" y="60"/>
                    <a:pt x="88" y="52"/>
                  </a:cubicBezTo>
                  <a:cubicBezTo>
                    <a:pt x="67" y="26"/>
                    <a:pt x="98" y="10"/>
                    <a:pt x="56" y="52"/>
                  </a:cubicBezTo>
                  <a:cubicBezTo>
                    <a:pt x="51" y="67"/>
                    <a:pt x="41" y="110"/>
                    <a:pt x="24" y="124"/>
                  </a:cubicBezTo>
                  <a:cubicBezTo>
                    <a:pt x="17" y="129"/>
                    <a:pt x="0" y="140"/>
                    <a:pt x="0" y="132"/>
                  </a:cubicBezTo>
                  <a:cubicBezTo>
                    <a:pt x="0" y="122"/>
                    <a:pt x="16" y="121"/>
                    <a:pt x="24" y="116"/>
                  </a:cubicBezTo>
                  <a:cubicBezTo>
                    <a:pt x="29" y="124"/>
                    <a:pt x="36" y="131"/>
                    <a:pt x="40" y="140"/>
                  </a:cubicBezTo>
                  <a:cubicBezTo>
                    <a:pt x="44" y="148"/>
                    <a:pt x="40" y="164"/>
                    <a:pt x="48" y="164"/>
                  </a:cubicBezTo>
                  <a:cubicBezTo>
                    <a:pt x="59" y="164"/>
                    <a:pt x="63" y="146"/>
                    <a:pt x="72" y="140"/>
                  </a:cubicBezTo>
                  <a:cubicBezTo>
                    <a:pt x="79" y="135"/>
                    <a:pt x="88" y="135"/>
                    <a:pt x="96" y="132"/>
                  </a:cubicBezTo>
                  <a:cubicBezTo>
                    <a:pt x="96" y="132"/>
                    <a:pt x="69" y="191"/>
                    <a:pt x="112" y="148"/>
                  </a:cubicBezTo>
                  <a:cubicBezTo>
                    <a:pt x="133" y="127"/>
                    <a:pt x="147" y="97"/>
                    <a:pt x="168" y="76"/>
                  </a:cubicBezTo>
                  <a:cubicBezTo>
                    <a:pt x="171" y="89"/>
                    <a:pt x="166" y="106"/>
                    <a:pt x="176" y="116"/>
                  </a:cubicBezTo>
                  <a:cubicBezTo>
                    <a:pt x="182" y="122"/>
                    <a:pt x="194" y="113"/>
                    <a:pt x="200" y="108"/>
                  </a:cubicBezTo>
                  <a:cubicBezTo>
                    <a:pt x="219" y="92"/>
                    <a:pt x="231" y="69"/>
                    <a:pt x="248" y="52"/>
                  </a:cubicBezTo>
                  <a:cubicBezTo>
                    <a:pt x="233" y="8"/>
                    <a:pt x="218" y="13"/>
                    <a:pt x="184" y="36"/>
                  </a:cubicBezTo>
                  <a:cubicBezTo>
                    <a:pt x="181" y="25"/>
                    <a:pt x="186" y="0"/>
                    <a:pt x="176" y="4"/>
                  </a:cubicBezTo>
                  <a:cubicBezTo>
                    <a:pt x="155" y="13"/>
                    <a:pt x="152" y="44"/>
                    <a:pt x="136" y="60"/>
                  </a:cubicBezTo>
                </a:path>
              </a:pathLst>
            </a:custGeom>
            <a:solidFill>
              <a:srgbClr val="FFFFFF"/>
            </a:solidFill>
            <a:ln w="12700" cap="flat" cmpd="sng">
              <a:noFill/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31777" name="Freeform 33"/>
            <p:cNvSpPr>
              <a:spLocks/>
            </p:cNvSpPr>
            <p:nvPr/>
          </p:nvSpPr>
          <p:spPr bwMode="auto">
            <a:xfrm>
              <a:off x="4218" y="3383"/>
              <a:ext cx="113" cy="48"/>
            </a:xfrm>
            <a:custGeom>
              <a:avLst/>
              <a:gdLst>
                <a:gd name="T0" fmla="*/ 1 w 248"/>
                <a:gd name="T1" fmla="*/ 0 h 191"/>
                <a:gd name="T2" fmla="*/ 0 w 248"/>
                <a:gd name="T3" fmla="*/ 0 h 191"/>
                <a:gd name="T4" fmla="*/ 0 w 248"/>
                <a:gd name="T5" fmla="*/ 0 h 191"/>
                <a:gd name="T6" fmla="*/ 0 w 248"/>
                <a:gd name="T7" fmla="*/ 0 h 191"/>
                <a:gd name="T8" fmla="*/ 0 w 248"/>
                <a:gd name="T9" fmla="*/ 0 h 191"/>
                <a:gd name="T10" fmla="*/ 0 w 248"/>
                <a:gd name="T11" fmla="*/ 0 h 191"/>
                <a:gd name="T12" fmla="*/ 0 w 248"/>
                <a:gd name="T13" fmla="*/ 0 h 191"/>
                <a:gd name="T14" fmla="*/ 0 w 248"/>
                <a:gd name="T15" fmla="*/ 0 h 191"/>
                <a:gd name="T16" fmla="*/ 0 w 248"/>
                <a:gd name="T17" fmla="*/ 0 h 191"/>
                <a:gd name="T18" fmla="*/ 0 w 248"/>
                <a:gd name="T19" fmla="*/ 0 h 191"/>
                <a:gd name="T20" fmla="*/ 0 w 248"/>
                <a:gd name="T21" fmla="*/ 0 h 191"/>
                <a:gd name="T22" fmla="*/ 0 w 248"/>
                <a:gd name="T23" fmla="*/ 0 h 191"/>
                <a:gd name="T24" fmla="*/ 0 w 248"/>
                <a:gd name="T25" fmla="*/ 0 h 191"/>
                <a:gd name="T26" fmla="*/ 0 w 248"/>
                <a:gd name="T27" fmla="*/ 0 h 191"/>
                <a:gd name="T28" fmla="*/ 1 w 248"/>
                <a:gd name="T29" fmla="*/ 0 h 191"/>
                <a:gd name="T30" fmla="*/ 1 w 248"/>
                <a:gd name="T31" fmla="*/ 0 h 191"/>
                <a:gd name="T32" fmla="*/ 1 w 248"/>
                <a:gd name="T33" fmla="*/ 0 h 191"/>
                <a:gd name="T34" fmla="*/ 0 w 248"/>
                <a:gd name="T35" fmla="*/ 0 h 191"/>
                <a:gd name="T36" fmla="*/ 0 w 248"/>
                <a:gd name="T37" fmla="*/ 0 h 19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48"/>
                <a:gd name="T58" fmla="*/ 0 h 191"/>
                <a:gd name="T59" fmla="*/ 248 w 248"/>
                <a:gd name="T60" fmla="*/ 191 h 19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48" h="191">
                  <a:moveTo>
                    <a:pt x="184" y="36"/>
                  </a:moveTo>
                  <a:cubicBezTo>
                    <a:pt x="127" y="55"/>
                    <a:pt x="150" y="43"/>
                    <a:pt x="112" y="68"/>
                  </a:cubicBezTo>
                  <a:cubicBezTo>
                    <a:pt x="104" y="63"/>
                    <a:pt x="94" y="60"/>
                    <a:pt x="88" y="52"/>
                  </a:cubicBezTo>
                  <a:cubicBezTo>
                    <a:pt x="67" y="26"/>
                    <a:pt x="98" y="10"/>
                    <a:pt x="56" y="52"/>
                  </a:cubicBezTo>
                  <a:cubicBezTo>
                    <a:pt x="51" y="67"/>
                    <a:pt x="41" y="110"/>
                    <a:pt x="24" y="124"/>
                  </a:cubicBezTo>
                  <a:cubicBezTo>
                    <a:pt x="17" y="129"/>
                    <a:pt x="0" y="140"/>
                    <a:pt x="0" y="132"/>
                  </a:cubicBezTo>
                  <a:cubicBezTo>
                    <a:pt x="0" y="122"/>
                    <a:pt x="16" y="121"/>
                    <a:pt x="24" y="116"/>
                  </a:cubicBezTo>
                  <a:cubicBezTo>
                    <a:pt x="29" y="124"/>
                    <a:pt x="36" y="131"/>
                    <a:pt x="40" y="140"/>
                  </a:cubicBezTo>
                  <a:cubicBezTo>
                    <a:pt x="44" y="148"/>
                    <a:pt x="40" y="164"/>
                    <a:pt x="48" y="164"/>
                  </a:cubicBezTo>
                  <a:cubicBezTo>
                    <a:pt x="59" y="164"/>
                    <a:pt x="63" y="146"/>
                    <a:pt x="72" y="140"/>
                  </a:cubicBezTo>
                  <a:cubicBezTo>
                    <a:pt x="79" y="135"/>
                    <a:pt x="88" y="135"/>
                    <a:pt x="96" y="132"/>
                  </a:cubicBezTo>
                  <a:cubicBezTo>
                    <a:pt x="96" y="132"/>
                    <a:pt x="69" y="191"/>
                    <a:pt x="112" y="148"/>
                  </a:cubicBezTo>
                  <a:cubicBezTo>
                    <a:pt x="133" y="127"/>
                    <a:pt x="147" y="97"/>
                    <a:pt x="168" y="76"/>
                  </a:cubicBezTo>
                  <a:cubicBezTo>
                    <a:pt x="171" y="89"/>
                    <a:pt x="166" y="106"/>
                    <a:pt x="176" y="116"/>
                  </a:cubicBezTo>
                  <a:cubicBezTo>
                    <a:pt x="182" y="122"/>
                    <a:pt x="194" y="113"/>
                    <a:pt x="200" y="108"/>
                  </a:cubicBezTo>
                  <a:cubicBezTo>
                    <a:pt x="219" y="92"/>
                    <a:pt x="231" y="69"/>
                    <a:pt x="248" y="52"/>
                  </a:cubicBezTo>
                  <a:cubicBezTo>
                    <a:pt x="233" y="8"/>
                    <a:pt x="218" y="13"/>
                    <a:pt x="184" y="36"/>
                  </a:cubicBezTo>
                  <a:cubicBezTo>
                    <a:pt x="181" y="25"/>
                    <a:pt x="186" y="0"/>
                    <a:pt x="176" y="4"/>
                  </a:cubicBezTo>
                  <a:cubicBezTo>
                    <a:pt x="155" y="13"/>
                    <a:pt x="152" y="44"/>
                    <a:pt x="136" y="60"/>
                  </a:cubicBezTo>
                </a:path>
              </a:pathLst>
            </a:custGeom>
            <a:solidFill>
              <a:srgbClr val="FFFFFF"/>
            </a:solidFill>
            <a:ln w="12700" cap="flat" cmpd="sng">
              <a:noFill/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31778" name="Freeform 34"/>
            <p:cNvSpPr>
              <a:spLocks/>
            </p:cNvSpPr>
            <p:nvPr/>
          </p:nvSpPr>
          <p:spPr bwMode="auto">
            <a:xfrm rot="-4012660">
              <a:off x="3872" y="3880"/>
              <a:ext cx="141" cy="48"/>
            </a:xfrm>
            <a:custGeom>
              <a:avLst/>
              <a:gdLst>
                <a:gd name="T0" fmla="*/ 3 w 248"/>
                <a:gd name="T1" fmla="*/ 0 h 191"/>
                <a:gd name="T2" fmla="*/ 2 w 248"/>
                <a:gd name="T3" fmla="*/ 0 h 191"/>
                <a:gd name="T4" fmla="*/ 2 w 248"/>
                <a:gd name="T5" fmla="*/ 0 h 191"/>
                <a:gd name="T6" fmla="*/ 1 w 248"/>
                <a:gd name="T7" fmla="*/ 0 h 191"/>
                <a:gd name="T8" fmla="*/ 1 w 248"/>
                <a:gd name="T9" fmla="*/ 0 h 191"/>
                <a:gd name="T10" fmla="*/ 0 w 248"/>
                <a:gd name="T11" fmla="*/ 0 h 191"/>
                <a:gd name="T12" fmla="*/ 1 w 248"/>
                <a:gd name="T13" fmla="*/ 0 h 191"/>
                <a:gd name="T14" fmla="*/ 1 w 248"/>
                <a:gd name="T15" fmla="*/ 0 h 191"/>
                <a:gd name="T16" fmla="*/ 1 w 248"/>
                <a:gd name="T17" fmla="*/ 0 h 191"/>
                <a:gd name="T18" fmla="*/ 1 w 248"/>
                <a:gd name="T19" fmla="*/ 0 h 191"/>
                <a:gd name="T20" fmla="*/ 2 w 248"/>
                <a:gd name="T21" fmla="*/ 0 h 191"/>
                <a:gd name="T22" fmla="*/ 2 w 248"/>
                <a:gd name="T23" fmla="*/ 0 h 191"/>
                <a:gd name="T24" fmla="*/ 3 w 248"/>
                <a:gd name="T25" fmla="*/ 0 h 191"/>
                <a:gd name="T26" fmla="*/ 3 w 248"/>
                <a:gd name="T27" fmla="*/ 0 h 191"/>
                <a:gd name="T28" fmla="*/ 4 w 248"/>
                <a:gd name="T29" fmla="*/ 0 h 191"/>
                <a:gd name="T30" fmla="*/ 5 w 248"/>
                <a:gd name="T31" fmla="*/ 0 h 191"/>
                <a:gd name="T32" fmla="*/ 3 w 248"/>
                <a:gd name="T33" fmla="*/ 0 h 191"/>
                <a:gd name="T34" fmla="*/ 3 w 248"/>
                <a:gd name="T35" fmla="*/ 0 h 191"/>
                <a:gd name="T36" fmla="*/ 3 w 248"/>
                <a:gd name="T37" fmla="*/ 0 h 19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48"/>
                <a:gd name="T58" fmla="*/ 0 h 191"/>
                <a:gd name="T59" fmla="*/ 248 w 248"/>
                <a:gd name="T60" fmla="*/ 191 h 19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48" h="191">
                  <a:moveTo>
                    <a:pt x="184" y="36"/>
                  </a:moveTo>
                  <a:cubicBezTo>
                    <a:pt x="127" y="55"/>
                    <a:pt x="150" y="43"/>
                    <a:pt x="112" y="68"/>
                  </a:cubicBezTo>
                  <a:cubicBezTo>
                    <a:pt x="104" y="63"/>
                    <a:pt x="94" y="60"/>
                    <a:pt x="88" y="52"/>
                  </a:cubicBezTo>
                  <a:cubicBezTo>
                    <a:pt x="67" y="26"/>
                    <a:pt x="98" y="10"/>
                    <a:pt x="56" y="52"/>
                  </a:cubicBezTo>
                  <a:cubicBezTo>
                    <a:pt x="51" y="67"/>
                    <a:pt x="41" y="110"/>
                    <a:pt x="24" y="124"/>
                  </a:cubicBezTo>
                  <a:cubicBezTo>
                    <a:pt x="17" y="129"/>
                    <a:pt x="0" y="140"/>
                    <a:pt x="0" y="132"/>
                  </a:cubicBezTo>
                  <a:cubicBezTo>
                    <a:pt x="0" y="122"/>
                    <a:pt x="16" y="121"/>
                    <a:pt x="24" y="116"/>
                  </a:cubicBezTo>
                  <a:cubicBezTo>
                    <a:pt x="29" y="124"/>
                    <a:pt x="36" y="131"/>
                    <a:pt x="40" y="140"/>
                  </a:cubicBezTo>
                  <a:cubicBezTo>
                    <a:pt x="44" y="148"/>
                    <a:pt x="40" y="164"/>
                    <a:pt x="48" y="164"/>
                  </a:cubicBezTo>
                  <a:cubicBezTo>
                    <a:pt x="59" y="164"/>
                    <a:pt x="63" y="146"/>
                    <a:pt x="72" y="140"/>
                  </a:cubicBezTo>
                  <a:cubicBezTo>
                    <a:pt x="79" y="135"/>
                    <a:pt x="88" y="135"/>
                    <a:pt x="96" y="132"/>
                  </a:cubicBezTo>
                  <a:cubicBezTo>
                    <a:pt x="96" y="132"/>
                    <a:pt x="69" y="191"/>
                    <a:pt x="112" y="148"/>
                  </a:cubicBezTo>
                  <a:cubicBezTo>
                    <a:pt x="133" y="127"/>
                    <a:pt x="147" y="97"/>
                    <a:pt x="168" y="76"/>
                  </a:cubicBezTo>
                  <a:cubicBezTo>
                    <a:pt x="171" y="89"/>
                    <a:pt x="166" y="106"/>
                    <a:pt x="176" y="116"/>
                  </a:cubicBezTo>
                  <a:cubicBezTo>
                    <a:pt x="182" y="122"/>
                    <a:pt x="194" y="113"/>
                    <a:pt x="200" y="108"/>
                  </a:cubicBezTo>
                  <a:cubicBezTo>
                    <a:pt x="219" y="92"/>
                    <a:pt x="231" y="69"/>
                    <a:pt x="248" y="52"/>
                  </a:cubicBezTo>
                  <a:cubicBezTo>
                    <a:pt x="233" y="8"/>
                    <a:pt x="218" y="13"/>
                    <a:pt x="184" y="36"/>
                  </a:cubicBezTo>
                  <a:cubicBezTo>
                    <a:pt x="181" y="25"/>
                    <a:pt x="186" y="0"/>
                    <a:pt x="176" y="4"/>
                  </a:cubicBezTo>
                  <a:cubicBezTo>
                    <a:pt x="155" y="13"/>
                    <a:pt x="152" y="44"/>
                    <a:pt x="136" y="60"/>
                  </a:cubicBezTo>
                </a:path>
              </a:pathLst>
            </a:custGeom>
            <a:solidFill>
              <a:srgbClr val="FFFFFF"/>
            </a:solidFill>
            <a:ln w="12700" cap="flat" cmpd="sng">
              <a:noFill/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31779" name="Freeform 35"/>
            <p:cNvSpPr>
              <a:spLocks/>
            </p:cNvSpPr>
            <p:nvPr/>
          </p:nvSpPr>
          <p:spPr bwMode="auto">
            <a:xfrm rot="18599377" flipH="1">
              <a:off x="4009" y="3404"/>
              <a:ext cx="158" cy="27"/>
            </a:xfrm>
            <a:custGeom>
              <a:avLst/>
              <a:gdLst>
                <a:gd name="T0" fmla="*/ 8 w 248"/>
                <a:gd name="T1" fmla="*/ 0 h 191"/>
                <a:gd name="T2" fmla="*/ 4 w 248"/>
                <a:gd name="T3" fmla="*/ 0 h 191"/>
                <a:gd name="T4" fmla="*/ 4 w 248"/>
                <a:gd name="T5" fmla="*/ 0 h 191"/>
                <a:gd name="T6" fmla="*/ 3 w 248"/>
                <a:gd name="T7" fmla="*/ 0 h 191"/>
                <a:gd name="T8" fmla="*/ 1 w 248"/>
                <a:gd name="T9" fmla="*/ 0 h 191"/>
                <a:gd name="T10" fmla="*/ 0 w 248"/>
                <a:gd name="T11" fmla="*/ 0 h 191"/>
                <a:gd name="T12" fmla="*/ 1 w 248"/>
                <a:gd name="T13" fmla="*/ 0 h 191"/>
                <a:gd name="T14" fmla="*/ 2 w 248"/>
                <a:gd name="T15" fmla="*/ 0 h 191"/>
                <a:gd name="T16" fmla="*/ 2 w 248"/>
                <a:gd name="T17" fmla="*/ 0 h 191"/>
                <a:gd name="T18" fmla="*/ 3 w 248"/>
                <a:gd name="T19" fmla="*/ 0 h 191"/>
                <a:gd name="T20" fmla="*/ 4 w 248"/>
                <a:gd name="T21" fmla="*/ 0 h 191"/>
                <a:gd name="T22" fmla="*/ 4 w 248"/>
                <a:gd name="T23" fmla="*/ 0 h 191"/>
                <a:gd name="T24" fmla="*/ 7 w 248"/>
                <a:gd name="T25" fmla="*/ 0 h 191"/>
                <a:gd name="T26" fmla="*/ 7 w 248"/>
                <a:gd name="T27" fmla="*/ 0 h 191"/>
                <a:gd name="T28" fmla="*/ 8 w 248"/>
                <a:gd name="T29" fmla="*/ 0 h 191"/>
                <a:gd name="T30" fmla="*/ 11 w 248"/>
                <a:gd name="T31" fmla="*/ 0 h 191"/>
                <a:gd name="T32" fmla="*/ 8 w 248"/>
                <a:gd name="T33" fmla="*/ 0 h 191"/>
                <a:gd name="T34" fmla="*/ 7 w 248"/>
                <a:gd name="T35" fmla="*/ 0 h 191"/>
                <a:gd name="T36" fmla="*/ 6 w 248"/>
                <a:gd name="T37" fmla="*/ 0 h 19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48"/>
                <a:gd name="T58" fmla="*/ 0 h 191"/>
                <a:gd name="T59" fmla="*/ 248 w 248"/>
                <a:gd name="T60" fmla="*/ 191 h 19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48" h="191">
                  <a:moveTo>
                    <a:pt x="184" y="36"/>
                  </a:moveTo>
                  <a:cubicBezTo>
                    <a:pt x="127" y="55"/>
                    <a:pt x="150" y="43"/>
                    <a:pt x="112" y="68"/>
                  </a:cubicBezTo>
                  <a:cubicBezTo>
                    <a:pt x="104" y="63"/>
                    <a:pt x="94" y="60"/>
                    <a:pt x="88" y="52"/>
                  </a:cubicBezTo>
                  <a:cubicBezTo>
                    <a:pt x="67" y="26"/>
                    <a:pt x="98" y="10"/>
                    <a:pt x="56" y="52"/>
                  </a:cubicBezTo>
                  <a:cubicBezTo>
                    <a:pt x="51" y="67"/>
                    <a:pt x="41" y="110"/>
                    <a:pt x="24" y="124"/>
                  </a:cubicBezTo>
                  <a:cubicBezTo>
                    <a:pt x="17" y="129"/>
                    <a:pt x="0" y="140"/>
                    <a:pt x="0" y="132"/>
                  </a:cubicBezTo>
                  <a:cubicBezTo>
                    <a:pt x="0" y="122"/>
                    <a:pt x="16" y="121"/>
                    <a:pt x="24" y="116"/>
                  </a:cubicBezTo>
                  <a:cubicBezTo>
                    <a:pt x="29" y="124"/>
                    <a:pt x="36" y="131"/>
                    <a:pt x="40" y="140"/>
                  </a:cubicBezTo>
                  <a:cubicBezTo>
                    <a:pt x="44" y="148"/>
                    <a:pt x="40" y="164"/>
                    <a:pt x="48" y="164"/>
                  </a:cubicBezTo>
                  <a:cubicBezTo>
                    <a:pt x="59" y="164"/>
                    <a:pt x="63" y="146"/>
                    <a:pt x="72" y="140"/>
                  </a:cubicBezTo>
                  <a:cubicBezTo>
                    <a:pt x="79" y="135"/>
                    <a:pt x="88" y="135"/>
                    <a:pt x="96" y="132"/>
                  </a:cubicBezTo>
                  <a:cubicBezTo>
                    <a:pt x="96" y="132"/>
                    <a:pt x="69" y="191"/>
                    <a:pt x="112" y="148"/>
                  </a:cubicBezTo>
                  <a:cubicBezTo>
                    <a:pt x="133" y="127"/>
                    <a:pt x="147" y="97"/>
                    <a:pt x="168" y="76"/>
                  </a:cubicBezTo>
                  <a:cubicBezTo>
                    <a:pt x="171" y="89"/>
                    <a:pt x="166" y="106"/>
                    <a:pt x="176" y="116"/>
                  </a:cubicBezTo>
                  <a:cubicBezTo>
                    <a:pt x="182" y="122"/>
                    <a:pt x="194" y="113"/>
                    <a:pt x="200" y="108"/>
                  </a:cubicBezTo>
                  <a:cubicBezTo>
                    <a:pt x="219" y="92"/>
                    <a:pt x="231" y="69"/>
                    <a:pt x="248" y="52"/>
                  </a:cubicBezTo>
                  <a:cubicBezTo>
                    <a:pt x="233" y="8"/>
                    <a:pt x="218" y="13"/>
                    <a:pt x="184" y="36"/>
                  </a:cubicBezTo>
                  <a:cubicBezTo>
                    <a:pt x="181" y="25"/>
                    <a:pt x="186" y="0"/>
                    <a:pt x="176" y="4"/>
                  </a:cubicBezTo>
                  <a:cubicBezTo>
                    <a:pt x="155" y="13"/>
                    <a:pt x="152" y="44"/>
                    <a:pt x="136" y="60"/>
                  </a:cubicBezTo>
                </a:path>
              </a:pathLst>
            </a:custGeom>
            <a:solidFill>
              <a:srgbClr val="FFFFFF"/>
            </a:solidFill>
            <a:ln w="12700" cap="flat" cmpd="sng">
              <a:noFill/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31780" name="Freeform 36"/>
            <p:cNvSpPr>
              <a:spLocks/>
            </p:cNvSpPr>
            <p:nvPr/>
          </p:nvSpPr>
          <p:spPr bwMode="auto">
            <a:xfrm rot="18599377" flipH="1">
              <a:off x="4077" y="3871"/>
              <a:ext cx="188" cy="45"/>
            </a:xfrm>
            <a:custGeom>
              <a:avLst/>
              <a:gdLst>
                <a:gd name="T0" fmla="*/ 27 w 248"/>
                <a:gd name="T1" fmla="*/ 0 h 191"/>
                <a:gd name="T2" fmla="*/ 16 w 248"/>
                <a:gd name="T3" fmla="*/ 0 h 191"/>
                <a:gd name="T4" fmla="*/ 13 w 248"/>
                <a:gd name="T5" fmla="*/ 0 h 191"/>
                <a:gd name="T6" fmla="*/ 8 w 248"/>
                <a:gd name="T7" fmla="*/ 0 h 191"/>
                <a:gd name="T8" fmla="*/ 4 w 248"/>
                <a:gd name="T9" fmla="*/ 0 h 191"/>
                <a:gd name="T10" fmla="*/ 0 w 248"/>
                <a:gd name="T11" fmla="*/ 0 h 191"/>
                <a:gd name="T12" fmla="*/ 4 w 248"/>
                <a:gd name="T13" fmla="*/ 0 h 191"/>
                <a:gd name="T14" fmla="*/ 6 w 248"/>
                <a:gd name="T15" fmla="*/ 0 h 191"/>
                <a:gd name="T16" fmla="*/ 6 w 248"/>
                <a:gd name="T17" fmla="*/ 0 h 191"/>
                <a:gd name="T18" fmla="*/ 11 w 248"/>
                <a:gd name="T19" fmla="*/ 0 h 191"/>
                <a:gd name="T20" fmla="*/ 14 w 248"/>
                <a:gd name="T21" fmla="*/ 0 h 191"/>
                <a:gd name="T22" fmla="*/ 16 w 248"/>
                <a:gd name="T23" fmla="*/ 0 h 191"/>
                <a:gd name="T24" fmla="*/ 24 w 248"/>
                <a:gd name="T25" fmla="*/ 0 h 191"/>
                <a:gd name="T26" fmla="*/ 25 w 248"/>
                <a:gd name="T27" fmla="*/ 0 h 191"/>
                <a:gd name="T28" fmla="*/ 29 w 248"/>
                <a:gd name="T29" fmla="*/ 0 h 191"/>
                <a:gd name="T30" fmla="*/ 36 w 248"/>
                <a:gd name="T31" fmla="*/ 0 h 191"/>
                <a:gd name="T32" fmla="*/ 27 w 248"/>
                <a:gd name="T33" fmla="*/ 0 h 191"/>
                <a:gd name="T34" fmla="*/ 25 w 248"/>
                <a:gd name="T35" fmla="*/ 0 h 191"/>
                <a:gd name="T36" fmla="*/ 20 w 248"/>
                <a:gd name="T37" fmla="*/ 0 h 19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48"/>
                <a:gd name="T58" fmla="*/ 0 h 191"/>
                <a:gd name="T59" fmla="*/ 248 w 248"/>
                <a:gd name="T60" fmla="*/ 191 h 19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48" h="191">
                  <a:moveTo>
                    <a:pt x="184" y="36"/>
                  </a:moveTo>
                  <a:cubicBezTo>
                    <a:pt x="127" y="55"/>
                    <a:pt x="150" y="43"/>
                    <a:pt x="112" y="68"/>
                  </a:cubicBezTo>
                  <a:cubicBezTo>
                    <a:pt x="104" y="63"/>
                    <a:pt x="94" y="60"/>
                    <a:pt x="88" y="52"/>
                  </a:cubicBezTo>
                  <a:cubicBezTo>
                    <a:pt x="67" y="26"/>
                    <a:pt x="98" y="10"/>
                    <a:pt x="56" y="52"/>
                  </a:cubicBezTo>
                  <a:cubicBezTo>
                    <a:pt x="51" y="67"/>
                    <a:pt x="41" y="110"/>
                    <a:pt x="24" y="124"/>
                  </a:cubicBezTo>
                  <a:cubicBezTo>
                    <a:pt x="17" y="129"/>
                    <a:pt x="0" y="140"/>
                    <a:pt x="0" y="132"/>
                  </a:cubicBezTo>
                  <a:cubicBezTo>
                    <a:pt x="0" y="122"/>
                    <a:pt x="16" y="121"/>
                    <a:pt x="24" y="116"/>
                  </a:cubicBezTo>
                  <a:cubicBezTo>
                    <a:pt x="29" y="124"/>
                    <a:pt x="36" y="131"/>
                    <a:pt x="40" y="140"/>
                  </a:cubicBezTo>
                  <a:cubicBezTo>
                    <a:pt x="44" y="148"/>
                    <a:pt x="40" y="164"/>
                    <a:pt x="48" y="164"/>
                  </a:cubicBezTo>
                  <a:cubicBezTo>
                    <a:pt x="59" y="164"/>
                    <a:pt x="63" y="146"/>
                    <a:pt x="72" y="140"/>
                  </a:cubicBezTo>
                  <a:cubicBezTo>
                    <a:pt x="79" y="135"/>
                    <a:pt x="88" y="135"/>
                    <a:pt x="96" y="132"/>
                  </a:cubicBezTo>
                  <a:cubicBezTo>
                    <a:pt x="96" y="132"/>
                    <a:pt x="69" y="191"/>
                    <a:pt x="112" y="148"/>
                  </a:cubicBezTo>
                  <a:cubicBezTo>
                    <a:pt x="133" y="127"/>
                    <a:pt x="147" y="97"/>
                    <a:pt x="168" y="76"/>
                  </a:cubicBezTo>
                  <a:cubicBezTo>
                    <a:pt x="171" y="89"/>
                    <a:pt x="166" y="106"/>
                    <a:pt x="176" y="116"/>
                  </a:cubicBezTo>
                  <a:cubicBezTo>
                    <a:pt x="182" y="122"/>
                    <a:pt x="194" y="113"/>
                    <a:pt x="200" y="108"/>
                  </a:cubicBezTo>
                  <a:cubicBezTo>
                    <a:pt x="219" y="92"/>
                    <a:pt x="231" y="69"/>
                    <a:pt x="248" y="52"/>
                  </a:cubicBezTo>
                  <a:cubicBezTo>
                    <a:pt x="233" y="8"/>
                    <a:pt x="218" y="13"/>
                    <a:pt x="184" y="36"/>
                  </a:cubicBezTo>
                  <a:cubicBezTo>
                    <a:pt x="181" y="25"/>
                    <a:pt x="186" y="0"/>
                    <a:pt x="176" y="4"/>
                  </a:cubicBezTo>
                  <a:cubicBezTo>
                    <a:pt x="155" y="13"/>
                    <a:pt x="152" y="44"/>
                    <a:pt x="136" y="60"/>
                  </a:cubicBezTo>
                </a:path>
              </a:pathLst>
            </a:custGeom>
            <a:solidFill>
              <a:srgbClr val="FFFFFF"/>
            </a:solidFill>
            <a:ln w="12700" cap="flat" cmpd="sng">
              <a:noFill/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31781" name="Freeform 37"/>
            <p:cNvSpPr>
              <a:spLocks/>
            </p:cNvSpPr>
            <p:nvPr/>
          </p:nvSpPr>
          <p:spPr bwMode="auto">
            <a:xfrm rot="558124">
              <a:off x="3756" y="3657"/>
              <a:ext cx="77" cy="52"/>
            </a:xfrm>
            <a:custGeom>
              <a:avLst/>
              <a:gdLst>
                <a:gd name="T0" fmla="*/ 0 w 248"/>
                <a:gd name="T1" fmla="*/ 0 h 191"/>
                <a:gd name="T2" fmla="*/ 0 w 248"/>
                <a:gd name="T3" fmla="*/ 0 h 191"/>
                <a:gd name="T4" fmla="*/ 0 w 248"/>
                <a:gd name="T5" fmla="*/ 0 h 191"/>
                <a:gd name="T6" fmla="*/ 0 w 248"/>
                <a:gd name="T7" fmla="*/ 0 h 191"/>
                <a:gd name="T8" fmla="*/ 0 w 248"/>
                <a:gd name="T9" fmla="*/ 0 h 191"/>
                <a:gd name="T10" fmla="*/ 0 w 248"/>
                <a:gd name="T11" fmla="*/ 0 h 191"/>
                <a:gd name="T12" fmla="*/ 0 w 248"/>
                <a:gd name="T13" fmla="*/ 0 h 191"/>
                <a:gd name="T14" fmla="*/ 0 w 248"/>
                <a:gd name="T15" fmla="*/ 0 h 191"/>
                <a:gd name="T16" fmla="*/ 0 w 248"/>
                <a:gd name="T17" fmla="*/ 0 h 191"/>
                <a:gd name="T18" fmla="*/ 0 w 248"/>
                <a:gd name="T19" fmla="*/ 0 h 191"/>
                <a:gd name="T20" fmla="*/ 0 w 248"/>
                <a:gd name="T21" fmla="*/ 0 h 191"/>
                <a:gd name="T22" fmla="*/ 0 w 248"/>
                <a:gd name="T23" fmla="*/ 0 h 191"/>
                <a:gd name="T24" fmla="*/ 0 w 248"/>
                <a:gd name="T25" fmla="*/ 0 h 191"/>
                <a:gd name="T26" fmla="*/ 0 w 248"/>
                <a:gd name="T27" fmla="*/ 0 h 191"/>
                <a:gd name="T28" fmla="*/ 0 w 248"/>
                <a:gd name="T29" fmla="*/ 0 h 191"/>
                <a:gd name="T30" fmla="*/ 0 w 248"/>
                <a:gd name="T31" fmla="*/ 0 h 191"/>
                <a:gd name="T32" fmla="*/ 0 w 248"/>
                <a:gd name="T33" fmla="*/ 0 h 191"/>
                <a:gd name="T34" fmla="*/ 0 w 248"/>
                <a:gd name="T35" fmla="*/ 0 h 191"/>
                <a:gd name="T36" fmla="*/ 0 w 248"/>
                <a:gd name="T37" fmla="*/ 0 h 19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48"/>
                <a:gd name="T58" fmla="*/ 0 h 191"/>
                <a:gd name="T59" fmla="*/ 248 w 248"/>
                <a:gd name="T60" fmla="*/ 191 h 19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48" h="191">
                  <a:moveTo>
                    <a:pt x="184" y="36"/>
                  </a:moveTo>
                  <a:cubicBezTo>
                    <a:pt x="127" y="55"/>
                    <a:pt x="150" y="43"/>
                    <a:pt x="112" y="68"/>
                  </a:cubicBezTo>
                  <a:cubicBezTo>
                    <a:pt x="104" y="63"/>
                    <a:pt x="94" y="60"/>
                    <a:pt x="88" y="52"/>
                  </a:cubicBezTo>
                  <a:cubicBezTo>
                    <a:pt x="67" y="26"/>
                    <a:pt x="98" y="10"/>
                    <a:pt x="56" y="52"/>
                  </a:cubicBezTo>
                  <a:cubicBezTo>
                    <a:pt x="51" y="67"/>
                    <a:pt x="41" y="110"/>
                    <a:pt x="24" y="124"/>
                  </a:cubicBezTo>
                  <a:cubicBezTo>
                    <a:pt x="17" y="129"/>
                    <a:pt x="0" y="140"/>
                    <a:pt x="0" y="132"/>
                  </a:cubicBezTo>
                  <a:cubicBezTo>
                    <a:pt x="0" y="122"/>
                    <a:pt x="16" y="121"/>
                    <a:pt x="24" y="116"/>
                  </a:cubicBezTo>
                  <a:cubicBezTo>
                    <a:pt x="29" y="124"/>
                    <a:pt x="36" y="131"/>
                    <a:pt x="40" y="140"/>
                  </a:cubicBezTo>
                  <a:cubicBezTo>
                    <a:pt x="44" y="148"/>
                    <a:pt x="40" y="164"/>
                    <a:pt x="48" y="164"/>
                  </a:cubicBezTo>
                  <a:cubicBezTo>
                    <a:pt x="59" y="164"/>
                    <a:pt x="63" y="146"/>
                    <a:pt x="72" y="140"/>
                  </a:cubicBezTo>
                  <a:cubicBezTo>
                    <a:pt x="79" y="135"/>
                    <a:pt x="88" y="135"/>
                    <a:pt x="96" y="132"/>
                  </a:cubicBezTo>
                  <a:cubicBezTo>
                    <a:pt x="96" y="132"/>
                    <a:pt x="69" y="191"/>
                    <a:pt x="112" y="148"/>
                  </a:cubicBezTo>
                  <a:cubicBezTo>
                    <a:pt x="133" y="127"/>
                    <a:pt x="147" y="97"/>
                    <a:pt x="168" y="76"/>
                  </a:cubicBezTo>
                  <a:cubicBezTo>
                    <a:pt x="171" y="89"/>
                    <a:pt x="166" y="106"/>
                    <a:pt x="176" y="116"/>
                  </a:cubicBezTo>
                  <a:cubicBezTo>
                    <a:pt x="182" y="122"/>
                    <a:pt x="194" y="113"/>
                    <a:pt x="200" y="108"/>
                  </a:cubicBezTo>
                  <a:cubicBezTo>
                    <a:pt x="219" y="92"/>
                    <a:pt x="231" y="69"/>
                    <a:pt x="248" y="52"/>
                  </a:cubicBezTo>
                  <a:cubicBezTo>
                    <a:pt x="233" y="8"/>
                    <a:pt x="218" y="13"/>
                    <a:pt x="184" y="36"/>
                  </a:cubicBezTo>
                  <a:cubicBezTo>
                    <a:pt x="181" y="25"/>
                    <a:pt x="186" y="0"/>
                    <a:pt x="176" y="4"/>
                  </a:cubicBezTo>
                  <a:cubicBezTo>
                    <a:pt x="155" y="13"/>
                    <a:pt x="152" y="44"/>
                    <a:pt x="136" y="60"/>
                  </a:cubicBezTo>
                </a:path>
              </a:pathLst>
            </a:custGeom>
            <a:solidFill>
              <a:srgbClr val="FFFFFF"/>
            </a:solidFill>
            <a:ln w="12700" cap="flat" cmpd="sng">
              <a:noFill/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31782" name="Freeform 38"/>
            <p:cNvSpPr>
              <a:spLocks/>
            </p:cNvSpPr>
            <p:nvPr/>
          </p:nvSpPr>
          <p:spPr bwMode="auto">
            <a:xfrm rot="558124">
              <a:off x="4379" y="3871"/>
              <a:ext cx="77" cy="52"/>
            </a:xfrm>
            <a:custGeom>
              <a:avLst/>
              <a:gdLst>
                <a:gd name="T0" fmla="*/ 0 w 248"/>
                <a:gd name="T1" fmla="*/ 0 h 191"/>
                <a:gd name="T2" fmla="*/ 0 w 248"/>
                <a:gd name="T3" fmla="*/ 0 h 191"/>
                <a:gd name="T4" fmla="*/ 0 w 248"/>
                <a:gd name="T5" fmla="*/ 0 h 191"/>
                <a:gd name="T6" fmla="*/ 0 w 248"/>
                <a:gd name="T7" fmla="*/ 0 h 191"/>
                <a:gd name="T8" fmla="*/ 0 w 248"/>
                <a:gd name="T9" fmla="*/ 0 h 191"/>
                <a:gd name="T10" fmla="*/ 0 w 248"/>
                <a:gd name="T11" fmla="*/ 0 h 191"/>
                <a:gd name="T12" fmla="*/ 0 w 248"/>
                <a:gd name="T13" fmla="*/ 0 h 191"/>
                <a:gd name="T14" fmla="*/ 0 w 248"/>
                <a:gd name="T15" fmla="*/ 0 h 191"/>
                <a:gd name="T16" fmla="*/ 0 w 248"/>
                <a:gd name="T17" fmla="*/ 0 h 191"/>
                <a:gd name="T18" fmla="*/ 0 w 248"/>
                <a:gd name="T19" fmla="*/ 0 h 191"/>
                <a:gd name="T20" fmla="*/ 0 w 248"/>
                <a:gd name="T21" fmla="*/ 0 h 191"/>
                <a:gd name="T22" fmla="*/ 0 w 248"/>
                <a:gd name="T23" fmla="*/ 0 h 191"/>
                <a:gd name="T24" fmla="*/ 0 w 248"/>
                <a:gd name="T25" fmla="*/ 0 h 191"/>
                <a:gd name="T26" fmla="*/ 0 w 248"/>
                <a:gd name="T27" fmla="*/ 0 h 191"/>
                <a:gd name="T28" fmla="*/ 0 w 248"/>
                <a:gd name="T29" fmla="*/ 0 h 191"/>
                <a:gd name="T30" fmla="*/ 0 w 248"/>
                <a:gd name="T31" fmla="*/ 0 h 191"/>
                <a:gd name="T32" fmla="*/ 0 w 248"/>
                <a:gd name="T33" fmla="*/ 0 h 191"/>
                <a:gd name="T34" fmla="*/ 0 w 248"/>
                <a:gd name="T35" fmla="*/ 0 h 191"/>
                <a:gd name="T36" fmla="*/ 0 w 248"/>
                <a:gd name="T37" fmla="*/ 0 h 19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48"/>
                <a:gd name="T58" fmla="*/ 0 h 191"/>
                <a:gd name="T59" fmla="*/ 248 w 248"/>
                <a:gd name="T60" fmla="*/ 191 h 19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48" h="191">
                  <a:moveTo>
                    <a:pt x="184" y="36"/>
                  </a:moveTo>
                  <a:cubicBezTo>
                    <a:pt x="127" y="55"/>
                    <a:pt x="150" y="43"/>
                    <a:pt x="112" y="68"/>
                  </a:cubicBezTo>
                  <a:cubicBezTo>
                    <a:pt x="104" y="63"/>
                    <a:pt x="94" y="60"/>
                    <a:pt x="88" y="52"/>
                  </a:cubicBezTo>
                  <a:cubicBezTo>
                    <a:pt x="67" y="26"/>
                    <a:pt x="98" y="10"/>
                    <a:pt x="56" y="52"/>
                  </a:cubicBezTo>
                  <a:cubicBezTo>
                    <a:pt x="51" y="67"/>
                    <a:pt x="41" y="110"/>
                    <a:pt x="24" y="124"/>
                  </a:cubicBezTo>
                  <a:cubicBezTo>
                    <a:pt x="17" y="129"/>
                    <a:pt x="0" y="140"/>
                    <a:pt x="0" y="132"/>
                  </a:cubicBezTo>
                  <a:cubicBezTo>
                    <a:pt x="0" y="122"/>
                    <a:pt x="16" y="121"/>
                    <a:pt x="24" y="116"/>
                  </a:cubicBezTo>
                  <a:cubicBezTo>
                    <a:pt x="29" y="124"/>
                    <a:pt x="36" y="131"/>
                    <a:pt x="40" y="140"/>
                  </a:cubicBezTo>
                  <a:cubicBezTo>
                    <a:pt x="44" y="148"/>
                    <a:pt x="40" y="164"/>
                    <a:pt x="48" y="164"/>
                  </a:cubicBezTo>
                  <a:cubicBezTo>
                    <a:pt x="59" y="164"/>
                    <a:pt x="63" y="146"/>
                    <a:pt x="72" y="140"/>
                  </a:cubicBezTo>
                  <a:cubicBezTo>
                    <a:pt x="79" y="135"/>
                    <a:pt x="88" y="135"/>
                    <a:pt x="96" y="132"/>
                  </a:cubicBezTo>
                  <a:cubicBezTo>
                    <a:pt x="96" y="132"/>
                    <a:pt x="69" y="191"/>
                    <a:pt x="112" y="148"/>
                  </a:cubicBezTo>
                  <a:cubicBezTo>
                    <a:pt x="133" y="127"/>
                    <a:pt x="147" y="97"/>
                    <a:pt x="168" y="76"/>
                  </a:cubicBezTo>
                  <a:cubicBezTo>
                    <a:pt x="171" y="89"/>
                    <a:pt x="166" y="106"/>
                    <a:pt x="176" y="116"/>
                  </a:cubicBezTo>
                  <a:cubicBezTo>
                    <a:pt x="182" y="122"/>
                    <a:pt x="194" y="113"/>
                    <a:pt x="200" y="108"/>
                  </a:cubicBezTo>
                  <a:cubicBezTo>
                    <a:pt x="219" y="92"/>
                    <a:pt x="231" y="69"/>
                    <a:pt x="248" y="52"/>
                  </a:cubicBezTo>
                  <a:cubicBezTo>
                    <a:pt x="233" y="8"/>
                    <a:pt x="218" y="13"/>
                    <a:pt x="184" y="36"/>
                  </a:cubicBezTo>
                  <a:cubicBezTo>
                    <a:pt x="181" y="25"/>
                    <a:pt x="186" y="0"/>
                    <a:pt x="176" y="4"/>
                  </a:cubicBezTo>
                  <a:cubicBezTo>
                    <a:pt x="155" y="13"/>
                    <a:pt x="152" y="44"/>
                    <a:pt x="136" y="60"/>
                  </a:cubicBezTo>
                </a:path>
              </a:pathLst>
            </a:custGeom>
            <a:solidFill>
              <a:srgbClr val="FFFFFF"/>
            </a:solidFill>
            <a:ln w="12700" cap="flat" cmpd="sng">
              <a:noFill/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31783" name="Freeform 39"/>
            <p:cNvSpPr>
              <a:spLocks/>
            </p:cNvSpPr>
            <p:nvPr/>
          </p:nvSpPr>
          <p:spPr bwMode="auto">
            <a:xfrm rot="558124">
              <a:off x="4345" y="3463"/>
              <a:ext cx="77" cy="52"/>
            </a:xfrm>
            <a:custGeom>
              <a:avLst/>
              <a:gdLst>
                <a:gd name="T0" fmla="*/ 0 w 248"/>
                <a:gd name="T1" fmla="*/ 0 h 191"/>
                <a:gd name="T2" fmla="*/ 0 w 248"/>
                <a:gd name="T3" fmla="*/ 0 h 191"/>
                <a:gd name="T4" fmla="*/ 0 w 248"/>
                <a:gd name="T5" fmla="*/ 0 h 191"/>
                <a:gd name="T6" fmla="*/ 0 w 248"/>
                <a:gd name="T7" fmla="*/ 0 h 191"/>
                <a:gd name="T8" fmla="*/ 0 w 248"/>
                <a:gd name="T9" fmla="*/ 0 h 191"/>
                <a:gd name="T10" fmla="*/ 0 w 248"/>
                <a:gd name="T11" fmla="*/ 0 h 191"/>
                <a:gd name="T12" fmla="*/ 0 w 248"/>
                <a:gd name="T13" fmla="*/ 0 h 191"/>
                <a:gd name="T14" fmla="*/ 0 w 248"/>
                <a:gd name="T15" fmla="*/ 0 h 191"/>
                <a:gd name="T16" fmla="*/ 0 w 248"/>
                <a:gd name="T17" fmla="*/ 0 h 191"/>
                <a:gd name="T18" fmla="*/ 0 w 248"/>
                <a:gd name="T19" fmla="*/ 0 h 191"/>
                <a:gd name="T20" fmla="*/ 0 w 248"/>
                <a:gd name="T21" fmla="*/ 0 h 191"/>
                <a:gd name="T22" fmla="*/ 0 w 248"/>
                <a:gd name="T23" fmla="*/ 0 h 191"/>
                <a:gd name="T24" fmla="*/ 0 w 248"/>
                <a:gd name="T25" fmla="*/ 0 h 191"/>
                <a:gd name="T26" fmla="*/ 0 w 248"/>
                <a:gd name="T27" fmla="*/ 0 h 191"/>
                <a:gd name="T28" fmla="*/ 0 w 248"/>
                <a:gd name="T29" fmla="*/ 0 h 191"/>
                <a:gd name="T30" fmla="*/ 0 w 248"/>
                <a:gd name="T31" fmla="*/ 0 h 191"/>
                <a:gd name="T32" fmla="*/ 0 w 248"/>
                <a:gd name="T33" fmla="*/ 0 h 191"/>
                <a:gd name="T34" fmla="*/ 0 w 248"/>
                <a:gd name="T35" fmla="*/ 0 h 191"/>
                <a:gd name="T36" fmla="*/ 0 w 248"/>
                <a:gd name="T37" fmla="*/ 0 h 19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48"/>
                <a:gd name="T58" fmla="*/ 0 h 191"/>
                <a:gd name="T59" fmla="*/ 248 w 248"/>
                <a:gd name="T60" fmla="*/ 191 h 19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48" h="191">
                  <a:moveTo>
                    <a:pt x="184" y="36"/>
                  </a:moveTo>
                  <a:cubicBezTo>
                    <a:pt x="127" y="55"/>
                    <a:pt x="150" y="43"/>
                    <a:pt x="112" y="68"/>
                  </a:cubicBezTo>
                  <a:cubicBezTo>
                    <a:pt x="104" y="63"/>
                    <a:pt x="94" y="60"/>
                    <a:pt x="88" y="52"/>
                  </a:cubicBezTo>
                  <a:cubicBezTo>
                    <a:pt x="67" y="26"/>
                    <a:pt x="98" y="10"/>
                    <a:pt x="56" y="52"/>
                  </a:cubicBezTo>
                  <a:cubicBezTo>
                    <a:pt x="51" y="67"/>
                    <a:pt x="41" y="110"/>
                    <a:pt x="24" y="124"/>
                  </a:cubicBezTo>
                  <a:cubicBezTo>
                    <a:pt x="17" y="129"/>
                    <a:pt x="0" y="140"/>
                    <a:pt x="0" y="132"/>
                  </a:cubicBezTo>
                  <a:cubicBezTo>
                    <a:pt x="0" y="122"/>
                    <a:pt x="16" y="121"/>
                    <a:pt x="24" y="116"/>
                  </a:cubicBezTo>
                  <a:cubicBezTo>
                    <a:pt x="29" y="124"/>
                    <a:pt x="36" y="131"/>
                    <a:pt x="40" y="140"/>
                  </a:cubicBezTo>
                  <a:cubicBezTo>
                    <a:pt x="44" y="148"/>
                    <a:pt x="40" y="164"/>
                    <a:pt x="48" y="164"/>
                  </a:cubicBezTo>
                  <a:cubicBezTo>
                    <a:pt x="59" y="164"/>
                    <a:pt x="63" y="146"/>
                    <a:pt x="72" y="140"/>
                  </a:cubicBezTo>
                  <a:cubicBezTo>
                    <a:pt x="79" y="135"/>
                    <a:pt x="88" y="135"/>
                    <a:pt x="96" y="132"/>
                  </a:cubicBezTo>
                  <a:cubicBezTo>
                    <a:pt x="96" y="132"/>
                    <a:pt x="69" y="191"/>
                    <a:pt x="112" y="148"/>
                  </a:cubicBezTo>
                  <a:cubicBezTo>
                    <a:pt x="133" y="127"/>
                    <a:pt x="147" y="97"/>
                    <a:pt x="168" y="76"/>
                  </a:cubicBezTo>
                  <a:cubicBezTo>
                    <a:pt x="171" y="89"/>
                    <a:pt x="166" y="106"/>
                    <a:pt x="176" y="116"/>
                  </a:cubicBezTo>
                  <a:cubicBezTo>
                    <a:pt x="182" y="122"/>
                    <a:pt x="194" y="113"/>
                    <a:pt x="200" y="108"/>
                  </a:cubicBezTo>
                  <a:cubicBezTo>
                    <a:pt x="219" y="92"/>
                    <a:pt x="231" y="69"/>
                    <a:pt x="248" y="52"/>
                  </a:cubicBezTo>
                  <a:cubicBezTo>
                    <a:pt x="233" y="8"/>
                    <a:pt x="218" y="13"/>
                    <a:pt x="184" y="36"/>
                  </a:cubicBezTo>
                  <a:cubicBezTo>
                    <a:pt x="181" y="25"/>
                    <a:pt x="186" y="0"/>
                    <a:pt x="176" y="4"/>
                  </a:cubicBezTo>
                  <a:cubicBezTo>
                    <a:pt x="155" y="13"/>
                    <a:pt x="152" y="44"/>
                    <a:pt x="136" y="60"/>
                  </a:cubicBezTo>
                </a:path>
              </a:pathLst>
            </a:custGeom>
            <a:solidFill>
              <a:srgbClr val="FFFFFF"/>
            </a:solidFill>
            <a:ln w="12700" cap="flat" cmpd="sng">
              <a:noFill/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31784" name="Freeform 40"/>
            <p:cNvSpPr>
              <a:spLocks/>
            </p:cNvSpPr>
            <p:nvPr/>
          </p:nvSpPr>
          <p:spPr bwMode="auto">
            <a:xfrm rot="-237609">
              <a:off x="4404" y="3579"/>
              <a:ext cx="77" cy="52"/>
            </a:xfrm>
            <a:custGeom>
              <a:avLst/>
              <a:gdLst>
                <a:gd name="T0" fmla="*/ 0 w 248"/>
                <a:gd name="T1" fmla="*/ 0 h 191"/>
                <a:gd name="T2" fmla="*/ 0 w 248"/>
                <a:gd name="T3" fmla="*/ 0 h 191"/>
                <a:gd name="T4" fmla="*/ 0 w 248"/>
                <a:gd name="T5" fmla="*/ 0 h 191"/>
                <a:gd name="T6" fmla="*/ 0 w 248"/>
                <a:gd name="T7" fmla="*/ 0 h 191"/>
                <a:gd name="T8" fmla="*/ 0 w 248"/>
                <a:gd name="T9" fmla="*/ 0 h 191"/>
                <a:gd name="T10" fmla="*/ 0 w 248"/>
                <a:gd name="T11" fmla="*/ 0 h 191"/>
                <a:gd name="T12" fmla="*/ 0 w 248"/>
                <a:gd name="T13" fmla="*/ 0 h 191"/>
                <a:gd name="T14" fmla="*/ 0 w 248"/>
                <a:gd name="T15" fmla="*/ 0 h 191"/>
                <a:gd name="T16" fmla="*/ 0 w 248"/>
                <a:gd name="T17" fmla="*/ 0 h 191"/>
                <a:gd name="T18" fmla="*/ 0 w 248"/>
                <a:gd name="T19" fmla="*/ 0 h 191"/>
                <a:gd name="T20" fmla="*/ 0 w 248"/>
                <a:gd name="T21" fmla="*/ 0 h 191"/>
                <a:gd name="T22" fmla="*/ 0 w 248"/>
                <a:gd name="T23" fmla="*/ 0 h 191"/>
                <a:gd name="T24" fmla="*/ 0 w 248"/>
                <a:gd name="T25" fmla="*/ 0 h 191"/>
                <a:gd name="T26" fmla="*/ 0 w 248"/>
                <a:gd name="T27" fmla="*/ 0 h 191"/>
                <a:gd name="T28" fmla="*/ 0 w 248"/>
                <a:gd name="T29" fmla="*/ 0 h 191"/>
                <a:gd name="T30" fmla="*/ 0 w 248"/>
                <a:gd name="T31" fmla="*/ 0 h 191"/>
                <a:gd name="T32" fmla="*/ 0 w 248"/>
                <a:gd name="T33" fmla="*/ 0 h 191"/>
                <a:gd name="T34" fmla="*/ 0 w 248"/>
                <a:gd name="T35" fmla="*/ 0 h 191"/>
                <a:gd name="T36" fmla="*/ 0 w 248"/>
                <a:gd name="T37" fmla="*/ 0 h 19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48"/>
                <a:gd name="T58" fmla="*/ 0 h 191"/>
                <a:gd name="T59" fmla="*/ 248 w 248"/>
                <a:gd name="T60" fmla="*/ 191 h 19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48" h="191">
                  <a:moveTo>
                    <a:pt x="184" y="36"/>
                  </a:moveTo>
                  <a:cubicBezTo>
                    <a:pt x="127" y="55"/>
                    <a:pt x="150" y="43"/>
                    <a:pt x="112" y="68"/>
                  </a:cubicBezTo>
                  <a:cubicBezTo>
                    <a:pt x="104" y="63"/>
                    <a:pt x="94" y="60"/>
                    <a:pt x="88" y="52"/>
                  </a:cubicBezTo>
                  <a:cubicBezTo>
                    <a:pt x="67" y="26"/>
                    <a:pt x="98" y="10"/>
                    <a:pt x="56" y="52"/>
                  </a:cubicBezTo>
                  <a:cubicBezTo>
                    <a:pt x="51" y="67"/>
                    <a:pt x="41" y="110"/>
                    <a:pt x="24" y="124"/>
                  </a:cubicBezTo>
                  <a:cubicBezTo>
                    <a:pt x="17" y="129"/>
                    <a:pt x="0" y="140"/>
                    <a:pt x="0" y="132"/>
                  </a:cubicBezTo>
                  <a:cubicBezTo>
                    <a:pt x="0" y="122"/>
                    <a:pt x="16" y="121"/>
                    <a:pt x="24" y="116"/>
                  </a:cubicBezTo>
                  <a:cubicBezTo>
                    <a:pt x="29" y="124"/>
                    <a:pt x="36" y="131"/>
                    <a:pt x="40" y="140"/>
                  </a:cubicBezTo>
                  <a:cubicBezTo>
                    <a:pt x="44" y="148"/>
                    <a:pt x="40" y="164"/>
                    <a:pt x="48" y="164"/>
                  </a:cubicBezTo>
                  <a:cubicBezTo>
                    <a:pt x="59" y="164"/>
                    <a:pt x="63" y="146"/>
                    <a:pt x="72" y="140"/>
                  </a:cubicBezTo>
                  <a:cubicBezTo>
                    <a:pt x="79" y="135"/>
                    <a:pt x="88" y="135"/>
                    <a:pt x="96" y="132"/>
                  </a:cubicBezTo>
                  <a:cubicBezTo>
                    <a:pt x="96" y="132"/>
                    <a:pt x="69" y="191"/>
                    <a:pt x="112" y="148"/>
                  </a:cubicBezTo>
                  <a:cubicBezTo>
                    <a:pt x="133" y="127"/>
                    <a:pt x="147" y="97"/>
                    <a:pt x="168" y="76"/>
                  </a:cubicBezTo>
                  <a:cubicBezTo>
                    <a:pt x="171" y="89"/>
                    <a:pt x="166" y="106"/>
                    <a:pt x="176" y="116"/>
                  </a:cubicBezTo>
                  <a:cubicBezTo>
                    <a:pt x="182" y="122"/>
                    <a:pt x="194" y="113"/>
                    <a:pt x="200" y="108"/>
                  </a:cubicBezTo>
                  <a:cubicBezTo>
                    <a:pt x="219" y="92"/>
                    <a:pt x="231" y="69"/>
                    <a:pt x="248" y="52"/>
                  </a:cubicBezTo>
                  <a:cubicBezTo>
                    <a:pt x="233" y="8"/>
                    <a:pt x="218" y="13"/>
                    <a:pt x="184" y="36"/>
                  </a:cubicBezTo>
                  <a:cubicBezTo>
                    <a:pt x="181" y="25"/>
                    <a:pt x="186" y="0"/>
                    <a:pt x="176" y="4"/>
                  </a:cubicBezTo>
                  <a:cubicBezTo>
                    <a:pt x="155" y="13"/>
                    <a:pt x="152" y="44"/>
                    <a:pt x="136" y="60"/>
                  </a:cubicBezTo>
                </a:path>
              </a:pathLst>
            </a:custGeom>
            <a:solidFill>
              <a:srgbClr val="FFFFFF"/>
            </a:solidFill>
            <a:ln w="12700" cap="flat" cmpd="sng">
              <a:noFill/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31785" name="Freeform 41"/>
            <p:cNvSpPr>
              <a:spLocks/>
            </p:cNvSpPr>
            <p:nvPr/>
          </p:nvSpPr>
          <p:spPr bwMode="auto">
            <a:xfrm rot="558124">
              <a:off x="4014" y="3872"/>
              <a:ext cx="109" cy="52"/>
            </a:xfrm>
            <a:custGeom>
              <a:avLst/>
              <a:gdLst>
                <a:gd name="T0" fmla="*/ 0 w 248"/>
                <a:gd name="T1" fmla="*/ 0 h 191"/>
                <a:gd name="T2" fmla="*/ 0 w 248"/>
                <a:gd name="T3" fmla="*/ 0 h 191"/>
                <a:gd name="T4" fmla="*/ 0 w 248"/>
                <a:gd name="T5" fmla="*/ 0 h 191"/>
                <a:gd name="T6" fmla="*/ 0 w 248"/>
                <a:gd name="T7" fmla="*/ 0 h 191"/>
                <a:gd name="T8" fmla="*/ 0 w 248"/>
                <a:gd name="T9" fmla="*/ 0 h 191"/>
                <a:gd name="T10" fmla="*/ 0 w 248"/>
                <a:gd name="T11" fmla="*/ 0 h 191"/>
                <a:gd name="T12" fmla="*/ 0 w 248"/>
                <a:gd name="T13" fmla="*/ 0 h 191"/>
                <a:gd name="T14" fmla="*/ 0 w 248"/>
                <a:gd name="T15" fmla="*/ 0 h 191"/>
                <a:gd name="T16" fmla="*/ 0 w 248"/>
                <a:gd name="T17" fmla="*/ 0 h 191"/>
                <a:gd name="T18" fmla="*/ 0 w 248"/>
                <a:gd name="T19" fmla="*/ 0 h 191"/>
                <a:gd name="T20" fmla="*/ 0 w 248"/>
                <a:gd name="T21" fmla="*/ 0 h 191"/>
                <a:gd name="T22" fmla="*/ 0 w 248"/>
                <a:gd name="T23" fmla="*/ 0 h 191"/>
                <a:gd name="T24" fmla="*/ 0 w 248"/>
                <a:gd name="T25" fmla="*/ 0 h 191"/>
                <a:gd name="T26" fmla="*/ 0 w 248"/>
                <a:gd name="T27" fmla="*/ 0 h 191"/>
                <a:gd name="T28" fmla="*/ 0 w 248"/>
                <a:gd name="T29" fmla="*/ 0 h 191"/>
                <a:gd name="T30" fmla="*/ 1 w 248"/>
                <a:gd name="T31" fmla="*/ 0 h 191"/>
                <a:gd name="T32" fmla="*/ 0 w 248"/>
                <a:gd name="T33" fmla="*/ 0 h 191"/>
                <a:gd name="T34" fmla="*/ 0 w 248"/>
                <a:gd name="T35" fmla="*/ 0 h 191"/>
                <a:gd name="T36" fmla="*/ 0 w 248"/>
                <a:gd name="T37" fmla="*/ 0 h 19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48"/>
                <a:gd name="T58" fmla="*/ 0 h 191"/>
                <a:gd name="T59" fmla="*/ 248 w 248"/>
                <a:gd name="T60" fmla="*/ 191 h 19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48" h="191">
                  <a:moveTo>
                    <a:pt x="184" y="36"/>
                  </a:moveTo>
                  <a:cubicBezTo>
                    <a:pt x="127" y="55"/>
                    <a:pt x="150" y="43"/>
                    <a:pt x="112" y="68"/>
                  </a:cubicBezTo>
                  <a:cubicBezTo>
                    <a:pt x="104" y="63"/>
                    <a:pt x="94" y="60"/>
                    <a:pt x="88" y="52"/>
                  </a:cubicBezTo>
                  <a:cubicBezTo>
                    <a:pt x="67" y="26"/>
                    <a:pt x="98" y="10"/>
                    <a:pt x="56" y="52"/>
                  </a:cubicBezTo>
                  <a:cubicBezTo>
                    <a:pt x="51" y="67"/>
                    <a:pt x="41" y="110"/>
                    <a:pt x="24" y="124"/>
                  </a:cubicBezTo>
                  <a:cubicBezTo>
                    <a:pt x="17" y="129"/>
                    <a:pt x="0" y="140"/>
                    <a:pt x="0" y="132"/>
                  </a:cubicBezTo>
                  <a:cubicBezTo>
                    <a:pt x="0" y="122"/>
                    <a:pt x="16" y="121"/>
                    <a:pt x="24" y="116"/>
                  </a:cubicBezTo>
                  <a:cubicBezTo>
                    <a:pt x="29" y="124"/>
                    <a:pt x="36" y="131"/>
                    <a:pt x="40" y="140"/>
                  </a:cubicBezTo>
                  <a:cubicBezTo>
                    <a:pt x="44" y="148"/>
                    <a:pt x="40" y="164"/>
                    <a:pt x="48" y="164"/>
                  </a:cubicBezTo>
                  <a:cubicBezTo>
                    <a:pt x="59" y="164"/>
                    <a:pt x="63" y="146"/>
                    <a:pt x="72" y="140"/>
                  </a:cubicBezTo>
                  <a:cubicBezTo>
                    <a:pt x="79" y="135"/>
                    <a:pt x="88" y="135"/>
                    <a:pt x="96" y="132"/>
                  </a:cubicBezTo>
                  <a:cubicBezTo>
                    <a:pt x="96" y="132"/>
                    <a:pt x="69" y="191"/>
                    <a:pt x="112" y="148"/>
                  </a:cubicBezTo>
                  <a:cubicBezTo>
                    <a:pt x="133" y="127"/>
                    <a:pt x="147" y="97"/>
                    <a:pt x="168" y="76"/>
                  </a:cubicBezTo>
                  <a:cubicBezTo>
                    <a:pt x="171" y="89"/>
                    <a:pt x="166" y="106"/>
                    <a:pt x="176" y="116"/>
                  </a:cubicBezTo>
                  <a:cubicBezTo>
                    <a:pt x="182" y="122"/>
                    <a:pt x="194" y="113"/>
                    <a:pt x="200" y="108"/>
                  </a:cubicBezTo>
                  <a:cubicBezTo>
                    <a:pt x="219" y="92"/>
                    <a:pt x="231" y="69"/>
                    <a:pt x="248" y="52"/>
                  </a:cubicBezTo>
                  <a:cubicBezTo>
                    <a:pt x="233" y="8"/>
                    <a:pt x="218" y="13"/>
                    <a:pt x="184" y="36"/>
                  </a:cubicBezTo>
                  <a:cubicBezTo>
                    <a:pt x="181" y="25"/>
                    <a:pt x="186" y="0"/>
                    <a:pt x="176" y="4"/>
                  </a:cubicBezTo>
                  <a:cubicBezTo>
                    <a:pt x="155" y="13"/>
                    <a:pt x="152" y="44"/>
                    <a:pt x="136" y="60"/>
                  </a:cubicBezTo>
                </a:path>
              </a:pathLst>
            </a:custGeom>
            <a:solidFill>
              <a:srgbClr val="FFFFFF"/>
            </a:solidFill>
            <a:ln w="12700" cap="flat" cmpd="sng">
              <a:noFill/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31786" name="Freeform 42"/>
            <p:cNvSpPr>
              <a:spLocks/>
            </p:cNvSpPr>
            <p:nvPr/>
          </p:nvSpPr>
          <p:spPr bwMode="auto">
            <a:xfrm rot="-4841876">
              <a:off x="4482" y="3702"/>
              <a:ext cx="109" cy="52"/>
            </a:xfrm>
            <a:custGeom>
              <a:avLst/>
              <a:gdLst>
                <a:gd name="T0" fmla="*/ 0 w 248"/>
                <a:gd name="T1" fmla="*/ 0 h 191"/>
                <a:gd name="T2" fmla="*/ 0 w 248"/>
                <a:gd name="T3" fmla="*/ 0 h 191"/>
                <a:gd name="T4" fmla="*/ 0 w 248"/>
                <a:gd name="T5" fmla="*/ 0 h 191"/>
                <a:gd name="T6" fmla="*/ 0 w 248"/>
                <a:gd name="T7" fmla="*/ 0 h 191"/>
                <a:gd name="T8" fmla="*/ 0 w 248"/>
                <a:gd name="T9" fmla="*/ 0 h 191"/>
                <a:gd name="T10" fmla="*/ 0 w 248"/>
                <a:gd name="T11" fmla="*/ 0 h 191"/>
                <a:gd name="T12" fmla="*/ 0 w 248"/>
                <a:gd name="T13" fmla="*/ 0 h 191"/>
                <a:gd name="T14" fmla="*/ 0 w 248"/>
                <a:gd name="T15" fmla="*/ 0 h 191"/>
                <a:gd name="T16" fmla="*/ 0 w 248"/>
                <a:gd name="T17" fmla="*/ 0 h 191"/>
                <a:gd name="T18" fmla="*/ 0 w 248"/>
                <a:gd name="T19" fmla="*/ 0 h 191"/>
                <a:gd name="T20" fmla="*/ 0 w 248"/>
                <a:gd name="T21" fmla="*/ 0 h 191"/>
                <a:gd name="T22" fmla="*/ 0 w 248"/>
                <a:gd name="T23" fmla="*/ 0 h 191"/>
                <a:gd name="T24" fmla="*/ 0 w 248"/>
                <a:gd name="T25" fmla="*/ 0 h 191"/>
                <a:gd name="T26" fmla="*/ 0 w 248"/>
                <a:gd name="T27" fmla="*/ 0 h 191"/>
                <a:gd name="T28" fmla="*/ 0 w 248"/>
                <a:gd name="T29" fmla="*/ 0 h 191"/>
                <a:gd name="T30" fmla="*/ 1 w 248"/>
                <a:gd name="T31" fmla="*/ 0 h 191"/>
                <a:gd name="T32" fmla="*/ 0 w 248"/>
                <a:gd name="T33" fmla="*/ 0 h 191"/>
                <a:gd name="T34" fmla="*/ 0 w 248"/>
                <a:gd name="T35" fmla="*/ 0 h 191"/>
                <a:gd name="T36" fmla="*/ 0 w 248"/>
                <a:gd name="T37" fmla="*/ 0 h 19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48"/>
                <a:gd name="T58" fmla="*/ 0 h 191"/>
                <a:gd name="T59" fmla="*/ 248 w 248"/>
                <a:gd name="T60" fmla="*/ 191 h 19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48" h="191">
                  <a:moveTo>
                    <a:pt x="184" y="36"/>
                  </a:moveTo>
                  <a:cubicBezTo>
                    <a:pt x="127" y="55"/>
                    <a:pt x="150" y="43"/>
                    <a:pt x="112" y="68"/>
                  </a:cubicBezTo>
                  <a:cubicBezTo>
                    <a:pt x="104" y="63"/>
                    <a:pt x="94" y="60"/>
                    <a:pt x="88" y="52"/>
                  </a:cubicBezTo>
                  <a:cubicBezTo>
                    <a:pt x="67" y="26"/>
                    <a:pt x="98" y="10"/>
                    <a:pt x="56" y="52"/>
                  </a:cubicBezTo>
                  <a:cubicBezTo>
                    <a:pt x="51" y="67"/>
                    <a:pt x="41" y="110"/>
                    <a:pt x="24" y="124"/>
                  </a:cubicBezTo>
                  <a:cubicBezTo>
                    <a:pt x="17" y="129"/>
                    <a:pt x="0" y="140"/>
                    <a:pt x="0" y="132"/>
                  </a:cubicBezTo>
                  <a:cubicBezTo>
                    <a:pt x="0" y="122"/>
                    <a:pt x="16" y="121"/>
                    <a:pt x="24" y="116"/>
                  </a:cubicBezTo>
                  <a:cubicBezTo>
                    <a:pt x="29" y="124"/>
                    <a:pt x="36" y="131"/>
                    <a:pt x="40" y="140"/>
                  </a:cubicBezTo>
                  <a:cubicBezTo>
                    <a:pt x="44" y="148"/>
                    <a:pt x="40" y="164"/>
                    <a:pt x="48" y="164"/>
                  </a:cubicBezTo>
                  <a:cubicBezTo>
                    <a:pt x="59" y="164"/>
                    <a:pt x="63" y="146"/>
                    <a:pt x="72" y="140"/>
                  </a:cubicBezTo>
                  <a:cubicBezTo>
                    <a:pt x="79" y="135"/>
                    <a:pt x="88" y="135"/>
                    <a:pt x="96" y="132"/>
                  </a:cubicBezTo>
                  <a:cubicBezTo>
                    <a:pt x="96" y="132"/>
                    <a:pt x="69" y="191"/>
                    <a:pt x="112" y="148"/>
                  </a:cubicBezTo>
                  <a:cubicBezTo>
                    <a:pt x="133" y="127"/>
                    <a:pt x="147" y="97"/>
                    <a:pt x="168" y="76"/>
                  </a:cubicBezTo>
                  <a:cubicBezTo>
                    <a:pt x="171" y="89"/>
                    <a:pt x="166" y="106"/>
                    <a:pt x="176" y="116"/>
                  </a:cubicBezTo>
                  <a:cubicBezTo>
                    <a:pt x="182" y="122"/>
                    <a:pt x="194" y="113"/>
                    <a:pt x="200" y="108"/>
                  </a:cubicBezTo>
                  <a:cubicBezTo>
                    <a:pt x="219" y="92"/>
                    <a:pt x="231" y="69"/>
                    <a:pt x="248" y="52"/>
                  </a:cubicBezTo>
                  <a:cubicBezTo>
                    <a:pt x="233" y="8"/>
                    <a:pt x="218" y="13"/>
                    <a:pt x="184" y="36"/>
                  </a:cubicBezTo>
                  <a:cubicBezTo>
                    <a:pt x="181" y="25"/>
                    <a:pt x="186" y="0"/>
                    <a:pt x="176" y="4"/>
                  </a:cubicBezTo>
                  <a:cubicBezTo>
                    <a:pt x="155" y="13"/>
                    <a:pt x="152" y="44"/>
                    <a:pt x="136" y="60"/>
                  </a:cubicBezTo>
                </a:path>
              </a:pathLst>
            </a:custGeom>
            <a:solidFill>
              <a:srgbClr val="FFFFFF"/>
            </a:solidFill>
            <a:ln w="12700" cap="flat" cmpd="sng">
              <a:noFill/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31787" name="Freeform 43"/>
            <p:cNvSpPr>
              <a:spLocks/>
            </p:cNvSpPr>
            <p:nvPr/>
          </p:nvSpPr>
          <p:spPr bwMode="auto">
            <a:xfrm rot="-4617144">
              <a:off x="3843" y="3491"/>
              <a:ext cx="116" cy="34"/>
            </a:xfrm>
            <a:custGeom>
              <a:avLst/>
              <a:gdLst>
                <a:gd name="T0" fmla="*/ 1 w 248"/>
                <a:gd name="T1" fmla="*/ 0 h 191"/>
                <a:gd name="T2" fmla="*/ 0 w 248"/>
                <a:gd name="T3" fmla="*/ 0 h 191"/>
                <a:gd name="T4" fmla="*/ 0 w 248"/>
                <a:gd name="T5" fmla="*/ 0 h 191"/>
                <a:gd name="T6" fmla="*/ 0 w 248"/>
                <a:gd name="T7" fmla="*/ 0 h 191"/>
                <a:gd name="T8" fmla="*/ 0 w 248"/>
                <a:gd name="T9" fmla="*/ 0 h 191"/>
                <a:gd name="T10" fmla="*/ 0 w 248"/>
                <a:gd name="T11" fmla="*/ 0 h 191"/>
                <a:gd name="T12" fmla="*/ 0 w 248"/>
                <a:gd name="T13" fmla="*/ 0 h 191"/>
                <a:gd name="T14" fmla="*/ 0 w 248"/>
                <a:gd name="T15" fmla="*/ 0 h 191"/>
                <a:gd name="T16" fmla="*/ 0 w 248"/>
                <a:gd name="T17" fmla="*/ 0 h 191"/>
                <a:gd name="T18" fmla="*/ 0 w 248"/>
                <a:gd name="T19" fmla="*/ 0 h 191"/>
                <a:gd name="T20" fmla="*/ 0 w 248"/>
                <a:gd name="T21" fmla="*/ 0 h 191"/>
                <a:gd name="T22" fmla="*/ 0 w 248"/>
                <a:gd name="T23" fmla="*/ 0 h 191"/>
                <a:gd name="T24" fmla="*/ 1 w 248"/>
                <a:gd name="T25" fmla="*/ 0 h 191"/>
                <a:gd name="T26" fmla="*/ 1 w 248"/>
                <a:gd name="T27" fmla="*/ 0 h 191"/>
                <a:gd name="T28" fmla="*/ 1 w 248"/>
                <a:gd name="T29" fmla="*/ 0 h 191"/>
                <a:gd name="T30" fmla="*/ 1 w 248"/>
                <a:gd name="T31" fmla="*/ 0 h 191"/>
                <a:gd name="T32" fmla="*/ 1 w 248"/>
                <a:gd name="T33" fmla="*/ 0 h 191"/>
                <a:gd name="T34" fmla="*/ 1 w 248"/>
                <a:gd name="T35" fmla="*/ 0 h 191"/>
                <a:gd name="T36" fmla="*/ 0 w 248"/>
                <a:gd name="T37" fmla="*/ 0 h 19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48"/>
                <a:gd name="T58" fmla="*/ 0 h 191"/>
                <a:gd name="T59" fmla="*/ 248 w 248"/>
                <a:gd name="T60" fmla="*/ 191 h 19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48" h="191">
                  <a:moveTo>
                    <a:pt x="184" y="36"/>
                  </a:moveTo>
                  <a:cubicBezTo>
                    <a:pt x="127" y="55"/>
                    <a:pt x="150" y="43"/>
                    <a:pt x="112" y="68"/>
                  </a:cubicBezTo>
                  <a:cubicBezTo>
                    <a:pt x="104" y="63"/>
                    <a:pt x="94" y="60"/>
                    <a:pt x="88" y="52"/>
                  </a:cubicBezTo>
                  <a:cubicBezTo>
                    <a:pt x="67" y="26"/>
                    <a:pt x="98" y="10"/>
                    <a:pt x="56" y="52"/>
                  </a:cubicBezTo>
                  <a:cubicBezTo>
                    <a:pt x="51" y="67"/>
                    <a:pt x="41" y="110"/>
                    <a:pt x="24" y="124"/>
                  </a:cubicBezTo>
                  <a:cubicBezTo>
                    <a:pt x="17" y="129"/>
                    <a:pt x="0" y="140"/>
                    <a:pt x="0" y="132"/>
                  </a:cubicBezTo>
                  <a:cubicBezTo>
                    <a:pt x="0" y="122"/>
                    <a:pt x="16" y="121"/>
                    <a:pt x="24" y="116"/>
                  </a:cubicBezTo>
                  <a:cubicBezTo>
                    <a:pt x="29" y="124"/>
                    <a:pt x="36" y="131"/>
                    <a:pt x="40" y="140"/>
                  </a:cubicBezTo>
                  <a:cubicBezTo>
                    <a:pt x="44" y="148"/>
                    <a:pt x="40" y="164"/>
                    <a:pt x="48" y="164"/>
                  </a:cubicBezTo>
                  <a:cubicBezTo>
                    <a:pt x="59" y="164"/>
                    <a:pt x="63" y="146"/>
                    <a:pt x="72" y="140"/>
                  </a:cubicBezTo>
                  <a:cubicBezTo>
                    <a:pt x="79" y="135"/>
                    <a:pt x="88" y="135"/>
                    <a:pt x="96" y="132"/>
                  </a:cubicBezTo>
                  <a:cubicBezTo>
                    <a:pt x="96" y="132"/>
                    <a:pt x="69" y="191"/>
                    <a:pt x="112" y="148"/>
                  </a:cubicBezTo>
                  <a:cubicBezTo>
                    <a:pt x="133" y="127"/>
                    <a:pt x="147" y="97"/>
                    <a:pt x="168" y="76"/>
                  </a:cubicBezTo>
                  <a:cubicBezTo>
                    <a:pt x="171" y="89"/>
                    <a:pt x="166" y="106"/>
                    <a:pt x="176" y="116"/>
                  </a:cubicBezTo>
                  <a:cubicBezTo>
                    <a:pt x="182" y="122"/>
                    <a:pt x="194" y="113"/>
                    <a:pt x="200" y="108"/>
                  </a:cubicBezTo>
                  <a:cubicBezTo>
                    <a:pt x="219" y="92"/>
                    <a:pt x="231" y="69"/>
                    <a:pt x="248" y="52"/>
                  </a:cubicBezTo>
                  <a:cubicBezTo>
                    <a:pt x="233" y="8"/>
                    <a:pt x="218" y="13"/>
                    <a:pt x="184" y="36"/>
                  </a:cubicBezTo>
                  <a:cubicBezTo>
                    <a:pt x="181" y="25"/>
                    <a:pt x="186" y="0"/>
                    <a:pt x="176" y="4"/>
                  </a:cubicBezTo>
                  <a:cubicBezTo>
                    <a:pt x="155" y="13"/>
                    <a:pt x="152" y="44"/>
                    <a:pt x="136" y="60"/>
                  </a:cubicBezTo>
                </a:path>
              </a:pathLst>
            </a:custGeom>
            <a:solidFill>
              <a:srgbClr val="FFFFFF"/>
            </a:solidFill>
            <a:ln w="12700" cap="flat" cmpd="sng">
              <a:noFill/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31788" name="Rectangle 44"/>
            <p:cNvSpPr>
              <a:spLocks noChangeArrowheads="1"/>
            </p:cNvSpPr>
            <p:nvPr/>
          </p:nvSpPr>
          <p:spPr bwMode="auto">
            <a:xfrm>
              <a:off x="3893" y="3477"/>
              <a:ext cx="553" cy="336"/>
            </a:xfrm>
            <a:prstGeom prst="rect">
              <a:avLst/>
            </a:prstGeom>
            <a:solidFill>
              <a:srgbClr val="D9D9D9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31789" name="Text Box 45"/>
            <p:cNvSpPr txBox="1">
              <a:spLocks noChangeArrowheads="1"/>
            </p:cNvSpPr>
            <p:nvPr/>
          </p:nvSpPr>
          <p:spPr bwMode="auto">
            <a:xfrm>
              <a:off x="3928" y="3445"/>
              <a:ext cx="475" cy="36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>
              <a:outerShdw algn="ctr" rotWithShape="0">
                <a:srgbClr val="000000"/>
              </a:outerShdw>
            </a:effec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kumimoji="1" lang="zh-CN" altLang="en-US" sz="3200" b="1" dirty="0">
                  <a:solidFill>
                    <a:srgbClr val="FF0000"/>
                  </a:solidFill>
                  <a:ea typeface="华文彩云" pitchFamily="2" charset="-122"/>
                </a:rPr>
                <a:t>重点</a:t>
              </a:r>
            </a:p>
          </p:txBody>
        </p:sp>
      </p:grp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209524" y="93663"/>
            <a:ext cx="11836975" cy="609600"/>
            <a:chOff x="336" y="192"/>
            <a:chExt cx="1776" cy="384"/>
          </a:xfrm>
        </p:grpSpPr>
        <p:sp>
          <p:nvSpPr>
            <p:cNvPr id="59396" name="Rectangle 25"/>
            <p:cNvSpPr>
              <a:spLocks noChangeArrowheads="1"/>
            </p:cNvSpPr>
            <p:nvPr/>
          </p:nvSpPr>
          <p:spPr bwMode="auto">
            <a:xfrm>
              <a:off x="336" y="192"/>
              <a:ext cx="1776" cy="384"/>
            </a:xfrm>
            <a:prstGeom prst="rect">
              <a:avLst/>
            </a:prstGeom>
            <a:solidFill>
              <a:srgbClr val="CCFFCC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17088" dir="2436078" algn="ctr" rotWithShape="0">
                <a:srgbClr val="C0C0C0"/>
              </a:outerShdw>
            </a:effec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59397" name="Rectangle 26"/>
            <p:cNvSpPr>
              <a:spLocks noChangeArrowheads="1"/>
            </p:cNvSpPr>
            <p:nvPr/>
          </p:nvSpPr>
          <p:spPr bwMode="auto">
            <a:xfrm>
              <a:off x="436" y="225"/>
              <a:ext cx="1628" cy="34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zh-CN" altLang="en-US" sz="3000" b="1">
                  <a:solidFill>
                    <a:srgbClr val="003399"/>
                  </a:solidFill>
                  <a:latin typeface="黑体" pitchFamily="2" charset="-122"/>
                  <a:ea typeface="黑体" pitchFamily="2" charset="-122"/>
                </a:rPr>
                <a:t>栈与递归</a:t>
              </a:r>
            </a:p>
          </p:txBody>
        </p:sp>
      </p:grpSp>
      <p:sp>
        <p:nvSpPr>
          <p:cNvPr id="7" name="矩形 6"/>
          <p:cNvSpPr/>
          <p:nvPr/>
        </p:nvSpPr>
        <p:spPr>
          <a:xfrm>
            <a:off x="2247627" y="764704"/>
            <a:ext cx="1935145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zh-CN" altLang="en-US" sz="1400" b="1" dirty="0">
                <a:solidFill>
                  <a:srgbClr val="7030A0"/>
                </a:solidFill>
                <a:latin typeface="楷体" pitchFamily="49" charset="-122"/>
                <a:ea typeface="楷体" pitchFamily="49" charset="-122"/>
              </a:rPr>
              <a:t>主函数调用</a:t>
            </a:r>
            <a:r>
              <a:rPr lang="zh-CN" altLang="en-US" sz="1400" dirty="0">
                <a:solidFill>
                  <a:srgbClr val="7030A0"/>
                </a:solidFill>
                <a:latin typeface="楷体" pitchFamily="49" charset="-122"/>
                <a:ea typeface="楷体" pitchFamily="49" charset="-122"/>
              </a:rPr>
              <a:t>：</a:t>
            </a:r>
            <a:r>
              <a:rPr lang="en-US" altLang="zh-CN" sz="1400" dirty="0">
                <a:solidFill>
                  <a:srgbClr val="7030A0"/>
                </a:solidFill>
                <a:latin typeface="楷体" pitchFamily="49" charset="-122"/>
                <a:ea typeface="楷体" pitchFamily="49" charset="-122"/>
              </a:rPr>
              <a:t> </a:t>
            </a:r>
          </a:p>
          <a:p>
            <a:r>
              <a:rPr lang="en-US" altLang="zh-CN" sz="1400" b="1" dirty="0" err="1">
                <a:solidFill>
                  <a:srgbClr val="7030A0"/>
                </a:solidFill>
                <a:latin typeface="Times New Roman" pitchFamily="18" charset="0"/>
              </a:rPr>
              <a:t>hanoi</a:t>
            </a:r>
            <a:r>
              <a:rPr lang="en-US" altLang="zh-CN" sz="1400" b="1" dirty="0">
                <a:solidFill>
                  <a:srgbClr val="7030A0"/>
                </a:solidFill>
                <a:latin typeface="Times New Roman" pitchFamily="18" charset="0"/>
              </a:rPr>
              <a:t>(3, ‘A’, ‘B’, ‘C’)</a:t>
            </a:r>
            <a:endParaRPr lang="zh-CN" altLang="en-US" sz="1400" b="1" dirty="0">
              <a:solidFill>
                <a:srgbClr val="7030A0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391297" y="2420889"/>
            <a:ext cx="1086901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sz="1400" b="1" dirty="0">
                <a:solidFill>
                  <a:srgbClr val="7030A0"/>
                </a:solidFill>
                <a:latin typeface="Times New Roman" pitchFamily="18" charset="0"/>
              </a:rPr>
              <a:t>h(2, A, C B)</a:t>
            </a:r>
            <a:endParaRPr lang="zh-CN" altLang="en-US" sz="1400" b="1" dirty="0">
              <a:solidFill>
                <a:srgbClr val="7030A0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27313" y="3933057"/>
            <a:ext cx="1042017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sz="1400" b="1" dirty="0">
                <a:solidFill>
                  <a:srgbClr val="7030A0"/>
                </a:solidFill>
                <a:latin typeface="Times New Roman" pitchFamily="18" charset="0"/>
              </a:rPr>
              <a:t>h(1 A, B C)</a:t>
            </a:r>
            <a:endParaRPr lang="zh-CN" altLang="en-US" sz="1400" b="1" dirty="0">
              <a:solidFill>
                <a:srgbClr val="7030A0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" y="4869161"/>
            <a:ext cx="761747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sz="1400" b="1" dirty="0">
                <a:solidFill>
                  <a:srgbClr val="7030A0"/>
                </a:solidFill>
                <a:latin typeface="Times New Roman" pitchFamily="18" charset="0"/>
              </a:rPr>
              <a:t>h(0, …)</a:t>
            </a:r>
            <a:endParaRPr lang="zh-CN" altLang="en-US" sz="1400" b="1" dirty="0">
              <a:solidFill>
                <a:srgbClr val="7030A0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391297" y="4869161"/>
            <a:ext cx="761747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sz="1400" b="1" dirty="0">
                <a:solidFill>
                  <a:srgbClr val="7030A0"/>
                </a:solidFill>
                <a:latin typeface="Times New Roman" pitchFamily="18" charset="0"/>
              </a:rPr>
              <a:t>h(0, …)</a:t>
            </a:r>
            <a:endParaRPr lang="zh-CN" altLang="en-US" sz="1400" b="1" dirty="0">
              <a:solidFill>
                <a:srgbClr val="7030A0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3599254" y="3933057"/>
            <a:ext cx="1077026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sz="1400" b="1" dirty="0">
                <a:solidFill>
                  <a:srgbClr val="7030A0"/>
                </a:solidFill>
                <a:latin typeface="Times New Roman" pitchFamily="18" charset="0"/>
              </a:rPr>
              <a:t>h(1, C, A B)</a:t>
            </a:r>
            <a:endParaRPr lang="zh-CN" altLang="en-US" sz="1400" b="1" dirty="0">
              <a:solidFill>
                <a:srgbClr val="7030A0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023266" y="4869161"/>
            <a:ext cx="761747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sz="1400" b="1" dirty="0">
                <a:solidFill>
                  <a:srgbClr val="7030A0"/>
                </a:solidFill>
                <a:latin typeface="Times New Roman" pitchFamily="18" charset="0"/>
              </a:rPr>
              <a:t>h(0, …)</a:t>
            </a:r>
            <a:endParaRPr lang="zh-CN" altLang="en-US" sz="1400" b="1" dirty="0">
              <a:solidFill>
                <a:srgbClr val="7030A0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655235" y="4869161"/>
            <a:ext cx="1094603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7030A0"/>
                </a:solidFill>
                <a:latin typeface="Times New Roman" pitchFamily="18" charset="0"/>
              </a:rPr>
              <a:t>h(0, …)</a:t>
            </a:r>
            <a:endParaRPr lang="zh-CN" altLang="en-US" sz="1400" b="1" dirty="0">
              <a:solidFill>
                <a:srgbClr val="7030A0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3599254" y="2420889"/>
            <a:ext cx="1077026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sz="1400" b="1" dirty="0">
                <a:solidFill>
                  <a:srgbClr val="7030A0"/>
                </a:solidFill>
                <a:latin typeface="Times New Roman" pitchFamily="18" charset="0"/>
              </a:rPr>
              <a:t>h(2, B, A C)</a:t>
            </a:r>
            <a:endParaRPr lang="zh-CN" altLang="en-US" sz="1400" b="1" dirty="0">
              <a:solidFill>
                <a:srgbClr val="7030A0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6863192" y="3933057"/>
            <a:ext cx="1122167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sz="1400" b="1" dirty="0">
                <a:solidFill>
                  <a:srgbClr val="7030A0"/>
                </a:solidFill>
                <a:latin typeface="Times New Roman" pitchFamily="18" charset="0"/>
              </a:rPr>
              <a:t>h(1, B, Z,A )</a:t>
            </a:r>
            <a:endParaRPr lang="zh-CN" altLang="en-US" sz="1400" b="1" dirty="0">
              <a:solidFill>
                <a:srgbClr val="7030A0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6287204" y="4869161"/>
            <a:ext cx="761747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sz="1400" b="1" dirty="0">
                <a:solidFill>
                  <a:srgbClr val="7030A0"/>
                </a:solidFill>
                <a:latin typeface="Times New Roman" pitchFamily="18" charset="0"/>
              </a:rPr>
              <a:t>h(0, …)</a:t>
            </a:r>
            <a:endParaRPr lang="zh-CN" altLang="en-US" sz="1400" b="1" dirty="0">
              <a:solidFill>
                <a:srgbClr val="7030A0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7919173" y="4869161"/>
            <a:ext cx="761747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sz="1400" b="1" dirty="0">
                <a:solidFill>
                  <a:srgbClr val="7030A0"/>
                </a:solidFill>
                <a:latin typeface="Times New Roman" pitchFamily="18" charset="0"/>
              </a:rPr>
              <a:t>h(0, …)</a:t>
            </a:r>
            <a:endParaRPr lang="zh-CN" altLang="en-US" sz="1400" b="1" dirty="0">
              <a:solidFill>
                <a:srgbClr val="7030A0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10031132" y="3933057"/>
            <a:ext cx="1131785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sz="1400" b="1" dirty="0">
                <a:solidFill>
                  <a:srgbClr val="7030A0"/>
                </a:solidFill>
                <a:latin typeface="Times New Roman" pitchFamily="18" charset="0"/>
              </a:rPr>
              <a:t>h(1, A, B,C )</a:t>
            </a:r>
            <a:endParaRPr lang="zh-CN" altLang="en-US" sz="1400" b="1" dirty="0">
              <a:solidFill>
                <a:srgbClr val="7030A0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9551141" y="4869161"/>
            <a:ext cx="761747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sz="1400" b="1" dirty="0">
                <a:solidFill>
                  <a:srgbClr val="7030A0"/>
                </a:solidFill>
                <a:latin typeface="Times New Roman" pitchFamily="18" charset="0"/>
              </a:rPr>
              <a:t>h(0, …)</a:t>
            </a:r>
            <a:endParaRPr lang="zh-CN" altLang="en-US" sz="1400" b="1" dirty="0">
              <a:solidFill>
                <a:srgbClr val="7030A0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11095811" y="4869161"/>
            <a:ext cx="761747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sz="1400" b="1" dirty="0">
                <a:solidFill>
                  <a:srgbClr val="7030A0"/>
                </a:solidFill>
                <a:latin typeface="Times New Roman" pitchFamily="18" charset="0"/>
              </a:rPr>
              <a:t>h(0, …)</a:t>
            </a:r>
            <a:endParaRPr lang="zh-CN" altLang="en-US" sz="1400" b="1" dirty="0">
              <a:solidFill>
                <a:srgbClr val="7030A0"/>
              </a:solidFill>
            </a:endParaRPr>
          </a:p>
        </p:txBody>
      </p:sp>
      <p:cxnSp>
        <p:nvCxnSpPr>
          <p:cNvPr id="60" name="直接连接符 59"/>
          <p:cNvCxnSpPr>
            <a:stCxn id="7" idx="2"/>
            <a:endCxn id="30" idx="0"/>
          </p:cNvCxnSpPr>
          <p:nvPr/>
        </p:nvCxnSpPr>
        <p:spPr bwMode="auto">
          <a:xfrm flipH="1">
            <a:off x="1934748" y="1287924"/>
            <a:ext cx="1280452" cy="113296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直接连接符 61"/>
          <p:cNvCxnSpPr>
            <a:stCxn id="7" idx="2"/>
            <a:endCxn id="52" idx="0"/>
          </p:cNvCxnSpPr>
          <p:nvPr/>
        </p:nvCxnSpPr>
        <p:spPr bwMode="auto">
          <a:xfrm>
            <a:off x="3215200" y="1287924"/>
            <a:ext cx="922567" cy="113296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直接连接符 63"/>
          <p:cNvCxnSpPr>
            <a:stCxn id="30" idx="2"/>
            <a:endCxn id="32" idx="0"/>
          </p:cNvCxnSpPr>
          <p:nvPr/>
        </p:nvCxnSpPr>
        <p:spPr bwMode="auto">
          <a:xfrm flipH="1">
            <a:off x="1048322" y="2728666"/>
            <a:ext cx="886426" cy="1204391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直接连接符 65"/>
          <p:cNvCxnSpPr>
            <a:stCxn id="30" idx="2"/>
            <a:endCxn id="35" idx="0"/>
          </p:cNvCxnSpPr>
          <p:nvPr/>
        </p:nvCxnSpPr>
        <p:spPr bwMode="auto">
          <a:xfrm>
            <a:off x="1934748" y="2728666"/>
            <a:ext cx="2203019" cy="1204391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直接连接符 67"/>
          <p:cNvCxnSpPr>
            <a:stCxn id="52" idx="2"/>
            <a:endCxn id="53" idx="0"/>
          </p:cNvCxnSpPr>
          <p:nvPr/>
        </p:nvCxnSpPr>
        <p:spPr bwMode="auto">
          <a:xfrm>
            <a:off x="4137767" y="2728666"/>
            <a:ext cx="3286509" cy="1204391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直接连接符 69"/>
          <p:cNvCxnSpPr>
            <a:stCxn id="52" idx="2"/>
            <a:endCxn id="56" idx="0"/>
          </p:cNvCxnSpPr>
          <p:nvPr/>
        </p:nvCxnSpPr>
        <p:spPr bwMode="auto">
          <a:xfrm>
            <a:off x="4137767" y="2728666"/>
            <a:ext cx="6459258" cy="1204391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直接连接符 71"/>
          <p:cNvCxnSpPr>
            <a:stCxn id="32" idx="2"/>
            <a:endCxn id="33" idx="0"/>
          </p:cNvCxnSpPr>
          <p:nvPr/>
        </p:nvCxnSpPr>
        <p:spPr bwMode="auto">
          <a:xfrm flipH="1">
            <a:off x="380875" y="4240834"/>
            <a:ext cx="667447" cy="628327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直接连接符 73"/>
          <p:cNvCxnSpPr>
            <a:stCxn id="32" idx="2"/>
            <a:endCxn id="34" idx="0"/>
          </p:cNvCxnSpPr>
          <p:nvPr/>
        </p:nvCxnSpPr>
        <p:spPr bwMode="auto">
          <a:xfrm>
            <a:off x="1048322" y="4240834"/>
            <a:ext cx="723849" cy="628327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直接连接符 75"/>
          <p:cNvCxnSpPr>
            <a:stCxn id="35" idx="2"/>
            <a:endCxn id="36" idx="0"/>
          </p:cNvCxnSpPr>
          <p:nvPr/>
        </p:nvCxnSpPr>
        <p:spPr bwMode="auto">
          <a:xfrm flipH="1">
            <a:off x="3404140" y="4240834"/>
            <a:ext cx="733627" cy="628327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直接连接符 77"/>
          <p:cNvCxnSpPr>
            <a:stCxn id="35" idx="2"/>
            <a:endCxn id="37" idx="0"/>
          </p:cNvCxnSpPr>
          <p:nvPr/>
        </p:nvCxnSpPr>
        <p:spPr bwMode="auto">
          <a:xfrm>
            <a:off x="4137767" y="4240834"/>
            <a:ext cx="1064770" cy="628327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0" name="直接连接符 79"/>
          <p:cNvCxnSpPr>
            <a:stCxn id="53" idx="2"/>
            <a:endCxn id="54" idx="0"/>
          </p:cNvCxnSpPr>
          <p:nvPr/>
        </p:nvCxnSpPr>
        <p:spPr bwMode="auto">
          <a:xfrm flipH="1">
            <a:off x="6668078" y="4240834"/>
            <a:ext cx="756198" cy="628327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2" name="直接连接符 81"/>
          <p:cNvCxnSpPr>
            <a:stCxn id="53" idx="2"/>
            <a:endCxn id="55" idx="0"/>
          </p:cNvCxnSpPr>
          <p:nvPr/>
        </p:nvCxnSpPr>
        <p:spPr bwMode="auto">
          <a:xfrm>
            <a:off x="7424276" y="4240834"/>
            <a:ext cx="875771" cy="628327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4" name="直接连接符 83"/>
          <p:cNvCxnSpPr>
            <a:stCxn id="56" idx="2"/>
            <a:endCxn id="57" idx="0"/>
          </p:cNvCxnSpPr>
          <p:nvPr/>
        </p:nvCxnSpPr>
        <p:spPr bwMode="auto">
          <a:xfrm flipH="1">
            <a:off x="9932015" y="4240834"/>
            <a:ext cx="665010" cy="628327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6" name="直接连接符 85"/>
          <p:cNvCxnSpPr>
            <a:stCxn id="56" idx="2"/>
            <a:endCxn id="58" idx="0"/>
          </p:cNvCxnSpPr>
          <p:nvPr/>
        </p:nvCxnSpPr>
        <p:spPr bwMode="auto">
          <a:xfrm>
            <a:off x="10597025" y="4240834"/>
            <a:ext cx="879660" cy="628327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59" name="表格 58"/>
          <p:cNvGraphicFramePr>
            <a:graphicFrameLocks noGrp="1"/>
          </p:cNvGraphicFramePr>
          <p:nvPr/>
        </p:nvGraphicFramePr>
        <p:xfrm>
          <a:off x="575989" y="5516968"/>
          <a:ext cx="1007304" cy="1341032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10073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35192"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04" marR="121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35192"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04" marR="121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35192"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04" marR="121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35192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h(3,A,B,C)</a:t>
                      </a:r>
                      <a:endParaRPr lang="zh-CN" altLang="en-US" sz="1200" dirty="0"/>
                    </a:p>
                  </a:txBody>
                  <a:tcPr marL="121904" marR="121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63" name="直接箭头连接符 62"/>
          <p:cNvCxnSpPr/>
          <p:nvPr/>
        </p:nvCxnSpPr>
        <p:spPr bwMode="auto">
          <a:xfrm>
            <a:off x="95998" y="6669360"/>
            <a:ext cx="383993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5" name="TextBox 64"/>
          <p:cNvSpPr txBox="1"/>
          <p:nvPr/>
        </p:nvSpPr>
        <p:spPr>
          <a:xfrm>
            <a:off x="0" y="6381329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top</a:t>
            </a:r>
            <a:endParaRPr lang="zh-CN" altLang="en-US" sz="1400" b="1" dirty="0"/>
          </a:p>
        </p:txBody>
      </p:sp>
      <p:graphicFrame>
        <p:nvGraphicFramePr>
          <p:cNvPr id="67" name="表格 66"/>
          <p:cNvGraphicFramePr>
            <a:graphicFrameLocks noGrp="1"/>
          </p:cNvGraphicFramePr>
          <p:nvPr/>
        </p:nvGraphicFramePr>
        <p:xfrm>
          <a:off x="2159281" y="5516968"/>
          <a:ext cx="1007304" cy="1340768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10073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35192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121904" marR="121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35192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121904" marR="121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35192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h(2,A,C,B)</a:t>
                      </a:r>
                      <a:endParaRPr lang="zh-CN" altLang="en-US" sz="1200" dirty="0"/>
                    </a:p>
                  </a:txBody>
                  <a:tcPr marL="121904" marR="121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35192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h(3,A,B,C)</a:t>
                      </a:r>
                      <a:endParaRPr lang="zh-CN" altLang="en-US" sz="1200" dirty="0"/>
                    </a:p>
                  </a:txBody>
                  <a:tcPr marL="121904" marR="121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69" name="直接箭头连接符 68"/>
          <p:cNvCxnSpPr/>
          <p:nvPr/>
        </p:nvCxnSpPr>
        <p:spPr bwMode="auto">
          <a:xfrm>
            <a:off x="1679291" y="6381328"/>
            <a:ext cx="383993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1" name="TextBox 70"/>
          <p:cNvSpPr txBox="1"/>
          <p:nvPr/>
        </p:nvSpPr>
        <p:spPr>
          <a:xfrm>
            <a:off x="1583293" y="6021289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top</a:t>
            </a:r>
            <a:endParaRPr lang="zh-CN" altLang="en-US" sz="1400" b="1" dirty="0"/>
          </a:p>
        </p:txBody>
      </p:sp>
      <p:graphicFrame>
        <p:nvGraphicFramePr>
          <p:cNvPr id="73" name="表格 72"/>
          <p:cNvGraphicFramePr>
            <a:graphicFrameLocks noGrp="1"/>
          </p:cNvGraphicFramePr>
          <p:nvPr/>
        </p:nvGraphicFramePr>
        <p:xfrm>
          <a:off x="3791250" y="5516968"/>
          <a:ext cx="1007304" cy="1340768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10073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35192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121904" marR="121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3519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h(1,A,B,C)</a:t>
                      </a:r>
                      <a:endParaRPr lang="zh-CN" altLang="en-US" sz="1200" dirty="0"/>
                    </a:p>
                  </a:txBody>
                  <a:tcPr marL="121904" marR="121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3519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h(2,A,C,B)</a:t>
                      </a:r>
                      <a:endParaRPr lang="zh-CN" altLang="en-US" sz="1200" dirty="0"/>
                    </a:p>
                  </a:txBody>
                  <a:tcPr marL="121904" marR="121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35192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h(3,A,B,C)</a:t>
                      </a:r>
                      <a:endParaRPr lang="zh-CN" altLang="en-US" sz="1200" dirty="0"/>
                    </a:p>
                  </a:txBody>
                  <a:tcPr marL="121904" marR="121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75" name="直接箭头连接符 74"/>
          <p:cNvCxnSpPr/>
          <p:nvPr/>
        </p:nvCxnSpPr>
        <p:spPr bwMode="auto">
          <a:xfrm>
            <a:off x="3311259" y="6021288"/>
            <a:ext cx="383993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7" name="TextBox 76"/>
          <p:cNvSpPr txBox="1"/>
          <p:nvPr/>
        </p:nvSpPr>
        <p:spPr>
          <a:xfrm>
            <a:off x="3215262" y="5661249"/>
            <a:ext cx="551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top</a:t>
            </a:r>
            <a:endParaRPr lang="zh-CN" altLang="en-US" sz="1400" b="1" dirty="0"/>
          </a:p>
        </p:txBody>
      </p:sp>
      <p:graphicFrame>
        <p:nvGraphicFramePr>
          <p:cNvPr id="79" name="表格 78"/>
          <p:cNvGraphicFramePr>
            <a:graphicFrameLocks noGrp="1"/>
          </p:cNvGraphicFramePr>
          <p:nvPr/>
        </p:nvGraphicFramePr>
        <p:xfrm>
          <a:off x="5519217" y="5516968"/>
          <a:ext cx="1007304" cy="1340768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10073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3519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h(0,…)</a:t>
                      </a:r>
                      <a:endParaRPr lang="zh-CN" altLang="en-US" sz="1200" dirty="0"/>
                    </a:p>
                  </a:txBody>
                  <a:tcPr marL="121904" marR="121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3519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h(1,A,B,C)</a:t>
                      </a:r>
                      <a:endParaRPr lang="zh-CN" altLang="en-US" sz="1200" dirty="0"/>
                    </a:p>
                  </a:txBody>
                  <a:tcPr marL="121904" marR="121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3519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h(2,A,C,B)</a:t>
                      </a:r>
                      <a:endParaRPr lang="zh-CN" altLang="en-US" sz="1200" dirty="0"/>
                    </a:p>
                  </a:txBody>
                  <a:tcPr marL="121904" marR="121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35192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h(3,A,B,C)</a:t>
                      </a:r>
                      <a:endParaRPr lang="zh-CN" altLang="en-US" sz="1200" dirty="0"/>
                    </a:p>
                  </a:txBody>
                  <a:tcPr marL="121904" marR="121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81" name="直接箭头连接符 80"/>
          <p:cNvCxnSpPr/>
          <p:nvPr/>
        </p:nvCxnSpPr>
        <p:spPr bwMode="auto">
          <a:xfrm>
            <a:off x="5135225" y="5733256"/>
            <a:ext cx="383993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3" name="TextBox 82"/>
          <p:cNvSpPr txBox="1"/>
          <p:nvPr/>
        </p:nvSpPr>
        <p:spPr>
          <a:xfrm>
            <a:off x="4943229" y="5445225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top</a:t>
            </a:r>
            <a:endParaRPr lang="zh-CN" altLang="en-US" sz="1400" b="1" dirty="0"/>
          </a:p>
        </p:txBody>
      </p:sp>
      <p:graphicFrame>
        <p:nvGraphicFramePr>
          <p:cNvPr id="85" name="表格 84"/>
          <p:cNvGraphicFramePr>
            <a:graphicFrameLocks noGrp="1"/>
          </p:cNvGraphicFramePr>
          <p:nvPr/>
        </p:nvGraphicFramePr>
        <p:xfrm>
          <a:off x="7151186" y="5516968"/>
          <a:ext cx="1007304" cy="1340768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10073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35192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121904" marR="121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3519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h(1,A,B,C)</a:t>
                      </a:r>
                      <a:endParaRPr lang="zh-CN" altLang="en-US" sz="1200" dirty="0"/>
                    </a:p>
                  </a:txBody>
                  <a:tcPr marL="121904" marR="121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3519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h(2,A,C,B)</a:t>
                      </a:r>
                      <a:endParaRPr lang="zh-CN" altLang="en-US" sz="1200" dirty="0"/>
                    </a:p>
                  </a:txBody>
                  <a:tcPr marL="121904" marR="121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35192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h(3,A,B,C)</a:t>
                      </a:r>
                      <a:endParaRPr lang="zh-CN" altLang="en-US" sz="1200" dirty="0"/>
                    </a:p>
                  </a:txBody>
                  <a:tcPr marL="121904" marR="121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87" name="直接箭头连接符 86"/>
          <p:cNvCxnSpPr/>
          <p:nvPr/>
        </p:nvCxnSpPr>
        <p:spPr bwMode="auto">
          <a:xfrm>
            <a:off x="6767194" y="6021288"/>
            <a:ext cx="383993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8" name="TextBox 87"/>
          <p:cNvSpPr txBox="1"/>
          <p:nvPr/>
        </p:nvSpPr>
        <p:spPr>
          <a:xfrm>
            <a:off x="6575198" y="5733257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top</a:t>
            </a:r>
            <a:endParaRPr lang="zh-CN" altLang="en-US" sz="1400" b="1" dirty="0"/>
          </a:p>
        </p:txBody>
      </p:sp>
      <p:graphicFrame>
        <p:nvGraphicFramePr>
          <p:cNvPr id="89" name="表格 88"/>
          <p:cNvGraphicFramePr>
            <a:graphicFrameLocks noGrp="1"/>
          </p:cNvGraphicFramePr>
          <p:nvPr/>
        </p:nvGraphicFramePr>
        <p:xfrm>
          <a:off x="8783155" y="5516968"/>
          <a:ext cx="1007304" cy="1340768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10073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3519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h(0,…)</a:t>
                      </a:r>
                      <a:endParaRPr lang="zh-CN" altLang="en-US" sz="1200" dirty="0"/>
                    </a:p>
                  </a:txBody>
                  <a:tcPr marL="121904" marR="121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3519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h(1,A,B,C)</a:t>
                      </a:r>
                      <a:endParaRPr lang="zh-CN" altLang="en-US" sz="1200" dirty="0"/>
                    </a:p>
                  </a:txBody>
                  <a:tcPr marL="121904" marR="121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3519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h(2,A,C,B)</a:t>
                      </a:r>
                      <a:endParaRPr lang="zh-CN" altLang="en-US" sz="1200" dirty="0"/>
                    </a:p>
                  </a:txBody>
                  <a:tcPr marL="121904" marR="121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35192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h(3,A,B,C)</a:t>
                      </a:r>
                      <a:endParaRPr lang="zh-CN" altLang="en-US" sz="1200" dirty="0"/>
                    </a:p>
                  </a:txBody>
                  <a:tcPr marL="121904" marR="121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90" name="直接箭头连接符 89"/>
          <p:cNvCxnSpPr/>
          <p:nvPr/>
        </p:nvCxnSpPr>
        <p:spPr bwMode="auto">
          <a:xfrm>
            <a:off x="8399162" y="5733256"/>
            <a:ext cx="383993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1" name="TextBox 90"/>
          <p:cNvSpPr txBox="1"/>
          <p:nvPr/>
        </p:nvSpPr>
        <p:spPr>
          <a:xfrm>
            <a:off x="8207166" y="5445225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top</a:t>
            </a:r>
            <a:endParaRPr lang="zh-CN" altLang="en-US" sz="1400" b="1" dirty="0"/>
          </a:p>
        </p:txBody>
      </p:sp>
      <p:graphicFrame>
        <p:nvGraphicFramePr>
          <p:cNvPr id="92" name="表格 91"/>
          <p:cNvGraphicFramePr>
            <a:graphicFrameLocks noGrp="1"/>
          </p:cNvGraphicFramePr>
          <p:nvPr/>
        </p:nvGraphicFramePr>
        <p:xfrm>
          <a:off x="10511122" y="5446648"/>
          <a:ext cx="1007304" cy="1411352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10073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52838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121904" marR="121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5283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h(1,A,B,C)</a:t>
                      </a:r>
                      <a:endParaRPr lang="zh-CN" altLang="en-US" sz="1200" dirty="0"/>
                    </a:p>
                  </a:txBody>
                  <a:tcPr marL="121904" marR="121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5283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h(2,A,C,B)</a:t>
                      </a:r>
                      <a:endParaRPr lang="zh-CN" altLang="en-US" sz="1200" dirty="0"/>
                    </a:p>
                  </a:txBody>
                  <a:tcPr marL="121904" marR="121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52838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h(3,A,B,C)</a:t>
                      </a:r>
                      <a:endParaRPr lang="zh-CN" altLang="en-US" sz="1200" dirty="0"/>
                    </a:p>
                  </a:txBody>
                  <a:tcPr marL="121904" marR="121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93" name="直接箭头连接符 92"/>
          <p:cNvCxnSpPr/>
          <p:nvPr/>
        </p:nvCxnSpPr>
        <p:spPr bwMode="auto">
          <a:xfrm>
            <a:off x="10127129" y="5733256"/>
            <a:ext cx="383993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4" name="TextBox 93"/>
          <p:cNvSpPr txBox="1"/>
          <p:nvPr/>
        </p:nvSpPr>
        <p:spPr>
          <a:xfrm>
            <a:off x="9935134" y="5445225"/>
            <a:ext cx="551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top</a:t>
            </a:r>
            <a:endParaRPr lang="zh-CN" altLang="en-US" sz="1400" b="1" dirty="0"/>
          </a:p>
        </p:txBody>
      </p:sp>
      <p:sp>
        <p:nvSpPr>
          <p:cNvPr id="96" name="矩形 95"/>
          <p:cNvSpPr/>
          <p:nvPr/>
        </p:nvSpPr>
        <p:spPr>
          <a:xfrm>
            <a:off x="11636488" y="6021288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7030A0"/>
                </a:solidFill>
                <a:latin typeface="Times New Roman" pitchFamily="18" charset="0"/>
              </a:rPr>
              <a:t>…</a:t>
            </a:r>
            <a:endParaRPr lang="zh-CN" altLang="en-US" dirty="0"/>
          </a:p>
        </p:txBody>
      </p:sp>
      <p:cxnSp>
        <p:nvCxnSpPr>
          <p:cNvPr id="98" name="直接箭头连接符 97"/>
          <p:cNvCxnSpPr/>
          <p:nvPr/>
        </p:nvCxnSpPr>
        <p:spPr bwMode="auto">
          <a:xfrm flipH="1">
            <a:off x="1967285" y="1484784"/>
            <a:ext cx="767985" cy="792088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9" name="直接箭头连接符 98"/>
          <p:cNvCxnSpPr/>
          <p:nvPr/>
        </p:nvCxnSpPr>
        <p:spPr bwMode="auto">
          <a:xfrm flipH="1">
            <a:off x="1199300" y="2996952"/>
            <a:ext cx="575989" cy="720080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2" name="矩形 101"/>
          <p:cNvSpPr/>
          <p:nvPr/>
        </p:nvSpPr>
        <p:spPr>
          <a:xfrm>
            <a:off x="7247186" y="0"/>
            <a:ext cx="4943228" cy="2446824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algn="just">
              <a:lnSpc>
                <a:spcPct val="85000"/>
              </a:lnSpc>
            </a:pPr>
            <a:r>
              <a:rPr lang="zh-CN" altLang="en-US" sz="2000" dirty="0">
                <a:latin typeface="Times New Roman" pitchFamily="18" charset="0"/>
              </a:rPr>
              <a:t>汉诺塔</a:t>
            </a:r>
            <a:r>
              <a:rPr lang="en-US" altLang="zh-CN" sz="2000" dirty="0">
                <a:latin typeface="Times New Roman" pitchFamily="18" charset="0"/>
              </a:rPr>
              <a:t>(</a:t>
            </a:r>
            <a:r>
              <a:rPr lang="en-US" altLang="zh-CN" sz="2000" dirty="0" err="1">
                <a:latin typeface="Times New Roman" pitchFamily="18" charset="0"/>
              </a:rPr>
              <a:t>hanoi</a:t>
            </a:r>
            <a:r>
              <a:rPr lang="en-US" altLang="zh-CN" sz="2000" dirty="0">
                <a:latin typeface="Times New Roman" pitchFamily="18" charset="0"/>
              </a:rPr>
              <a:t> tower)</a:t>
            </a:r>
            <a:r>
              <a:rPr lang="zh-CN" altLang="en-US" sz="2000" dirty="0">
                <a:latin typeface="Times New Roman" pitchFamily="18" charset="0"/>
              </a:rPr>
              <a:t>游戏</a:t>
            </a:r>
          </a:p>
          <a:p>
            <a:pPr algn="just">
              <a:lnSpc>
                <a:spcPct val="85000"/>
              </a:lnSpc>
            </a:pPr>
            <a:r>
              <a:rPr lang="en-US" altLang="zh-CN" sz="2000" dirty="0">
                <a:latin typeface="Times New Roman" pitchFamily="18" charset="0"/>
              </a:rPr>
              <a:t>void </a:t>
            </a:r>
            <a:r>
              <a:rPr lang="en-US" altLang="zh-CN" sz="2000" dirty="0" err="1">
                <a:latin typeface="Times New Roman" pitchFamily="18" charset="0"/>
              </a:rPr>
              <a:t>hanoi</a:t>
            </a:r>
            <a:r>
              <a:rPr lang="en-US" altLang="zh-CN" sz="2000" dirty="0">
                <a:latin typeface="Times New Roman" pitchFamily="18" charset="0"/>
              </a:rPr>
              <a:t>( </a:t>
            </a:r>
            <a:r>
              <a:rPr lang="en-US" altLang="zh-CN" sz="2000" dirty="0" err="1">
                <a:latin typeface="Times New Roman" pitchFamily="18" charset="0"/>
              </a:rPr>
              <a:t>int</a:t>
            </a:r>
            <a:r>
              <a:rPr lang="en-US" altLang="zh-CN" sz="2000" dirty="0">
                <a:latin typeface="Times New Roman" pitchFamily="18" charset="0"/>
              </a:rPr>
              <a:t> n, char x, char y, char z)</a:t>
            </a:r>
          </a:p>
          <a:p>
            <a:pPr algn="just">
              <a:lnSpc>
                <a:spcPct val="85000"/>
              </a:lnSpc>
            </a:pPr>
            <a:r>
              <a:rPr lang="en-US" altLang="zh-CN" sz="2000" dirty="0">
                <a:latin typeface="Times New Roman" pitchFamily="18" charset="0"/>
              </a:rPr>
              <a:t>{</a:t>
            </a:r>
          </a:p>
          <a:p>
            <a:pPr algn="just">
              <a:lnSpc>
                <a:spcPct val="85000"/>
              </a:lnSpc>
            </a:pPr>
            <a:r>
              <a:rPr lang="en-US" altLang="zh-CN" sz="2000" dirty="0">
                <a:latin typeface="Times New Roman" pitchFamily="18" charset="0"/>
              </a:rPr>
              <a:t>    if( n &gt; 0 ) {</a:t>
            </a:r>
          </a:p>
          <a:p>
            <a:pPr algn="just">
              <a:lnSpc>
                <a:spcPct val="85000"/>
              </a:lnSpc>
            </a:pPr>
            <a:r>
              <a:rPr lang="en-US" altLang="zh-CN" sz="2000" dirty="0">
                <a:latin typeface="Times New Roman" pitchFamily="18" charset="0"/>
              </a:rPr>
              <a:t>        </a:t>
            </a:r>
            <a:r>
              <a:rPr lang="en-US" altLang="zh-CN" sz="2000" dirty="0" err="1">
                <a:latin typeface="Times New Roman" pitchFamily="18" charset="0"/>
              </a:rPr>
              <a:t>hanoi</a:t>
            </a:r>
            <a:r>
              <a:rPr lang="en-US" altLang="zh-CN" sz="2000" dirty="0">
                <a:latin typeface="Times New Roman" pitchFamily="18" charset="0"/>
              </a:rPr>
              <a:t>(n-1, x, z, y);</a:t>
            </a:r>
          </a:p>
          <a:p>
            <a:pPr algn="just">
              <a:lnSpc>
                <a:spcPct val="85000"/>
              </a:lnSpc>
            </a:pPr>
            <a:r>
              <a:rPr lang="en-US" altLang="zh-CN" sz="2000" dirty="0">
                <a:latin typeface="Times New Roman" pitchFamily="18" charset="0"/>
              </a:rPr>
              <a:t>        </a:t>
            </a:r>
            <a:r>
              <a:rPr lang="en-US" altLang="zh-CN" sz="2000" dirty="0" err="1">
                <a:latin typeface="Times New Roman" pitchFamily="18" charset="0"/>
              </a:rPr>
              <a:t>printf</a:t>
            </a:r>
            <a:r>
              <a:rPr lang="en-US" altLang="zh-CN" sz="2000" dirty="0">
                <a:latin typeface="Times New Roman" pitchFamily="18" charset="0"/>
              </a:rPr>
              <a:t>(“MOVE %d: %c </a:t>
            </a:r>
            <a:r>
              <a:rPr lang="en-US" altLang="zh-CN" sz="2000" dirty="0">
                <a:latin typeface="Times New Roman" pitchFamily="18" charset="0"/>
                <a:sym typeface="Wingdings" pitchFamily="2" charset="2"/>
              </a:rPr>
              <a:t></a:t>
            </a:r>
            <a:r>
              <a:rPr lang="en-US" altLang="zh-CN" sz="2000" dirty="0">
                <a:latin typeface="Times New Roman" pitchFamily="18" charset="0"/>
              </a:rPr>
              <a:t> %c\n”, n, x, z);</a:t>
            </a:r>
          </a:p>
          <a:p>
            <a:pPr algn="just">
              <a:lnSpc>
                <a:spcPct val="85000"/>
              </a:lnSpc>
            </a:pPr>
            <a:r>
              <a:rPr lang="en-US" altLang="zh-CN" sz="2000" dirty="0">
                <a:latin typeface="Times New Roman" pitchFamily="18" charset="0"/>
              </a:rPr>
              <a:t>        </a:t>
            </a:r>
            <a:r>
              <a:rPr lang="en-US" altLang="zh-CN" sz="2000" dirty="0" err="1">
                <a:latin typeface="Times New Roman" pitchFamily="18" charset="0"/>
              </a:rPr>
              <a:t>hanoi</a:t>
            </a:r>
            <a:r>
              <a:rPr lang="en-US" altLang="zh-CN" sz="2000" dirty="0">
                <a:latin typeface="Times New Roman" pitchFamily="18" charset="0"/>
              </a:rPr>
              <a:t>(n-1, y, x, z);</a:t>
            </a:r>
          </a:p>
          <a:p>
            <a:pPr algn="just">
              <a:lnSpc>
                <a:spcPct val="85000"/>
              </a:lnSpc>
            </a:pPr>
            <a:r>
              <a:rPr lang="en-US" altLang="zh-CN" sz="2000" dirty="0">
                <a:latin typeface="Times New Roman" pitchFamily="18" charset="0"/>
              </a:rPr>
              <a:t>    }</a:t>
            </a:r>
          </a:p>
          <a:p>
            <a:pPr algn="just">
              <a:lnSpc>
                <a:spcPct val="85000"/>
              </a:lnSpc>
            </a:pPr>
            <a:r>
              <a:rPr lang="en-US" altLang="zh-CN" sz="2000" dirty="0">
                <a:latin typeface="Times New Roman" pitchFamily="18" charset="0"/>
              </a:rPr>
              <a:t>}</a:t>
            </a:r>
            <a:endParaRPr lang="zh-CN" altLang="en-US" sz="2400" dirty="0"/>
          </a:p>
        </p:txBody>
      </p:sp>
      <p:grpSp>
        <p:nvGrpSpPr>
          <p:cNvPr id="103" name="Group 3"/>
          <p:cNvGrpSpPr>
            <a:grpSpLocks/>
          </p:cNvGrpSpPr>
          <p:nvPr/>
        </p:nvGrpSpPr>
        <p:grpSpPr bwMode="auto">
          <a:xfrm>
            <a:off x="8975152" y="2420889"/>
            <a:ext cx="1259153" cy="1141987"/>
            <a:chOff x="1776" y="2160"/>
            <a:chExt cx="1104" cy="1209"/>
          </a:xfrm>
        </p:grpSpPr>
        <p:sp>
          <p:nvSpPr>
            <p:cNvPr id="104" name="Rectangle 4"/>
            <p:cNvSpPr>
              <a:spLocks noChangeArrowheads="1"/>
            </p:cNvSpPr>
            <p:nvPr/>
          </p:nvSpPr>
          <p:spPr bwMode="auto">
            <a:xfrm>
              <a:off x="1776" y="2832"/>
              <a:ext cx="1104" cy="48"/>
            </a:xfrm>
            <a:prstGeom prst="rect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" name="Rectangle 5"/>
            <p:cNvSpPr>
              <a:spLocks noChangeArrowheads="1"/>
            </p:cNvSpPr>
            <p:nvPr/>
          </p:nvSpPr>
          <p:spPr bwMode="auto">
            <a:xfrm>
              <a:off x="2304" y="2160"/>
              <a:ext cx="48" cy="672"/>
            </a:xfrm>
            <a:prstGeom prst="rect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" name="Text Box 6"/>
            <p:cNvSpPr txBox="1">
              <a:spLocks noChangeArrowheads="1"/>
            </p:cNvSpPr>
            <p:nvPr/>
          </p:nvSpPr>
          <p:spPr bwMode="auto">
            <a:xfrm>
              <a:off x="2208" y="2880"/>
              <a:ext cx="336" cy="48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 smtClean="0">
                  <a:latin typeface="Times New Roman" pitchFamily="18" charset="0"/>
                </a:rPr>
                <a:t>Y</a:t>
              </a:r>
              <a:endParaRPr lang="en-US" altLang="zh-CN" sz="2400" dirty="0">
                <a:latin typeface="Times New Roman" pitchFamily="18" charset="0"/>
              </a:endParaRPr>
            </a:p>
          </p:txBody>
        </p:sp>
      </p:grpSp>
      <p:grpSp>
        <p:nvGrpSpPr>
          <p:cNvPr id="107" name="Group 7"/>
          <p:cNvGrpSpPr>
            <a:grpSpLocks/>
          </p:cNvGrpSpPr>
          <p:nvPr/>
        </p:nvGrpSpPr>
        <p:grpSpPr bwMode="auto">
          <a:xfrm>
            <a:off x="7439181" y="2420889"/>
            <a:ext cx="1259153" cy="1141987"/>
            <a:chOff x="1776" y="2160"/>
            <a:chExt cx="1104" cy="1209"/>
          </a:xfrm>
        </p:grpSpPr>
        <p:sp>
          <p:nvSpPr>
            <p:cNvPr id="108" name="Rectangle 8"/>
            <p:cNvSpPr>
              <a:spLocks noChangeArrowheads="1"/>
            </p:cNvSpPr>
            <p:nvPr/>
          </p:nvSpPr>
          <p:spPr bwMode="auto">
            <a:xfrm>
              <a:off x="1776" y="2832"/>
              <a:ext cx="1104" cy="48"/>
            </a:xfrm>
            <a:prstGeom prst="rect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9" name="Rectangle 9"/>
            <p:cNvSpPr>
              <a:spLocks noChangeArrowheads="1"/>
            </p:cNvSpPr>
            <p:nvPr/>
          </p:nvSpPr>
          <p:spPr bwMode="auto">
            <a:xfrm>
              <a:off x="2304" y="2160"/>
              <a:ext cx="48" cy="672"/>
            </a:xfrm>
            <a:prstGeom prst="rect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" name="Text Box 10"/>
            <p:cNvSpPr txBox="1">
              <a:spLocks noChangeArrowheads="1"/>
            </p:cNvSpPr>
            <p:nvPr/>
          </p:nvSpPr>
          <p:spPr bwMode="auto">
            <a:xfrm>
              <a:off x="2208" y="2880"/>
              <a:ext cx="336" cy="48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 smtClean="0">
                  <a:latin typeface="Times New Roman" pitchFamily="18" charset="0"/>
                </a:rPr>
                <a:t>X</a:t>
              </a:r>
              <a:endParaRPr lang="en-US" altLang="zh-CN" sz="2400" dirty="0">
                <a:latin typeface="Times New Roman" pitchFamily="18" charset="0"/>
              </a:endParaRPr>
            </a:p>
          </p:txBody>
        </p:sp>
      </p:grpSp>
      <p:grpSp>
        <p:nvGrpSpPr>
          <p:cNvPr id="111" name="Group 11"/>
          <p:cNvGrpSpPr>
            <a:grpSpLocks/>
          </p:cNvGrpSpPr>
          <p:nvPr/>
        </p:nvGrpSpPr>
        <p:grpSpPr bwMode="auto">
          <a:xfrm>
            <a:off x="10607121" y="2420889"/>
            <a:ext cx="1259153" cy="1141987"/>
            <a:chOff x="1776" y="2160"/>
            <a:chExt cx="1104" cy="1209"/>
          </a:xfrm>
        </p:grpSpPr>
        <p:sp>
          <p:nvSpPr>
            <p:cNvPr id="112" name="Rectangle 12"/>
            <p:cNvSpPr>
              <a:spLocks noChangeArrowheads="1"/>
            </p:cNvSpPr>
            <p:nvPr/>
          </p:nvSpPr>
          <p:spPr bwMode="auto">
            <a:xfrm>
              <a:off x="1776" y="2832"/>
              <a:ext cx="1104" cy="48"/>
            </a:xfrm>
            <a:prstGeom prst="rect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" name="Rectangle 13"/>
            <p:cNvSpPr>
              <a:spLocks noChangeArrowheads="1"/>
            </p:cNvSpPr>
            <p:nvPr/>
          </p:nvSpPr>
          <p:spPr bwMode="auto">
            <a:xfrm>
              <a:off x="2304" y="2160"/>
              <a:ext cx="48" cy="672"/>
            </a:xfrm>
            <a:prstGeom prst="rect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4" name="Text Box 14"/>
            <p:cNvSpPr txBox="1">
              <a:spLocks noChangeArrowheads="1"/>
            </p:cNvSpPr>
            <p:nvPr/>
          </p:nvSpPr>
          <p:spPr bwMode="auto">
            <a:xfrm>
              <a:off x="2208" y="2880"/>
              <a:ext cx="336" cy="48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 smtClean="0">
                  <a:latin typeface="Times New Roman" pitchFamily="18" charset="0"/>
                </a:rPr>
                <a:t>Z</a:t>
              </a:r>
              <a:endParaRPr lang="en-US" altLang="zh-CN" sz="2400" dirty="0">
                <a:latin typeface="Times New Roman" pitchFamily="18" charset="0"/>
              </a:endParaRPr>
            </a:p>
          </p:txBody>
        </p:sp>
      </p:grpSp>
      <p:sp>
        <p:nvSpPr>
          <p:cNvPr id="115" name="Rectangle 25"/>
          <p:cNvSpPr>
            <a:spLocks noChangeArrowheads="1"/>
          </p:cNvSpPr>
          <p:nvPr/>
        </p:nvSpPr>
        <p:spPr bwMode="auto">
          <a:xfrm>
            <a:off x="7535180" y="2924944"/>
            <a:ext cx="1040170" cy="136018"/>
          </a:xfrm>
          <a:prstGeom prst="rect">
            <a:avLst/>
          </a:prstGeom>
          <a:solidFill>
            <a:schemeClr val="accent1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6" name="Rectangle 27"/>
          <p:cNvSpPr>
            <a:spLocks noChangeArrowheads="1"/>
          </p:cNvSpPr>
          <p:nvPr/>
        </p:nvSpPr>
        <p:spPr bwMode="auto">
          <a:xfrm>
            <a:off x="7727176" y="2780928"/>
            <a:ext cx="821186" cy="136018"/>
          </a:xfrm>
          <a:prstGeom prst="rect">
            <a:avLst/>
          </a:prstGeom>
          <a:solidFill>
            <a:srgbClr val="0000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7" name="Rectangle 28"/>
          <p:cNvSpPr>
            <a:spLocks noChangeArrowheads="1"/>
          </p:cNvSpPr>
          <p:nvPr/>
        </p:nvSpPr>
        <p:spPr bwMode="auto">
          <a:xfrm>
            <a:off x="7823174" y="2636912"/>
            <a:ext cx="602204" cy="178524"/>
          </a:xfrm>
          <a:prstGeom prst="rect">
            <a:avLst/>
          </a:prstGeom>
          <a:solidFill>
            <a:srgbClr val="008000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118" name="直接箭头连接符 117"/>
          <p:cNvCxnSpPr/>
          <p:nvPr/>
        </p:nvCxnSpPr>
        <p:spPr bwMode="auto">
          <a:xfrm flipH="1">
            <a:off x="335316" y="4293096"/>
            <a:ext cx="575989" cy="504056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0" name="弧形 119"/>
          <p:cNvSpPr/>
          <p:nvPr/>
        </p:nvSpPr>
        <p:spPr bwMode="auto">
          <a:xfrm>
            <a:off x="719309" y="4581128"/>
            <a:ext cx="863984" cy="794802"/>
          </a:xfrm>
          <a:prstGeom prst="arc">
            <a:avLst>
              <a:gd name="adj1" fmla="val 10968263"/>
              <a:gd name="adj2" fmla="val 0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815308" y="4725144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1" dirty="0"/>
              <a:t>1,A-&gt;C</a:t>
            </a:r>
            <a:endParaRPr lang="zh-CN" altLang="en-US" sz="1100" b="1" dirty="0"/>
          </a:p>
        </p:txBody>
      </p:sp>
      <p:sp>
        <p:nvSpPr>
          <p:cNvPr id="123" name="弧形 122"/>
          <p:cNvSpPr/>
          <p:nvPr/>
        </p:nvSpPr>
        <p:spPr bwMode="auto">
          <a:xfrm>
            <a:off x="1967285" y="3284984"/>
            <a:ext cx="863984" cy="794802"/>
          </a:xfrm>
          <a:prstGeom prst="arc">
            <a:avLst>
              <a:gd name="adj1" fmla="val 10968263"/>
              <a:gd name="adj2" fmla="val 0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2063284" y="3429000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1" dirty="0"/>
              <a:t>2,A-&gt;B</a:t>
            </a:r>
            <a:endParaRPr lang="zh-CN" altLang="en-US" sz="1100" b="1" dirty="0"/>
          </a:p>
        </p:txBody>
      </p:sp>
      <p:sp>
        <p:nvSpPr>
          <p:cNvPr id="127" name="弧形 126"/>
          <p:cNvSpPr/>
          <p:nvPr/>
        </p:nvSpPr>
        <p:spPr bwMode="auto">
          <a:xfrm>
            <a:off x="3887248" y="4509120"/>
            <a:ext cx="863984" cy="794802"/>
          </a:xfrm>
          <a:prstGeom prst="arc">
            <a:avLst>
              <a:gd name="adj1" fmla="val 10968263"/>
              <a:gd name="adj2" fmla="val 0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3983248" y="4653136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1" dirty="0"/>
              <a:t>1,C-&gt;B</a:t>
            </a:r>
            <a:endParaRPr lang="zh-CN" altLang="en-US" sz="1100" b="1" dirty="0"/>
          </a:p>
        </p:txBody>
      </p:sp>
      <p:sp>
        <p:nvSpPr>
          <p:cNvPr id="129" name="弧形 128"/>
          <p:cNvSpPr/>
          <p:nvPr/>
        </p:nvSpPr>
        <p:spPr bwMode="auto">
          <a:xfrm>
            <a:off x="2735270" y="1844824"/>
            <a:ext cx="863984" cy="794802"/>
          </a:xfrm>
          <a:prstGeom prst="arc">
            <a:avLst>
              <a:gd name="adj1" fmla="val 10968263"/>
              <a:gd name="adj2" fmla="val 0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2831270" y="1988840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1" dirty="0"/>
              <a:t>3,A-&gt;C</a:t>
            </a:r>
            <a:endParaRPr lang="zh-CN" altLang="en-US" sz="1100" b="1" dirty="0"/>
          </a:p>
        </p:txBody>
      </p:sp>
      <p:sp>
        <p:nvSpPr>
          <p:cNvPr id="131" name="弧形 130"/>
          <p:cNvSpPr/>
          <p:nvPr/>
        </p:nvSpPr>
        <p:spPr bwMode="auto">
          <a:xfrm>
            <a:off x="7151186" y="4581128"/>
            <a:ext cx="863984" cy="794802"/>
          </a:xfrm>
          <a:prstGeom prst="arc">
            <a:avLst>
              <a:gd name="adj1" fmla="val 10968263"/>
              <a:gd name="adj2" fmla="val 0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7247185" y="4725144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1" dirty="0"/>
              <a:t>1,B-&gt;A</a:t>
            </a:r>
            <a:endParaRPr lang="zh-CN" altLang="en-US" sz="1100" b="1" dirty="0"/>
          </a:p>
        </p:txBody>
      </p:sp>
      <p:sp>
        <p:nvSpPr>
          <p:cNvPr id="133" name="弧形 132"/>
          <p:cNvSpPr/>
          <p:nvPr/>
        </p:nvSpPr>
        <p:spPr bwMode="auto">
          <a:xfrm>
            <a:off x="8015170" y="3573016"/>
            <a:ext cx="863984" cy="794802"/>
          </a:xfrm>
          <a:prstGeom prst="arc">
            <a:avLst>
              <a:gd name="adj1" fmla="val 10968263"/>
              <a:gd name="adj2" fmla="val 0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8111169" y="3717032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1" dirty="0"/>
              <a:t>2,B-&gt;C</a:t>
            </a:r>
            <a:endParaRPr lang="zh-CN" altLang="en-US" sz="1100" b="1" dirty="0"/>
          </a:p>
        </p:txBody>
      </p:sp>
      <p:sp>
        <p:nvSpPr>
          <p:cNvPr id="135" name="弧形 134"/>
          <p:cNvSpPr/>
          <p:nvPr/>
        </p:nvSpPr>
        <p:spPr bwMode="auto">
          <a:xfrm>
            <a:off x="10415124" y="4509120"/>
            <a:ext cx="863984" cy="794802"/>
          </a:xfrm>
          <a:prstGeom prst="arc">
            <a:avLst>
              <a:gd name="adj1" fmla="val 10968263"/>
              <a:gd name="adj2" fmla="val 0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10511123" y="4653136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1" dirty="0"/>
              <a:t>1,A-&gt;C</a:t>
            </a:r>
            <a:endParaRPr lang="zh-CN" altLang="en-US" sz="1100" b="1" dirty="0"/>
          </a:p>
        </p:txBody>
      </p:sp>
      <p:cxnSp>
        <p:nvCxnSpPr>
          <p:cNvPr id="137" name="直接箭头连接符 136"/>
          <p:cNvCxnSpPr/>
          <p:nvPr/>
        </p:nvCxnSpPr>
        <p:spPr bwMode="auto">
          <a:xfrm flipH="1">
            <a:off x="3311260" y="4221088"/>
            <a:ext cx="671987" cy="576064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0" name="直接箭头连接符 139"/>
          <p:cNvCxnSpPr/>
          <p:nvPr/>
        </p:nvCxnSpPr>
        <p:spPr bwMode="auto">
          <a:xfrm flipH="1">
            <a:off x="6671196" y="4221088"/>
            <a:ext cx="671987" cy="576064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1" name="直接箭头连接符 140"/>
          <p:cNvCxnSpPr/>
          <p:nvPr/>
        </p:nvCxnSpPr>
        <p:spPr bwMode="auto">
          <a:xfrm flipH="1">
            <a:off x="9743137" y="4293096"/>
            <a:ext cx="671987" cy="576064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>
    <p:cover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8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3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1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4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9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4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5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0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5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8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3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6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1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6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9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6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5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9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2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3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6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0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4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5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9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2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3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6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7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0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1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4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5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8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9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0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65" grpId="0"/>
      <p:bldP spid="71" grpId="0"/>
      <p:bldP spid="77" grpId="0"/>
      <p:bldP spid="83" grpId="0"/>
      <p:bldP spid="88" grpId="0"/>
      <p:bldP spid="91" grpId="0"/>
      <p:bldP spid="94" grpId="0"/>
      <p:bldP spid="96" grpId="0"/>
      <p:bldP spid="102" grpId="0" animBg="1"/>
      <p:bldP spid="115" grpId="0" animBg="1"/>
      <p:bldP spid="116" grpId="0" animBg="1"/>
      <p:bldP spid="117" grpId="0" animBg="1"/>
      <p:bldP spid="120" grpId="0" animBg="1"/>
      <p:bldP spid="121" grpId="0"/>
      <p:bldP spid="123" grpId="0" animBg="1"/>
      <p:bldP spid="127" grpId="0" animBg="1"/>
      <p:bldP spid="128" grpId="0"/>
      <p:bldP spid="129" grpId="0" animBg="1"/>
      <p:bldP spid="130" grpId="0"/>
      <p:bldP spid="131" grpId="0" animBg="1"/>
      <p:bldP spid="132" grpId="0"/>
      <p:bldP spid="133" grpId="0" animBg="1"/>
      <p:bldP spid="134" grpId="0"/>
      <p:bldP spid="135" grpId="0" animBg="1"/>
      <p:bldP spid="136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711107" y="228600"/>
            <a:ext cx="5384099" cy="609600"/>
            <a:chOff x="336" y="192"/>
            <a:chExt cx="1776" cy="384"/>
          </a:xfrm>
        </p:grpSpPr>
        <p:sp>
          <p:nvSpPr>
            <p:cNvPr id="62536" name="Rectangle 25"/>
            <p:cNvSpPr>
              <a:spLocks noChangeArrowheads="1"/>
            </p:cNvSpPr>
            <p:nvPr/>
          </p:nvSpPr>
          <p:spPr bwMode="auto">
            <a:xfrm>
              <a:off x="336" y="192"/>
              <a:ext cx="1776" cy="384"/>
            </a:xfrm>
            <a:prstGeom prst="rect">
              <a:avLst/>
            </a:prstGeom>
            <a:solidFill>
              <a:srgbClr val="CCFFCC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17088" dir="2436078" algn="ctr" rotWithShape="0">
                <a:srgbClr val="C0C0C0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537" name="Rectangle 26"/>
            <p:cNvSpPr>
              <a:spLocks noChangeArrowheads="1"/>
            </p:cNvSpPr>
            <p:nvPr/>
          </p:nvSpPr>
          <p:spPr bwMode="auto">
            <a:xfrm>
              <a:off x="436" y="225"/>
              <a:ext cx="1628" cy="34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kumimoji="1" lang="zh-CN" altLang="en-US" sz="3000" b="1">
                  <a:solidFill>
                    <a:srgbClr val="003399"/>
                  </a:solidFill>
                  <a:latin typeface="黑体" pitchFamily="2" charset="-122"/>
                  <a:ea typeface="黑体" pitchFamily="2" charset="-122"/>
                </a:rPr>
                <a:t>一个稍感困惑的问题</a:t>
              </a:r>
            </a:p>
          </p:txBody>
        </p:sp>
      </p:grpSp>
      <p:sp>
        <p:nvSpPr>
          <p:cNvPr id="62467" name="TextBox 5"/>
          <p:cNvSpPr txBox="1">
            <a:spLocks noChangeArrowheads="1"/>
          </p:cNvSpPr>
          <p:nvPr/>
        </p:nvSpPr>
        <p:spPr bwMode="auto">
          <a:xfrm>
            <a:off x="1295298" y="1052737"/>
            <a:ext cx="757130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dirty="0">
                <a:latin typeface="黑体" pitchFamily="2" charset="-122"/>
                <a:ea typeface="黑体" pitchFamily="2" charset="-122"/>
              </a:rPr>
              <a:t>栈的顺序实现方式，可以借助数组来实现</a:t>
            </a:r>
          </a:p>
        </p:txBody>
      </p:sp>
      <p:sp>
        <p:nvSpPr>
          <p:cNvPr id="62468" name="Text Box 15"/>
          <p:cNvSpPr txBox="1">
            <a:spLocks noChangeArrowheads="1"/>
          </p:cNvSpPr>
          <p:nvPr/>
        </p:nvSpPr>
        <p:spPr bwMode="auto">
          <a:xfrm>
            <a:off x="3574585" y="2370138"/>
            <a:ext cx="394660" cy="64633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3600" b="1">
                <a:solidFill>
                  <a:srgbClr val="000099"/>
                </a:solidFill>
              </a:rPr>
              <a:t>a</a:t>
            </a:r>
          </a:p>
        </p:txBody>
      </p:sp>
      <p:sp>
        <p:nvSpPr>
          <p:cNvPr id="62469" name="Text Box 16"/>
          <p:cNvSpPr txBox="1">
            <a:spLocks noChangeArrowheads="1"/>
          </p:cNvSpPr>
          <p:nvPr/>
        </p:nvSpPr>
        <p:spPr bwMode="auto">
          <a:xfrm>
            <a:off x="4184106" y="2411413"/>
            <a:ext cx="415498" cy="64633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3600" b="1">
                <a:solidFill>
                  <a:srgbClr val="000099"/>
                </a:solidFill>
              </a:rPr>
              <a:t>b</a:t>
            </a:r>
          </a:p>
        </p:txBody>
      </p:sp>
      <p:sp>
        <p:nvSpPr>
          <p:cNvPr id="62470" name="Text Box 17"/>
          <p:cNvSpPr txBox="1">
            <a:spLocks noChangeArrowheads="1"/>
          </p:cNvSpPr>
          <p:nvPr/>
        </p:nvSpPr>
        <p:spPr bwMode="auto">
          <a:xfrm>
            <a:off x="4793627" y="2393951"/>
            <a:ext cx="394660" cy="64633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3600" b="1">
                <a:solidFill>
                  <a:srgbClr val="000099"/>
                </a:solidFill>
              </a:rPr>
              <a:t>c</a:t>
            </a:r>
          </a:p>
        </p:txBody>
      </p:sp>
      <p:sp>
        <p:nvSpPr>
          <p:cNvPr id="62471" name="Text Box 18"/>
          <p:cNvSpPr txBox="1">
            <a:spLocks noChangeArrowheads="1"/>
          </p:cNvSpPr>
          <p:nvPr/>
        </p:nvSpPr>
        <p:spPr bwMode="auto">
          <a:xfrm>
            <a:off x="5403148" y="2411413"/>
            <a:ext cx="415498" cy="64633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3600" b="1">
                <a:solidFill>
                  <a:srgbClr val="000099"/>
                </a:solidFill>
              </a:rPr>
              <a:t>d</a:t>
            </a:r>
          </a:p>
        </p:txBody>
      </p:sp>
      <p:sp>
        <p:nvSpPr>
          <p:cNvPr id="62472" name="Text Box 19"/>
          <p:cNvSpPr txBox="1">
            <a:spLocks noChangeArrowheads="1"/>
          </p:cNvSpPr>
          <p:nvPr/>
        </p:nvSpPr>
        <p:spPr bwMode="auto">
          <a:xfrm>
            <a:off x="6012668" y="2393951"/>
            <a:ext cx="394660" cy="64633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3600" b="1">
                <a:solidFill>
                  <a:srgbClr val="FF3300"/>
                </a:solidFill>
              </a:rPr>
              <a:t>e</a:t>
            </a:r>
          </a:p>
        </p:txBody>
      </p: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5809496" y="2871796"/>
            <a:ext cx="863488" cy="704851"/>
            <a:chOff x="2372" y="3504"/>
            <a:chExt cx="408" cy="444"/>
          </a:xfrm>
        </p:grpSpPr>
        <p:sp>
          <p:nvSpPr>
            <p:cNvPr id="62534" name="Text Box 21"/>
            <p:cNvSpPr txBox="1">
              <a:spLocks noChangeArrowheads="1"/>
            </p:cNvSpPr>
            <p:nvPr/>
          </p:nvSpPr>
          <p:spPr bwMode="auto">
            <a:xfrm>
              <a:off x="2372" y="3657"/>
              <a:ext cx="408" cy="29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solidFill>
                    <a:srgbClr val="76003B"/>
                  </a:solidFill>
                </a:rPr>
                <a:t>top=4</a:t>
              </a:r>
            </a:p>
          </p:txBody>
        </p:sp>
        <p:sp>
          <p:nvSpPr>
            <p:cNvPr id="62535" name="Line 22"/>
            <p:cNvSpPr>
              <a:spLocks noChangeShapeType="1"/>
            </p:cNvSpPr>
            <p:nvPr/>
          </p:nvSpPr>
          <p:spPr bwMode="auto">
            <a:xfrm flipV="1">
              <a:off x="2544" y="3504"/>
              <a:ext cx="0" cy="192"/>
            </a:xfrm>
            <a:prstGeom prst="line">
              <a:avLst/>
            </a:prstGeom>
            <a:noFill/>
            <a:ln w="12700" cap="sq">
              <a:solidFill>
                <a:srgbClr val="660033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zh-CN" altLang="en-US" sz="2400"/>
            </a:p>
          </p:txBody>
        </p:sp>
      </p:grpSp>
      <p:sp>
        <p:nvSpPr>
          <p:cNvPr id="62474" name="Oval 43"/>
          <p:cNvSpPr>
            <a:spLocks noChangeArrowheads="1"/>
          </p:cNvSpPr>
          <p:nvPr/>
        </p:nvSpPr>
        <p:spPr bwMode="auto">
          <a:xfrm>
            <a:off x="5762934" y="3141664"/>
            <a:ext cx="1015868" cy="363537"/>
          </a:xfrm>
          <a:prstGeom prst="ellipse">
            <a:avLst/>
          </a:prstGeom>
          <a:noFill/>
          <a:ln w="44450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sz="2400"/>
          </a:p>
        </p:txBody>
      </p:sp>
      <p:grpSp>
        <p:nvGrpSpPr>
          <p:cNvPr id="4" name="Group 67"/>
          <p:cNvGrpSpPr>
            <a:grpSpLocks/>
          </p:cNvGrpSpPr>
          <p:nvPr/>
        </p:nvGrpSpPr>
        <p:grpSpPr bwMode="auto">
          <a:xfrm>
            <a:off x="2457131" y="1628775"/>
            <a:ext cx="7557633" cy="1244600"/>
            <a:chOff x="672" y="2387"/>
            <a:chExt cx="3571" cy="784"/>
          </a:xfrm>
        </p:grpSpPr>
        <p:sp>
          <p:nvSpPr>
            <p:cNvPr id="62522" name="Rectangle 55"/>
            <p:cNvSpPr>
              <a:spLocks noChangeArrowheads="1"/>
            </p:cNvSpPr>
            <p:nvPr/>
          </p:nvSpPr>
          <p:spPr bwMode="auto">
            <a:xfrm>
              <a:off x="1152" y="2931"/>
              <a:ext cx="288" cy="240"/>
            </a:xfrm>
            <a:prstGeom prst="rect">
              <a:avLst/>
            </a:prstGeom>
            <a:noFill/>
            <a:ln w="19050" cap="sq">
              <a:solidFill>
                <a:srgbClr val="660033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62523" name="Rectangle 56"/>
            <p:cNvSpPr>
              <a:spLocks noChangeArrowheads="1"/>
            </p:cNvSpPr>
            <p:nvPr/>
          </p:nvSpPr>
          <p:spPr bwMode="auto">
            <a:xfrm>
              <a:off x="1440" y="2931"/>
              <a:ext cx="288" cy="240"/>
            </a:xfrm>
            <a:prstGeom prst="rect">
              <a:avLst/>
            </a:prstGeom>
            <a:noFill/>
            <a:ln w="19050" cap="sq">
              <a:solidFill>
                <a:srgbClr val="660033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62524" name="Rectangle 57"/>
            <p:cNvSpPr>
              <a:spLocks noChangeArrowheads="1"/>
            </p:cNvSpPr>
            <p:nvPr/>
          </p:nvSpPr>
          <p:spPr bwMode="auto">
            <a:xfrm>
              <a:off x="1728" y="2931"/>
              <a:ext cx="288" cy="240"/>
            </a:xfrm>
            <a:prstGeom prst="rect">
              <a:avLst/>
            </a:prstGeom>
            <a:noFill/>
            <a:ln w="19050" cap="sq">
              <a:solidFill>
                <a:srgbClr val="660033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62525" name="Rectangle 58"/>
            <p:cNvSpPr>
              <a:spLocks noChangeArrowheads="1"/>
            </p:cNvSpPr>
            <p:nvPr/>
          </p:nvSpPr>
          <p:spPr bwMode="auto">
            <a:xfrm>
              <a:off x="2304" y="2931"/>
              <a:ext cx="288" cy="240"/>
            </a:xfrm>
            <a:prstGeom prst="rect">
              <a:avLst/>
            </a:prstGeom>
            <a:noFill/>
            <a:ln w="19050" cap="sq">
              <a:solidFill>
                <a:srgbClr val="660033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62526" name="Rectangle 59"/>
            <p:cNvSpPr>
              <a:spLocks noChangeArrowheads="1"/>
            </p:cNvSpPr>
            <p:nvPr/>
          </p:nvSpPr>
          <p:spPr bwMode="auto">
            <a:xfrm>
              <a:off x="2592" y="2931"/>
              <a:ext cx="288" cy="240"/>
            </a:xfrm>
            <a:prstGeom prst="rect">
              <a:avLst/>
            </a:prstGeom>
            <a:noFill/>
            <a:ln w="19050" cap="sq">
              <a:solidFill>
                <a:srgbClr val="660033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62527" name="Rectangle 60"/>
            <p:cNvSpPr>
              <a:spLocks noChangeArrowheads="1"/>
            </p:cNvSpPr>
            <p:nvPr/>
          </p:nvSpPr>
          <p:spPr bwMode="auto">
            <a:xfrm>
              <a:off x="2016" y="2931"/>
              <a:ext cx="288" cy="240"/>
            </a:xfrm>
            <a:prstGeom prst="rect">
              <a:avLst/>
            </a:prstGeom>
            <a:noFill/>
            <a:ln w="19050" cap="sq">
              <a:solidFill>
                <a:srgbClr val="660033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62528" name="Rectangle 61"/>
            <p:cNvSpPr>
              <a:spLocks noChangeArrowheads="1"/>
            </p:cNvSpPr>
            <p:nvPr/>
          </p:nvSpPr>
          <p:spPr bwMode="auto">
            <a:xfrm>
              <a:off x="3648" y="2931"/>
              <a:ext cx="288" cy="240"/>
            </a:xfrm>
            <a:prstGeom prst="rect">
              <a:avLst/>
            </a:prstGeom>
            <a:noFill/>
            <a:ln w="19050" cap="sq">
              <a:solidFill>
                <a:srgbClr val="660033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62529" name="Rectangle 62"/>
            <p:cNvSpPr>
              <a:spLocks noChangeArrowheads="1"/>
            </p:cNvSpPr>
            <p:nvPr/>
          </p:nvSpPr>
          <p:spPr bwMode="auto">
            <a:xfrm>
              <a:off x="3936" y="2931"/>
              <a:ext cx="288" cy="240"/>
            </a:xfrm>
            <a:prstGeom prst="rect">
              <a:avLst/>
            </a:prstGeom>
            <a:noFill/>
            <a:ln w="19050" cap="sq">
              <a:solidFill>
                <a:srgbClr val="660033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62530" name="Line 63"/>
            <p:cNvSpPr>
              <a:spLocks noChangeShapeType="1"/>
            </p:cNvSpPr>
            <p:nvPr/>
          </p:nvSpPr>
          <p:spPr bwMode="auto">
            <a:xfrm>
              <a:off x="2880" y="2931"/>
              <a:ext cx="768" cy="0"/>
            </a:xfrm>
            <a:prstGeom prst="line">
              <a:avLst/>
            </a:prstGeom>
            <a:noFill/>
            <a:ln w="19050" cap="sq">
              <a:solidFill>
                <a:srgbClr val="660033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62531" name="Line 64"/>
            <p:cNvSpPr>
              <a:spLocks noChangeShapeType="1"/>
            </p:cNvSpPr>
            <p:nvPr/>
          </p:nvSpPr>
          <p:spPr bwMode="auto">
            <a:xfrm>
              <a:off x="2880" y="3171"/>
              <a:ext cx="768" cy="0"/>
            </a:xfrm>
            <a:prstGeom prst="line">
              <a:avLst/>
            </a:prstGeom>
            <a:noFill/>
            <a:ln w="19050" cap="sq">
              <a:solidFill>
                <a:srgbClr val="660033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62532" name="Text Box 65"/>
            <p:cNvSpPr txBox="1">
              <a:spLocks noChangeArrowheads="1"/>
            </p:cNvSpPr>
            <p:nvPr/>
          </p:nvSpPr>
          <p:spPr bwMode="auto">
            <a:xfrm>
              <a:off x="1219" y="2705"/>
              <a:ext cx="3024" cy="25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 dirty="0">
                  <a:solidFill>
                    <a:srgbClr val="660033"/>
                  </a:solidFill>
                </a:rPr>
                <a:t>0     </a:t>
              </a:r>
              <a:r>
                <a:rPr lang="zh-CN" altLang="en-US" sz="2000" b="1" dirty="0" smtClean="0">
                  <a:solidFill>
                    <a:srgbClr val="660033"/>
                  </a:solidFill>
                </a:rPr>
                <a:t>    </a:t>
              </a:r>
              <a:r>
                <a:rPr lang="zh-CN" altLang="en-US" sz="2000" b="1" dirty="0">
                  <a:solidFill>
                    <a:srgbClr val="660033"/>
                  </a:solidFill>
                </a:rPr>
                <a:t>1      </a:t>
              </a:r>
              <a:r>
                <a:rPr lang="zh-CN" altLang="en-US" sz="2000" b="1" dirty="0" smtClean="0">
                  <a:solidFill>
                    <a:srgbClr val="660033"/>
                  </a:solidFill>
                </a:rPr>
                <a:t>   </a:t>
              </a:r>
              <a:r>
                <a:rPr lang="zh-CN" altLang="en-US" sz="2000" b="1" dirty="0">
                  <a:solidFill>
                    <a:srgbClr val="660033"/>
                  </a:solidFill>
                </a:rPr>
                <a:t>2   </a:t>
              </a:r>
              <a:r>
                <a:rPr lang="zh-CN" altLang="en-US" sz="2000" b="1" dirty="0" smtClean="0">
                  <a:solidFill>
                    <a:srgbClr val="660033"/>
                  </a:solidFill>
                </a:rPr>
                <a:t>     </a:t>
              </a:r>
              <a:r>
                <a:rPr lang="zh-CN" altLang="en-US" sz="2000" b="1" dirty="0">
                  <a:solidFill>
                    <a:srgbClr val="660033"/>
                  </a:solidFill>
                </a:rPr>
                <a:t>3       </a:t>
              </a:r>
              <a:r>
                <a:rPr lang="zh-CN" altLang="en-US" sz="2000" b="1" dirty="0" smtClean="0">
                  <a:solidFill>
                    <a:srgbClr val="660033"/>
                  </a:solidFill>
                </a:rPr>
                <a:t>  4                       </a:t>
              </a:r>
              <a:r>
                <a:rPr lang="zh-CN" altLang="en-US" sz="2000" b="1" dirty="0">
                  <a:solidFill>
                    <a:srgbClr val="660033"/>
                  </a:solidFill>
                  <a:ea typeface="宋体" charset="-122"/>
                  <a:cs typeface="Times New Roman" pitchFamily="18" charset="0"/>
                </a:rPr>
                <a:t>……</a:t>
              </a:r>
              <a:r>
                <a:rPr lang="zh-CN" altLang="en-US" sz="2000" b="1" dirty="0">
                  <a:solidFill>
                    <a:srgbClr val="660033"/>
                  </a:solidFill>
                </a:rPr>
                <a:t>  </a:t>
              </a:r>
              <a:r>
                <a:rPr lang="zh-CN" altLang="en-US" sz="2000" b="1" dirty="0" smtClean="0">
                  <a:solidFill>
                    <a:srgbClr val="660033"/>
                  </a:solidFill>
                </a:rPr>
                <a:t>                        </a:t>
              </a:r>
              <a:r>
                <a:rPr lang="en-US" altLang="zh-CN" sz="2000" b="1" dirty="0">
                  <a:solidFill>
                    <a:srgbClr val="660033"/>
                  </a:solidFill>
                </a:rPr>
                <a:t>M-1</a:t>
              </a:r>
            </a:p>
          </p:txBody>
        </p:sp>
        <p:sp>
          <p:nvSpPr>
            <p:cNvPr id="62533" name="Text Box 66"/>
            <p:cNvSpPr txBox="1">
              <a:spLocks noChangeArrowheads="1"/>
            </p:cNvSpPr>
            <p:nvPr/>
          </p:nvSpPr>
          <p:spPr bwMode="auto">
            <a:xfrm>
              <a:off x="672" y="2387"/>
              <a:ext cx="1981" cy="36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en-US" altLang="zh-CN" sz="3200" b="1">
                  <a:solidFill>
                    <a:srgbClr val="D80000"/>
                  </a:solidFill>
                </a:rPr>
                <a:t>STACK[0..M</a:t>
              </a:r>
              <a:r>
                <a:rPr lang="en-US" altLang="zh-CN" sz="3200" b="1">
                  <a:solidFill>
                    <a:srgbClr val="D80000"/>
                  </a:solidFill>
                  <a:latin typeface="宋体" charset="-122"/>
                  <a:ea typeface="宋体" charset="-122"/>
                </a:rPr>
                <a:t>-</a:t>
              </a:r>
              <a:r>
                <a:rPr lang="en-US" altLang="zh-CN" sz="3200" b="1">
                  <a:solidFill>
                    <a:srgbClr val="D80000"/>
                  </a:solidFill>
                </a:rPr>
                <a:t>1]</a:t>
              </a:r>
            </a:p>
          </p:txBody>
        </p:sp>
      </p:grpSp>
      <p:grpSp>
        <p:nvGrpSpPr>
          <p:cNvPr id="5" name="Group 2"/>
          <p:cNvGrpSpPr>
            <a:grpSpLocks/>
          </p:cNvGrpSpPr>
          <p:nvPr/>
        </p:nvGrpSpPr>
        <p:grpSpPr bwMode="auto">
          <a:xfrm>
            <a:off x="2484643" y="3517903"/>
            <a:ext cx="7593611" cy="1514476"/>
            <a:chOff x="768" y="1248"/>
            <a:chExt cx="3588" cy="954"/>
          </a:xfrm>
        </p:grpSpPr>
        <p:sp>
          <p:nvSpPr>
            <p:cNvPr id="62506" name="Text Box 3"/>
            <p:cNvSpPr txBox="1">
              <a:spLocks noChangeArrowheads="1"/>
            </p:cNvSpPr>
            <p:nvPr/>
          </p:nvSpPr>
          <p:spPr bwMode="auto">
            <a:xfrm>
              <a:off x="852" y="1248"/>
              <a:ext cx="3504" cy="23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zh-CN" altLang="en-US" b="1" dirty="0">
                  <a:solidFill>
                    <a:srgbClr val="000099"/>
                  </a:solidFill>
                </a:rPr>
                <a:t>0          1          2   </a:t>
              </a:r>
              <a:r>
                <a:rPr lang="zh-CN" altLang="en-US" b="1" dirty="0" smtClean="0">
                  <a:solidFill>
                    <a:srgbClr val="000099"/>
                  </a:solidFill>
                </a:rPr>
                <a:t>       </a:t>
              </a:r>
              <a:r>
                <a:rPr lang="zh-CN" altLang="en-US" b="1" dirty="0">
                  <a:solidFill>
                    <a:srgbClr val="000099"/>
                  </a:solidFill>
                </a:rPr>
                <a:t>3  </a:t>
              </a:r>
              <a:r>
                <a:rPr lang="zh-CN" altLang="en-US" b="1" dirty="0" smtClean="0">
                  <a:solidFill>
                    <a:srgbClr val="000099"/>
                  </a:solidFill>
                </a:rPr>
                <a:t>        </a:t>
              </a:r>
              <a:r>
                <a:rPr lang="zh-CN" altLang="en-US" b="1" dirty="0"/>
                <a:t>4                        </a:t>
              </a:r>
              <a:r>
                <a:rPr lang="zh-CN" altLang="en-US" b="1" dirty="0" smtClean="0"/>
                <a:t>                                     </a:t>
              </a:r>
              <a:r>
                <a:rPr lang="en-US" altLang="zh-CN" b="1" dirty="0"/>
                <a:t>M</a:t>
              </a:r>
              <a:r>
                <a:rPr lang="en-US" altLang="zh-CN" b="1" dirty="0">
                  <a:latin typeface="宋体" charset="-122"/>
                  <a:ea typeface="宋体" charset="-122"/>
                </a:rPr>
                <a:t>-</a:t>
              </a:r>
              <a:r>
                <a:rPr lang="en-US" altLang="zh-CN" b="1" dirty="0"/>
                <a:t>1  </a:t>
              </a:r>
            </a:p>
          </p:txBody>
        </p:sp>
        <p:sp>
          <p:nvSpPr>
            <p:cNvPr id="62507" name="Text Box 4"/>
            <p:cNvSpPr txBox="1">
              <a:spLocks noChangeArrowheads="1"/>
            </p:cNvSpPr>
            <p:nvPr/>
          </p:nvSpPr>
          <p:spPr bwMode="auto">
            <a:xfrm>
              <a:off x="816" y="1424"/>
              <a:ext cx="186" cy="40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3600" b="1">
                  <a:solidFill>
                    <a:srgbClr val="000099"/>
                  </a:solidFill>
                </a:rPr>
                <a:t>a</a:t>
              </a:r>
            </a:p>
          </p:txBody>
        </p:sp>
        <p:sp>
          <p:nvSpPr>
            <p:cNvPr id="62508" name="Text Box 5"/>
            <p:cNvSpPr txBox="1">
              <a:spLocks noChangeArrowheads="1"/>
            </p:cNvSpPr>
            <p:nvPr/>
          </p:nvSpPr>
          <p:spPr bwMode="auto">
            <a:xfrm>
              <a:off x="1824" y="1420"/>
              <a:ext cx="196" cy="40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3600" b="1">
                  <a:solidFill>
                    <a:srgbClr val="000099"/>
                  </a:solidFill>
                </a:rPr>
                <a:t>d</a:t>
              </a:r>
            </a:p>
          </p:txBody>
        </p:sp>
        <p:sp>
          <p:nvSpPr>
            <p:cNvPr id="62509" name="Text Box 6"/>
            <p:cNvSpPr txBox="1">
              <a:spLocks noChangeArrowheads="1"/>
            </p:cNvSpPr>
            <p:nvPr/>
          </p:nvSpPr>
          <p:spPr bwMode="auto">
            <a:xfrm>
              <a:off x="1536" y="1408"/>
              <a:ext cx="186" cy="40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3600" b="1">
                  <a:solidFill>
                    <a:srgbClr val="000099"/>
                  </a:solidFill>
                </a:rPr>
                <a:t>c</a:t>
              </a:r>
            </a:p>
          </p:txBody>
        </p:sp>
        <p:sp>
          <p:nvSpPr>
            <p:cNvPr id="62510" name="Text Box 7"/>
            <p:cNvSpPr txBox="1">
              <a:spLocks noChangeArrowheads="1"/>
            </p:cNvSpPr>
            <p:nvPr/>
          </p:nvSpPr>
          <p:spPr bwMode="auto">
            <a:xfrm>
              <a:off x="1164" y="1420"/>
              <a:ext cx="196" cy="40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3600" b="1">
                  <a:solidFill>
                    <a:srgbClr val="000099"/>
                  </a:solidFill>
                </a:rPr>
                <a:t>b</a:t>
              </a:r>
            </a:p>
          </p:txBody>
        </p:sp>
        <p:sp>
          <p:nvSpPr>
            <p:cNvPr id="62511" name="Text Box 8"/>
            <p:cNvSpPr txBox="1">
              <a:spLocks noChangeArrowheads="1"/>
            </p:cNvSpPr>
            <p:nvPr/>
          </p:nvSpPr>
          <p:spPr bwMode="auto">
            <a:xfrm>
              <a:off x="1968" y="1872"/>
              <a:ext cx="303" cy="33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chemeClr val="accent2"/>
                  </a:solidFill>
                </a:rPr>
                <a:t>top</a:t>
              </a:r>
              <a:endParaRPr lang="en-US" altLang="zh-CN" sz="2800" b="1">
                <a:solidFill>
                  <a:srgbClr val="FFFF00"/>
                </a:solidFill>
              </a:endParaRPr>
            </a:p>
          </p:txBody>
        </p:sp>
        <p:sp>
          <p:nvSpPr>
            <p:cNvPr id="62512" name="Line 9"/>
            <p:cNvSpPr>
              <a:spLocks noChangeShapeType="1"/>
            </p:cNvSpPr>
            <p:nvPr/>
          </p:nvSpPr>
          <p:spPr bwMode="auto">
            <a:xfrm flipH="1" flipV="1">
              <a:off x="1992" y="1764"/>
              <a:ext cx="48" cy="144"/>
            </a:xfrm>
            <a:prstGeom prst="line">
              <a:avLst/>
            </a:prstGeom>
            <a:noFill/>
            <a:ln w="25400" cap="sq">
              <a:solidFill>
                <a:schemeClr val="accent2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62513" name="Rectangle 10"/>
            <p:cNvSpPr>
              <a:spLocks noChangeArrowheads="1"/>
            </p:cNvSpPr>
            <p:nvPr/>
          </p:nvSpPr>
          <p:spPr bwMode="auto">
            <a:xfrm>
              <a:off x="768" y="1440"/>
              <a:ext cx="336" cy="288"/>
            </a:xfrm>
            <a:prstGeom prst="rect">
              <a:avLst/>
            </a:prstGeom>
            <a:noFill/>
            <a:ln w="25400" cap="sq">
              <a:solidFill>
                <a:schemeClr val="bg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62514" name="Rectangle 11"/>
            <p:cNvSpPr>
              <a:spLocks noChangeArrowheads="1"/>
            </p:cNvSpPr>
            <p:nvPr/>
          </p:nvSpPr>
          <p:spPr bwMode="auto">
            <a:xfrm>
              <a:off x="1104" y="1440"/>
              <a:ext cx="336" cy="288"/>
            </a:xfrm>
            <a:prstGeom prst="rect">
              <a:avLst/>
            </a:prstGeom>
            <a:noFill/>
            <a:ln w="25400" cap="sq">
              <a:solidFill>
                <a:schemeClr val="bg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62515" name="Rectangle 12"/>
            <p:cNvSpPr>
              <a:spLocks noChangeArrowheads="1"/>
            </p:cNvSpPr>
            <p:nvPr/>
          </p:nvSpPr>
          <p:spPr bwMode="auto">
            <a:xfrm>
              <a:off x="1440" y="1440"/>
              <a:ext cx="336" cy="288"/>
            </a:xfrm>
            <a:prstGeom prst="rect">
              <a:avLst/>
            </a:prstGeom>
            <a:noFill/>
            <a:ln w="25400" cap="sq">
              <a:solidFill>
                <a:schemeClr val="bg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62516" name="Rectangle 13"/>
            <p:cNvSpPr>
              <a:spLocks noChangeArrowheads="1"/>
            </p:cNvSpPr>
            <p:nvPr/>
          </p:nvSpPr>
          <p:spPr bwMode="auto">
            <a:xfrm>
              <a:off x="1776" y="1440"/>
              <a:ext cx="336" cy="288"/>
            </a:xfrm>
            <a:prstGeom prst="rect">
              <a:avLst/>
            </a:prstGeom>
            <a:noFill/>
            <a:ln w="25400" cap="sq">
              <a:solidFill>
                <a:schemeClr val="bg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62517" name="Rectangle 14"/>
            <p:cNvSpPr>
              <a:spLocks noChangeArrowheads="1"/>
            </p:cNvSpPr>
            <p:nvPr/>
          </p:nvSpPr>
          <p:spPr bwMode="auto">
            <a:xfrm>
              <a:off x="2112" y="1440"/>
              <a:ext cx="336" cy="288"/>
            </a:xfrm>
            <a:prstGeom prst="rect">
              <a:avLst/>
            </a:prstGeom>
            <a:noFill/>
            <a:ln w="25400" cap="sq">
              <a:solidFill>
                <a:schemeClr val="bg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62518" name="Rectangle 15"/>
            <p:cNvSpPr>
              <a:spLocks noChangeArrowheads="1"/>
            </p:cNvSpPr>
            <p:nvPr/>
          </p:nvSpPr>
          <p:spPr bwMode="auto">
            <a:xfrm>
              <a:off x="2448" y="1440"/>
              <a:ext cx="336" cy="288"/>
            </a:xfrm>
            <a:prstGeom prst="rect">
              <a:avLst/>
            </a:prstGeom>
            <a:noFill/>
            <a:ln w="25400" cap="sq">
              <a:solidFill>
                <a:schemeClr val="bg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62519" name="Rectangle 16"/>
            <p:cNvSpPr>
              <a:spLocks noChangeArrowheads="1"/>
            </p:cNvSpPr>
            <p:nvPr/>
          </p:nvSpPr>
          <p:spPr bwMode="auto">
            <a:xfrm>
              <a:off x="3888" y="1440"/>
              <a:ext cx="336" cy="288"/>
            </a:xfrm>
            <a:prstGeom prst="rect">
              <a:avLst/>
            </a:prstGeom>
            <a:noFill/>
            <a:ln w="25400" cap="sq">
              <a:solidFill>
                <a:schemeClr val="bg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62520" name="Rectangle 17"/>
            <p:cNvSpPr>
              <a:spLocks noChangeArrowheads="1"/>
            </p:cNvSpPr>
            <p:nvPr/>
          </p:nvSpPr>
          <p:spPr bwMode="auto">
            <a:xfrm>
              <a:off x="2784" y="1440"/>
              <a:ext cx="1104" cy="288"/>
            </a:xfrm>
            <a:prstGeom prst="rect">
              <a:avLst/>
            </a:prstGeom>
            <a:noFill/>
            <a:ln w="25400" cap="sq">
              <a:solidFill>
                <a:schemeClr val="bg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62521" name="Rectangle 18"/>
            <p:cNvSpPr>
              <a:spLocks noChangeArrowheads="1"/>
            </p:cNvSpPr>
            <p:nvPr/>
          </p:nvSpPr>
          <p:spPr bwMode="auto">
            <a:xfrm>
              <a:off x="3148" y="1392"/>
              <a:ext cx="246" cy="36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zh-CN" altLang="en-US" sz="3200" b="1">
                  <a:solidFill>
                    <a:srgbClr val="000099"/>
                  </a:solidFill>
                  <a:ea typeface="宋体" charset="-122"/>
                  <a:cs typeface="Times New Roman" pitchFamily="18" charset="0"/>
                </a:rPr>
                <a:t>…</a:t>
              </a:r>
            </a:p>
          </p:txBody>
        </p:sp>
      </p:grpSp>
      <p:grpSp>
        <p:nvGrpSpPr>
          <p:cNvPr id="6" name="Group 19"/>
          <p:cNvGrpSpPr>
            <a:grpSpLocks/>
          </p:cNvGrpSpPr>
          <p:nvPr/>
        </p:nvGrpSpPr>
        <p:grpSpPr bwMode="auto">
          <a:xfrm>
            <a:off x="4821139" y="4330700"/>
            <a:ext cx="812694" cy="247650"/>
            <a:chOff x="1872" y="1764"/>
            <a:chExt cx="384" cy="156"/>
          </a:xfrm>
        </p:grpSpPr>
        <p:sp>
          <p:nvSpPr>
            <p:cNvPr id="62504" name="Rectangle 20"/>
            <p:cNvSpPr>
              <a:spLocks noChangeArrowheads="1"/>
            </p:cNvSpPr>
            <p:nvPr/>
          </p:nvSpPr>
          <p:spPr bwMode="auto">
            <a:xfrm>
              <a:off x="1872" y="1764"/>
              <a:ext cx="264" cy="156"/>
            </a:xfrm>
            <a:prstGeom prst="rect">
              <a:avLst/>
            </a:prstGeom>
            <a:solidFill>
              <a:srgbClr val="FFFFFF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62505" name="Line 21"/>
            <p:cNvSpPr>
              <a:spLocks noChangeShapeType="1"/>
            </p:cNvSpPr>
            <p:nvPr/>
          </p:nvSpPr>
          <p:spPr bwMode="auto">
            <a:xfrm flipV="1">
              <a:off x="2160" y="1776"/>
              <a:ext cx="96" cy="144"/>
            </a:xfrm>
            <a:prstGeom prst="line">
              <a:avLst/>
            </a:prstGeom>
            <a:noFill/>
            <a:ln w="22225" cap="sq">
              <a:solidFill>
                <a:schemeClr val="accent2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zh-CN" altLang="en-US" sz="2400"/>
            </a:p>
          </p:txBody>
        </p:sp>
      </p:grpSp>
      <p:sp>
        <p:nvSpPr>
          <p:cNvPr id="62478" name="Text Box 22"/>
          <p:cNvSpPr txBox="1">
            <a:spLocks noChangeArrowheads="1"/>
          </p:cNvSpPr>
          <p:nvPr/>
        </p:nvSpPr>
        <p:spPr bwMode="auto">
          <a:xfrm>
            <a:off x="5280396" y="3898901"/>
            <a:ext cx="704039" cy="46166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accent2"/>
                </a:solidFill>
              </a:rPr>
              <a:t>item</a:t>
            </a:r>
          </a:p>
        </p:txBody>
      </p:sp>
      <p:grpSp>
        <p:nvGrpSpPr>
          <p:cNvPr id="7" name="Group 2"/>
          <p:cNvGrpSpPr>
            <a:grpSpLocks/>
          </p:cNvGrpSpPr>
          <p:nvPr/>
        </p:nvGrpSpPr>
        <p:grpSpPr bwMode="auto">
          <a:xfrm>
            <a:off x="2414803" y="4794252"/>
            <a:ext cx="7593611" cy="1514476"/>
            <a:chOff x="768" y="960"/>
            <a:chExt cx="3588" cy="954"/>
          </a:xfrm>
        </p:grpSpPr>
        <p:sp>
          <p:nvSpPr>
            <p:cNvPr id="62487" name="Text Box 3"/>
            <p:cNvSpPr txBox="1">
              <a:spLocks noChangeArrowheads="1"/>
            </p:cNvSpPr>
            <p:nvPr/>
          </p:nvSpPr>
          <p:spPr bwMode="auto">
            <a:xfrm>
              <a:off x="852" y="960"/>
              <a:ext cx="3504" cy="23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zh-CN" altLang="en-US" b="1" dirty="0">
                  <a:solidFill>
                    <a:srgbClr val="000099"/>
                  </a:solidFill>
                </a:rPr>
                <a:t>0     </a:t>
              </a:r>
              <a:r>
                <a:rPr lang="zh-CN" altLang="en-US" b="1" dirty="0" smtClean="0">
                  <a:solidFill>
                    <a:srgbClr val="000099"/>
                  </a:solidFill>
                </a:rPr>
                <a:t>       </a:t>
              </a:r>
              <a:r>
                <a:rPr lang="zh-CN" altLang="en-US" b="1" dirty="0">
                  <a:solidFill>
                    <a:srgbClr val="000099"/>
                  </a:solidFill>
                </a:rPr>
                <a:t>1  </a:t>
              </a:r>
              <a:r>
                <a:rPr lang="zh-CN" altLang="en-US" b="1" dirty="0" smtClean="0">
                  <a:solidFill>
                    <a:srgbClr val="000099"/>
                  </a:solidFill>
                </a:rPr>
                <a:t>         </a:t>
              </a:r>
              <a:r>
                <a:rPr lang="zh-CN" altLang="en-US" b="1" dirty="0">
                  <a:solidFill>
                    <a:srgbClr val="000099"/>
                  </a:solidFill>
                </a:rPr>
                <a:t>2   </a:t>
              </a:r>
              <a:r>
                <a:rPr lang="zh-CN" altLang="en-US" b="1" dirty="0" smtClean="0">
                  <a:solidFill>
                    <a:srgbClr val="000099"/>
                  </a:solidFill>
                </a:rPr>
                <a:t>      </a:t>
              </a:r>
              <a:r>
                <a:rPr lang="zh-CN" altLang="en-US" b="1" dirty="0">
                  <a:solidFill>
                    <a:srgbClr val="000099"/>
                  </a:solidFill>
                </a:rPr>
                <a:t>3          4                                  </a:t>
              </a:r>
              <a:r>
                <a:rPr lang="zh-CN" altLang="en-US" b="1" dirty="0" smtClean="0">
                  <a:solidFill>
                    <a:srgbClr val="000099"/>
                  </a:solidFill>
                </a:rPr>
                <a:t>                           </a:t>
              </a:r>
              <a:r>
                <a:rPr lang="en-US" altLang="zh-CN" b="1" dirty="0">
                  <a:solidFill>
                    <a:srgbClr val="000099"/>
                  </a:solidFill>
                </a:rPr>
                <a:t>M</a:t>
              </a:r>
              <a:r>
                <a:rPr lang="en-US" altLang="zh-CN" b="1" dirty="0">
                  <a:solidFill>
                    <a:srgbClr val="000099"/>
                  </a:solidFill>
                  <a:latin typeface="宋体" charset="-122"/>
                  <a:ea typeface="宋体" charset="-122"/>
                </a:rPr>
                <a:t>-</a:t>
              </a:r>
              <a:r>
                <a:rPr lang="en-US" altLang="zh-CN" b="1" dirty="0">
                  <a:solidFill>
                    <a:srgbClr val="000099"/>
                  </a:solidFill>
                </a:rPr>
                <a:t>1</a:t>
              </a:r>
              <a:r>
                <a:rPr lang="en-US" altLang="zh-CN" b="1" dirty="0">
                  <a:solidFill>
                    <a:schemeClr val="bg1"/>
                  </a:solidFill>
                </a:rPr>
                <a:t> </a:t>
              </a:r>
              <a:r>
                <a:rPr lang="en-US" altLang="zh-CN" b="1" dirty="0">
                  <a:solidFill>
                    <a:srgbClr val="000099"/>
                  </a:solidFill>
                </a:rPr>
                <a:t> </a:t>
              </a:r>
            </a:p>
          </p:txBody>
        </p:sp>
        <p:sp>
          <p:nvSpPr>
            <p:cNvPr id="62488" name="Text Box 4"/>
            <p:cNvSpPr txBox="1">
              <a:spLocks noChangeArrowheads="1"/>
            </p:cNvSpPr>
            <p:nvPr/>
          </p:nvSpPr>
          <p:spPr bwMode="auto">
            <a:xfrm>
              <a:off x="816" y="1136"/>
              <a:ext cx="186" cy="40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3600" b="1">
                  <a:solidFill>
                    <a:srgbClr val="000099"/>
                  </a:solidFill>
                </a:rPr>
                <a:t>a</a:t>
              </a:r>
            </a:p>
          </p:txBody>
        </p:sp>
        <p:sp>
          <p:nvSpPr>
            <p:cNvPr id="62489" name="Text Box 5"/>
            <p:cNvSpPr txBox="1">
              <a:spLocks noChangeArrowheads="1"/>
            </p:cNvSpPr>
            <p:nvPr/>
          </p:nvSpPr>
          <p:spPr bwMode="auto">
            <a:xfrm>
              <a:off x="1824" y="1132"/>
              <a:ext cx="196" cy="40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3600" b="1">
                  <a:solidFill>
                    <a:srgbClr val="000099"/>
                  </a:solidFill>
                </a:rPr>
                <a:t>d</a:t>
              </a:r>
            </a:p>
          </p:txBody>
        </p:sp>
        <p:sp>
          <p:nvSpPr>
            <p:cNvPr id="62490" name="Text Box 6"/>
            <p:cNvSpPr txBox="1">
              <a:spLocks noChangeArrowheads="1"/>
            </p:cNvSpPr>
            <p:nvPr/>
          </p:nvSpPr>
          <p:spPr bwMode="auto">
            <a:xfrm>
              <a:off x="1536" y="1120"/>
              <a:ext cx="186" cy="40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3600" b="1">
                  <a:solidFill>
                    <a:srgbClr val="000099"/>
                  </a:solidFill>
                </a:rPr>
                <a:t>c</a:t>
              </a:r>
            </a:p>
          </p:txBody>
        </p:sp>
        <p:sp>
          <p:nvSpPr>
            <p:cNvPr id="62491" name="Text Box 7"/>
            <p:cNvSpPr txBox="1">
              <a:spLocks noChangeArrowheads="1"/>
            </p:cNvSpPr>
            <p:nvPr/>
          </p:nvSpPr>
          <p:spPr bwMode="auto">
            <a:xfrm>
              <a:off x="1164" y="1132"/>
              <a:ext cx="196" cy="40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3600" b="1">
                  <a:solidFill>
                    <a:srgbClr val="000099"/>
                  </a:solidFill>
                </a:rPr>
                <a:t>b</a:t>
              </a:r>
            </a:p>
          </p:txBody>
        </p:sp>
        <p:sp>
          <p:nvSpPr>
            <p:cNvPr id="62492" name="Text Box 8"/>
            <p:cNvSpPr txBox="1">
              <a:spLocks noChangeArrowheads="1"/>
            </p:cNvSpPr>
            <p:nvPr/>
          </p:nvSpPr>
          <p:spPr bwMode="auto">
            <a:xfrm>
              <a:off x="1968" y="1584"/>
              <a:ext cx="303" cy="33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chemeClr val="accent2"/>
                  </a:solidFill>
                </a:rPr>
                <a:t>top</a:t>
              </a:r>
              <a:endParaRPr lang="en-US" altLang="zh-CN" sz="2800" b="1">
                <a:solidFill>
                  <a:srgbClr val="FFFF00"/>
                </a:solidFill>
              </a:endParaRPr>
            </a:p>
          </p:txBody>
        </p:sp>
        <p:sp>
          <p:nvSpPr>
            <p:cNvPr id="62493" name="Rectangle 9"/>
            <p:cNvSpPr>
              <a:spLocks noChangeArrowheads="1"/>
            </p:cNvSpPr>
            <p:nvPr/>
          </p:nvSpPr>
          <p:spPr bwMode="auto">
            <a:xfrm>
              <a:off x="768" y="1152"/>
              <a:ext cx="336" cy="288"/>
            </a:xfrm>
            <a:prstGeom prst="rect">
              <a:avLst/>
            </a:prstGeom>
            <a:noFill/>
            <a:ln w="25400" cap="sq">
              <a:solidFill>
                <a:schemeClr val="bg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62494" name="Rectangle 10"/>
            <p:cNvSpPr>
              <a:spLocks noChangeArrowheads="1"/>
            </p:cNvSpPr>
            <p:nvPr/>
          </p:nvSpPr>
          <p:spPr bwMode="auto">
            <a:xfrm>
              <a:off x="1104" y="1152"/>
              <a:ext cx="336" cy="288"/>
            </a:xfrm>
            <a:prstGeom prst="rect">
              <a:avLst/>
            </a:prstGeom>
            <a:noFill/>
            <a:ln w="25400" cap="sq">
              <a:solidFill>
                <a:schemeClr val="bg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62495" name="Rectangle 11"/>
            <p:cNvSpPr>
              <a:spLocks noChangeArrowheads="1"/>
            </p:cNvSpPr>
            <p:nvPr/>
          </p:nvSpPr>
          <p:spPr bwMode="auto">
            <a:xfrm>
              <a:off x="1440" y="1152"/>
              <a:ext cx="336" cy="288"/>
            </a:xfrm>
            <a:prstGeom prst="rect">
              <a:avLst/>
            </a:prstGeom>
            <a:noFill/>
            <a:ln w="25400" cap="sq">
              <a:solidFill>
                <a:schemeClr val="bg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62496" name="Rectangle 12"/>
            <p:cNvSpPr>
              <a:spLocks noChangeArrowheads="1"/>
            </p:cNvSpPr>
            <p:nvPr/>
          </p:nvSpPr>
          <p:spPr bwMode="auto">
            <a:xfrm>
              <a:off x="1776" y="1152"/>
              <a:ext cx="336" cy="288"/>
            </a:xfrm>
            <a:prstGeom prst="rect">
              <a:avLst/>
            </a:prstGeom>
            <a:noFill/>
            <a:ln w="25400" cap="sq">
              <a:solidFill>
                <a:schemeClr val="bg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62497" name="Rectangle 13"/>
            <p:cNvSpPr>
              <a:spLocks noChangeArrowheads="1"/>
            </p:cNvSpPr>
            <p:nvPr/>
          </p:nvSpPr>
          <p:spPr bwMode="auto">
            <a:xfrm>
              <a:off x="2112" y="1152"/>
              <a:ext cx="336" cy="288"/>
            </a:xfrm>
            <a:prstGeom prst="rect">
              <a:avLst/>
            </a:prstGeom>
            <a:noFill/>
            <a:ln w="25400" cap="sq">
              <a:solidFill>
                <a:schemeClr val="bg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62498" name="Rectangle 14"/>
            <p:cNvSpPr>
              <a:spLocks noChangeArrowheads="1"/>
            </p:cNvSpPr>
            <p:nvPr/>
          </p:nvSpPr>
          <p:spPr bwMode="auto">
            <a:xfrm>
              <a:off x="2448" y="1152"/>
              <a:ext cx="336" cy="288"/>
            </a:xfrm>
            <a:prstGeom prst="rect">
              <a:avLst/>
            </a:prstGeom>
            <a:noFill/>
            <a:ln w="25400" cap="sq">
              <a:solidFill>
                <a:schemeClr val="bg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62499" name="Rectangle 15"/>
            <p:cNvSpPr>
              <a:spLocks noChangeArrowheads="1"/>
            </p:cNvSpPr>
            <p:nvPr/>
          </p:nvSpPr>
          <p:spPr bwMode="auto">
            <a:xfrm>
              <a:off x="3888" y="1152"/>
              <a:ext cx="336" cy="288"/>
            </a:xfrm>
            <a:prstGeom prst="rect">
              <a:avLst/>
            </a:prstGeom>
            <a:noFill/>
            <a:ln w="25400" cap="sq">
              <a:solidFill>
                <a:schemeClr val="bg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62500" name="Rectangle 16"/>
            <p:cNvSpPr>
              <a:spLocks noChangeArrowheads="1"/>
            </p:cNvSpPr>
            <p:nvPr/>
          </p:nvSpPr>
          <p:spPr bwMode="auto">
            <a:xfrm>
              <a:off x="2784" y="1152"/>
              <a:ext cx="1104" cy="288"/>
            </a:xfrm>
            <a:prstGeom prst="rect">
              <a:avLst/>
            </a:prstGeom>
            <a:noFill/>
            <a:ln w="25400" cap="sq">
              <a:solidFill>
                <a:schemeClr val="bg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62501" name="Rectangle 17"/>
            <p:cNvSpPr>
              <a:spLocks noChangeArrowheads="1"/>
            </p:cNvSpPr>
            <p:nvPr/>
          </p:nvSpPr>
          <p:spPr bwMode="auto">
            <a:xfrm>
              <a:off x="3148" y="1104"/>
              <a:ext cx="246" cy="36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zh-CN" altLang="en-US" sz="3200" b="1">
                  <a:solidFill>
                    <a:srgbClr val="000099"/>
                  </a:solidFill>
                  <a:ea typeface="宋体" charset="-122"/>
                  <a:cs typeface="Times New Roman" pitchFamily="18" charset="0"/>
                </a:rPr>
                <a:t>…</a:t>
              </a:r>
            </a:p>
          </p:txBody>
        </p:sp>
        <p:sp>
          <p:nvSpPr>
            <p:cNvPr id="62502" name="Text Box 18"/>
            <p:cNvSpPr txBox="1">
              <a:spLocks noChangeArrowheads="1"/>
            </p:cNvSpPr>
            <p:nvPr/>
          </p:nvSpPr>
          <p:spPr bwMode="auto">
            <a:xfrm>
              <a:off x="2159" y="1128"/>
              <a:ext cx="186" cy="40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3600" b="1">
                  <a:solidFill>
                    <a:srgbClr val="000099"/>
                  </a:solidFill>
                </a:rPr>
                <a:t>e</a:t>
              </a:r>
            </a:p>
          </p:txBody>
        </p:sp>
        <p:sp>
          <p:nvSpPr>
            <p:cNvPr id="62503" name="Line 19"/>
            <p:cNvSpPr>
              <a:spLocks noChangeShapeType="1"/>
            </p:cNvSpPr>
            <p:nvPr/>
          </p:nvSpPr>
          <p:spPr bwMode="auto">
            <a:xfrm flipV="1">
              <a:off x="2148" y="1476"/>
              <a:ext cx="108" cy="156"/>
            </a:xfrm>
            <a:prstGeom prst="line">
              <a:avLst/>
            </a:prstGeom>
            <a:noFill/>
            <a:ln w="25400" cap="sq">
              <a:solidFill>
                <a:schemeClr val="accent2"/>
              </a:solidFill>
              <a:round/>
              <a:headEnd type="none" w="sm" len="sm"/>
              <a:tailEnd type="triangle" w="med" len="lg"/>
            </a:ln>
          </p:spPr>
          <p:txBody>
            <a:bodyPr/>
            <a:lstStyle/>
            <a:p>
              <a:endParaRPr lang="zh-CN" altLang="en-US" sz="2400"/>
            </a:p>
          </p:txBody>
        </p:sp>
      </p:grpSp>
      <p:grpSp>
        <p:nvGrpSpPr>
          <p:cNvPr id="8" name="Group 20"/>
          <p:cNvGrpSpPr>
            <a:grpSpLocks/>
          </p:cNvGrpSpPr>
          <p:nvPr/>
        </p:nvGrpSpPr>
        <p:grpSpPr bwMode="auto">
          <a:xfrm>
            <a:off x="4852885" y="5556250"/>
            <a:ext cx="1015868" cy="342900"/>
            <a:chOff x="1920" y="1440"/>
            <a:chExt cx="480" cy="216"/>
          </a:xfrm>
        </p:grpSpPr>
        <p:sp>
          <p:nvSpPr>
            <p:cNvPr id="62485" name="Rectangle 21"/>
            <p:cNvSpPr>
              <a:spLocks noChangeArrowheads="1"/>
            </p:cNvSpPr>
            <p:nvPr/>
          </p:nvSpPr>
          <p:spPr bwMode="auto">
            <a:xfrm>
              <a:off x="2112" y="1464"/>
              <a:ext cx="288" cy="192"/>
            </a:xfrm>
            <a:prstGeom prst="rect">
              <a:avLst/>
            </a:prstGeom>
            <a:solidFill>
              <a:srgbClr val="FFFFFF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62486" name="Line 22"/>
            <p:cNvSpPr>
              <a:spLocks noChangeShapeType="1"/>
            </p:cNvSpPr>
            <p:nvPr/>
          </p:nvSpPr>
          <p:spPr bwMode="auto">
            <a:xfrm flipH="1" flipV="1">
              <a:off x="1920" y="1440"/>
              <a:ext cx="144" cy="192"/>
            </a:xfrm>
            <a:prstGeom prst="line">
              <a:avLst/>
            </a:prstGeom>
            <a:noFill/>
            <a:ln w="22225" cap="sq">
              <a:solidFill>
                <a:schemeClr val="accent2"/>
              </a:solidFill>
              <a:round/>
              <a:headEnd type="none" w="sm" len="sm"/>
              <a:tailEnd type="triangle" w="sm" len="lg"/>
            </a:ln>
          </p:spPr>
          <p:txBody>
            <a:bodyPr/>
            <a:lstStyle/>
            <a:p>
              <a:endParaRPr lang="zh-CN" altLang="en-US" sz="2400"/>
            </a:p>
          </p:txBody>
        </p:sp>
      </p:grpSp>
      <p:sp>
        <p:nvSpPr>
          <p:cNvPr id="62481" name="Rectangle 23"/>
          <p:cNvSpPr>
            <a:spLocks noChangeArrowheads="1"/>
          </p:cNvSpPr>
          <p:nvPr/>
        </p:nvSpPr>
        <p:spPr bwMode="auto">
          <a:xfrm>
            <a:off x="5360819" y="5233988"/>
            <a:ext cx="406347" cy="304800"/>
          </a:xfrm>
          <a:prstGeom prst="rect">
            <a:avLst/>
          </a:prstGeom>
          <a:solidFill>
            <a:srgbClr val="FFFF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sz="2400"/>
          </a:p>
        </p:txBody>
      </p:sp>
      <p:sp>
        <p:nvSpPr>
          <p:cNvPr id="62482" name="TextBox 71"/>
          <p:cNvSpPr txBox="1">
            <a:spLocks noChangeArrowheads="1"/>
          </p:cNvSpPr>
          <p:nvPr/>
        </p:nvSpPr>
        <p:spPr bwMode="auto">
          <a:xfrm>
            <a:off x="696293" y="3805238"/>
            <a:ext cx="100540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dirty="0">
                <a:latin typeface="黑体" pitchFamily="2" charset="-122"/>
                <a:ea typeface="黑体" pitchFamily="2" charset="-122"/>
              </a:rPr>
              <a:t>入栈</a:t>
            </a:r>
          </a:p>
        </p:txBody>
      </p:sp>
      <p:sp>
        <p:nvSpPr>
          <p:cNvPr id="62483" name="TextBox 72"/>
          <p:cNvSpPr txBox="1">
            <a:spLocks noChangeArrowheads="1"/>
          </p:cNvSpPr>
          <p:nvPr/>
        </p:nvSpPr>
        <p:spPr bwMode="auto">
          <a:xfrm>
            <a:off x="696293" y="5072063"/>
            <a:ext cx="100540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dirty="0">
                <a:latin typeface="黑体" pitchFamily="2" charset="-122"/>
                <a:ea typeface="黑体" pitchFamily="2" charset="-122"/>
              </a:rPr>
              <a:t>出栈</a:t>
            </a:r>
          </a:p>
        </p:txBody>
      </p:sp>
      <p:sp>
        <p:nvSpPr>
          <p:cNvPr id="74" name="TextBox 73"/>
          <p:cNvSpPr txBox="1">
            <a:spLocks noChangeArrowheads="1"/>
          </p:cNvSpPr>
          <p:nvPr/>
        </p:nvSpPr>
        <p:spPr bwMode="auto">
          <a:xfrm>
            <a:off x="651849" y="6115050"/>
            <a:ext cx="652935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b="1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如何避免人为恶意地访问</a:t>
            </a:r>
            <a:r>
              <a:rPr lang="en-US" altLang="zh-CN" sz="2400" b="1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top</a:t>
            </a:r>
            <a:r>
              <a:rPr lang="zh-CN" altLang="en-US" sz="2400" b="1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所指以外的元素？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624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624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78" grpId="0"/>
      <p:bldP spid="62481" grpId="0" animBg="1"/>
      <p:bldP spid="74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334390" y="228600"/>
            <a:ext cx="5760817" cy="609600"/>
            <a:chOff x="336" y="192"/>
            <a:chExt cx="1776" cy="384"/>
          </a:xfrm>
        </p:grpSpPr>
        <p:sp>
          <p:nvSpPr>
            <p:cNvPr id="63492" name="Rectangle 25"/>
            <p:cNvSpPr>
              <a:spLocks noChangeArrowheads="1"/>
            </p:cNvSpPr>
            <p:nvPr/>
          </p:nvSpPr>
          <p:spPr bwMode="auto">
            <a:xfrm>
              <a:off x="336" y="192"/>
              <a:ext cx="1776" cy="384"/>
            </a:xfrm>
            <a:prstGeom prst="rect">
              <a:avLst/>
            </a:prstGeom>
            <a:solidFill>
              <a:srgbClr val="CCFFCC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17088" dir="2436078" algn="ctr" rotWithShape="0">
                <a:srgbClr val="C0C0C0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493" name="Rectangle 26"/>
            <p:cNvSpPr>
              <a:spLocks noChangeArrowheads="1"/>
            </p:cNvSpPr>
            <p:nvPr/>
          </p:nvSpPr>
          <p:spPr bwMode="auto">
            <a:xfrm>
              <a:off x="436" y="225"/>
              <a:ext cx="1628" cy="34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kumimoji="1" lang="zh-CN" altLang="en-US" sz="3000" b="1">
                  <a:solidFill>
                    <a:srgbClr val="003399"/>
                  </a:solidFill>
                  <a:latin typeface="黑体" pitchFamily="2" charset="-122"/>
                  <a:ea typeface="黑体" pitchFamily="2" charset="-122"/>
                </a:rPr>
                <a:t>面向对象，</a:t>
              </a:r>
              <a:r>
                <a:rPr kumimoji="1" lang="en-US" altLang="zh-CN" sz="3000" b="1">
                  <a:solidFill>
                    <a:srgbClr val="003399"/>
                  </a:solidFill>
                  <a:latin typeface="黑体" pitchFamily="2" charset="-122"/>
                  <a:ea typeface="黑体" pitchFamily="2" charset="-122"/>
                </a:rPr>
                <a:t>C++</a:t>
              </a:r>
              <a:r>
                <a:rPr kumimoji="1" lang="zh-CN" altLang="en-US" sz="3000" b="1">
                  <a:solidFill>
                    <a:srgbClr val="003399"/>
                  </a:solidFill>
                  <a:latin typeface="黑体" pitchFamily="2" charset="-122"/>
                  <a:ea typeface="黑体" pitchFamily="2" charset="-122"/>
                </a:rPr>
                <a:t>，类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278856" y="979060"/>
            <a:ext cx="6760566" cy="4154984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400" b="1" dirty="0">
                <a:solidFill>
                  <a:srgbClr val="000099"/>
                </a:solidFill>
                <a:ea typeface="黑体" pitchFamily="49" charset="-122"/>
              </a:rPr>
              <a:t>class</a:t>
            </a:r>
            <a:r>
              <a:rPr lang="en-US" altLang="zh-CN" sz="2400" dirty="0">
                <a:solidFill>
                  <a:schemeClr val="bg1"/>
                </a:solidFill>
                <a:ea typeface="黑体" pitchFamily="49" charset="-122"/>
              </a:rPr>
              <a:t> </a:t>
            </a:r>
            <a:r>
              <a:rPr lang="en-US" altLang="zh-CN" sz="2400" dirty="0">
                <a:ea typeface="黑体" pitchFamily="49" charset="-122"/>
              </a:rPr>
              <a:t>stack {</a:t>
            </a:r>
          </a:p>
          <a:p>
            <a:pPr>
              <a:defRPr/>
            </a:pPr>
            <a:r>
              <a:rPr lang="en-US" altLang="zh-CN" sz="2400" b="1" dirty="0">
                <a:solidFill>
                  <a:srgbClr val="000099"/>
                </a:solidFill>
                <a:ea typeface="黑体" pitchFamily="49" charset="-122"/>
              </a:rPr>
              <a:t>public:</a:t>
            </a:r>
          </a:p>
          <a:p>
            <a:pPr>
              <a:defRPr/>
            </a:pPr>
            <a:r>
              <a:rPr lang="en-US" altLang="zh-CN" sz="2400" dirty="0">
                <a:ea typeface="黑体" pitchFamily="49" charset="-122"/>
              </a:rPr>
              <a:t>    stack();</a:t>
            </a:r>
          </a:p>
          <a:p>
            <a:pPr>
              <a:defRPr/>
            </a:pPr>
            <a:r>
              <a:rPr lang="en-US" altLang="zh-CN" sz="2400" dirty="0">
                <a:ea typeface="黑体" pitchFamily="49" charset="-122"/>
              </a:rPr>
              <a:t>    void stack::pop();          		      // </a:t>
            </a:r>
            <a:r>
              <a:rPr lang="zh-CN" altLang="en-US" sz="2400" dirty="0">
                <a:ea typeface="黑体" pitchFamily="49" charset="-122"/>
              </a:rPr>
              <a:t>出栈</a:t>
            </a:r>
            <a:endParaRPr lang="en-US" altLang="zh-CN" sz="2400" dirty="0">
              <a:ea typeface="黑体" pitchFamily="49" charset="-122"/>
            </a:endParaRPr>
          </a:p>
          <a:p>
            <a:pPr>
              <a:defRPr/>
            </a:pPr>
            <a:r>
              <a:rPr lang="en-US" altLang="zh-CN" sz="2400" dirty="0">
                <a:ea typeface="黑体" pitchFamily="49" charset="-122"/>
              </a:rPr>
              <a:t>    void stack::push(</a:t>
            </a:r>
            <a:r>
              <a:rPr lang="en-US" altLang="zh-CN" sz="2400" dirty="0" err="1">
                <a:ea typeface="黑体" pitchFamily="49" charset="-122"/>
              </a:rPr>
              <a:t>const</a:t>
            </a:r>
            <a:r>
              <a:rPr lang="en-US" altLang="zh-CN" sz="2400" dirty="0">
                <a:ea typeface="黑体" pitchFamily="49" charset="-122"/>
              </a:rPr>
              <a:t> </a:t>
            </a:r>
            <a:r>
              <a:rPr lang="en-US" altLang="zh-CN" sz="2400" dirty="0" err="1">
                <a:ea typeface="黑体" pitchFamily="49" charset="-122"/>
              </a:rPr>
              <a:t>int</a:t>
            </a:r>
            <a:r>
              <a:rPr lang="en-US" altLang="zh-CN" sz="2400" dirty="0">
                <a:ea typeface="黑体" pitchFamily="49" charset="-122"/>
              </a:rPr>
              <a:t> &amp;item); //</a:t>
            </a:r>
            <a:r>
              <a:rPr lang="zh-CN" altLang="en-US" sz="2400" dirty="0">
                <a:ea typeface="黑体" pitchFamily="49" charset="-122"/>
              </a:rPr>
              <a:t>入栈</a:t>
            </a:r>
            <a:endParaRPr lang="en-US" altLang="zh-CN" sz="2400" dirty="0">
              <a:ea typeface="黑体" pitchFamily="49" charset="-122"/>
            </a:endParaRPr>
          </a:p>
          <a:p>
            <a:pPr>
              <a:defRPr/>
            </a:pPr>
            <a:r>
              <a:rPr lang="en-US" altLang="zh-CN" sz="2400" dirty="0">
                <a:ea typeface="黑体" pitchFamily="49" charset="-122"/>
              </a:rPr>
              <a:t>    void stack::top(</a:t>
            </a:r>
            <a:r>
              <a:rPr lang="en-US" altLang="zh-CN" sz="2400" dirty="0" err="1">
                <a:ea typeface="黑体" pitchFamily="49" charset="-122"/>
              </a:rPr>
              <a:t>int</a:t>
            </a:r>
            <a:r>
              <a:rPr lang="en-US" altLang="zh-CN" sz="2400" dirty="0">
                <a:ea typeface="黑体" pitchFamily="49" charset="-122"/>
              </a:rPr>
              <a:t> &amp;item) </a:t>
            </a:r>
            <a:r>
              <a:rPr lang="en-US" altLang="zh-CN" sz="2400" dirty="0" err="1">
                <a:ea typeface="黑体" pitchFamily="49" charset="-122"/>
              </a:rPr>
              <a:t>const</a:t>
            </a:r>
            <a:r>
              <a:rPr lang="en-US" altLang="zh-CN" sz="2400" dirty="0">
                <a:ea typeface="黑体" pitchFamily="49" charset="-122"/>
              </a:rPr>
              <a:t>;   // </a:t>
            </a:r>
            <a:r>
              <a:rPr lang="zh-CN" altLang="en-US" sz="2400" dirty="0">
                <a:ea typeface="黑体" pitchFamily="49" charset="-122"/>
              </a:rPr>
              <a:t>读栈顶元素</a:t>
            </a:r>
            <a:endParaRPr lang="en-US" altLang="zh-CN" sz="2400" dirty="0">
              <a:ea typeface="黑体" pitchFamily="49" charset="-122"/>
            </a:endParaRPr>
          </a:p>
          <a:p>
            <a:pPr>
              <a:defRPr/>
            </a:pPr>
            <a:r>
              <a:rPr lang="en-US" altLang="zh-CN" sz="2400" dirty="0">
                <a:ea typeface="黑体" pitchFamily="49" charset="-122"/>
              </a:rPr>
              <a:t>    </a:t>
            </a:r>
            <a:r>
              <a:rPr lang="en-US" altLang="zh-CN" sz="2400" dirty="0" err="1">
                <a:ea typeface="黑体" pitchFamily="49" charset="-122"/>
              </a:rPr>
              <a:t>bool</a:t>
            </a:r>
            <a:r>
              <a:rPr lang="en-US" altLang="zh-CN" sz="2400" dirty="0">
                <a:ea typeface="黑体" pitchFamily="49" charset="-122"/>
              </a:rPr>
              <a:t> stack::empty() </a:t>
            </a:r>
            <a:r>
              <a:rPr lang="en-US" altLang="zh-CN" sz="2400" dirty="0" err="1">
                <a:ea typeface="黑体" pitchFamily="49" charset="-122"/>
              </a:rPr>
              <a:t>const</a:t>
            </a:r>
            <a:r>
              <a:rPr lang="en-US" altLang="zh-CN" sz="2400" dirty="0">
                <a:ea typeface="黑体" pitchFamily="49" charset="-122"/>
              </a:rPr>
              <a:t>;             //  </a:t>
            </a:r>
            <a:r>
              <a:rPr lang="zh-CN" altLang="en-US" sz="2400" dirty="0">
                <a:ea typeface="黑体" pitchFamily="49" charset="-122"/>
              </a:rPr>
              <a:t>检查栈空</a:t>
            </a:r>
            <a:endParaRPr lang="en-US" altLang="zh-CN" sz="2400" dirty="0">
              <a:ea typeface="黑体" pitchFamily="49" charset="-122"/>
            </a:endParaRPr>
          </a:p>
          <a:p>
            <a:pPr>
              <a:defRPr/>
            </a:pPr>
            <a:r>
              <a:rPr lang="en-US" altLang="zh-CN" sz="2400" b="1" dirty="0">
                <a:solidFill>
                  <a:srgbClr val="000099"/>
                </a:solidFill>
                <a:ea typeface="黑体" pitchFamily="49" charset="-122"/>
              </a:rPr>
              <a:t>private:</a:t>
            </a:r>
          </a:p>
          <a:p>
            <a:pPr>
              <a:defRPr/>
            </a:pPr>
            <a:r>
              <a:rPr lang="en-US" altLang="zh-CN" sz="2400" dirty="0">
                <a:ea typeface="黑体" pitchFamily="49" charset="-122"/>
              </a:rPr>
              <a:t>    </a:t>
            </a:r>
            <a:r>
              <a:rPr lang="en-US" altLang="zh-CN" sz="2400" dirty="0" err="1">
                <a:ea typeface="黑体" pitchFamily="49" charset="-122"/>
              </a:rPr>
              <a:t>int</a:t>
            </a:r>
            <a:r>
              <a:rPr lang="en-US" altLang="zh-CN" sz="2400" dirty="0">
                <a:ea typeface="黑体" pitchFamily="49" charset="-122"/>
              </a:rPr>
              <a:t> count; 		      // </a:t>
            </a:r>
            <a:r>
              <a:rPr lang="zh-CN" altLang="en-US" sz="2400" dirty="0">
                <a:ea typeface="黑体" pitchFamily="49" charset="-122"/>
              </a:rPr>
              <a:t>栈中元素个数</a:t>
            </a:r>
            <a:endParaRPr lang="en-US" altLang="zh-CN" sz="2400" dirty="0">
              <a:ea typeface="黑体" pitchFamily="49" charset="-122"/>
            </a:endParaRPr>
          </a:p>
          <a:p>
            <a:pPr>
              <a:defRPr/>
            </a:pPr>
            <a:r>
              <a:rPr lang="en-US" altLang="zh-CN" sz="2400" dirty="0">
                <a:ea typeface="黑体" pitchFamily="49" charset="-122"/>
              </a:rPr>
              <a:t>    </a:t>
            </a:r>
            <a:r>
              <a:rPr lang="en-US" altLang="zh-CN" sz="2400" dirty="0" err="1">
                <a:ea typeface="黑体" pitchFamily="49" charset="-122"/>
              </a:rPr>
              <a:t>int</a:t>
            </a:r>
            <a:r>
              <a:rPr lang="en-US" altLang="zh-CN" sz="2400" dirty="0">
                <a:ea typeface="黑体" pitchFamily="49" charset="-122"/>
              </a:rPr>
              <a:t> data[1000];                               //  </a:t>
            </a:r>
            <a:r>
              <a:rPr lang="zh-CN" altLang="en-US" sz="2400" dirty="0">
                <a:ea typeface="黑体" pitchFamily="49" charset="-122"/>
              </a:rPr>
              <a:t>栈的顺序存储</a:t>
            </a:r>
            <a:endParaRPr lang="en-US" altLang="zh-CN" sz="2400" dirty="0">
              <a:ea typeface="黑体" pitchFamily="49" charset="-122"/>
            </a:endParaRPr>
          </a:p>
          <a:p>
            <a:pPr>
              <a:defRPr/>
            </a:pPr>
            <a:r>
              <a:rPr lang="en-US" altLang="zh-CN" sz="2400" dirty="0">
                <a:ea typeface="黑体" pitchFamily="49" charset="-122"/>
              </a:rPr>
              <a:t>};</a:t>
            </a:r>
          </a:p>
        </p:txBody>
      </p:sp>
      <p:grpSp>
        <p:nvGrpSpPr>
          <p:cNvPr id="7" name="Group 29"/>
          <p:cNvGrpSpPr>
            <a:grpSpLocks/>
          </p:cNvGrpSpPr>
          <p:nvPr/>
        </p:nvGrpSpPr>
        <p:grpSpPr bwMode="auto">
          <a:xfrm>
            <a:off x="108770" y="5134044"/>
            <a:ext cx="7295861" cy="616294"/>
            <a:chOff x="336" y="192"/>
            <a:chExt cx="1776" cy="384"/>
          </a:xfrm>
        </p:grpSpPr>
        <p:sp>
          <p:nvSpPr>
            <p:cNvPr id="8" name="Rectangle 25"/>
            <p:cNvSpPr>
              <a:spLocks noChangeArrowheads="1"/>
            </p:cNvSpPr>
            <p:nvPr/>
          </p:nvSpPr>
          <p:spPr bwMode="auto">
            <a:xfrm>
              <a:off x="336" y="192"/>
              <a:ext cx="1776" cy="384"/>
            </a:xfrm>
            <a:prstGeom prst="rect">
              <a:avLst/>
            </a:prstGeom>
            <a:solidFill>
              <a:srgbClr val="CCFFCC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17088" dir="2436078" algn="ctr" rotWithShape="0">
                <a:srgbClr val="C0C0C0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Rectangle 26"/>
            <p:cNvSpPr>
              <a:spLocks noChangeArrowheads="1"/>
            </p:cNvSpPr>
            <p:nvPr/>
          </p:nvSpPr>
          <p:spPr bwMode="auto">
            <a:xfrm>
              <a:off x="436" y="225"/>
              <a:ext cx="1628" cy="34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kumimoji="1" lang="zh-CN" altLang="en-US" sz="3000" b="1" dirty="0">
                  <a:solidFill>
                    <a:srgbClr val="003399"/>
                  </a:solidFill>
                  <a:latin typeface="黑体" pitchFamily="2" charset="-122"/>
                  <a:ea typeface="黑体" pitchFamily="2" charset="-122"/>
                </a:rPr>
                <a:t>在</a:t>
              </a:r>
              <a:r>
                <a:rPr kumimoji="1" lang="en-US" altLang="zh-CN" sz="3000" b="1" dirty="0">
                  <a:solidFill>
                    <a:srgbClr val="003399"/>
                  </a:solidFill>
                  <a:latin typeface="黑体" pitchFamily="2" charset="-122"/>
                  <a:ea typeface="黑体" pitchFamily="2" charset="-122"/>
                </a:rPr>
                <a:t>C</a:t>
              </a:r>
              <a:r>
                <a:rPr kumimoji="1" lang="zh-CN" altLang="en-US" sz="3000" b="1" dirty="0">
                  <a:solidFill>
                    <a:srgbClr val="003399"/>
                  </a:solidFill>
                  <a:latin typeface="黑体" pitchFamily="2" charset="-122"/>
                  <a:ea typeface="黑体" pitchFamily="2" charset="-122"/>
                </a:rPr>
                <a:t>语言中能实现数据隐藏吗？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383238" y="4831192"/>
            <a:ext cx="2783947" cy="204158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US" altLang="zh-CN" sz="2000" dirty="0"/>
              <a:t>//</a:t>
            </a:r>
            <a:r>
              <a:rPr lang="en-US" altLang="zh-CN" sz="2000" dirty="0" err="1"/>
              <a:t>main.c</a:t>
            </a:r>
            <a:endParaRPr lang="en-US" altLang="zh-CN" sz="2000" dirty="0"/>
          </a:p>
          <a:p>
            <a:pPr>
              <a:lnSpc>
                <a:spcPts val="1900"/>
              </a:lnSpc>
            </a:pPr>
            <a:r>
              <a:rPr lang="en-US" altLang="zh-CN" sz="2000" dirty="0"/>
              <a:t>…</a:t>
            </a:r>
          </a:p>
          <a:p>
            <a:pPr>
              <a:lnSpc>
                <a:spcPts val="1900"/>
              </a:lnSpc>
            </a:pPr>
            <a:r>
              <a:rPr lang="en-US" altLang="zh-CN" sz="2000" dirty="0" err="1"/>
              <a:t>int</a:t>
            </a:r>
            <a:r>
              <a:rPr lang="en-US" altLang="zh-CN" sz="2000" dirty="0"/>
              <a:t>  main()</a:t>
            </a:r>
          </a:p>
          <a:p>
            <a:pPr>
              <a:lnSpc>
                <a:spcPts val="1900"/>
              </a:lnSpc>
            </a:pPr>
            <a:r>
              <a:rPr lang="en-US" altLang="zh-CN" sz="2000" dirty="0"/>
              <a:t>{…}</a:t>
            </a:r>
          </a:p>
          <a:p>
            <a:pPr>
              <a:lnSpc>
                <a:spcPts val="1900"/>
              </a:lnSpc>
            </a:pPr>
            <a:r>
              <a:rPr lang="en-US" altLang="zh-CN" sz="2000" dirty="0" err="1"/>
              <a:t>getSym</a:t>
            </a:r>
            <a:r>
              <a:rPr lang="en-US" altLang="zh-CN" sz="2000" dirty="0"/>
              <a:t>()   operate()  compute()</a:t>
            </a:r>
          </a:p>
          <a:p>
            <a:pPr>
              <a:lnSpc>
                <a:spcPts val="1900"/>
              </a:lnSpc>
            </a:pPr>
            <a:r>
              <a:rPr lang="en-US" altLang="zh-CN" sz="2000" dirty="0"/>
              <a:t>{…}               {…}          {…}</a:t>
            </a:r>
          </a:p>
          <a:p>
            <a:pPr>
              <a:lnSpc>
                <a:spcPts val="1900"/>
              </a:lnSpc>
            </a:pPr>
            <a:r>
              <a:rPr lang="en-US" altLang="zh-CN" sz="2000" dirty="0"/>
              <a:t>…</a:t>
            </a:r>
            <a:endParaRPr lang="en-US" altLang="zh-CN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8830477" y="222443"/>
            <a:ext cx="3359936" cy="4652556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US" altLang="zh-CN" sz="2400" dirty="0"/>
              <a:t>//</a:t>
            </a:r>
            <a:r>
              <a:rPr lang="en-US" altLang="zh-CN" sz="2400" dirty="0" err="1"/>
              <a:t>stack.c</a:t>
            </a:r>
            <a:endParaRPr lang="en-US" altLang="zh-CN" sz="2400" dirty="0"/>
          </a:p>
          <a:p>
            <a:r>
              <a:rPr lang="en-US" altLang="zh-CN" sz="2000" b="1" dirty="0">
                <a:solidFill>
                  <a:srgbClr val="7030A0"/>
                </a:solidFill>
              </a:rPr>
              <a:t>static</a:t>
            </a:r>
            <a:r>
              <a:rPr lang="en-US" altLang="zh-CN" sz="2000" dirty="0"/>
              <a:t> </a:t>
            </a:r>
            <a:r>
              <a:rPr lang="en-US" altLang="zh-CN" sz="2000" dirty="0" err="1"/>
              <a:t>DataType</a:t>
            </a:r>
            <a:r>
              <a:rPr lang="en-US" altLang="zh-CN" sz="2000" dirty="0"/>
              <a:t> </a:t>
            </a:r>
            <a:r>
              <a:rPr lang="en-US" altLang="zh-CN" sz="2000" dirty="0" err="1"/>
              <a:t>Num_stack</a:t>
            </a:r>
            <a:r>
              <a:rPr lang="en-US" altLang="zh-CN" sz="2000" dirty="0"/>
              <a:t>[MAXSIZE</a:t>
            </a:r>
          </a:p>
          <a:p>
            <a:r>
              <a:rPr lang="en-US" altLang="zh-CN" sz="2000" b="1" dirty="0">
                <a:solidFill>
                  <a:srgbClr val="7030A0"/>
                </a:solidFill>
              </a:rPr>
              <a:t>static</a:t>
            </a:r>
            <a:r>
              <a:rPr lang="en-US" altLang="zh-CN" sz="2000" dirty="0"/>
              <a:t> </a:t>
            </a:r>
            <a:r>
              <a:rPr lang="en-US" altLang="zh-CN" sz="2000" dirty="0" err="1"/>
              <a:t>enum</a:t>
            </a:r>
            <a:r>
              <a:rPr lang="en-US" altLang="zh-CN" sz="2000" dirty="0"/>
              <a:t> </a:t>
            </a:r>
            <a:r>
              <a:rPr lang="en-US" altLang="zh-CN" sz="2000" dirty="0" err="1"/>
              <a:t>oper</a:t>
            </a:r>
            <a:r>
              <a:rPr lang="en-US" altLang="zh-CN" sz="2000" dirty="0"/>
              <a:t> </a:t>
            </a:r>
            <a:r>
              <a:rPr lang="en-US" altLang="zh-CN" sz="2000" dirty="0" err="1"/>
              <a:t>Op_stack</a:t>
            </a:r>
            <a:r>
              <a:rPr lang="en-US" altLang="zh-CN" sz="2000" dirty="0"/>
              <a:t>[MAXSIZE];</a:t>
            </a:r>
          </a:p>
          <a:p>
            <a:r>
              <a:rPr lang="en-US" altLang="zh-CN" sz="2000" b="1" dirty="0">
                <a:solidFill>
                  <a:srgbClr val="7030A0"/>
                </a:solidFill>
              </a:rPr>
              <a:t>static</a:t>
            </a:r>
            <a:r>
              <a:rPr lang="en-US" altLang="zh-CN" sz="2000" dirty="0"/>
              <a:t>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Nop</a:t>
            </a:r>
            <a:r>
              <a:rPr lang="en-US" altLang="zh-CN" sz="2000" dirty="0"/>
              <a:t>=0; </a:t>
            </a:r>
          </a:p>
          <a:p>
            <a:r>
              <a:rPr lang="en-US" altLang="zh-CN" sz="2000" b="1" dirty="0">
                <a:solidFill>
                  <a:srgbClr val="7030A0"/>
                </a:solidFill>
              </a:rPr>
              <a:t>static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 </a:t>
            </a:r>
            <a:r>
              <a:rPr lang="en-US" altLang="zh-CN" sz="2000" dirty="0" err="1"/>
              <a:t>Otop</a:t>
            </a:r>
            <a:r>
              <a:rPr lang="en-US" altLang="zh-CN" sz="2000" dirty="0"/>
              <a:t>=0</a:t>
            </a:r>
            <a:r>
              <a:rPr lang="en-US" altLang="zh-CN" dirty="0"/>
              <a:t>; </a:t>
            </a:r>
          </a:p>
          <a:p>
            <a:r>
              <a:rPr lang="en-US" altLang="zh-CN" sz="2000" dirty="0"/>
              <a:t>void </a:t>
            </a:r>
            <a:r>
              <a:rPr lang="en-US" altLang="zh-CN" sz="2000" dirty="0" err="1"/>
              <a:t>pushNum</a:t>
            </a:r>
            <a:r>
              <a:rPr lang="en-US" altLang="zh-CN" sz="2000" dirty="0"/>
              <a:t>(</a:t>
            </a:r>
            <a:r>
              <a:rPr lang="en-US" altLang="zh-CN" sz="2000" dirty="0" err="1"/>
              <a:t>DataType</a:t>
            </a:r>
            <a:r>
              <a:rPr lang="en-US" altLang="zh-CN" sz="2000" dirty="0"/>
              <a:t> num)</a:t>
            </a:r>
          </a:p>
          <a:p>
            <a:pPr>
              <a:lnSpc>
                <a:spcPts val="1900"/>
              </a:lnSpc>
            </a:pPr>
            <a:r>
              <a:rPr lang="en-US" altLang="zh-CN" sz="2000" dirty="0"/>
              <a:t>{…}</a:t>
            </a:r>
          </a:p>
          <a:p>
            <a:pPr>
              <a:lnSpc>
                <a:spcPts val="1900"/>
              </a:lnSpc>
            </a:pPr>
            <a:r>
              <a:rPr lang="en-US" altLang="zh-CN" sz="2000" dirty="0" err="1"/>
              <a:t>DataType</a:t>
            </a:r>
            <a:r>
              <a:rPr lang="en-US" altLang="zh-CN" sz="2000" dirty="0"/>
              <a:t> </a:t>
            </a:r>
            <a:r>
              <a:rPr lang="en-US" altLang="zh-CN" sz="2000" dirty="0" err="1"/>
              <a:t>popNum</a:t>
            </a:r>
            <a:r>
              <a:rPr lang="en-US" altLang="zh-CN" sz="2000" dirty="0"/>
              <a:t>()</a:t>
            </a:r>
          </a:p>
          <a:p>
            <a:pPr>
              <a:lnSpc>
                <a:spcPts val="1900"/>
              </a:lnSpc>
            </a:pPr>
            <a:r>
              <a:rPr lang="en-US" altLang="zh-CN" sz="2000" dirty="0"/>
              <a:t>{…}</a:t>
            </a:r>
          </a:p>
          <a:p>
            <a:pPr>
              <a:lnSpc>
                <a:spcPts val="1900"/>
              </a:lnSpc>
            </a:pPr>
            <a:r>
              <a:rPr lang="en-US" altLang="zh-CN" sz="2000" dirty="0"/>
              <a:t>void </a:t>
            </a:r>
            <a:r>
              <a:rPr lang="en-US" altLang="zh-CN" sz="2000" dirty="0" err="1"/>
              <a:t>pushOp</a:t>
            </a:r>
            <a:r>
              <a:rPr lang="en-US" altLang="zh-CN" sz="2000" dirty="0"/>
              <a:t>(</a:t>
            </a:r>
            <a:r>
              <a:rPr lang="en-US" altLang="zh-CN" sz="2000" dirty="0" err="1"/>
              <a:t>enum</a:t>
            </a:r>
            <a:r>
              <a:rPr lang="en-US" altLang="zh-CN" sz="2000" dirty="0"/>
              <a:t> </a:t>
            </a:r>
            <a:r>
              <a:rPr lang="en-US" altLang="zh-CN" sz="2000" dirty="0" err="1"/>
              <a:t>oper</a:t>
            </a:r>
            <a:r>
              <a:rPr lang="en-US" altLang="zh-CN" sz="2000" dirty="0"/>
              <a:t> op)</a:t>
            </a:r>
          </a:p>
          <a:p>
            <a:pPr>
              <a:lnSpc>
                <a:spcPts val="1900"/>
              </a:lnSpc>
            </a:pPr>
            <a:r>
              <a:rPr lang="en-US" altLang="zh-CN" sz="2000" dirty="0"/>
              <a:t>{…}</a:t>
            </a:r>
          </a:p>
          <a:p>
            <a:pPr>
              <a:lnSpc>
                <a:spcPts val="1900"/>
              </a:lnSpc>
            </a:pPr>
            <a:r>
              <a:rPr lang="en-US" altLang="zh-CN" sz="2000" dirty="0" err="1"/>
              <a:t>enum</a:t>
            </a:r>
            <a:r>
              <a:rPr lang="en-US" altLang="zh-CN" sz="2000" dirty="0"/>
              <a:t> operator  </a:t>
            </a:r>
            <a:r>
              <a:rPr lang="en-US" altLang="zh-CN" sz="2000" dirty="0" err="1"/>
              <a:t>popOp</a:t>
            </a:r>
            <a:r>
              <a:rPr lang="en-US" altLang="zh-CN" sz="2000" dirty="0"/>
              <a:t>()</a:t>
            </a:r>
          </a:p>
          <a:p>
            <a:pPr>
              <a:lnSpc>
                <a:spcPts val="1900"/>
              </a:lnSpc>
            </a:pPr>
            <a:r>
              <a:rPr lang="en-US" altLang="zh-CN" sz="2000" dirty="0"/>
              <a:t>{…}</a:t>
            </a:r>
          </a:p>
          <a:p>
            <a:pPr>
              <a:lnSpc>
                <a:spcPts val="1900"/>
              </a:lnSpc>
            </a:pPr>
            <a:r>
              <a:rPr lang="en-US" altLang="zh-CN" sz="2000" dirty="0" err="1"/>
              <a:t>enum</a:t>
            </a:r>
            <a:r>
              <a:rPr lang="en-US" altLang="zh-CN" sz="2000" dirty="0"/>
              <a:t> operator  </a:t>
            </a:r>
            <a:r>
              <a:rPr lang="en-US" altLang="zh-CN" sz="2000" dirty="0" err="1"/>
              <a:t>topOp</a:t>
            </a:r>
            <a:r>
              <a:rPr lang="en-US" altLang="zh-CN" sz="2000" dirty="0"/>
              <a:t>()</a:t>
            </a:r>
          </a:p>
          <a:p>
            <a:pPr>
              <a:lnSpc>
                <a:spcPts val="1900"/>
              </a:lnSpc>
            </a:pPr>
            <a:r>
              <a:rPr lang="en-US" altLang="zh-CN" sz="2000" dirty="0"/>
              <a:t>{…}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5"/>
          <p:cNvGrpSpPr>
            <a:grpSpLocks/>
          </p:cNvGrpSpPr>
          <p:nvPr/>
        </p:nvGrpSpPr>
        <p:grpSpPr bwMode="auto">
          <a:xfrm>
            <a:off x="507934" y="228601"/>
            <a:ext cx="8467218" cy="703263"/>
            <a:chOff x="336" y="192"/>
            <a:chExt cx="2832" cy="443"/>
          </a:xfrm>
        </p:grpSpPr>
        <p:sp>
          <p:nvSpPr>
            <p:cNvPr id="64555" name="Rectangle 3"/>
            <p:cNvSpPr>
              <a:spLocks noChangeArrowheads="1"/>
            </p:cNvSpPr>
            <p:nvPr/>
          </p:nvSpPr>
          <p:spPr bwMode="auto">
            <a:xfrm>
              <a:off x="336" y="192"/>
              <a:ext cx="2832" cy="432"/>
            </a:xfrm>
            <a:prstGeom prst="rect">
              <a:avLst/>
            </a:prstGeom>
            <a:solidFill>
              <a:srgbClr val="CCFFFF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25724" dir="2700000" algn="ctr" rotWithShape="0">
                <a:srgbClr val="B2B2B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56" name="Rectangle 4"/>
            <p:cNvSpPr>
              <a:spLocks noChangeArrowheads="1"/>
            </p:cNvSpPr>
            <p:nvPr/>
          </p:nvSpPr>
          <p:spPr bwMode="auto">
            <a:xfrm>
              <a:off x="336" y="228"/>
              <a:ext cx="2784" cy="40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7961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/>
            <a:p>
              <a:r>
                <a:rPr kumimoji="1" lang="zh-CN" altLang="en-US" sz="3600" b="1" dirty="0">
                  <a:solidFill>
                    <a:srgbClr val="00FF00"/>
                  </a:solidFill>
                </a:rPr>
                <a:t> </a:t>
              </a:r>
              <a:r>
                <a:rPr kumimoji="1" lang="en-US" altLang="zh-CN" sz="3600" b="1" dirty="0" smtClean="0">
                  <a:solidFill>
                    <a:srgbClr val="FF0000"/>
                  </a:solidFill>
                </a:rPr>
                <a:t>4</a:t>
              </a:r>
              <a:r>
                <a:rPr kumimoji="1" lang="zh-CN" altLang="en-US" sz="3600" b="1" dirty="0" smtClean="0">
                  <a:solidFill>
                    <a:srgbClr val="FF0000"/>
                  </a:solidFill>
                </a:rPr>
                <a:t>.</a:t>
              </a:r>
              <a:r>
                <a:rPr kumimoji="1" lang="en-US" altLang="zh-CN" sz="3600" b="1" dirty="0">
                  <a:solidFill>
                    <a:srgbClr val="FF0000"/>
                  </a:solidFill>
                </a:rPr>
                <a:t>4  </a:t>
              </a:r>
              <a:r>
                <a:rPr kumimoji="1" lang="zh-CN" altLang="en-US" sz="3600" b="1" dirty="0">
                  <a:solidFill>
                    <a:srgbClr val="FF0000"/>
                  </a:solidFill>
                </a:rPr>
                <a:t>队列</a:t>
              </a:r>
              <a:r>
                <a:rPr kumimoji="1" lang="en-US" altLang="zh-CN" sz="3600" b="1" dirty="0">
                  <a:solidFill>
                    <a:srgbClr val="FF0000"/>
                  </a:solidFill>
                </a:rPr>
                <a:t>(Queue)</a:t>
              </a:r>
              <a:r>
                <a:rPr kumimoji="1" lang="zh-CN" altLang="en-US" sz="3600" b="1" dirty="0">
                  <a:solidFill>
                    <a:srgbClr val="FF0000"/>
                  </a:solidFill>
                </a:rPr>
                <a:t>的基本概念</a:t>
              </a:r>
            </a:p>
          </p:txBody>
        </p:sp>
      </p:grpSp>
      <p:grpSp>
        <p:nvGrpSpPr>
          <p:cNvPr id="3" name="Group 60"/>
          <p:cNvGrpSpPr>
            <a:grpSpLocks/>
          </p:cNvGrpSpPr>
          <p:nvPr/>
        </p:nvGrpSpPr>
        <p:grpSpPr bwMode="auto">
          <a:xfrm>
            <a:off x="526983" y="2079104"/>
            <a:ext cx="10818992" cy="2286000"/>
            <a:chOff x="249" y="1152"/>
            <a:chExt cx="5112" cy="1440"/>
          </a:xfrm>
        </p:grpSpPr>
        <p:sp>
          <p:nvSpPr>
            <p:cNvPr id="64551" name="Rectangle 9"/>
            <p:cNvSpPr>
              <a:spLocks noChangeArrowheads="1"/>
            </p:cNvSpPr>
            <p:nvPr/>
          </p:nvSpPr>
          <p:spPr bwMode="auto">
            <a:xfrm>
              <a:off x="249" y="1152"/>
              <a:ext cx="5112" cy="1440"/>
            </a:xfrm>
            <a:prstGeom prst="rect">
              <a:avLst/>
            </a:prstGeom>
            <a:solidFill>
              <a:srgbClr val="E7FFE7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97566" dir="2700000" algn="ctr" rotWithShape="0">
                <a:srgbClr val="B2B2B2"/>
              </a:outerShdw>
            </a:effectLst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64552" name="Text Box 10"/>
            <p:cNvSpPr txBox="1">
              <a:spLocks noChangeArrowheads="1"/>
            </p:cNvSpPr>
            <p:nvPr/>
          </p:nvSpPr>
          <p:spPr bwMode="auto">
            <a:xfrm>
              <a:off x="362" y="1248"/>
              <a:ext cx="4927" cy="117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kumimoji="1" lang="zh-CN" altLang="en-US" sz="3200" b="1" dirty="0" smtClean="0">
                  <a:solidFill>
                    <a:srgbClr val="FF3300"/>
                  </a:solidFill>
                  <a:ea typeface="黑体" pitchFamily="2" charset="-122"/>
                </a:rPr>
                <a:t>   队列 </a:t>
              </a:r>
              <a:r>
                <a:rPr kumimoji="1" lang="zh-CN" altLang="en-US" sz="3200" b="1" dirty="0" smtClean="0">
                  <a:solidFill>
                    <a:srgbClr val="002C84"/>
                  </a:solidFill>
                  <a:latin typeface="幼圆" pitchFamily="49" charset="-122"/>
                  <a:ea typeface="幼圆" pitchFamily="49" charset="-122"/>
                </a:rPr>
                <a:t>简称 </a:t>
              </a:r>
              <a:r>
                <a:rPr kumimoji="1" lang="zh-CN" altLang="en-US" sz="3200" b="1" dirty="0" smtClean="0">
                  <a:solidFill>
                    <a:srgbClr val="FF3300"/>
                  </a:solidFill>
                  <a:ea typeface="黑体" pitchFamily="2" charset="-122"/>
                </a:rPr>
                <a:t>队</a:t>
              </a:r>
              <a:r>
                <a:rPr kumimoji="1" lang="zh-CN" altLang="en-US" sz="3200" b="1" dirty="0" smtClean="0">
                  <a:solidFill>
                    <a:srgbClr val="002C84"/>
                  </a:solidFill>
                  <a:latin typeface="幼圆" pitchFamily="49" charset="-122"/>
                  <a:ea typeface="幼圆" pitchFamily="49" charset="-122"/>
                </a:rPr>
                <a:t> </a:t>
              </a:r>
              <a:r>
                <a:rPr kumimoji="1" lang="zh-CN" altLang="en-US" sz="3200" b="1" dirty="0">
                  <a:solidFill>
                    <a:srgbClr val="002C84"/>
                  </a:solidFill>
                  <a:latin typeface="幼圆" pitchFamily="49" charset="-122"/>
                  <a:ea typeface="幼圆" pitchFamily="49" charset="-122"/>
                </a:rPr>
                <a:t>。是一种只允许在表的</a:t>
              </a:r>
              <a:r>
                <a:rPr kumimoji="1" lang="zh-CN" altLang="en-US" sz="3200" b="1" dirty="0" smtClean="0">
                  <a:solidFill>
                    <a:srgbClr val="002C84"/>
                  </a:solidFill>
                  <a:latin typeface="幼圆" pitchFamily="49" charset="-122"/>
                  <a:ea typeface="幼圆" pitchFamily="49" charset="-122"/>
                </a:rPr>
                <a:t>一端进行</a:t>
              </a:r>
              <a:r>
                <a:rPr kumimoji="1" lang="zh-CN" altLang="en-US" sz="3200" b="1" dirty="0">
                  <a:solidFill>
                    <a:srgbClr val="002C84"/>
                  </a:solidFill>
                  <a:latin typeface="幼圆" pitchFamily="49" charset="-122"/>
                  <a:ea typeface="幼圆" pitchFamily="49" charset="-122"/>
                </a:rPr>
                <a:t>插入操作，而在表的另一端进行删除</a:t>
              </a:r>
              <a:r>
                <a:rPr kumimoji="1" lang="zh-CN" altLang="en-US" sz="3200" b="1" dirty="0" smtClean="0">
                  <a:solidFill>
                    <a:srgbClr val="002C84"/>
                  </a:solidFill>
                  <a:latin typeface="幼圆" pitchFamily="49" charset="-122"/>
                  <a:ea typeface="幼圆" pitchFamily="49" charset="-122"/>
                </a:rPr>
                <a:t>操作的</a:t>
              </a:r>
              <a:r>
                <a:rPr kumimoji="1" lang="zh-CN" altLang="en-US" sz="3200" b="1" dirty="0">
                  <a:solidFill>
                    <a:srgbClr val="002C84"/>
                  </a:solidFill>
                  <a:latin typeface="幼圆" pitchFamily="49" charset="-122"/>
                  <a:ea typeface="幼圆" pitchFamily="49" charset="-122"/>
                </a:rPr>
                <a:t>线性表。允许插入的一端</a:t>
              </a:r>
              <a:r>
                <a:rPr kumimoji="1" lang="zh-CN" altLang="en-US" sz="3200" b="1" dirty="0" smtClean="0">
                  <a:solidFill>
                    <a:srgbClr val="002C84"/>
                  </a:solidFill>
                  <a:latin typeface="幼圆" pitchFamily="49" charset="-122"/>
                  <a:ea typeface="幼圆" pitchFamily="49" charset="-122"/>
                </a:rPr>
                <a:t>称为 </a:t>
              </a:r>
              <a:r>
                <a:rPr kumimoji="1" lang="zh-CN" altLang="en-US" sz="3200" b="1" dirty="0" smtClean="0">
                  <a:solidFill>
                    <a:srgbClr val="FF3300"/>
                  </a:solidFill>
                  <a:latin typeface="黑体" pitchFamily="2" charset="-122"/>
                  <a:ea typeface="黑体" pitchFamily="2" charset="-122"/>
                </a:rPr>
                <a:t>队</a:t>
              </a:r>
              <a:r>
                <a:rPr kumimoji="1" lang="zh-CN" altLang="en-US" sz="3200" b="1" dirty="0">
                  <a:solidFill>
                    <a:srgbClr val="FF3300"/>
                  </a:solidFill>
                  <a:latin typeface="黑体" pitchFamily="2" charset="-122"/>
                  <a:ea typeface="黑体" pitchFamily="2" charset="-122"/>
                </a:rPr>
                <a:t>尾</a:t>
              </a:r>
              <a:r>
                <a:rPr kumimoji="1" lang="zh-CN" altLang="en-US" sz="3200" b="1" dirty="0">
                  <a:solidFill>
                    <a:srgbClr val="002C84"/>
                  </a:solidFill>
                  <a:latin typeface="幼圆" pitchFamily="49" charset="-122"/>
                  <a:ea typeface="幼圆" pitchFamily="49" charset="-122"/>
                </a:rPr>
                <a:t>，队尾</a:t>
              </a:r>
              <a:r>
                <a:rPr kumimoji="1" lang="zh-CN" altLang="en-US" sz="3200" b="1" dirty="0" smtClean="0">
                  <a:solidFill>
                    <a:srgbClr val="002C84"/>
                  </a:solidFill>
                  <a:latin typeface="幼圆" pitchFamily="49" charset="-122"/>
                  <a:ea typeface="幼圆" pitchFamily="49" charset="-122"/>
                </a:rPr>
                <a:t>元素</a:t>
              </a:r>
              <a:r>
                <a:rPr kumimoji="1" lang="zh-CN" altLang="en-US" sz="3200" b="1" dirty="0">
                  <a:solidFill>
                    <a:srgbClr val="002C84"/>
                  </a:solidFill>
                  <a:latin typeface="幼圆" pitchFamily="49" charset="-122"/>
                  <a:ea typeface="幼圆" pitchFamily="49" charset="-122"/>
                </a:rPr>
                <a:t>的位置由</a:t>
              </a:r>
              <a:r>
                <a:rPr kumimoji="1" lang="en-US" altLang="en-US" sz="3200" b="1" dirty="0">
                  <a:solidFill>
                    <a:srgbClr val="002C84"/>
                  </a:solidFill>
                  <a:ea typeface="幼圆" pitchFamily="49" charset="-122"/>
                </a:rPr>
                <a:t>rear</a:t>
              </a:r>
              <a:r>
                <a:rPr kumimoji="1" lang="zh-CN" altLang="en-US" sz="3200" b="1" dirty="0">
                  <a:solidFill>
                    <a:srgbClr val="002C84"/>
                  </a:solidFill>
                  <a:latin typeface="幼圆" pitchFamily="49" charset="-122"/>
                  <a:ea typeface="幼圆" pitchFamily="49" charset="-122"/>
                </a:rPr>
                <a:t>指出； 允许删除的一端</a:t>
              </a:r>
              <a:r>
                <a:rPr kumimoji="1" lang="zh-CN" altLang="en-US" sz="3200" b="1" dirty="0" smtClean="0">
                  <a:solidFill>
                    <a:srgbClr val="002C84"/>
                  </a:solidFill>
                  <a:latin typeface="幼圆" pitchFamily="49" charset="-122"/>
                  <a:ea typeface="幼圆" pitchFamily="49" charset="-122"/>
                </a:rPr>
                <a:t>称为 </a:t>
              </a:r>
              <a:r>
                <a:rPr kumimoji="1" lang="zh-CN" altLang="en-US" sz="3200" b="1" dirty="0" smtClean="0">
                  <a:solidFill>
                    <a:srgbClr val="FF3300"/>
                  </a:solidFill>
                  <a:latin typeface="黑体" pitchFamily="2" charset="-122"/>
                  <a:ea typeface="黑体" pitchFamily="2" charset="-122"/>
                </a:rPr>
                <a:t>队头</a:t>
              </a:r>
              <a:r>
                <a:rPr kumimoji="1" lang="zh-CN" altLang="en-US" sz="3200" b="1" dirty="0">
                  <a:solidFill>
                    <a:srgbClr val="002C84"/>
                  </a:solidFill>
                  <a:latin typeface="幼圆" pitchFamily="49" charset="-122"/>
                  <a:ea typeface="幼圆" pitchFamily="49" charset="-122"/>
                </a:rPr>
                <a:t>, 队头元素的位置由</a:t>
              </a:r>
              <a:r>
                <a:rPr kumimoji="1" lang="en-US" altLang="en-US" sz="3200" b="1" dirty="0">
                  <a:solidFill>
                    <a:srgbClr val="002C84"/>
                  </a:solidFill>
                  <a:ea typeface="幼圆" pitchFamily="49" charset="-122"/>
                </a:rPr>
                <a:t>front</a:t>
              </a:r>
              <a:r>
                <a:rPr kumimoji="1" lang="zh-CN" altLang="en-US" sz="3200" b="1" dirty="0">
                  <a:solidFill>
                    <a:srgbClr val="002C84"/>
                  </a:solidFill>
                  <a:latin typeface="幼圆" pitchFamily="49" charset="-122"/>
                  <a:ea typeface="幼圆" pitchFamily="49" charset="-122"/>
                </a:rPr>
                <a:t>指出。</a:t>
              </a:r>
            </a:p>
          </p:txBody>
        </p:sp>
        <p:sp>
          <p:nvSpPr>
            <p:cNvPr id="64553" name="Rectangle 11"/>
            <p:cNvSpPr>
              <a:spLocks noChangeArrowheads="1"/>
            </p:cNvSpPr>
            <p:nvPr/>
          </p:nvSpPr>
          <p:spPr bwMode="auto">
            <a:xfrm>
              <a:off x="1645" y="1230"/>
              <a:ext cx="87" cy="36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7961" dir="2700000" algn="ctr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endParaRPr kumimoji="1" lang="zh-CN" altLang="en-US" sz="3200" b="1" dirty="0">
                <a:solidFill>
                  <a:srgbClr val="FF3300"/>
                </a:solidFill>
                <a:ea typeface="黑体" pitchFamily="2" charset="-122"/>
              </a:endParaRPr>
            </a:p>
          </p:txBody>
        </p:sp>
        <p:sp>
          <p:nvSpPr>
            <p:cNvPr id="64554" name="Rectangle 12"/>
            <p:cNvSpPr>
              <a:spLocks noChangeArrowheads="1"/>
            </p:cNvSpPr>
            <p:nvPr/>
          </p:nvSpPr>
          <p:spPr bwMode="auto">
            <a:xfrm>
              <a:off x="717" y="1244"/>
              <a:ext cx="768" cy="36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7961" dir="2700000" algn="ctr" rotWithShape="0">
                <a:schemeClr val="bg1"/>
              </a:outerShdw>
            </a:effectLst>
          </p:spPr>
          <p:txBody>
            <a:bodyPr>
              <a:spAutoFit/>
            </a:bodyPr>
            <a:lstStyle/>
            <a:p>
              <a:endParaRPr kumimoji="1" lang="zh-CN" altLang="en-US" sz="3200" b="1" dirty="0">
                <a:solidFill>
                  <a:srgbClr val="FF3300"/>
                </a:solidFill>
                <a:ea typeface="黑体" pitchFamily="2" charset="-122"/>
              </a:endParaRPr>
            </a:p>
          </p:txBody>
        </p: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1987292" y="5276850"/>
            <a:ext cx="6603140" cy="457200"/>
            <a:chOff x="816" y="3264"/>
            <a:chExt cx="3120" cy="288"/>
          </a:xfrm>
        </p:grpSpPr>
        <p:sp>
          <p:nvSpPr>
            <p:cNvPr id="64542" name="Rectangle 14"/>
            <p:cNvSpPr>
              <a:spLocks noChangeArrowheads="1"/>
            </p:cNvSpPr>
            <p:nvPr/>
          </p:nvSpPr>
          <p:spPr bwMode="auto">
            <a:xfrm>
              <a:off x="816" y="3264"/>
              <a:ext cx="336" cy="288"/>
            </a:xfrm>
            <a:prstGeom prst="rect">
              <a:avLst/>
            </a:prstGeom>
            <a:noFill/>
            <a:ln w="22225" cap="sq">
              <a:solidFill>
                <a:srgbClr val="0033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64543" name="Rectangle 15"/>
            <p:cNvSpPr>
              <a:spLocks noChangeArrowheads="1"/>
            </p:cNvSpPr>
            <p:nvPr/>
          </p:nvSpPr>
          <p:spPr bwMode="auto">
            <a:xfrm>
              <a:off x="1152" y="3264"/>
              <a:ext cx="336" cy="288"/>
            </a:xfrm>
            <a:prstGeom prst="rect">
              <a:avLst/>
            </a:prstGeom>
            <a:noFill/>
            <a:ln w="22225" cap="sq">
              <a:solidFill>
                <a:srgbClr val="0033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64544" name="Rectangle 16"/>
            <p:cNvSpPr>
              <a:spLocks noChangeArrowheads="1"/>
            </p:cNvSpPr>
            <p:nvPr/>
          </p:nvSpPr>
          <p:spPr bwMode="auto">
            <a:xfrm>
              <a:off x="1488" y="3264"/>
              <a:ext cx="336" cy="288"/>
            </a:xfrm>
            <a:prstGeom prst="rect">
              <a:avLst/>
            </a:prstGeom>
            <a:noFill/>
            <a:ln w="22225" cap="sq">
              <a:solidFill>
                <a:srgbClr val="0033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64545" name="Rectangle 17"/>
            <p:cNvSpPr>
              <a:spLocks noChangeArrowheads="1"/>
            </p:cNvSpPr>
            <p:nvPr/>
          </p:nvSpPr>
          <p:spPr bwMode="auto">
            <a:xfrm>
              <a:off x="1824" y="3264"/>
              <a:ext cx="336" cy="288"/>
            </a:xfrm>
            <a:prstGeom prst="rect">
              <a:avLst/>
            </a:prstGeom>
            <a:noFill/>
            <a:ln w="22225" cap="sq">
              <a:solidFill>
                <a:srgbClr val="0033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64546" name="Rectangle 18"/>
            <p:cNvSpPr>
              <a:spLocks noChangeArrowheads="1"/>
            </p:cNvSpPr>
            <p:nvPr/>
          </p:nvSpPr>
          <p:spPr bwMode="auto">
            <a:xfrm>
              <a:off x="2160" y="3264"/>
              <a:ext cx="336" cy="288"/>
            </a:xfrm>
            <a:prstGeom prst="rect">
              <a:avLst/>
            </a:prstGeom>
            <a:noFill/>
            <a:ln w="22225" cap="sq">
              <a:solidFill>
                <a:srgbClr val="0033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64547" name="Rectangle 19"/>
            <p:cNvSpPr>
              <a:spLocks noChangeArrowheads="1"/>
            </p:cNvSpPr>
            <p:nvPr/>
          </p:nvSpPr>
          <p:spPr bwMode="auto">
            <a:xfrm>
              <a:off x="2496" y="3264"/>
              <a:ext cx="336" cy="288"/>
            </a:xfrm>
            <a:prstGeom prst="rect">
              <a:avLst/>
            </a:prstGeom>
            <a:noFill/>
            <a:ln w="22225" cap="sq">
              <a:solidFill>
                <a:srgbClr val="0033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64548" name="Rectangle 20"/>
            <p:cNvSpPr>
              <a:spLocks noChangeArrowheads="1"/>
            </p:cNvSpPr>
            <p:nvPr/>
          </p:nvSpPr>
          <p:spPr bwMode="auto">
            <a:xfrm>
              <a:off x="2832" y="3264"/>
              <a:ext cx="336" cy="288"/>
            </a:xfrm>
            <a:prstGeom prst="rect">
              <a:avLst/>
            </a:prstGeom>
            <a:noFill/>
            <a:ln w="22225" cap="sq">
              <a:solidFill>
                <a:srgbClr val="0033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64549" name="Line 21"/>
            <p:cNvSpPr>
              <a:spLocks noChangeShapeType="1"/>
            </p:cNvSpPr>
            <p:nvPr/>
          </p:nvSpPr>
          <p:spPr bwMode="auto">
            <a:xfrm>
              <a:off x="3168" y="3264"/>
              <a:ext cx="576" cy="0"/>
            </a:xfrm>
            <a:prstGeom prst="line">
              <a:avLst/>
            </a:prstGeom>
            <a:noFill/>
            <a:ln w="22225" cap="sq">
              <a:solidFill>
                <a:srgbClr val="0033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64550" name="Line 22"/>
            <p:cNvSpPr>
              <a:spLocks noChangeShapeType="1"/>
            </p:cNvSpPr>
            <p:nvPr/>
          </p:nvSpPr>
          <p:spPr bwMode="auto">
            <a:xfrm>
              <a:off x="3180" y="3552"/>
              <a:ext cx="756" cy="0"/>
            </a:xfrm>
            <a:prstGeom prst="line">
              <a:avLst/>
            </a:prstGeom>
            <a:noFill/>
            <a:ln w="22225" cap="sq">
              <a:solidFill>
                <a:srgbClr val="0033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 sz="2400"/>
            </a:p>
          </p:txBody>
        </p:sp>
      </p:grpSp>
      <p:sp>
        <p:nvSpPr>
          <p:cNvPr id="221207" name="Text Box 23"/>
          <p:cNvSpPr txBox="1">
            <a:spLocks noChangeArrowheads="1"/>
          </p:cNvSpPr>
          <p:nvPr/>
        </p:nvSpPr>
        <p:spPr bwMode="auto">
          <a:xfrm>
            <a:off x="2088879" y="5214938"/>
            <a:ext cx="394660" cy="64633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3600" b="1">
                <a:solidFill>
                  <a:srgbClr val="0000CC"/>
                </a:solidFill>
              </a:rPr>
              <a:t>a</a:t>
            </a:r>
          </a:p>
        </p:txBody>
      </p:sp>
      <p:sp>
        <p:nvSpPr>
          <p:cNvPr id="221208" name="Text Box 24"/>
          <p:cNvSpPr txBox="1">
            <a:spLocks noChangeArrowheads="1"/>
          </p:cNvSpPr>
          <p:nvPr/>
        </p:nvSpPr>
        <p:spPr bwMode="auto">
          <a:xfrm>
            <a:off x="2850780" y="5233988"/>
            <a:ext cx="415498" cy="64633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3600" b="1">
                <a:solidFill>
                  <a:srgbClr val="0000CC"/>
                </a:solidFill>
              </a:rPr>
              <a:t>b</a:t>
            </a:r>
          </a:p>
        </p:txBody>
      </p:sp>
      <p:sp>
        <p:nvSpPr>
          <p:cNvPr id="221209" name="Text Box 25"/>
          <p:cNvSpPr txBox="1">
            <a:spLocks noChangeArrowheads="1"/>
          </p:cNvSpPr>
          <p:nvPr/>
        </p:nvSpPr>
        <p:spPr bwMode="auto">
          <a:xfrm>
            <a:off x="3511094" y="5214938"/>
            <a:ext cx="394660" cy="64633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3600" b="1">
                <a:solidFill>
                  <a:srgbClr val="0000CC"/>
                </a:solidFill>
              </a:rPr>
              <a:t>c</a:t>
            </a:r>
          </a:p>
        </p:txBody>
      </p:sp>
      <p:sp>
        <p:nvSpPr>
          <p:cNvPr id="221210" name="Text Box 26"/>
          <p:cNvSpPr txBox="1">
            <a:spLocks noChangeArrowheads="1"/>
          </p:cNvSpPr>
          <p:nvPr/>
        </p:nvSpPr>
        <p:spPr bwMode="auto">
          <a:xfrm>
            <a:off x="4222201" y="5233988"/>
            <a:ext cx="415498" cy="64633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3600" b="1">
                <a:solidFill>
                  <a:srgbClr val="0000CC"/>
                </a:solidFill>
              </a:rPr>
              <a:t>d</a:t>
            </a:r>
          </a:p>
        </p:txBody>
      </p:sp>
      <p:sp>
        <p:nvSpPr>
          <p:cNvPr id="221211" name="Text Box 27"/>
          <p:cNvSpPr txBox="1">
            <a:spLocks noChangeArrowheads="1"/>
          </p:cNvSpPr>
          <p:nvPr/>
        </p:nvSpPr>
        <p:spPr bwMode="auto">
          <a:xfrm>
            <a:off x="4907912" y="5200651"/>
            <a:ext cx="394660" cy="64633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3600" b="1">
                <a:solidFill>
                  <a:srgbClr val="0000CC"/>
                </a:solidFill>
              </a:rPr>
              <a:t>e</a:t>
            </a:r>
          </a:p>
        </p:txBody>
      </p:sp>
      <p:sp>
        <p:nvSpPr>
          <p:cNvPr id="221212" name="Text Box 28"/>
          <p:cNvSpPr txBox="1">
            <a:spLocks noChangeArrowheads="1"/>
          </p:cNvSpPr>
          <p:nvPr/>
        </p:nvSpPr>
        <p:spPr bwMode="auto">
          <a:xfrm>
            <a:off x="2088879" y="5214938"/>
            <a:ext cx="394660" cy="64633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3600" b="1">
                <a:solidFill>
                  <a:srgbClr val="FF3300"/>
                </a:solidFill>
              </a:rPr>
              <a:t>a</a:t>
            </a:r>
          </a:p>
        </p:txBody>
      </p:sp>
      <p:sp>
        <p:nvSpPr>
          <p:cNvPr id="221213" name="Text Box 29"/>
          <p:cNvSpPr txBox="1">
            <a:spLocks noChangeArrowheads="1"/>
          </p:cNvSpPr>
          <p:nvPr/>
        </p:nvSpPr>
        <p:spPr bwMode="auto">
          <a:xfrm>
            <a:off x="1580946" y="5691189"/>
            <a:ext cx="2273004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>
            <a:outerShdw dist="17961" dir="2700000" algn="ctr" rotWithShape="0">
              <a:srgbClr val="000000"/>
            </a:outerShdw>
          </a:effectLst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FF3300"/>
                </a:solidFill>
              </a:rPr>
              <a:t>队头元素</a:t>
            </a:r>
          </a:p>
        </p:txBody>
      </p:sp>
      <p:sp>
        <p:nvSpPr>
          <p:cNvPr id="221214" name="Text Box 30"/>
          <p:cNvSpPr txBox="1">
            <a:spLocks noChangeArrowheads="1"/>
          </p:cNvSpPr>
          <p:nvPr/>
        </p:nvSpPr>
        <p:spPr bwMode="auto">
          <a:xfrm>
            <a:off x="4907912" y="5195888"/>
            <a:ext cx="394660" cy="64633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3600" b="1">
                <a:solidFill>
                  <a:srgbClr val="FF3300"/>
                </a:solidFill>
              </a:rPr>
              <a:t>e</a:t>
            </a:r>
          </a:p>
        </p:txBody>
      </p:sp>
      <p:sp>
        <p:nvSpPr>
          <p:cNvPr id="221215" name="Text Box 31"/>
          <p:cNvSpPr txBox="1">
            <a:spLocks noChangeArrowheads="1"/>
          </p:cNvSpPr>
          <p:nvPr/>
        </p:nvSpPr>
        <p:spPr bwMode="auto">
          <a:xfrm>
            <a:off x="4338602" y="5710239"/>
            <a:ext cx="1980942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>
            <a:outerShdw dist="17961" dir="2700000" algn="ctr" rotWithShape="0">
              <a:srgbClr val="000000"/>
            </a:outerShdw>
          </a:effectLst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FF3300"/>
                </a:solidFill>
              </a:rPr>
              <a:t>队尾元素</a:t>
            </a:r>
          </a:p>
        </p:txBody>
      </p:sp>
      <p:sp>
        <p:nvSpPr>
          <p:cNvPr id="221216" name="Text Box 32"/>
          <p:cNvSpPr txBox="1">
            <a:spLocks noChangeArrowheads="1"/>
          </p:cNvSpPr>
          <p:nvPr/>
        </p:nvSpPr>
        <p:spPr bwMode="auto">
          <a:xfrm>
            <a:off x="4907912" y="5200651"/>
            <a:ext cx="394660" cy="64633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3600" b="1">
                <a:solidFill>
                  <a:srgbClr val="0000CC"/>
                </a:solidFill>
              </a:rPr>
              <a:t>e</a:t>
            </a:r>
          </a:p>
        </p:txBody>
      </p:sp>
      <p:sp>
        <p:nvSpPr>
          <p:cNvPr id="221217" name="Text Box 33"/>
          <p:cNvSpPr txBox="1">
            <a:spLocks noChangeArrowheads="1"/>
          </p:cNvSpPr>
          <p:nvPr/>
        </p:nvSpPr>
        <p:spPr bwMode="auto">
          <a:xfrm>
            <a:off x="2850780" y="5233988"/>
            <a:ext cx="415498" cy="64633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3600" b="1">
                <a:solidFill>
                  <a:srgbClr val="FF3300"/>
                </a:solidFill>
              </a:rPr>
              <a:t>b</a:t>
            </a:r>
          </a:p>
        </p:txBody>
      </p:sp>
      <p:sp>
        <p:nvSpPr>
          <p:cNvPr id="221218" name="Rectangle 34"/>
          <p:cNvSpPr>
            <a:spLocks noChangeArrowheads="1"/>
          </p:cNvSpPr>
          <p:nvPr/>
        </p:nvSpPr>
        <p:spPr bwMode="auto">
          <a:xfrm>
            <a:off x="2139672" y="5334000"/>
            <a:ext cx="406347" cy="381000"/>
          </a:xfrm>
          <a:prstGeom prst="rect">
            <a:avLst/>
          </a:prstGeom>
          <a:solidFill>
            <a:srgbClr val="FFFF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sz="2400"/>
          </a:p>
        </p:txBody>
      </p:sp>
      <p:sp>
        <p:nvSpPr>
          <p:cNvPr id="221219" name="Text Box 35"/>
          <p:cNvSpPr txBox="1">
            <a:spLocks noChangeArrowheads="1"/>
          </p:cNvSpPr>
          <p:nvPr/>
        </p:nvSpPr>
        <p:spPr bwMode="auto">
          <a:xfrm>
            <a:off x="5644416" y="5233988"/>
            <a:ext cx="311304" cy="64633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FF3300"/>
                </a:solidFill>
              </a:rPr>
              <a:t>f</a:t>
            </a:r>
          </a:p>
        </p:txBody>
      </p:sp>
      <p:grpSp>
        <p:nvGrpSpPr>
          <p:cNvPr id="5" name="Group 62"/>
          <p:cNvGrpSpPr>
            <a:grpSpLocks/>
          </p:cNvGrpSpPr>
          <p:nvPr/>
        </p:nvGrpSpPr>
        <p:grpSpPr bwMode="auto">
          <a:xfrm>
            <a:off x="8228529" y="990600"/>
            <a:ext cx="3250777" cy="762000"/>
            <a:chOff x="3888" y="624"/>
            <a:chExt cx="1536" cy="480"/>
          </a:xfrm>
        </p:grpSpPr>
        <p:sp>
          <p:nvSpPr>
            <p:cNvPr id="64540" name="AutoShape 53"/>
            <p:cNvSpPr>
              <a:spLocks noChangeArrowheads="1"/>
            </p:cNvSpPr>
            <p:nvPr/>
          </p:nvSpPr>
          <p:spPr bwMode="auto">
            <a:xfrm>
              <a:off x="3888" y="624"/>
              <a:ext cx="1536" cy="480"/>
            </a:xfrm>
            <a:prstGeom prst="cloudCallout">
              <a:avLst>
                <a:gd name="adj1" fmla="val -44403"/>
                <a:gd name="adj2" fmla="val 93125"/>
              </a:avLst>
            </a:prstGeom>
            <a:noFill/>
            <a:ln w="57150" cap="sq">
              <a:solidFill>
                <a:srgbClr val="33CCCC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zh-CN" altLang="en-US" sz="2400" b="1"/>
            </a:p>
          </p:txBody>
        </p:sp>
        <p:sp>
          <p:nvSpPr>
            <p:cNvPr id="64541" name="Text Box 54"/>
            <p:cNvSpPr txBox="1">
              <a:spLocks noChangeArrowheads="1"/>
            </p:cNvSpPr>
            <p:nvPr/>
          </p:nvSpPr>
          <p:spPr bwMode="auto">
            <a:xfrm>
              <a:off x="4080" y="682"/>
              <a:ext cx="1248" cy="34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2700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r>
                <a:rPr lang="zh-CN" altLang="en-US" sz="3000" b="1">
                  <a:solidFill>
                    <a:srgbClr val="FF0000"/>
                  </a:solidFill>
                  <a:ea typeface="黑体" pitchFamily="2" charset="-122"/>
                </a:rPr>
                <a:t>先进先出</a:t>
              </a:r>
            </a:p>
          </p:txBody>
        </p:sp>
      </p:grpSp>
      <p:grpSp>
        <p:nvGrpSpPr>
          <p:cNvPr id="6" name="Group 59"/>
          <p:cNvGrpSpPr>
            <a:grpSpLocks/>
          </p:cNvGrpSpPr>
          <p:nvPr/>
        </p:nvGrpSpPr>
        <p:grpSpPr bwMode="auto">
          <a:xfrm>
            <a:off x="914281" y="1208088"/>
            <a:ext cx="4469818" cy="609600"/>
            <a:chOff x="432" y="672"/>
            <a:chExt cx="2112" cy="384"/>
          </a:xfrm>
        </p:grpSpPr>
        <p:sp>
          <p:nvSpPr>
            <p:cNvPr id="64538" name="Rectangle 56"/>
            <p:cNvSpPr>
              <a:spLocks noChangeArrowheads="1"/>
            </p:cNvSpPr>
            <p:nvPr/>
          </p:nvSpPr>
          <p:spPr bwMode="auto">
            <a:xfrm>
              <a:off x="432" y="672"/>
              <a:ext cx="2064" cy="384"/>
            </a:xfrm>
            <a:prstGeom prst="rect">
              <a:avLst/>
            </a:prstGeom>
            <a:solidFill>
              <a:srgbClr val="E6E6E6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89803" dir="2700000" algn="ctr" rotWithShape="0">
                <a:srgbClr val="969696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39" name="Text Box 57"/>
            <p:cNvSpPr txBox="1">
              <a:spLocks noChangeArrowheads="1"/>
            </p:cNvSpPr>
            <p:nvPr/>
          </p:nvSpPr>
          <p:spPr bwMode="auto">
            <a:xfrm>
              <a:off x="528" y="698"/>
              <a:ext cx="2016" cy="29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/>
              <a:r>
                <a:rPr kumimoji="1" lang="en-US" altLang="zh-CN" sz="2400" b="1" dirty="0">
                  <a:solidFill>
                    <a:srgbClr val="003399"/>
                  </a:solidFill>
                </a:rPr>
                <a:t>(</a:t>
              </a:r>
              <a:r>
                <a:rPr kumimoji="1" lang="zh-CN" altLang="en-US" sz="2400" b="1" dirty="0">
                  <a:solidFill>
                    <a:srgbClr val="003399"/>
                  </a:solidFill>
                </a:rPr>
                <a:t>一</a:t>
              </a:r>
              <a:r>
                <a:rPr kumimoji="1" lang="en-US" altLang="zh-CN" sz="2400" b="1" dirty="0">
                  <a:solidFill>
                    <a:srgbClr val="003399"/>
                  </a:solidFill>
                </a:rPr>
                <a:t>)</a:t>
              </a:r>
              <a:r>
                <a:rPr kumimoji="1" lang="zh-CN" altLang="en-US" sz="2400" dirty="0">
                  <a:solidFill>
                    <a:srgbClr val="003399"/>
                  </a:solidFill>
                  <a:ea typeface="宋体" charset="-122"/>
                </a:rPr>
                <a:t>  </a:t>
              </a:r>
              <a:r>
                <a:rPr kumimoji="1" lang="zh-CN" altLang="en-US" sz="2400" b="1" dirty="0">
                  <a:solidFill>
                    <a:srgbClr val="003399"/>
                  </a:solidFill>
                </a:rPr>
                <a:t>队列的定义</a:t>
              </a:r>
              <a:endParaRPr kumimoji="1" lang="zh-CN" altLang="en-US" sz="2400" dirty="0">
                <a:solidFill>
                  <a:srgbClr val="003399"/>
                </a:solidFill>
              </a:endParaRPr>
            </a:p>
          </p:txBody>
        </p:sp>
      </p:grpSp>
      <p:grpSp>
        <p:nvGrpSpPr>
          <p:cNvPr id="7" name="Group 64"/>
          <p:cNvGrpSpPr>
            <a:grpSpLocks/>
          </p:cNvGrpSpPr>
          <p:nvPr/>
        </p:nvGrpSpPr>
        <p:grpSpPr bwMode="auto">
          <a:xfrm>
            <a:off x="1623273" y="5695956"/>
            <a:ext cx="2871942" cy="523876"/>
            <a:chOff x="644" y="3588"/>
            <a:chExt cx="1357" cy="330"/>
          </a:xfrm>
        </p:grpSpPr>
        <p:sp>
          <p:nvSpPr>
            <p:cNvPr id="64536" name="Rectangle 65"/>
            <p:cNvSpPr>
              <a:spLocks noChangeArrowheads="1"/>
            </p:cNvSpPr>
            <p:nvPr/>
          </p:nvSpPr>
          <p:spPr bwMode="auto">
            <a:xfrm>
              <a:off x="644" y="3628"/>
              <a:ext cx="756" cy="251"/>
            </a:xfrm>
            <a:prstGeom prst="rect">
              <a:avLst/>
            </a:prstGeom>
            <a:solidFill>
              <a:srgbClr val="FFFFFF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64537" name="Text Box 66"/>
            <p:cNvSpPr txBox="1">
              <a:spLocks noChangeArrowheads="1"/>
            </p:cNvSpPr>
            <p:nvPr/>
          </p:nvSpPr>
          <p:spPr bwMode="auto">
            <a:xfrm>
              <a:off x="927" y="3588"/>
              <a:ext cx="1074" cy="33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r>
                <a:rPr lang="zh-CN" altLang="en-US" sz="2800" b="1">
                  <a:solidFill>
                    <a:srgbClr val="FF3300"/>
                  </a:solidFill>
                </a:rPr>
                <a:t>队头元素</a:t>
              </a:r>
            </a:p>
          </p:txBody>
        </p:sp>
      </p:grpSp>
      <p:grpSp>
        <p:nvGrpSpPr>
          <p:cNvPr id="8" name="Group 68"/>
          <p:cNvGrpSpPr>
            <a:grpSpLocks/>
          </p:cNvGrpSpPr>
          <p:nvPr/>
        </p:nvGrpSpPr>
        <p:grpSpPr bwMode="auto">
          <a:xfrm>
            <a:off x="4243366" y="5703884"/>
            <a:ext cx="2755541" cy="523874"/>
            <a:chOff x="1882" y="3593"/>
            <a:chExt cx="1302" cy="330"/>
          </a:xfrm>
        </p:grpSpPr>
        <p:sp>
          <p:nvSpPr>
            <p:cNvPr id="64534" name="Rectangle 69"/>
            <p:cNvSpPr>
              <a:spLocks noChangeArrowheads="1"/>
            </p:cNvSpPr>
            <p:nvPr/>
          </p:nvSpPr>
          <p:spPr bwMode="auto">
            <a:xfrm>
              <a:off x="1882" y="3638"/>
              <a:ext cx="907" cy="240"/>
            </a:xfrm>
            <a:prstGeom prst="rect">
              <a:avLst/>
            </a:prstGeom>
            <a:solidFill>
              <a:srgbClr val="FFFFFF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64535" name="Text Box 70"/>
            <p:cNvSpPr txBox="1">
              <a:spLocks noChangeArrowheads="1"/>
            </p:cNvSpPr>
            <p:nvPr/>
          </p:nvSpPr>
          <p:spPr bwMode="auto">
            <a:xfrm>
              <a:off x="2248" y="3593"/>
              <a:ext cx="936" cy="33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r>
                <a:rPr lang="zh-CN" altLang="en-US" sz="2800" b="1">
                  <a:solidFill>
                    <a:srgbClr val="FF3300"/>
                  </a:solidFill>
                </a:rPr>
                <a:t>队尾元素</a:t>
              </a:r>
            </a:p>
          </p:txBody>
        </p:sp>
      </p:grp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1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1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1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1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1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1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withGroup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1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1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withGroup">
                            <p:stCondLst>
                              <p:cond delay="2500"/>
                            </p:stCondLst>
                            <p:childTnLst>
                              <p:par>
                                <p:cTn id="3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21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21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21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21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21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21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21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221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221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7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221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207" grpId="0" autoUpdateAnimBg="0"/>
      <p:bldP spid="221208" grpId="0" autoUpdateAnimBg="0"/>
      <p:bldP spid="221209" grpId="0" autoUpdateAnimBg="0"/>
      <p:bldP spid="221210" grpId="0" autoUpdateAnimBg="0"/>
      <p:bldP spid="221211" grpId="0" autoUpdateAnimBg="0"/>
      <p:bldP spid="221212" grpId="0" autoUpdateAnimBg="0"/>
      <p:bldP spid="221213" grpId="0" autoUpdateAnimBg="0"/>
      <p:bldP spid="221214" grpId="0" autoUpdateAnimBg="0"/>
      <p:bldP spid="221215" grpId="0" autoUpdateAnimBg="0"/>
      <p:bldP spid="221216" grpId="0" autoUpdateAnimBg="0"/>
      <p:bldP spid="221217" grpId="0" autoUpdateAnimBg="0"/>
      <p:bldP spid="221218" grpId="0" animBg="1"/>
      <p:bldP spid="221219" grpId="0" autoUpdateAnimBg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8"/>
          <p:cNvGrpSpPr>
            <a:grpSpLocks/>
          </p:cNvGrpSpPr>
          <p:nvPr/>
        </p:nvGrpSpPr>
        <p:grpSpPr bwMode="auto">
          <a:xfrm>
            <a:off x="891002" y="1557338"/>
            <a:ext cx="10965022" cy="990600"/>
            <a:chOff x="421" y="1200"/>
            <a:chExt cx="5181" cy="624"/>
          </a:xfrm>
        </p:grpSpPr>
        <p:sp>
          <p:nvSpPr>
            <p:cNvPr id="65551" name="Line 3"/>
            <p:cNvSpPr>
              <a:spLocks noChangeShapeType="1"/>
            </p:cNvSpPr>
            <p:nvPr/>
          </p:nvSpPr>
          <p:spPr bwMode="auto">
            <a:xfrm>
              <a:off x="1348" y="1200"/>
              <a:ext cx="3072" cy="0"/>
            </a:xfrm>
            <a:prstGeom prst="line">
              <a:avLst/>
            </a:prstGeom>
            <a:noFill/>
            <a:ln w="28575" cap="sq">
              <a:solidFill>
                <a:srgbClr val="0033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52" name="Line 4"/>
            <p:cNvSpPr>
              <a:spLocks noChangeShapeType="1"/>
            </p:cNvSpPr>
            <p:nvPr/>
          </p:nvSpPr>
          <p:spPr bwMode="auto">
            <a:xfrm>
              <a:off x="1322" y="1824"/>
              <a:ext cx="3146" cy="0"/>
            </a:xfrm>
            <a:prstGeom prst="line">
              <a:avLst/>
            </a:prstGeom>
            <a:noFill/>
            <a:ln w="28575" cap="sq">
              <a:solidFill>
                <a:srgbClr val="0033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53" name="Line 5"/>
            <p:cNvSpPr>
              <a:spLocks noChangeShapeType="1"/>
            </p:cNvSpPr>
            <p:nvPr/>
          </p:nvSpPr>
          <p:spPr bwMode="auto">
            <a:xfrm>
              <a:off x="1588" y="1200"/>
              <a:ext cx="0" cy="624"/>
            </a:xfrm>
            <a:prstGeom prst="line">
              <a:avLst/>
            </a:prstGeom>
            <a:noFill/>
            <a:ln w="25400" cap="sq">
              <a:solidFill>
                <a:srgbClr val="0033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54" name="Line 6"/>
            <p:cNvSpPr>
              <a:spLocks noChangeShapeType="1"/>
            </p:cNvSpPr>
            <p:nvPr/>
          </p:nvSpPr>
          <p:spPr bwMode="auto">
            <a:xfrm>
              <a:off x="1913" y="1200"/>
              <a:ext cx="0" cy="624"/>
            </a:xfrm>
            <a:prstGeom prst="line">
              <a:avLst/>
            </a:prstGeom>
            <a:noFill/>
            <a:ln w="25400" cap="sq">
              <a:solidFill>
                <a:srgbClr val="0033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55" name="Line 7"/>
            <p:cNvSpPr>
              <a:spLocks noChangeShapeType="1"/>
            </p:cNvSpPr>
            <p:nvPr/>
          </p:nvSpPr>
          <p:spPr bwMode="auto">
            <a:xfrm>
              <a:off x="2238" y="1200"/>
              <a:ext cx="0" cy="624"/>
            </a:xfrm>
            <a:prstGeom prst="line">
              <a:avLst/>
            </a:prstGeom>
            <a:noFill/>
            <a:ln w="25400" cap="sq">
              <a:solidFill>
                <a:srgbClr val="0033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56" name="Line 8"/>
            <p:cNvSpPr>
              <a:spLocks noChangeShapeType="1"/>
            </p:cNvSpPr>
            <p:nvPr/>
          </p:nvSpPr>
          <p:spPr bwMode="auto">
            <a:xfrm>
              <a:off x="2563" y="1200"/>
              <a:ext cx="0" cy="624"/>
            </a:xfrm>
            <a:prstGeom prst="line">
              <a:avLst/>
            </a:prstGeom>
            <a:noFill/>
            <a:ln w="25400" cap="sq">
              <a:solidFill>
                <a:srgbClr val="0033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57" name="Line 9"/>
            <p:cNvSpPr>
              <a:spLocks noChangeShapeType="1"/>
            </p:cNvSpPr>
            <p:nvPr/>
          </p:nvSpPr>
          <p:spPr bwMode="auto">
            <a:xfrm>
              <a:off x="2884" y="1200"/>
              <a:ext cx="0" cy="624"/>
            </a:xfrm>
            <a:prstGeom prst="line">
              <a:avLst/>
            </a:prstGeom>
            <a:noFill/>
            <a:ln w="25400" cap="sq">
              <a:solidFill>
                <a:srgbClr val="3333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58" name="Line 10"/>
            <p:cNvSpPr>
              <a:spLocks noChangeShapeType="1"/>
            </p:cNvSpPr>
            <p:nvPr/>
          </p:nvSpPr>
          <p:spPr bwMode="auto">
            <a:xfrm>
              <a:off x="3552" y="1200"/>
              <a:ext cx="0" cy="624"/>
            </a:xfrm>
            <a:prstGeom prst="line">
              <a:avLst/>
            </a:prstGeom>
            <a:noFill/>
            <a:ln w="25400" cap="sq">
              <a:solidFill>
                <a:srgbClr val="0033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59" name="Line 11"/>
            <p:cNvSpPr>
              <a:spLocks noChangeShapeType="1"/>
            </p:cNvSpPr>
            <p:nvPr/>
          </p:nvSpPr>
          <p:spPr bwMode="auto">
            <a:xfrm>
              <a:off x="3855" y="1200"/>
              <a:ext cx="0" cy="624"/>
            </a:xfrm>
            <a:prstGeom prst="line">
              <a:avLst/>
            </a:prstGeom>
            <a:noFill/>
            <a:ln w="25400" cap="sq">
              <a:solidFill>
                <a:srgbClr val="3333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60" name="Line 12"/>
            <p:cNvSpPr>
              <a:spLocks noChangeShapeType="1"/>
            </p:cNvSpPr>
            <p:nvPr/>
          </p:nvSpPr>
          <p:spPr bwMode="auto">
            <a:xfrm>
              <a:off x="4169" y="1200"/>
              <a:ext cx="0" cy="624"/>
            </a:xfrm>
            <a:prstGeom prst="line">
              <a:avLst/>
            </a:prstGeom>
            <a:noFill/>
            <a:ln w="25400" cap="sq">
              <a:solidFill>
                <a:srgbClr val="0033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61" name="Text Box 13"/>
            <p:cNvSpPr txBox="1">
              <a:spLocks noChangeArrowheads="1"/>
            </p:cNvSpPr>
            <p:nvPr/>
          </p:nvSpPr>
          <p:spPr bwMode="auto">
            <a:xfrm>
              <a:off x="3870" y="1337"/>
              <a:ext cx="221" cy="33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rgbClr val="0000CC"/>
                  </a:solidFill>
                </a:rPr>
                <a:t>a</a:t>
              </a:r>
              <a:r>
                <a:rPr lang="en-US" altLang="zh-CN" sz="2800" b="1" baseline="-25000">
                  <a:solidFill>
                    <a:srgbClr val="0000CC"/>
                  </a:solidFill>
                </a:rPr>
                <a:t>n</a:t>
              </a:r>
            </a:p>
          </p:txBody>
        </p:sp>
        <p:sp>
          <p:nvSpPr>
            <p:cNvPr id="65562" name="Text Box 14"/>
            <p:cNvSpPr txBox="1">
              <a:spLocks noChangeArrowheads="1"/>
            </p:cNvSpPr>
            <p:nvPr/>
          </p:nvSpPr>
          <p:spPr bwMode="auto">
            <a:xfrm>
              <a:off x="3503" y="1344"/>
              <a:ext cx="304" cy="33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rgbClr val="0000CC"/>
                  </a:solidFill>
                </a:rPr>
                <a:t>a</a:t>
              </a:r>
              <a:r>
                <a:rPr lang="en-US" altLang="zh-CN" sz="2800" b="1" baseline="-25000">
                  <a:solidFill>
                    <a:srgbClr val="0000CC"/>
                  </a:solidFill>
                </a:rPr>
                <a:t>n-1</a:t>
              </a:r>
            </a:p>
          </p:txBody>
        </p:sp>
        <p:sp>
          <p:nvSpPr>
            <p:cNvPr id="65563" name="Text Box 15"/>
            <p:cNvSpPr txBox="1">
              <a:spLocks noChangeArrowheads="1"/>
            </p:cNvSpPr>
            <p:nvPr/>
          </p:nvSpPr>
          <p:spPr bwMode="auto">
            <a:xfrm>
              <a:off x="2260" y="1344"/>
              <a:ext cx="216" cy="33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rgbClr val="0000CC"/>
                  </a:solidFill>
                </a:rPr>
                <a:t>a</a:t>
              </a:r>
              <a:r>
                <a:rPr lang="en-US" altLang="zh-CN" sz="2800" b="1" baseline="-25000">
                  <a:solidFill>
                    <a:srgbClr val="0000CC"/>
                  </a:solidFill>
                </a:rPr>
                <a:t>3</a:t>
              </a:r>
            </a:p>
          </p:txBody>
        </p:sp>
        <p:sp>
          <p:nvSpPr>
            <p:cNvPr id="65564" name="Text Box 16"/>
            <p:cNvSpPr txBox="1">
              <a:spLocks noChangeArrowheads="1"/>
            </p:cNvSpPr>
            <p:nvPr/>
          </p:nvSpPr>
          <p:spPr bwMode="auto">
            <a:xfrm>
              <a:off x="2548" y="1353"/>
              <a:ext cx="216" cy="33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rgbClr val="0000CC"/>
                  </a:solidFill>
                </a:rPr>
                <a:t>a</a:t>
              </a:r>
              <a:r>
                <a:rPr lang="en-US" altLang="zh-CN" sz="2800" b="1" baseline="-25000">
                  <a:solidFill>
                    <a:srgbClr val="0000CC"/>
                  </a:solidFill>
                </a:rPr>
                <a:t>4</a:t>
              </a:r>
            </a:p>
          </p:txBody>
        </p:sp>
        <p:sp>
          <p:nvSpPr>
            <p:cNvPr id="65565" name="Text Box 17"/>
            <p:cNvSpPr txBox="1">
              <a:spLocks noChangeArrowheads="1"/>
            </p:cNvSpPr>
            <p:nvPr/>
          </p:nvSpPr>
          <p:spPr bwMode="auto">
            <a:xfrm>
              <a:off x="1917" y="1344"/>
              <a:ext cx="216" cy="33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rgbClr val="0000CC"/>
                  </a:solidFill>
                </a:rPr>
                <a:t>a</a:t>
              </a:r>
              <a:r>
                <a:rPr lang="en-US" altLang="zh-CN" sz="2800" b="1" baseline="-25000">
                  <a:solidFill>
                    <a:srgbClr val="0000CC"/>
                  </a:solidFill>
                </a:rPr>
                <a:t>2</a:t>
              </a:r>
            </a:p>
          </p:txBody>
        </p:sp>
        <p:sp>
          <p:nvSpPr>
            <p:cNvPr id="65566" name="Text Box 18"/>
            <p:cNvSpPr txBox="1">
              <a:spLocks noChangeArrowheads="1"/>
            </p:cNvSpPr>
            <p:nvPr/>
          </p:nvSpPr>
          <p:spPr bwMode="auto">
            <a:xfrm>
              <a:off x="1636" y="1344"/>
              <a:ext cx="216" cy="33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rgbClr val="0000CC"/>
                  </a:solidFill>
                </a:rPr>
                <a:t>a</a:t>
              </a:r>
              <a:r>
                <a:rPr lang="en-US" altLang="zh-CN" sz="2800" b="1" baseline="-25000">
                  <a:solidFill>
                    <a:srgbClr val="0000CC"/>
                  </a:solidFill>
                </a:rPr>
                <a:t>1</a:t>
              </a:r>
            </a:p>
          </p:txBody>
        </p:sp>
        <p:sp>
          <p:nvSpPr>
            <p:cNvPr id="65567" name="Text Box 19"/>
            <p:cNvSpPr txBox="1">
              <a:spLocks noChangeArrowheads="1"/>
            </p:cNvSpPr>
            <p:nvPr/>
          </p:nvSpPr>
          <p:spPr bwMode="auto">
            <a:xfrm>
              <a:off x="3040" y="1285"/>
              <a:ext cx="177" cy="23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zh-CN" altLang="en-US" b="1">
                  <a:solidFill>
                    <a:srgbClr val="0000CC"/>
                  </a:solidFill>
                  <a:ea typeface="宋体" charset="-122"/>
                  <a:cs typeface="Times New Roman" pitchFamily="18" charset="0"/>
                </a:rPr>
                <a:t>…</a:t>
              </a:r>
            </a:p>
          </p:txBody>
        </p:sp>
        <p:sp>
          <p:nvSpPr>
            <p:cNvPr id="222228" name="AutoShape 20"/>
            <p:cNvSpPr>
              <a:spLocks noChangeArrowheads="1"/>
            </p:cNvSpPr>
            <p:nvPr/>
          </p:nvSpPr>
          <p:spPr bwMode="auto">
            <a:xfrm flipH="1">
              <a:off x="916" y="1440"/>
              <a:ext cx="480" cy="192"/>
            </a:xfrm>
            <a:prstGeom prst="rightArrow">
              <a:avLst>
                <a:gd name="adj1" fmla="val 49528"/>
                <a:gd name="adj2" fmla="val 108218"/>
              </a:avLst>
            </a:pr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18900000" scaled="1"/>
            </a:gradFill>
            <a:ln w="12700" cap="sq">
              <a:solidFill>
                <a:srgbClr val="FFFF00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5569" name="Text Box 21"/>
            <p:cNvSpPr txBox="1">
              <a:spLocks noChangeArrowheads="1"/>
            </p:cNvSpPr>
            <p:nvPr/>
          </p:nvSpPr>
          <p:spPr bwMode="auto">
            <a:xfrm>
              <a:off x="4863" y="1315"/>
              <a:ext cx="739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7961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/>
            <a:p>
              <a:r>
                <a:rPr lang="zh-CN" altLang="en-US" sz="2800" b="1">
                  <a:solidFill>
                    <a:srgbClr val="FF3300"/>
                  </a:solidFill>
                  <a:ea typeface="黑体" pitchFamily="2" charset="-122"/>
                </a:rPr>
                <a:t>进队</a:t>
              </a:r>
            </a:p>
          </p:txBody>
        </p:sp>
        <p:sp>
          <p:nvSpPr>
            <p:cNvPr id="222230" name="AutoShape 22"/>
            <p:cNvSpPr>
              <a:spLocks noChangeArrowheads="1"/>
            </p:cNvSpPr>
            <p:nvPr/>
          </p:nvSpPr>
          <p:spPr bwMode="auto">
            <a:xfrm flipH="1">
              <a:off x="4372" y="1392"/>
              <a:ext cx="480" cy="192"/>
            </a:xfrm>
            <a:prstGeom prst="rightArrow">
              <a:avLst>
                <a:gd name="adj1" fmla="val 49528"/>
                <a:gd name="adj2" fmla="val 108218"/>
              </a:avLst>
            </a:pr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18900000" scaled="1"/>
            </a:gradFill>
            <a:ln w="12700" cap="sq">
              <a:solidFill>
                <a:srgbClr val="FFFF00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5571" name="Text Box 23"/>
            <p:cNvSpPr txBox="1">
              <a:spLocks noChangeArrowheads="1"/>
            </p:cNvSpPr>
            <p:nvPr/>
          </p:nvSpPr>
          <p:spPr bwMode="auto">
            <a:xfrm>
              <a:off x="421" y="1359"/>
              <a:ext cx="781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28398" dir="3806097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r>
                <a:rPr lang="zh-CN" altLang="en-US" sz="2800" b="1">
                  <a:solidFill>
                    <a:srgbClr val="FF3300"/>
                  </a:solidFill>
                  <a:ea typeface="黑体" pitchFamily="2" charset="-122"/>
                </a:rPr>
                <a:t>出队</a:t>
              </a:r>
            </a:p>
          </p:txBody>
        </p:sp>
      </p:grpSp>
      <p:grpSp>
        <p:nvGrpSpPr>
          <p:cNvPr id="3" name="Group 46"/>
          <p:cNvGrpSpPr>
            <a:grpSpLocks/>
          </p:cNvGrpSpPr>
          <p:nvPr/>
        </p:nvGrpSpPr>
        <p:grpSpPr bwMode="auto">
          <a:xfrm>
            <a:off x="2768240" y="1773238"/>
            <a:ext cx="2234909" cy="1268412"/>
            <a:chOff x="1314" y="1344"/>
            <a:chExt cx="1056" cy="799"/>
          </a:xfrm>
        </p:grpSpPr>
        <p:sp>
          <p:nvSpPr>
            <p:cNvPr id="65549" name="Text Box 25"/>
            <p:cNvSpPr txBox="1">
              <a:spLocks noChangeArrowheads="1"/>
            </p:cNvSpPr>
            <p:nvPr/>
          </p:nvSpPr>
          <p:spPr bwMode="auto">
            <a:xfrm>
              <a:off x="1314" y="1883"/>
              <a:ext cx="1056" cy="26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zh-CN" altLang="en-US" sz="2100" b="1" i="1" dirty="0">
                  <a:solidFill>
                    <a:srgbClr val="0000CC"/>
                  </a:solidFill>
                  <a:ea typeface="黑体" pitchFamily="2" charset="-122"/>
                </a:rPr>
                <a:t>队头元素</a:t>
              </a:r>
            </a:p>
          </p:txBody>
        </p:sp>
        <p:sp>
          <p:nvSpPr>
            <p:cNvPr id="65550" name="Oval 26"/>
            <p:cNvSpPr>
              <a:spLocks noChangeArrowheads="1"/>
            </p:cNvSpPr>
            <p:nvPr/>
          </p:nvSpPr>
          <p:spPr bwMode="auto">
            <a:xfrm>
              <a:off x="1617" y="1344"/>
              <a:ext cx="288" cy="432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prstDash val="lgDash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47"/>
          <p:cNvGrpSpPr>
            <a:grpSpLocks/>
          </p:cNvGrpSpPr>
          <p:nvPr/>
        </p:nvGrpSpPr>
        <p:grpSpPr bwMode="auto">
          <a:xfrm>
            <a:off x="7534353" y="1768476"/>
            <a:ext cx="2234909" cy="1268413"/>
            <a:chOff x="3560" y="1314"/>
            <a:chExt cx="1056" cy="799"/>
          </a:xfrm>
        </p:grpSpPr>
        <p:sp>
          <p:nvSpPr>
            <p:cNvPr id="65547" name="Text Box 28"/>
            <p:cNvSpPr txBox="1">
              <a:spLocks noChangeArrowheads="1"/>
            </p:cNvSpPr>
            <p:nvPr/>
          </p:nvSpPr>
          <p:spPr bwMode="auto">
            <a:xfrm>
              <a:off x="3560" y="1853"/>
              <a:ext cx="1056" cy="26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zh-CN" altLang="en-US" sz="2100" b="1" i="1" dirty="0">
                  <a:solidFill>
                    <a:srgbClr val="0000CC"/>
                  </a:solidFill>
                  <a:ea typeface="黑体" pitchFamily="2" charset="-122"/>
                </a:rPr>
                <a:t>队尾元素</a:t>
              </a:r>
            </a:p>
          </p:txBody>
        </p:sp>
        <p:sp>
          <p:nvSpPr>
            <p:cNvPr id="65548" name="Oval 29"/>
            <p:cNvSpPr>
              <a:spLocks noChangeArrowheads="1"/>
            </p:cNvSpPr>
            <p:nvPr/>
          </p:nvSpPr>
          <p:spPr bwMode="auto">
            <a:xfrm>
              <a:off x="3863" y="1314"/>
              <a:ext cx="288" cy="432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prstDash val="lgDash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44"/>
          <p:cNvGrpSpPr>
            <a:grpSpLocks/>
          </p:cNvGrpSpPr>
          <p:nvPr/>
        </p:nvGrpSpPr>
        <p:grpSpPr bwMode="auto">
          <a:xfrm>
            <a:off x="719574" y="3614738"/>
            <a:ext cx="11197826" cy="1447800"/>
            <a:chOff x="1344" y="2496"/>
            <a:chExt cx="2896" cy="912"/>
          </a:xfrm>
        </p:grpSpPr>
        <p:sp>
          <p:nvSpPr>
            <p:cNvPr id="65545" name="AutoShape 31"/>
            <p:cNvSpPr>
              <a:spLocks noChangeArrowheads="1"/>
            </p:cNvSpPr>
            <p:nvPr/>
          </p:nvSpPr>
          <p:spPr bwMode="auto">
            <a:xfrm rot="300143">
              <a:off x="1344" y="2496"/>
              <a:ext cx="2880" cy="912"/>
            </a:xfrm>
            <a:prstGeom prst="irregularSeal2">
              <a:avLst/>
            </a:prstGeom>
            <a:solidFill>
              <a:srgbClr val="CCFFFF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79605" dir="2700000" algn="ctr" rotWithShape="0">
                <a:srgbClr val="969696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50" name="Text Box 32"/>
            <p:cNvSpPr txBox="1">
              <a:spLocks noChangeArrowheads="1"/>
            </p:cNvSpPr>
            <p:nvPr/>
          </p:nvSpPr>
          <p:spPr bwMode="auto">
            <a:xfrm>
              <a:off x="1602" y="2712"/>
              <a:ext cx="2638" cy="4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algn="ctr">
                <a:defRPr/>
              </a:pPr>
              <a:r>
                <a:rPr lang="en-US" altLang="zh-CN" sz="42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2" charset="-122"/>
                </a:rPr>
                <a:t>FIFO(First-In-First-Out )</a:t>
              </a:r>
              <a:endParaRPr lang="zh-CN" altLang="en-US" sz="4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endParaRPr>
            </a:p>
          </p:txBody>
        </p:sp>
      </p:grpSp>
      <p:grpSp>
        <p:nvGrpSpPr>
          <p:cNvPr id="6" name="Group 52"/>
          <p:cNvGrpSpPr>
            <a:grpSpLocks/>
          </p:cNvGrpSpPr>
          <p:nvPr/>
        </p:nvGrpSpPr>
        <p:grpSpPr bwMode="auto">
          <a:xfrm>
            <a:off x="4558707" y="5805488"/>
            <a:ext cx="4319555" cy="523875"/>
            <a:chOff x="2064" y="3657"/>
            <a:chExt cx="2041" cy="330"/>
          </a:xfrm>
        </p:grpSpPr>
        <p:sp>
          <p:nvSpPr>
            <p:cNvPr id="65543" name="Rectangle 50"/>
            <p:cNvSpPr>
              <a:spLocks noChangeArrowheads="1"/>
            </p:cNvSpPr>
            <p:nvPr/>
          </p:nvSpPr>
          <p:spPr bwMode="auto">
            <a:xfrm>
              <a:off x="2064" y="3660"/>
              <a:ext cx="1542" cy="317"/>
            </a:xfrm>
            <a:prstGeom prst="rect">
              <a:avLst/>
            </a:prstGeom>
            <a:solidFill>
              <a:srgbClr val="3BDAFF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63500" dir="3187806" algn="ctr" rotWithShape="0">
                <a:srgbClr val="C9C9C9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44" name="Text Box 51"/>
            <p:cNvSpPr txBox="1">
              <a:spLocks noChangeArrowheads="1"/>
            </p:cNvSpPr>
            <p:nvPr/>
          </p:nvSpPr>
          <p:spPr bwMode="auto">
            <a:xfrm>
              <a:off x="2106" y="3657"/>
              <a:ext cx="1999" cy="33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r>
                <a:rPr lang="zh-CN" altLang="en-US" sz="2800" b="1" dirty="0">
                  <a:solidFill>
                    <a:srgbClr val="FF0000"/>
                  </a:solidFill>
                  <a:ea typeface="黑体" pitchFamily="2" charset="-122"/>
                </a:rPr>
                <a:t>队列的示意图</a:t>
              </a:r>
            </a:p>
          </p:txBody>
        </p:sp>
      </p:grp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812694" y="304800"/>
            <a:ext cx="8203132" cy="2933700"/>
            <a:chOff x="492" y="384"/>
            <a:chExt cx="3876" cy="1848"/>
          </a:xfrm>
        </p:grpSpPr>
        <p:sp>
          <p:nvSpPr>
            <p:cNvPr id="66580" name="Rectangle 3"/>
            <p:cNvSpPr>
              <a:spLocks noChangeArrowheads="1"/>
            </p:cNvSpPr>
            <p:nvPr/>
          </p:nvSpPr>
          <p:spPr bwMode="auto">
            <a:xfrm>
              <a:off x="492" y="552"/>
              <a:ext cx="3876" cy="1680"/>
            </a:xfrm>
            <a:prstGeom prst="rect">
              <a:avLst/>
            </a:prstGeom>
            <a:solidFill>
              <a:srgbClr val="E7FFE7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216273" dir="2414181" algn="ctr" rotWithShape="0">
                <a:srgbClr val="B2B2B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81" name="Oval 32"/>
            <p:cNvSpPr>
              <a:spLocks noChangeArrowheads="1"/>
            </p:cNvSpPr>
            <p:nvPr/>
          </p:nvSpPr>
          <p:spPr bwMode="auto">
            <a:xfrm>
              <a:off x="576" y="384"/>
              <a:ext cx="2448" cy="432"/>
            </a:xfrm>
            <a:prstGeom prst="ellipse">
              <a:avLst/>
            </a:prstGeom>
            <a:solidFill>
              <a:srgbClr val="9CE8E6"/>
            </a:solidFill>
            <a:ln w="12700" cap="sq">
              <a:noFill/>
              <a:round/>
              <a:headEnd type="none" w="sm" len="sm"/>
              <a:tailEnd type="none" w="sm" len="sm"/>
            </a:ln>
            <a:effectLst>
              <a:outerShdw dist="56796" dir="1593903" algn="ctr" rotWithShape="0">
                <a:srgbClr val="B2B2B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82" name="Text Box 33"/>
            <p:cNvSpPr txBox="1">
              <a:spLocks noChangeArrowheads="1"/>
            </p:cNvSpPr>
            <p:nvPr/>
          </p:nvSpPr>
          <p:spPr bwMode="auto">
            <a:xfrm>
              <a:off x="613" y="425"/>
              <a:ext cx="2448" cy="35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/>
              <a:r>
                <a:rPr kumimoji="1" lang="en-US" altLang="zh-CN" sz="3100" b="1" dirty="0">
                  <a:solidFill>
                    <a:schemeClr val="accent2"/>
                  </a:solidFill>
                </a:rPr>
                <a:t>(</a:t>
              </a:r>
              <a:r>
                <a:rPr kumimoji="1" lang="zh-CN" altLang="en-US" sz="3100" b="1" dirty="0">
                  <a:solidFill>
                    <a:schemeClr val="accent2"/>
                  </a:solidFill>
                </a:rPr>
                <a:t>二</a:t>
              </a:r>
              <a:r>
                <a:rPr kumimoji="1" lang="en-US" altLang="zh-CN" sz="3100" b="1" dirty="0">
                  <a:solidFill>
                    <a:schemeClr val="accent2"/>
                  </a:solidFill>
                </a:rPr>
                <a:t>)</a:t>
              </a:r>
              <a:r>
                <a:rPr kumimoji="1" lang="zh-CN" altLang="en-US" sz="3100" b="1" dirty="0">
                  <a:solidFill>
                    <a:schemeClr val="accent2"/>
                  </a:solidFill>
                </a:rPr>
                <a:t> 队列的基本操作</a:t>
              </a: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1396818" y="973138"/>
            <a:ext cx="6171397" cy="533400"/>
            <a:chOff x="1047750" y="973138"/>
            <a:chExt cx="4629150" cy="533400"/>
          </a:xfrm>
        </p:grpSpPr>
        <p:sp>
          <p:nvSpPr>
            <p:cNvPr id="223267" name="Text Box 35"/>
            <p:cNvSpPr txBox="1">
              <a:spLocks noChangeArrowheads="1"/>
            </p:cNvSpPr>
            <p:nvPr/>
          </p:nvSpPr>
          <p:spPr bwMode="auto">
            <a:xfrm>
              <a:off x="1047750" y="973138"/>
              <a:ext cx="2819400" cy="53340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/>
              <a:r>
                <a:rPr kumimoji="1" lang="zh-CN" altLang="zh-CN" sz="2900" b="1" dirty="0">
                  <a:ea typeface="幼圆" pitchFamily="49" charset="-122"/>
                </a:rPr>
                <a:t>1.</a:t>
              </a:r>
              <a:r>
                <a:rPr kumimoji="1" lang="zh-CN" altLang="en-US" sz="2900" b="1" dirty="0">
                  <a:ea typeface="幼圆" pitchFamily="49" charset="-122"/>
                </a:rPr>
                <a:t>  </a:t>
              </a:r>
              <a:r>
                <a:rPr kumimoji="1" lang="zh-CN" altLang="zh-CN" sz="2900" b="1" dirty="0">
                  <a:latin typeface="幼圆" pitchFamily="49" charset="-122"/>
                  <a:ea typeface="幼圆" pitchFamily="49" charset="-122"/>
                </a:rPr>
                <a:t>队列的插入</a:t>
              </a:r>
              <a:endParaRPr kumimoji="1" lang="en-US" altLang="zh-CN" sz="2900" b="1" dirty="0">
                <a:ea typeface="幼圆" pitchFamily="49" charset="-122"/>
              </a:endParaRPr>
            </a:p>
          </p:txBody>
        </p:sp>
        <p:sp>
          <p:nvSpPr>
            <p:cNvPr id="223268" name="Text Box 36"/>
            <p:cNvSpPr txBox="1">
              <a:spLocks noChangeArrowheads="1"/>
            </p:cNvSpPr>
            <p:nvPr/>
          </p:nvSpPr>
          <p:spPr bwMode="auto">
            <a:xfrm>
              <a:off x="3238500" y="973138"/>
              <a:ext cx="2438400" cy="47307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/>
              <a:r>
                <a:rPr kumimoji="1" lang="zh-CN" altLang="zh-CN" sz="2500" b="1" dirty="0">
                  <a:solidFill>
                    <a:srgbClr val="FF3300"/>
                  </a:solidFill>
                  <a:ea typeface="幼圆" pitchFamily="49" charset="-122"/>
                </a:rPr>
                <a:t>（进队、入队）</a:t>
              </a:r>
              <a:endParaRPr kumimoji="1" lang="en-US" altLang="zh-CN" sz="2500" b="1" dirty="0">
                <a:solidFill>
                  <a:srgbClr val="FF3300"/>
                </a:solidFill>
                <a:ea typeface="幼圆" pitchFamily="49" charset="-122"/>
              </a:endParaRPr>
            </a:p>
          </p:txBody>
        </p:sp>
      </p:grpSp>
      <p:sp>
        <p:nvSpPr>
          <p:cNvPr id="223269" name="Text Box 37"/>
          <p:cNvSpPr txBox="1">
            <a:spLocks noChangeArrowheads="1"/>
          </p:cNvSpPr>
          <p:nvPr/>
        </p:nvSpPr>
        <p:spPr bwMode="auto">
          <a:xfrm>
            <a:off x="1396818" y="1793875"/>
            <a:ext cx="7492025" cy="5334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/>
            <a:r>
              <a:rPr kumimoji="1" lang="zh-CN" altLang="en-US" sz="2900" b="1" dirty="0"/>
              <a:t>3.  </a:t>
            </a:r>
            <a:r>
              <a:rPr kumimoji="1" lang="zh-CN" altLang="en-US" sz="2900" b="1" dirty="0">
                <a:ea typeface="幼圆" pitchFamily="49" charset="-122"/>
              </a:rPr>
              <a:t>测试队列是否为空</a:t>
            </a:r>
            <a:endParaRPr kumimoji="1" lang="en-US" altLang="zh-CN" sz="2900" b="1" dirty="0"/>
          </a:p>
        </p:txBody>
      </p:sp>
      <p:grpSp>
        <p:nvGrpSpPr>
          <p:cNvPr id="26" name="组合 25"/>
          <p:cNvGrpSpPr/>
          <p:nvPr/>
        </p:nvGrpSpPr>
        <p:grpSpPr>
          <a:xfrm>
            <a:off x="1396818" y="1371600"/>
            <a:ext cx="6196793" cy="533400"/>
            <a:chOff x="1047750" y="1371600"/>
            <a:chExt cx="4648200" cy="533400"/>
          </a:xfrm>
        </p:grpSpPr>
        <p:sp>
          <p:nvSpPr>
            <p:cNvPr id="223270" name="Text Box 38"/>
            <p:cNvSpPr txBox="1">
              <a:spLocks noChangeArrowheads="1"/>
            </p:cNvSpPr>
            <p:nvPr/>
          </p:nvSpPr>
          <p:spPr bwMode="auto">
            <a:xfrm>
              <a:off x="1047750" y="1371600"/>
              <a:ext cx="2971800" cy="53340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/>
              <a:r>
                <a:rPr kumimoji="1" lang="zh-CN" altLang="en-US" sz="2900" b="1" dirty="0"/>
                <a:t>2.  </a:t>
              </a:r>
              <a:r>
                <a:rPr kumimoji="1" lang="zh-CN" altLang="en-US" sz="2900" b="1" dirty="0">
                  <a:ea typeface="幼圆" pitchFamily="49" charset="-122"/>
                </a:rPr>
                <a:t>队列的删除</a:t>
              </a:r>
              <a:endParaRPr kumimoji="1" lang="en-US" altLang="zh-CN" sz="2900" b="1" dirty="0"/>
            </a:p>
          </p:txBody>
        </p:sp>
        <p:sp>
          <p:nvSpPr>
            <p:cNvPr id="223271" name="Text Box 39"/>
            <p:cNvSpPr txBox="1">
              <a:spLocks noChangeArrowheads="1"/>
            </p:cNvSpPr>
            <p:nvPr/>
          </p:nvSpPr>
          <p:spPr bwMode="auto">
            <a:xfrm>
              <a:off x="3257550" y="1371600"/>
              <a:ext cx="2438400" cy="47307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/>
              <a:r>
                <a:rPr kumimoji="1" lang="zh-CN" altLang="zh-CN" sz="2500" b="1">
                  <a:solidFill>
                    <a:srgbClr val="FF3300"/>
                  </a:solidFill>
                  <a:ea typeface="幼圆" pitchFamily="49" charset="-122"/>
                </a:rPr>
                <a:t>（出队、退队）</a:t>
              </a:r>
              <a:endParaRPr kumimoji="1" lang="en-US" altLang="zh-CN" sz="2500" b="1">
                <a:solidFill>
                  <a:srgbClr val="FF3300"/>
                </a:solidFill>
                <a:ea typeface="幼圆" pitchFamily="49" charset="-122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1371421" y="2209800"/>
            <a:ext cx="7314248" cy="927100"/>
            <a:chOff x="1028700" y="2209800"/>
            <a:chExt cx="5486400" cy="927100"/>
          </a:xfrm>
        </p:grpSpPr>
        <p:sp>
          <p:nvSpPr>
            <p:cNvPr id="223272" name="Text Box 40"/>
            <p:cNvSpPr txBox="1">
              <a:spLocks noChangeArrowheads="1"/>
            </p:cNvSpPr>
            <p:nvPr/>
          </p:nvSpPr>
          <p:spPr bwMode="auto">
            <a:xfrm>
              <a:off x="1028700" y="2209800"/>
              <a:ext cx="4362450" cy="53340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/>
              <a:r>
                <a:rPr kumimoji="1" lang="zh-CN" altLang="en-US" sz="2900" b="1" dirty="0">
                  <a:solidFill>
                    <a:srgbClr val="002C84"/>
                  </a:solidFill>
                </a:rPr>
                <a:t>4.  </a:t>
              </a:r>
              <a:r>
                <a:rPr kumimoji="1" lang="zh-CN" altLang="en-US" sz="2900" b="1" dirty="0">
                  <a:solidFill>
                    <a:srgbClr val="002C84"/>
                  </a:solidFill>
                  <a:ea typeface="幼圆" pitchFamily="49" charset="-122"/>
                </a:rPr>
                <a:t>检索当前队头元素</a:t>
              </a:r>
              <a:endParaRPr kumimoji="1" lang="en-US" altLang="zh-CN" sz="2900" b="1" dirty="0">
                <a:solidFill>
                  <a:srgbClr val="002C84"/>
                </a:solidFill>
              </a:endParaRPr>
            </a:p>
          </p:txBody>
        </p:sp>
        <p:sp>
          <p:nvSpPr>
            <p:cNvPr id="223273" name="Text Box 41"/>
            <p:cNvSpPr txBox="1">
              <a:spLocks noChangeArrowheads="1"/>
            </p:cNvSpPr>
            <p:nvPr/>
          </p:nvSpPr>
          <p:spPr bwMode="auto">
            <a:xfrm>
              <a:off x="1047750" y="2603500"/>
              <a:ext cx="5467350" cy="53340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/>
              <a:r>
                <a:rPr kumimoji="1" lang="zh-CN" altLang="en-US" sz="2900" b="1">
                  <a:solidFill>
                    <a:srgbClr val="002C84"/>
                  </a:solidFill>
                </a:rPr>
                <a:t>5.  </a:t>
              </a:r>
              <a:r>
                <a:rPr kumimoji="1" lang="zh-CN" altLang="en-US" sz="2900" b="1">
                  <a:solidFill>
                    <a:srgbClr val="002C84"/>
                  </a:solidFill>
                  <a:ea typeface="幼圆" pitchFamily="49" charset="-122"/>
                </a:rPr>
                <a:t>创建一个空队</a:t>
              </a:r>
              <a:endParaRPr kumimoji="1" lang="en-US" altLang="zh-CN" sz="2900" b="1">
                <a:solidFill>
                  <a:srgbClr val="002C84"/>
                </a:solidFill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3047604" y="3581400"/>
            <a:ext cx="8328000" cy="2133600"/>
            <a:chOff x="2286000" y="3581400"/>
            <a:chExt cx="6246813" cy="2133600"/>
          </a:xfrm>
        </p:grpSpPr>
        <p:grpSp>
          <p:nvGrpSpPr>
            <p:cNvPr id="4" name="Group 49"/>
            <p:cNvGrpSpPr>
              <a:grpSpLocks/>
            </p:cNvGrpSpPr>
            <p:nvPr/>
          </p:nvGrpSpPr>
          <p:grpSpPr bwMode="auto">
            <a:xfrm>
              <a:off x="2286000" y="3581400"/>
              <a:ext cx="6019800" cy="2133600"/>
              <a:chOff x="1584" y="2352"/>
              <a:chExt cx="3792" cy="1344"/>
            </a:xfrm>
          </p:grpSpPr>
          <p:sp>
            <p:nvSpPr>
              <p:cNvPr id="66574" name="Rectangle 14"/>
              <p:cNvSpPr>
                <a:spLocks noChangeArrowheads="1"/>
              </p:cNvSpPr>
              <p:nvPr/>
            </p:nvSpPr>
            <p:spPr bwMode="auto">
              <a:xfrm>
                <a:off x="1584" y="2352"/>
                <a:ext cx="3792" cy="1344"/>
              </a:xfrm>
              <a:prstGeom prst="rect">
                <a:avLst/>
              </a:prstGeom>
              <a:solidFill>
                <a:srgbClr val="CCFFFF"/>
              </a:solidFill>
              <a:ln w="12700" cap="sq">
                <a:noFill/>
                <a:miter lim="800000"/>
                <a:headEnd type="none" w="sm" len="sm"/>
                <a:tailEnd type="none" w="sm" len="sm"/>
              </a:ln>
              <a:effectLst>
                <a:outerShdw dist="224686" dir="2562563" algn="ctr" rotWithShape="0">
                  <a:srgbClr val="B2B2B2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575" name="Oval 47"/>
              <p:cNvSpPr>
                <a:spLocks noChangeArrowheads="1"/>
              </p:cNvSpPr>
              <p:nvPr/>
            </p:nvSpPr>
            <p:spPr bwMode="auto">
              <a:xfrm>
                <a:off x="1776" y="2645"/>
                <a:ext cx="432" cy="816"/>
              </a:xfrm>
              <a:prstGeom prst="ellipse">
                <a:avLst/>
              </a:prstGeom>
              <a:solidFill>
                <a:srgbClr val="CDE6FF"/>
              </a:solidFill>
              <a:ln w="12700" cap="sq">
                <a:noFill/>
                <a:round/>
                <a:headEnd type="none" w="sm" len="sm"/>
                <a:tailEnd type="none" w="sm" len="sm"/>
              </a:ln>
              <a:effectLst>
                <a:outerShdw dist="45791" dir="2021404" algn="ctr" rotWithShape="0">
                  <a:srgbClr val="B2B2B2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576" name="Rectangle 48"/>
              <p:cNvSpPr>
                <a:spLocks noChangeArrowheads="1"/>
              </p:cNvSpPr>
              <p:nvPr/>
            </p:nvSpPr>
            <p:spPr bwMode="auto">
              <a:xfrm>
                <a:off x="1805" y="2640"/>
                <a:ext cx="276" cy="824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>
                <a:outerShdw dist="17961" dir="2700000" algn="ctr" rotWithShape="0">
                  <a:schemeClr val="bg1"/>
                </a:outerShdw>
              </a:effectLst>
            </p:spPr>
            <p:txBody>
              <a:bodyPr wrap="none">
                <a:spAutoFit/>
              </a:bodyPr>
              <a:lstStyle/>
              <a:p>
                <a:pPr>
                  <a:lnSpc>
                    <a:spcPct val="85000"/>
                  </a:lnSpc>
                </a:pPr>
                <a:r>
                  <a:rPr lang="zh-CN" altLang="en-US" sz="3100" b="1">
                    <a:solidFill>
                      <a:srgbClr val="FF3300"/>
                    </a:solidFill>
                    <a:ea typeface="黑体" pitchFamily="2" charset="-122"/>
                  </a:rPr>
                  <a:t>特</a:t>
                </a:r>
              </a:p>
              <a:p>
                <a:pPr>
                  <a:lnSpc>
                    <a:spcPct val="85000"/>
                  </a:lnSpc>
                </a:pPr>
                <a:r>
                  <a:rPr lang="zh-CN" altLang="en-US" sz="3100" b="1">
                    <a:solidFill>
                      <a:srgbClr val="FF3300"/>
                    </a:solidFill>
                    <a:ea typeface="黑体" pitchFamily="2" charset="-122"/>
                  </a:rPr>
                  <a:t>殊</a:t>
                </a:r>
              </a:p>
              <a:p>
                <a:pPr>
                  <a:lnSpc>
                    <a:spcPct val="85000"/>
                  </a:lnSpc>
                </a:pPr>
                <a:r>
                  <a:rPr lang="zh-CN" altLang="en-US" sz="3100" b="1">
                    <a:solidFill>
                      <a:srgbClr val="FF3300"/>
                    </a:solidFill>
                    <a:ea typeface="黑体" pitchFamily="2" charset="-122"/>
                  </a:rPr>
                  <a:t>性</a:t>
                </a:r>
                <a:endParaRPr lang="zh-CN" altLang="en-US" sz="3100" b="1">
                  <a:solidFill>
                    <a:srgbClr val="FF3300"/>
                  </a:solidFill>
                </a:endParaRPr>
              </a:p>
            </p:txBody>
          </p:sp>
        </p:grpSp>
        <p:sp>
          <p:nvSpPr>
            <p:cNvPr id="223282" name="Text Box 50"/>
            <p:cNvSpPr txBox="1">
              <a:spLocks noChangeArrowheads="1"/>
            </p:cNvSpPr>
            <p:nvPr/>
          </p:nvSpPr>
          <p:spPr bwMode="auto">
            <a:xfrm>
              <a:off x="3581400" y="3886200"/>
              <a:ext cx="4951413" cy="8191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zh-CN" altLang="en-US" sz="2800" b="1">
                  <a:solidFill>
                    <a:srgbClr val="002C84"/>
                  </a:solidFill>
                  <a:ea typeface="幼圆" pitchFamily="49" charset="-122"/>
                </a:rPr>
                <a:t>1.</a:t>
              </a:r>
              <a:r>
                <a:rPr lang="zh-CN" altLang="en-US" sz="2800" b="1">
                  <a:solidFill>
                    <a:srgbClr val="002C84"/>
                  </a:solidFill>
                  <a:latin typeface="幼圆" pitchFamily="49" charset="-122"/>
                  <a:ea typeface="幼圆" pitchFamily="49" charset="-122"/>
                </a:rPr>
                <a:t> 其操作仅是一般线性表</a:t>
              </a:r>
            </a:p>
            <a:p>
              <a:pPr>
                <a:lnSpc>
                  <a:spcPct val="85000"/>
                </a:lnSpc>
              </a:pPr>
              <a:r>
                <a:rPr lang="zh-CN" altLang="en-US" sz="2800" b="1">
                  <a:solidFill>
                    <a:srgbClr val="002C84"/>
                  </a:solidFill>
                  <a:latin typeface="幼圆" pitchFamily="49" charset="-122"/>
                  <a:ea typeface="幼圆" pitchFamily="49" charset="-122"/>
                </a:rPr>
                <a:t>   的操作的一个子集。</a:t>
              </a:r>
            </a:p>
          </p:txBody>
        </p:sp>
        <p:sp>
          <p:nvSpPr>
            <p:cNvPr id="223283" name="Text Box 51"/>
            <p:cNvSpPr txBox="1">
              <a:spLocks noChangeArrowheads="1"/>
            </p:cNvSpPr>
            <p:nvPr/>
          </p:nvSpPr>
          <p:spPr bwMode="auto">
            <a:xfrm>
              <a:off x="3579813" y="4689475"/>
              <a:ext cx="4649787" cy="8191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zh-CN" altLang="en-US" sz="2800" b="1">
                  <a:solidFill>
                    <a:srgbClr val="002C84"/>
                  </a:solidFill>
                  <a:ea typeface="幼圆" pitchFamily="49" charset="-122"/>
                </a:rPr>
                <a:t>2.</a:t>
              </a:r>
              <a:r>
                <a:rPr lang="zh-CN" altLang="en-US" sz="2800" b="1">
                  <a:solidFill>
                    <a:srgbClr val="002C84"/>
                  </a:solidFill>
                  <a:latin typeface="幼圆" pitchFamily="49" charset="-122"/>
                  <a:ea typeface="幼圆" pitchFamily="49" charset="-122"/>
                </a:rPr>
                <a:t> 插入和删除操作的位置</a:t>
              </a:r>
            </a:p>
            <a:p>
              <a:pPr>
                <a:lnSpc>
                  <a:spcPct val="85000"/>
                </a:lnSpc>
              </a:pPr>
              <a:r>
                <a:rPr lang="zh-CN" altLang="en-US" sz="2800" b="1">
                  <a:solidFill>
                    <a:srgbClr val="002C84"/>
                  </a:solidFill>
                  <a:latin typeface="幼圆" pitchFamily="49" charset="-122"/>
                  <a:ea typeface="幼圆" pitchFamily="49" charset="-122"/>
                </a:rPr>
                <a:t>   受到限制。</a:t>
              </a: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z="2800" dirty="0">
                <a:solidFill>
                  <a:schemeClr val="tx1"/>
                </a:solidFill>
              </a:rPr>
              <a:t>队列的基本操作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303697" y="1447801"/>
            <a:ext cx="9976085" cy="4556125"/>
          </a:xfrm>
        </p:spPr>
        <p:txBody>
          <a:bodyPr/>
          <a:lstStyle/>
          <a:p>
            <a:pPr marL="266700" indent="-266700"/>
            <a:r>
              <a:rPr lang="en-US" altLang="zh-CN" sz="2800" b="0" dirty="0"/>
              <a:t>void </a:t>
            </a:r>
            <a:r>
              <a:rPr lang="en-US" altLang="zh-CN" sz="2800" b="0" dirty="0" err="1"/>
              <a:t>enQueue</a:t>
            </a:r>
            <a:r>
              <a:rPr lang="en-US" altLang="zh-CN" sz="2800" b="0" dirty="0"/>
              <a:t>(Queue q, </a:t>
            </a:r>
            <a:r>
              <a:rPr lang="en-US" altLang="zh-CN" sz="2800" b="0" dirty="0" err="1"/>
              <a:t>ElemType</a:t>
            </a:r>
            <a:r>
              <a:rPr lang="en-US" altLang="zh-CN" sz="2800" b="0" dirty="0"/>
              <a:t> ); //</a:t>
            </a:r>
            <a:r>
              <a:rPr lang="zh-CN" altLang="en-US" sz="2800" b="0" dirty="0"/>
              <a:t>元素进队，即在队尾插入一  个元素</a:t>
            </a:r>
            <a:endParaRPr lang="en-US" altLang="zh-CN" sz="2800" b="0" dirty="0"/>
          </a:p>
          <a:p>
            <a:r>
              <a:rPr lang="en-US" altLang="zh-CN" sz="2800" b="0" dirty="0" err="1"/>
              <a:t>ElemType</a:t>
            </a:r>
            <a:r>
              <a:rPr lang="en-US" altLang="zh-CN" sz="2800" b="0" dirty="0"/>
              <a:t> </a:t>
            </a:r>
            <a:r>
              <a:rPr lang="en-US" altLang="zh-CN" sz="2800" b="0" dirty="0" err="1"/>
              <a:t>deQueue</a:t>
            </a:r>
            <a:r>
              <a:rPr lang="en-US" altLang="zh-CN" sz="2800" b="0" dirty="0"/>
              <a:t>(Queue q); //</a:t>
            </a:r>
            <a:r>
              <a:rPr lang="zh-CN" altLang="en-US" sz="2800" b="0" dirty="0"/>
              <a:t>元素出队，即队头删除一个元素</a:t>
            </a:r>
            <a:endParaRPr lang="en-US" altLang="zh-CN" sz="2800" b="0" dirty="0"/>
          </a:p>
          <a:p>
            <a:r>
              <a:rPr lang="en-US" altLang="zh-CN" sz="2800" b="0" dirty="0" err="1"/>
              <a:t>isFull</a:t>
            </a:r>
            <a:r>
              <a:rPr lang="en-US" altLang="zh-CN" sz="2800" b="0" dirty="0"/>
              <a:t>(Queue q); //</a:t>
            </a:r>
            <a:r>
              <a:rPr lang="zh-CN" altLang="en-US" sz="2800" b="0" dirty="0"/>
              <a:t>测试队列是否已满</a:t>
            </a:r>
            <a:endParaRPr lang="en-US" altLang="zh-CN" sz="2800" b="0" dirty="0"/>
          </a:p>
          <a:p>
            <a:r>
              <a:rPr lang="en-US" altLang="zh-CN" sz="2800" b="0" dirty="0" err="1"/>
              <a:t>isEmpty</a:t>
            </a:r>
            <a:r>
              <a:rPr lang="en-US" altLang="zh-CN" sz="2800" b="0" dirty="0"/>
              <a:t>(Queue q); //</a:t>
            </a:r>
            <a:r>
              <a:rPr lang="zh-CN" altLang="en-US" sz="2800" b="0" dirty="0"/>
              <a:t>测试队列是否为空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76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507934" y="228600"/>
            <a:ext cx="7415835" cy="762000"/>
            <a:chOff x="288" y="192"/>
            <a:chExt cx="3504" cy="480"/>
          </a:xfrm>
        </p:grpSpPr>
        <p:sp>
          <p:nvSpPr>
            <p:cNvPr id="67618" name="Rectangle 3"/>
            <p:cNvSpPr>
              <a:spLocks noChangeArrowheads="1"/>
            </p:cNvSpPr>
            <p:nvPr/>
          </p:nvSpPr>
          <p:spPr bwMode="auto">
            <a:xfrm>
              <a:off x="288" y="192"/>
              <a:ext cx="3504" cy="480"/>
            </a:xfrm>
            <a:prstGeom prst="rect">
              <a:avLst/>
            </a:prstGeom>
            <a:solidFill>
              <a:srgbClr val="EBFFEB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62639" dir="2319588" algn="ctr" rotWithShape="0">
                <a:srgbClr val="B2B2B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619" name="Rectangle 4"/>
            <p:cNvSpPr>
              <a:spLocks noChangeArrowheads="1"/>
            </p:cNvSpPr>
            <p:nvPr/>
          </p:nvSpPr>
          <p:spPr bwMode="auto">
            <a:xfrm>
              <a:off x="360" y="240"/>
              <a:ext cx="3336" cy="40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2700" algn="ctr" rotWithShape="0">
                <a:schemeClr val="bg1"/>
              </a:outerShdw>
            </a:effectLst>
          </p:spPr>
          <p:txBody>
            <a:bodyPr>
              <a:spAutoFit/>
            </a:bodyPr>
            <a:lstStyle/>
            <a:p>
              <a:r>
                <a:rPr kumimoji="1" lang="zh-CN" altLang="en-US" sz="3600" b="1" dirty="0">
                  <a:solidFill>
                    <a:srgbClr val="FF3300"/>
                  </a:solidFill>
                </a:rPr>
                <a:t> </a:t>
              </a:r>
              <a:r>
                <a:rPr kumimoji="1" lang="en-US" altLang="zh-CN" sz="3600" b="1" dirty="0" smtClean="0">
                  <a:solidFill>
                    <a:srgbClr val="FF3300"/>
                  </a:solidFill>
                </a:rPr>
                <a:t>4</a:t>
              </a:r>
              <a:r>
                <a:rPr kumimoji="1" lang="zh-CN" altLang="en-US" sz="3600" b="1" dirty="0" smtClean="0">
                  <a:solidFill>
                    <a:srgbClr val="FF3300"/>
                  </a:solidFill>
                </a:rPr>
                <a:t>.</a:t>
              </a:r>
              <a:r>
                <a:rPr kumimoji="1" lang="en-US" altLang="zh-CN" sz="3600" b="1" dirty="0">
                  <a:solidFill>
                    <a:srgbClr val="FF3300"/>
                  </a:solidFill>
                </a:rPr>
                <a:t>5  </a:t>
              </a:r>
              <a:r>
                <a:rPr kumimoji="1" lang="zh-CN" altLang="en-US" sz="3600" b="1" dirty="0">
                  <a:solidFill>
                    <a:srgbClr val="FF3300"/>
                  </a:solidFill>
                </a:rPr>
                <a:t>队列的顺序存储结构</a:t>
              </a:r>
            </a:p>
          </p:txBody>
        </p:sp>
      </p:grp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812694" y="1700213"/>
            <a:ext cx="10888833" cy="3124200"/>
            <a:chOff x="419" y="1008"/>
            <a:chExt cx="5145" cy="1968"/>
          </a:xfrm>
        </p:grpSpPr>
        <p:sp>
          <p:nvSpPr>
            <p:cNvPr id="67616" name="Freeform 6"/>
            <p:cNvSpPr>
              <a:spLocks/>
            </p:cNvSpPr>
            <p:nvPr/>
          </p:nvSpPr>
          <p:spPr bwMode="auto">
            <a:xfrm>
              <a:off x="419" y="1008"/>
              <a:ext cx="5145" cy="1968"/>
            </a:xfrm>
            <a:custGeom>
              <a:avLst/>
              <a:gdLst>
                <a:gd name="T0" fmla="*/ 189 w 5150"/>
                <a:gd name="T1" fmla="*/ 285 h 1770"/>
                <a:gd name="T2" fmla="*/ 4205 w 5150"/>
                <a:gd name="T3" fmla="*/ 302 h 1770"/>
                <a:gd name="T4" fmla="*/ 4918 w 5150"/>
                <a:gd name="T5" fmla="*/ 662 h 1770"/>
                <a:gd name="T6" fmla="*/ 4871 w 5150"/>
                <a:gd name="T7" fmla="*/ 1290 h 1770"/>
                <a:gd name="T8" fmla="*/ 4882 w 5150"/>
                <a:gd name="T9" fmla="*/ 1703 h 1770"/>
                <a:gd name="T10" fmla="*/ 4918 w 5150"/>
                <a:gd name="T11" fmla="*/ 1882 h 1770"/>
                <a:gd name="T12" fmla="*/ 3374 w 5150"/>
                <a:gd name="T13" fmla="*/ 2117 h 1770"/>
                <a:gd name="T14" fmla="*/ 2343 w 5150"/>
                <a:gd name="T15" fmla="*/ 2135 h 1770"/>
                <a:gd name="T16" fmla="*/ 1767 w 5150"/>
                <a:gd name="T17" fmla="*/ 2026 h 1770"/>
                <a:gd name="T18" fmla="*/ 47 w 5150"/>
                <a:gd name="T19" fmla="*/ 2008 h 1770"/>
                <a:gd name="T20" fmla="*/ 59 w 5150"/>
                <a:gd name="T21" fmla="*/ 1308 h 1770"/>
                <a:gd name="T22" fmla="*/ 94 w 5150"/>
                <a:gd name="T23" fmla="*/ 1271 h 1770"/>
                <a:gd name="T24" fmla="*/ 130 w 5150"/>
                <a:gd name="T25" fmla="*/ 1129 h 1770"/>
                <a:gd name="T26" fmla="*/ 141 w 5150"/>
                <a:gd name="T27" fmla="*/ 1056 h 1770"/>
                <a:gd name="T28" fmla="*/ 153 w 5150"/>
                <a:gd name="T29" fmla="*/ 1003 h 1770"/>
                <a:gd name="T30" fmla="*/ 106 w 5150"/>
                <a:gd name="T31" fmla="*/ 894 h 1770"/>
                <a:gd name="T32" fmla="*/ 47 w 5150"/>
                <a:gd name="T33" fmla="*/ 678 h 1770"/>
                <a:gd name="T34" fmla="*/ 59 w 5150"/>
                <a:gd name="T35" fmla="*/ 231 h 1770"/>
                <a:gd name="T36" fmla="*/ 259 w 5150"/>
                <a:gd name="T37" fmla="*/ 247 h 1770"/>
                <a:gd name="T38" fmla="*/ 294 w 5150"/>
                <a:gd name="T39" fmla="*/ 285 h 1770"/>
                <a:gd name="T40" fmla="*/ 261 w 5150"/>
                <a:gd name="T41" fmla="*/ 490 h 177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5150" h="1770">
                  <a:moveTo>
                    <a:pt x="189" y="186"/>
                  </a:moveTo>
                  <a:cubicBezTo>
                    <a:pt x="1533" y="190"/>
                    <a:pt x="2877" y="188"/>
                    <a:pt x="4221" y="198"/>
                  </a:cubicBezTo>
                  <a:cubicBezTo>
                    <a:pt x="4571" y="201"/>
                    <a:pt x="5150" y="0"/>
                    <a:pt x="4938" y="433"/>
                  </a:cubicBezTo>
                  <a:cubicBezTo>
                    <a:pt x="4910" y="569"/>
                    <a:pt x="4916" y="708"/>
                    <a:pt x="4891" y="844"/>
                  </a:cubicBezTo>
                  <a:cubicBezTo>
                    <a:pt x="4895" y="934"/>
                    <a:pt x="4895" y="1024"/>
                    <a:pt x="4902" y="1114"/>
                  </a:cubicBezTo>
                  <a:cubicBezTo>
                    <a:pt x="4905" y="1155"/>
                    <a:pt x="4938" y="1232"/>
                    <a:pt x="4938" y="1232"/>
                  </a:cubicBezTo>
                  <a:cubicBezTo>
                    <a:pt x="4755" y="1770"/>
                    <a:pt x="3724" y="1382"/>
                    <a:pt x="3386" y="1385"/>
                  </a:cubicBezTo>
                  <a:cubicBezTo>
                    <a:pt x="3019" y="1412"/>
                    <a:pt x="2778" y="1403"/>
                    <a:pt x="2351" y="1397"/>
                  </a:cubicBezTo>
                  <a:cubicBezTo>
                    <a:pt x="2160" y="1382"/>
                    <a:pt x="1966" y="1330"/>
                    <a:pt x="1775" y="1326"/>
                  </a:cubicBezTo>
                  <a:cubicBezTo>
                    <a:pt x="1199" y="1315"/>
                    <a:pt x="623" y="1318"/>
                    <a:pt x="47" y="1314"/>
                  </a:cubicBezTo>
                  <a:cubicBezTo>
                    <a:pt x="51" y="1161"/>
                    <a:pt x="44" y="1008"/>
                    <a:pt x="59" y="856"/>
                  </a:cubicBezTo>
                  <a:cubicBezTo>
                    <a:pt x="60" y="842"/>
                    <a:pt x="86" y="844"/>
                    <a:pt x="94" y="832"/>
                  </a:cubicBezTo>
                  <a:cubicBezTo>
                    <a:pt x="113" y="804"/>
                    <a:pt x="115" y="768"/>
                    <a:pt x="130" y="738"/>
                  </a:cubicBezTo>
                  <a:cubicBezTo>
                    <a:pt x="134" y="722"/>
                    <a:pt x="137" y="706"/>
                    <a:pt x="141" y="691"/>
                  </a:cubicBezTo>
                  <a:cubicBezTo>
                    <a:pt x="144" y="679"/>
                    <a:pt x="157" y="668"/>
                    <a:pt x="153" y="656"/>
                  </a:cubicBezTo>
                  <a:cubicBezTo>
                    <a:pt x="144" y="629"/>
                    <a:pt x="120" y="609"/>
                    <a:pt x="106" y="585"/>
                  </a:cubicBezTo>
                  <a:cubicBezTo>
                    <a:pt x="79" y="540"/>
                    <a:pt x="71" y="491"/>
                    <a:pt x="47" y="444"/>
                  </a:cubicBezTo>
                  <a:cubicBezTo>
                    <a:pt x="51" y="346"/>
                    <a:pt x="0" y="229"/>
                    <a:pt x="59" y="151"/>
                  </a:cubicBezTo>
                  <a:cubicBezTo>
                    <a:pt x="99" y="98"/>
                    <a:pt x="193" y="155"/>
                    <a:pt x="259" y="162"/>
                  </a:cubicBezTo>
                  <a:cubicBezTo>
                    <a:pt x="298" y="166"/>
                    <a:pt x="294" y="165"/>
                    <a:pt x="294" y="186"/>
                  </a:cubicBezTo>
                  <a:lnTo>
                    <a:pt x="261" y="321"/>
                  </a:lnTo>
                </a:path>
              </a:pathLst>
            </a:custGeom>
            <a:solidFill>
              <a:srgbClr val="E1F0FF"/>
            </a:solidFill>
            <a:ln w="12700" cap="sq" cmpd="sng">
              <a:noFill/>
              <a:prstDash val="solid"/>
              <a:round/>
              <a:headEnd type="none" w="sm" len="sm"/>
              <a:tailEnd type="none" w="sm" len="sm"/>
            </a:ln>
            <a:effectLst>
              <a:outerShdw dist="162639" dir="2319588" algn="ctr" rotWithShape="0">
                <a:srgbClr val="D1D1D1"/>
              </a:outerShdw>
            </a:effec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17" name="Text Box 7"/>
            <p:cNvSpPr txBox="1">
              <a:spLocks noChangeArrowheads="1"/>
            </p:cNvSpPr>
            <p:nvPr/>
          </p:nvSpPr>
          <p:spPr bwMode="auto">
            <a:xfrm>
              <a:off x="734" y="1281"/>
              <a:ext cx="4435" cy="121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kumimoji="1" lang="zh-CN" altLang="en-US" sz="3200" b="1" dirty="0">
                  <a:solidFill>
                    <a:srgbClr val="002C84"/>
                  </a:solidFill>
                  <a:latin typeface="幼圆" pitchFamily="49" charset="-122"/>
                  <a:ea typeface="幼圆" pitchFamily="49" charset="-122"/>
                </a:rPr>
                <a:t>    在实际程序设计过程中，通常借助一</a:t>
              </a:r>
              <a:r>
                <a:rPr kumimoji="1" lang="zh-CN" altLang="en-US" sz="3200" b="1" dirty="0" smtClean="0">
                  <a:solidFill>
                    <a:srgbClr val="002C84"/>
                  </a:solidFill>
                  <a:latin typeface="幼圆" pitchFamily="49" charset="-122"/>
                  <a:ea typeface="幼圆" pitchFamily="49" charset="-122"/>
                </a:rPr>
                <a:t>个一</a:t>
              </a:r>
              <a:r>
                <a:rPr kumimoji="1" lang="zh-CN" altLang="en-US" sz="3200" b="1" dirty="0">
                  <a:solidFill>
                    <a:srgbClr val="002C84"/>
                  </a:solidFill>
                  <a:latin typeface="幼圆" pitchFamily="49" charset="-122"/>
                  <a:ea typeface="幼圆" pitchFamily="49" charset="-122"/>
                </a:rPr>
                <a:t>维数组</a:t>
              </a:r>
              <a:r>
                <a:rPr kumimoji="1" lang="en-US" altLang="en-US" sz="3200" b="1" dirty="0">
                  <a:solidFill>
                    <a:srgbClr val="FF3300"/>
                  </a:solidFill>
                  <a:ea typeface="幼圆" pitchFamily="49" charset="-122"/>
                </a:rPr>
                <a:t>QUEUE[0..M</a:t>
              </a:r>
              <a:r>
                <a:rPr lang="en-US" altLang="zh-CN" sz="3200" b="1" dirty="0">
                  <a:solidFill>
                    <a:srgbClr val="FF3300"/>
                  </a:solidFill>
                </a:rPr>
                <a:t>–</a:t>
              </a:r>
              <a:r>
                <a:rPr kumimoji="1" lang="en-US" altLang="en-US" sz="3200" b="1" dirty="0">
                  <a:solidFill>
                    <a:srgbClr val="FF3300"/>
                  </a:solidFill>
                  <a:ea typeface="幼圆" pitchFamily="49" charset="-122"/>
                </a:rPr>
                <a:t>1]</a:t>
              </a:r>
              <a:r>
                <a:rPr kumimoji="1" lang="zh-CN" altLang="en-US" sz="3200" b="1" dirty="0">
                  <a:solidFill>
                    <a:srgbClr val="002C84"/>
                  </a:solidFill>
                  <a:latin typeface="幼圆" pitchFamily="49" charset="-122"/>
                  <a:ea typeface="幼圆" pitchFamily="49" charset="-122"/>
                </a:rPr>
                <a:t>来描述队列的</a:t>
              </a:r>
              <a:r>
                <a:rPr kumimoji="1" lang="zh-CN" altLang="en-US" sz="3200" b="1" dirty="0" smtClean="0">
                  <a:solidFill>
                    <a:srgbClr val="002C84"/>
                  </a:solidFill>
                  <a:latin typeface="幼圆" pitchFamily="49" charset="-122"/>
                  <a:ea typeface="幼圆" pitchFamily="49" charset="-122"/>
                </a:rPr>
                <a:t>顺序存储</a:t>
              </a:r>
              <a:r>
                <a:rPr kumimoji="1" lang="zh-CN" altLang="en-US" sz="3200" b="1" dirty="0">
                  <a:solidFill>
                    <a:srgbClr val="002C84"/>
                  </a:solidFill>
                  <a:latin typeface="幼圆" pitchFamily="49" charset="-122"/>
                  <a:ea typeface="幼圆" pitchFamily="49" charset="-122"/>
                </a:rPr>
                <a:t>结构，同时，设置两个变量</a:t>
              </a:r>
              <a:r>
                <a:rPr kumimoji="1" lang="zh-CN" altLang="en-US" sz="3200" b="1" dirty="0">
                  <a:solidFill>
                    <a:srgbClr val="002C84"/>
                  </a:solidFill>
                  <a:ea typeface="幼圆" pitchFamily="49" charset="-122"/>
                </a:rPr>
                <a:t> </a:t>
              </a:r>
              <a:r>
                <a:rPr kumimoji="1" lang="en-US" altLang="en-US" sz="3600" b="1" dirty="0">
                  <a:solidFill>
                    <a:srgbClr val="FF3300"/>
                  </a:solidFill>
                  <a:ea typeface="幼圆" pitchFamily="49" charset="-122"/>
                </a:rPr>
                <a:t>front</a:t>
              </a:r>
              <a:r>
                <a:rPr kumimoji="1" lang="zh-CN" altLang="en-US" sz="3200" b="1" dirty="0">
                  <a:solidFill>
                    <a:srgbClr val="002C84"/>
                  </a:solidFill>
                  <a:latin typeface="幼圆" pitchFamily="49" charset="-122"/>
                  <a:ea typeface="幼圆" pitchFamily="49" charset="-122"/>
                </a:rPr>
                <a:t>与</a:t>
              </a:r>
              <a:r>
                <a:rPr kumimoji="1" lang="en-US" altLang="en-US" sz="3600" b="1" dirty="0" smtClean="0">
                  <a:solidFill>
                    <a:srgbClr val="FF3300"/>
                  </a:solidFill>
                  <a:ea typeface="幼圆" pitchFamily="49" charset="-122"/>
                </a:rPr>
                <a:t>rear</a:t>
              </a:r>
              <a:r>
                <a:rPr kumimoji="1" lang="zh-CN" altLang="en-US" sz="3200" b="1" dirty="0" smtClean="0">
                  <a:solidFill>
                    <a:srgbClr val="002C84"/>
                  </a:solidFill>
                  <a:latin typeface="幼圆" pitchFamily="49" charset="-122"/>
                  <a:ea typeface="幼圆" pitchFamily="49" charset="-122"/>
                </a:rPr>
                <a:t>分别</a:t>
              </a:r>
              <a:r>
                <a:rPr kumimoji="1" lang="zh-CN" altLang="en-US" sz="3200" b="1" dirty="0">
                  <a:solidFill>
                    <a:srgbClr val="002C84"/>
                  </a:solidFill>
                  <a:latin typeface="幼圆" pitchFamily="49" charset="-122"/>
                  <a:ea typeface="幼圆" pitchFamily="49" charset="-122"/>
                </a:rPr>
                <a:t>指出当前队头元素与队尾元素的位置。</a:t>
              </a:r>
            </a:p>
          </p:txBody>
        </p:sp>
      </p:grpSp>
      <p:grpSp>
        <p:nvGrpSpPr>
          <p:cNvPr id="4" name="Group 8"/>
          <p:cNvGrpSpPr>
            <a:grpSpLocks/>
          </p:cNvGrpSpPr>
          <p:nvPr/>
        </p:nvGrpSpPr>
        <p:grpSpPr bwMode="auto">
          <a:xfrm>
            <a:off x="1320628" y="4437063"/>
            <a:ext cx="8711066" cy="1079500"/>
            <a:chOff x="624" y="2795"/>
            <a:chExt cx="4116" cy="680"/>
          </a:xfrm>
        </p:grpSpPr>
        <p:sp>
          <p:nvSpPr>
            <p:cNvPr id="67605" name="Rectangle 9"/>
            <p:cNvSpPr>
              <a:spLocks noChangeArrowheads="1"/>
            </p:cNvSpPr>
            <p:nvPr/>
          </p:nvSpPr>
          <p:spPr bwMode="auto">
            <a:xfrm>
              <a:off x="1008" y="3235"/>
              <a:ext cx="288" cy="240"/>
            </a:xfrm>
            <a:prstGeom prst="rect">
              <a:avLst/>
            </a:prstGeom>
            <a:noFill/>
            <a:ln w="19050" cap="sq">
              <a:solidFill>
                <a:srgbClr val="003366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606" name="Rectangle 10"/>
            <p:cNvSpPr>
              <a:spLocks noChangeArrowheads="1"/>
            </p:cNvSpPr>
            <p:nvPr/>
          </p:nvSpPr>
          <p:spPr bwMode="auto">
            <a:xfrm>
              <a:off x="1296" y="3235"/>
              <a:ext cx="288" cy="240"/>
            </a:xfrm>
            <a:prstGeom prst="rect">
              <a:avLst/>
            </a:prstGeom>
            <a:noFill/>
            <a:ln w="19050" cap="sq">
              <a:solidFill>
                <a:srgbClr val="0033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607" name="Rectangle 11"/>
            <p:cNvSpPr>
              <a:spLocks noChangeArrowheads="1"/>
            </p:cNvSpPr>
            <p:nvPr/>
          </p:nvSpPr>
          <p:spPr bwMode="auto">
            <a:xfrm>
              <a:off x="1584" y="3235"/>
              <a:ext cx="288" cy="240"/>
            </a:xfrm>
            <a:prstGeom prst="rect">
              <a:avLst/>
            </a:prstGeom>
            <a:noFill/>
            <a:ln w="19050" cap="sq">
              <a:solidFill>
                <a:srgbClr val="003366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608" name="Rectangle 12"/>
            <p:cNvSpPr>
              <a:spLocks noChangeArrowheads="1"/>
            </p:cNvSpPr>
            <p:nvPr/>
          </p:nvSpPr>
          <p:spPr bwMode="auto">
            <a:xfrm>
              <a:off x="1872" y="3235"/>
              <a:ext cx="288" cy="240"/>
            </a:xfrm>
            <a:prstGeom prst="rect">
              <a:avLst/>
            </a:prstGeom>
            <a:noFill/>
            <a:ln w="19050" cap="sq">
              <a:solidFill>
                <a:srgbClr val="003366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609" name="Rectangle 13"/>
            <p:cNvSpPr>
              <a:spLocks noChangeArrowheads="1"/>
            </p:cNvSpPr>
            <p:nvPr/>
          </p:nvSpPr>
          <p:spPr bwMode="auto">
            <a:xfrm>
              <a:off x="2160" y="3235"/>
              <a:ext cx="288" cy="240"/>
            </a:xfrm>
            <a:prstGeom prst="rect">
              <a:avLst/>
            </a:prstGeom>
            <a:noFill/>
            <a:ln w="19050" cap="sq">
              <a:solidFill>
                <a:srgbClr val="003366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610" name="Rectangle 14"/>
            <p:cNvSpPr>
              <a:spLocks noChangeArrowheads="1"/>
            </p:cNvSpPr>
            <p:nvPr/>
          </p:nvSpPr>
          <p:spPr bwMode="auto">
            <a:xfrm>
              <a:off x="4032" y="3235"/>
              <a:ext cx="288" cy="240"/>
            </a:xfrm>
            <a:prstGeom prst="rect">
              <a:avLst/>
            </a:prstGeom>
            <a:noFill/>
            <a:ln w="19050" cap="sq">
              <a:solidFill>
                <a:srgbClr val="003366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611" name="Rectangle 15"/>
            <p:cNvSpPr>
              <a:spLocks noChangeArrowheads="1"/>
            </p:cNvSpPr>
            <p:nvPr/>
          </p:nvSpPr>
          <p:spPr bwMode="auto">
            <a:xfrm>
              <a:off x="2736" y="3235"/>
              <a:ext cx="288" cy="240"/>
            </a:xfrm>
            <a:prstGeom prst="rect">
              <a:avLst/>
            </a:prstGeom>
            <a:noFill/>
            <a:ln w="19050" cap="sq">
              <a:solidFill>
                <a:srgbClr val="0033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612" name="Rectangle 16"/>
            <p:cNvSpPr>
              <a:spLocks noChangeArrowheads="1"/>
            </p:cNvSpPr>
            <p:nvPr/>
          </p:nvSpPr>
          <p:spPr bwMode="auto">
            <a:xfrm>
              <a:off x="2448" y="3235"/>
              <a:ext cx="288" cy="240"/>
            </a:xfrm>
            <a:prstGeom prst="rect">
              <a:avLst/>
            </a:prstGeom>
            <a:noFill/>
            <a:ln w="19050" cap="sq">
              <a:solidFill>
                <a:srgbClr val="003366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613" name="Line 17"/>
            <p:cNvSpPr>
              <a:spLocks noChangeShapeType="1"/>
            </p:cNvSpPr>
            <p:nvPr/>
          </p:nvSpPr>
          <p:spPr bwMode="auto">
            <a:xfrm>
              <a:off x="2976" y="3235"/>
              <a:ext cx="1104" cy="0"/>
            </a:xfrm>
            <a:prstGeom prst="line">
              <a:avLst/>
            </a:prstGeom>
            <a:noFill/>
            <a:ln w="19050" cap="sq">
              <a:solidFill>
                <a:srgbClr val="0033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14" name="Line 18"/>
            <p:cNvSpPr>
              <a:spLocks noChangeShapeType="1"/>
            </p:cNvSpPr>
            <p:nvPr/>
          </p:nvSpPr>
          <p:spPr bwMode="auto">
            <a:xfrm>
              <a:off x="2976" y="3475"/>
              <a:ext cx="1104" cy="0"/>
            </a:xfrm>
            <a:prstGeom prst="line">
              <a:avLst/>
            </a:prstGeom>
            <a:noFill/>
            <a:ln w="19050" cap="sq">
              <a:solidFill>
                <a:srgbClr val="0033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15" name="Text Box 19"/>
            <p:cNvSpPr txBox="1">
              <a:spLocks noChangeArrowheads="1"/>
            </p:cNvSpPr>
            <p:nvPr/>
          </p:nvSpPr>
          <p:spPr bwMode="auto">
            <a:xfrm>
              <a:off x="624" y="2795"/>
              <a:ext cx="4116" cy="44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en-US" altLang="zh-CN" sz="2400" b="1" dirty="0">
                  <a:solidFill>
                    <a:srgbClr val="FF3300"/>
                  </a:solidFill>
                </a:rPr>
                <a:t>QUEUE[0..MAXSIZE-1]</a:t>
              </a:r>
            </a:p>
            <a:p>
              <a:r>
                <a:rPr lang="en-US" altLang="zh-CN" sz="1600" b="1" dirty="0"/>
                <a:t>         </a:t>
              </a:r>
              <a:r>
                <a:rPr lang="en-US" altLang="zh-CN" sz="1600" b="1" dirty="0" smtClean="0"/>
                <a:t>             </a:t>
              </a:r>
              <a:r>
                <a:rPr lang="en-US" altLang="zh-CN" sz="1600" b="1" dirty="0"/>
                <a:t>0    </a:t>
              </a:r>
              <a:r>
                <a:rPr lang="en-US" altLang="zh-CN" sz="1600" b="1" dirty="0" smtClean="0"/>
                <a:t>       </a:t>
              </a:r>
              <a:r>
                <a:rPr lang="en-US" altLang="zh-CN" sz="1600" b="1" dirty="0"/>
                <a:t>1      </a:t>
              </a:r>
              <a:r>
                <a:rPr lang="en-US" altLang="zh-CN" sz="1600" b="1" dirty="0" smtClean="0"/>
                <a:t>      </a:t>
              </a:r>
              <a:r>
                <a:rPr lang="en-US" altLang="zh-CN" sz="1600" b="1" dirty="0"/>
                <a:t>2  </a:t>
              </a:r>
              <a:r>
                <a:rPr lang="en-US" altLang="zh-CN" sz="1600" b="1" dirty="0" smtClean="0"/>
                <a:t>        3                                                                                               </a:t>
              </a:r>
              <a:r>
                <a:rPr lang="en-US" altLang="zh-CN" sz="1600" b="1" dirty="0"/>
                <a:t>M</a:t>
              </a:r>
              <a:r>
                <a:rPr lang="en-US" altLang="zh-CN" sz="1600" b="1" dirty="0">
                  <a:latin typeface="宋体" charset="-122"/>
                  <a:ea typeface="宋体" charset="-122"/>
                </a:rPr>
                <a:t>-</a:t>
              </a:r>
              <a:r>
                <a:rPr lang="en-US" altLang="zh-CN" sz="1600" b="1" dirty="0"/>
                <a:t>1</a:t>
              </a:r>
            </a:p>
          </p:txBody>
        </p:sp>
      </p:grpSp>
      <p:sp>
        <p:nvSpPr>
          <p:cNvPr id="292884" name="Text Box 20"/>
          <p:cNvSpPr txBox="1">
            <a:spLocks noChangeArrowheads="1"/>
          </p:cNvSpPr>
          <p:nvPr/>
        </p:nvSpPr>
        <p:spPr bwMode="auto">
          <a:xfrm>
            <a:off x="2234909" y="5018088"/>
            <a:ext cx="348172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2800" b="1" dirty="0"/>
              <a:t>a</a:t>
            </a:r>
          </a:p>
        </p:txBody>
      </p:sp>
      <p:sp>
        <p:nvSpPr>
          <p:cNvPr id="292885" name="Text Box 21"/>
          <p:cNvSpPr txBox="1">
            <a:spLocks noChangeArrowheads="1"/>
          </p:cNvSpPr>
          <p:nvPr/>
        </p:nvSpPr>
        <p:spPr bwMode="auto">
          <a:xfrm>
            <a:off x="2844430" y="5032375"/>
            <a:ext cx="364202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2800" b="1" dirty="0"/>
              <a:t>b</a:t>
            </a:r>
          </a:p>
        </p:txBody>
      </p:sp>
      <p:sp>
        <p:nvSpPr>
          <p:cNvPr id="292886" name="Text Box 22"/>
          <p:cNvSpPr txBox="1">
            <a:spLocks noChangeArrowheads="1"/>
          </p:cNvSpPr>
          <p:nvPr/>
        </p:nvSpPr>
        <p:spPr bwMode="auto">
          <a:xfrm>
            <a:off x="3453950" y="5018088"/>
            <a:ext cx="348172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2800" b="1" dirty="0"/>
              <a:t>c</a:t>
            </a:r>
          </a:p>
        </p:txBody>
      </p:sp>
      <p:sp>
        <p:nvSpPr>
          <p:cNvPr id="292887" name="Text Box 23"/>
          <p:cNvSpPr txBox="1">
            <a:spLocks noChangeArrowheads="1"/>
          </p:cNvSpPr>
          <p:nvPr/>
        </p:nvSpPr>
        <p:spPr bwMode="auto">
          <a:xfrm>
            <a:off x="4061356" y="5032375"/>
            <a:ext cx="364202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2800" b="1" dirty="0"/>
              <a:t>d</a:t>
            </a:r>
          </a:p>
        </p:txBody>
      </p:sp>
      <p:sp>
        <p:nvSpPr>
          <p:cNvPr id="292888" name="Text Box 24"/>
          <p:cNvSpPr txBox="1">
            <a:spLocks noChangeArrowheads="1"/>
          </p:cNvSpPr>
          <p:nvPr/>
        </p:nvSpPr>
        <p:spPr bwMode="auto">
          <a:xfrm>
            <a:off x="4672992" y="5018088"/>
            <a:ext cx="348172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2800" b="1" dirty="0"/>
              <a:t>e</a:t>
            </a:r>
          </a:p>
        </p:txBody>
      </p:sp>
      <p:sp>
        <p:nvSpPr>
          <p:cNvPr id="292889" name="Text Box 25"/>
          <p:cNvSpPr txBox="1">
            <a:spLocks noChangeArrowheads="1"/>
          </p:cNvSpPr>
          <p:nvPr/>
        </p:nvSpPr>
        <p:spPr bwMode="auto">
          <a:xfrm>
            <a:off x="2255280" y="5013176"/>
            <a:ext cx="348172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00FF00"/>
                </a:solidFill>
              </a:rPr>
              <a:t>a</a:t>
            </a:r>
          </a:p>
        </p:txBody>
      </p:sp>
      <p:sp>
        <p:nvSpPr>
          <p:cNvPr id="292890" name="Text Box 26"/>
          <p:cNvSpPr txBox="1">
            <a:spLocks noChangeArrowheads="1"/>
          </p:cNvSpPr>
          <p:nvPr/>
        </p:nvSpPr>
        <p:spPr bwMode="auto">
          <a:xfrm>
            <a:off x="4655235" y="5013177"/>
            <a:ext cx="348172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FF00FF"/>
                </a:solidFill>
              </a:rPr>
              <a:t>e</a:t>
            </a:r>
          </a:p>
        </p:txBody>
      </p:sp>
      <p:grpSp>
        <p:nvGrpSpPr>
          <p:cNvPr id="5" name="Group 37"/>
          <p:cNvGrpSpPr>
            <a:grpSpLocks/>
          </p:cNvGrpSpPr>
          <p:nvPr/>
        </p:nvGrpSpPr>
        <p:grpSpPr bwMode="auto">
          <a:xfrm>
            <a:off x="812694" y="1219200"/>
            <a:ext cx="3555537" cy="609600"/>
            <a:chOff x="384" y="720"/>
            <a:chExt cx="1680" cy="384"/>
          </a:xfrm>
        </p:grpSpPr>
        <p:sp>
          <p:nvSpPr>
            <p:cNvPr id="67603" name="Rectangle 38"/>
            <p:cNvSpPr>
              <a:spLocks noChangeArrowheads="1"/>
            </p:cNvSpPr>
            <p:nvPr/>
          </p:nvSpPr>
          <p:spPr bwMode="auto">
            <a:xfrm>
              <a:off x="384" y="720"/>
              <a:ext cx="1680" cy="384"/>
            </a:xfrm>
            <a:prstGeom prst="rect">
              <a:avLst/>
            </a:prstGeom>
            <a:solidFill>
              <a:srgbClr val="D1D1D1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17088" dir="2436078" algn="ctr" rotWithShape="0">
                <a:srgbClr val="969696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604" name="Rectangle 39"/>
            <p:cNvSpPr>
              <a:spLocks noChangeArrowheads="1"/>
            </p:cNvSpPr>
            <p:nvPr/>
          </p:nvSpPr>
          <p:spPr bwMode="auto">
            <a:xfrm>
              <a:off x="436" y="742"/>
              <a:ext cx="1580" cy="34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kumimoji="1" lang="en-US" altLang="zh-CN" sz="3000" b="1">
                  <a:solidFill>
                    <a:srgbClr val="002C84"/>
                  </a:solidFill>
                  <a:latin typeface="黑体" pitchFamily="2" charset="-122"/>
                  <a:ea typeface="黑体" pitchFamily="2" charset="-122"/>
                </a:rPr>
                <a:t>(</a:t>
              </a:r>
              <a:r>
                <a:rPr kumimoji="1" lang="zh-CN" altLang="en-US" sz="3000" b="1">
                  <a:solidFill>
                    <a:srgbClr val="002C84"/>
                  </a:solidFill>
                  <a:latin typeface="黑体" pitchFamily="2" charset="-122"/>
                  <a:ea typeface="黑体" pitchFamily="2" charset="-122"/>
                </a:rPr>
                <a:t>一</a:t>
              </a:r>
              <a:r>
                <a:rPr kumimoji="1" lang="en-US" altLang="zh-CN" sz="3000" b="1">
                  <a:solidFill>
                    <a:srgbClr val="002C84"/>
                  </a:solidFill>
                  <a:latin typeface="黑体" pitchFamily="2" charset="-122"/>
                  <a:ea typeface="黑体" pitchFamily="2" charset="-122"/>
                </a:rPr>
                <a:t>)</a:t>
              </a:r>
              <a:r>
                <a:rPr kumimoji="1" lang="zh-CN" altLang="en-US" sz="3000" b="1">
                  <a:solidFill>
                    <a:srgbClr val="002C84"/>
                  </a:solidFill>
                  <a:latin typeface="黑体" pitchFamily="2" charset="-122"/>
                  <a:ea typeface="黑体" pitchFamily="2" charset="-122"/>
                </a:rPr>
                <a:t>构造原理</a:t>
              </a:r>
            </a:p>
          </p:txBody>
        </p:sp>
      </p:grpSp>
      <p:grpSp>
        <p:nvGrpSpPr>
          <p:cNvPr id="6" name="Group 40"/>
          <p:cNvGrpSpPr>
            <a:grpSpLocks/>
          </p:cNvGrpSpPr>
          <p:nvPr/>
        </p:nvGrpSpPr>
        <p:grpSpPr bwMode="auto">
          <a:xfrm>
            <a:off x="1390470" y="5573714"/>
            <a:ext cx="2019037" cy="852487"/>
            <a:chOff x="657" y="3517"/>
            <a:chExt cx="954" cy="537"/>
          </a:xfrm>
        </p:grpSpPr>
        <p:sp>
          <p:nvSpPr>
            <p:cNvPr id="67601" name="Text Box 41"/>
            <p:cNvSpPr txBox="1">
              <a:spLocks noChangeArrowheads="1"/>
            </p:cNvSpPr>
            <p:nvPr/>
          </p:nvSpPr>
          <p:spPr bwMode="auto">
            <a:xfrm>
              <a:off x="657" y="3672"/>
              <a:ext cx="954" cy="38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altLang="zh-CN" sz="2100" b="1">
                  <a:solidFill>
                    <a:schemeClr val="accent2"/>
                  </a:solidFill>
                  <a:ea typeface="幼圆" pitchFamily="49" charset="-122"/>
                </a:rPr>
                <a:t>front</a:t>
              </a:r>
            </a:p>
            <a:p>
              <a:pPr algn="ctr">
                <a:lnSpc>
                  <a:spcPct val="80000"/>
                </a:lnSpc>
              </a:pPr>
              <a:r>
                <a:rPr lang="zh-CN" altLang="en-US" sz="2100" b="1">
                  <a:solidFill>
                    <a:schemeClr val="accent2"/>
                  </a:solidFill>
                  <a:ea typeface="幼圆" pitchFamily="49" charset="-122"/>
                </a:rPr>
                <a:t>队头位置</a:t>
              </a:r>
            </a:p>
          </p:txBody>
        </p:sp>
        <p:sp>
          <p:nvSpPr>
            <p:cNvPr id="67602" name="AutoShape 42"/>
            <p:cNvSpPr>
              <a:spLocks noChangeArrowheads="1"/>
            </p:cNvSpPr>
            <p:nvPr/>
          </p:nvSpPr>
          <p:spPr bwMode="auto">
            <a:xfrm>
              <a:off x="1065" y="3517"/>
              <a:ext cx="91" cy="148"/>
            </a:xfrm>
            <a:prstGeom prst="upArrow">
              <a:avLst>
                <a:gd name="adj1" fmla="val 50000"/>
                <a:gd name="adj2" fmla="val 40659"/>
              </a:avLst>
            </a:prstGeom>
            <a:solidFill>
              <a:srgbClr val="FF0000"/>
            </a:solidFill>
            <a:ln w="31750" cap="sq">
              <a:solidFill>
                <a:srgbClr val="FFFF00"/>
              </a:solidFill>
              <a:miter lim="800000"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vert="eaVert" wrap="none" anchor="ctr"/>
            <a:lstStyle/>
            <a:p>
              <a:endParaRPr lang="zh-CN" altLang="en-US"/>
            </a:p>
          </p:txBody>
        </p:sp>
      </p:grpSp>
      <p:grpSp>
        <p:nvGrpSpPr>
          <p:cNvPr id="7" name="Group 43"/>
          <p:cNvGrpSpPr>
            <a:grpSpLocks/>
          </p:cNvGrpSpPr>
          <p:nvPr/>
        </p:nvGrpSpPr>
        <p:grpSpPr bwMode="auto">
          <a:xfrm>
            <a:off x="3887811" y="5567364"/>
            <a:ext cx="2074063" cy="847725"/>
            <a:chOff x="1837" y="3513"/>
            <a:chExt cx="980" cy="534"/>
          </a:xfrm>
        </p:grpSpPr>
        <p:sp>
          <p:nvSpPr>
            <p:cNvPr id="67599" name="Text Box 44"/>
            <p:cNvSpPr txBox="1">
              <a:spLocks noChangeArrowheads="1"/>
            </p:cNvSpPr>
            <p:nvPr/>
          </p:nvSpPr>
          <p:spPr bwMode="auto">
            <a:xfrm>
              <a:off x="1837" y="3665"/>
              <a:ext cx="980" cy="38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altLang="zh-CN" sz="2100" b="1">
                  <a:solidFill>
                    <a:schemeClr val="accent2"/>
                  </a:solidFill>
                  <a:ea typeface="幼圆" pitchFamily="49" charset="-122"/>
                </a:rPr>
                <a:t>rear</a:t>
              </a:r>
            </a:p>
            <a:p>
              <a:pPr algn="ctr">
                <a:lnSpc>
                  <a:spcPct val="80000"/>
                </a:lnSpc>
              </a:pPr>
              <a:r>
                <a:rPr lang="zh-CN" altLang="en-US" sz="2100" b="1">
                  <a:solidFill>
                    <a:schemeClr val="accent2"/>
                  </a:solidFill>
                  <a:ea typeface="幼圆" pitchFamily="49" charset="-122"/>
                </a:rPr>
                <a:t>队尾位置</a:t>
              </a:r>
            </a:p>
          </p:txBody>
        </p:sp>
        <p:sp>
          <p:nvSpPr>
            <p:cNvPr id="67600" name="AutoShape 45"/>
            <p:cNvSpPr>
              <a:spLocks noChangeArrowheads="1"/>
            </p:cNvSpPr>
            <p:nvPr/>
          </p:nvSpPr>
          <p:spPr bwMode="auto">
            <a:xfrm>
              <a:off x="2245" y="3513"/>
              <a:ext cx="91" cy="148"/>
            </a:xfrm>
            <a:prstGeom prst="upArrow">
              <a:avLst>
                <a:gd name="adj1" fmla="val 50000"/>
                <a:gd name="adj2" fmla="val 40659"/>
              </a:avLst>
            </a:prstGeom>
            <a:solidFill>
              <a:srgbClr val="FF0000"/>
            </a:solidFill>
            <a:ln w="31750" cap="sq">
              <a:solidFill>
                <a:srgbClr val="FFFF00"/>
              </a:solidFill>
              <a:miter lim="800000"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vert="eaVert"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28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28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28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28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928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928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928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928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with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928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928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92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3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92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4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2884" grpId="0" autoUpdateAnimBg="0"/>
      <p:bldP spid="292885" grpId="0" autoUpdateAnimBg="0"/>
      <p:bldP spid="292886" grpId="0" autoUpdateAnimBg="0"/>
      <p:bldP spid="292887" grpId="0" autoUpdateAnimBg="0"/>
      <p:bldP spid="292888" grpId="0" autoUpdateAnimBg="0"/>
      <p:bldP spid="292889" grpId="0" autoUpdateAnimBg="0"/>
      <p:bldP spid="292890" grpId="0" autoUpdateAnimBg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1625389" y="2701528"/>
            <a:ext cx="7822182" cy="1255713"/>
            <a:chOff x="768" y="1653"/>
            <a:chExt cx="3696" cy="791"/>
          </a:xfrm>
        </p:grpSpPr>
        <p:sp>
          <p:nvSpPr>
            <p:cNvPr id="68627" name="Rectangle 9"/>
            <p:cNvSpPr>
              <a:spLocks noChangeArrowheads="1"/>
            </p:cNvSpPr>
            <p:nvPr/>
          </p:nvSpPr>
          <p:spPr bwMode="auto">
            <a:xfrm>
              <a:off x="1152" y="2120"/>
              <a:ext cx="288" cy="240"/>
            </a:xfrm>
            <a:prstGeom prst="rect">
              <a:avLst/>
            </a:prstGeom>
            <a:noFill/>
            <a:ln w="19050" cap="sq">
              <a:solidFill>
                <a:srgbClr val="0033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68628" name="Rectangle 10"/>
            <p:cNvSpPr>
              <a:spLocks noChangeArrowheads="1"/>
            </p:cNvSpPr>
            <p:nvPr/>
          </p:nvSpPr>
          <p:spPr bwMode="auto">
            <a:xfrm>
              <a:off x="1440" y="2120"/>
              <a:ext cx="288" cy="240"/>
            </a:xfrm>
            <a:prstGeom prst="rect">
              <a:avLst/>
            </a:prstGeom>
            <a:noFill/>
            <a:ln w="19050" cap="sq">
              <a:solidFill>
                <a:srgbClr val="0033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68629" name="Rectangle 11"/>
            <p:cNvSpPr>
              <a:spLocks noChangeArrowheads="1"/>
            </p:cNvSpPr>
            <p:nvPr/>
          </p:nvSpPr>
          <p:spPr bwMode="auto">
            <a:xfrm>
              <a:off x="1728" y="2120"/>
              <a:ext cx="288" cy="240"/>
            </a:xfrm>
            <a:prstGeom prst="rect">
              <a:avLst/>
            </a:prstGeom>
            <a:noFill/>
            <a:ln w="19050" cap="sq">
              <a:solidFill>
                <a:srgbClr val="0033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68630" name="Rectangle 12"/>
            <p:cNvSpPr>
              <a:spLocks noChangeArrowheads="1"/>
            </p:cNvSpPr>
            <p:nvPr/>
          </p:nvSpPr>
          <p:spPr bwMode="auto">
            <a:xfrm>
              <a:off x="2016" y="2120"/>
              <a:ext cx="288" cy="240"/>
            </a:xfrm>
            <a:prstGeom prst="rect">
              <a:avLst/>
            </a:prstGeom>
            <a:noFill/>
            <a:ln w="19050" cap="sq">
              <a:solidFill>
                <a:srgbClr val="003366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68631" name="Rectangle 13"/>
            <p:cNvSpPr>
              <a:spLocks noChangeArrowheads="1"/>
            </p:cNvSpPr>
            <p:nvPr/>
          </p:nvSpPr>
          <p:spPr bwMode="auto">
            <a:xfrm>
              <a:off x="4176" y="2120"/>
              <a:ext cx="288" cy="240"/>
            </a:xfrm>
            <a:prstGeom prst="rect">
              <a:avLst/>
            </a:prstGeom>
            <a:noFill/>
            <a:ln w="19050" cap="sq">
              <a:solidFill>
                <a:srgbClr val="0033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68632" name="Rectangle 14"/>
            <p:cNvSpPr>
              <a:spLocks noChangeArrowheads="1"/>
            </p:cNvSpPr>
            <p:nvPr/>
          </p:nvSpPr>
          <p:spPr bwMode="auto">
            <a:xfrm>
              <a:off x="2880" y="2120"/>
              <a:ext cx="288" cy="240"/>
            </a:xfrm>
            <a:prstGeom prst="rect">
              <a:avLst/>
            </a:prstGeom>
            <a:noFill/>
            <a:ln w="19050" cap="sq">
              <a:solidFill>
                <a:srgbClr val="003366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68633" name="Rectangle 15"/>
            <p:cNvSpPr>
              <a:spLocks noChangeArrowheads="1"/>
            </p:cNvSpPr>
            <p:nvPr/>
          </p:nvSpPr>
          <p:spPr bwMode="auto">
            <a:xfrm>
              <a:off x="2592" y="2120"/>
              <a:ext cx="288" cy="240"/>
            </a:xfrm>
            <a:prstGeom prst="rect">
              <a:avLst/>
            </a:prstGeom>
            <a:noFill/>
            <a:ln w="19050" cap="sq">
              <a:solidFill>
                <a:srgbClr val="0033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68634" name="Line 16"/>
            <p:cNvSpPr>
              <a:spLocks noChangeShapeType="1"/>
            </p:cNvSpPr>
            <p:nvPr/>
          </p:nvSpPr>
          <p:spPr bwMode="auto">
            <a:xfrm>
              <a:off x="3120" y="2120"/>
              <a:ext cx="1104" cy="0"/>
            </a:xfrm>
            <a:prstGeom prst="line">
              <a:avLst/>
            </a:prstGeom>
            <a:noFill/>
            <a:ln w="19050" cap="sq">
              <a:solidFill>
                <a:srgbClr val="0033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68635" name="Line 17"/>
            <p:cNvSpPr>
              <a:spLocks noChangeShapeType="1"/>
            </p:cNvSpPr>
            <p:nvPr/>
          </p:nvSpPr>
          <p:spPr bwMode="auto">
            <a:xfrm>
              <a:off x="3120" y="2360"/>
              <a:ext cx="1104" cy="0"/>
            </a:xfrm>
            <a:prstGeom prst="line">
              <a:avLst/>
            </a:prstGeom>
            <a:noFill/>
            <a:ln w="19050" cap="sq">
              <a:solidFill>
                <a:srgbClr val="0033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68636" name="Text Box 18"/>
            <p:cNvSpPr txBox="1">
              <a:spLocks noChangeArrowheads="1"/>
            </p:cNvSpPr>
            <p:nvPr/>
          </p:nvSpPr>
          <p:spPr bwMode="auto">
            <a:xfrm>
              <a:off x="768" y="1653"/>
              <a:ext cx="3696" cy="50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r>
                <a:rPr lang="en-US" altLang="zh-CN" sz="2800" b="1" dirty="0">
                  <a:solidFill>
                    <a:srgbClr val="FF3300"/>
                  </a:solidFill>
                </a:rPr>
                <a:t>QUEUE[0..MAXSIZE–1]</a:t>
              </a:r>
            </a:p>
            <a:p>
              <a:r>
                <a:rPr lang="en-US" altLang="zh-CN" b="1" dirty="0"/>
                <a:t>             </a:t>
              </a:r>
              <a:r>
                <a:rPr lang="en-US" altLang="zh-CN" b="1" dirty="0" smtClean="0"/>
                <a:t>      0          </a:t>
              </a:r>
              <a:r>
                <a:rPr lang="en-US" altLang="zh-CN" b="1" dirty="0"/>
                <a:t>1        2     </a:t>
              </a:r>
              <a:r>
                <a:rPr lang="en-US" altLang="zh-CN" b="1" dirty="0" smtClean="0"/>
                <a:t>      </a:t>
              </a:r>
              <a:r>
                <a:rPr lang="en-US" altLang="zh-CN" b="1" dirty="0"/>
                <a:t>3        </a:t>
              </a:r>
              <a:r>
                <a:rPr lang="en-US" altLang="zh-CN" b="1" dirty="0" smtClean="0"/>
                <a:t> 4         </a:t>
              </a:r>
              <a:r>
                <a:rPr lang="en-US" altLang="zh-CN" b="1" dirty="0"/>
                <a:t>5                   </a:t>
              </a:r>
              <a:r>
                <a:rPr lang="en-US" altLang="zh-CN" b="1" dirty="0" smtClean="0"/>
                <a:t>                                          </a:t>
              </a:r>
              <a:r>
                <a:rPr lang="en-US" altLang="zh-CN" sz="1600" b="1" dirty="0"/>
                <a:t>M-1</a:t>
              </a:r>
            </a:p>
          </p:txBody>
        </p:sp>
        <p:sp>
          <p:nvSpPr>
            <p:cNvPr id="68637" name="Text Box 19"/>
            <p:cNvSpPr txBox="1">
              <a:spLocks noChangeArrowheads="1"/>
            </p:cNvSpPr>
            <p:nvPr/>
          </p:nvSpPr>
          <p:spPr bwMode="auto">
            <a:xfrm>
              <a:off x="1740" y="2052"/>
              <a:ext cx="176" cy="36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3200" b="1" dirty="0"/>
                <a:t>a</a:t>
              </a:r>
            </a:p>
          </p:txBody>
        </p:sp>
        <p:sp>
          <p:nvSpPr>
            <p:cNvPr id="68638" name="Text Box 20"/>
            <p:cNvSpPr txBox="1">
              <a:spLocks noChangeArrowheads="1"/>
            </p:cNvSpPr>
            <p:nvPr/>
          </p:nvSpPr>
          <p:spPr bwMode="auto">
            <a:xfrm>
              <a:off x="2064" y="2076"/>
              <a:ext cx="184" cy="36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3200" b="1" dirty="0"/>
                <a:t>b</a:t>
              </a:r>
            </a:p>
          </p:txBody>
        </p:sp>
        <p:sp>
          <p:nvSpPr>
            <p:cNvPr id="68639" name="Text Box 21"/>
            <p:cNvSpPr txBox="1">
              <a:spLocks noChangeArrowheads="1"/>
            </p:cNvSpPr>
            <p:nvPr/>
          </p:nvSpPr>
          <p:spPr bwMode="auto">
            <a:xfrm>
              <a:off x="2327" y="2064"/>
              <a:ext cx="176" cy="36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3200" b="1" dirty="0"/>
                <a:t>c</a:t>
              </a:r>
            </a:p>
          </p:txBody>
        </p:sp>
        <p:sp>
          <p:nvSpPr>
            <p:cNvPr id="68640" name="Text Box 22"/>
            <p:cNvSpPr txBox="1">
              <a:spLocks noChangeArrowheads="1"/>
            </p:cNvSpPr>
            <p:nvPr/>
          </p:nvSpPr>
          <p:spPr bwMode="auto">
            <a:xfrm>
              <a:off x="2639" y="2073"/>
              <a:ext cx="184" cy="36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3200" b="1" dirty="0"/>
                <a:t>d</a:t>
              </a:r>
            </a:p>
          </p:txBody>
        </p:sp>
        <p:sp>
          <p:nvSpPr>
            <p:cNvPr id="68641" name="Rectangle 23"/>
            <p:cNvSpPr>
              <a:spLocks noChangeArrowheads="1"/>
            </p:cNvSpPr>
            <p:nvPr/>
          </p:nvSpPr>
          <p:spPr bwMode="auto">
            <a:xfrm>
              <a:off x="2304" y="2120"/>
              <a:ext cx="288" cy="240"/>
            </a:xfrm>
            <a:prstGeom prst="rect">
              <a:avLst/>
            </a:prstGeom>
            <a:noFill/>
            <a:ln w="19050" cap="sq">
              <a:solidFill>
                <a:srgbClr val="003366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000"/>
            </a:p>
          </p:txBody>
        </p:sp>
      </p:grpSp>
      <p:sp>
        <p:nvSpPr>
          <p:cNvPr id="279576" name="Text Box 24"/>
          <p:cNvSpPr txBox="1">
            <a:spLocks noChangeArrowheads="1"/>
          </p:cNvSpPr>
          <p:nvPr/>
        </p:nvSpPr>
        <p:spPr bwMode="auto">
          <a:xfrm>
            <a:off x="3695252" y="3366442"/>
            <a:ext cx="372218" cy="5847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00FF00"/>
                </a:solidFill>
              </a:rPr>
              <a:t>a</a:t>
            </a:r>
          </a:p>
        </p:txBody>
      </p:sp>
      <p:sp>
        <p:nvSpPr>
          <p:cNvPr id="279577" name="Rectangle 25"/>
          <p:cNvSpPr>
            <a:spLocks noChangeArrowheads="1"/>
          </p:cNvSpPr>
          <p:nvPr/>
        </p:nvSpPr>
        <p:spPr bwMode="auto">
          <a:xfrm>
            <a:off x="5615216" y="3366442"/>
            <a:ext cx="389850" cy="5847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FF00FF"/>
                </a:solidFill>
              </a:rPr>
              <a:t>d</a:t>
            </a:r>
            <a:endParaRPr lang="zh-CN" altLang="en-US" sz="3200" b="1" dirty="0">
              <a:solidFill>
                <a:srgbClr val="FF00FF"/>
              </a:solidFill>
            </a:endParaRPr>
          </a:p>
        </p:txBody>
      </p:sp>
      <p:sp>
        <p:nvSpPr>
          <p:cNvPr id="279578" name="Text Box 26"/>
          <p:cNvSpPr txBox="1">
            <a:spLocks noChangeArrowheads="1"/>
          </p:cNvSpPr>
          <p:nvPr/>
        </p:nvSpPr>
        <p:spPr bwMode="auto">
          <a:xfrm>
            <a:off x="1295298" y="4641608"/>
            <a:ext cx="8939636" cy="92333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</a:pPr>
            <a:r>
              <a:rPr kumimoji="1" lang="zh-CN" altLang="en-US" sz="2800" b="1" dirty="0">
                <a:solidFill>
                  <a:srgbClr val="003399"/>
                </a:solidFill>
                <a:latin typeface="幼圆" pitchFamily="49" charset="-122"/>
                <a:ea typeface="幼圆" pitchFamily="49" charset="-122"/>
              </a:rPr>
              <a:t>初始时, 队列为空, 有</a:t>
            </a:r>
            <a:r>
              <a:rPr kumimoji="1" lang="zh-CN" altLang="en-US" sz="2800" b="1" dirty="0">
                <a:solidFill>
                  <a:schemeClr val="bg1"/>
                </a:solidFill>
              </a:rPr>
              <a:t>                </a:t>
            </a:r>
            <a:r>
              <a:rPr kumimoji="1" lang="zh-CN" altLang="zh-CN" sz="2800" b="1" dirty="0">
                <a:solidFill>
                  <a:schemeClr val="bg1"/>
                </a:solidFill>
              </a:rPr>
              <a:t>                               </a:t>
            </a:r>
            <a:r>
              <a:rPr kumimoji="1" lang="zh-CN" altLang="en-US" sz="2800" b="1" dirty="0">
                <a:solidFill>
                  <a:schemeClr val="bg1"/>
                </a:solidFill>
              </a:rPr>
              <a:t>        </a:t>
            </a:r>
          </a:p>
          <a:p>
            <a:pPr eaLnBrk="1" hangingPunct="1">
              <a:lnSpc>
                <a:spcPct val="90000"/>
              </a:lnSpc>
            </a:pPr>
            <a:r>
              <a:rPr kumimoji="1" lang="en-US" altLang="zh-CN" sz="3200" b="1" dirty="0">
                <a:solidFill>
                  <a:srgbClr val="FF3300"/>
                </a:solidFill>
              </a:rPr>
              <a:t>                     </a:t>
            </a:r>
            <a:r>
              <a:rPr kumimoji="1" lang="en-US" altLang="en-US" sz="3200" b="1" dirty="0">
                <a:solidFill>
                  <a:srgbClr val="FF3300"/>
                </a:solidFill>
              </a:rPr>
              <a:t>front= </a:t>
            </a:r>
            <a:r>
              <a:rPr lang="en-US" altLang="en-US" sz="2800" b="1" dirty="0">
                <a:solidFill>
                  <a:srgbClr val="FF3300"/>
                </a:solidFill>
                <a:ea typeface="宋体" charset="-122"/>
                <a:cs typeface="Times New Roman" pitchFamily="18" charset="0"/>
              </a:rPr>
              <a:t>0</a:t>
            </a:r>
            <a:r>
              <a:rPr kumimoji="1" lang="en-US" altLang="en-US" sz="3200" b="1" dirty="0">
                <a:solidFill>
                  <a:srgbClr val="FF3300"/>
                </a:solidFill>
              </a:rPr>
              <a:t>     rear= </a:t>
            </a:r>
            <a:r>
              <a:rPr lang="en-US" altLang="zh-CN" sz="2800" b="1" dirty="0">
                <a:solidFill>
                  <a:srgbClr val="FF3300"/>
                </a:solidFill>
                <a:ea typeface="宋体" charset="-122"/>
              </a:rPr>
              <a:t>–</a:t>
            </a:r>
            <a:r>
              <a:rPr kumimoji="1" lang="en-US" altLang="en-US" sz="3200" b="1" dirty="0">
                <a:solidFill>
                  <a:srgbClr val="FF3300"/>
                </a:solidFill>
              </a:rPr>
              <a:t>1   </a:t>
            </a:r>
            <a:r>
              <a:rPr kumimoji="1" lang="en-US" altLang="zh-CN" sz="3200" b="1" dirty="0">
                <a:solidFill>
                  <a:srgbClr val="FF3300"/>
                </a:solidFill>
              </a:rPr>
              <a:t>count=0</a:t>
            </a:r>
          </a:p>
        </p:txBody>
      </p:sp>
      <p:sp>
        <p:nvSpPr>
          <p:cNvPr id="279579" name="Rectangle 27"/>
          <p:cNvSpPr>
            <a:spLocks noChangeArrowheads="1"/>
          </p:cNvSpPr>
          <p:nvPr/>
        </p:nvSpPr>
        <p:spPr bwMode="auto">
          <a:xfrm>
            <a:off x="1295298" y="5649720"/>
            <a:ext cx="7297317" cy="94795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5000"/>
              </a:spcBef>
            </a:pPr>
            <a:r>
              <a:rPr kumimoji="1" lang="zh-CN" altLang="en-US" sz="2800" b="1" dirty="0">
                <a:solidFill>
                  <a:srgbClr val="003399"/>
                </a:solidFill>
                <a:ea typeface="幼圆" pitchFamily="49" charset="-122"/>
              </a:rPr>
              <a:t>测试队列为空的条件是</a:t>
            </a:r>
            <a:r>
              <a:rPr kumimoji="1" lang="zh-CN" altLang="en-US" sz="2800" b="1" dirty="0"/>
              <a:t>  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</a:pPr>
            <a:r>
              <a:rPr kumimoji="1" lang="zh-CN" altLang="en-US" sz="2800" b="1" dirty="0"/>
              <a:t>                               </a:t>
            </a:r>
            <a:r>
              <a:rPr kumimoji="1" lang="en-US" altLang="zh-CN" sz="3200" b="1" dirty="0">
                <a:solidFill>
                  <a:srgbClr val="FF3300"/>
                </a:solidFill>
              </a:rPr>
              <a:t>count</a:t>
            </a:r>
            <a:r>
              <a:rPr kumimoji="1" lang="en-US" altLang="en-US" sz="3200" b="1" dirty="0">
                <a:solidFill>
                  <a:srgbClr val="FF3300"/>
                </a:solidFill>
              </a:rPr>
              <a:t>==0</a:t>
            </a:r>
            <a:endParaRPr kumimoji="1" lang="en-US" altLang="zh-CN" sz="3200" b="1" dirty="0">
              <a:solidFill>
                <a:srgbClr val="FF3300"/>
              </a:solidFill>
            </a:endParaRPr>
          </a:p>
        </p:txBody>
      </p:sp>
      <p:grpSp>
        <p:nvGrpSpPr>
          <p:cNvPr id="3" name="Group 46"/>
          <p:cNvGrpSpPr>
            <a:grpSpLocks/>
          </p:cNvGrpSpPr>
          <p:nvPr/>
        </p:nvGrpSpPr>
        <p:grpSpPr bwMode="auto">
          <a:xfrm>
            <a:off x="812694" y="404813"/>
            <a:ext cx="10658146" cy="2292630"/>
            <a:chOff x="384" y="288"/>
            <a:chExt cx="5036" cy="1056"/>
          </a:xfrm>
        </p:grpSpPr>
        <p:sp>
          <p:nvSpPr>
            <p:cNvPr id="68624" name="Rectangle 39"/>
            <p:cNvSpPr>
              <a:spLocks noChangeArrowheads="1"/>
            </p:cNvSpPr>
            <p:nvPr/>
          </p:nvSpPr>
          <p:spPr bwMode="auto">
            <a:xfrm>
              <a:off x="384" y="288"/>
              <a:ext cx="5036" cy="1056"/>
            </a:xfrm>
            <a:prstGeom prst="rect">
              <a:avLst/>
            </a:prstGeom>
            <a:solidFill>
              <a:srgbClr val="CCFFFF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70861" dir="2519233" algn="ctr" rotWithShape="0">
                <a:srgbClr val="B2B2B2"/>
              </a:outerShdw>
            </a:effectLst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68625" name="Oval 41"/>
            <p:cNvSpPr>
              <a:spLocks noChangeArrowheads="1"/>
            </p:cNvSpPr>
            <p:nvPr/>
          </p:nvSpPr>
          <p:spPr bwMode="auto">
            <a:xfrm>
              <a:off x="587" y="321"/>
              <a:ext cx="672" cy="336"/>
            </a:xfrm>
            <a:prstGeom prst="ellipse">
              <a:avLst/>
            </a:prstGeom>
            <a:gradFill rotWithShape="0">
              <a:gsLst>
                <a:gs pos="0">
                  <a:srgbClr val="FF3300"/>
                </a:gs>
                <a:gs pos="50000">
                  <a:srgbClr val="761800"/>
                </a:gs>
                <a:gs pos="100000">
                  <a:srgbClr val="FF3300"/>
                </a:gs>
              </a:gsLst>
              <a:lin ang="5400000" scaled="1"/>
            </a:gradFill>
            <a:ln w="50800" cap="sq">
              <a:noFill/>
              <a:round/>
              <a:headEnd type="none" w="sm" len="sm"/>
              <a:tailEnd type="none" w="sm" len="sm"/>
            </a:ln>
            <a:effectLst>
              <a:outerShdw dist="45791" dir="2021404" algn="ctr" rotWithShape="0">
                <a:srgbClr val="D1D1D1"/>
              </a:outerShdw>
            </a:effectLst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68626" name="Rectangle 42"/>
            <p:cNvSpPr>
              <a:spLocks noChangeArrowheads="1"/>
            </p:cNvSpPr>
            <p:nvPr/>
          </p:nvSpPr>
          <p:spPr bwMode="auto">
            <a:xfrm>
              <a:off x="675" y="317"/>
              <a:ext cx="708" cy="26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28398" dir="3806097" algn="ctr" rotWithShape="0">
                <a:schemeClr val="bg1"/>
              </a:outerShdw>
            </a:effectLst>
          </p:spPr>
          <p:txBody>
            <a:bodyPr>
              <a:spAutoFit/>
            </a:bodyPr>
            <a:lstStyle/>
            <a:p>
              <a:pPr eaLnBrk="1" hangingPunct="1"/>
              <a:r>
                <a:rPr kumimoji="1" lang="zh-CN" altLang="en-US" sz="3200" b="1" dirty="0">
                  <a:solidFill>
                    <a:srgbClr val="FFFF00"/>
                  </a:solidFill>
                  <a:latin typeface="黑体" pitchFamily="2" charset="-122"/>
                  <a:ea typeface="黑体" pitchFamily="2" charset="-122"/>
                </a:rPr>
                <a:t>约定 </a:t>
              </a:r>
            </a:p>
          </p:txBody>
        </p:sp>
      </p:grpSp>
      <p:sp>
        <p:nvSpPr>
          <p:cNvPr id="279595" name="Rectangle 43"/>
          <p:cNvSpPr>
            <a:spLocks noChangeArrowheads="1"/>
          </p:cNvSpPr>
          <p:nvPr/>
        </p:nvSpPr>
        <p:spPr bwMode="auto">
          <a:xfrm>
            <a:off x="1390470" y="1629356"/>
            <a:ext cx="10361851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kumimoji="1" lang="en-US" altLang="en-US" sz="2800" b="1" dirty="0">
                <a:solidFill>
                  <a:srgbClr val="003399"/>
                </a:solidFill>
              </a:rPr>
              <a:t>front </a:t>
            </a:r>
            <a:r>
              <a:rPr kumimoji="1" lang="zh-CN" altLang="en-US" sz="2800" b="1" dirty="0">
                <a:solidFill>
                  <a:srgbClr val="003399"/>
                </a:solidFill>
                <a:latin typeface="幼圆" pitchFamily="49" charset="-122"/>
                <a:ea typeface="幼圆" pitchFamily="49" charset="-122"/>
              </a:rPr>
              <a:t>指出实际队头元素所在位置，</a:t>
            </a:r>
          </a:p>
        </p:txBody>
      </p:sp>
      <p:sp>
        <p:nvSpPr>
          <p:cNvPr id="279597" name="Rectangle 45"/>
          <p:cNvSpPr>
            <a:spLocks noChangeArrowheads="1"/>
          </p:cNvSpPr>
          <p:nvPr/>
        </p:nvSpPr>
        <p:spPr bwMode="auto">
          <a:xfrm>
            <a:off x="1390470" y="1066240"/>
            <a:ext cx="8228529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/>
            <a:r>
              <a:rPr kumimoji="1" lang="en-US" altLang="en-US" sz="2800" b="1" dirty="0">
                <a:solidFill>
                  <a:srgbClr val="003399"/>
                </a:solidFill>
                <a:ea typeface="幼圆" pitchFamily="49" charset="-122"/>
              </a:rPr>
              <a:t>rear</a:t>
            </a:r>
            <a:r>
              <a:rPr kumimoji="1" lang="en-US" altLang="en-US" sz="2800" b="1" dirty="0">
                <a:solidFill>
                  <a:srgbClr val="003399"/>
                </a:solidFill>
                <a:latin typeface="幼圆" pitchFamily="49" charset="-122"/>
                <a:ea typeface="幼圆" pitchFamily="49" charset="-122"/>
              </a:rPr>
              <a:t> </a:t>
            </a:r>
            <a:r>
              <a:rPr kumimoji="1" lang="zh-CN" altLang="en-US" sz="2800" b="1" dirty="0">
                <a:solidFill>
                  <a:srgbClr val="003399"/>
                </a:solidFill>
                <a:latin typeface="幼圆" pitchFamily="49" charset="-122"/>
                <a:ea typeface="幼圆" pitchFamily="49" charset="-122"/>
              </a:rPr>
              <a:t>指出实际队尾元素所在的位置,</a:t>
            </a:r>
          </a:p>
        </p:txBody>
      </p:sp>
      <p:grpSp>
        <p:nvGrpSpPr>
          <p:cNvPr id="4" name="Group 49"/>
          <p:cNvGrpSpPr>
            <a:grpSpLocks/>
          </p:cNvGrpSpPr>
          <p:nvPr/>
        </p:nvGrpSpPr>
        <p:grpSpPr bwMode="auto">
          <a:xfrm>
            <a:off x="5384099" y="3895328"/>
            <a:ext cx="1286766" cy="685800"/>
            <a:chOff x="2544" y="2280"/>
            <a:chExt cx="608" cy="432"/>
          </a:xfrm>
        </p:grpSpPr>
        <p:sp>
          <p:nvSpPr>
            <p:cNvPr id="68622" name="Text Box 6"/>
            <p:cNvSpPr txBox="1">
              <a:spLocks noChangeArrowheads="1"/>
            </p:cNvSpPr>
            <p:nvPr/>
          </p:nvSpPr>
          <p:spPr bwMode="auto">
            <a:xfrm>
              <a:off x="2544" y="2421"/>
              <a:ext cx="608" cy="29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en-US" altLang="zh-CN" sz="2400" b="1">
                  <a:solidFill>
                    <a:srgbClr val="FF3300"/>
                  </a:solidFill>
                </a:rPr>
                <a:t>rear</a:t>
              </a:r>
            </a:p>
          </p:txBody>
        </p:sp>
        <p:sp>
          <p:nvSpPr>
            <p:cNvPr id="68623" name="AutoShape 47"/>
            <p:cNvSpPr>
              <a:spLocks noChangeArrowheads="1"/>
            </p:cNvSpPr>
            <p:nvPr/>
          </p:nvSpPr>
          <p:spPr bwMode="auto">
            <a:xfrm>
              <a:off x="2693" y="2280"/>
              <a:ext cx="91" cy="181"/>
            </a:xfrm>
            <a:prstGeom prst="upArrow">
              <a:avLst>
                <a:gd name="adj1" fmla="val 50000"/>
                <a:gd name="adj2" fmla="val 49725"/>
              </a:avLst>
            </a:prstGeom>
            <a:solidFill>
              <a:srgbClr val="FF0000"/>
            </a:solidFill>
            <a:ln w="31750" cap="sq">
              <a:solidFill>
                <a:srgbClr val="FFFF00"/>
              </a:solidFill>
              <a:miter lim="800000"/>
              <a:headEnd type="none" w="sm" len="sm"/>
              <a:tailEnd type="none" w="sm" len="sm"/>
            </a:ln>
            <a:effectLst>
              <a:outerShdw dist="12700" dir="5400000" algn="ctr" rotWithShape="0">
                <a:srgbClr val="000000"/>
              </a:outerShdw>
            </a:effectLst>
          </p:spPr>
          <p:txBody>
            <a:bodyPr vert="eaVert" wrap="none" anchor="ctr"/>
            <a:lstStyle/>
            <a:p>
              <a:endParaRPr lang="zh-CN" altLang="en-US" sz="2000"/>
            </a:p>
          </p:txBody>
        </p:sp>
      </p:grpSp>
      <p:grpSp>
        <p:nvGrpSpPr>
          <p:cNvPr id="5" name="Group 50"/>
          <p:cNvGrpSpPr>
            <a:grpSpLocks/>
          </p:cNvGrpSpPr>
          <p:nvPr/>
        </p:nvGrpSpPr>
        <p:grpSpPr bwMode="auto">
          <a:xfrm>
            <a:off x="3407258" y="3887389"/>
            <a:ext cx="1286766" cy="693738"/>
            <a:chOff x="1378" y="2275"/>
            <a:chExt cx="608" cy="437"/>
          </a:xfrm>
        </p:grpSpPr>
        <p:sp>
          <p:nvSpPr>
            <p:cNvPr id="68620" name="Text Box 3"/>
            <p:cNvSpPr txBox="1">
              <a:spLocks noChangeArrowheads="1"/>
            </p:cNvSpPr>
            <p:nvPr/>
          </p:nvSpPr>
          <p:spPr bwMode="auto">
            <a:xfrm>
              <a:off x="1378" y="2421"/>
              <a:ext cx="608" cy="29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en-US" altLang="zh-CN" sz="2400" b="1">
                  <a:solidFill>
                    <a:srgbClr val="FF3300"/>
                  </a:solidFill>
                </a:rPr>
                <a:t>front</a:t>
              </a:r>
            </a:p>
          </p:txBody>
        </p:sp>
        <p:sp>
          <p:nvSpPr>
            <p:cNvPr id="68621" name="AutoShape 48"/>
            <p:cNvSpPr>
              <a:spLocks noChangeArrowheads="1"/>
            </p:cNvSpPr>
            <p:nvPr/>
          </p:nvSpPr>
          <p:spPr bwMode="auto">
            <a:xfrm>
              <a:off x="1565" y="2275"/>
              <a:ext cx="91" cy="181"/>
            </a:xfrm>
            <a:prstGeom prst="upArrow">
              <a:avLst>
                <a:gd name="adj1" fmla="val 50000"/>
                <a:gd name="adj2" fmla="val 49725"/>
              </a:avLst>
            </a:prstGeom>
            <a:solidFill>
              <a:srgbClr val="FF0000"/>
            </a:solidFill>
            <a:ln w="31750" cap="sq">
              <a:solidFill>
                <a:srgbClr val="FFFF00"/>
              </a:solidFill>
              <a:miter lim="800000"/>
              <a:headEnd type="none" w="sm" len="sm"/>
              <a:tailEnd type="none" w="sm" len="sm"/>
            </a:ln>
            <a:effectLst>
              <a:outerShdw dist="12700" dir="5400000" algn="ctr" rotWithShape="0">
                <a:srgbClr val="000000"/>
              </a:outerShdw>
            </a:effectLst>
          </p:spPr>
          <p:txBody>
            <a:bodyPr vert="eaVert" wrap="none" anchor="ctr"/>
            <a:lstStyle/>
            <a:p>
              <a:endParaRPr lang="zh-CN" altLang="en-US" sz="2000"/>
            </a:p>
          </p:txBody>
        </p:sp>
      </p:grpSp>
      <p:sp>
        <p:nvSpPr>
          <p:cNvPr id="34" name="Rectangle 43"/>
          <p:cNvSpPr>
            <a:spLocks noChangeArrowheads="1"/>
          </p:cNvSpPr>
          <p:nvPr/>
        </p:nvSpPr>
        <p:spPr bwMode="auto">
          <a:xfrm>
            <a:off x="1391296" y="2113692"/>
            <a:ext cx="10361851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kumimoji="1" lang="en-US" altLang="zh-CN" sz="2800" b="1" dirty="0">
                <a:solidFill>
                  <a:srgbClr val="003399"/>
                </a:solidFill>
              </a:rPr>
              <a:t>count</a:t>
            </a:r>
            <a:r>
              <a:rPr kumimoji="1" lang="en-US" altLang="en-US" sz="2800" b="1" dirty="0">
                <a:solidFill>
                  <a:srgbClr val="003399"/>
                </a:solidFill>
              </a:rPr>
              <a:t> </a:t>
            </a:r>
            <a:r>
              <a:rPr kumimoji="1" lang="zh-CN" altLang="en-US" sz="2800" b="1" dirty="0">
                <a:solidFill>
                  <a:srgbClr val="003399"/>
                </a:solidFill>
                <a:latin typeface="幼圆" pitchFamily="49" charset="-122"/>
                <a:ea typeface="幼圆" pitchFamily="49" charset="-122"/>
              </a:rPr>
              <a:t>指出实际队中元素个数。</a:t>
            </a:r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79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79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79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279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9576" grpId="0" autoUpdateAnimBg="0"/>
      <p:bldP spid="279577" grpId="0" autoUpdateAnimBg="0"/>
      <p:bldP spid="279578" grpId="0" autoUpdateAnimBg="0"/>
      <p:bldP spid="279579" grpId="0" autoUpdateAnimBg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2"/>
          <p:cNvGrpSpPr>
            <a:grpSpLocks/>
          </p:cNvGrpSpPr>
          <p:nvPr/>
        </p:nvGrpSpPr>
        <p:grpSpPr bwMode="auto">
          <a:xfrm>
            <a:off x="711108" y="304800"/>
            <a:ext cx="4040191" cy="609600"/>
            <a:chOff x="384" y="336"/>
            <a:chExt cx="1632" cy="384"/>
          </a:xfrm>
        </p:grpSpPr>
        <p:sp>
          <p:nvSpPr>
            <p:cNvPr id="74778" name="Rectangle 33"/>
            <p:cNvSpPr>
              <a:spLocks noChangeArrowheads="1"/>
            </p:cNvSpPr>
            <p:nvPr/>
          </p:nvSpPr>
          <p:spPr bwMode="auto">
            <a:xfrm>
              <a:off x="384" y="336"/>
              <a:ext cx="1632" cy="384"/>
            </a:xfrm>
            <a:prstGeom prst="rect">
              <a:avLst/>
            </a:prstGeom>
            <a:solidFill>
              <a:srgbClr val="CFCFCF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17088" dir="2436078" algn="ctr" rotWithShape="0">
                <a:srgbClr val="969696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779" name="Rectangle 34"/>
            <p:cNvSpPr>
              <a:spLocks noChangeArrowheads="1"/>
            </p:cNvSpPr>
            <p:nvPr/>
          </p:nvSpPr>
          <p:spPr bwMode="auto">
            <a:xfrm>
              <a:off x="436" y="369"/>
              <a:ext cx="1484" cy="34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kumimoji="1" lang="en-US" altLang="zh-CN" sz="3000" b="1" dirty="0">
                  <a:solidFill>
                    <a:srgbClr val="003399"/>
                  </a:solidFill>
                  <a:latin typeface="黑体" pitchFamily="2" charset="-122"/>
                  <a:ea typeface="黑体" pitchFamily="2" charset="-122"/>
                </a:rPr>
                <a:t>(</a:t>
              </a:r>
              <a:r>
                <a:rPr kumimoji="1" lang="zh-CN" altLang="en-US" sz="3000" b="1" dirty="0">
                  <a:solidFill>
                    <a:srgbClr val="003399"/>
                  </a:solidFill>
                  <a:latin typeface="黑体" pitchFamily="2" charset="-122"/>
                  <a:ea typeface="黑体" pitchFamily="2" charset="-122"/>
                </a:rPr>
                <a:t>二</a:t>
              </a:r>
              <a:r>
                <a:rPr kumimoji="1" lang="en-US" altLang="zh-CN" sz="3000" b="1" dirty="0">
                  <a:solidFill>
                    <a:srgbClr val="003399"/>
                  </a:solidFill>
                  <a:latin typeface="黑体" pitchFamily="2" charset="-122"/>
                  <a:ea typeface="黑体" pitchFamily="2" charset="-122"/>
                </a:rPr>
                <a:t>)</a:t>
              </a:r>
              <a:r>
                <a:rPr kumimoji="1" lang="zh-CN" altLang="en-US" sz="3000" b="1" dirty="0">
                  <a:solidFill>
                    <a:srgbClr val="003399"/>
                  </a:solidFill>
                  <a:latin typeface="黑体" pitchFamily="2" charset="-122"/>
                  <a:ea typeface="黑体" pitchFamily="2" charset="-122"/>
                </a:rPr>
                <a:t>循环队列</a:t>
              </a:r>
            </a:p>
          </p:txBody>
        </p:sp>
      </p:grpSp>
      <p:grpSp>
        <p:nvGrpSpPr>
          <p:cNvPr id="47" name="Group 48"/>
          <p:cNvGrpSpPr>
            <a:grpSpLocks/>
          </p:cNvGrpSpPr>
          <p:nvPr/>
        </p:nvGrpSpPr>
        <p:grpSpPr bwMode="auto">
          <a:xfrm>
            <a:off x="5327221" y="473509"/>
            <a:ext cx="6863192" cy="2595451"/>
            <a:chOff x="3312" y="1510"/>
            <a:chExt cx="2064" cy="1620"/>
          </a:xfrm>
          <a:solidFill>
            <a:schemeClr val="bg1"/>
          </a:solidFill>
        </p:grpSpPr>
        <p:sp>
          <p:nvSpPr>
            <p:cNvPr id="49" name="Text Box 50"/>
            <p:cNvSpPr txBox="1">
              <a:spLocks noChangeArrowheads="1"/>
            </p:cNvSpPr>
            <p:nvPr/>
          </p:nvSpPr>
          <p:spPr bwMode="auto">
            <a:xfrm>
              <a:off x="3534" y="1747"/>
              <a:ext cx="1720" cy="1114"/>
            </a:xfrm>
            <a:prstGeom prst="rect">
              <a:avLst/>
            </a:prstGeom>
            <a:grp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7961" dir="2700000" algn="ctr" rotWithShape="0">
                <a:schemeClr val="bg1"/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zh-CN" altLang="en-US" sz="2200" b="1" dirty="0">
                  <a:solidFill>
                    <a:srgbClr val="FF0000"/>
                  </a:solidFill>
                  <a:ea typeface="幼圆" pitchFamily="49" charset="-122"/>
                </a:rPr>
                <a:t>在实际应用中，因队元素需频繁的进出，上述结构很易造成溢出，即</a:t>
              </a:r>
              <a:r>
                <a:rPr lang="en-US" altLang="zh-CN" sz="2200" b="1" dirty="0">
                  <a:solidFill>
                    <a:srgbClr val="FF0000"/>
                  </a:solidFill>
                  <a:ea typeface="幼圆" pitchFamily="49" charset="-122"/>
                </a:rPr>
                <a:t>rear</a:t>
              </a:r>
              <a:r>
                <a:rPr lang="zh-CN" altLang="en-US" sz="2200" b="1" dirty="0">
                  <a:solidFill>
                    <a:srgbClr val="FF0000"/>
                  </a:solidFill>
                  <a:ea typeface="幼圆" pitchFamily="49" charset="-122"/>
                </a:rPr>
                <a:t>到达数组尾，而实际队中元素并没超出数组大小。故在实际应用中通常将队设计成一个循环队列，从而提高空间利用率。</a:t>
              </a:r>
            </a:p>
          </p:txBody>
        </p:sp>
        <p:sp>
          <p:nvSpPr>
            <p:cNvPr id="48" name="AutoShape 49"/>
            <p:cNvSpPr>
              <a:spLocks noChangeArrowheads="1"/>
            </p:cNvSpPr>
            <p:nvPr/>
          </p:nvSpPr>
          <p:spPr bwMode="auto">
            <a:xfrm>
              <a:off x="3312" y="1510"/>
              <a:ext cx="2064" cy="1620"/>
            </a:xfrm>
            <a:prstGeom prst="cloudCallout">
              <a:avLst>
                <a:gd name="adj1" fmla="val -70069"/>
                <a:gd name="adj2" fmla="val -28218"/>
              </a:avLst>
            </a:prstGeom>
            <a:noFill/>
            <a:ln w="63500" cap="sq">
              <a:solidFill>
                <a:srgbClr val="33CCCC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ctr"/>
              <a:endParaRPr lang="zh-CN" altLang="en-US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625389" y="3428245"/>
            <a:ext cx="8302376" cy="1979896"/>
            <a:chOff x="1219200" y="2185992"/>
            <a:chExt cx="6227593" cy="1979896"/>
          </a:xfrm>
        </p:grpSpPr>
        <p:grpSp>
          <p:nvGrpSpPr>
            <p:cNvPr id="51" name="Group 8"/>
            <p:cNvGrpSpPr>
              <a:grpSpLocks/>
            </p:cNvGrpSpPr>
            <p:nvPr/>
          </p:nvGrpSpPr>
          <p:grpSpPr bwMode="auto">
            <a:xfrm>
              <a:off x="1219200" y="2185992"/>
              <a:ext cx="6018213" cy="1397002"/>
              <a:chOff x="768" y="1561"/>
              <a:chExt cx="3791" cy="880"/>
            </a:xfrm>
          </p:grpSpPr>
          <p:sp>
            <p:nvSpPr>
              <p:cNvPr id="52" name="Rectangle 9"/>
              <p:cNvSpPr>
                <a:spLocks noChangeArrowheads="1"/>
              </p:cNvSpPr>
              <p:nvPr/>
            </p:nvSpPr>
            <p:spPr bwMode="auto">
              <a:xfrm>
                <a:off x="1152" y="2120"/>
                <a:ext cx="288" cy="240"/>
              </a:xfrm>
              <a:prstGeom prst="rect">
                <a:avLst/>
              </a:prstGeom>
              <a:noFill/>
              <a:ln w="19050" cap="sq">
                <a:solidFill>
                  <a:srgbClr val="0033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 sz="2000"/>
              </a:p>
            </p:txBody>
          </p:sp>
          <p:sp>
            <p:nvSpPr>
              <p:cNvPr id="53" name="Rectangle 10"/>
              <p:cNvSpPr>
                <a:spLocks noChangeArrowheads="1"/>
              </p:cNvSpPr>
              <p:nvPr/>
            </p:nvSpPr>
            <p:spPr bwMode="auto">
              <a:xfrm>
                <a:off x="1440" y="2120"/>
                <a:ext cx="288" cy="240"/>
              </a:xfrm>
              <a:prstGeom prst="rect">
                <a:avLst/>
              </a:prstGeom>
              <a:noFill/>
              <a:ln w="19050" cap="sq">
                <a:solidFill>
                  <a:srgbClr val="0033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 sz="2000"/>
              </a:p>
            </p:txBody>
          </p:sp>
          <p:sp>
            <p:nvSpPr>
              <p:cNvPr id="54" name="Rectangle 11"/>
              <p:cNvSpPr>
                <a:spLocks noChangeArrowheads="1"/>
              </p:cNvSpPr>
              <p:nvPr/>
            </p:nvSpPr>
            <p:spPr bwMode="auto">
              <a:xfrm>
                <a:off x="1728" y="2120"/>
                <a:ext cx="288" cy="240"/>
              </a:xfrm>
              <a:prstGeom prst="rect">
                <a:avLst/>
              </a:prstGeom>
              <a:noFill/>
              <a:ln w="19050" cap="sq">
                <a:solidFill>
                  <a:srgbClr val="0033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 sz="2000"/>
              </a:p>
            </p:txBody>
          </p:sp>
          <p:sp>
            <p:nvSpPr>
              <p:cNvPr id="55" name="Rectangle 12"/>
              <p:cNvSpPr>
                <a:spLocks noChangeArrowheads="1"/>
              </p:cNvSpPr>
              <p:nvPr/>
            </p:nvSpPr>
            <p:spPr bwMode="auto">
              <a:xfrm>
                <a:off x="2016" y="2120"/>
                <a:ext cx="288" cy="240"/>
              </a:xfrm>
              <a:prstGeom prst="rect">
                <a:avLst/>
              </a:prstGeom>
              <a:noFill/>
              <a:ln w="19050" cap="sq">
                <a:solidFill>
                  <a:srgbClr val="003366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 sz="2000"/>
              </a:p>
            </p:txBody>
          </p:sp>
          <p:sp>
            <p:nvSpPr>
              <p:cNvPr id="56" name="Rectangle 13"/>
              <p:cNvSpPr>
                <a:spLocks noChangeArrowheads="1"/>
              </p:cNvSpPr>
              <p:nvPr/>
            </p:nvSpPr>
            <p:spPr bwMode="auto">
              <a:xfrm>
                <a:off x="4176" y="2120"/>
                <a:ext cx="288" cy="240"/>
              </a:xfrm>
              <a:prstGeom prst="rect">
                <a:avLst/>
              </a:prstGeom>
              <a:noFill/>
              <a:ln w="19050" cap="sq">
                <a:solidFill>
                  <a:srgbClr val="0033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 sz="2000"/>
              </a:p>
            </p:txBody>
          </p:sp>
          <p:sp>
            <p:nvSpPr>
              <p:cNvPr id="57" name="Rectangle 14"/>
              <p:cNvSpPr>
                <a:spLocks noChangeArrowheads="1"/>
              </p:cNvSpPr>
              <p:nvPr/>
            </p:nvSpPr>
            <p:spPr bwMode="auto">
              <a:xfrm>
                <a:off x="2880" y="2120"/>
                <a:ext cx="288" cy="240"/>
              </a:xfrm>
              <a:prstGeom prst="rect">
                <a:avLst/>
              </a:prstGeom>
              <a:noFill/>
              <a:ln w="19050" cap="sq">
                <a:solidFill>
                  <a:srgbClr val="003366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 sz="2000"/>
              </a:p>
            </p:txBody>
          </p:sp>
          <p:sp>
            <p:nvSpPr>
              <p:cNvPr id="58" name="Rectangle 15"/>
              <p:cNvSpPr>
                <a:spLocks noChangeArrowheads="1"/>
              </p:cNvSpPr>
              <p:nvPr/>
            </p:nvSpPr>
            <p:spPr bwMode="auto">
              <a:xfrm>
                <a:off x="2592" y="2120"/>
                <a:ext cx="288" cy="240"/>
              </a:xfrm>
              <a:prstGeom prst="rect">
                <a:avLst/>
              </a:prstGeom>
              <a:noFill/>
              <a:ln w="19050" cap="sq">
                <a:solidFill>
                  <a:srgbClr val="0033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 sz="2000"/>
              </a:p>
            </p:txBody>
          </p:sp>
          <p:sp>
            <p:nvSpPr>
              <p:cNvPr id="59" name="Line 16"/>
              <p:cNvSpPr>
                <a:spLocks noChangeShapeType="1"/>
              </p:cNvSpPr>
              <p:nvPr/>
            </p:nvSpPr>
            <p:spPr bwMode="auto">
              <a:xfrm>
                <a:off x="3120" y="2120"/>
                <a:ext cx="1104" cy="0"/>
              </a:xfrm>
              <a:prstGeom prst="line">
                <a:avLst/>
              </a:prstGeom>
              <a:noFill/>
              <a:ln w="19050" cap="sq">
                <a:solidFill>
                  <a:srgbClr val="0033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 sz="2000"/>
              </a:p>
            </p:txBody>
          </p:sp>
          <p:sp>
            <p:nvSpPr>
              <p:cNvPr id="60" name="Line 17"/>
              <p:cNvSpPr>
                <a:spLocks noChangeShapeType="1"/>
              </p:cNvSpPr>
              <p:nvPr/>
            </p:nvSpPr>
            <p:spPr bwMode="auto">
              <a:xfrm>
                <a:off x="3120" y="2360"/>
                <a:ext cx="1104" cy="0"/>
              </a:xfrm>
              <a:prstGeom prst="line">
                <a:avLst/>
              </a:prstGeom>
              <a:noFill/>
              <a:ln w="19050" cap="sq">
                <a:solidFill>
                  <a:srgbClr val="0033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 sz="2000"/>
              </a:p>
            </p:txBody>
          </p:sp>
          <p:sp>
            <p:nvSpPr>
              <p:cNvPr id="61" name="Text Box 18"/>
              <p:cNvSpPr txBox="1">
                <a:spLocks noChangeArrowheads="1"/>
              </p:cNvSpPr>
              <p:nvPr/>
            </p:nvSpPr>
            <p:spPr bwMode="auto">
              <a:xfrm>
                <a:off x="768" y="1561"/>
                <a:ext cx="3791" cy="56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800" b="1" dirty="0">
                    <a:solidFill>
                      <a:srgbClr val="FF3300"/>
                    </a:solidFill>
                  </a:rPr>
                  <a:t>QUEUE[0..MAXSIZE–1]</a:t>
                </a:r>
              </a:p>
              <a:p>
                <a:r>
                  <a:rPr lang="en-US" altLang="zh-CN" sz="2400" b="1" dirty="0"/>
                  <a:t>  </a:t>
                </a:r>
                <a:r>
                  <a:rPr lang="en-US" altLang="zh-CN" sz="2400" b="1" dirty="0" smtClean="0"/>
                  <a:t>         </a:t>
                </a:r>
                <a:r>
                  <a:rPr lang="en-US" altLang="zh-CN" sz="2400" b="1" dirty="0"/>
                  <a:t>0  </a:t>
                </a:r>
                <a:r>
                  <a:rPr lang="en-US" altLang="zh-CN" sz="2400" b="1" dirty="0" smtClean="0"/>
                  <a:t>        </a:t>
                </a:r>
                <a:r>
                  <a:rPr lang="en-US" altLang="zh-CN" sz="2400" b="1" dirty="0"/>
                  <a:t>1   </a:t>
                </a:r>
                <a:r>
                  <a:rPr lang="en-US" altLang="zh-CN" sz="2400" b="1" dirty="0" smtClean="0"/>
                  <a:t>    </a:t>
                </a:r>
                <a:r>
                  <a:rPr lang="en-US" altLang="zh-CN" sz="2400" b="1" dirty="0"/>
                  <a:t>2     </a:t>
                </a:r>
                <a:r>
                  <a:rPr lang="en-US" altLang="zh-CN" sz="2400" b="1" dirty="0" smtClean="0"/>
                  <a:t>  </a:t>
                </a:r>
                <a:r>
                  <a:rPr lang="en-US" altLang="zh-CN" sz="2400" b="1" dirty="0"/>
                  <a:t>3  </a:t>
                </a:r>
                <a:r>
                  <a:rPr lang="en-US" altLang="zh-CN" sz="2400" b="1" dirty="0" smtClean="0"/>
                  <a:t>     </a:t>
                </a:r>
                <a:r>
                  <a:rPr lang="en-US" altLang="zh-CN" sz="2400" b="1" dirty="0"/>
                  <a:t>4   </a:t>
                </a:r>
                <a:r>
                  <a:rPr lang="en-US" altLang="zh-CN" sz="2400" b="1" dirty="0" smtClean="0"/>
                  <a:t>    </a:t>
                </a:r>
                <a:r>
                  <a:rPr lang="en-US" altLang="zh-CN" sz="2400" b="1" dirty="0"/>
                  <a:t>5        </a:t>
                </a:r>
                <a:r>
                  <a:rPr lang="en-US" altLang="zh-CN" sz="2400" b="1" dirty="0" smtClean="0"/>
                  <a:t>                                     </a:t>
                </a:r>
                <a:r>
                  <a:rPr lang="en-US" altLang="zh-CN" sz="2000" b="1" dirty="0"/>
                  <a:t>M-1</a:t>
                </a:r>
              </a:p>
            </p:txBody>
          </p:sp>
          <p:sp>
            <p:nvSpPr>
              <p:cNvPr id="62" name="Text Box 19"/>
              <p:cNvSpPr txBox="1">
                <a:spLocks noChangeArrowheads="1"/>
              </p:cNvSpPr>
              <p:nvPr/>
            </p:nvSpPr>
            <p:spPr bwMode="auto">
              <a:xfrm>
                <a:off x="1740" y="2052"/>
                <a:ext cx="87" cy="368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endParaRPr lang="en-US" altLang="zh-CN" sz="3200" b="1" dirty="0"/>
              </a:p>
            </p:txBody>
          </p:sp>
          <p:sp>
            <p:nvSpPr>
              <p:cNvPr id="63" name="Text Box 20"/>
              <p:cNvSpPr txBox="1">
                <a:spLocks noChangeArrowheads="1"/>
              </p:cNvSpPr>
              <p:nvPr/>
            </p:nvSpPr>
            <p:spPr bwMode="auto">
              <a:xfrm>
                <a:off x="3577" y="2059"/>
                <a:ext cx="184" cy="368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3200" b="1" dirty="0"/>
                  <a:t>b</a:t>
                </a:r>
              </a:p>
            </p:txBody>
          </p:sp>
          <p:sp>
            <p:nvSpPr>
              <p:cNvPr id="64" name="Text Box 21"/>
              <p:cNvSpPr txBox="1">
                <a:spLocks noChangeArrowheads="1"/>
              </p:cNvSpPr>
              <p:nvPr/>
            </p:nvSpPr>
            <p:spPr bwMode="auto">
              <a:xfrm>
                <a:off x="3840" y="2047"/>
                <a:ext cx="176" cy="368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3200" b="1" dirty="0"/>
                  <a:t>c</a:t>
                </a:r>
              </a:p>
            </p:txBody>
          </p:sp>
          <p:sp>
            <p:nvSpPr>
              <p:cNvPr id="65" name="Text Box 22"/>
              <p:cNvSpPr txBox="1">
                <a:spLocks noChangeArrowheads="1"/>
              </p:cNvSpPr>
              <p:nvPr/>
            </p:nvSpPr>
            <p:spPr bwMode="auto">
              <a:xfrm>
                <a:off x="2639" y="2073"/>
                <a:ext cx="87" cy="368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endParaRPr lang="en-US" altLang="zh-CN" sz="3200" b="1" dirty="0"/>
              </a:p>
            </p:txBody>
          </p:sp>
          <p:sp>
            <p:nvSpPr>
              <p:cNvPr id="66" name="Rectangle 23"/>
              <p:cNvSpPr>
                <a:spLocks noChangeArrowheads="1"/>
              </p:cNvSpPr>
              <p:nvPr/>
            </p:nvSpPr>
            <p:spPr bwMode="auto">
              <a:xfrm>
                <a:off x="2304" y="2120"/>
                <a:ext cx="288" cy="240"/>
              </a:xfrm>
              <a:prstGeom prst="rect">
                <a:avLst/>
              </a:prstGeom>
              <a:noFill/>
              <a:ln w="19050" cap="sq">
                <a:solidFill>
                  <a:srgbClr val="003366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 sz="2000"/>
              </a:p>
            </p:txBody>
          </p:sp>
        </p:grpSp>
        <p:sp>
          <p:nvSpPr>
            <p:cNvPr id="67" name="Text Box 24"/>
            <p:cNvSpPr txBox="1">
              <a:spLocks noChangeArrowheads="1"/>
            </p:cNvSpPr>
            <p:nvPr/>
          </p:nvSpPr>
          <p:spPr bwMode="auto">
            <a:xfrm>
              <a:off x="5214793" y="2951202"/>
              <a:ext cx="279200" cy="58477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3200" b="1" dirty="0">
                  <a:solidFill>
                    <a:srgbClr val="00FF00"/>
                  </a:solidFill>
                </a:rPr>
                <a:t>a</a:t>
              </a:r>
            </a:p>
          </p:txBody>
        </p:sp>
        <p:sp>
          <p:nvSpPr>
            <p:cNvPr id="68" name="Rectangle 25"/>
            <p:cNvSpPr>
              <a:spLocks noChangeArrowheads="1"/>
            </p:cNvSpPr>
            <p:nvPr/>
          </p:nvSpPr>
          <p:spPr bwMode="auto">
            <a:xfrm>
              <a:off x="6654953" y="2951202"/>
              <a:ext cx="292426" cy="58477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3200" b="1" dirty="0">
                  <a:solidFill>
                    <a:srgbClr val="FF00FF"/>
                  </a:solidFill>
                </a:rPr>
                <a:t>d</a:t>
              </a:r>
              <a:endParaRPr lang="zh-CN" altLang="en-US" sz="3200" b="1" dirty="0">
                <a:solidFill>
                  <a:srgbClr val="FF00FF"/>
                </a:solidFill>
              </a:endParaRPr>
            </a:p>
          </p:txBody>
        </p:sp>
        <p:grpSp>
          <p:nvGrpSpPr>
            <p:cNvPr id="69" name="Group 49"/>
            <p:cNvGrpSpPr>
              <a:grpSpLocks/>
            </p:cNvGrpSpPr>
            <p:nvPr/>
          </p:nvGrpSpPr>
          <p:grpSpPr bwMode="auto">
            <a:xfrm>
              <a:off x="6481593" y="3480088"/>
              <a:ext cx="965200" cy="685800"/>
              <a:chOff x="2544" y="2280"/>
              <a:chExt cx="608" cy="432"/>
            </a:xfrm>
          </p:grpSpPr>
          <p:sp>
            <p:nvSpPr>
              <p:cNvPr id="70" name="Text Box 6"/>
              <p:cNvSpPr txBox="1">
                <a:spLocks noChangeArrowheads="1"/>
              </p:cNvSpPr>
              <p:nvPr/>
            </p:nvSpPr>
            <p:spPr bwMode="auto">
              <a:xfrm>
                <a:off x="2544" y="2421"/>
                <a:ext cx="608" cy="291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2400" b="1">
                    <a:solidFill>
                      <a:srgbClr val="FF3300"/>
                    </a:solidFill>
                  </a:rPr>
                  <a:t>rear</a:t>
                </a:r>
              </a:p>
            </p:txBody>
          </p:sp>
          <p:sp>
            <p:nvSpPr>
              <p:cNvPr id="71" name="AutoShape 47"/>
              <p:cNvSpPr>
                <a:spLocks noChangeArrowheads="1"/>
              </p:cNvSpPr>
              <p:nvPr/>
            </p:nvSpPr>
            <p:spPr bwMode="auto">
              <a:xfrm>
                <a:off x="2693" y="2280"/>
                <a:ext cx="91" cy="181"/>
              </a:xfrm>
              <a:prstGeom prst="upArrow">
                <a:avLst>
                  <a:gd name="adj1" fmla="val 50000"/>
                  <a:gd name="adj2" fmla="val 49725"/>
                </a:avLst>
              </a:prstGeom>
              <a:solidFill>
                <a:srgbClr val="FF0000"/>
              </a:solidFill>
              <a:ln w="31750" cap="sq">
                <a:solidFill>
                  <a:srgbClr val="FFFF00"/>
                </a:solidFill>
                <a:miter lim="800000"/>
                <a:headEnd type="none" w="sm" len="sm"/>
                <a:tailEnd type="none" w="sm" len="sm"/>
              </a:ln>
              <a:effectLst>
                <a:outerShdw dist="12700" dir="5400000" algn="ctr" rotWithShape="0">
                  <a:srgbClr val="000000"/>
                </a:outerShdw>
              </a:effectLst>
            </p:spPr>
            <p:txBody>
              <a:bodyPr vert="eaVert" wrap="none" anchor="ctr"/>
              <a:lstStyle/>
              <a:p>
                <a:endParaRPr lang="zh-CN" altLang="en-US" sz="2000"/>
              </a:p>
            </p:txBody>
          </p:sp>
        </p:grpSp>
        <p:grpSp>
          <p:nvGrpSpPr>
            <p:cNvPr id="72" name="Group 50"/>
            <p:cNvGrpSpPr>
              <a:grpSpLocks/>
            </p:cNvGrpSpPr>
            <p:nvPr/>
          </p:nvGrpSpPr>
          <p:grpSpPr bwMode="auto">
            <a:xfrm>
              <a:off x="4998769" y="3472150"/>
              <a:ext cx="965200" cy="693738"/>
              <a:chOff x="1378" y="2275"/>
              <a:chExt cx="608" cy="437"/>
            </a:xfrm>
          </p:grpSpPr>
          <p:sp>
            <p:nvSpPr>
              <p:cNvPr id="73" name="Text Box 3"/>
              <p:cNvSpPr txBox="1">
                <a:spLocks noChangeArrowheads="1"/>
              </p:cNvSpPr>
              <p:nvPr/>
            </p:nvSpPr>
            <p:spPr bwMode="auto">
              <a:xfrm>
                <a:off x="1378" y="2421"/>
                <a:ext cx="608" cy="291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2400" b="1">
                    <a:solidFill>
                      <a:srgbClr val="FF3300"/>
                    </a:solidFill>
                  </a:rPr>
                  <a:t>front</a:t>
                </a:r>
              </a:p>
            </p:txBody>
          </p:sp>
          <p:sp>
            <p:nvSpPr>
              <p:cNvPr id="74" name="AutoShape 48"/>
              <p:cNvSpPr>
                <a:spLocks noChangeArrowheads="1"/>
              </p:cNvSpPr>
              <p:nvPr/>
            </p:nvSpPr>
            <p:spPr bwMode="auto">
              <a:xfrm>
                <a:off x="1565" y="2275"/>
                <a:ext cx="91" cy="181"/>
              </a:xfrm>
              <a:prstGeom prst="upArrow">
                <a:avLst>
                  <a:gd name="adj1" fmla="val 50000"/>
                  <a:gd name="adj2" fmla="val 49725"/>
                </a:avLst>
              </a:prstGeom>
              <a:solidFill>
                <a:srgbClr val="FF0000"/>
              </a:solidFill>
              <a:ln w="31750" cap="sq">
                <a:solidFill>
                  <a:srgbClr val="FFFF00"/>
                </a:solidFill>
                <a:miter lim="800000"/>
                <a:headEnd type="none" w="sm" len="sm"/>
                <a:tailEnd type="none" w="sm" len="sm"/>
              </a:ln>
              <a:effectLst>
                <a:outerShdw dist="12700" dir="5400000" algn="ctr" rotWithShape="0">
                  <a:srgbClr val="000000"/>
                </a:outerShdw>
              </a:effectLst>
            </p:spPr>
            <p:txBody>
              <a:bodyPr vert="eaVert" wrap="none" anchor="ctr"/>
              <a:lstStyle/>
              <a:p>
                <a:endParaRPr lang="zh-CN" altLang="en-US" sz="2000"/>
              </a:p>
            </p:txBody>
          </p:sp>
        </p:grpSp>
      </p:grpSp>
    </p:spTree>
  </p:cSld>
  <p:clrMapOvr>
    <a:masterClrMapping/>
  </p:clrMapOvr>
  <p:transition>
    <p:pull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609521" y="228600"/>
            <a:ext cx="5993620" cy="704850"/>
            <a:chOff x="336" y="384"/>
            <a:chExt cx="2832" cy="444"/>
          </a:xfrm>
        </p:grpSpPr>
        <p:sp>
          <p:nvSpPr>
            <p:cNvPr id="32833" name="Rectangle 3"/>
            <p:cNvSpPr>
              <a:spLocks noChangeArrowheads="1"/>
            </p:cNvSpPr>
            <p:nvPr/>
          </p:nvSpPr>
          <p:spPr bwMode="auto">
            <a:xfrm>
              <a:off x="336" y="384"/>
              <a:ext cx="2832" cy="432"/>
            </a:xfrm>
            <a:prstGeom prst="rect">
              <a:avLst/>
            </a:prstGeom>
            <a:gradFill rotWithShape="0">
              <a:gsLst>
                <a:gs pos="0">
                  <a:srgbClr val="760000"/>
                </a:gs>
                <a:gs pos="50000">
                  <a:srgbClr val="FF0000"/>
                </a:gs>
                <a:gs pos="100000">
                  <a:srgbClr val="760000"/>
                </a:gs>
              </a:gsLst>
              <a:lin ang="2700000" scaled="1"/>
            </a:gradFill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52928" dir="2498012" algn="ctr" rotWithShape="0">
                <a:srgbClr val="B2B2B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34" name="Rectangle 4"/>
            <p:cNvSpPr>
              <a:spLocks noChangeArrowheads="1"/>
            </p:cNvSpPr>
            <p:nvPr/>
          </p:nvSpPr>
          <p:spPr bwMode="auto">
            <a:xfrm>
              <a:off x="444" y="424"/>
              <a:ext cx="2676" cy="40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25400" algn="ctr" rotWithShape="0">
                <a:schemeClr val="bg2"/>
              </a:outerShdw>
            </a:effectLst>
          </p:spPr>
          <p:txBody>
            <a:bodyPr>
              <a:spAutoFit/>
            </a:bodyPr>
            <a:lstStyle/>
            <a:p>
              <a:r>
                <a:rPr kumimoji="1" lang="en-US" altLang="zh-CN" sz="3600" b="1" dirty="0" smtClean="0">
                  <a:solidFill>
                    <a:srgbClr val="FFFFFF"/>
                  </a:solidFill>
                  <a:ea typeface="宋体" charset="-122"/>
                </a:rPr>
                <a:t>4.</a:t>
              </a:r>
              <a:r>
                <a:rPr kumimoji="1" lang="zh-CN" altLang="en-US" sz="3600" b="1" dirty="0">
                  <a:solidFill>
                    <a:srgbClr val="FFFFFF"/>
                  </a:solidFill>
                  <a:ea typeface="宋体" charset="-122"/>
                </a:rPr>
                <a:t>1</a:t>
              </a:r>
              <a:r>
                <a:rPr kumimoji="1" lang="zh-CN" altLang="en-US" sz="3600" dirty="0">
                  <a:solidFill>
                    <a:srgbClr val="FFFFFF"/>
                  </a:solidFill>
                  <a:ea typeface="宋体" charset="-122"/>
                </a:rPr>
                <a:t> </a:t>
              </a:r>
              <a:r>
                <a:rPr kumimoji="1" lang="zh-CN" altLang="en-US" sz="3600" b="1" dirty="0">
                  <a:solidFill>
                    <a:srgbClr val="FFFFFF"/>
                  </a:solidFill>
                </a:rPr>
                <a:t>堆栈的基本概念</a:t>
              </a:r>
            </a:p>
          </p:txBody>
        </p:sp>
      </p:grp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812695" y="1828800"/>
            <a:ext cx="10692008" cy="1847850"/>
            <a:chOff x="384" y="1152"/>
            <a:chExt cx="5052" cy="1164"/>
          </a:xfrm>
        </p:grpSpPr>
        <p:sp>
          <p:nvSpPr>
            <p:cNvPr id="32830" name="Rectangle 6"/>
            <p:cNvSpPr>
              <a:spLocks noChangeArrowheads="1"/>
            </p:cNvSpPr>
            <p:nvPr/>
          </p:nvSpPr>
          <p:spPr bwMode="auto">
            <a:xfrm>
              <a:off x="384" y="1152"/>
              <a:ext cx="5052" cy="1164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0076"/>
                </a:gs>
                <a:gs pos="100000">
                  <a:srgbClr val="0000FF"/>
                </a:gs>
              </a:gsLst>
              <a:lin ang="5400000" scaled="1"/>
            </a:gradFill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88799" dir="2536421" algn="ctr" rotWithShape="0">
                <a:srgbClr val="B2B2B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31" name="Text Box 7"/>
            <p:cNvSpPr txBox="1">
              <a:spLocks noChangeArrowheads="1"/>
            </p:cNvSpPr>
            <p:nvPr/>
          </p:nvSpPr>
          <p:spPr bwMode="auto">
            <a:xfrm>
              <a:off x="623" y="1238"/>
              <a:ext cx="4673" cy="92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eaLnBrk="1" hangingPunct="1">
                <a:lnSpc>
                  <a:spcPct val="120000"/>
                </a:lnSpc>
                <a:spcBef>
                  <a:spcPts val="600"/>
                </a:spcBef>
              </a:pPr>
              <a:r>
                <a:rPr kumimoji="1" lang="zh-CN" altLang="en-US" sz="2600" b="1" dirty="0">
                  <a:solidFill>
                    <a:srgbClr val="FFFFFF"/>
                  </a:solidFill>
                  <a:latin typeface="幼圆" pitchFamily="49" charset="-122"/>
                  <a:ea typeface="幼圆" pitchFamily="49" charset="-122"/>
                </a:rPr>
                <a:t>          是一种只允许在</a:t>
              </a:r>
              <a:r>
                <a:rPr kumimoji="1" lang="zh-CN" altLang="en-US" sz="2600" b="1" dirty="0">
                  <a:solidFill>
                    <a:srgbClr val="FFFF00"/>
                  </a:solidFill>
                  <a:latin typeface="幼圆" pitchFamily="49" charset="-122"/>
                  <a:ea typeface="幼圆" pitchFamily="49" charset="-122"/>
                </a:rPr>
                <a:t>表</a:t>
              </a:r>
              <a:r>
                <a:rPr kumimoji="1" lang="zh-CN" altLang="en-US" sz="2600" b="1" dirty="0">
                  <a:solidFill>
                    <a:srgbClr val="FFFFFF"/>
                  </a:solidFill>
                  <a:latin typeface="幼圆" pitchFamily="49" charset="-122"/>
                  <a:ea typeface="幼圆" pitchFamily="49" charset="-122"/>
                </a:rPr>
                <a:t>的一端进行插入</a:t>
              </a:r>
              <a:r>
                <a:rPr kumimoji="1" lang="zh-CN" altLang="en-US" sz="2600" b="1" dirty="0" smtClean="0">
                  <a:solidFill>
                    <a:srgbClr val="FFFFFF"/>
                  </a:solidFill>
                  <a:latin typeface="幼圆" pitchFamily="49" charset="-122"/>
                  <a:ea typeface="幼圆" pitchFamily="49" charset="-122"/>
                </a:rPr>
                <a:t>操作</a:t>
              </a:r>
              <a:r>
                <a:rPr kumimoji="1" lang="zh-CN" altLang="en-US" sz="2600" b="1" dirty="0">
                  <a:solidFill>
                    <a:srgbClr val="FFFFFF"/>
                  </a:solidFill>
                  <a:latin typeface="幼圆" pitchFamily="49" charset="-122"/>
                  <a:ea typeface="幼圆" pitchFamily="49" charset="-122"/>
                </a:rPr>
                <a:t>和删除操作的</a:t>
              </a:r>
              <a:r>
                <a:rPr kumimoji="1" lang="zh-CN" altLang="en-US" sz="2600" b="1" dirty="0">
                  <a:solidFill>
                    <a:srgbClr val="FF0000"/>
                  </a:solidFill>
                  <a:latin typeface="幼圆" pitchFamily="49" charset="-122"/>
                  <a:ea typeface="幼圆" pitchFamily="49" charset="-122"/>
                </a:rPr>
                <a:t>线性表</a:t>
              </a:r>
              <a:r>
                <a:rPr kumimoji="1" lang="zh-CN" altLang="en-US" sz="2600" b="1" dirty="0">
                  <a:solidFill>
                    <a:srgbClr val="FFFFFF"/>
                  </a:solidFill>
                  <a:latin typeface="幼圆" pitchFamily="49" charset="-122"/>
                  <a:ea typeface="幼圆" pitchFamily="49" charset="-122"/>
                </a:rPr>
                <a:t>。允许操作的一端称为</a:t>
              </a:r>
              <a:r>
                <a:rPr kumimoji="1" lang="zh-CN" altLang="en-US" sz="2600" b="1" dirty="0" smtClean="0">
                  <a:solidFill>
                    <a:srgbClr val="FFFF00"/>
                  </a:solidFill>
                  <a:latin typeface="幼圆" pitchFamily="49" charset="-122"/>
                  <a:ea typeface="幼圆" pitchFamily="49" charset="-122"/>
                </a:rPr>
                <a:t>栈顶</a:t>
              </a:r>
              <a:r>
                <a:rPr kumimoji="1" lang="zh-CN" altLang="en-US" sz="2600" b="1" dirty="0">
                  <a:solidFill>
                    <a:srgbClr val="FFFFFF"/>
                  </a:solidFill>
                  <a:latin typeface="幼圆" pitchFamily="49" charset="-122"/>
                  <a:ea typeface="幼圆" pitchFamily="49" charset="-122"/>
                </a:rPr>
                <a:t>，栈顶元素的位置由一个称为</a:t>
              </a:r>
              <a:r>
                <a:rPr kumimoji="1" lang="zh-CN" altLang="en-US" sz="2600" b="1" dirty="0">
                  <a:solidFill>
                    <a:srgbClr val="FFFF00"/>
                  </a:solidFill>
                  <a:latin typeface="黑体" pitchFamily="2" charset="-122"/>
                  <a:ea typeface="黑体" pitchFamily="2" charset="-122"/>
                </a:rPr>
                <a:t>栈顶指针</a:t>
              </a:r>
              <a:r>
                <a:rPr kumimoji="1" lang="zh-CN" altLang="en-US" sz="2600" b="1" dirty="0">
                  <a:solidFill>
                    <a:srgbClr val="FFFFFF"/>
                  </a:solidFill>
                  <a:latin typeface="幼圆" pitchFamily="49" charset="-122"/>
                  <a:ea typeface="幼圆" pitchFamily="49" charset="-122"/>
                </a:rPr>
                <a:t>的</a:t>
              </a:r>
              <a:r>
                <a:rPr kumimoji="1" lang="zh-CN" altLang="en-US" sz="2600" b="1" dirty="0" smtClean="0">
                  <a:solidFill>
                    <a:srgbClr val="FFFFFF"/>
                  </a:solidFill>
                  <a:latin typeface="幼圆" pitchFamily="49" charset="-122"/>
                  <a:ea typeface="幼圆" pitchFamily="49" charset="-122"/>
                </a:rPr>
                <a:t>变量给</a:t>
              </a:r>
              <a:r>
                <a:rPr kumimoji="1" lang="zh-CN" altLang="en-US" sz="2600" b="1" dirty="0">
                  <a:solidFill>
                    <a:srgbClr val="FFFFFF"/>
                  </a:solidFill>
                  <a:latin typeface="幼圆" pitchFamily="49" charset="-122"/>
                  <a:ea typeface="幼圆" pitchFamily="49" charset="-122"/>
                </a:rPr>
                <a:t>出。当表中没有元素时，称之为</a:t>
              </a:r>
              <a:r>
                <a:rPr kumimoji="1" lang="zh-CN" altLang="en-US" sz="2600" b="1" dirty="0">
                  <a:solidFill>
                    <a:srgbClr val="FFFF00"/>
                  </a:solidFill>
                  <a:latin typeface="黑体" pitchFamily="2" charset="-122"/>
                  <a:ea typeface="黑体" pitchFamily="2" charset="-122"/>
                </a:rPr>
                <a:t>空栈</a:t>
              </a:r>
              <a:r>
                <a:rPr kumimoji="1" lang="zh-CN" altLang="en-US" sz="2600" b="1" dirty="0">
                  <a:solidFill>
                    <a:srgbClr val="FFFFFF"/>
                  </a:solidFill>
                  <a:latin typeface="幼圆" pitchFamily="49" charset="-122"/>
                  <a:ea typeface="幼圆" pitchFamily="49" charset="-122"/>
                </a:rPr>
                <a:t>。</a:t>
              </a:r>
            </a:p>
          </p:txBody>
        </p:sp>
        <p:sp>
          <p:nvSpPr>
            <p:cNvPr id="32832" name="Rectangle 8"/>
            <p:cNvSpPr>
              <a:spLocks noChangeArrowheads="1"/>
            </p:cNvSpPr>
            <p:nvPr/>
          </p:nvSpPr>
          <p:spPr bwMode="auto">
            <a:xfrm>
              <a:off x="567" y="1165"/>
              <a:ext cx="1216" cy="37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45791" dir="2021404" algn="ctr" rotWithShape="0">
                <a:schemeClr val="bg1"/>
              </a:outerShdw>
            </a:effectLst>
          </p:spPr>
          <p:txBody>
            <a:bodyPr wrap="square">
              <a:spAutoFit/>
            </a:bodyPr>
            <a:lstStyle/>
            <a:p>
              <a:r>
                <a:rPr kumimoji="1" lang="zh-CN" altLang="en-US" sz="3300" b="1" dirty="0">
                  <a:solidFill>
                    <a:srgbClr val="FFFF00"/>
                  </a:solidFill>
                  <a:ea typeface="黑体" pitchFamily="2" charset="-122"/>
                </a:rPr>
                <a:t>栈</a:t>
              </a:r>
              <a:r>
                <a:rPr kumimoji="1" lang="en-US" altLang="zh-CN" sz="3300" b="1" dirty="0">
                  <a:solidFill>
                    <a:srgbClr val="FFFF00"/>
                  </a:solidFill>
                  <a:ea typeface="黑体" pitchFamily="2" charset="-122"/>
                </a:rPr>
                <a:t>(Stack)</a:t>
              </a:r>
              <a:endParaRPr kumimoji="1" lang="zh-CN" altLang="en-US" sz="3300" b="1" dirty="0">
                <a:solidFill>
                  <a:srgbClr val="FFFF00"/>
                </a:solidFill>
                <a:ea typeface="黑体" pitchFamily="2" charset="-122"/>
              </a:endParaRPr>
            </a:p>
          </p:txBody>
        </p:sp>
      </p:grp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8010541" y="908050"/>
            <a:ext cx="4179872" cy="762000"/>
            <a:chOff x="3888" y="672"/>
            <a:chExt cx="1975" cy="480"/>
          </a:xfrm>
        </p:grpSpPr>
        <p:sp>
          <p:nvSpPr>
            <p:cNvPr id="32828" name="AutoShape 10"/>
            <p:cNvSpPr>
              <a:spLocks noChangeArrowheads="1"/>
            </p:cNvSpPr>
            <p:nvPr/>
          </p:nvSpPr>
          <p:spPr bwMode="auto">
            <a:xfrm>
              <a:off x="3888" y="672"/>
              <a:ext cx="1632" cy="480"/>
            </a:xfrm>
            <a:prstGeom prst="cloudCallout">
              <a:avLst>
                <a:gd name="adj1" fmla="val -50120"/>
                <a:gd name="adj2" fmla="val 79167"/>
              </a:avLst>
            </a:prstGeom>
            <a:solidFill>
              <a:srgbClr val="FFFF23"/>
            </a:solidFill>
            <a:ln w="28575" cap="sq">
              <a:solidFill>
                <a:srgbClr val="C0C0C0"/>
              </a:solidFill>
              <a:round/>
              <a:headEnd type="none" w="sm" len="sm"/>
              <a:tailEnd type="none" w="sm" len="sm"/>
            </a:ln>
            <a:effectLst>
              <a:outerShdw dist="113592" dir="1593903" algn="ctr" rotWithShape="0">
                <a:srgbClr val="B2B2B2"/>
              </a:outerShdw>
            </a:effectLst>
          </p:spPr>
          <p:txBody>
            <a:bodyPr wrap="none" anchor="ctr"/>
            <a:lstStyle/>
            <a:p>
              <a:pPr algn="ctr"/>
              <a:endParaRPr lang="zh-CN" altLang="en-US" sz="2400" b="1"/>
            </a:p>
          </p:txBody>
        </p:sp>
        <p:sp>
          <p:nvSpPr>
            <p:cNvPr id="32829" name="Text Box 11"/>
            <p:cNvSpPr txBox="1">
              <a:spLocks noChangeArrowheads="1"/>
            </p:cNvSpPr>
            <p:nvPr/>
          </p:nvSpPr>
          <p:spPr bwMode="auto">
            <a:xfrm>
              <a:off x="4087" y="716"/>
              <a:ext cx="1776" cy="29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28398" dir="3806097" algn="ctr" rotWithShape="0">
                <a:schemeClr val="bg1"/>
              </a:outerShdw>
            </a:effectLst>
          </p:spPr>
          <p:txBody>
            <a:bodyPr>
              <a:spAutoFit/>
            </a:bodyPr>
            <a:lstStyle/>
            <a:p>
              <a:r>
                <a:rPr lang="zh-CN" altLang="en-US" sz="2400" b="1" i="1" dirty="0">
                  <a:solidFill>
                    <a:srgbClr val="FF0000"/>
                  </a:solidFill>
                  <a:ea typeface="黑体" pitchFamily="2" charset="-122"/>
                </a:rPr>
                <a:t>后进先出</a:t>
              </a:r>
            </a:p>
          </p:txBody>
        </p:sp>
      </p:grpSp>
      <p:grpSp>
        <p:nvGrpSpPr>
          <p:cNvPr id="5" name="Group 12"/>
          <p:cNvGrpSpPr>
            <a:grpSpLocks/>
          </p:cNvGrpSpPr>
          <p:nvPr/>
        </p:nvGrpSpPr>
        <p:grpSpPr bwMode="auto">
          <a:xfrm>
            <a:off x="2416919" y="4297363"/>
            <a:ext cx="5079339" cy="381000"/>
            <a:chOff x="1200" y="3120"/>
            <a:chExt cx="2400" cy="240"/>
          </a:xfrm>
        </p:grpSpPr>
        <p:sp>
          <p:nvSpPr>
            <p:cNvPr id="32818" name="Rectangle 13"/>
            <p:cNvSpPr>
              <a:spLocks noChangeArrowheads="1"/>
            </p:cNvSpPr>
            <p:nvPr/>
          </p:nvSpPr>
          <p:spPr bwMode="auto">
            <a:xfrm>
              <a:off x="1200" y="3120"/>
              <a:ext cx="240" cy="240"/>
            </a:xfrm>
            <a:prstGeom prst="rect">
              <a:avLst/>
            </a:prstGeom>
            <a:noFill/>
            <a:ln w="22225" cap="sq">
              <a:solidFill>
                <a:srgbClr val="0033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19" name="Rectangle 14"/>
            <p:cNvSpPr>
              <a:spLocks noChangeArrowheads="1"/>
            </p:cNvSpPr>
            <p:nvPr/>
          </p:nvSpPr>
          <p:spPr bwMode="auto">
            <a:xfrm>
              <a:off x="1440" y="3120"/>
              <a:ext cx="240" cy="240"/>
            </a:xfrm>
            <a:prstGeom prst="rect">
              <a:avLst/>
            </a:prstGeom>
            <a:noFill/>
            <a:ln w="22225" cap="sq">
              <a:solidFill>
                <a:srgbClr val="0033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20" name="Rectangle 15"/>
            <p:cNvSpPr>
              <a:spLocks noChangeArrowheads="1"/>
            </p:cNvSpPr>
            <p:nvPr/>
          </p:nvSpPr>
          <p:spPr bwMode="auto">
            <a:xfrm>
              <a:off x="1680" y="3120"/>
              <a:ext cx="240" cy="240"/>
            </a:xfrm>
            <a:prstGeom prst="rect">
              <a:avLst/>
            </a:prstGeom>
            <a:noFill/>
            <a:ln w="22225" cap="sq">
              <a:solidFill>
                <a:srgbClr val="0033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21" name="Rectangle 16"/>
            <p:cNvSpPr>
              <a:spLocks noChangeArrowheads="1"/>
            </p:cNvSpPr>
            <p:nvPr/>
          </p:nvSpPr>
          <p:spPr bwMode="auto">
            <a:xfrm>
              <a:off x="1920" y="3120"/>
              <a:ext cx="240" cy="240"/>
            </a:xfrm>
            <a:prstGeom prst="rect">
              <a:avLst/>
            </a:prstGeom>
            <a:noFill/>
            <a:ln w="22225" cap="sq">
              <a:solidFill>
                <a:srgbClr val="0033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22" name="Rectangle 17"/>
            <p:cNvSpPr>
              <a:spLocks noChangeArrowheads="1"/>
            </p:cNvSpPr>
            <p:nvPr/>
          </p:nvSpPr>
          <p:spPr bwMode="auto">
            <a:xfrm>
              <a:off x="2160" y="3120"/>
              <a:ext cx="240" cy="240"/>
            </a:xfrm>
            <a:prstGeom prst="rect">
              <a:avLst/>
            </a:prstGeom>
            <a:noFill/>
            <a:ln w="22225" cap="sq">
              <a:solidFill>
                <a:srgbClr val="0033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23" name="Rectangle 18"/>
            <p:cNvSpPr>
              <a:spLocks noChangeArrowheads="1"/>
            </p:cNvSpPr>
            <p:nvPr/>
          </p:nvSpPr>
          <p:spPr bwMode="auto">
            <a:xfrm>
              <a:off x="2400" y="3120"/>
              <a:ext cx="240" cy="240"/>
            </a:xfrm>
            <a:prstGeom prst="rect">
              <a:avLst/>
            </a:prstGeom>
            <a:noFill/>
            <a:ln w="22225" cap="sq">
              <a:solidFill>
                <a:srgbClr val="0033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24" name="Rectangle 19"/>
            <p:cNvSpPr>
              <a:spLocks noChangeArrowheads="1"/>
            </p:cNvSpPr>
            <p:nvPr/>
          </p:nvSpPr>
          <p:spPr bwMode="auto">
            <a:xfrm>
              <a:off x="2640" y="3120"/>
              <a:ext cx="240" cy="240"/>
            </a:xfrm>
            <a:prstGeom prst="rect">
              <a:avLst/>
            </a:prstGeom>
            <a:noFill/>
            <a:ln w="22225" cap="sq">
              <a:solidFill>
                <a:srgbClr val="0033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25" name="Rectangle 20"/>
            <p:cNvSpPr>
              <a:spLocks noChangeArrowheads="1"/>
            </p:cNvSpPr>
            <p:nvPr/>
          </p:nvSpPr>
          <p:spPr bwMode="auto">
            <a:xfrm>
              <a:off x="2880" y="3120"/>
              <a:ext cx="240" cy="240"/>
            </a:xfrm>
            <a:prstGeom prst="rect">
              <a:avLst/>
            </a:prstGeom>
            <a:noFill/>
            <a:ln w="22225" cap="sq">
              <a:solidFill>
                <a:srgbClr val="0033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26" name="Rectangle 21"/>
            <p:cNvSpPr>
              <a:spLocks noChangeArrowheads="1"/>
            </p:cNvSpPr>
            <p:nvPr/>
          </p:nvSpPr>
          <p:spPr bwMode="auto">
            <a:xfrm>
              <a:off x="3120" y="3120"/>
              <a:ext cx="240" cy="240"/>
            </a:xfrm>
            <a:prstGeom prst="rect">
              <a:avLst/>
            </a:prstGeom>
            <a:noFill/>
            <a:ln w="22225" cap="sq">
              <a:solidFill>
                <a:srgbClr val="0033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27" name="Rectangle 22"/>
            <p:cNvSpPr>
              <a:spLocks noChangeArrowheads="1"/>
            </p:cNvSpPr>
            <p:nvPr/>
          </p:nvSpPr>
          <p:spPr bwMode="auto">
            <a:xfrm>
              <a:off x="3360" y="3120"/>
              <a:ext cx="240" cy="240"/>
            </a:xfrm>
            <a:prstGeom prst="rect">
              <a:avLst/>
            </a:prstGeom>
            <a:noFill/>
            <a:ln w="22225" cap="sq">
              <a:solidFill>
                <a:srgbClr val="0033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73431" name="Text Box 23"/>
          <p:cNvSpPr txBox="1">
            <a:spLocks noChangeArrowheads="1"/>
          </p:cNvSpPr>
          <p:nvPr/>
        </p:nvSpPr>
        <p:spPr bwMode="auto">
          <a:xfrm>
            <a:off x="2442315" y="4221163"/>
            <a:ext cx="348172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0000CC"/>
                </a:solidFill>
              </a:rPr>
              <a:t>a</a:t>
            </a:r>
          </a:p>
        </p:txBody>
      </p:sp>
      <p:sp>
        <p:nvSpPr>
          <p:cNvPr id="273432" name="Text Box 24"/>
          <p:cNvSpPr txBox="1">
            <a:spLocks noChangeArrowheads="1"/>
          </p:cNvSpPr>
          <p:nvPr/>
        </p:nvSpPr>
        <p:spPr bwMode="auto">
          <a:xfrm>
            <a:off x="2924853" y="4235451"/>
            <a:ext cx="364202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0000CC"/>
                </a:solidFill>
              </a:rPr>
              <a:t>b</a:t>
            </a:r>
          </a:p>
        </p:txBody>
      </p:sp>
      <p:sp>
        <p:nvSpPr>
          <p:cNvPr id="273433" name="Text Box 25"/>
          <p:cNvSpPr txBox="1">
            <a:spLocks noChangeArrowheads="1"/>
          </p:cNvSpPr>
          <p:nvPr/>
        </p:nvSpPr>
        <p:spPr bwMode="auto">
          <a:xfrm>
            <a:off x="3432787" y="4216401"/>
            <a:ext cx="348172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0000CC"/>
                </a:solidFill>
              </a:rPr>
              <a:t>c</a:t>
            </a:r>
          </a:p>
        </p:txBody>
      </p:sp>
      <p:sp>
        <p:nvSpPr>
          <p:cNvPr id="273434" name="Text Box 26"/>
          <p:cNvSpPr txBox="1">
            <a:spLocks noChangeArrowheads="1"/>
          </p:cNvSpPr>
          <p:nvPr/>
        </p:nvSpPr>
        <p:spPr bwMode="auto">
          <a:xfrm>
            <a:off x="3915324" y="4235451"/>
            <a:ext cx="364202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0000CC"/>
                </a:solidFill>
              </a:rPr>
              <a:t>d</a:t>
            </a:r>
          </a:p>
        </p:txBody>
      </p:sp>
      <p:sp>
        <p:nvSpPr>
          <p:cNvPr id="273435" name="Text Box 27"/>
          <p:cNvSpPr txBox="1">
            <a:spLocks noChangeArrowheads="1"/>
          </p:cNvSpPr>
          <p:nvPr/>
        </p:nvSpPr>
        <p:spPr bwMode="auto">
          <a:xfrm>
            <a:off x="4448655" y="4214813"/>
            <a:ext cx="348172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chemeClr val="accent2"/>
                </a:solidFill>
              </a:rPr>
              <a:t>e</a:t>
            </a:r>
          </a:p>
        </p:txBody>
      </p:sp>
      <p:sp>
        <p:nvSpPr>
          <p:cNvPr id="273436" name="Text Box 28"/>
          <p:cNvSpPr txBox="1">
            <a:spLocks noChangeArrowheads="1"/>
          </p:cNvSpPr>
          <p:nvPr/>
        </p:nvSpPr>
        <p:spPr bwMode="auto">
          <a:xfrm>
            <a:off x="4956588" y="4259263"/>
            <a:ext cx="325730" cy="46166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accent2"/>
                </a:solidFill>
              </a:rPr>
              <a:t>x</a:t>
            </a:r>
          </a:p>
        </p:txBody>
      </p:sp>
      <p:grpSp>
        <p:nvGrpSpPr>
          <p:cNvPr id="6" name="Group 29"/>
          <p:cNvGrpSpPr>
            <a:grpSpLocks/>
          </p:cNvGrpSpPr>
          <p:nvPr/>
        </p:nvGrpSpPr>
        <p:grpSpPr bwMode="auto">
          <a:xfrm>
            <a:off x="4245486" y="4699004"/>
            <a:ext cx="575659" cy="614363"/>
            <a:chOff x="2160" y="3120"/>
            <a:chExt cx="272" cy="387"/>
          </a:xfrm>
        </p:grpSpPr>
        <p:sp>
          <p:nvSpPr>
            <p:cNvPr id="32816" name="Line 30"/>
            <p:cNvSpPr>
              <a:spLocks noChangeShapeType="1"/>
            </p:cNvSpPr>
            <p:nvPr/>
          </p:nvSpPr>
          <p:spPr bwMode="auto">
            <a:xfrm flipV="1">
              <a:off x="2352" y="3120"/>
              <a:ext cx="0" cy="144"/>
            </a:xfrm>
            <a:prstGeom prst="line">
              <a:avLst/>
            </a:prstGeom>
            <a:noFill/>
            <a:ln w="38100" cap="sq">
              <a:solidFill>
                <a:srgbClr val="FF3300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17" name="Text Box 31"/>
            <p:cNvSpPr txBox="1">
              <a:spLocks noChangeArrowheads="1"/>
            </p:cNvSpPr>
            <p:nvPr/>
          </p:nvSpPr>
          <p:spPr bwMode="auto">
            <a:xfrm>
              <a:off x="2160" y="3216"/>
              <a:ext cx="272" cy="29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solidFill>
                    <a:srgbClr val="FF3300"/>
                  </a:solidFill>
                </a:rPr>
                <a:t>top</a:t>
              </a:r>
            </a:p>
          </p:txBody>
        </p:sp>
      </p:grpSp>
      <p:grpSp>
        <p:nvGrpSpPr>
          <p:cNvPr id="7" name="Group 77"/>
          <p:cNvGrpSpPr>
            <a:grpSpLocks/>
          </p:cNvGrpSpPr>
          <p:nvPr/>
        </p:nvGrpSpPr>
        <p:grpSpPr bwMode="auto">
          <a:xfrm>
            <a:off x="4463470" y="4699000"/>
            <a:ext cx="687826" cy="266700"/>
            <a:chOff x="2109" y="2968"/>
            <a:chExt cx="325" cy="168"/>
          </a:xfrm>
        </p:grpSpPr>
        <p:sp>
          <p:nvSpPr>
            <p:cNvPr id="32814" name="Rectangle 33"/>
            <p:cNvSpPr>
              <a:spLocks noChangeArrowheads="1"/>
            </p:cNvSpPr>
            <p:nvPr/>
          </p:nvSpPr>
          <p:spPr bwMode="auto">
            <a:xfrm>
              <a:off x="2109" y="2968"/>
              <a:ext cx="209" cy="168"/>
            </a:xfrm>
            <a:prstGeom prst="rect">
              <a:avLst/>
            </a:prstGeom>
            <a:solidFill>
              <a:srgbClr val="FFFFFF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15" name="Line 34"/>
            <p:cNvSpPr>
              <a:spLocks noChangeShapeType="1"/>
            </p:cNvSpPr>
            <p:nvPr/>
          </p:nvSpPr>
          <p:spPr bwMode="auto">
            <a:xfrm flipV="1">
              <a:off x="2290" y="2976"/>
              <a:ext cx="144" cy="137"/>
            </a:xfrm>
            <a:prstGeom prst="line">
              <a:avLst/>
            </a:prstGeom>
            <a:noFill/>
            <a:ln w="22225" cap="sq">
              <a:solidFill>
                <a:srgbClr val="FF0000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" name="Group 35"/>
          <p:cNvGrpSpPr>
            <a:grpSpLocks/>
          </p:cNvGrpSpPr>
          <p:nvPr/>
        </p:nvGrpSpPr>
        <p:grpSpPr bwMode="auto">
          <a:xfrm>
            <a:off x="7902605" y="4251325"/>
            <a:ext cx="1726975" cy="503238"/>
            <a:chOff x="3888" y="2755"/>
            <a:chExt cx="816" cy="317"/>
          </a:xfrm>
        </p:grpSpPr>
        <p:sp>
          <p:nvSpPr>
            <p:cNvPr id="32812" name="AutoShape 36"/>
            <p:cNvSpPr>
              <a:spLocks noChangeArrowheads="1"/>
            </p:cNvSpPr>
            <p:nvPr/>
          </p:nvSpPr>
          <p:spPr bwMode="auto">
            <a:xfrm>
              <a:off x="3888" y="2781"/>
              <a:ext cx="816" cy="288"/>
            </a:xfrm>
            <a:prstGeom prst="wedgeEllipseCallout">
              <a:avLst>
                <a:gd name="adj1" fmla="val -68995"/>
                <a:gd name="adj2" fmla="val 4861"/>
              </a:avLst>
            </a:prstGeom>
            <a:gradFill rotWithShape="0">
              <a:gsLst>
                <a:gs pos="0">
                  <a:srgbClr val="760000"/>
                </a:gs>
                <a:gs pos="50000">
                  <a:srgbClr val="FF0000"/>
                </a:gs>
                <a:gs pos="100000">
                  <a:srgbClr val="760000"/>
                </a:gs>
              </a:gsLst>
              <a:lin ang="18900000" scaled="1"/>
            </a:gradFill>
            <a:ln w="19050" cap="sq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ffectLst>
              <a:outerShdw dist="71842" dir="2700000" algn="ctr" rotWithShape="0">
                <a:srgbClr val="B2B2B2"/>
              </a:outerShdw>
            </a:effectLst>
          </p:spPr>
          <p:txBody>
            <a:bodyPr/>
            <a:lstStyle/>
            <a:p>
              <a:pPr algn="ctr"/>
              <a:endParaRPr lang="zh-CN" altLang="en-US" b="1"/>
            </a:p>
          </p:txBody>
        </p:sp>
        <p:sp>
          <p:nvSpPr>
            <p:cNvPr id="32813" name="Text Box 37"/>
            <p:cNvSpPr txBox="1">
              <a:spLocks noChangeArrowheads="1"/>
            </p:cNvSpPr>
            <p:nvPr/>
          </p:nvSpPr>
          <p:spPr bwMode="auto">
            <a:xfrm>
              <a:off x="3973" y="2755"/>
              <a:ext cx="731" cy="31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r>
                <a:rPr lang="zh-CN" altLang="en-US" sz="2700" b="1" i="1">
                  <a:solidFill>
                    <a:srgbClr val="FFFFFF"/>
                  </a:solidFill>
                  <a:ea typeface="黑体" pitchFamily="2" charset="-122"/>
                </a:rPr>
                <a:t>进栈</a:t>
              </a:r>
            </a:p>
          </p:txBody>
        </p:sp>
      </p:grpSp>
      <p:grpSp>
        <p:nvGrpSpPr>
          <p:cNvPr id="9" name="Group 38"/>
          <p:cNvGrpSpPr>
            <a:grpSpLocks/>
          </p:cNvGrpSpPr>
          <p:nvPr/>
        </p:nvGrpSpPr>
        <p:grpSpPr bwMode="auto">
          <a:xfrm>
            <a:off x="2416919" y="5440366"/>
            <a:ext cx="5079339" cy="1090613"/>
            <a:chOff x="1296" y="3504"/>
            <a:chExt cx="2400" cy="687"/>
          </a:xfrm>
        </p:grpSpPr>
        <p:grpSp>
          <p:nvGrpSpPr>
            <p:cNvPr id="10" name="Group 39"/>
            <p:cNvGrpSpPr>
              <a:grpSpLocks/>
            </p:cNvGrpSpPr>
            <p:nvPr/>
          </p:nvGrpSpPr>
          <p:grpSpPr bwMode="auto">
            <a:xfrm>
              <a:off x="1296" y="3552"/>
              <a:ext cx="2400" cy="240"/>
              <a:chOff x="1200" y="3120"/>
              <a:chExt cx="2400" cy="240"/>
            </a:xfrm>
          </p:grpSpPr>
          <p:sp>
            <p:nvSpPr>
              <p:cNvPr id="32802" name="Rectangle 40"/>
              <p:cNvSpPr>
                <a:spLocks noChangeArrowheads="1"/>
              </p:cNvSpPr>
              <p:nvPr/>
            </p:nvSpPr>
            <p:spPr bwMode="auto">
              <a:xfrm>
                <a:off x="1200" y="3120"/>
                <a:ext cx="240" cy="240"/>
              </a:xfrm>
              <a:prstGeom prst="rect">
                <a:avLst/>
              </a:prstGeom>
              <a:noFill/>
              <a:ln w="19050" cap="sq">
                <a:solidFill>
                  <a:srgbClr val="0033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803" name="Rectangle 41"/>
              <p:cNvSpPr>
                <a:spLocks noChangeArrowheads="1"/>
              </p:cNvSpPr>
              <p:nvPr/>
            </p:nvSpPr>
            <p:spPr bwMode="auto">
              <a:xfrm>
                <a:off x="1440" y="3120"/>
                <a:ext cx="240" cy="240"/>
              </a:xfrm>
              <a:prstGeom prst="rect">
                <a:avLst/>
              </a:prstGeom>
              <a:noFill/>
              <a:ln w="19050" cap="sq">
                <a:solidFill>
                  <a:srgbClr val="0033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804" name="Rectangle 42"/>
              <p:cNvSpPr>
                <a:spLocks noChangeArrowheads="1"/>
              </p:cNvSpPr>
              <p:nvPr/>
            </p:nvSpPr>
            <p:spPr bwMode="auto">
              <a:xfrm>
                <a:off x="1680" y="3120"/>
                <a:ext cx="240" cy="240"/>
              </a:xfrm>
              <a:prstGeom prst="rect">
                <a:avLst/>
              </a:prstGeom>
              <a:noFill/>
              <a:ln w="19050" cap="sq">
                <a:solidFill>
                  <a:srgbClr val="0033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805" name="Rectangle 43"/>
              <p:cNvSpPr>
                <a:spLocks noChangeArrowheads="1"/>
              </p:cNvSpPr>
              <p:nvPr/>
            </p:nvSpPr>
            <p:spPr bwMode="auto">
              <a:xfrm>
                <a:off x="1920" y="3120"/>
                <a:ext cx="240" cy="240"/>
              </a:xfrm>
              <a:prstGeom prst="rect">
                <a:avLst/>
              </a:prstGeom>
              <a:noFill/>
              <a:ln w="19050" cap="sq">
                <a:solidFill>
                  <a:srgbClr val="0033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806" name="Rectangle 44"/>
              <p:cNvSpPr>
                <a:spLocks noChangeArrowheads="1"/>
              </p:cNvSpPr>
              <p:nvPr/>
            </p:nvSpPr>
            <p:spPr bwMode="auto">
              <a:xfrm>
                <a:off x="2160" y="3120"/>
                <a:ext cx="240" cy="240"/>
              </a:xfrm>
              <a:prstGeom prst="rect">
                <a:avLst/>
              </a:prstGeom>
              <a:noFill/>
              <a:ln w="19050" cap="sq">
                <a:solidFill>
                  <a:srgbClr val="0033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807" name="Rectangle 45"/>
              <p:cNvSpPr>
                <a:spLocks noChangeArrowheads="1"/>
              </p:cNvSpPr>
              <p:nvPr/>
            </p:nvSpPr>
            <p:spPr bwMode="auto">
              <a:xfrm>
                <a:off x="2400" y="3120"/>
                <a:ext cx="240" cy="240"/>
              </a:xfrm>
              <a:prstGeom prst="rect">
                <a:avLst/>
              </a:prstGeom>
              <a:noFill/>
              <a:ln w="19050" cap="sq">
                <a:solidFill>
                  <a:srgbClr val="0033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808" name="Rectangle 46"/>
              <p:cNvSpPr>
                <a:spLocks noChangeArrowheads="1"/>
              </p:cNvSpPr>
              <p:nvPr/>
            </p:nvSpPr>
            <p:spPr bwMode="auto">
              <a:xfrm>
                <a:off x="2640" y="3120"/>
                <a:ext cx="240" cy="240"/>
              </a:xfrm>
              <a:prstGeom prst="rect">
                <a:avLst/>
              </a:prstGeom>
              <a:noFill/>
              <a:ln w="19050" cap="sq">
                <a:solidFill>
                  <a:srgbClr val="0033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809" name="Rectangle 47"/>
              <p:cNvSpPr>
                <a:spLocks noChangeArrowheads="1"/>
              </p:cNvSpPr>
              <p:nvPr/>
            </p:nvSpPr>
            <p:spPr bwMode="auto">
              <a:xfrm>
                <a:off x="2880" y="3120"/>
                <a:ext cx="240" cy="240"/>
              </a:xfrm>
              <a:prstGeom prst="rect">
                <a:avLst/>
              </a:prstGeom>
              <a:noFill/>
              <a:ln w="19050" cap="sq">
                <a:solidFill>
                  <a:srgbClr val="0033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810" name="Rectangle 48"/>
              <p:cNvSpPr>
                <a:spLocks noChangeArrowheads="1"/>
              </p:cNvSpPr>
              <p:nvPr/>
            </p:nvSpPr>
            <p:spPr bwMode="auto">
              <a:xfrm>
                <a:off x="3120" y="3120"/>
                <a:ext cx="240" cy="240"/>
              </a:xfrm>
              <a:prstGeom prst="rect">
                <a:avLst/>
              </a:prstGeom>
              <a:noFill/>
              <a:ln w="19050" cap="sq">
                <a:solidFill>
                  <a:srgbClr val="0033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811" name="Rectangle 49"/>
              <p:cNvSpPr>
                <a:spLocks noChangeArrowheads="1"/>
              </p:cNvSpPr>
              <p:nvPr/>
            </p:nvSpPr>
            <p:spPr bwMode="auto">
              <a:xfrm>
                <a:off x="3360" y="3120"/>
                <a:ext cx="240" cy="240"/>
              </a:xfrm>
              <a:prstGeom prst="rect">
                <a:avLst/>
              </a:prstGeom>
              <a:noFill/>
              <a:ln w="19050" cap="sq">
                <a:solidFill>
                  <a:srgbClr val="0033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2795" name="Text Box 50"/>
            <p:cNvSpPr txBox="1">
              <a:spLocks noChangeArrowheads="1"/>
            </p:cNvSpPr>
            <p:nvPr/>
          </p:nvSpPr>
          <p:spPr bwMode="auto">
            <a:xfrm>
              <a:off x="1993" y="3504"/>
              <a:ext cx="172" cy="33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rgbClr val="0000CC"/>
                  </a:solidFill>
                </a:rPr>
                <a:t>d</a:t>
              </a:r>
            </a:p>
          </p:txBody>
        </p:sp>
        <p:sp>
          <p:nvSpPr>
            <p:cNvPr id="32796" name="Text Box 51"/>
            <p:cNvSpPr txBox="1">
              <a:spLocks noChangeArrowheads="1"/>
            </p:cNvSpPr>
            <p:nvPr/>
          </p:nvSpPr>
          <p:spPr bwMode="auto">
            <a:xfrm>
              <a:off x="1776" y="3504"/>
              <a:ext cx="165" cy="33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rgbClr val="0000CC"/>
                  </a:solidFill>
                </a:rPr>
                <a:t>c</a:t>
              </a:r>
            </a:p>
          </p:txBody>
        </p:sp>
        <p:sp>
          <p:nvSpPr>
            <p:cNvPr id="32797" name="Text Box 52"/>
            <p:cNvSpPr txBox="1">
              <a:spLocks noChangeArrowheads="1"/>
            </p:cNvSpPr>
            <p:nvPr/>
          </p:nvSpPr>
          <p:spPr bwMode="auto">
            <a:xfrm>
              <a:off x="1536" y="3513"/>
              <a:ext cx="172" cy="33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rgbClr val="0000CC"/>
                  </a:solidFill>
                </a:rPr>
                <a:t>b</a:t>
              </a:r>
            </a:p>
          </p:txBody>
        </p:sp>
        <p:sp>
          <p:nvSpPr>
            <p:cNvPr id="32798" name="Text Box 53"/>
            <p:cNvSpPr txBox="1">
              <a:spLocks noChangeArrowheads="1"/>
            </p:cNvSpPr>
            <p:nvPr/>
          </p:nvSpPr>
          <p:spPr bwMode="auto">
            <a:xfrm>
              <a:off x="1296" y="3504"/>
              <a:ext cx="165" cy="33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rgbClr val="0000CC"/>
                  </a:solidFill>
                </a:rPr>
                <a:t>a</a:t>
              </a:r>
            </a:p>
          </p:txBody>
        </p:sp>
        <p:sp>
          <p:nvSpPr>
            <p:cNvPr id="32799" name="Text Box 54"/>
            <p:cNvSpPr txBox="1">
              <a:spLocks noChangeArrowheads="1"/>
            </p:cNvSpPr>
            <p:nvPr/>
          </p:nvSpPr>
          <p:spPr bwMode="auto">
            <a:xfrm>
              <a:off x="2256" y="3504"/>
              <a:ext cx="165" cy="33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rgbClr val="0000CC"/>
                  </a:solidFill>
                </a:rPr>
                <a:t>e</a:t>
              </a:r>
            </a:p>
          </p:txBody>
        </p:sp>
        <p:sp>
          <p:nvSpPr>
            <p:cNvPr id="32800" name="Line 55"/>
            <p:cNvSpPr>
              <a:spLocks noChangeShapeType="1"/>
            </p:cNvSpPr>
            <p:nvPr/>
          </p:nvSpPr>
          <p:spPr bwMode="auto">
            <a:xfrm flipV="1">
              <a:off x="2352" y="3816"/>
              <a:ext cx="0" cy="144"/>
            </a:xfrm>
            <a:prstGeom prst="line">
              <a:avLst/>
            </a:prstGeom>
            <a:noFill/>
            <a:ln w="38100" cap="sq">
              <a:solidFill>
                <a:srgbClr val="FF3300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01" name="Text Box 56"/>
            <p:cNvSpPr txBox="1">
              <a:spLocks noChangeArrowheads="1"/>
            </p:cNvSpPr>
            <p:nvPr/>
          </p:nvSpPr>
          <p:spPr bwMode="auto">
            <a:xfrm>
              <a:off x="2160" y="3900"/>
              <a:ext cx="272" cy="29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solidFill>
                    <a:srgbClr val="FF3300"/>
                  </a:solidFill>
                </a:rPr>
                <a:t>top</a:t>
              </a:r>
            </a:p>
          </p:txBody>
        </p:sp>
      </p:grpSp>
      <p:sp>
        <p:nvSpPr>
          <p:cNvPr id="273465" name="Rectangle 57"/>
          <p:cNvSpPr>
            <a:spLocks noChangeArrowheads="1"/>
          </p:cNvSpPr>
          <p:nvPr/>
        </p:nvSpPr>
        <p:spPr bwMode="auto">
          <a:xfrm>
            <a:off x="4524844" y="5573713"/>
            <a:ext cx="304760" cy="304800"/>
          </a:xfrm>
          <a:prstGeom prst="rect">
            <a:avLst/>
          </a:prstGeom>
          <a:solidFill>
            <a:srgbClr val="FFFF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1" name="Group 58"/>
          <p:cNvGrpSpPr>
            <a:grpSpLocks/>
          </p:cNvGrpSpPr>
          <p:nvPr/>
        </p:nvGrpSpPr>
        <p:grpSpPr bwMode="auto">
          <a:xfrm>
            <a:off x="4143894" y="5897563"/>
            <a:ext cx="838091" cy="285750"/>
            <a:chOff x="2112" y="3792"/>
            <a:chExt cx="396" cy="180"/>
          </a:xfrm>
        </p:grpSpPr>
        <p:sp>
          <p:nvSpPr>
            <p:cNvPr id="32792" name="Rectangle 59"/>
            <p:cNvSpPr>
              <a:spLocks noChangeArrowheads="1"/>
            </p:cNvSpPr>
            <p:nvPr/>
          </p:nvSpPr>
          <p:spPr bwMode="auto">
            <a:xfrm>
              <a:off x="2268" y="3804"/>
              <a:ext cx="240" cy="168"/>
            </a:xfrm>
            <a:prstGeom prst="rect">
              <a:avLst/>
            </a:prstGeom>
            <a:solidFill>
              <a:srgbClr val="FFFFFF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93" name="Line 60"/>
            <p:cNvSpPr>
              <a:spLocks noChangeShapeType="1"/>
            </p:cNvSpPr>
            <p:nvPr/>
          </p:nvSpPr>
          <p:spPr bwMode="auto">
            <a:xfrm flipH="1" flipV="1">
              <a:off x="2112" y="3792"/>
              <a:ext cx="96" cy="144"/>
            </a:xfrm>
            <a:prstGeom prst="line">
              <a:avLst/>
            </a:prstGeom>
            <a:noFill/>
            <a:ln w="19050" cap="sq">
              <a:solidFill>
                <a:srgbClr val="FF0000"/>
              </a:solidFill>
              <a:round/>
              <a:headEnd type="none" w="sm" len="sm"/>
              <a:tailEnd type="triangle" w="sm" len="lg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" name="Group 71"/>
          <p:cNvGrpSpPr>
            <a:grpSpLocks/>
          </p:cNvGrpSpPr>
          <p:nvPr/>
        </p:nvGrpSpPr>
        <p:grpSpPr bwMode="auto">
          <a:xfrm>
            <a:off x="812694" y="1108075"/>
            <a:ext cx="4455004" cy="592138"/>
            <a:chOff x="384" y="742"/>
            <a:chExt cx="2105" cy="373"/>
          </a:xfrm>
        </p:grpSpPr>
        <p:sp>
          <p:nvSpPr>
            <p:cNvPr id="32790" name="Rectangle 72"/>
            <p:cNvSpPr>
              <a:spLocks noChangeArrowheads="1"/>
            </p:cNvSpPr>
            <p:nvPr/>
          </p:nvSpPr>
          <p:spPr bwMode="auto">
            <a:xfrm>
              <a:off x="384" y="742"/>
              <a:ext cx="1968" cy="373"/>
            </a:xfrm>
            <a:prstGeom prst="rect">
              <a:avLst/>
            </a:prstGeom>
            <a:solidFill>
              <a:srgbClr val="FFFFB5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71842" dir="2700000" algn="ctr" rotWithShape="0">
                <a:srgbClr val="B2B2B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91" name="Text Box 73"/>
            <p:cNvSpPr txBox="1">
              <a:spLocks noChangeArrowheads="1"/>
            </p:cNvSpPr>
            <p:nvPr/>
          </p:nvSpPr>
          <p:spPr bwMode="auto">
            <a:xfrm>
              <a:off x="473" y="754"/>
              <a:ext cx="2016" cy="35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/>
              <a:r>
                <a:rPr kumimoji="1" lang="en-US" altLang="zh-CN" sz="3100" b="1" dirty="0">
                  <a:solidFill>
                    <a:srgbClr val="000099"/>
                  </a:solidFill>
                </a:rPr>
                <a:t>(</a:t>
              </a:r>
              <a:r>
                <a:rPr kumimoji="1" lang="zh-CN" altLang="en-US" sz="3100" b="1" dirty="0">
                  <a:solidFill>
                    <a:srgbClr val="000099"/>
                  </a:solidFill>
                </a:rPr>
                <a:t>一</a:t>
              </a:r>
              <a:r>
                <a:rPr kumimoji="1" lang="en-US" altLang="zh-CN" sz="3100" b="1" dirty="0">
                  <a:solidFill>
                    <a:srgbClr val="000099"/>
                  </a:solidFill>
                </a:rPr>
                <a:t>)</a:t>
              </a:r>
              <a:r>
                <a:rPr kumimoji="1" lang="zh-CN" altLang="en-US" sz="3100" dirty="0">
                  <a:solidFill>
                    <a:srgbClr val="000099"/>
                  </a:solidFill>
                  <a:ea typeface="宋体" charset="-122"/>
                </a:rPr>
                <a:t> </a:t>
              </a:r>
              <a:r>
                <a:rPr kumimoji="1" lang="zh-CN" altLang="en-US" sz="3100" b="1" dirty="0">
                  <a:solidFill>
                    <a:srgbClr val="000099"/>
                  </a:solidFill>
                </a:rPr>
                <a:t>栈的定义</a:t>
              </a:r>
              <a:endParaRPr kumimoji="1" lang="zh-CN" altLang="en-US" sz="3100" dirty="0">
                <a:solidFill>
                  <a:srgbClr val="000099"/>
                </a:solidFill>
              </a:endParaRPr>
            </a:p>
          </p:txBody>
        </p:sp>
      </p:grpSp>
      <p:grpSp>
        <p:nvGrpSpPr>
          <p:cNvPr id="13" name="Group 74"/>
          <p:cNvGrpSpPr>
            <a:grpSpLocks/>
          </p:cNvGrpSpPr>
          <p:nvPr/>
        </p:nvGrpSpPr>
        <p:grpSpPr bwMode="auto">
          <a:xfrm>
            <a:off x="7911071" y="5411789"/>
            <a:ext cx="2069831" cy="503237"/>
            <a:chOff x="3892" y="3486"/>
            <a:chExt cx="978" cy="317"/>
          </a:xfrm>
        </p:grpSpPr>
        <p:sp>
          <p:nvSpPr>
            <p:cNvPr id="32788" name="AutoShape 75"/>
            <p:cNvSpPr>
              <a:spLocks noChangeArrowheads="1"/>
            </p:cNvSpPr>
            <p:nvPr/>
          </p:nvSpPr>
          <p:spPr bwMode="auto">
            <a:xfrm>
              <a:off x="3892" y="3512"/>
              <a:ext cx="816" cy="288"/>
            </a:xfrm>
            <a:prstGeom prst="wedgeEllipseCallout">
              <a:avLst>
                <a:gd name="adj1" fmla="val -68995"/>
                <a:gd name="adj2" fmla="val 4861"/>
              </a:avLst>
            </a:prstGeom>
            <a:gradFill rotWithShape="0">
              <a:gsLst>
                <a:gs pos="0">
                  <a:srgbClr val="760000"/>
                </a:gs>
                <a:gs pos="50000">
                  <a:srgbClr val="FF0000"/>
                </a:gs>
                <a:gs pos="100000">
                  <a:srgbClr val="760000"/>
                </a:gs>
              </a:gsLst>
              <a:lin ang="18900000" scaled="1"/>
            </a:gradFill>
            <a:ln w="19050" cap="sq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ffectLst>
              <a:outerShdw dist="71842" dir="2700000" algn="ctr" rotWithShape="0">
                <a:srgbClr val="B2B2B2"/>
              </a:outerShdw>
            </a:effectLst>
          </p:spPr>
          <p:txBody>
            <a:bodyPr/>
            <a:lstStyle/>
            <a:p>
              <a:pPr algn="ctr"/>
              <a:endParaRPr lang="zh-CN" altLang="en-US" b="1"/>
            </a:p>
          </p:txBody>
        </p:sp>
        <p:sp>
          <p:nvSpPr>
            <p:cNvPr id="32789" name="Text Box 76"/>
            <p:cNvSpPr txBox="1">
              <a:spLocks noChangeArrowheads="1"/>
            </p:cNvSpPr>
            <p:nvPr/>
          </p:nvSpPr>
          <p:spPr bwMode="auto">
            <a:xfrm>
              <a:off x="3999" y="3486"/>
              <a:ext cx="871" cy="31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r>
                <a:rPr lang="zh-CN" altLang="en-US" sz="2700" b="1" i="1">
                  <a:solidFill>
                    <a:srgbClr val="FFFFFF"/>
                  </a:solidFill>
                  <a:ea typeface="黑体" pitchFamily="2" charset="-122"/>
                </a:rPr>
                <a:t>出栈</a:t>
              </a:r>
            </a:p>
          </p:txBody>
        </p:sp>
      </p:grp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734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734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734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734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34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34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withGroup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3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73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withGroup">
                            <p:stCondLst>
                              <p:cond delay="2500"/>
                            </p:stCondLst>
                            <p:childTnLst>
                              <p:par>
                                <p:cTn id="3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34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3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withGroup">
                            <p:stCondLst>
                              <p:cond delay="3000"/>
                            </p:stCondLst>
                            <p:childTnLst>
                              <p:par>
                                <p:cTn id="4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73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73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273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3431" grpId="0" autoUpdateAnimBg="0"/>
      <p:bldP spid="273432" grpId="0" autoUpdateAnimBg="0"/>
      <p:bldP spid="273433" grpId="0" autoUpdateAnimBg="0"/>
      <p:bldP spid="273434" grpId="0" autoUpdateAnimBg="0"/>
      <p:bldP spid="273435" grpId="0" autoUpdateAnimBg="0"/>
      <p:bldP spid="273436" grpId="0" autoUpdateAnimBg="0"/>
      <p:bldP spid="273465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7923767" y="4077095"/>
            <a:ext cx="3381992" cy="2900361"/>
            <a:chOff x="3744" y="2025"/>
            <a:chExt cx="1598" cy="1827"/>
          </a:xfrm>
        </p:grpSpPr>
        <p:sp>
          <p:nvSpPr>
            <p:cNvPr id="74780" name="Oval 3"/>
            <p:cNvSpPr>
              <a:spLocks noChangeArrowheads="1"/>
            </p:cNvSpPr>
            <p:nvPr/>
          </p:nvSpPr>
          <p:spPr bwMode="auto">
            <a:xfrm>
              <a:off x="3744" y="2208"/>
              <a:ext cx="1440" cy="1344"/>
            </a:xfrm>
            <a:prstGeom prst="ellipse">
              <a:avLst/>
            </a:prstGeom>
            <a:noFill/>
            <a:ln w="28575" cap="sq">
              <a:solidFill>
                <a:srgbClr val="3333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74781" name="Oval 4"/>
            <p:cNvSpPr>
              <a:spLocks noChangeArrowheads="1"/>
            </p:cNvSpPr>
            <p:nvPr/>
          </p:nvSpPr>
          <p:spPr bwMode="auto">
            <a:xfrm>
              <a:off x="4032" y="2457"/>
              <a:ext cx="864" cy="864"/>
            </a:xfrm>
            <a:prstGeom prst="ellips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74782" name="Line 5"/>
            <p:cNvSpPr>
              <a:spLocks noChangeShapeType="1"/>
            </p:cNvSpPr>
            <p:nvPr/>
          </p:nvSpPr>
          <p:spPr bwMode="auto">
            <a:xfrm>
              <a:off x="4464" y="2217"/>
              <a:ext cx="0" cy="240"/>
            </a:xfrm>
            <a:prstGeom prst="line">
              <a:avLst/>
            </a:prstGeom>
            <a:noFill/>
            <a:ln w="25400" cap="sq">
              <a:solidFill>
                <a:srgbClr val="0033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4783" name="Line 6"/>
            <p:cNvSpPr>
              <a:spLocks noChangeShapeType="1"/>
            </p:cNvSpPr>
            <p:nvPr/>
          </p:nvSpPr>
          <p:spPr bwMode="auto">
            <a:xfrm flipH="1">
              <a:off x="4696" y="2329"/>
              <a:ext cx="144" cy="192"/>
            </a:xfrm>
            <a:prstGeom prst="line">
              <a:avLst/>
            </a:prstGeom>
            <a:noFill/>
            <a:ln w="38100" cap="sq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4784" name="Line 7"/>
            <p:cNvSpPr>
              <a:spLocks noChangeShapeType="1"/>
            </p:cNvSpPr>
            <p:nvPr/>
          </p:nvSpPr>
          <p:spPr bwMode="auto">
            <a:xfrm flipH="1">
              <a:off x="4848" y="2601"/>
              <a:ext cx="240" cy="96"/>
            </a:xfrm>
            <a:prstGeom prst="line">
              <a:avLst/>
            </a:prstGeom>
            <a:noFill/>
            <a:ln w="25400" cap="sq">
              <a:solidFill>
                <a:srgbClr val="0033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4785" name="Line 8"/>
            <p:cNvSpPr>
              <a:spLocks noChangeShapeType="1"/>
            </p:cNvSpPr>
            <p:nvPr/>
          </p:nvSpPr>
          <p:spPr bwMode="auto">
            <a:xfrm flipH="1" flipV="1">
              <a:off x="4848" y="3093"/>
              <a:ext cx="192" cy="144"/>
            </a:xfrm>
            <a:prstGeom prst="line">
              <a:avLst/>
            </a:prstGeom>
            <a:noFill/>
            <a:ln w="25400" cap="sq">
              <a:solidFill>
                <a:srgbClr val="0033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4786" name="Line 9"/>
            <p:cNvSpPr>
              <a:spLocks noChangeShapeType="1"/>
            </p:cNvSpPr>
            <p:nvPr/>
          </p:nvSpPr>
          <p:spPr bwMode="auto">
            <a:xfrm flipH="1" flipV="1">
              <a:off x="4896" y="2889"/>
              <a:ext cx="288" cy="48"/>
            </a:xfrm>
            <a:prstGeom prst="line">
              <a:avLst/>
            </a:prstGeom>
            <a:noFill/>
            <a:ln w="25400" cap="sq">
              <a:solidFill>
                <a:srgbClr val="0033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4787" name="Line 10"/>
            <p:cNvSpPr>
              <a:spLocks noChangeShapeType="1"/>
            </p:cNvSpPr>
            <p:nvPr/>
          </p:nvSpPr>
          <p:spPr bwMode="auto">
            <a:xfrm>
              <a:off x="4128" y="2313"/>
              <a:ext cx="96" cy="192"/>
            </a:xfrm>
            <a:prstGeom prst="line">
              <a:avLst/>
            </a:prstGeom>
            <a:noFill/>
            <a:ln w="25400" cap="sq">
              <a:solidFill>
                <a:srgbClr val="0033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4788" name="Line 11"/>
            <p:cNvSpPr>
              <a:spLocks noChangeShapeType="1"/>
            </p:cNvSpPr>
            <p:nvPr/>
          </p:nvSpPr>
          <p:spPr bwMode="auto">
            <a:xfrm rot="-695531">
              <a:off x="4704" y="3273"/>
              <a:ext cx="96" cy="192"/>
            </a:xfrm>
            <a:prstGeom prst="line">
              <a:avLst/>
            </a:prstGeom>
            <a:noFill/>
            <a:ln w="25400" cap="sq">
              <a:solidFill>
                <a:srgbClr val="0033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4789" name="Text Box 12"/>
            <p:cNvSpPr txBox="1">
              <a:spLocks noChangeArrowheads="1"/>
            </p:cNvSpPr>
            <p:nvPr/>
          </p:nvSpPr>
          <p:spPr bwMode="auto">
            <a:xfrm>
              <a:off x="4944" y="2217"/>
              <a:ext cx="154" cy="291"/>
            </a:xfrm>
            <a:prstGeom prst="rect">
              <a:avLst/>
            </a:prstGeom>
            <a:noFill/>
            <a:ln w="28575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zh-CN" altLang="en-US" sz="2400" b="1">
                  <a:solidFill>
                    <a:srgbClr val="000099"/>
                  </a:solidFill>
                </a:rPr>
                <a:t>0</a:t>
              </a:r>
            </a:p>
          </p:txBody>
        </p:sp>
        <p:sp>
          <p:nvSpPr>
            <p:cNvPr id="74790" name="Text Box 13"/>
            <p:cNvSpPr txBox="1">
              <a:spLocks noChangeArrowheads="1"/>
            </p:cNvSpPr>
            <p:nvPr/>
          </p:nvSpPr>
          <p:spPr bwMode="auto">
            <a:xfrm>
              <a:off x="5188" y="2601"/>
              <a:ext cx="154" cy="291"/>
            </a:xfrm>
            <a:prstGeom prst="rect">
              <a:avLst/>
            </a:prstGeom>
            <a:noFill/>
            <a:ln w="28575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zh-CN" altLang="en-US" sz="2400" b="1">
                  <a:solidFill>
                    <a:srgbClr val="000099"/>
                  </a:solidFill>
                </a:rPr>
                <a:t>1</a:t>
              </a:r>
            </a:p>
          </p:txBody>
        </p:sp>
        <p:sp>
          <p:nvSpPr>
            <p:cNvPr id="74791" name="Text Box 14"/>
            <p:cNvSpPr txBox="1">
              <a:spLocks noChangeArrowheads="1"/>
            </p:cNvSpPr>
            <p:nvPr/>
          </p:nvSpPr>
          <p:spPr bwMode="auto">
            <a:xfrm>
              <a:off x="5188" y="2985"/>
              <a:ext cx="154" cy="291"/>
            </a:xfrm>
            <a:prstGeom prst="rect">
              <a:avLst/>
            </a:prstGeom>
            <a:noFill/>
            <a:ln w="28575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zh-CN" altLang="en-US" sz="2400" b="1">
                  <a:solidFill>
                    <a:srgbClr val="000099"/>
                  </a:solidFill>
                </a:rPr>
                <a:t>2</a:t>
              </a:r>
            </a:p>
          </p:txBody>
        </p:sp>
        <p:sp>
          <p:nvSpPr>
            <p:cNvPr id="74792" name="Text Box 15"/>
            <p:cNvSpPr txBox="1">
              <a:spLocks noChangeArrowheads="1"/>
            </p:cNvSpPr>
            <p:nvPr/>
          </p:nvSpPr>
          <p:spPr bwMode="auto">
            <a:xfrm>
              <a:off x="4996" y="3330"/>
              <a:ext cx="154" cy="291"/>
            </a:xfrm>
            <a:prstGeom prst="rect">
              <a:avLst/>
            </a:prstGeom>
            <a:noFill/>
            <a:ln w="28575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zh-CN" altLang="en-US" sz="2400" b="1">
                  <a:solidFill>
                    <a:srgbClr val="000099"/>
                  </a:solidFill>
                </a:rPr>
                <a:t>3</a:t>
              </a:r>
            </a:p>
          </p:txBody>
        </p:sp>
        <p:sp>
          <p:nvSpPr>
            <p:cNvPr id="74793" name="Text Box 16"/>
            <p:cNvSpPr txBox="1">
              <a:spLocks noChangeArrowheads="1"/>
            </p:cNvSpPr>
            <p:nvPr/>
          </p:nvSpPr>
          <p:spPr bwMode="auto">
            <a:xfrm>
              <a:off x="4560" y="3561"/>
              <a:ext cx="154" cy="291"/>
            </a:xfrm>
            <a:prstGeom prst="rect">
              <a:avLst/>
            </a:prstGeom>
            <a:noFill/>
            <a:ln w="28575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zh-CN" altLang="en-US" sz="2400" b="1">
                  <a:solidFill>
                    <a:srgbClr val="000099"/>
                  </a:solidFill>
                </a:rPr>
                <a:t>4</a:t>
              </a:r>
            </a:p>
          </p:txBody>
        </p:sp>
        <p:sp>
          <p:nvSpPr>
            <p:cNvPr id="74794" name="Line 17"/>
            <p:cNvSpPr>
              <a:spLocks noChangeShapeType="1"/>
            </p:cNvSpPr>
            <p:nvPr/>
          </p:nvSpPr>
          <p:spPr bwMode="auto">
            <a:xfrm>
              <a:off x="4512" y="3321"/>
              <a:ext cx="0" cy="240"/>
            </a:xfrm>
            <a:prstGeom prst="line">
              <a:avLst/>
            </a:prstGeom>
            <a:noFill/>
            <a:ln w="25400" cap="sq">
              <a:solidFill>
                <a:srgbClr val="0033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4795" name="Text Box 18"/>
            <p:cNvSpPr txBox="1">
              <a:spLocks noChangeArrowheads="1"/>
            </p:cNvSpPr>
            <p:nvPr/>
          </p:nvSpPr>
          <p:spPr bwMode="auto">
            <a:xfrm>
              <a:off x="4512" y="2025"/>
              <a:ext cx="727" cy="233"/>
            </a:xfrm>
            <a:prstGeom prst="rect">
              <a:avLst/>
            </a:prstGeom>
            <a:noFill/>
            <a:ln w="28575" cap="sq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r>
                <a:rPr lang="en-US" altLang="zh-CN" sz="1600" b="1" dirty="0">
                  <a:solidFill>
                    <a:srgbClr val="000099"/>
                  </a:solidFill>
                </a:rPr>
                <a:t>MAXSIZE</a:t>
              </a:r>
              <a:r>
                <a:rPr lang="en-US" altLang="zh-CN" b="1" dirty="0">
                  <a:solidFill>
                    <a:srgbClr val="000099"/>
                  </a:solidFill>
                  <a:latin typeface="宋体" charset="-122"/>
                  <a:ea typeface="宋体" charset="-122"/>
                </a:rPr>
                <a:t>-</a:t>
              </a:r>
              <a:r>
                <a:rPr lang="en-US" altLang="zh-CN" b="1" dirty="0">
                  <a:solidFill>
                    <a:srgbClr val="000099"/>
                  </a:solidFill>
                </a:rPr>
                <a:t>1</a:t>
              </a:r>
            </a:p>
          </p:txBody>
        </p:sp>
        <p:sp>
          <p:nvSpPr>
            <p:cNvPr id="74796" name="Text Box 19"/>
            <p:cNvSpPr txBox="1">
              <a:spLocks noChangeArrowheads="1"/>
            </p:cNvSpPr>
            <p:nvPr/>
          </p:nvSpPr>
          <p:spPr bwMode="auto">
            <a:xfrm>
              <a:off x="3878" y="2025"/>
              <a:ext cx="816" cy="233"/>
            </a:xfrm>
            <a:prstGeom prst="rect">
              <a:avLst/>
            </a:prstGeom>
            <a:noFill/>
            <a:ln w="28575" cap="sq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r>
                <a:rPr lang="en-US" altLang="zh-CN" sz="1600" b="1" dirty="0">
                  <a:solidFill>
                    <a:srgbClr val="000099"/>
                  </a:solidFill>
                </a:rPr>
                <a:t>MAXSIZE</a:t>
              </a:r>
              <a:r>
                <a:rPr lang="en-US" altLang="zh-CN" b="1" dirty="0">
                  <a:solidFill>
                    <a:srgbClr val="000099"/>
                  </a:solidFill>
                  <a:latin typeface="宋体" charset="-122"/>
                  <a:ea typeface="宋体" charset="-122"/>
                </a:rPr>
                <a:t>-</a:t>
              </a:r>
              <a:r>
                <a:rPr lang="en-US" altLang="zh-CN" b="1" dirty="0">
                  <a:solidFill>
                    <a:srgbClr val="000099"/>
                  </a:solidFill>
                </a:rPr>
                <a:t>2</a:t>
              </a:r>
            </a:p>
          </p:txBody>
        </p:sp>
        <p:sp>
          <p:nvSpPr>
            <p:cNvPr id="74797" name="Text Box 20"/>
            <p:cNvSpPr txBox="1">
              <a:spLocks noChangeArrowheads="1"/>
            </p:cNvSpPr>
            <p:nvPr/>
          </p:nvSpPr>
          <p:spPr bwMode="auto">
            <a:xfrm>
              <a:off x="3840" y="2745"/>
              <a:ext cx="144" cy="368"/>
            </a:xfrm>
            <a:prstGeom prst="rect">
              <a:avLst/>
            </a:prstGeom>
            <a:noFill/>
            <a:ln w="28575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zh-CN" altLang="en-US" sz="3200" b="1">
                  <a:solidFill>
                    <a:srgbClr val="000099"/>
                  </a:solidFill>
                  <a:ea typeface="宋体" charset="-122"/>
                  <a:cs typeface="Times New Roman" pitchFamily="18" charset="0"/>
                </a:rPr>
                <a:t>:</a:t>
              </a:r>
            </a:p>
          </p:txBody>
        </p:sp>
        <p:sp>
          <p:nvSpPr>
            <p:cNvPr id="74798" name="Text Box 21"/>
            <p:cNvSpPr txBox="1">
              <a:spLocks noChangeArrowheads="1"/>
            </p:cNvSpPr>
            <p:nvPr/>
          </p:nvSpPr>
          <p:spPr bwMode="auto">
            <a:xfrm>
              <a:off x="3840" y="2889"/>
              <a:ext cx="140" cy="368"/>
            </a:xfrm>
            <a:prstGeom prst="rect">
              <a:avLst/>
            </a:prstGeom>
            <a:noFill/>
            <a:ln w="28575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zh-CN" altLang="en-US" sz="3200" b="1">
                  <a:solidFill>
                    <a:srgbClr val="000099"/>
                  </a:solidFill>
                  <a:ea typeface="宋体" charset="-122"/>
                  <a:cs typeface="Times New Roman" pitchFamily="18" charset="0"/>
                </a:rPr>
                <a:t>:</a:t>
              </a:r>
            </a:p>
          </p:txBody>
        </p:sp>
      </p:grpSp>
      <p:grpSp>
        <p:nvGrpSpPr>
          <p:cNvPr id="3" name="Group 32"/>
          <p:cNvGrpSpPr>
            <a:grpSpLocks/>
          </p:cNvGrpSpPr>
          <p:nvPr/>
        </p:nvGrpSpPr>
        <p:grpSpPr bwMode="auto">
          <a:xfrm>
            <a:off x="711108" y="304800"/>
            <a:ext cx="4040191" cy="609600"/>
            <a:chOff x="384" y="336"/>
            <a:chExt cx="1632" cy="384"/>
          </a:xfrm>
        </p:grpSpPr>
        <p:sp>
          <p:nvSpPr>
            <p:cNvPr id="74778" name="Rectangle 33"/>
            <p:cNvSpPr>
              <a:spLocks noChangeArrowheads="1"/>
            </p:cNvSpPr>
            <p:nvPr/>
          </p:nvSpPr>
          <p:spPr bwMode="auto">
            <a:xfrm>
              <a:off x="384" y="336"/>
              <a:ext cx="1632" cy="384"/>
            </a:xfrm>
            <a:prstGeom prst="rect">
              <a:avLst/>
            </a:prstGeom>
            <a:solidFill>
              <a:srgbClr val="CFCFCF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17088" dir="2436078" algn="ctr" rotWithShape="0">
                <a:srgbClr val="969696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779" name="Rectangle 34"/>
            <p:cNvSpPr>
              <a:spLocks noChangeArrowheads="1"/>
            </p:cNvSpPr>
            <p:nvPr/>
          </p:nvSpPr>
          <p:spPr bwMode="auto">
            <a:xfrm>
              <a:off x="436" y="369"/>
              <a:ext cx="1484" cy="34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kumimoji="1" lang="en-US" altLang="zh-CN" sz="3000" b="1" dirty="0">
                  <a:solidFill>
                    <a:srgbClr val="003399"/>
                  </a:solidFill>
                  <a:latin typeface="黑体" pitchFamily="2" charset="-122"/>
                  <a:ea typeface="黑体" pitchFamily="2" charset="-122"/>
                </a:rPr>
                <a:t>(</a:t>
              </a:r>
              <a:r>
                <a:rPr kumimoji="1" lang="zh-CN" altLang="en-US" sz="3000" b="1" dirty="0">
                  <a:solidFill>
                    <a:srgbClr val="003399"/>
                  </a:solidFill>
                  <a:latin typeface="黑体" pitchFamily="2" charset="-122"/>
                  <a:ea typeface="黑体" pitchFamily="2" charset="-122"/>
                </a:rPr>
                <a:t>二</a:t>
              </a:r>
              <a:r>
                <a:rPr kumimoji="1" lang="en-US" altLang="zh-CN" sz="3000" b="1" dirty="0">
                  <a:solidFill>
                    <a:srgbClr val="003399"/>
                  </a:solidFill>
                  <a:latin typeface="黑体" pitchFamily="2" charset="-122"/>
                  <a:ea typeface="黑体" pitchFamily="2" charset="-122"/>
                </a:rPr>
                <a:t>)</a:t>
              </a:r>
              <a:r>
                <a:rPr kumimoji="1" lang="zh-CN" altLang="en-US" sz="3000" b="1" dirty="0">
                  <a:solidFill>
                    <a:srgbClr val="003399"/>
                  </a:solidFill>
                  <a:latin typeface="黑体" pitchFamily="2" charset="-122"/>
                  <a:ea typeface="黑体" pitchFamily="2" charset="-122"/>
                </a:rPr>
                <a:t>循环队列</a:t>
              </a:r>
            </a:p>
          </p:txBody>
        </p:sp>
      </p:grpSp>
      <p:grpSp>
        <p:nvGrpSpPr>
          <p:cNvPr id="4" name="Group 35"/>
          <p:cNvGrpSpPr>
            <a:grpSpLocks/>
          </p:cNvGrpSpPr>
          <p:nvPr/>
        </p:nvGrpSpPr>
        <p:grpSpPr bwMode="auto">
          <a:xfrm>
            <a:off x="719310" y="2275185"/>
            <a:ext cx="10666613" cy="1600200"/>
            <a:chOff x="384" y="768"/>
            <a:chExt cx="5040" cy="1008"/>
          </a:xfrm>
        </p:grpSpPr>
        <p:sp>
          <p:nvSpPr>
            <p:cNvPr id="74775" name="Rectangle 36"/>
            <p:cNvSpPr>
              <a:spLocks noChangeArrowheads="1"/>
            </p:cNvSpPr>
            <p:nvPr/>
          </p:nvSpPr>
          <p:spPr bwMode="auto">
            <a:xfrm>
              <a:off x="384" y="768"/>
              <a:ext cx="5040" cy="1008"/>
            </a:xfrm>
            <a:prstGeom prst="rect">
              <a:avLst/>
            </a:prstGeom>
            <a:solidFill>
              <a:srgbClr val="CCFFFF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97566" dir="2700000" algn="ctr" rotWithShape="0">
                <a:srgbClr val="B2B2B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776" name="Text Box 37"/>
            <p:cNvSpPr txBox="1">
              <a:spLocks noChangeArrowheads="1"/>
            </p:cNvSpPr>
            <p:nvPr/>
          </p:nvSpPr>
          <p:spPr bwMode="auto">
            <a:xfrm>
              <a:off x="528" y="860"/>
              <a:ext cx="4858" cy="87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eaLnBrk="1" hangingPunct="1"/>
              <a:r>
                <a:rPr kumimoji="1" lang="zh-CN" altLang="en-US" sz="2800" b="1" dirty="0">
                  <a:solidFill>
                    <a:srgbClr val="000099"/>
                  </a:solidFill>
                  <a:latin typeface="幼圆" pitchFamily="49" charset="-122"/>
                  <a:ea typeface="幼圆" pitchFamily="49" charset="-122"/>
                </a:rPr>
                <a:t>把队列(数组)设想成头尾相连的循环表，使得数组前部由于删除操作而导致的无用空间尽可能得到重复利用，这样的队列称为           。</a:t>
              </a:r>
            </a:p>
          </p:txBody>
        </p:sp>
        <p:sp>
          <p:nvSpPr>
            <p:cNvPr id="74777" name="Rectangle 38"/>
            <p:cNvSpPr>
              <a:spLocks noChangeArrowheads="1"/>
            </p:cNvSpPr>
            <p:nvPr/>
          </p:nvSpPr>
          <p:spPr bwMode="auto">
            <a:xfrm>
              <a:off x="725" y="1405"/>
              <a:ext cx="1009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square">
              <a:spAutoFit/>
            </a:bodyPr>
            <a:lstStyle/>
            <a:p>
              <a:r>
                <a:rPr kumimoji="1" lang="zh-CN" altLang="en-US" sz="2800" b="1" dirty="0">
                  <a:solidFill>
                    <a:srgbClr val="FF3300"/>
                  </a:solidFill>
                  <a:latin typeface="黑体" pitchFamily="2" charset="-122"/>
                  <a:ea typeface="黑体" pitchFamily="2" charset="-122"/>
                </a:rPr>
                <a:t>循环队列</a:t>
              </a: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1295231" y="4291410"/>
            <a:ext cx="6816897" cy="1446213"/>
            <a:chOff x="971550" y="3429000"/>
            <a:chExt cx="5113338" cy="1446213"/>
          </a:xfrm>
        </p:grpSpPr>
        <p:sp>
          <p:nvSpPr>
            <p:cNvPr id="285735" name="Text Box 39"/>
            <p:cNvSpPr txBox="1">
              <a:spLocks noChangeArrowheads="1"/>
            </p:cNvSpPr>
            <p:nvPr/>
          </p:nvSpPr>
          <p:spPr bwMode="auto">
            <a:xfrm>
              <a:off x="971550" y="3429000"/>
              <a:ext cx="3888482" cy="60016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2700" algn="ctr" rotWithShape="0">
                <a:srgbClr val="000000"/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altLang="zh-CN" sz="3300" b="1" dirty="0">
                  <a:solidFill>
                    <a:srgbClr val="FF0000"/>
                  </a:solidFill>
                </a:rPr>
                <a:t>QUEUE[0..MAXSIZE</a:t>
              </a:r>
              <a:r>
                <a:rPr lang="en-US" altLang="zh-CN" sz="3300" b="1" dirty="0">
                  <a:solidFill>
                    <a:srgbClr val="FF0000"/>
                  </a:solidFill>
                  <a:latin typeface="宋体" charset="-122"/>
                  <a:ea typeface="宋体" charset="-122"/>
                </a:rPr>
                <a:t>-</a:t>
              </a:r>
              <a:r>
                <a:rPr lang="en-US" altLang="zh-CN" sz="3300" b="1" dirty="0">
                  <a:solidFill>
                    <a:srgbClr val="FF0000"/>
                  </a:solidFill>
                </a:rPr>
                <a:t>1]</a:t>
              </a:r>
            </a:p>
          </p:txBody>
        </p:sp>
        <p:grpSp>
          <p:nvGrpSpPr>
            <p:cNvPr id="5" name="Group 40"/>
            <p:cNvGrpSpPr>
              <a:grpSpLocks/>
            </p:cNvGrpSpPr>
            <p:nvPr/>
          </p:nvGrpSpPr>
          <p:grpSpPr bwMode="auto">
            <a:xfrm>
              <a:off x="1011238" y="4006850"/>
              <a:ext cx="5073650" cy="868363"/>
              <a:chOff x="727" y="3118"/>
              <a:chExt cx="3196" cy="547"/>
            </a:xfrm>
          </p:grpSpPr>
          <p:sp>
            <p:nvSpPr>
              <p:cNvPr id="74762" name="Rectangle 41"/>
              <p:cNvSpPr>
                <a:spLocks noChangeArrowheads="1"/>
              </p:cNvSpPr>
              <p:nvPr/>
            </p:nvSpPr>
            <p:spPr bwMode="auto">
              <a:xfrm>
                <a:off x="1887" y="3385"/>
                <a:ext cx="1152" cy="192"/>
              </a:xfrm>
              <a:prstGeom prst="rect">
                <a:avLst/>
              </a:prstGeom>
              <a:noFill/>
              <a:ln w="1905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zh-CN" altLang="en-US" sz="2800" b="1">
                    <a:solidFill>
                      <a:srgbClr val="000099"/>
                    </a:solidFill>
                    <a:ea typeface="宋体" charset="-122"/>
                    <a:cs typeface="Times New Roman" pitchFamily="18" charset="0"/>
                  </a:rPr>
                  <a:t>……</a:t>
                </a:r>
              </a:p>
            </p:txBody>
          </p:sp>
          <p:sp>
            <p:nvSpPr>
              <p:cNvPr id="74763" name="Text Box 42"/>
              <p:cNvSpPr txBox="1">
                <a:spLocks noChangeArrowheads="1"/>
              </p:cNvSpPr>
              <p:nvPr/>
            </p:nvSpPr>
            <p:spPr bwMode="auto">
              <a:xfrm>
                <a:off x="764" y="3118"/>
                <a:ext cx="3159" cy="291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r>
                  <a:rPr lang="zh-CN" altLang="en-US" sz="2400" b="1" dirty="0">
                    <a:solidFill>
                      <a:srgbClr val="003399"/>
                    </a:solidFill>
                  </a:rPr>
                  <a:t>0  </a:t>
                </a:r>
                <a:r>
                  <a:rPr lang="zh-CN" altLang="en-US" sz="2400" b="1" dirty="0" smtClean="0">
                    <a:solidFill>
                      <a:srgbClr val="003399"/>
                    </a:solidFill>
                  </a:rPr>
                  <a:t>   </a:t>
                </a:r>
                <a:r>
                  <a:rPr lang="zh-CN" altLang="en-US" sz="2400" b="1" dirty="0">
                    <a:solidFill>
                      <a:srgbClr val="003399"/>
                    </a:solidFill>
                  </a:rPr>
                  <a:t>1     2      3    4          </a:t>
                </a:r>
                <a:r>
                  <a:rPr lang="zh-CN" altLang="en-US" sz="2400" b="1" dirty="0">
                    <a:solidFill>
                      <a:srgbClr val="003399"/>
                    </a:solidFill>
                    <a:ea typeface="宋体" charset="-122"/>
                    <a:cs typeface="Times New Roman" pitchFamily="18" charset="0"/>
                  </a:rPr>
                  <a:t>… …</a:t>
                </a:r>
                <a:r>
                  <a:rPr lang="zh-CN" altLang="en-US" sz="2400" b="1" dirty="0">
                    <a:solidFill>
                      <a:srgbClr val="003399"/>
                    </a:solidFill>
                  </a:rPr>
                  <a:t>                    </a:t>
                </a:r>
                <a:r>
                  <a:rPr lang="en-US" altLang="zh-CN" sz="2000" b="1" dirty="0">
                    <a:solidFill>
                      <a:srgbClr val="003399"/>
                    </a:solidFill>
                  </a:rPr>
                  <a:t>MAXSIZE</a:t>
                </a:r>
                <a:r>
                  <a:rPr lang="en-US" altLang="zh-CN" sz="2400" b="1" dirty="0">
                    <a:solidFill>
                      <a:srgbClr val="003399"/>
                    </a:solidFill>
                    <a:latin typeface="宋体" charset="-122"/>
                    <a:ea typeface="宋体" charset="-122"/>
                  </a:rPr>
                  <a:t>-</a:t>
                </a:r>
                <a:r>
                  <a:rPr lang="en-US" altLang="zh-CN" sz="2400" b="1" dirty="0">
                    <a:solidFill>
                      <a:srgbClr val="003399"/>
                    </a:solidFill>
                  </a:rPr>
                  <a:t>1</a:t>
                </a:r>
              </a:p>
            </p:txBody>
          </p:sp>
          <p:sp>
            <p:nvSpPr>
              <p:cNvPr id="74764" name="Line 43"/>
              <p:cNvSpPr>
                <a:spLocks noChangeShapeType="1"/>
              </p:cNvSpPr>
              <p:nvPr/>
            </p:nvSpPr>
            <p:spPr bwMode="auto">
              <a:xfrm>
                <a:off x="740" y="3385"/>
                <a:ext cx="2631" cy="0"/>
              </a:xfrm>
              <a:prstGeom prst="line">
                <a:avLst/>
              </a:prstGeom>
              <a:noFill/>
              <a:ln w="31750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765" name="Line 44"/>
              <p:cNvSpPr>
                <a:spLocks noChangeShapeType="1"/>
              </p:cNvSpPr>
              <p:nvPr/>
            </p:nvSpPr>
            <p:spPr bwMode="auto">
              <a:xfrm>
                <a:off x="732" y="3665"/>
                <a:ext cx="2631" cy="0"/>
              </a:xfrm>
              <a:prstGeom prst="line">
                <a:avLst/>
              </a:prstGeom>
              <a:noFill/>
              <a:ln w="31750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766" name="Line 45"/>
              <p:cNvSpPr>
                <a:spLocks noChangeShapeType="1"/>
              </p:cNvSpPr>
              <p:nvPr/>
            </p:nvSpPr>
            <p:spPr bwMode="auto">
              <a:xfrm>
                <a:off x="727" y="3385"/>
                <a:ext cx="0" cy="272"/>
              </a:xfrm>
              <a:prstGeom prst="line">
                <a:avLst/>
              </a:prstGeom>
              <a:noFill/>
              <a:ln w="34925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767" name="Line 46"/>
              <p:cNvSpPr>
                <a:spLocks noChangeShapeType="1"/>
              </p:cNvSpPr>
              <p:nvPr/>
            </p:nvSpPr>
            <p:spPr bwMode="auto">
              <a:xfrm>
                <a:off x="970" y="3385"/>
                <a:ext cx="0" cy="272"/>
              </a:xfrm>
              <a:prstGeom prst="line">
                <a:avLst/>
              </a:prstGeom>
              <a:noFill/>
              <a:ln w="25400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768" name="Line 47"/>
              <p:cNvSpPr>
                <a:spLocks noChangeShapeType="1"/>
              </p:cNvSpPr>
              <p:nvPr/>
            </p:nvSpPr>
            <p:spPr bwMode="auto">
              <a:xfrm>
                <a:off x="1226" y="3390"/>
                <a:ext cx="0" cy="272"/>
              </a:xfrm>
              <a:prstGeom prst="line">
                <a:avLst/>
              </a:prstGeom>
              <a:noFill/>
              <a:ln w="25400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769" name="Line 48"/>
              <p:cNvSpPr>
                <a:spLocks noChangeShapeType="1"/>
              </p:cNvSpPr>
              <p:nvPr/>
            </p:nvSpPr>
            <p:spPr bwMode="auto">
              <a:xfrm>
                <a:off x="1477" y="3385"/>
                <a:ext cx="0" cy="272"/>
              </a:xfrm>
              <a:prstGeom prst="line">
                <a:avLst/>
              </a:prstGeom>
              <a:noFill/>
              <a:ln w="25400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770" name="Line 49"/>
              <p:cNvSpPr>
                <a:spLocks noChangeShapeType="1"/>
              </p:cNvSpPr>
              <p:nvPr/>
            </p:nvSpPr>
            <p:spPr bwMode="auto">
              <a:xfrm>
                <a:off x="1725" y="3385"/>
                <a:ext cx="0" cy="272"/>
              </a:xfrm>
              <a:prstGeom prst="line">
                <a:avLst/>
              </a:prstGeom>
              <a:noFill/>
              <a:ln w="25400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771" name="Line 50"/>
              <p:cNvSpPr>
                <a:spLocks noChangeShapeType="1"/>
              </p:cNvSpPr>
              <p:nvPr/>
            </p:nvSpPr>
            <p:spPr bwMode="auto">
              <a:xfrm>
                <a:off x="1967" y="3393"/>
                <a:ext cx="0" cy="272"/>
              </a:xfrm>
              <a:prstGeom prst="line">
                <a:avLst/>
              </a:prstGeom>
              <a:noFill/>
              <a:ln w="25400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772" name="Line 51"/>
              <p:cNvSpPr>
                <a:spLocks noChangeShapeType="1"/>
              </p:cNvSpPr>
              <p:nvPr/>
            </p:nvSpPr>
            <p:spPr bwMode="auto">
              <a:xfrm>
                <a:off x="3371" y="3393"/>
                <a:ext cx="0" cy="272"/>
              </a:xfrm>
              <a:prstGeom prst="line">
                <a:avLst/>
              </a:prstGeom>
              <a:noFill/>
              <a:ln w="34925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773" name="Line 52"/>
              <p:cNvSpPr>
                <a:spLocks noChangeShapeType="1"/>
              </p:cNvSpPr>
              <p:nvPr/>
            </p:nvSpPr>
            <p:spPr bwMode="auto">
              <a:xfrm>
                <a:off x="3128" y="3393"/>
                <a:ext cx="0" cy="272"/>
              </a:xfrm>
              <a:prstGeom prst="line">
                <a:avLst/>
              </a:prstGeom>
              <a:noFill/>
              <a:ln w="25400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774" name="Line 53"/>
              <p:cNvSpPr>
                <a:spLocks noChangeShapeType="1"/>
              </p:cNvSpPr>
              <p:nvPr/>
            </p:nvSpPr>
            <p:spPr bwMode="auto">
              <a:xfrm>
                <a:off x="2888" y="3385"/>
                <a:ext cx="0" cy="272"/>
              </a:xfrm>
              <a:prstGeom prst="line">
                <a:avLst/>
              </a:prstGeom>
              <a:noFill/>
              <a:ln w="25400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47" name="Group 48"/>
          <p:cNvGrpSpPr>
            <a:grpSpLocks/>
          </p:cNvGrpSpPr>
          <p:nvPr/>
        </p:nvGrpSpPr>
        <p:grpSpPr bwMode="auto">
          <a:xfrm>
            <a:off x="5327221" y="41178"/>
            <a:ext cx="6863192" cy="2092260"/>
            <a:chOff x="3312" y="1510"/>
            <a:chExt cx="2064" cy="980"/>
          </a:xfrm>
          <a:noFill/>
        </p:grpSpPr>
        <p:sp>
          <p:nvSpPr>
            <p:cNvPr id="48" name="AutoShape 49"/>
            <p:cNvSpPr>
              <a:spLocks noChangeArrowheads="1"/>
            </p:cNvSpPr>
            <p:nvPr/>
          </p:nvSpPr>
          <p:spPr bwMode="auto">
            <a:xfrm>
              <a:off x="3312" y="1510"/>
              <a:ext cx="2064" cy="946"/>
            </a:xfrm>
            <a:prstGeom prst="cloudCallout">
              <a:avLst>
                <a:gd name="adj1" fmla="val -57985"/>
                <a:gd name="adj2" fmla="val 1278"/>
              </a:avLst>
            </a:prstGeom>
            <a:grpFill/>
            <a:ln w="63500" cap="sq">
              <a:solidFill>
                <a:srgbClr val="33CCCC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49" name="Text Box 50"/>
            <p:cNvSpPr txBox="1">
              <a:spLocks noChangeArrowheads="1"/>
            </p:cNvSpPr>
            <p:nvPr/>
          </p:nvSpPr>
          <p:spPr bwMode="auto">
            <a:xfrm>
              <a:off x="3506" y="1664"/>
              <a:ext cx="1720" cy="826"/>
            </a:xfrm>
            <a:prstGeom prst="rect">
              <a:avLst/>
            </a:prstGeom>
            <a:grp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7961" dir="2700000" algn="ctr" rotWithShape="0">
                <a:schemeClr val="bg1"/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zh-CN" altLang="en-US" sz="2000" b="1" dirty="0">
                  <a:solidFill>
                    <a:srgbClr val="FF0000"/>
                  </a:solidFill>
                  <a:ea typeface="幼圆" pitchFamily="49" charset="-122"/>
                </a:rPr>
                <a:t>在实际应用中，因队元素需频繁的进出，上述结构很易造成溢出，即</a:t>
              </a:r>
              <a:r>
                <a:rPr lang="en-US" altLang="zh-CN" sz="2000" b="1" dirty="0">
                  <a:solidFill>
                    <a:srgbClr val="FF0000"/>
                  </a:solidFill>
                  <a:ea typeface="幼圆" pitchFamily="49" charset="-122"/>
                </a:rPr>
                <a:t>rear</a:t>
              </a:r>
              <a:r>
                <a:rPr lang="zh-CN" altLang="en-US" sz="2000" b="1" dirty="0">
                  <a:solidFill>
                    <a:srgbClr val="FF0000"/>
                  </a:solidFill>
                  <a:ea typeface="幼圆" pitchFamily="49" charset="-122"/>
                </a:rPr>
                <a:t>到达数组尾，而实际队中元素并没超出数组大小。故在实际应用中通常将队设计成一个循环队列，从而提高空间利用率。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09731726"/>
      </p:ext>
    </p:extLst>
  </p:cSld>
  <p:clrMapOvr>
    <a:masterClrMapping/>
  </p:clrMapOvr>
  <p:transition>
    <p:pull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7"/>
          <p:cNvGrpSpPr>
            <a:grpSpLocks/>
          </p:cNvGrpSpPr>
          <p:nvPr/>
        </p:nvGrpSpPr>
        <p:grpSpPr bwMode="auto">
          <a:xfrm>
            <a:off x="1870891" y="1325564"/>
            <a:ext cx="8006308" cy="2608262"/>
            <a:chOff x="975" y="707"/>
            <a:chExt cx="3783" cy="1643"/>
          </a:xfrm>
        </p:grpSpPr>
        <p:sp>
          <p:nvSpPr>
            <p:cNvPr id="69635" name="Rectangle 3"/>
            <p:cNvSpPr>
              <a:spLocks noChangeArrowheads="1"/>
            </p:cNvSpPr>
            <p:nvPr/>
          </p:nvSpPr>
          <p:spPr bwMode="auto">
            <a:xfrm>
              <a:off x="1392" y="1150"/>
              <a:ext cx="3366" cy="1200"/>
            </a:xfrm>
            <a:prstGeom prst="rect">
              <a:avLst/>
            </a:prstGeom>
            <a:solidFill>
              <a:srgbClr val="E1F0FF"/>
            </a:solidFill>
            <a:ln w="12700" cap="sq">
              <a:noFill/>
              <a:miter lim="800000"/>
              <a:headEnd/>
              <a:tailEnd/>
            </a:ln>
            <a:effectLst>
              <a:outerShdw dist="206741" dir="2550627" algn="ctr" rotWithShape="0">
                <a:srgbClr val="D1D1D1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36" name="Text Box 4"/>
            <p:cNvSpPr txBox="1">
              <a:spLocks noChangeArrowheads="1"/>
            </p:cNvSpPr>
            <p:nvPr/>
          </p:nvSpPr>
          <p:spPr bwMode="auto">
            <a:xfrm>
              <a:off x="1770" y="1261"/>
              <a:ext cx="2694" cy="833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t">
                <a:lnSpc>
                  <a:spcPct val="90000"/>
                </a:lnSpc>
              </a:pPr>
              <a:r>
                <a:rPr lang="en-US" altLang="zh-CN" sz="4400" b="1" baseline="-10000" dirty="0">
                  <a:solidFill>
                    <a:srgbClr val="B2B2B2"/>
                  </a:solidFill>
                </a:rPr>
                <a:t>#define MAXSIZE     1000</a:t>
              </a:r>
            </a:p>
            <a:p>
              <a:pPr fontAlgn="t">
                <a:lnSpc>
                  <a:spcPct val="90000"/>
                </a:lnSpc>
              </a:pPr>
              <a:r>
                <a:rPr lang="en-US" altLang="zh-CN" sz="4400" b="1" baseline="-10000" dirty="0" err="1">
                  <a:solidFill>
                    <a:srgbClr val="003399"/>
                  </a:solidFill>
                </a:rPr>
                <a:t>QElemType</a:t>
              </a:r>
              <a:r>
                <a:rPr lang="en-US" altLang="zh-CN" sz="4400" b="1" baseline="-10000" dirty="0">
                  <a:solidFill>
                    <a:srgbClr val="003399"/>
                  </a:solidFill>
                </a:rPr>
                <a:t>  QUEUE[MAXSIZE];</a:t>
              </a:r>
            </a:p>
            <a:p>
              <a:pPr fontAlgn="t">
                <a:lnSpc>
                  <a:spcPct val="90000"/>
                </a:lnSpc>
              </a:pPr>
              <a:r>
                <a:rPr lang="en-US" altLang="zh-CN" sz="4400" b="1" baseline="-10000" dirty="0" err="1">
                  <a:solidFill>
                    <a:srgbClr val="003399"/>
                  </a:solidFill>
                </a:rPr>
                <a:t>int</a:t>
              </a:r>
              <a:r>
                <a:rPr lang="en-US" altLang="zh-CN" sz="4400" b="1" baseline="-10000" dirty="0">
                  <a:solidFill>
                    <a:srgbClr val="003399"/>
                  </a:solidFill>
                </a:rPr>
                <a:t>  Front, </a:t>
              </a:r>
              <a:r>
                <a:rPr lang="en-US" altLang="zh-CN" sz="4400" b="1" baseline="-10000" dirty="0" err="1">
                  <a:solidFill>
                    <a:srgbClr val="003399"/>
                  </a:solidFill>
                </a:rPr>
                <a:t>Rear,Count</a:t>
              </a:r>
              <a:r>
                <a:rPr lang="en-US" altLang="zh-CN" sz="4400" b="1" baseline="-10000" dirty="0">
                  <a:solidFill>
                    <a:srgbClr val="003399"/>
                  </a:solidFill>
                </a:rPr>
                <a:t>;</a:t>
              </a:r>
            </a:p>
          </p:txBody>
        </p:sp>
        <p:sp>
          <p:nvSpPr>
            <p:cNvPr id="69637" name="Oval 124"/>
            <p:cNvSpPr>
              <a:spLocks noChangeArrowheads="1"/>
            </p:cNvSpPr>
            <p:nvPr/>
          </p:nvSpPr>
          <p:spPr bwMode="auto">
            <a:xfrm rot="-383283">
              <a:off x="975" y="792"/>
              <a:ext cx="1676" cy="384"/>
            </a:xfrm>
            <a:prstGeom prst="ellipse">
              <a:avLst/>
            </a:prstGeom>
            <a:solidFill>
              <a:srgbClr val="CCFFFF"/>
            </a:solidFill>
            <a:ln w="12700" cap="sq">
              <a:noFill/>
              <a:round/>
              <a:headEnd type="none" w="sm" len="sm"/>
              <a:tailEnd type="none" w="sm" len="sm"/>
            </a:ln>
            <a:effectLst>
              <a:outerShdw dist="63500" dir="2212194" algn="ctr" rotWithShape="0">
                <a:srgbClr val="C0C0C0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38" name="Text Box 125"/>
            <p:cNvSpPr txBox="1">
              <a:spLocks noChangeArrowheads="1"/>
            </p:cNvSpPr>
            <p:nvPr/>
          </p:nvSpPr>
          <p:spPr bwMode="auto">
            <a:xfrm rot="21151543">
              <a:off x="1268" y="707"/>
              <a:ext cx="1057" cy="446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>
              <a:outerShdw dist="17961" dir="2700000" algn="ctr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fontAlgn="t"/>
              <a:r>
                <a:rPr lang="zh-CN" altLang="en-US" sz="6000" b="1" baseline="-10000">
                  <a:solidFill>
                    <a:srgbClr val="FF3300"/>
                  </a:solidFill>
                  <a:ea typeface="华文新魏" pitchFamily="2" charset="-122"/>
                </a:rPr>
                <a:t>类型定义</a:t>
              </a:r>
            </a:p>
          </p:txBody>
        </p:sp>
      </p:grpSp>
      <p:sp>
        <p:nvSpPr>
          <p:cNvPr id="8" name="AutoShape 133"/>
          <p:cNvSpPr>
            <a:spLocks noChangeArrowheads="1"/>
          </p:cNvSpPr>
          <p:nvPr/>
        </p:nvSpPr>
        <p:spPr bwMode="auto">
          <a:xfrm>
            <a:off x="1630710" y="4869160"/>
            <a:ext cx="4392488" cy="1512168"/>
          </a:xfrm>
          <a:prstGeom prst="wedgeRectCallout">
            <a:avLst>
              <a:gd name="adj1" fmla="val 22969"/>
              <a:gd name="adj2" fmla="val -140923"/>
            </a:avLst>
          </a:prstGeom>
          <a:noFill/>
          <a:ln w="63500" cap="sq">
            <a:solidFill>
              <a:srgbClr val="33CCCC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r>
              <a:rPr lang="zh-CN" altLang="en-US" sz="2400" b="1" dirty="0"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黑体" pitchFamily="2" charset="-122"/>
              </a:rPr>
              <a:t>由于变量</a:t>
            </a:r>
            <a:r>
              <a:rPr lang="en-US" altLang="zh-CN" sz="2400" b="1" dirty="0">
                <a:solidFill>
                  <a:srgbClr val="7030A0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黑体" pitchFamily="2" charset="-122"/>
              </a:rPr>
              <a:t>Front</a:t>
            </a:r>
            <a:r>
              <a:rPr lang="zh-CN" altLang="en-US" sz="2400" b="1" dirty="0"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黑体" pitchFamily="2" charset="-122"/>
              </a:rPr>
              <a:t>和</a:t>
            </a:r>
            <a:r>
              <a:rPr lang="en-US" altLang="zh-CN" sz="2400" b="1" dirty="0">
                <a:solidFill>
                  <a:srgbClr val="7030A0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黑体" pitchFamily="2" charset="-122"/>
              </a:rPr>
              <a:t>Rear</a:t>
            </a:r>
            <a:r>
              <a:rPr lang="zh-CN" altLang="en-US" sz="2400" b="1" dirty="0"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黑体" pitchFamily="2" charset="-122"/>
              </a:rPr>
              <a:t>需要在多个操作（函数）间共享，为了方便操作，在此将其设为</a:t>
            </a:r>
            <a:r>
              <a:rPr lang="zh-CN" altLang="en-US" sz="2400" b="1" dirty="0">
                <a:solidFill>
                  <a:srgbClr val="7030A0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黑体" pitchFamily="2" charset="-122"/>
              </a:rPr>
              <a:t>全局变量</a:t>
            </a:r>
            <a:r>
              <a:rPr lang="zh-CN" altLang="en-US" sz="2400" b="1" dirty="0"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黑体" pitchFamily="2" charset="-122"/>
              </a:rPr>
              <a:t>。</a:t>
            </a:r>
            <a:r>
              <a:rPr lang="en-US" altLang="zh-CN" sz="2400" b="1" dirty="0">
                <a:solidFill>
                  <a:srgbClr val="7030A0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黑体" pitchFamily="2" charset="-122"/>
              </a:rPr>
              <a:t>Count</a:t>
            </a:r>
            <a:r>
              <a:rPr lang="zh-CN" altLang="en-US" sz="2400" b="1" dirty="0"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黑体" pitchFamily="2" charset="-122"/>
              </a:rPr>
              <a:t>为队列中元素个数。</a:t>
            </a:r>
          </a:p>
        </p:txBody>
      </p:sp>
      <p:sp>
        <p:nvSpPr>
          <p:cNvPr id="9" name="AutoShape 133"/>
          <p:cNvSpPr>
            <a:spLocks noChangeArrowheads="1"/>
          </p:cNvSpPr>
          <p:nvPr/>
        </p:nvSpPr>
        <p:spPr bwMode="auto">
          <a:xfrm>
            <a:off x="6479198" y="4941168"/>
            <a:ext cx="3936487" cy="1440160"/>
          </a:xfrm>
          <a:prstGeom prst="wedgeRectCallout">
            <a:avLst>
              <a:gd name="adj1" fmla="val -30846"/>
              <a:gd name="adj2" fmla="val -142863"/>
            </a:avLst>
          </a:prstGeom>
          <a:noFill/>
          <a:ln w="63500" cap="sq">
            <a:solidFill>
              <a:srgbClr val="33CCCC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r>
              <a:rPr lang="zh-CN" altLang="en-US" sz="2400" b="1" dirty="0"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黑体" pitchFamily="2" charset="-122"/>
              </a:rPr>
              <a:t>初始时，三个变量为：</a:t>
            </a:r>
            <a:endParaRPr lang="en-US" altLang="zh-CN" sz="2400" b="1" dirty="0"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ea typeface="黑体" pitchFamily="2" charset="-122"/>
            </a:endParaRPr>
          </a:p>
          <a:p>
            <a:pPr>
              <a:defRPr/>
            </a:pPr>
            <a:r>
              <a:rPr lang="en-US" altLang="zh-CN" sz="2400" b="1" dirty="0"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黑体" pitchFamily="2" charset="-122"/>
              </a:rPr>
              <a:t>Front = 0;</a:t>
            </a:r>
          </a:p>
          <a:p>
            <a:pPr>
              <a:defRPr/>
            </a:pPr>
            <a:r>
              <a:rPr lang="en-US" altLang="zh-CN" sz="2400" b="1" dirty="0"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黑体" pitchFamily="2" charset="-122"/>
              </a:rPr>
              <a:t>Rear = MAXSIZE – 1;</a:t>
            </a:r>
          </a:p>
          <a:p>
            <a:pPr>
              <a:defRPr/>
            </a:pPr>
            <a:r>
              <a:rPr lang="en-US" altLang="zh-CN" sz="2400" b="1" dirty="0"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黑体" pitchFamily="2" charset="-122"/>
              </a:rPr>
              <a:t>Count = 0; </a:t>
            </a:r>
            <a:endParaRPr lang="zh-CN" altLang="en-US" sz="2400" b="1" dirty="0"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ea typeface="黑体" pitchFamily="2" charset="-122"/>
            </a:endParaRPr>
          </a:p>
        </p:txBody>
      </p:sp>
    </p:spTree>
  </p:cSld>
  <p:clrMapOvr>
    <a:masterClrMapping/>
  </p:clrMapOvr>
  <p:transition>
    <p:cover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475125" y="1752601"/>
            <a:ext cx="8939636" cy="1978025"/>
            <a:chOff x="480" y="1104"/>
            <a:chExt cx="4224" cy="1246"/>
          </a:xfrm>
        </p:grpSpPr>
        <p:sp>
          <p:nvSpPr>
            <p:cNvPr id="70674" name="Rectangle 3"/>
            <p:cNvSpPr>
              <a:spLocks noChangeArrowheads="1"/>
            </p:cNvSpPr>
            <p:nvPr/>
          </p:nvSpPr>
          <p:spPr bwMode="auto">
            <a:xfrm>
              <a:off x="480" y="1104"/>
              <a:ext cx="4224" cy="1152"/>
            </a:xfrm>
            <a:prstGeom prst="rect">
              <a:avLst/>
            </a:prstGeom>
            <a:solidFill>
              <a:srgbClr val="E1F0FF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88799" dir="2536421" algn="ctr" rotWithShape="0">
                <a:srgbClr val="D1D1D1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75" name="Text Box 4"/>
            <p:cNvSpPr txBox="1">
              <a:spLocks noChangeArrowheads="1"/>
            </p:cNvSpPr>
            <p:nvPr/>
          </p:nvSpPr>
          <p:spPr bwMode="auto">
            <a:xfrm>
              <a:off x="852" y="1260"/>
              <a:ext cx="3770" cy="109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altLang="zh-CN" sz="2500" b="1" dirty="0">
                  <a:solidFill>
                    <a:srgbClr val="003399"/>
                  </a:solidFill>
                </a:rPr>
                <a:t>void  </a:t>
              </a:r>
              <a:r>
                <a:rPr lang="en-US" altLang="zh-CN" sz="2500" b="1" dirty="0" err="1">
                  <a:solidFill>
                    <a:srgbClr val="003399"/>
                  </a:solidFill>
                </a:rPr>
                <a:t>initQueue</a:t>
              </a:r>
              <a:r>
                <a:rPr lang="en-US" altLang="zh-CN" sz="2500" b="1" dirty="0">
                  <a:solidFill>
                    <a:srgbClr val="003399"/>
                  </a:solidFill>
                </a:rPr>
                <a:t>(  ) </a:t>
              </a:r>
            </a:p>
            <a:p>
              <a:pPr>
                <a:lnSpc>
                  <a:spcPct val="70000"/>
                </a:lnSpc>
              </a:pPr>
              <a:r>
                <a:rPr lang="en-US" altLang="zh-CN" sz="2500" b="1" dirty="0">
                  <a:solidFill>
                    <a:srgbClr val="003399"/>
                  </a:solidFill>
                </a:rPr>
                <a:t>{</a:t>
              </a:r>
            </a:p>
            <a:p>
              <a:pPr>
                <a:lnSpc>
                  <a:spcPct val="70000"/>
                </a:lnSpc>
              </a:pPr>
              <a:r>
                <a:rPr lang="en-US" altLang="zh-CN" sz="2500" b="1" dirty="0">
                  <a:solidFill>
                    <a:srgbClr val="003399"/>
                  </a:solidFill>
                </a:rPr>
                <a:t>        Front = </a:t>
              </a:r>
              <a:r>
                <a:rPr lang="en-US" altLang="zh-CN" sz="2600" b="1" dirty="0">
                  <a:solidFill>
                    <a:srgbClr val="003399"/>
                  </a:solidFill>
                  <a:ea typeface="宋体" charset="-122"/>
                  <a:cs typeface="Times New Roman" pitchFamily="18" charset="0"/>
                </a:rPr>
                <a:t>0</a:t>
              </a:r>
              <a:r>
                <a:rPr lang="en-US" altLang="zh-CN" sz="2500" b="1" dirty="0">
                  <a:solidFill>
                    <a:srgbClr val="003399"/>
                  </a:solidFill>
                </a:rPr>
                <a:t>;</a:t>
              </a:r>
            </a:p>
            <a:p>
              <a:pPr>
                <a:lnSpc>
                  <a:spcPct val="70000"/>
                </a:lnSpc>
              </a:pPr>
              <a:r>
                <a:rPr lang="en-US" altLang="zh-CN" sz="2500" b="1" dirty="0">
                  <a:solidFill>
                    <a:srgbClr val="003399"/>
                  </a:solidFill>
                </a:rPr>
                <a:t>        Rear = </a:t>
              </a:r>
              <a:r>
                <a:rPr lang="en-US" altLang="zh-CN" sz="2600" b="1" dirty="0">
                  <a:solidFill>
                    <a:srgbClr val="003399"/>
                  </a:solidFill>
                  <a:ea typeface="宋体" charset="-122"/>
                </a:rPr>
                <a:t>MAXSIZE-1</a:t>
              </a:r>
              <a:r>
                <a:rPr lang="en-US" altLang="zh-CN" sz="2500" b="1" dirty="0">
                  <a:solidFill>
                    <a:srgbClr val="003399"/>
                  </a:solidFill>
                </a:rPr>
                <a:t>;</a:t>
              </a:r>
            </a:p>
            <a:p>
              <a:pPr>
                <a:lnSpc>
                  <a:spcPct val="70000"/>
                </a:lnSpc>
              </a:pPr>
              <a:r>
                <a:rPr lang="en-US" altLang="zh-CN" sz="2500" b="1" dirty="0">
                  <a:solidFill>
                    <a:srgbClr val="003399"/>
                  </a:solidFill>
                </a:rPr>
                <a:t>        Count = 0;</a:t>
              </a:r>
            </a:p>
            <a:p>
              <a:pPr>
                <a:lnSpc>
                  <a:spcPct val="70000"/>
                </a:lnSpc>
              </a:pPr>
              <a:r>
                <a:rPr lang="en-US" altLang="zh-CN" sz="2500" b="1" dirty="0">
                  <a:solidFill>
                    <a:srgbClr val="003399"/>
                  </a:solidFill>
                </a:rPr>
                <a:t>}</a:t>
              </a:r>
            </a:p>
          </p:txBody>
        </p:sp>
      </p:grpSp>
      <p:grpSp>
        <p:nvGrpSpPr>
          <p:cNvPr id="3" name="Group 31"/>
          <p:cNvGrpSpPr>
            <a:grpSpLocks/>
          </p:cNvGrpSpPr>
          <p:nvPr/>
        </p:nvGrpSpPr>
        <p:grpSpPr bwMode="auto">
          <a:xfrm>
            <a:off x="711107" y="3886201"/>
            <a:ext cx="7016068" cy="647700"/>
            <a:chOff x="336" y="2448"/>
            <a:chExt cx="3120" cy="408"/>
          </a:xfrm>
        </p:grpSpPr>
        <p:sp>
          <p:nvSpPr>
            <p:cNvPr id="70672" name="AutoShape 6"/>
            <p:cNvSpPr>
              <a:spLocks noChangeArrowheads="1"/>
            </p:cNvSpPr>
            <p:nvPr/>
          </p:nvSpPr>
          <p:spPr bwMode="auto">
            <a:xfrm>
              <a:off x="336" y="2448"/>
              <a:ext cx="3048" cy="408"/>
            </a:xfrm>
            <a:prstGeom prst="cloudCallout">
              <a:avLst>
                <a:gd name="adj1" fmla="val -7875"/>
                <a:gd name="adj2" fmla="val 40194"/>
              </a:avLst>
            </a:prstGeom>
            <a:gradFill rotWithShape="0">
              <a:gsLst>
                <a:gs pos="0">
                  <a:srgbClr val="185E5E"/>
                </a:gs>
                <a:gs pos="50000">
                  <a:srgbClr val="33CCCC"/>
                </a:gs>
                <a:gs pos="100000">
                  <a:srgbClr val="185E5E"/>
                </a:gs>
              </a:gsLst>
              <a:lin ang="2700000" scaled="1"/>
            </a:gradFill>
            <a:ln w="12700" cap="sq">
              <a:noFill/>
              <a:round/>
              <a:headEnd type="none" w="sm" len="sm"/>
              <a:tailEnd type="none" w="sm" len="sm"/>
            </a:ln>
            <a:effectLst>
              <a:outerShdw dist="96720" dir="1391915" algn="ctr" rotWithShape="0">
                <a:srgbClr val="808080"/>
              </a:outerShdw>
            </a:effectLst>
          </p:spPr>
          <p:txBody>
            <a:bodyPr/>
            <a:lstStyle/>
            <a:p>
              <a:pPr algn="ctr"/>
              <a:endParaRPr lang="zh-CN" altLang="en-US" sz="2400" b="1"/>
            </a:p>
          </p:txBody>
        </p:sp>
        <p:sp>
          <p:nvSpPr>
            <p:cNvPr id="70673" name="Text Box 7"/>
            <p:cNvSpPr txBox="1">
              <a:spLocks noChangeArrowheads="1"/>
            </p:cNvSpPr>
            <p:nvPr/>
          </p:nvSpPr>
          <p:spPr bwMode="auto">
            <a:xfrm>
              <a:off x="516" y="2480"/>
              <a:ext cx="2940" cy="35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28398" dir="1593903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pPr eaLnBrk="1" hangingPunct="1"/>
              <a:r>
                <a:rPr kumimoji="1" lang="zh-CN" altLang="en-US" sz="3100" b="1" dirty="0">
                  <a:solidFill>
                    <a:srgbClr val="FFFF00"/>
                  </a:solidFill>
                </a:rPr>
                <a:t>2、测试队列是否为空或满</a:t>
              </a:r>
            </a:p>
          </p:txBody>
        </p:sp>
      </p:grpSp>
      <p:grpSp>
        <p:nvGrpSpPr>
          <p:cNvPr id="4" name="Group 8"/>
          <p:cNvGrpSpPr>
            <a:grpSpLocks/>
          </p:cNvGrpSpPr>
          <p:nvPr/>
        </p:nvGrpSpPr>
        <p:grpSpPr bwMode="auto">
          <a:xfrm>
            <a:off x="1470893" y="4648200"/>
            <a:ext cx="4048146" cy="1676400"/>
            <a:chOff x="480" y="2832"/>
            <a:chExt cx="3453" cy="1056"/>
          </a:xfrm>
        </p:grpSpPr>
        <p:sp>
          <p:nvSpPr>
            <p:cNvPr id="70670" name="Rectangle 9"/>
            <p:cNvSpPr>
              <a:spLocks noChangeArrowheads="1"/>
            </p:cNvSpPr>
            <p:nvPr/>
          </p:nvSpPr>
          <p:spPr bwMode="auto">
            <a:xfrm>
              <a:off x="480" y="2832"/>
              <a:ext cx="3453" cy="1056"/>
            </a:xfrm>
            <a:prstGeom prst="rect">
              <a:avLst/>
            </a:prstGeom>
            <a:solidFill>
              <a:srgbClr val="FFFFD1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88799" dir="2536421" algn="ctr" rotWithShape="0">
                <a:srgbClr val="D1D1D1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71" name="Text Box 10"/>
            <p:cNvSpPr txBox="1">
              <a:spLocks noChangeArrowheads="1"/>
            </p:cNvSpPr>
            <p:nvPr/>
          </p:nvSpPr>
          <p:spPr bwMode="auto">
            <a:xfrm>
              <a:off x="864" y="2966"/>
              <a:ext cx="2823" cy="80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2400" b="1" dirty="0" err="1">
                  <a:solidFill>
                    <a:srgbClr val="003399"/>
                  </a:solidFill>
                </a:rPr>
                <a:t>int</a:t>
              </a:r>
              <a:r>
                <a:rPr lang="en-US" altLang="zh-CN" sz="2400" b="1" dirty="0">
                  <a:solidFill>
                    <a:srgbClr val="003399"/>
                  </a:solidFill>
                </a:rPr>
                <a:t>  </a:t>
              </a:r>
              <a:r>
                <a:rPr lang="en-US" altLang="zh-CN" sz="2400" b="1" dirty="0" err="1">
                  <a:solidFill>
                    <a:srgbClr val="003399"/>
                  </a:solidFill>
                </a:rPr>
                <a:t>isEmpty</a:t>
              </a:r>
              <a:r>
                <a:rPr lang="en-US" altLang="zh-CN" sz="2400" b="1" dirty="0">
                  <a:solidFill>
                    <a:srgbClr val="003399"/>
                  </a:solidFill>
                </a:rPr>
                <a:t>( )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2400" b="1" dirty="0">
                  <a:solidFill>
                    <a:srgbClr val="003399"/>
                  </a:solidFill>
                </a:rPr>
                <a:t>{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2400" b="1" dirty="0">
                  <a:solidFill>
                    <a:srgbClr val="003399"/>
                  </a:solidFill>
                </a:rPr>
                <a:t>        return Count == 0;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2400" b="1" dirty="0">
                  <a:solidFill>
                    <a:srgbClr val="003399"/>
                  </a:solidFill>
                </a:rPr>
                <a:t>}</a:t>
              </a:r>
            </a:p>
          </p:txBody>
        </p:sp>
      </p:grpSp>
      <p:grpSp>
        <p:nvGrpSpPr>
          <p:cNvPr id="5" name="Group 32"/>
          <p:cNvGrpSpPr>
            <a:grpSpLocks/>
          </p:cNvGrpSpPr>
          <p:nvPr/>
        </p:nvGrpSpPr>
        <p:grpSpPr bwMode="auto">
          <a:xfrm>
            <a:off x="8015171" y="3428307"/>
            <a:ext cx="3498924" cy="762000"/>
            <a:chOff x="4032" y="2677"/>
            <a:chExt cx="1465" cy="480"/>
          </a:xfrm>
        </p:grpSpPr>
        <p:sp>
          <p:nvSpPr>
            <p:cNvPr id="70668" name="AutoShape 12"/>
            <p:cNvSpPr>
              <a:spLocks noChangeArrowheads="1"/>
            </p:cNvSpPr>
            <p:nvPr/>
          </p:nvSpPr>
          <p:spPr bwMode="auto">
            <a:xfrm>
              <a:off x="4032" y="2677"/>
              <a:ext cx="1392" cy="480"/>
            </a:xfrm>
            <a:prstGeom prst="wedgeRectCallout">
              <a:avLst>
                <a:gd name="adj1" fmla="val -56313"/>
                <a:gd name="adj2" fmla="val 90049"/>
              </a:avLst>
            </a:prstGeom>
            <a:noFill/>
            <a:ln w="57150" cap="sq">
              <a:solidFill>
                <a:srgbClr val="33CCCC"/>
              </a:solidFill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70669" name="Text Box 13"/>
            <p:cNvSpPr txBox="1">
              <a:spLocks noChangeArrowheads="1"/>
            </p:cNvSpPr>
            <p:nvPr/>
          </p:nvSpPr>
          <p:spPr bwMode="auto">
            <a:xfrm>
              <a:off x="4153" y="2677"/>
              <a:ext cx="1344" cy="43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2700" algn="ctr" rotWithShape="0">
                <a:schemeClr val="bg1"/>
              </a:outerShdw>
            </a:effectLst>
          </p:spPr>
          <p:txBody>
            <a:bodyPr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zh-CN" altLang="en-US" sz="2300" b="1" dirty="0">
                  <a:solidFill>
                    <a:srgbClr val="FF3300"/>
                  </a:solidFill>
                  <a:ea typeface="黑体" pitchFamily="2" charset="-122"/>
                </a:rPr>
                <a:t>队空或满，返回1,</a:t>
              </a:r>
            </a:p>
            <a:p>
              <a:pPr>
                <a:lnSpc>
                  <a:spcPct val="85000"/>
                </a:lnSpc>
              </a:pPr>
              <a:r>
                <a:rPr lang="zh-CN" altLang="en-US" sz="2300" b="1" dirty="0">
                  <a:solidFill>
                    <a:srgbClr val="FF3300"/>
                  </a:solidFill>
                  <a:ea typeface="黑体" pitchFamily="2" charset="-122"/>
                </a:rPr>
                <a:t>否则，返回0。</a:t>
              </a:r>
            </a:p>
          </p:txBody>
        </p:sp>
      </p:grpSp>
      <p:grpSp>
        <p:nvGrpSpPr>
          <p:cNvPr id="6" name="Group 14"/>
          <p:cNvGrpSpPr>
            <a:grpSpLocks/>
          </p:cNvGrpSpPr>
          <p:nvPr/>
        </p:nvGrpSpPr>
        <p:grpSpPr bwMode="auto">
          <a:xfrm>
            <a:off x="507934" y="304801"/>
            <a:ext cx="7123243" cy="609600"/>
            <a:chOff x="384" y="720"/>
            <a:chExt cx="1680" cy="384"/>
          </a:xfrm>
        </p:grpSpPr>
        <p:sp>
          <p:nvSpPr>
            <p:cNvPr id="70666" name="Rectangle 15"/>
            <p:cNvSpPr>
              <a:spLocks noChangeArrowheads="1"/>
            </p:cNvSpPr>
            <p:nvPr/>
          </p:nvSpPr>
          <p:spPr bwMode="auto">
            <a:xfrm>
              <a:off x="384" y="720"/>
              <a:ext cx="1680" cy="384"/>
            </a:xfrm>
            <a:prstGeom prst="rect">
              <a:avLst/>
            </a:prstGeom>
            <a:solidFill>
              <a:srgbClr val="D1D1D1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17088" dir="2436078" algn="ctr" rotWithShape="0">
                <a:srgbClr val="969696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67" name="Rectangle 16"/>
            <p:cNvSpPr>
              <a:spLocks noChangeArrowheads="1"/>
            </p:cNvSpPr>
            <p:nvPr/>
          </p:nvSpPr>
          <p:spPr bwMode="auto">
            <a:xfrm>
              <a:off x="436" y="742"/>
              <a:ext cx="1580" cy="34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kumimoji="1" lang="en-US" altLang="zh-CN" sz="3000" b="1" dirty="0">
                  <a:solidFill>
                    <a:srgbClr val="002C84"/>
                  </a:solidFill>
                  <a:latin typeface="黑体" pitchFamily="2" charset="-122"/>
                  <a:ea typeface="黑体" pitchFamily="2" charset="-122"/>
                </a:rPr>
                <a:t>(</a:t>
              </a:r>
              <a:r>
                <a:rPr kumimoji="1" lang="zh-CN" altLang="en-US" sz="3000" b="1" dirty="0">
                  <a:solidFill>
                    <a:srgbClr val="002C84"/>
                  </a:solidFill>
                  <a:latin typeface="黑体" pitchFamily="2" charset="-122"/>
                  <a:ea typeface="黑体" pitchFamily="2" charset="-122"/>
                </a:rPr>
                <a:t>三</a:t>
              </a:r>
              <a:r>
                <a:rPr kumimoji="1" lang="en-US" altLang="zh-CN" sz="3000" b="1" dirty="0">
                  <a:solidFill>
                    <a:srgbClr val="002C84"/>
                  </a:solidFill>
                  <a:latin typeface="黑体" pitchFamily="2" charset="-122"/>
                  <a:ea typeface="黑体" pitchFamily="2" charset="-122"/>
                </a:rPr>
                <a:t>)</a:t>
              </a:r>
              <a:r>
                <a:rPr kumimoji="1" lang="zh-CN" altLang="en-US" sz="3000" b="1" dirty="0">
                  <a:solidFill>
                    <a:srgbClr val="002C84"/>
                  </a:solidFill>
                  <a:latin typeface="黑体" pitchFamily="2" charset="-122"/>
                  <a:ea typeface="黑体" pitchFamily="2" charset="-122"/>
                </a:rPr>
                <a:t>（循环队列）基本算法</a:t>
              </a:r>
            </a:p>
          </p:txBody>
        </p:sp>
      </p:grpSp>
      <p:grpSp>
        <p:nvGrpSpPr>
          <p:cNvPr id="7" name="Group 30"/>
          <p:cNvGrpSpPr>
            <a:grpSpLocks/>
          </p:cNvGrpSpPr>
          <p:nvPr/>
        </p:nvGrpSpPr>
        <p:grpSpPr bwMode="auto">
          <a:xfrm>
            <a:off x="679362" y="1104900"/>
            <a:ext cx="5111084" cy="647700"/>
            <a:chOff x="321" y="696"/>
            <a:chExt cx="2415" cy="408"/>
          </a:xfrm>
        </p:grpSpPr>
        <p:sp>
          <p:nvSpPr>
            <p:cNvPr id="70664" name="AutoShape 28"/>
            <p:cNvSpPr>
              <a:spLocks noChangeArrowheads="1"/>
            </p:cNvSpPr>
            <p:nvPr/>
          </p:nvSpPr>
          <p:spPr bwMode="auto">
            <a:xfrm>
              <a:off x="321" y="696"/>
              <a:ext cx="2256" cy="408"/>
            </a:xfrm>
            <a:prstGeom prst="cloudCallout">
              <a:avLst>
                <a:gd name="adj1" fmla="val 6917"/>
                <a:gd name="adj2" fmla="val 40194"/>
              </a:avLst>
            </a:prstGeom>
            <a:gradFill rotWithShape="0">
              <a:gsLst>
                <a:gs pos="0">
                  <a:srgbClr val="185E5E"/>
                </a:gs>
                <a:gs pos="50000">
                  <a:srgbClr val="33CCCC"/>
                </a:gs>
                <a:gs pos="100000">
                  <a:srgbClr val="185E5E"/>
                </a:gs>
              </a:gsLst>
              <a:lin ang="2700000" scaled="1"/>
            </a:gradFill>
            <a:ln w="12700" cap="sq">
              <a:noFill/>
              <a:round/>
              <a:headEnd type="none" w="sm" len="sm"/>
              <a:tailEnd type="none" w="sm" len="sm"/>
            </a:ln>
            <a:effectLst>
              <a:outerShdw dist="96720" dir="1391915" algn="ctr" rotWithShape="0">
                <a:srgbClr val="808080"/>
              </a:outerShdw>
            </a:effectLst>
          </p:spPr>
          <p:txBody>
            <a:bodyPr/>
            <a:lstStyle/>
            <a:p>
              <a:pPr algn="ctr"/>
              <a:endParaRPr lang="zh-CN" altLang="en-US" sz="2400" b="1"/>
            </a:p>
          </p:txBody>
        </p:sp>
        <p:sp>
          <p:nvSpPr>
            <p:cNvPr id="70665" name="Text Box 29"/>
            <p:cNvSpPr txBox="1">
              <a:spLocks noChangeArrowheads="1"/>
            </p:cNvSpPr>
            <p:nvPr/>
          </p:nvSpPr>
          <p:spPr bwMode="auto">
            <a:xfrm>
              <a:off x="564" y="720"/>
              <a:ext cx="2172" cy="35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28398" dir="1593903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pPr eaLnBrk="1" hangingPunct="1"/>
              <a:r>
                <a:rPr kumimoji="1" lang="zh-CN" altLang="en-US" sz="3100" b="1">
                  <a:solidFill>
                    <a:srgbClr val="FFFF00"/>
                  </a:solidFill>
                </a:rPr>
                <a:t>1. 初始化队列</a:t>
              </a:r>
            </a:p>
          </p:txBody>
        </p:sp>
      </p:grpSp>
      <p:grpSp>
        <p:nvGrpSpPr>
          <p:cNvPr id="20" name="Group 8"/>
          <p:cNvGrpSpPr>
            <a:grpSpLocks/>
          </p:cNvGrpSpPr>
          <p:nvPr/>
        </p:nvGrpSpPr>
        <p:grpSpPr bwMode="auto">
          <a:xfrm>
            <a:off x="5903210" y="4653136"/>
            <a:ext cx="5087903" cy="1676400"/>
            <a:chOff x="480" y="2832"/>
            <a:chExt cx="3453" cy="1056"/>
          </a:xfrm>
        </p:grpSpPr>
        <p:sp>
          <p:nvSpPr>
            <p:cNvPr id="21" name="Rectangle 9"/>
            <p:cNvSpPr>
              <a:spLocks noChangeArrowheads="1"/>
            </p:cNvSpPr>
            <p:nvPr/>
          </p:nvSpPr>
          <p:spPr bwMode="auto">
            <a:xfrm>
              <a:off x="480" y="2832"/>
              <a:ext cx="3453" cy="1056"/>
            </a:xfrm>
            <a:prstGeom prst="rect">
              <a:avLst/>
            </a:prstGeom>
            <a:solidFill>
              <a:srgbClr val="FFFFD1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88799" dir="2536421" algn="ctr" rotWithShape="0">
                <a:srgbClr val="D1D1D1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Text Box 10"/>
            <p:cNvSpPr txBox="1">
              <a:spLocks noChangeArrowheads="1"/>
            </p:cNvSpPr>
            <p:nvPr/>
          </p:nvSpPr>
          <p:spPr bwMode="auto">
            <a:xfrm>
              <a:off x="864" y="2966"/>
              <a:ext cx="2939" cy="80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2400" b="1" dirty="0" err="1">
                  <a:solidFill>
                    <a:srgbClr val="003399"/>
                  </a:solidFill>
                </a:rPr>
                <a:t>int</a:t>
              </a:r>
              <a:r>
                <a:rPr lang="en-US" altLang="zh-CN" sz="2400" b="1" dirty="0">
                  <a:solidFill>
                    <a:srgbClr val="003399"/>
                  </a:solidFill>
                </a:rPr>
                <a:t>  </a:t>
              </a:r>
              <a:r>
                <a:rPr lang="en-US" altLang="zh-CN" sz="2400" b="1" dirty="0" err="1">
                  <a:solidFill>
                    <a:srgbClr val="003399"/>
                  </a:solidFill>
                </a:rPr>
                <a:t>isFull</a:t>
              </a:r>
              <a:r>
                <a:rPr lang="en-US" altLang="zh-CN" sz="2400" b="1" dirty="0">
                  <a:solidFill>
                    <a:srgbClr val="003399"/>
                  </a:solidFill>
                </a:rPr>
                <a:t>( )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2400" b="1" dirty="0">
                  <a:solidFill>
                    <a:srgbClr val="003399"/>
                  </a:solidFill>
                </a:rPr>
                <a:t>{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2400" b="1" dirty="0">
                  <a:solidFill>
                    <a:srgbClr val="003399"/>
                  </a:solidFill>
                </a:rPr>
                <a:t>        return Count == MAXSIZE;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2400" b="1" dirty="0">
                  <a:solidFill>
                    <a:srgbClr val="003399"/>
                  </a:solidFill>
                </a:rPr>
                <a:t>}</a:t>
              </a:r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507934" y="228600"/>
            <a:ext cx="5485686" cy="647700"/>
            <a:chOff x="240" y="144"/>
            <a:chExt cx="2592" cy="408"/>
          </a:xfrm>
        </p:grpSpPr>
        <p:sp>
          <p:nvSpPr>
            <p:cNvPr id="71721" name="AutoShape 3"/>
            <p:cNvSpPr>
              <a:spLocks noChangeArrowheads="1"/>
            </p:cNvSpPr>
            <p:nvPr/>
          </p:nvSpPr>
          <p:spPr bwMode="auto">
            <a:xfrm>
              <a:off x="240" y="144"/>
              <a:ext cx="2592" cy="408"/>
            </a:xfrm>
            <a:prstGeom prst="cloudCallout">
              <a:avLst>
                <a:gd name="adj1" fmla="val -463"/>
                <a:gd name="adj2" fmla="val 40194"/>
              </a:avLst>
            </a:prstGeom>
            <a:gradFill rotWithShape="0">
              <a:gsLst>
                <a:gs pos="0">
                  <a:srgbClr val="185E5E"/>
                </a:gs>
                <a:gs pos="50000">
                  <a:srgbClr val="33CCCC"/>
                </a:gs>
                <a:gs pos="100000">
                  <a:srgbClr val="185E5E"/>
                </a:gs>
              </a:gsLst>
              <a:lin ang="2700000" scaled="1"/>
            </a:gradFill>
            <a:ln w="12700" cap="sq">
              <a:noFill/>
              <a:round/>
              <a:headEnd type="none" w="sm" len="sm"/>
              <a:tailEnd type="none" w="sm" len="sm"/>
            </a:ln>
            <a:effectLst>
              <a:outerShdw dist="96720" dir="1391915" algn="ctr" rotWithShape="0">
                <a:srgbClr val="808080"/>
              </a:outerShdw>
            </a:effectLst>
          </p:spPr>
          <p:txBody>
            <a:bodyPr/>
            <a:lstStyle/>
            <a:p>
              <a:pPr algn="ctr"/>
              <a:endParaRPr lang="zh-CN" altLang="en-US" sz="2400" b="1"/>
            </a:p>
          </p:txBody>
        </p:sp>
        <p:sp>
          <p:nvSpPr>
            <p:cNvPr id="71722" name="Text Box 4"/>
            <p:cNvSpPr txBox="1">
              <a:spLocks noChangeArrowheads="1"/>
            </p:cNvSpPr>
            <p:nvPr/>
          </p:nvSpPr>
          <p:spPr bwMode="auto">
            <a:xfrm>
              <a:off x="440" y="168"/>
              <a:ext cx="2291" cy="35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28398" dir="1593903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pPr eaLnBrk="1" hangingPunct="1"/>
              <a:r>
                <a:rPr kumimoji="1" lang="zh-CN" altLang="en-US" sz="3100" b="1">
                  <a:solidFill>
                    <a:srgbClr val="FFFF00"/>
                  </a:solidFill>
                </a:rPr>
                <a:t>3. 插入(进队)算法</a:t>
              </a:r>
            </a:p>
          </p:txBody>
        </p:sp>
      </p:grp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2401938" y="1771652"/>
            <a:ext cx="1320628" cy="773113"/>
            <a:chOff x="912" y="1296"/>
            <a:chExt cx="624" cy="487"/>
          </a:xfrm>
        </p:grpSpPr>
        <p:sp>
          <p:nvSpPr>
            <p:cNvPr id="71719" name="Text Box 6"/>
            <p:cNvSpPr txBox="1">
              <a:spLocks noChangeArrowheads="1"/>
            </p:cNvSpPr>
            <p:nvPr/>
          </p:nvSpPr>
          <p:spPr bwMode="auto">
            <a:xfrm>
              <a:off x="912" y="1492"/>
              <a:ext cx="624" cy="29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en-US" altLang="zh-CN" sz="2400" b="1" dirty="0">
                  <a:solidFill>
                    <a:srgbClr val="FF3300"/>
                  </a:solidFill>
                </a:rPr>
                <a:t>front</a:t>
              </a:r>
              <a:endParaRPr lang="en-US" altLang="zh-CN" sz="2000" b="1" dirty="0">
                <a:solidFill>
                  <a:srgbClr val="FF3300"/>
                </a:solidFill>
              </a:endParaRPr>
            </a:p>
          </p:txBody>
        </p:sp>
        <p:sp>
          <p:nvSpPr>
            <p:cNvPr id="71720" name="Line 7"/>
            <p:cNvSpPr>
              <a:spLocks noChangeShapeType="1"/>
            </p:cNvSpPr>
            <p:nvPr/>
          </p:nvSpPr>
          <p:spPr bwMode="auto">
            <a:xfrm flipV="1">
              <a:off x="1104" y="1296"/>
              <a:ext cx="0" cy="240"/>
            </a:xfrm>
            <a:prstGeom prst="line">
              <a:avLst/>
            </a:prstGeom>
            <a:noFill/>
            <a:ln w="19050" cap="sq">
              <a:solidFill>
                <a:srgbClr val="FF0000"/>
              </a:solidFill>
              <a:round/>
              <a:headEnd type="none" w="sm" len="sm"/>
              <a:tailEnd type="triangle" w="sm" len="lg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8"/>
          <p:cNvGrpSpPr>
            <a:grpSpLocks/>
          </p:cNvGrpSpPr>
          <p:nvPr/>
        </p:nvGrpSpPr>
        <p:grpSpPr bwMode="auto">
          <a:xfrm>
            <a:off x="4443428" y="1847852"/>
            <a:ext cx="662431" cy="687388"/>
            <a:chOff x="2112" y="1440"/>
            <a:chExt cx="313" cy="433"/>
          </a:xfrm>
        </p:grpSpPr>
        <p:sp>
          <p:nvSpPr>
            <p:cNvPr id="71717" name="Text Box 9"/>
            <p:cNvSpPr txBox="1">
              <a:spLocks noChangeArrowheads="1"/>
            </p:cNvSpPr>
            <p:nvPr/>
          </p:nvSpPr>
          <p:spPr bwMode="auto">
            <a:xfrm>
              <a:off x="2112" y="1582"/>
              <a:ext cx="313" cy="29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 dirty="0">
                  <a:solidFill>
                    <a:srgbClr val="FF3300"/>
                  </a:solidFill>
                </a:rPr>
                <a:t>rear</a:t>
              </a:r>
              <a:endParaRPr lang="en-US" altLang="zh-CN" sz="2000" b="1" dirty="0">
                <a:solidFill>
                  <a:srgbClr val="FF3300"/>
                </a:solidFill>
              </a:endParaRPr>
            </a:p>
          </p:txBody>
        </p:sp>
        <p:sp>
          <p:nvSpPr>
            <p:cNvPr id="71718" name="Line 10"/>
            <p:cNvSpPr>
              <a:spLocks noChangeShapeType="1"/>
            </p:cNvSpPr>
            <p:nvPr/>
          </p:nvSpPr>
          <p:spPr bwMode="auto">
            <a:xfrm flipV="1">
              <a:off x="2256" y="1440"/>
              <a:ext cx="0" cy="192"/>
            </a:xfrm>
            <a:prstGeom prst="line">
              <a:avLst/>
            </a:prstGeom>
            <a:noFill/>
            <a:ln w="19050" cap="sq">
              <a:solidFill>
                <a:srgbClr val="FF0000"/>
              </a:solidFill>
              <a:round/>
              <a:headEnd type="none" w="sm" len="sm"/>
              <a:tailEnd type="triangle" w="sm" len="lg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11"/>
          <p:cNvGrpSpPr>
            <a:grpSpLocks/>
          </p:cNvGrpSpPr>
          <p:nvPr/>
        </p:nvGrpSpPr>
        <p:grpSpPr bwMode="auto">
          <a:xfrm>
            <a:off x="4367240" y="1847850"/>
            <a:ext cx="888884" cy="323850"/>
            <a:chOff x="2076" y="1440"/>
            <a:chExt cx="420" cy="204"/>
          </a:xfrm>
        </p:grpSpPr>
        <p:sp>
          <p:nvSpPr>
            <p:cNvPr id="71715" name="Rectangle 12"/>
            <p:cNvSpPr>
              <a:spLocks noChangeArrowheads="1"/>
            </p:cNvSpPr>
            <p:nvPr/>
          </p:nvSpPr>
          <p:spPr bwMode="auto">
            <a:xfrm>
              <a:off x="2076" y="1452"/>
              <a:ext cx="288" cy="192"/>
            </a:xfrm>
            <a:prstGeom prst="rect">
              <a:avLst/>
            </a:prstGeom>
            <a:solidFill>
              <a:srgbClr val="FFFFFF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716" name="Line 13"/>
            <p:cNvSpPr>
              <a:spLocks noChangeShapeType="1"/>
            </p:cNvSpPr>
            <p:nvPr/>
          </p:nvSpPr>
          <p:spPr bwMode="auto">
            <a:xfrm flipV="1">
              <a:off x="2412" y="1440"/>
              <a:ext cx="84" cy="168"/>
            </a:xfrm>
            <a:prstGeom prst="line">
              <a:avLst/>
            </a:prstGeom>
            <a:noFill/>
            <a:ln w="19050" cap="sq">
              <a:solidFill>
                <a:srgbClr val="FF0000"/>
              </a:solidFill>
              <a:round/>
              <a:headEnd type="none" w="sm" len="sm"/>
              <a:tailEnd type="triangle" w="sm" len="lg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97998" name="Text Box 14"/>
          <p:cNvSpPr txBox="1">
            <a:spLocks noChangeArrowheads="1"/>
          </p:cNvSpPr>
          <p:nvPr/>
        </p:nvSpPr>
        <p:spPr bwMode="auto">
          <a:xfrm>
            <a:off x="4905795" y="1368426"/>
            <a:ext cx="1056080" cy="46166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altLang="zh-CN" sz="2400" b="1" dirty="0">
                <a:solidFill>
                  <a:srgbClr val="0000CC"/>
                </a:solidFill>
              </a:rPr>
              <a:t>item</a:t>
            </a:r>
          </a:p>
        </p:txBody>
      </p:sp>
      <p:grpSp>
        <p:nvGrpSpPr>
          <p:cNvPr id="38" name="组合 37"/>
          <p:cNvGrpSpPr/>
          <p:nvPr/>
        </p:nvGrpSpPr>
        <p:grpSpPr>
          <a:xfrm>
            <a:off x="239153" y="2516189"/>
            <a:ext cx="11443326" cy="3887787"/>
            <a:chOff x="179388" y="2516188"/>
            <a:chExt cx="8583612" cy="3887787"/>
          </a:xfrm>
        </p:grpSpPr>
        <p:grpSp>
          <p:nvGrpSpPr>
            <p:cNvPr id="6" name="Group 15"/>
            <p:cNvGrpSpPr>
              <a:grpSpLocks/>
            </p:cNvGrpSpPr>
            <p:nvPr/>
          </p:nvGrpSpPr>
          <p:grpSpPr bwMode="auto">
            <a:xfrm>
              <a:off x="609600" y="3119438"/>
              <a:ext cx="8153400" cy="3284537"/>
              <a:chOff x="384" y="1920"/>
              <a:chExt cx="5136" cy="2069"/>
            </a:xfrm>
          </p:grpSpPr>
          <p:sp>
            <p:nvSpPr>
              <p:cNvPr id="71713" name="Rectangle 16"/>
              <p:cNvSpPr>
                <a:spLocks noChangeArrowheads="1"/>
              </p:cNvSpPr>
              <p:nvPr/>
            </p:nvSpPr>
            <p:spPr bwMode="auto">
              <a:xfrm>
                <a:off x="384" y="1920"/>
                <a:ext cx="5088" cy="2009"/>
              </a:xfrm>
              <a:prstGeom prst="rect">
                <a:avLst/>
              </a:prstGeom>
              <a:solidFill>
                <a:srgbClr val="E1F0FF"/>
              </a:solidFill>
              <a:ln w="12700" cap="sq">
                <a:noFill/>
                <a:miter lim="800000"/>
                <a:headEnd type="none" w="sm" len="sm"/>
                <a:tailEnd type="none" w="sm" len="sm"/>
              </a:ln>
              <a:effectLst>
                <a:outerShdw dist="215526" dir="2700000" algn="ctr" rotWithShape="0">
                  <a:srgbClr val="C0C0C0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714" name="Text Box 17"/>
              <p:cNvSpPr txBox="1">
                <a:spLocks noChangeArrowheads="1"/>
              </p:cNvSpPr>
              <p:nvPr/>
            </p:nvSpPr>
            <p:spPr bwMode="auto">
              <a:xfrm>
                <a:off x="540" y="2139"/>
                <a:ext cx="4980" cy="1850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1" hangingPunct="1">
                  <a:lnSpc>
                    <a:spcPct val="70000"/>
                  </a:lnSpc>
                </a:pPr>
                <a:r>
                  <a:rPr kumimoji="1" lang="en-US" altLang="zh-CN" sz="2400" b="1" dirty="0">
                    <a:solidFill>
                      <a:srgbClr val="003399"/>
                    </a:solidFill>
                  </a:rPr>
                  <a:t> void </a:t>
                </a:r>
                <a:r>
                  <a:rPr kumimoji="1" lang="en-US" altLang="zh-CN" sz="2400" b="1" dirty="0" err="1">
                    <a:solidFill>
                      <a:srgbClr val="003399"/>
                    </a:solidFill>
                  </a:rPr>
                  <a:t>enQueue</a:t>
                </a:r>
                <a:r>
                  <a:rPr kumimoji="1" lang="en-US" altLang="zh-CN" sz="2400" b="1" dirty="0">
                    <a:solidFill>
                      <a:srgbClr val="003399"/>
                    </a:solidFill>
                  </a:rPr>
                  <a:t>(</a:t>
                </a:r>
                <a:r>
                  <a:rPr kumimoji="1" lang="en-US" altLang="zh-CN" sz="2400" b="1" dirty="0" err="1">
                    <a:solidFill>
                      <a:srgbClr val="003399"/>
                    </a:solidFill>
                  </a:rPr>
                  <a:t>ElemType</a:t>
                </a:r>
                <a:r>
                  <a:rPr kumimoji="1" lang="en-US" altLang="zh-CN" sz="2400" b="1" dirty="0">
                    <a:solidFill>
                      <a:srgbClr val="003399"/>
                    </a:solidFill>
                  </a:rPr>
                  <a:t> queue[ ], </a:t>
                </a:r>
                <a:r>
                  <a:rPr kumimoji="1" lang="en-US" altLang="zh-CN" sz="2400" b="1" dirty="0" err="1">
                    <a:solidFill>
                      <a:srgbClr val="003399"/>
                    </a:solidFill>
                  </a:rPr>
                  <a:t>ElemType</a:t>
                </a:r>
                <a:r>
                  <a:rPr kumimoji="1" lang="en-US" altLang="zh-CN" sz="2400" b="1" dirty="0">
                    <a:solidFill>
                      <a:srgbClr val="003399"/>
                    </a:solidFill>
                  </a:rPr>
                  <a:t> item)</a:t>
                </a:r>
              </a:p>
              <a:p>
                <a:pPr eaLnBrk="1" hangingPunct="1">
                  <a:lnSpc>
                    <a:spcPct val="70000"/>
                  </a:lnSpc>
                </a:pPr>
                <a:r>
                  <a:rPr kumimoji="1" lang="zh-CN" altLang="en-US" sz="2400" b="1" dirty="0">
                    <a:solidFill>
                      <a:srgbClr val="003399"/>
                    </a:solidFill>
                    <a:latin typeface="楷体_GB2312" pitchFamily="49" charset="-122"/>
                  </a:rPr>
                  <a:t>{</a:t>
                </a:r>
              </a:p>
              <a:p>
                <a:pPr eaLnBrk="1" hangingPunct="1">
                  <a:lnSpc>
                    <a:spcPct val="70000"/>
                  </a:lnSpc>
                </a:pPr>
                <a:r>
                  <a:rPr kumimoji="1" lang="zh-CN" altLang="en-US" sz="2400" b="1" dirty="0">
                    <a:solidFill>
                      <a:srgbClr val="003399"/>
                    </a:solidFill>
                  </a:rPr>
                  <a:t>       </a:t>
                </a:r>
                <a:r>
                  <a:rPr kumimoji="1" lang="en-US" altLang="en-US" sz="2400" b="1" dirty="0">
                    <a:solidFill>
                      <a:srgbClr val="003399"/>
                    </a:solidFill>
                  </a:rPr>
                  <a:t>if</a:t>
                </a:r>
                <a:r>
                  <a:rPr kumimoji="1" lang="en-US" altLang="zh-CN" sz="2400" b="1" dirty="0">
                    <a:solidFill>
                      <a:srgbClr val="003399"/>
                    </a:solidFill>
                  </a:rPr>
                  <a:t>(</a:t>
                </a:r>
                <a:r>
                  <a:rPr kumimoji="1" lang="en-US" altLang="zh-CN" sz="2400" b="1" dirty="0" err="1">
                    <a:solidFill>
                      <a:srgbClr val="003399"/>
                    </a:solidFill>
                  </a:rPr>
                  <a:t>isFull</a:t>
                </a:r>
                <a:r>
                  <a:rPr kumimoji="1" lang="en-US" altLang="zh-CN" sz="2400" b="1" dirty="0">
                    <a:solidFill>
                      <a:srgbClr val="003399"/>
                    </a:solidFill>
                  </a:rPr>
                  <a:t>()</a:t>
                </a:r>
                <a:r>
                  <a:rPr kumimoji="1" lang="en-US" altLang="en-US" sz="2400" b="1" dirty="0">
                    <a:solidFill>
                      <a:srgbClr val="003399"/>
                    </a:solidFill>
                  </a:rPr>
                  <a:t>)                       /* </a:t>
                </a:r>
                <a:r>
                  <a:rPr kumimoji="1" lang="en-US" altLang="zh-CN" sz="2400" b="1" dirty="0">
                    <a:solidFill>
                      <a:srgbClr val="003399"/>
                    </a:solidFill>
                    <a:ea typeface="幼圆" pitchFamily="49" charset="-122"/>
                  </a:rPr>
                  <a:t>队</a:t>
                </a:r>
                <a:r>
                  <a:rPr kumimoji="1" lang="zh-CN" altLang="en-US" sz="2400" b="1" dirty="0">
                    <a:solidFill>
                      <a:srgbClr val="003399"/>
                    </a:solidFill>
                    <a:ea typeface="幼圆" pitchFamily="49" charset="-122"/>
                  </a:rPr>
                  <a:t>满，插入失败</a:t>
                </a:r>
                <a:r>
                  <a:rPr kumimoji="1" lang="zh-CN" altLang="en-US" sz="2400" b="1" dirty="0">
                    <a:solidFill>
                      <a:srgbClr val="003399"/>
                    </a:solidFill>
                  </a:rPr>
                  <a:t> */</a:t>
                </a:r>
                <a:r>
                  <a:rPr kumimoji="1" lang="en-US" altLang="en-US" sz="2400" b="1" dirty="0">
                    <a:solidFill>
                      <a:srgbClr val="003399"/>
                    </a:solidFill>
                  </a:rPr>
                  <a:t>  </a:t>
                </a:r>
              </a:p>
              <a:p>
                <a:pPr eaLnBrk="1" hangingPunct="1">
                  <a:lnSpc>
                    <a:spcPct val="70000"/>
                  </a:lnSpc>
                </a:pPr>
                <a:r>
                  <a:rPr kumimoji="1" lang="en-US" altLang="en-US" sz="2400" b="1" dirty="0">
                    <a:solidFill>
                      <a:srgbClr val="003399"/>
                    </a:solidFill>
                  </a:rPr>
                  <a:t>             </a:t>
                </a:r>
                <a:r>
                  <a:rPr kumimoji="1" lang="en-US" altLang="zh-CN" sz="2400" b="1" dirty="0">
                    <a:solidFill>
                      <a:srgbClr val="003399"/>
                    </a:solidFill>
                  </a:rPr>
                  <a:t>Error(“Full queue!”)</a:t>
                </a:r>
                <a:r>
                  <a:rPr kumimoji="1" lang="en-US" altLang="en-US" sz="2400" b="1" dirty="0">
                    <a:solidFill>
                      <a:srgbClr val="003399"/>
                    </a:solidFill>
                  </a:rPr>
                  <a:t>;</a:t>
                </a:r>
              </a:p>
              <a:p>
                <a:pPr eaLnBrk="1" hangingPunct="1">
                  <a:lnSpc>
                    <a:spcPct val="70000"/>
                  </a:lnSpc>
                </a:pPr>
                <a:r>
                  <a:rPr kumimoji="1" lang="en-US" altLang="en-US" sz="2400" b="1" dirty="0">
                    <a:solidFill>
                      <a:srgbClr val="003399"/>
                    </a:solidFill>
                  </a:rPr>
                  <a:t>       else{</a:t>
                </a:r>
              </a:p>
              <a:p>
                <a:pPr eaLnBrk="1" hangingPunct="1">
                  <a:lnSpc>
                    <a:spcPct val="70000"/>
                  </a:lnSpc>
                </a:pPr>
                <a:r>
                  <a:rPr kumimoji="1" lang="en-US" altLang="en-US" sz="2400" b="1" dirty="0">
                    <a:solidFill>
                      <a:srgbClr val="003399"/>
                    </a:solidFill>
                  </a:rPr>
                  <a:t>             Rear = (Rear+1) % MAXSIZE; </a:t>
                </a:r>
              </a:p>
              <a:p>
                <a:pPr eaLnBrk="1" hangingPunct="1">
                  <a:lnSpc>
                    <a:spcPct val="70000"/>
                  </a:lnSpc>
                </a:pPr>
                <a:r>
                  <a:rPr lang="en-US" altLang="zh-CN" sz="2400" b="1" dirty="0">
                    <a:solidFill>
                      <a:srgbClr val="003399"/>
                    </a:solidFill>
                  </a:rPr>
                  <a:t>             queue[Rear]=item;</a:t>
                </a:r>
              </a:p>
              <a:p>
                <a:pPr eaLnBrk="1" hangingPunct="1">
                  <a:lnSpc>
                    <a:spcPct val="70000"/>
                  </a:lnSpc>
                </a:pPr>
                <a:r>
                  <a:rPr lang="en-US" altLang="zh-CN" sz="2400" b="1" dirty="0">
                    <a:solidFill>
                      <a:srgbClr val="003399"/>
                    </a:solidFill>
                  </a:rPr>
                  <a:t>             Count++;</a:t>
                </a:r>
              </a:p>
              <a:p>
                <a:pPr eaLnBrk="1" hangingPunct="1">
                  <a:lnSpc>
                    <a:spcPct val="70000"/>
                  </a:lnSpc>
                </a:pPr>
                <a:r>
                  <a:rPr kumimoji="1" lang="en-US" altLang="en-US" sz="2400" b="1" dirty="0">
                    <a:solidFill>
                      <a:srgbClr val="003399"/>
                    </a:solidFill>
                  </a:rPr>
                  <a:t>                                             /* </a:t>
                </a:r>
                <a:r>
                  <a:rPr kumimoji="1" lang="en-US" altLang="zh-CN" sz="2400" b="1" dirty="0">
                    <a:solidFill>
                      <a:srgbClr val="003399"/>
                    </a:solidFill>
                    <a:ea typeface="幼圆" pitchFamily="49" charset="-122"/>
                  </a:rPr>
                  <a:t>队</a:t>
                </a:r>
                <a:r>
                  <a:rPr kumimoji="1" lang="zh-CN" altLang="en-US" sz="2400" b="1" dirty="0">
                    <a:solidFill>
                      <a:srgbClr val="003399"/>
                    </a:solidFill>
                    <a:ea typeface="幼圆" pitchFamily="49" charset="-122"/>
                  </a:rPr>
                  <a:t>未满，插入成功</a:t>
                </a:r>
                <a:r>
                  <a:rPr kumimoji="1" lang="zh-CN" altLang="en-US" sz="2400" b="1" dirty="0">
                    <a:solidFill>
                      <a:srgbClr val="003399"/>
                    </a:solidFill>
                  </a:rPr>
                  <a:t> */</a:t>
                </a:r>
                <a:r>
                  <a:rPr kumimoji="1" lang="en-US" altLang="en-US" sz="2400" b="1" dirty="0">
                    <a:solidFill>
                      <a:srgbClr val="003399"/>
                    </a:solidFill>
                  </a:rPr>
                  <a:t> </a:t>
                </a:r>
                <a:endParaRPr lang="en-US" altLang="zh-CN" sz="2400" b="1" dirty="0">
                  <a:solidFill>
                    <a:srgbClr val="003399"/>
                  </a:solidFill>
                </a:endParaRPr>
              </a:p>
              <a:p>
                <a:pPr eaLnBrk="1" hangingPunct="1">
                  <a:lnSpc>
                    <a:spcPct val="70000"/>
                  </a:lnSpc>
                </a:pPr>
                <a:r>
                  <a:rPr lang="en-US" altLang="zh-CN" sz="2400" b="1" dirty="0">
                    <a:solidFill>
                      <a:srgbClr val="003399"/>
                    </a:solidFill>
                  </a:rPr>
                  <a:t>       }</a:t>
                </a:r>
              </a:p>
              <a:p>
                <a:pPr eaLnBrk="1" hangingPunct="1">
                  <a:lnSpc>
                    <a:spcPct val="70000"/>
                  </a:lnSpc>
                </a:pPr>
                <a:r>
                  <a:rPr lang="en-US" altLang="zh-CN" sz="2400" b="1" dirty="0">
                    <a:solidFill>
                      <a:srgbClr val="003399"/>
                    </a:solidFill>
                  </a:rPr>
                  <a:t> }</a:t>
                </a:r>
              </a:p>
            </p:txBody>
          </p:sp>
        </p:grpSp>
        <p:grpSp>
          <p:nvGrpSpPr>
            <p:cNvPr id="7" name="Group 18"/>
            <p:cNvGrpSpPr>
              <a:grpSpLocks/>
            </p:cNvGrpSpPr>
            <p:nvPr/>
          </p:nvGrpSpPr>
          <p:grpSpPr bwMode="auto">
            <a:xfrm>
              <a:off x="179388" y="2516188"/>
              <a:ext cx="2132012" cy="912812"/>
              <a:chOff x="113" y="1559"/>
              <a:chExt cx="1343" cy="575"/>
            </a:xfrm>
          </p:grpSpPr>
          <p:sp>
            <p:nvSpPr>
              <p:cNvPr id="71711" name="AutoShape 19"/>
              <p:cNvSpPr>
                <a:spLocks noChangeArrowheads="1"/>
              </p:cNvSpPr>
              <p:nvPr/>
            </p:nvSpPr>
            <p:spPr bwMode="auto">
              <a:xfrm rot="12536">
                <a:off x="113" y="1570"/>
                <a:ext cx="1056" cy="564"/>
              </a:xfrm>
              <a:prstGeom prst="irregularSeal2">
                <a:avLst/>
              </a:prstGeom>
              <a:solidFill>
                <a:srgbClr val="FF3300"/>
              </a:solidFill>
              <a:ln w="50800">
                <a:solidFill>
                  <a:srgbClr val="FFFF00"/>
                </a:solidFill>
                <a:miter lim="800000"/>
                <a:headEnd type="none" w="sm" len="sm"/>
                <a:tailEnd type="none" w="sm" len="sm"/>
              </a:ln>
              <a:effectLst>
                <a:outerShdw dist="104727" dir="842175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712" name="Text Box 20"/>
              <p:cNvSpPr txBox="1">
                <a:spLocks noChangeArrowheads="1"/>
              </p:cNvSpPr>
              <p:nvPr/>
            </p:nvSpPr>
            <p:spPr bwMode="auto">
              <a:xfrm rot="-670982">
                <a:off x="128" y="1559"/>
                <a:ext cx="1328" cy="480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>
                <a:outerShdw dist="45791" dir="2021404" algn="ctr" rotWithShape="0">
                  <a:srgbClr val="000000"/>
                </a:outerShdw>
              </a:effectLst>
            </p:spPr>
            <p:txBody>
              <a:bodyPr>
                <a:spAutoFit/>
              </a:bodyPr>
              <a:lstStyle/>
              <a:p>
                <a:r>
                  <a:rPr lang="zh-CN" altLang="en-US" sz="4400" b="1" i="1">
                    <a:solidFill>
                      <a:srgbClr val="FFFFFF"/>
                    </a:solidFill>
                    <a:ea typeface="黑体" pitchFamily="2" charset="-122"/>
                  </a:rPr>
                  <a:t>算法</a:t>
                </a:r>
              </a:p>
            </p:txBody>
          </p:sp>
        </p:grpSp>
      </p:grpSp>
      <p:grpSp>
        <p:nvGrpSpPr>
          <p:cNvPr id="9" name="Group 26"/>
          <p:cNvGrpSpPr>
            <a:grpSpLocks/>
          </p:cNvGrpSpPr>
          <p:nvPr/>
        </p:nvGrpSpPr>
        <p:grpSpPr bwMode="auto">
          <a:xfrm>
            <a:off x="2526971" y="908051"/>
            <a:ext cx="6840176" cy="869951"/>
            <a:chOff x="1236" y="1161"/>
            <a:chExt cx="3232" cy="548"/>
          </a:xfrm>
        </p:grpSpPr>
        <p:sp>
          <p:nvSpPr>
            <p:cNvPr id="71692" name="Text Box 27"/>
            <p:cNvSpPr txBox="1">
              <a:spLocks noChangeArrowheads="1"/>
            </p:cNvSpPr>
            <p:nvPr/>
          </p:nvSpPr>
          <p:spPr bwMode="auto">
            <a:xfrm>
              <a:off x="1268" y="1161"/>
              <a:ext cx="3200" cy="29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zh-CN" altLang="en-US" sz="2400" b="1" dirty="0"/>
                <a:t>0     </a:t>
              </a:r>
              <a:r>
                <a:rPr lang="zh-CN" altLang="en-US" sz="2400" b="1" dirty="0" smtClean="0"/>
                <a:t>     </a:t>
              </a:r>
              <a:r>
                <a:rPr lang="en-US" altLang="zh-CN" sz="2400" b="1" dirty="0"/>
                <a:t>1  </a:t>
              </a:r>
              <a:r>
                <a:rPr lang="en-US" altLang="zh-CN" sz="2400" b="1" dirty="0" smtClean="0"/>
                <a:t>                                                             </a:t>
              </a:r>
              <a:r>
                <a:rPr lang="en-US" altLang="zh-CN" sz="2000" b="1" dirty="0">
                  <a:solidFill>
                    <a:srgbClr val="003399"/>
                  </a:solidFill>
                </a:rPr>
                <a:t>MAXSIZ</a:t>
              </a:r>
              <a:r>
                <a:rPr lang="en-US" altLang="zh-CN" sz="2000" b="1" dirty="0" smtClean="0">
                  <a:latin typeface="宋体" charset="-122"/>
                  <a:ea typeface="宋体" charset="-122"/>
                </a:rPr>
                <a:t>-</a:t>
              </a:r>
              <a:r>
                <a:rPr lang="en-US" altLang="zh-CN" sz="2000" b="1" dirty="0" smtClean="0"/>
                <a:t>1</a:t>
              </a:r>
              <a:endParaRPr lang="en-US" altLang="zh-CN" sz="2000" b="1" dirty="0"/>
            </a:p>
          </p:txBody>
        </p:sp>
        <p:sp>
          <p:nvSpPr>
            <p:cNvPr id="71693" name="Text Box 28"/>
            <p:cNvSpPr txBox="1">
              <a:spLocks noChangeArrowheads="1"/>
            </p:cNvSpPr>
            <p:nvPr/>
          </p:nvSpPr>
          <p:spPr bwMode="auto">
            <a:xfrm>
              <a:off x="1285" y="1368"/>
              <a:ext cx="165" cy="33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/>
                <a:t>a</a:t>
              </a:r>
            </a:p>
          </p:txBody>
        </p:sp>
        <p:sp>
          <p:nvSpPr>
            <p:cNvPr id="71694" name="Text Box 29"/>
            <p:cNvSpPr txBox="1">
              <a:spLocks noChangeArrowheads="1"/>
            </p:cNvSpPr>
            <p:nvPr/>
          </p:nvSpPr>
          <p:spPr bwMode="auto">
            <a:xfrm>
              <a:off x="1844" y="1365"/>
              <a:ext cx="165" cy="33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/>
                <a:t>c</a:t>
              </a:r>
            </a:p>
          </p:txBody>
        </p:sp>
        <p:sp>
          <p:nvSpPr>
            <p:cNvPr id="71695" name="Text Box 30"/>
            <p:cNvSpPr txBox="1">
              <a:spLocks noChangeArrowheads="1"/>
            </p:cNvSpPr>
            <p:nvPr/>
          </p:nvSpPr>
          <p:spPr bwMode="auto">
            <a:xfrm>
              <a:off x="2128" y="1379"/>
              <a:ext cx="172" cy="33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/>
                <a:t>d</a:t>
              </a:r>
            </a:p>
          </p:txBody>
        </p:sp>
        <p:sp>
          <p:nvSpPr>
            <p:cNvPr id="71696" name="Text Box 31"/>
            <p:cNvSpPr txBox="1">
              <a:spLocks noChangeArrowheads="1"/>
            </p:cNvSpPr>
            <p:nvPr/>
          </p:nvSpPr>
          <p:spPr bwMode="auto">
            <a:xfrm>
              <a:off x="1565" y="1375"/>
              <a:ext cx="172" cy="33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/>
                <a:t>b</a:t>
              </a:r>
            </a:p>
          </p:txBody>
        </p:sp>
        <p:sp>
          <p:nvSpPr>
            <p:cNvPr id="71697" name="Line 32"/>
            <p:cNvSpPr>
              <a:spLocks noChangeShapeType="1"/>
            </p:cNvSpPr>
            <p:nvPr/>
          </p:nvSpPr>
          <p:spPr bwMode="auto">
            <a:xfrm>
              <a:off x="1247" y="1420"/>
              <a:ext cx="2994" cy="0"/>
            </a:xfrm>
            <a:prstGeom prst="line">
              <a:avLst/>
            </a:prstGeom>
            <a:noFill/>
            <a:ln w="25400" cap="sq">
              <a:solidFill>
                <a:srgbClr val="00008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8" name="Line 33"/>
            <p:cNvSpPr>
              <a:spLocks noChangeShapeType="1"/>
            </p:cNvSpPr>
            <p:nvPr/>
          </p:nvSpPr>
          <p:spPr bwMode="auto">
            <a:xfrm>
              <a:off x="1236" y="1703"/>
              <a:ext cx="2994" cy="0"/>
            </a:xfrm>
            <a:prstGeom prst="line">
              <a:avLst/>
            </a:prstGeom>
            <a:noFill/>
            <a:ln w="25400" cap="sq">
              <a:solidFill>
                <a:srgbClr val="00008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9" name="Line 34"/>
            <p:cNvSpPr>
              <a:spLocks noChangeShapeType="1"/>
            </p:cNvSpPr>
            <p:nvPr/>
          </p:nvSpPr>
          <p:spPr bwMode="auto">
            <a:xfrm>
              <a:off x="1237" y="1420"/>
              <a:ext cx="0" cy="272"/>
            </a:xfrm>
            <a:prstGeom prst="line">
              <a:avLst/>
            </a:prstGeom>
            <a:noFill/>
            <a:ln w="31750" cap="sq">
              <a:solidFill>
                <a:srgbClr val="00008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00" name="Line 35"/>
            <p:cNvSpPr>
              <a:spLocks noChangeShapeType="1"/>
            </p:cNvSpPr>
            <p:nvPr/>
          </p:nvSpPr>
          <p:spPr bwMode="auto">
            <a:xfrm>
              <a:off x="1523" y="1427"/>
              <a:ext cx="0" cy="272"/>
            </a:xfrm>
            <a:prstGeom prst="line">
              <a:avLst/>
            </a:prstGeom>
            <a:noFill/>
            <a:ln w="25400" cap="sq">
              <a:solidFill>
                <a:srgbClr val="00008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01" name="Line 36"/>
            <p:cNvSpPr>
              <a:spLocks noChangeShapeType="1"/>
            </p:cNvSpPr>
            <p:nvPr/>
          </p:nvSpPr>
          <p:spPr bwMode="auto">
            <a:xfrm>
              <a:off x="1816" y="1420"/>
              <a:ext cx="0" cy="272"/>
            </a:xfrm>
            <a:prstGeom prst="line">
              <a:avLst/>
            </a:prstGeom>
            <a:noFill/>
            <a:ln w="25400" cap="sq">
              <a:solidFill>
                <a:srgbClr val="00008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02" name="Line 37"/>
            <p:cNvSpPr>
              <a:spLocks noChangeShapeType="1"/>
            </p:cNvSpPr>
            <p:nvPr/>
          </p:nvSpPr>
          <p:spPr bwMode="auto">
            <a:xfrm>
              <a:off x="2102" y="1420"/>
              <a:ext cx="0" cy="272"/>
            </a:xfrm>
            <a:prstGeom prst="line">
              <a:avLst/>
            </a:prstGeom>
            <a:noFill/>
            <a:ln w="25400" cap="sq">
              <a:solidFill>
                <a:srgbClr val="00008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03" name="Line 38"/>
            <p:cNvSpPr>
              <a:spLocks noChangeShapeType="1"/>
            </p:cNvSpPr>
            <p:nvPr/>
          </p:nvSpPr>
          <p:spPr bwMode="auto">
            <a:xfrm>
              <a:off x="2395" y="1420"/>
              <a:ext cx="0" cy="272"/>
            </a:xfrm>
            <a:prstGeom prst="line">
              <a:avLst/>
            </a:prstGeom>
            <a:noFill/>
            <a:ln w="25400" cap="sq">
              <a:solidFill>
                <a:srgbClr val="00008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04" name="Line 39"/>
            <p:cNvSpPr>
              <a:spLocks noChangeShapeType="1"/>
            </p:cNvSpPr>
            <p:nvPr/>
          </p:nvSpPr>
          <p:spPr bwMode="auto">
            <a:xfrm>
              <a:off x="2692" y="1427"/>
              <a:ext cx="0" cy="272"/>
            </a:xfrm>
            <a:prstGeom prst="line">
              <a:avLst/>
            </a:prstGeom>
            <a:noFill/>
            <a:ln w="25400" cap="sq">
              <a:solidFill>
                <a:srgbClr val="00008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05" name="Line 40"/>
            <p:cNvSpPr>
              <a:spLocks noChangeShapeType="1"/>
            </p:cNvSpPr>
            <p:nvPr/>
          </p:nvSpPr>
          <p:spPr bwMode="auto">
            <a:xfrm>
              <a:off x="2985" y="1427"/>
              <a:ext cx="0" cy="272"/>
            </a:xfrm>
            <a:prstGeom prst="line">
              <a:avLst/>
            </a:prstGeom>
            <a:noFill/>
            <a:ln w="25400" cap="sq">
              <a:solidFill>
                <a:srgbClr val="00008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06" name="Line 41"/>
            <p:cNvSpPr>
              <a:spLocks noChangeShapeType="1"/>
            </p:cNvSpPr>
            <p:nvPr/>
          </p:nvSpPr>
          <p:spPr bwMode="auto">
            <a:xfrm>
              <a:off x="4241" y="1427"/>
              <a:ext cx="0" cy="272"/>
            </a:xfrm>
            <a:prstGeom prst="line">
              <a:avLst/>
            </a:prstGeom>
            <a:noFill/>
            <a:ln w="31750" cap="sq">
              <a:solidFill>
                <a:srgbClr val="00008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07" name="Line 42"/>
            <p:cNvSpPr>
              <a:spLocks noChangeShapeType="1"/>
            </p:cNvSpPr>
            <p:nvPr/>
          </p:nvSpPr>
          <p:spPr bwMode="auto">
            <a:xfrm>
              <a:off x="3969" y="1427"/>
              <a:ext cx="0" cy="272"/>
            </a:xfrm>
            <a:prstGeom prst="line">
              <a:avLst/>
            </a:prstGeom>
            <a:noFill/>
            <a:ln w="25400" cap="sq">
              <a:solidFill>
                <a:srgbClr val="00008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9" name="Line 49"/>
          <p:cNvSpPr>
            <a:spLocks noChangeShapeType="1"/>
          </p:cNvSpPr>
          <p:nvPr/>
        </p:nvSpPr>
        <p:spPr bwMode="auto">
          <a:xfrm>
            <a:off x="2255280" y="5002543"/>
            <a:ext cx="5176163" cy="0"/>
          </a:xfrm>
          <a:prstGeom prst="line">
            <a:avLst/>
          </a:prstGeom>
          <a:noFill/>
          <a:ln w="57150" cap="sq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79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79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998" grpId="0" autoUpdateAnimBg="0"/>
      <p:bldP spid="39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406347" y="134939"/>
            <a:ext cx="5485686" cy="669925"/>
            <a:chOff x="192" y="85"/>
            <a:chExt cx="2592" cy="422"/>
          </a:xfrm>
        </p:grpSpPr>
        <p:sp>
          <p:nvSpPr>
            <p:cNvPr id="72743" name="AutoShape 3"/>
            <p:cNvSpPr>
              <a:spLocks noChangeArrowheads="1"/>
            </p:cNvSpPr>
            <p:nvPr/>
          </p:nvSpPr>
          <p:spPr bwMode="auto">
            <a:xfrm>
              <a:off x="192" y="85"/>
              <a:ext cx="2592" cy="422"/>
            </a:xfrm>
            <a:prstGeom prst="cloudCallout">
              <a:avLst>
                <a:gd name="adj1" fmla="val -463"/>
                <a:gd name="adj2" fmla="val 40523"/>
              </a:avLst>
            </a:prstGeom>
            <a:gradFill rotWithShape="0">
              <a:gsLst>
                <a:gs pos="0">
                  <a:srgbClr val="185E5E"/>
                </a:gs>
                <a:gs pos="50000">
                  <a:srgbClr val="33CCCC"/>
                </a:gs>
                <a:gs pos="100000">
                  <a:srgbClr val="185E5E"/>
                </a:gs>
              </a:gsLst>
              <a:lin ang="2700000" scaled="1"/>
            </a:gradFill>
            <a:ln w="12700" cap="sq">
              <a:noFill/>
              <a:round/>
              <a:headEnd type="none" w="sm" len="sm"/>
              <a:tailEnd type="none" w="sm" len="sm"/>
            </a:ln>
            <a:effectLst>
              <a:outerShdw dist="109250" dir="2132261" algn="ctr" rotWithShape="0">
                <a:srgbClr val="808080"/>
              </a:outerShdw>
            </a:effectLst>
          </p:spPr>
          <p:txBody>
            <a:bodyPr/>
            <a:lstStyle/>
            <a:p>
              <a:pPr algn="ctr"/>
              <a:endParaRPr lang="zh-CN" altLang="en-US" sz="2400" b="1"/>
            </a:p>
          </p:txBody>
        </p:sp>
        <p:sp>
          <p:nvSpPr>
            <p:cNvPr id="72744" name="Text Box 4"/>
            <p:cNvSpPr txBox="1">
              <a:spLocks noChangeArrowheads="1"/>
            </p:cNvSpPr>
            <p:nvPr/>
          </p:nvSpPr>
          <p:spPr bwMode="auto">
            <a:xfrm>
              <a:off x="396" y="123"/>
              <a:ext cx="2172" cy="35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28398" dir="1593903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pPr eaLnBrk="1" hangingPunct="1"/>
              <a:r>
                <a:rPr kumimoji="1" lang="zh-CN" altLang="en-US" sz="3100" b="1">
                  <a:solidFill>
                    <a:srgbClr val="FFFF00"/>
                  </a:solidFill>
                </a:rPr>
                <a:t>4. 删除(出队)算法</a:t>
              </a:r>
            </a:p>
          </p:txBody>
        </p:sp>
      </p:grp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2447276" y="1730377"/>
            <a:ext cx="1320628" cy="773113"/>
            <a:chOff x="912" y="1296"/>
            <a:chExt cx="624" cy="487"/>
          </a:xfrm>
        </p:grpSpPr>
        <p:sp>
          <p:nvSpPr>
            <p:cNvPr id="72741" name="Text Box 6"/>
            <p:cNvSpPr txBox="1">
              <a:spLocks noChangeArrowheads="1"/>
            </p:cNvSpPr>
            <p:nvPr/>
          </p:nvSpPr>
          <p:spPr bwMode="auto">
            <a:xfrm>
              <a:off x="912" y="1492"/>
              <a:ext cx="624" cy="29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en-US" altLang="zh-CN" sz="2400" b="1" dirty="0">
                  <a:solidFill>
                    <a:srgbClr val="FF3300"/>
                  </a:solidFill>
                </a:rPr>
                <a:t>front</a:t>
              </a:r>
              <a:endParaRPr lang="en-US" altLang="zh-CN" sz="2000" b="1" dirty="0">
                <a:solidFill>
                  <a:srgbClr val="FF3300"/>
                </a:solidFill>
              </a:endParaRPr>
            </a:p>
          </p:txBody>
        </p:sp>
        <p:sp>
          <p:nvSpPr>
            <p:cNvPr id="72742" name="Line 7"/>
            <p:cNvSpPr>
              <a:spLocks noChangeShapeType="1"/>
            </p:cNvSpPr>
            <p:nvPr/>
          </p:nvSpPr>
          <p:spPr bwMode="auto">
            <a:xfrm flipV="1">
              <a:off x="1104" y="1296"/>
              <a:ext cx="0" cy="240"/>
            </a:xfrm>
            <a:prstGeom prst="line">
              <a:avLst/>
            </a:prstGeom>
            <a:noFill/>
            <a:ln w="19050" cap="sq">
              <a:solidFill>
                <a:srgbClr val="FF0000"/>
              </a:solidFill>
              <a:round/>
              <a:headEnd type="none" w="sm" len="sm"/>
              <a:tailEnd type="triangle" w="sm" len="lg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8"/>
          <p:cNvGrpSpPr>
            <a:grpSpLocks/>
          </p:cNvGrpSpPr>
          <p:nvPr/>
        </p:nvGrpSpPr>
        <p:grpSpPr bwMode="auto">
          <a:xfrm>
            <a:off x="4367238" y="1806577"/>
            <a:ext cx="662431" cy="687388"/>
            <a:chOff x="2112" y="1440"/>
            <a:chExt cx="313" cy="433"/>
          </a:xfrm>
        </p:grpSpPr>
        <p:sp>
          <p:nvSpPr>
            <p:cNvPr id="72739" name="Text Box 9"/>
            <p:cNvSpPr txBox="1">
              <a:spLocks noChangeArrowheads="1"/>
            </p:cNvSpPr>
            <p:nvPr/>
          </p:nvSpPr>
          <p:spPr bwMode="auto">
            <a:xfrm>
              <a:off x="2112" y="1582"/>
              <a:ext cx="313" cy="29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 dirty="0">
                  <a:solidFill>
                    <a:srgbClr val="FF3300"/>
                  </a:solidFill>
                </a:rPr>
                <a:t>rear</a:t>
              </a:r>
              <a:endParaRPr lang="en-US" altLang="zh-CN" sz="2000" b="1" dirty="0">
                <a:solidFill>
                  <a:srgbClr val="FF3300"/>
                </a:solidFill>
              </a:endParaRPr>
            </a:p>
          </p:txBody>
        </p:sp>
        <p:sp>
          <p:nvSpPr>
            <p:cNvPr id="72740" name="Line 10"/>
            <p:cNvSpPr>
              <a:spLocks noChangeShapeType="1"/>
            </p:cNvSpPr>
            <p:nvPr/>
          </p:nvSpPr>
          <p:spPr bwMode="auto">
            <a:xfrm flipV="1">
              <a:off x="2256" y="1440"/>
              <a:ext cx="0" cy="192"/>
            </a:xfrm>
            <a:prstGeom prst="line">
              <a:avLst/>
            </a:prstGeom>
            <a:noFill/>
            <a:ln w="19050" cap="sq">
              <a:solidFill>
                <a:srgbClr val="FF0000"/>
              </a:solidFill>
              <a:round/>
              <a:headEnd type="none" w="sm" len="sm"/>
              <a:tailEnd type="triangle" w="sm" len="lg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11"/>
          <p:cNvGrpSpPr>
            <a:grpSpLocks/>
          </p:cNvGrpSpPr>
          <p:nvPr/>
        </p:nvGrpSpPr>
        <p:grpSpPr bwMode="auto">
          <a:xfrm>
            <a:off x="2650450" y="1673225"/>
            <a:ext cx="812694" cy="457200"/>
            <a:chOff x="1008" y="1248"/>
            <a:chExt cx="384" cy="288"/>
          </a:xfrm>
        </p:grpSpPr>
        <p:sp>
          <p:nvSpPr>
            <p:cNvPr id="72737" name="Rectangle 12"/>
            <p:cNvSpPr>
              <a:spLocks noChangeArrowheads="1"/>
            </p:cNvSpPr>
            <p:nvPr/>
          </p:nvSpPr>
          <p:spPr bwMode="auto">
            <a:xfrm>
              <a:off x="1008" y="1248"/>
              <a:ext cx="192" cy="288"/>
            </a:xfrm>
            <a:prstGeom prst="rect">
              <a:avLst/>
            </a:prstGeom>
            <a:solidFill>
              <a:srgbClr val="FFFFFF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738" name="Line 13"/>
            <p:cNvSpPr>
              <a:spLocks noChangeShapeType="1"/>
            </p:cNvSpPr>
            <p:nvPr/>
          </p:nvSpPr>
          <p:spPr bwMode="auto">
            <a:xfrm flipV="1">
              <a:off x="1248" y="1344"/>
              <a:ext cx="144" cy="192"/>
            </a:xfrm>
            <a:prstGeom prst="line">
              <a:avLst/>
            </a:prstGeom>
            <a:noFill/>
            <a:ln w="19050" cap="sq">
              <a:solidFill>
                <a:srgbClr val="FF0000"/>
              </a:solidFill>
              <a:round/>
              <a:headEnd type="none" w="sm" len="sm"/>
              <a:tailEnd type="triangle" w="sm" len="lg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" name="Group 20"/>
          <p:cNvGrpSpPr>
            <a:grpSpLocks/>
          </p:cNvGrpSpPr>
          <p:nvPr/>
        </p:nvGrpSpPr>
        <p:grpSpPr bwMode="auto">
          <a:xfrm>
            <a:off x="2526971" y="981076"/>
            <a:ext cx="6840176" cy="796926"/>
            <a:chOff x="1236" y="1207"/>
            <a:chExt cx="3232" cy="502"/>
          </a:xfrm>
        </p:grpSpPr>
        <p:sp>
          <p:nvSpPr>
            <p:cNvPr id="72717" name="Text Box 21"/>
            <p:cNvSpPr txBox="1">
              <a:spLocks noChangeArrowheads="1"/>
            </p:cNvSpPr>
            <p:nvPr/>
          </p:nvSpPr>
          <p:spPr bwMode="auto">
            <a:xfrm>
              <a:off x="1268" y="1207"/>
              <a:ext cx="3200" cy="25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zh-CN" altLang="en-US" sz="2000" b="1" dirty="0"/>
                <a:t>0    </a:t>
              </a:r>
              <a:r>
                <a:rPr lang="zh-CN" altLang="en-US" sz="2000" b="1" dirty="0" smtClean="0"/>
                <a:t>     </a:t>
              </a:r>
              <a:r>
                <a:rPr lang="en-US" altLang="zh-CN" sz="2000" b="1" dirty="0"/>
                <a:t>1                                </a:t>
              </a:r>
              <a:r>
                <a:rPr lang="en-US" altLang="zh-CN" sz="2000" b="1" dirty="0" smtClean="0"/>
                <a:t>                                            </a:t>
              </a:r>
              <a:r>
                <a:rPr lang="en-US" altLang="zh-CN" b="1" dirty="0" smtClean="0"/>
                <a:t>    </a:t>
              </a:r>
              <a:r>
                <a:rPr lang="en-US" altLang="zh-CN" b="1" dirty="0">
                  <a:solidFill>
                    <a:srgbClr val="003399"/>
                  </a:solidFill>
                </a:rPr>
                <a:t>MAXSIZ</a:t>
              </a:r>
              <a:r>
                <a:rPr lang="en-US" altLang="zh-CN" b="1" dirty="0" smtClean="0">
                  <a:latin typeface="宋体" charset="-122"/>
                  <a:ea typeface="宋体" charset="-122"/>
                </a:rPr>
                <a:t>-</a:t>
              </a:r>
              <a:r>
                <a:rPr lang="en-US" altLang="zh-CN" b="1" dirty="0" smtClean="0"/>
                <a:t>1</a:t>
              </a:r>
              <a:endParaRPr lang="en-US" altLang="zh-CN" b="1" dirty="0"/>
            </a:p>
          </p:txBody>
        </p:sp>
        <p:sp>
          <p:nvSpPr>
            <p:cNvPr id="72718" name="Text Box 22"/>
            <p:cNvSpPr txBox="1">
              <a:spLocks noChangeArrowheads="1"/>
            </p:cNvSpPr>
            <p:nvPr/>
          </p:nvSpPr>
          <p:spPr bwMode="auto">
            <a:xfrm>
              <a:off x="1285" y="1368"/>
              <a:ext cx="165" cy="33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/>
                <a:t>a</a:t>
              </a:r>
            </a:p>
          </p:txBody>
        </p:sp>
        <p:sp>
          <p:nvSpPr>
            <p:cNvPr id="72719" name="Text Box 23"/>
            <p:cNvSpPr txBox="1">
              <a:spLocks noChangeArrowheads="1"/>
            </p:cNvSpPr>
            <p:nvPr/>
          </p:nvSpPr>
          <p:spPr bwMode="auto">
            <a:xfrm>
              <a:off x="1844" y="1365"/>
              <a:ext cx="165" cy="33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/>
                <a:t>c</a:t>
              </a:r>
            </a:p>
          </p:txBody>
        </p:sp>
        <p:sp>
          <p:nvSpPr>
            <p:cNvPr id="72720" name="Text Box 24"/>
            <p:cNvSpPr txBox="1">
              <a:spLocks noChangeArrowheads="1"/>
            </p:cNvSpPr>
            <p:nvPr/>
          </p:nvSpPr>
          <p:spPr bwMode="auto">
            <a:xfrm>
              <a:off x="2128" y="1379"/>
              <a:ext cx="172" cy="33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/>
                <a:t>d</a:t>
              </a:r>
            </a:p>
          </p:txBody>
        </p:sp>
        <p:sp>
          <p:nvSpPr>
            <p:cNvPr id="72721" name="Text Box 25"/>
            <p:cNvSpPr txBox="1">
              <a:spLocks noChangeArrowheads="1"/>
            </p:cNvSpPr>
            <p:nvPr/>
          </p:nvSpPr>
          <p:spPr bwMode="auto">
            <a:xfrm>
              <a:off x="1565" y="1375"/>
              <a:ext cx="172" cy="33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/>
                <a:t>b</a:t>
              </a:r>
            </a:p>
          </p:txBody>
        </p:sp>
        <p:sp>
          <p:nvSpPr>
            <p:cNvPr id="72722" name="Line 26"/>
            <p:cNvSpPr>
              <a:spLocks noChangeShapeType="1"/>
            </p:cNvSpPr>
            <p:nvPr/>
          </p:nvSpPr>
          <p:spPr bwMode="auto">
            <a:xfrm>
              <a:off x="1247" y="1420"/>
              <a:ext cx="2994" cy="0"/>
            </a:xfrm>
            <a:prstGeom prst="line">
              <a:avLst/>
            </a:prstGeom>
            <a:noFill/>
            <a:ln w="25400" cap="sq">
              <a:solidFill>
                <a:srgbClr val="00008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23" name="Line 27"/>
            <p:cNvSpPr>
              <a:spLocks noChangeShapeType="1"/>
            </p:cNvSpPr>
            <p:nvPr/>
          </p:nvSpPr>
          <p:spPr bwMode="auto">
            <a:xfrm>
              <a:off x="1236" y="1703"/>
              <a:ext cx="2994" cy="0"/>
            </a:xfrm>
            <a:prstGeom prst="line">
              <a:avLst/>
            </a:prstGeom>
            <a:noFill/>
            <a:ln w="25400" cap="sq">
              <a:solidFill>
                <a:srgbClr val="00008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24" name="Line 28"/>
            <p:cNvSpPr>
              <a:spLocks noChangeShapeType="1"/>
            </p:cNvSpPr>
            <p:nvPr/>
          </p:nvSpPr>
          <p:spPr bwMode="auto">
            <a:xfrm>
              <a:off x="1237" y="1420"/>
              <a:ext cx="0" cy="272"/>
            </a:xfrm>
            <a:prstGeom prst="line">
              <a:avLst/>
            </a:prstGeom>
            <a:noFill/>
            <a:ln w="31750" cap="sq">
              <a:solidFill>
                <a:srgbClr val="00008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25" name="Line 29"/>
            <p:cNvSpPr>
              <a:spLocks noChangeShapeType="1"/>
            </p:cNvSpPr>
            <p:nvPr/>
          </p:nvSpPr>
          <p:spPr bwMode="auto">
            <a:xfrm>
              <a:off x="1523" y="1427"/>
              <a:ext cx="0" cy="272"/>
            </a:xfrm>
            <a:prstGeom prst="line">
              <a:avLst/>
            </a:prstGeom>
            <a:noFill/>
            <a:ln w="25400" cap="sq">
              <a:solidFill>
                <a:srgbClr val="00008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26" name="Line 30"/>
            <p:cNvSpPr>
              <a:spLocks noChangeShapeType="1"/>
            </p:cNvSpPr>
            <p:nvPr/>
          </p:nvSpPr>
          <p:spPr bwMode="auto">
            <a:xfrm>
              <a:off x="1816" y="1420"/>
              <a:ext cx="0" cy="272"/>
            </a:xfrm>
            <a:prstGeom prst="line">
              <a:avLst/>
            </a:prstGeom>
            <a:noFill/>
            <a:ln w="25400" cap="sq">
              <a:solidFill>
                <a:srgbClr val="00008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27" name="Line 31"/>
            <p:cNvSpPr>
              <a:spLocks noChangeShapeType="1"/>
            </p:cNvSpPr>
            <p:nvPr/>
          </p:nvSpPr>
          <p:spPr bwMode="auto">
            <a:xfrm>
              <a:off x="2102" y="1420"/>
              <a:ext cx="0" cy="272"/>
            </a:xfrm>
            <a:prstGeom prst="line">
              <a:avLst/>
            </a:prstGeom>
            <a:noFill/>
            <a:ln w="25400" cap="sq">
              <a:solidFill>
                <a:srgbClr val="00008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28" name="Line 32"/>
            <p:cNvSpPr>
              <a:spLocks noChangeShapeType="1"/>
            </p:cNvSpPr>
            <p:nvPr/>
          </p:nvSpPr>
          <p:spPr bwMode="auto">
            <a:xfrm>
              <a:off x="2395" y="1420"/>
              <a:ext cx="0" cy="272"/>
            </a:xfrm>
            <a:prstGeom prst="line">
              <a:avLst/>
            </a:prstGeom>
            <a:noFill/>
            <a:ln w="25400" cap="sq">
              <a:solidFill>
                <a:srgbClr val="00008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29" name="Line 33"/>
            <p:cNvSpPr>
              <a:spLocks noChangeShapeType="1"/>
            </p:cNvSpPr>
            <p:nvPr/>
          </p:nvSpPr>
          <p:spPr bwMode="auto">
            <a:xfrm>
              <a:off x="2692" y="1427"/>
              <a:ext cx="0" cy="272"/>
            </a:xfrm>
            <a:prstGeom prst="line">
              <a:avLst/>
            </a:prstGeom>
            <a:noFill/>
            <a:ln w="25400" cap="sq">
              <a:solidFill>
                <a:srgbClr val="00008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30" name="Line 34"/>
            <p:cNvSpPr>
              <a:spLocks noChangeShapeType="1"/>
            </p:cNvSpPr>
            <p:nvPr/>
          </p:nvSpPr>
          <p:spPr bwMode="auto">
            <a:xfrm>
              <a:off x="2985" y="1427"/>
              <a:ext cx="0" cy="272"/>
            </a:xfrm>
            <a:prstGeom prst="line">
              <a:avLst/>
            </a:prstGeom>
            <a:noFill/>
            <a:ln w="25400" cap="sq">
              <a:solidFill>
                <a:srgbClr val="00008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31" name="Line 35"/>
            <p:cNvSpPr>
              <a:spLocks noChangeShapeType="1"/>
            </p:cNvSpPr>
            <p:nvPr/>
          </p:nvSpPr>
          <p:spPr bwMode="auto">
            <a:xfrm>
              <a:off x="4241" y="1427"/>
              <a:ext cx="0" cy="272"/>
            </a:xfrm>
            <a:prstGeom prst="line">
              <a:avLst/>
            </a:prstGeom>
            <a:noFill/>
            <a:ln w="31750" cap="sq">
              <a:solidFill>
                <a:srgbClr val="00008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32" name="Line 36"/>
            <p:cNvSpPr>
              <a:spLocks noChangeShapeType="1"/>
            </p:cNvSpPr>
            <p:nvPr/>
          </p:nvSpPr>
          <p:spPr bwMode="auto">
            <a:xfrm>
              <a:off x="3969" y="1427"/>
              <a:ext cx="0" cy="272"/>
            </a:xfrm>
            <a:prstGeom prst="line">
              <a:avLst/>
            </a:prstGeom>
            <a:noFill/>
            <a:ln w="25400" cap="sq">
              <a:solidFill>
                <a:srgbClr val="00008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99045" name="Rectangle 37"/>
          <p:cNvSpPr>
            <a:spLocks noChangeArrowheads="1"/>
          </p:cNvSpPr>
          <p:nvPr/>
        </p:nvSpPr>
        <p:spPr bwMode="auto">
          <a:xfrm>
            <a:off x="2698399" y="1400175"/>
            <a:ext cx="406347" cy="304800"/>
          </a:xfrm>
          <a:prstGeom prst="rect">
            <a:avLst/>
          </a:prstGeom>
          <a:solidFill>
            <a:srgbClr val="FFFF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9" name="组合 38"/>
          <p:cNvGrpSpPr/>
          <p:nvPr/>
        </p:nvGrpSpPr>
        <p:grpSpPr>
          <a:xfrm>
            <a:off x="304761" y="2422526"/>
            <a:ext cx="11398883" cy="4221163"/>
            <a:chOff x="228600" y="2422525"/>
            <a:chExt cx="8550275" cy="4221163"/>
          </a:xfrm>
        </p:grpSpPr>
        <p:grpSp>
          <p:nvGrpSpPr>
            <p:cNvPr id="6" name="Group 14"/>
            <p:cNvGrpSpPr>
              <a:grpSpLocks/>
            </p:cNvGrpSpPr>
            <p:nvPr/>
          </p:nvGrpSpPr>
          <p:grpSpPr bwMode="auto">
            <a:xfrm>
              <a:off x="533400" y="2971800"/>
              <a:ext cx="8245475" cy="3671888"/>
              <a:chOff x="336" y="1920"/>
              <a:chExt cx="5194" cy="2313"/>
            </a:xfrm>
          </p:grpSpPr>
          <p:sp>
            <p:nvSpPr>
              <p:cNvPr id="72735" name="Rectangle 15"/>
              <p:cNvSpPr>
                <a:spLocks noChangeArrowheads="1"/>
              </p:cNvSpPr>
              <p:nvPr/>
            </p:nvSpPr>
            <p:spPr bwMode="auto">
              <a:xfrm>
                <a:off x="336" y="1920"/>
                <a:ext cx="5088" cy="2112"/>
              </a:xfrm>
              <a:prstGeom prst="rect">
                <a:avLst/>
              </a:prstGeom>
              <a:solidFill>
                <a:srgbClr val="DDFFDD"/>
              </a:solidFill>
              <a:ln w="12700" cap="sq">
                <a:noFill/>
                <a:miter lim="800000"/>
                <a:headEnd type="none" w="sm" len="sm"/>
                <a:tailEnd type="none" w="sm" len="sm"/>
              </a:ln>
              <a:effectLst>
                <a:outerShdw dist="224686" dir="2837437" algn="ctr" rotWithShape="0">
                  <a:srgbClr val="B2B2B2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736" name="Text Box 16"/>
              <p:cNvSpPr txBox="1">
                <a:spLocks noChangeArrowheads="1"/>
              </p:cNvSpPr>
              <p:nvPr/>
            </p:nvSpPr>
            <p:spPr bwMode="auto">
              <a:xfrm>
                <a:off x="538" y="2160"/>
                <a:ext cx="4992" cy="2073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1" hangingPunct="1">
                  <a:lnSpc>
                    <a:spcPct val="70000"/>
                  </a:lnSpc>
                </a:pPr>
                <a:r>
                  <a:rPr kumimoji="1" lang="en-US" altLang="zh-CN" sz="2500" b="1" dirty="0" err="1">
                    <a:solidFill>
                      <a:srgbClr val="003399"/>
                    </a:solidFill>
                  </a:rPr>
                  <a:t>ElemType</a:t>
                </a:r>
                <a:r>
                  <a:rPr kumimoji="1" lang="en-US" altLang="zh-CN" sz="2500" b="1" dirty="0">
                    <a:solidFill>
                      <a:srgbClr val="003399"/>
                    </a:solidFill>
                  </a:rPr>
                  <a:t>  </a:t>
                </a:r>
                <a:r>
                  <a:rPr kumimoji="1" lang="en-US" altLang="zh-CN" sz="2500" b="1" dirty="0" err="1">
                    <a:solidFill>
                      <a:srgbClr val="003399"/>
                    </a:solidFill>
                  </a:rPr>
                  <a:t>deQueue</a:t>
                </a:r>
                <a:r>
                  <a:rPr kumimoji="1" lang="en-US" altLang="zh-CN" sz="2500" b="1" dirty="0">
                    <a:solidFill>
                      <a:srgbClr val="003399"/>
                    </a:solidFill>
                  </a:rPr>
                  <a:t>(</a:t>
                </a:r>
                <a:r>
                  <a:rPr kumimoji="1" lang="en-US" altLang="zh-CN" sz="2500" b="1" dirty="0" err="1">
                    <a:solidFill>
                      <a:srgbClr val="003399"/>
                    </a:solidFill>
                  </a:rPr>
                  <a:t>ElemType</a:t>
                </a:r>
                <a:r>
                  <a:rPr kumimoji="1" lang="en-US" altLang="zh-CN" sz="2500" b="1" dirty="0">
                    <a:solidFill>
                      <a:srgbClr val="003399"/>
                    </a:solidFill>
                  </a:rPr>
                  <a:t> queue[ ])</a:t>
                </a:r>
              </a:p>
              <a:p>
                <a:pPr eaLnBrk="1" hangingPunct="1">
                  <a:lnSpc>
                    <a:spcPct val="70000"/>
                  </a:lnSpc>
                </a:pPr>
                <a:r>
                  <a:rPr kumimoji="1" lang="en-US" altLang="zh-CN" sz="2500" b="1" dirty="0">
                    <a:solidFill>
                      <a:srgbClr val="003399"/>
                    </a:solidFill>
                  </a:rPr>
                  <a:t>{</a:t>
                </a:r>
                <a:r>
                  <a:rPr lang="zh-CN" altLang="zh-CN" sz="2500" b="1" dirty="0">
                    <a:solidFill>
                      <a:srgbClr val="003399"/>
                    </a:solidFill>
                    <a:sym typeface="Symbol" pitchFamily="18" charset="2"/>
                  </a:rPr>
                  <a:t> </a:t>
                </a:r>
                <a:endParaRPr lang="en-US" altLang="zh-CN" sz="2500" b="1" dirty="0">
                  <a:solidFill>
                    <a:srgbClr val="003399"/>
                  </a:solidFill>
                  <a:sym typeface="Symbol" pitchFamily="18" charset="2"/>
                </a:endParaRPr>
              </a:p>
              <a:p>
                <a:pPr eaLnBrk="1" hangingPunct="1">
                  <a:lnSpc>
                    <a:spcPct val="70000"/>
                  </a:lnSpc>
                </a:pPr>
                <a:r>
                  <a:rPr kumimoji="1" lang="en-US" altLang="zh-CN" sz="2500" b="1" dirty="0">
                    <a:solidFill>
                      <a:srgbClr val="003399"/>
                    </a:solidFill>
                    <a:latin typeface="楷体_GB2312" pitchFamily="49" charset="-122"/>
                    <a:sym typeface="Symbol" pitchFamily="18" charset="2"/>
                  </a:rPr>
                  <a:t>   </a:t>
                </a:r>
                <a:r>
                  <a:rPr kumimoji="1" lang="en-US" altLang="zh-CN" sz="2500" b="1" dirty="0" err="1">
                    <a:solidFill>
                      <a:srgbClr val="003399"/>
                    </a:solidFill>
                    <a:latin typeface="楷体_GB2312" pitchFamily="49" charset="-122"/>
                    <a:sym typeface="Symbol" pitchFamily="18" charset="2"/>
                  </a:rPr>
                  <a:t>ElemType</a:t>
                </a:r>
                <a:r>
                  <a:rPr kumimoji="1" lang="en-US" altLang="zh-CN" sz="2500" b="1" dirty="0">
                    <a:solidFill>
                      <a:srgbClr val="003399"/>
                    </a:solidFill>
                    <a:latin typeface="楷体_GB2312" pitchFamily="49" charset="-122"/>
                    <a:sym typeface="Symbol" pitchFamily="18" charset="2"/>
                  </a:rPr>
                  <a:t> e;</a:t>
                </a:r>
                <a:endParaRPr kumimoji="1" lang="zh-CN" altLang="en-US" sz="2500" b="1" dirty="0">
                  <a:solidFill>
                    <a:srgbClr val="003399"/>
                  </a:solidFill>
                  <a:latin typeface="楷体_GB2312" pitchFamily="49" charset="-122"/>
                </a:endParaRPr>
              </a:p>
              <a:p>
                <a:pPr eaLnBrk="1" hangingPunct="1">
                  <a:lnSpc>
                    <a:spcPct val="70000"/>
                  </a:lnSpc>
                </a:pPr>
                <a:r>
                  <a:rPr kumimoji="1" lang="zh-CN" altLang="en-US" sz="2500" b="1" dirty="0">
                    <a:solidFill>
                      <a:srgbClr val="003399"/>
                    </a:solidFill>
                  </a:rPr>
                  <a:t>       </a:t>
                </a:r>
                <a:r>
                  <a:rPr kumimoji="1" lang="en-US" altLang="en-US" sz="2500" b="1" dirty="0">
                    <a:solidFill>
                      <a:srgbClr val="003399"/>
                    </a:solidFill>
                  </a:rPr>
                  <a:t>if</a:t>
                </a:r>
                <a:r>
                  <a:rPr kumimoji="1" lang="en-US" altLang="zh-CN" sz="2500" b="1" dirty="0">
                    <a:solidFill>
                      <a:srgbClr val="003399"/>
                    </a:solidFill>
                  </a:rPr>
                  <a:t>(</a:t>
                </a:r>
                <a:r>
                  <a:rPr kumimoji="1" lang="en-US" altLang="zh-CN" sz="2500" b="1" dirty="0" err="1">
                    <a:solidFill>
                      <a:srgbClr val="003399"/>
                    </a:solidFill>
                  </a:rPr>
                  <a:t>isEmpty</a:t>
                </a:r>
                <a:r>
                  <a:rPr kumimoji="1" lang="en-US" altLang="en-US" sz="2500" b="1" dirty="0">
                    <a:solidFill>
                      <a:srgbClr val="003399"/>
                    </a:solidFill>
                  </a:rPr>
                  <a:t>())</a:t>
                </a:r>
              </a:p>
              <a:p>
                <a:pPr eaLnBrk="1" hangingPunct="1">
                  <a:lnSpc>
                    <a:spcPct val="70000"/>
                  </a:lnSpc>
                </a:pPr>
                <a:r>
                  <a:rPr kumimoji="1" lang="en-US" altLang="en-US" sz="2500" b="1" dirty="0">
                    <a:solidFill>
                      <a:srgbClr val="003399"/>
                    </a:solidFill>
                  </a:rPr>
                  <a:t>             Error(“Empty queue!”);     </a:t>
                </a:r>
                <a:r>
                  <a:rPr kumimoji="1" lang="en-US" altLang="en-US" sz="2200" b="1" dirty="0">
                    <a:solidFill>
                      <a:srgbClr val="003399"/>
                    </a:solidFill>
                    <a:latin typeface="幼圆" pitchFamily="49" charset="-122"/>
                    <a:ea typeface="幼圆" pitchFamily="49" charset="-122"/>
                  </a:rPr>
                  <a:t>/* </a:t>
                </a:r>
                <a:r>
                  <a:rPr kumimoji="1" lang="en-US" altLang="zh-CN" sz="2200" b="1" dirty="0">
                    <a:solidFill>
                      <a:srgbClr val="003399"/>
                    </a:solidFill>
                    <a:latin typeface="幼圆" pitchFamily="49" charset="-122"/>
                    <a:ea typeface="幼圆" pitchFamily="49" charset="-122"/>
                  </a:rPr>
                  <a:t>队</a:t>
                </a:r>
                <a:r>
                  <a:rPr kumimoji="1" lang="zh-CN" altLang="en-US" sz="2200" b="1" dirty="0">
                    <a:solidFill>
                      <a:srgbClr val="003399"/>
                    </a:solidFill>
                    <a:latin typeface="幼圆" pitchFamily="49" charset="-122"/>
                    <a:ea typeface="幼圆" pitchFamily="49" charset="-122"/>
                  </a:rPr>
                  <a:t>空，删除失败</a:t>
                </a:r>
                <a:r>
                  <a:rPr kumimoji="1" lang="en-US" altLang="en-US" sz="2200" b="1" dirty="0">
                    <a:solidFill>
                      <a:srgbClr val="003399"/>
                    </a:solidFill>
                    <a:latin typeface="幼圆" pitchFamily="49" charset="-122"/>
                    <a:ea typeface="幼圆" pitchFamily="49" charset="-122"/>
                  </a:rPr>
                  <a:t> */</a:t>
                </a:r>
              </a:p>
              <a:p>
                <a:pPr eaLnBrk="1" hangingPunct="1">
                  <a:lnSpc>
                    <a:spcPct val="70000"/>
                  </a:lnSpc>
                </a:pPr>
                <a:r>
                  <a:rPr kumimoji="1" lang="en-US" altLang="en-US" sz="2500" b="1" dirty="0">
                    <a:solidFill>
                      <a:srgbClr val="003399"/>
                    </a:solidFill>
                  </a:rPr>
                  <a:t>       else{</a:t>
                </a:r>
              </a:p>
              <a:p>
                <a:pPr eaLnBrk="1" hangingPunct="1">
                  <a:lnSpc>
                    <a:spcPct val="70000"/>
                  </a:lnSpc>
                </a:pPr>
                <a:r>
                  <a:rPr lang="en-US" altLang="zh-CN" sz="2500" b="1" dirty="0">
                    <a:solidFill>
                      <a:srgbClr val="003399"/>
                    </a:solidFill>
                  </a:rPr>
                  <a:t>             e=queue[Front];</a:t>
                </a:r>
              </a:p>
              <a:p>
                <a:pPr eaLnBrk="1" hangingPunct="1">
                  <a:lnSpc>
                    <a:spcPct val="70000"/>
                  </a:lnSpc>
                </a:pPr>
                <a:r>
                  <a:rPr lang="en-US" altLang="zh-CN" sz="2500" b="1" dirty="0">
                    <a:solidFill>
                      <a:srgbClr val="003399"/>
                    </a:solidFill>
                  </a:rPr>
                  <a:t>             Count--;                             </a:t>
                </a:r>
                <a:r>
                  <a:rPr kumimoji="1" lang="en-US" altLang="en-US" sz="2200" b="1" dirty="0">
                    <a:solidFill>
                      <a:srgbClr val="003399"/>
                    </a:solidFill>
                    <a:latin typeface="幼圆" pitchFamily="49" charset="-122"/>
                    <a:ea typeface="幼圆" pitchFamily="49" charset="-122"/>
                  </a:rPr>
                  <a:t>/* </a:t>
                </a:r>
                <a:r>
                  <a:rPr kumimoji="1" lang="en-US" altLang="zh-CN" sz="2200" b="1" dirty="0">
                    <a:solidFill>
                      <a:srgbClr val="003399"/>
                    </a:solidFill>
                    <a:latin typeface="幼圆" pitchFamily="49" charset="-122"/>
                    <a:ea typeface="幼圆" pitchFamily="49" charset="-122"/>
                  </a:rPr>
                  <a:t>队</a:t>
                </a:r>
                <a:r>
                  <a:rPr kumimoji="1" lang="zh-CN" altLang="en-US" sz="2200" b="1" dirty="0">
                    <a:solidFill>
                      <a:srgbClr val="003399"/>
                    </a:solidFill>
                    <a:latin typeface="幼圆" pitchFamily="49" charset="-122"/>
                    <a:ea typeface="幼圆" pitchFamily="49" charset="-122"/>
                  </a:rPr>
                  <a:t>非空，删除成功</a:t>
                </a:r>
                <a:r>
                  <a:rPr kumimoji="1" lang="en-US" altLang="en-US" sz="2200" b="1" dirty="0">
                    <a:solidFill>
                      <a:srgbClr val="003399"/>
                    </a:solidFill>
                    <a:latin typeface="幼圆" pitchFamily="49" charset="-122"/>
                    <a:ea typeface="幼圆" pitchFamily="49" charset="-122"/>
                  </a:rPr>
                  <a:t> */</a:t>
                </a:r>
              </a:p>
              <a:p>
                <a:pPr eaLnBrk="1" hangingPunct="1">
                  <a:lnSpc>
                    <a:spcPct val="70000"/>
                  </a:lnSpc>
                </a:pPr>
                <a:r>
                  <a:rPr kumimoji="1" lang="en-US" altLang="zh-CN" sz="2200" b="1" dirty="0">
                    <a:solidFill>
                      <a:srgbClr val="003399"/>
                    </a:solidFill>
                    <a:latin typeface="幼圆" pitchFamily="49" charset="-122"/>
                    <a:ea typeface="幼圆" pitchFamily="49" charset="-122"/>
                  </a:rPr>
                  <a:t>       Front = (Front+1)%MAXSIZE;</a:t>
                </a:r>
              </a:p>
              <a:p>
                <a:pPr eaLnBrk="1" hangingPunct="1">
                  <a:lnSpc>
                    <a:spcPct val="70000"/>
                  </a:lnSpc>
                </a:pPr>
                <a:r>
                  <a:rPr kumimoji="1" lang="en-US" altLang="zh-CN" sz="2200" b="1" dirty="0">
                    <a:solidFill>
                      <a:srgbClr val="003399"/>
                    </a:solidFill>
                    <a:latin typeface="幼圆" pitchFamily="49" charset="-122"/>
                    <a:ea typeface="幼圆" pitchFamily="49" charset="-122"/>
                  </a:rPr>
                  <a:t>       return e;</a:t>
                </a:r>
                <a:endParaRPr lang="en-US" altLang="zh-CN" sz="2500" b="1" dirty="0">
                  <a:solidFill>
                    <a:srgbClr val="003399"/>
                  </a:solidFill>
                </a:endParaRPr>
              </a:p>
              <a:p>
                <a:pPr eaLnBrk="1" hangingPunct="1">
                  <a:lnSpc>
                    <a:spcPct val="70000"/>
                  </a:lnSpc>
                </a:pPr>
                <a:r>
                  <a:rPr lang="en-US" altLang="zh-CN" sz="2500" b="1" dirty="0">
                    <a:solidFill>
                      <a:srgbClr val="003399"/>
                    </a:solidFill>
                  </a:rPr>
                  <a:t>       }</a:t>
                </a:r>
              </a:p>
              <a:p>
                <a:pPr eaLnBrk="1" hangingPunct="1">
                  <a:lnSpc>
                    <a:spcPct val="70000"/>
                  </a:lnSpc>
                </a:pPr>
                <a:r>
                  <a:rPr lang="en-US" altLang="zh-CN" sz="2500" b="1" dirty="0">
                    <a:solidFill>
                      <a:srgbClr val="003399"/>
                    </a:solidFill>
                  </a:rPr>
                  <a:t>}</a:t>
                </a:r>
              </a:p>
            </p:txBody>
          </p:sp>
        </p:grpSp>
        <p:grpSp>
          <p:nvGrpSpPr>
            <p:cNvPr id="7" name="Group 17"/>
            <p:cNvGrpSpPr>
              <a:grpSpLocks/>
            </p:cNvGrpSpPr>
            <p:nvPr/>
          </p:nvGrpSpPr>
          <p:grpSpPr bwMode="auto">
            <a:xfrm>
              <a:off x="228600" y="2422525"/>
              <a:ext cx="2155825" cy="930275"/>
              <a:chOff x="144" y="1526"/>
              <a:chExt cx="1358" cy="586"/>
            </a:xfrm>
          </p:grpSpPr>
          <p:sp>
            <p:nvSpPr>
              <p:cNvPr id="72733" name="AutoShape 18"/>
              <p:cNvSpPr>
                <a:spLocks noChangeArrowheads="1"/>
              </p:cNvSpPr>
              <p:nvPr/>
            </p:nvSpPr>
            <p:spPr bwMode="auto">
              <a:xfrm rot="81652">
                <a:off x="144" y="1548"/>
                <a:ext cx="1056" cy="564"/>
              </a:xfrm>
              <a:prstGeom prst="irregularSeal2">
                <a:avLst/>
              </a:prstGeom>
              <a:solidFill>
                <a:srgbClr val="FF3300"/>
              </a:solidFill>
              <a:ln w="50800">
                <a:solidFill>
                  <a:srgbClr val="FFFF00"/>
                </a:solidFill>
                <a:miter lim="800000"/>
                <a:headEnd type="none" w="sm" len="sm"/>
                <a:tailEnd type="none" w="sm" len="sm"/>
              </a:ln>
              <a:effectLst>
                <a:outerShdw dist="104727" dir="842175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734" name="Text Box 19"/>
              <p:cNvSpPr txBox="1">
                <a:spLocks noChangeArrowheads="1"/>
              </p:cNvSpPr>
              <p:nvPr/>
            </p:nvSpPr>
            <p:spPr bwMode="auto">
              <a:xfrm rot="-601866">
                <a:off x="177" y="1526"/>
                <a:ext cx="1325" cy="480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>
                <a:outerShdw dist="28398" dir="1593903" algn="ctr" rotWithShape="0">
                  <a:srgbClr val="000000"/>
                </a:outerShdw>
              </a:effectLst>
            </p:spPr>
            <p:txBody>
              <a:bodyPr>
                <a:spAutoFit/>
              </a:bodyPr>
              <a:lstStyle/>
              <a:p>
                <a:r>
                  <a:rPr lang="zh-CN" altLang="en-US" sz="4400" b="1" i="1" dirty="0">
                    <a:solidFill>
                      <a:srgbClr val="FFFFFF"/>
                    </a:solidFill>
                    <a:ea typeface="黑体" pitchFamily="2" charset="-122"/>
                  </a:rPr>
                  <a:t>算法</a:t>
                </a:r>
              </a:p>
            </p:txBody>
          </p:sp>
        </p:grpSp>
        <p:sp>
          <p:nvSpPr>
            <p:cNvPr id="72715" name="Line 49"/>
            <p:cNvSpPr>
              <a:spLocks noChangeShapeType="1"/>
            </p:cNvSpPr>
            <p:nvPr/>
          </p:nvSpPr>
          <p:spPr bwMode="auto">
            <a:xfrm>
              <a:off x="1841500" y="5752099"/>
              <a:ext cx="3882628" cy="0"/>
            </a:xfrm>
            <a:prstGeom prst="line">
              <a:avLst/>
            </a:prstGeom>
            <a:noFill/>
            <a:ln w="57150" cap="sq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99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9045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007403" y="1557339"/>
            <a:ext cx="10393598" cy="2016125"/>
            <a:chOff x="657" y="1071"/>
            <a:chExt cx="4911" cy="1270"/>
          </a:xfrm>
        </p:grpSpPr>
        <p:sp>
          <p:nvSpPr>
            <p:cNvPr id="75799" name="Freeform 3"/>
            <p:cNvSpPr>
              <a:spLocks/>
            </p:cNvSpPr>
            <p:nvPr/>
          </p:nvSpPr>
          <p:spPr bwMode="auto">
            <a:xfrm>
              <a:off x="657" y="1071"/>
              <a:ext cx="4911" cy="1270"/>
            </a:xfrm>
            <a:custGeom>
              <a:avLst/>
              <a:gdLst>
                <a:gd name="T0" fmla="*/ 78 w 5139"/>
                <a:gd name="T1" fmla="*/ 153 h 1558"/>
                <a:gd name="T2" fmla="*/ 3990 w 5139"/>
                <a:gd name="T3" fmla="*/ 159 h 1558"/>
                <a:gd name="T4" fmla="*/ 3980 w 5139"/>
                <a:gd name="T5" fmla="*/ 642 h 1558"/>
                <a:gd name="T6" fmla="*/ 3853 w 5139"/>
                <a:gd name="T7" fmla="*/ 667 h 1558"/>
                <a:gd name="T8" fmla="*/ 3236 w 5139"/>
                <a:gd name="T9" fmla="*/ 672 h 1558"/>
                <a:gd name="T10" fmla="*/ 2716 w 5139"/>
                <a:gd name="T11" fmla="*/ 688 h 1558"/>
                <a:gd name="T12" fmla="*/ 932 w 5139"/>
                <a:gd name="T13" fmla="*/ 672 h 1558"/>
                <a:gd name="T14" fmla="*/ 147 w 5139"/>
                <a:gd name="T15" fmla="*/ 672 h 1558"/>
                <a:gd name="T16" fmla="*/ 118 w 5139"/>
                <a:gd name="T17" fmla="*/ 682 h 1558"/>
                <a:gd name="T18" fmla="*/ 0 w 5139"/>
                <a:gd name="T19" fmla="*/ 688 h 1558"/>
                <a:gd name="T20" fmla="*/ 11 w 5139"/>
                <a:gd name="T21" fmla="*/ 210 h 1558"/>
                <a:gd name="T22" fmla="*/ 78 w 5139"/>
                <a:gd name="T23" fmla="*/ 153 h 155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5139" h="1558">
                  <a:moveTo>
                    <a:pt x="94" y="347"/>
                  </a:moveTo>
                  <a:cubicBezTo>
                    <a:pt x="1657" y="351"/>
                    <a:pt x="3263" y="0"/>
                    <a:pt x="4784" y="359"/>
                  </a:cubicBezTo>
                  <a:cubicBezTo>
                    <a:pt x="5139" y="443"/>
                    <a:pt x="4795" y="1088"/>
                    <a:pt x="4772" y="1452"/>
                  </a:cubicBezTo>
                  <a:cubicBezTo>
                    <a:pt x="4769" y="1506"/>
                    <a:pt x="4674" y="1510"/>
                    <a:pt x="4620" y="1511"/>
                  </a:cubicBezTo>
                  <a:cubicBezTo>
                    <a:pt x="4373" y="1515"/>
                    <a:pt x="4126" y="1519"/>
                    <a:pt x="3879" y="1523"/>
                  </a:cubicBezTo>
                  <a:cubicBezTo>
                    <a:pt x="3655" y="1546"/>
                    <a:pt x="3521" y="1551"/>
                    <a:pt x="3256" y="1558"/>
                  </a:cubicBezTo>
                  <a:cubicBezTo>
                    <a:pt x="2543" y="1551"/>
                    <a:pt x="1830" y="1551"/>
                    <a:pt x="1117" y="1523"/>
                  </a:cubicBezTo>
                  <a:cubicBezTo>
                    <a:pt x="745" y="1489"/>
                    <a:pt x="861" y="1495"/>
                    <a:pt x="176" y="1523"/>
                  </a:cubicBezTo>
                  <a:cubicBezTo>
                    <a:pt x="162" y="1524"/>
                    <a:pt x="155" y="1543"/>
                    <a:pt x="141" y="1546"/>
                  </a:cubicBezTo>
                  <a:cubicBezTo>
                    <a:pt x="95" y="1555"/>
                    <a:pt x="47" y="1554"/>
                    <a:pt x="0" y="1558"/>
                  </a:cubicBezTo>
                  <a:cubicBezTo>
                    <a:pt x="4" y="1197"/>
                    <a:pt x="5" y="837"/>
                    <a:pt x="12" y="476"/>
                  </a:cubicBezTo>
                  <a:cubicBezTo>
                    <a:pt x="14" y="392"/>
                    <a:pt x="94" y="414"/>
                    <a:pt x="94" y="347"/>
                  </a:cubicBezTo>
                  <a:close/>
                </a:path>
              </a:pathLst>
            </a:custGeom>
            <a:solidFill>
              <a:srgbClr val="CCFFFF"/>
            </a:solidFill>
            <a:ln w="12700" cap="sq" cmpd="sng">
              <a:noFill/>
              <a:prstDash val="solid"/>
              <a:round/>
              <a:headEnd type="none" w="sm" len="sm"/>
              <a:tailEnd type="none" w="sm" len="sm"/>
            </a:ln>
            <a:effectLst>
              <a:outerShdw dist="152928" dir="2901988" algn="ctr" rotWithShape="0">
                <a:srgbClr val="B2B2B2"/>
              </a:outerShdw>
            </a:effec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00" name="Rectangle 4"/>
            <p:cNvSpPr>
              <a:spLocks noChangeArrowheads="1"/>
            </p:cNvSpPr>
            <p:nvPr/>
          </p:nvSpPr>
          <p:spPr bwMode="auto">
            <a:xfrm>
              <a:off x="903" y="1517"/>
              <a:ext cx="4381" cy="63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>
                <a:lnSpc>
                  <a:spcPct val="80000"/>
                </a:lnSpc>
              </a:pPr>
              <a:r>
                <a:rPr kumimoji="1" lang="zh-CN" altLang="en-US" sz="2500" b="1">
                  <a:solidFill>
                    <a:srgbClr val="002B80"/>
                  </a:solidFill>
                  <a:latin typeface="幼圆" pitchFamily="49" charset="-122"/>
                  <a:ea typeface="幼圆" pitchFamily="49" charset="-122"/>
                </a:rPr>
                <a:t>    队列的链式存储结构是用一个线性链表</a:t>
              </a:r>
            </a:p>
            <a:p>
              <a:pPr eaLnBrk="1" hangingPunct="1">
                <a:lnSpc>
                  <a:spcPct val="80000"/>
                </a:lnSpc>
              </a:pPr>
              <a:r>
                <a:rPr kumimoji="1" lang="zh-CN" altLang="en-US" sz="2500" b="1">
                  <a:solidFill>
                    <a:srgbClr val="002B80"/>
                  </a:solidFill>
                  <a:latin typeface="幼圆" pitchFamily="49" charset="-122"/>
                  <a:ea typeface="幼圆" pitchFamily="49" charset="-122"/>
                </a:rPr>
                <a:t>表示一个队列，指针</a:t>
              </a:r>
              <a:r>
                <a:rPr kumimoji="1" lang="en-US" altLang="en-US" sz="2500" b="1">
                  <a:solidFill>
                    <a:srgbClr val="FF3300"/>
                  </a:solidFill>
                  <a:ea typeface="幼圆" pitchFamily="49" charset="-122"/>
                </a:rPr>
                <a:t>front</a:t>
              </a:r>
              <a:r>
                <a:rPr kumimoji="1" lang="zh-CN" altLang="en-US" sz="2500" b="1">
                  <a:solidFill>
                    <a:srgbClr val="002B80"/>
                  </a:solidFill>
                  <a:latin typeface="幼圆" pitchFamily="49" charset="-122"/>
                  <a:ea typeface="幼圆" pitchFamily="49" charset="-122"/>
                </a:rPr>
                <a:t>与</a:t>
              </a:r>
              <a:r>
                <a:rPr kumimoji="1" lang="en-US" altLang="zh-CN" sz="2500" b="1">
                  <a:solidFill>
                    <a:srgbClr val="FF3300"/>
                  </a:solidFill>
                  <a:ea typeface="幼圆" pitchFamily="49" charset="-122"/>
                </a:rPr>
                <a:t>rear</a:t>
              </a:r>
              <a:r>
                <a:rPr kumimoji="1" lang="zh-CN" altLang="en-US" sz="2500" b="1">
                  <a:solidFill>
                    <a:srgbClr val="002B80"/>
                  </a:solidFill>
                  <a:latin typeface="幼圆" pitchFamily="49" charset="-122"/>
                  <a:ea typeface="幼圆" pitchFamily="49" charset="-122"/>
                </a:rPr>
                <a:t>分别指向实</a:t>
              </a:r>
            </a:p>
            <a:p>
              <a:pPr eaLnBrk="1" hangingPunct="1">
                <a:lnSpc>
                  <a:spcPct val="80000"/>
                </a:lnSpc>
              </a:pPr>
              <a:r>
                <a:rPr kumimoji="1" lang="zh-CN" altLang="en-US" sz="2500" b="1">
                  <a:solidFill>
                    <a:srgbClr val="002B80"/>
                  </a:solidFill>
                  <a:latin typeface="幼圆" pitchFamily="49" charset="-122"/>
                  <a:ea typeface="幼圆" pitchFamily="49" charset="-122"/>
                </a:rPr>
                <a:t>际队头元素与实际队尾元素所在的链结点。</a:t>
              </a:r>
            </a:p>
          </p:txBody>
        </p:sp>
      </p:grp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577775" y="366713"/>
            <a:ext cx="7822182" cy="685800"/>
            <a:chOff x="273" y="192"/>
            <a:chExt cx="3696" cy="432"/>
          </a:xfrm>
        </p:grpSpPr>
        <p:sp>
          <p:nvSpPr>
            <p:cNvPr id="75797" name="Rectangle 6"/>
            <p:cNvSpPr>
              <a:spLocks noChangeArrowheads="1"/>
            </p:cNvSpPr>
            <p:nvPr/>
          </p:nvSpPr>
          <p:spPr bwMode="auto">
            <a:xfrm>
              <a:off x="273" y="192"/>
              <a:ext cx="3456" cy="432"/>
            </a:xfrm>
            <a:prstGeom prst="rect">
              <a:avLst/>
            </a:prstGeom>
            <a:solidFill>
              <a:srgbClr val="CCFFCC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25724" dir="2700000" algn="ctr" rotWithShape="0">
                <a:srgbClr val="C0C0C0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798" name="Rectangle 7"/>
            <p:cNvSpPr>
              <a:spLocks noChangeArrowheads="1"/>
            </p:cNvSpPr>
            <p:nvPr/>
          </p:nvSpPr>
          <p:spPr bwMode="auto">
            <a:xfrm>
              <a:off x="307" y="218"/>
              <a:ext cx="3662" cy="40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2700" algn="ctr" rotWithShape="0">
                <a:schemeClr val="bg2"/>
              </a:outerShdw>
            </a:effectLst>
          </p:spPr>
          <p:txBody>
            <a:bodyPr>
              <a:spAutoFit/>
            </a:bodyPr>
            <a:lstStyle/>
            <a:p>
              <a:r>
                <a:rPr kumimoji="1" lang="zh-CN" altLang="en-US" sz="3600" b="1" dirty="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3600" b="1" dirty="0" smtClean="0">
                  <a:solidFill>
                    <a:schemeClr val="accent2"/>
                  </a:solidFill>
                </a:rPr>
                <a:t>4</a:t>
              </a:r>
              <a:r>
                <a:rPr kumimoji="1" lang="zh-CN" altLang="en-US" sz="3600" b="1" dirty="0" smtClean="0">
                  <a:solidFill>
                    <a:schemeClr val="accent2"/>
                  </a:solidFill>
                </a:rPr>
                <a:t>.</a:t>
              </a:r>
              <a:r>
                <a:rPr kumimoji="1" lang="en-US" altLang="zh-CN" sz="3600" b="1" dirty="0">
                  <a:solidFill>
                    <a:schemeClr val="accent2"/>
                  </a:solidFill>
                </a:rPr>
                <a:t>6  </a:t>
              </a:r>
              <a:r>
                <a:rPr kumimoji="1" lang="zh-CN" altLang="en-US" sz="3600" b="1" dirty="0">
                  <a:solidFill>
                    <a:schemeClr val="accent2"/>
                  </a:solidFill>
                </a:rPr>
                <a:t>队列的链式存储结构</a:t>
              </a:r>
            </a:p>
          </p:txBody>
        </p:sp>
      </p:grpSp>
      <p:grpSp>
        <p:nvGrpSpPr>
          <p:cNvPr id="4" name="Group 8"/>
          <p:cNvGrpSpPr>
            <a:grpSpLocks/>
          </p:cNvGrpSpPr>
          <p:nvPr/>
        </p:nvGrpSpPr>
        <p:grpSpPr bwMode="auto">
          <a:xfrm>
            <a:off x="601055" y="1295401"/>
            <a:ext cx="4150244" cy="554038"/>
            <a:chOff x="284" y="828"/>
            <a:chExt cx="1728" cy="349"/>
          </a:xfrm>
        </p:grpSpPr>
        <p:sp>
          <p:nvSpPr>
            <p:cNvPr id="75795" name="Oval 9"/>
            <p:cNvSpPr>
              <a:spLocks noChangeArrowheads="1"/>
            </p:cNvSpPr>
            <p:nvPr/>
          </p:nvSpPr>
          <p:spPr bwMode="auto">
            <a:xfrm>
              <a:off x="284" y="838"/>
              <a:ext cx="1728" cy="336"/>
            </a:xfrm>
            <a:prstGeom prst="ellipse">
              <a:avLst/>
            </a:prstGeom>
            <a:solidFill>
              <a:srgbClr val="CFCFCF"/>
            </a:solidFill>
            <a:ln w="12700" cap="sq">
              <a:noFill/>
              <a:round/>
              <a:headEnd type="none" w="sm" len="sm"/>
              <a:tailEnd type="none" w="sm" len="sm"/>
            </a:ln>
            <a:effectLst>
              <a:outerShdw dist="108509" dir="1233363" algn="ctr" rotWithShape="0">
                <a:srgbClr val="969696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796" name="Rectangle 10"/>
            <p:cNvSpPr>
              <a:spLocks noChangeArrowheads="1"/>
            </p:cNvSpPr>
            <p:nvPr/>
          </p:nvSpPr>
          <p:spPr bwMode="auto">
            <a:xfrm>
              <a:off x="360" y="828"/>
              <a:ext cx="1560" cy="34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kumimoji="1" lang="en-US" altLang="zh-CN" sz="3000" b="1">
                  <a:solidFill>
                    <a:srgbClr val="003399"/>
                  </a:solidFill>
                  <a:latin typeface="黑体" pitchFamily="2" charset="-122"/>
                  <a:ea typeface="黑体" pitchFamily="2" charset="-122"/>
                </a:rPr>
                <a:t>(</a:t>
              </a:r>
              <a:r>
                <a:rPr kumimoji="1" lang="zh-CN" altLang="en-US" sz="3000" b="1">
                  <a:solidFill>
                    <a:srgbClr val="003399"/>
                  </a:solidFill>
                  <a:latin typeface="黑体" pitchFamily="2" charset="-122"/>
                  <a:ea typeface="黑体" pitchFamily="2" charset="-122"/>
                </a:rPr>
                <a:t>一</a:t>
              </a:r>
              <a:r>
                <a:rPr kumimoji="1" lang="en-US" altLang="zh-CN" sz="3000" b="1">
                  <a:solidFill>
                    <a:srgbClr val="003399"/>
                  </a:solidFill>
                  <a:latin typeface="黑体" pitchFamily="2" charset="-122"/>
                  <a:ea typeface="黑体" pitchFamily="2" charset="-122"/>
                </a:rPr>
                <a:t>)</a:t>
              </a:r>
              <a:r>
                <a:rPr kumimoji="1" lang="zh-CN" altLang="en-US" sz="3000" b="1">
                  <a:solidFill>
                    <a:srgbClr val="003399"/>
                  </a:solidFill>
                  <a:latin typeface="黑体" pitchFamily="2" charset="-122"/>
                  <a:ea typeface="黑体" pitchFamily="2" charset="-122"/>
                </a:rPr>
                <a:t>构造原理</a:t>
              </a:r>
            </a:p>
          </p:txBody>
        </p:sp>
      </p:grpSp>
      <p:grpSp>
        <p:nvGrpSpPr>
          <p:cNvPr id="5" name="Group 11"/>
          <p:cNvGrpSpPr>
            <a:grpSpLocks/>
          </p:cNvGrpSpPr>
          <p:nvPr/>
        </p:nvGrpSpPr>
        <p:grpSpPr bwMode="auto">
          <a:xfrm>
            <a:off x="1007402" y="3756025"/>
            <a:ext cx="9980901" cy="1778000"/>
            <a:chOff x="612" y="2366"/>
            <a:chExt cx="4716" cy="1120"/>
          </a:xfrm>
        </p:grpSpPr>
        <p:sp>
          <p:nvSpPr>
            <p:cNvPr id="75790" name="Rectangle 12"/>
            <p:cNvSpPr>
              <a:spLocks noChangeArrowheads="1"/>
            </p:cNvSpPr>
            <p:nvPr/>
          </p:nvSpPr>
          <p:spPr bwMode="auto">
            <a:xfrm>
              <a:off x="612" y="2552"/>
              <a:ext cx="4716" cy="934"/>
            </a:xfrm>
            <a:prstGeom prst="rect">
              <a:avLst/>
            </a:prstGeom>
            <a:solidFill>
              <a:srgbClr val="CCFFCC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61645" dir="2700000" algn="ctr" rotWithShape="0">
                <a:srgbClr val="C0C0C0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791" name="Rectangle 13"/>
            <p:cNvSpPr>
              <a:spLocks noChangeArrowheads="1"/>
            </p:cNvSpPr>
            <p:nvPr/>
          </p:nvSpPr>
          <p:spPr bwMode="auto">
            <a:xfrm>
              <a:off x="961" y="2784"/>
              <a:ext cx="3576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/>
              <a:r>
                <a:rPr kumimoji="1" lang="en-US" altLang="en-US" sz="2400" b="1">
                  <a:solidFill>
                    <a:srgbClr val="002B80"/>
                  </a:solidFill>
                  <a:ea typeface="幼圆" pitchFamily="49" charset="-122"/>
                </a:rPr>
                <a:t>rear</a:t>
              </a:r>
              <a:r>
                <a:rPr kumimoji="1" lang="zh-CN" altLang="en-US" sz="2400" b="1">
                  <a:solidFill>
                    <a:srgbClr val="002B80"/>
                  </a:solidFill>
                  <a:latin typeface="幼圆" pitchFamily="49" charset="-122"/>
                  <a:ea typeface="幼圆" pitchFamily="49" charset="-122"/>
                </a:rPr>
                <a:t>指出实际队尾元素所在的位置</a:t>
              </a:r>
              <a:r>
                <a:rPr kumimoji="1" lang="en-US" altLang="zh-CN" sz="2400" b="1">
                  <a:solidFill>
                    <a:srgbClr val="002B80"/>
                  </a:solidFill>
                  <a:latin typeface="幼圆" pitchFamily="49" charset="-122"/>
                  <a:ea typeface="幼圆" pitchFamily="49" charset="-122"/>
                </a:rPr>
                <a:t>;</a:t>
              </a:r>
            </a:p>
          </p:txBody>
        </p:sp>
        <p:sp>
          <p:nvSpPr>
            <p:cNvPr id="75792" name="Rectangle 14"/>
            <p:cNvSpPr>
              <a:spLocks noChangeArrowheads="1"/>
            </p:cNvSpPr>
            <p:nvPr/>
          </p:nvSpPr>
          <p:spPr bwMode="auto">
            <a:xfrm>
              <a:off x="852" y="3030"/>
              <a:ext cx="2331" cy="29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kumimoji="1" lang="zh-CN" altLang="en-US" sz="2400" b="1" dirty="0">
                  <a:solidFill>
                    <a:srgbClr val="002B80"/>
                  </a:solidFill>
                  <a:latin typeface="幼圆" pitchFamily="49" charset="-122"/>
                  <a:ea typeface="幼圆" pitchFamily="49" charset="-122"/>
                </a:rPr>
                <a:t> </a:t>
              </a:r>
              <a:r>
                <a:rPr kumimoji="1" lang="en-US" altLang="en-US" sz="2400" b="1" dirty="0">
                  <a:solidFill>
                    <a:srgbClr val="002B80"/>
                  </a:solidFill>
                  <a:ea typeface="幼圆" pitchFamily="49" charset="-122"/>
                </a:rPr>
                <a:t>front</a:t>
              </a:r>
              <a:r>
                <a:rPr kumimoji="1" lang="zh-CN" altLang="en-US" sz="2400" b="1" dirty="0">
                  <a:solidFill>
                    <a:srgbClr val="002B80"/>
                  </a:solidFill>
                  <a:latin typeface="幼圆" pitchFamily="49" charset="-122"/>
                  <a:ea typeface="幼圆" pitchFamily="49" charset="-122"/>
                </a:rPr>
                <a:t>指出实际队头元素所在位置。</a:t>
              </a:r>
              <a:endParaRPr kumimoji="1" lang="en-US" altLang="zh-CN" sz="2400" b="1" dirty="0">
                <a:solidFill>
                  <a:srgbClr val="002B80"/>
                </a:solidFill>
                <a:latin typeface="幼圆" pitchFamily="49" charset="-122"/>
                <a:ea typeface="幼圆" pitchFamily="49" charset="-122"/>
              </a:endParaRPr>
            </a:p>
          </p:txBody>
        </p:sp>
        <p:sp>
          <p:nvSpPr>
            <p:cNvPr id="75793" name="Oval 15"/>
            <p:cNvSpPr>
              <a:spLocks noChangeArrowheads="1"/>
            </p:cNvSpPr>
            <p:nvPr/>
          </p:nvSpPr>
          <p:spPr bwMode="auto">
            <a:xfrm>
              <a:off x="864" y="2410"/>
              <a:ext cx="746" cy="304"/>
            </a:xfrm>
            <a:prstGeom prst="ellipse">
              <a:avLst/>
            </a:prstGeom>
            <a:solidFill>
              <a:srgbClr val="3FDAFF"/>
            </a:solidFill>
            <a:ln w="12700" cap="sq">
              <a:noFill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794" name="Rectangle 16"/>
            <p:cNvSpPr>
              <a:spLocks noChangeArrowheads="1"/>
            </p:cNvSpPr>
            <p:nvPr/>
          </p:nvSpPr>
          <p:spPr bwMode="auto">
            <a:xfrm>
              <a:off x="923" y="2366"/>
              <a:ext cx="768" cy="34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7961" dir="2700000" algn="ctr" rotWithShape="0">
                <a:schemeClr val="bg1"/>
              </a:outerShdw>
            </a:effectLst>
          </p:spPr>
          <p:txBody>
            <a:bodyPr>
              <a:spAutoFit/>
            </a:bodyPr>
            <a:lstStyle/>
            <a:p>
              <a:r>
                <a:rPr kumimoji="1" lang="zh-CN" altLang="en-US" sz="3000" b="1">
                  <a:solidFill>
                    <a:srgbClr val="FF3300"/>
                  </a:solidFill>
                  <a:ea typeface="黑体" pitchFamily="2" charset="-122"/>
                </a:rPr>
                <a:t>约定</a:t>
              </a:r>
            </a:p>
          </p:txBody>
        </p:sp>
      </p:grpSp>
      <p:sp>
        <p:nvSpPr>
          <p:cNvPr id="300049" name="Line 17"/>
          <p:cNvSpPr>
            <a:spLocks noChangeShapeType="1"/>
          </p:cNvSpPr>
          <p:nvPr/>
        </p:nvSpPr>
        <p:spPr bwMode="auto">
          <a:xfrm rot="-446384">
            <a:off x="2734378" y="4219575"/>
            <a:ext cx="7009487" cy="1441450"/>
          </a:xfrm>
          <a:prstGeom prst="line">
            <a:avLst/>
          </a:prstGeom>
          <a:noFill/>
          <a:ln w="63500">
            <a:solidFill>
              <a:srgbClr val="FF33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6" name="Group 18"/>
          <p:cNvGrpSpPr>
            <a:grpSpLocks/>
          </p:cNvGrpSpPr>
          <p:nvPr/>
        </p:nvGrpSpPr>
        <p:grpSpPr bwMode="auto">
          <a:xfrm>
            <a:off x="8207366" y="404814"/>
            <a:ext cx="3638077" cy="1296987"/>
            <a:chOff x="3878" y="404"/>
            <a:chExt cx="1719" cy="817"/>
          </a:xfrm>
        </p:grpSpPr>
        <p:sp>
          <p:nvSpPr>
            <p:cNvPr id="75788" name="Freeform 19"/>
            <p:cNvSpPr>
              <a:spLocks/>
            </p:cNvSpPr>
            <p:nvPr/>
          </p:nvSpPr>
          <p:spPr bwMode="auto">
            <a:xfrm>
              <a:off x="3878" y="404"/>
              <a:ext cx="1719" cy="817"/>
            </a:xfrm>
            <a:custGeom>
              <a:avLst/>
              <a:gdLst>
                <a:gd name="T0" fmla="*/ 460 w 1137"/>
                <a:gd name="T1" fmla="*/ 80 h 1082"/>
                <a:gd name="T2" fmla="*/ 277 w 1137"/>
                <a:gd name="T3" fmla="*/ 185 h 1082"/>
                <a:gd name="T4" fmla="*/ 519 w 1137"/>
                <a:gd name="T5" fmla="*/ 227 h 1082"/>
                <a:gd name="T6" fmla="*/ 581 w 1137"/>
                <a:gd name="T7" fmla="*/ 313 h 1082"/>
                <a:gd name="T8" fmla="*/ 878 w 1137"/>
                <a:gd name="T9" fmla="*/ 335 h 1082"/>
                <a:gd name="T10" fmla="*/ 2868 w 1137"/>
                <a:gd name="T11" fmla="*/ 339 h 1082"/>
                <a:gd name="T12" fmla="*/ 3591 w 1137"/>
                <a:gd name="T13" fmla="*/ 335 h 1082"/>
                <a:gd name="T14" fmla="*/ 4126 w 1137"/>
                <a:gd name="T15" fmla="*/ 331 h 1082"/>
                <a:gd name="T16" fmla="*/ 5335 w 1137"/>
                <a:gd name="T17" fmla="*/ 328 h 1082"/>
                <a:gd name="T18" fmla="*/ 5757 w 1137"/>
                <a:gd name="T19" fmla="*/ 350 h 1082"/>
                <a:gd name="T20" fmla="*/ 5697 w 1137"/>
                <a:gd name="T21" fmla="*/ 339 h 1082"/>
                <a:gd name="T22" fmla="*/ 5574 w 1137"/>
                <a:gd name="T23" fmla="*/ 328 h 1082"/>
                <a:gd name="T24" fmla="*/ 5815 w 1137"/>
                <a:gd name="T25" fmla="*/ 80 h 1082"/>
                <a:gd name="T26" fmla="*/ 3889 w 1137"/>
                <a:gd name="T27" fmla="*/ 36 h 1082"/>
                <a:gd name="T28" fmla="*/ 3529 w 1137"/>
                <a:gd name="T29" fmla="*/ 24 h 1082"/>
                <a:gd name="T30" fmla="*/ 3045 w 1137"/>
                <a:gd name="T31" fmla="*/ 17 h 1082"/>
                <a:gd name="T32" fmla="*/ 1844 w 1137"/>
                <a:gd name="T33" fmla="*/ 20 h 1082"/>
                <a:gd name="T34" fmla="*/ 1604 w 1137"/>
                <a:gd name="T35" fmla="*/ 36 h 1082"/>
                <a:gd name="T36" fmla="*/ 999 w 1137"/>
                <a:gd name="T37" fmla="*/ 54 h 1082"/>
                <a:gd name="T38" fmla="*/ 277 w 1137"/>
                <a:gd name="T39" fmla="*/ 51 h 1082"/>
                <a:gd name="T40" fmla="*/ 39 w 1137"/>
                <a:gd name="T41" fmla="*/ 47 h 1082"/>
                <a:gd name="T42" fmla="*/ 218 w 1137"/>
                <a:gd name="T43" fmla="*/ 58 h 1082"/>
                <a:gd name="T44" fmla="*/ 339 w 1137"/>
                <a:gd name="T45" fmla="*/ 85 h 1082"/>
                <a:gd name="T46" fmla="*/ 581 w 1137"/>
                <a:gd name="T47" fmla="*/ 88 h 1082"/>
                <a:gd name="T48" fmla="*/ 460 w 1137"/>
                <a:gd name="T49" fmla="*/ 80 h 108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137" h="1082">
                  <a:moveTo>
                    <a:pt x="88" y="248"/>
                  </a:moveTo>
                  <a:cubicBezTo>
                    <a:pt x="114" y="357"/>
                    <a:pt x="115" y="477"/>
                    <a:pt x="53" y="571"/>
                  </a:cubicBezTo>
                  <a:cubicBezTo>
                    <a:pt x="64" y="621"/>
                    <a:pt x="84" y="651"/>
                    <a:pt x="99" y="698"/>
                  </a:cubicBezTo>
                  <a:cubicBezTo>
                    <a:pt x="103" y="786"/>
                    <a:pt x="101" y="874"/>
                    <a:pt x="111" y="962"/>
                  </a:cubicBezTo>
                  <a:cubicBezTo>
                    <a:pt x="115" y="1002"/>
                    <a:pt x="128" y="1030"/>
                    <a:pt x="168" y="1032"/>
                  </a:cubicBezTo>
                  <a:cubicBezTo>
                    <a:pt x="295" y="1039"/>
                    <a:pt x="422" y="1039"/>
                    <a:pt x="549" y="1043"/>
                  </a:cubicBezTo>
                  <a:cubicBezTo>
                    <a:pt x="595" y="1039"/>
                    <a:pt x="642" y="1041"/>
                    <a:pt x="687" y="1032"/>
                  </a:cubicBezTo>
                  <a:cubicBezTo>
                    <a:pt x="812" y="1007"/>
                    <a:pt x="586" y="987"/>
                    <a:pt x="790" y="1020"/>
                  </a:cubicBezTo>
                  <a:cubicBezTo>
                    <a:pt x="854" y="1082"/>
                    <a:pt x="949" y="1038"/>
                    <a:pt x="1021" y="1009"/>
                  </a:cubicBezTo>
                  <a:cubicBezTo>
                    <a:pt x="1032" y="1020"/>
                    <a:pt x="1087" y="1078"/>
                    <a:pt x="1102" y="1078"/>
                  </a:cubicBezTo>
                  <a:cubicBezTo>
                    <a:pt x="1114" y="1078"/>
                    <a:pt x="1096" y="1054"/>
                    <a:pt x="1090" y="1043"/>
                  </a:cubicBezTo>
                  <a:cubicBezTo>
                    <a:pt x="1084" y="1031"/>
                    <a:pt x="1075" y="1020"/>
                    <a:pt x="1067" y="1009"/>
                  </a:cubicBezTo>
                  <a:cubicBezTo>
                    <a:pt x="1075" y="569"/>
                    <a:pt x="1028" y="519"/>
                    <a:pt x="1113" y="248"/>
                  </a:cubicBezTo>
                  <a:cubicBezTo>
                    <a:pt x="1068" y="0"/>
                    <a:pt x="1137" y="146"/>
                    <a:pt x="744" y="110"/>
                  </a:cubicBezTo>
                  <a:cubicBezTo>
                    <a:pt x="718" y="108"/>
                    <a:pt x="700" y="82"/>
                    <a:pt x="675" y="75"/>
                  </a:cubicBezTo>
                  <a:cubicBezTo>
                    <a:pt x="645" y="67"/>
                    <a:pt x="583" y="52"/>
                    <a:pt x="583" y="52"/>
                  </a:cubicBezTo>
                  <a:cubicBezTo>
                    <a:pt x="506" y="56"/>
                    <a:pt x="428" y="48"/>
                    <a:pt x="353" y="64"/>
                  </a:cubicBezTo>
                  <a:cubicBezTo>
                    <a:pt x="332" y="68"/>
                    <a:pt x="324" y="97"/>
                    <a:pt x="307" y="110"/>
                  </a:cubicBezTo>
                  <a:cubicBezTo>
                    <a:pt x="272" y="136"/>
                    <a:pt x="227" y="144"/>
                    <a:pt x="191" y="168"/>
                  </a:cubicBezTo>
                  <a:cubicBezTo>
                    <a:pt x="145" y="164"/>
                    <a:pt x="99" y="162"/>
                    <a:pt x="53" y="156"/>
                  </a:cubicBezTo>
                  <a:cubicBezTo>
                    <a:pt x="37" y="154"/>
                    <a:pt x="14" y="131"/>
                    <a:pt x="7" y="145"/>
                  </a:cubicBezTo>
                  <a:cubicBezTo>
                    <a:pt x="0" y="160"/>
                    <a:pt x="30" y="168"/>
                    <a:pt x="42" y="179"/>
                  </a:cubicBezTo>
                  <a:cubicBezTo>
                    <a:pt x="50" y="206"/>
                    <a:pt x="45" y="240"/>
                    <a:pt x="65" y="260"/>
                  </a:cubicBezTo>
                  <a:cubicBezTo>
                    <a:pt x="76" y="271"/>
                    <a:pt x="97" y="278"/>
                    <a:pt x="111" y="271"/>
                  </a:cubicBezTo>
                  <a:cubicBezTo>
                    <a:pt x="121" y="266"/>
                    <a:pt x="96" y="256"/>
                    <a:pt x="88" y="248"/>
                  </a:cubicBezTo>
                  <a:close/>
                </a:path>
              </a:pathLst>
            </a:custGeom>
            <a:noFill/>
            <a:ln w="76200" cap="sq" cmpd="sng">
              <a:solidFill>
                <a:srgbClr val="00CC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3882" dir="2700000" algn="ctr" rotWithShape="0">
                <a:srgbClr val="B2B2B2"/>
              </a:outerShdw>
            </a:effec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789" name="Text Box 20"/>
            <p:cNvSpPr txBox="1">
              <a:spLocks noChangeArrowheads="1"/>
            </p:cNvSpPr>
            <p:nvPr/>
          </p:nvSpPr>
          <p:spPr bwMode="auto">
            <a:xfrm>
              <a:off x="4027" y="524"/>
              <a:ext cx="1553" cy="67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7961" dir="2700000" algn="ctr" rotWithShape="0">
                <a:schemeClr val="bg1"/>
              </a:outerShdw>
            </a:effectLst>
          </p:spPr>
          <p:txBody>
            <a:bodyPr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zh-CN" altLang="en-US" sz="4000" b="1">
                  <a:solidFill>
                    <a:srgbClr val="FF3300"/>
                  </a:solidFill>
                  <a:ea typeface="华文新魏" pitchFamily="2" charset="-122"/>
                </a:rPr>
                <a:t>链接队列</a:t>
              </a:r>
            </a:p>
            <a:p>
              <a:pPr algn="ctr">
                <a:lnSpc>
                  <a:spcPct val="80000"/>
                </a:lnSpc>
              </a:pPr>
              <a:r>
                <a:rPr lang="zh-CN" altLang="en-US" sz="4000" b="1">
                  <a:solidFill>
                    <a:srgbClr val="FF3300"/>
                  </a:solidFill>
                  <a:ea typeface="华文新魏" pitchFamily="2" charset="-122"/>
                </a:rPr>
                <a:t>链队</a:t>
              </a:r>
            </a:p>
          </p:txBody>
        </p:sp>
      </p:grpSp>
      <p:sp>
        <p:nvSpPr>
          <p:cNvPr id="300053" name="Line 21"/>
          <p:cNvSpPr>
            <a:spLocks noChangeShapeType="1"/>
          </p:cNvSpPr>
          <p:nvPr/>
        </p:nvSpPr>
        <p:spPr bwMode="auto">
          <a:xfrm rot="446384" flipH="1">
            <a:off x="2734378" y="4219575"/>
            <a:ext cx="7009487" cy="1441450"/>
          </a:xfrm>
          <a:prstGeom prst="line">
            <a:avLst/>
          </a:prstGeom>
          <a:noFill/>
          <a:ln w="63500">
            <a:solidFill>
              <a:srgbClr val="FF33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7" name="Group 22"/>
          <p:cNvGrpSpPr>
            <a:grpSpLocks/>
          </p:cNvGrpSpPr>
          <p:nvPr/>
        </p:nvGrpSpPr>
        <p:grpSpPr bwMode="auto">
          <a:xfrm>
            <a:off x="1102640" y="5876926"/>
            <a:ext cx="9504712" cy="576263"/>
            <a:chOff x="793" y="3793"/>
            <a:chExt cx="4491" cy="363"/>
          </a:xfrm>
        </p:grpSpPr>
        <p:sp>
          <p:nvSpPr>
            <p:cNvPr id="75786" name="Rectangle 23"/>
            <p:cNvSpPr>
              <a:spLocks noChangeArrowheads="1"/>
            </p:cNvSpPr>
            <p:nvPr/>
          </p:nvSpPr>
          <p:spPr bwMode="auto">
            <a:xfrm>
              <a:off x="793" y="3793"/>
              <a:ext cx="4399" cy="363"/>
            </a:xfrm>
            <a:prstGeom prst="rect">
              <a:avLst/>
            </a:prstGeom>
            <a:solidFill>
              <a:srgbClr val="0085A4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53882" dir="2700000" algn="ctr" rotWithShape="0">
                <a:srgbClr val="C0C0C0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787" name="Text Box 24"/>
            <p:cNvSpPr txBox="1">
              <a:spLocks noChangeArrowheads="1"/>
            </p:cNvSpPr>
            <p:nvPr/>
          </p:nvSpPr>
          <p:spPr bwMode="auto">
            <a:xfrm>
              <a:off x="884" y="3800"/>
              <a:ext cx="4400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r>
                <a:rPr lang="en-US" altLang="zh-CN" sz="2800" b="1">
                  <a:solidFill>
                    <a:srgbClr val="FFFFFF"/>
                  </a:solidFill>
                  <a:ea typeface="黑体" pitchFamily="2" charset="-122"/>
                </a:rPr>
                <a:t>front</a:t>
              </a:r>
              <a:r>
                <a:rPr lang="zh-CN" altLang="en-US" sz="2800" b="1">
                  <a:solidFill>
                    <a:srgbClr val="FFFFFF"/>
                  </a:solidFill>
                  <a:latin typeface="黑体" pitchFamily="2" charset="-122"/>
                  <a:ea typeface="黑体" pitchFamily="2" charset="-122"/>
                </a:rPr>
                <a:t>与</a:t>
              </a:r>
              <a:r>
                <a:rPr lang="en-US" altLang="zh-CN" sz="2800" b="1">
                  <a:solidFill>
                    <a:srgbClr val="FFFFFF"/>
                  </a:solidFill>
                  <a:ea typeface="黑体" pitchFamily="2" charset="-122"/>
                </a:rPr>
                <a:t>rear</a:t>
              </a:r>
              <a:r>
                <a:rPr lang="zh-CN" altLang="en-US" sz="2800" b="1">
                  <a:solidFill>
                    <a:srgbClr val="FFFFFF"/>
                  </a:solidFill>
                  <a:latin typeface="黑体" pitchFamily="2" charset="-122"/>
                  <a:ea typeface="黑体" pitchFamily="2" charset="-122"/>
                </a:rPr>
                <a:t>分别指向实际队头和队尾元素</a:t>
              </a:r>
            </a:p>
          </p:txBody>
        </p:sp>
      </p:grpSp>
    </p:spTree>
  </p:cSld>
  <p:clrMapOvr>
    <a:masterClrMapping/>
  </p:clrMapOvr>
  <p:transition>
    <p:pull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00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300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0049" grpId="0" animBg="1"/>
      <p:bldP spid="300053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1142851" y="4891088"/>
            <a:ext cx="9752330" cy="1274762"/>
            <a:chOff x="624" y="2989"/>
            <a:chExt cx="4608" cy="803"/>
          </a:xfrm>
        </p:grpSpPr>
        <p:sp>
          <p:nvSpPr>
            <p:cNvPr id="76836" name="Text Box 29"/>
            <p:cNvSpPr txBox="1">
              <a:spLocks noChangeArrowheads="1"/>
            </p:cNvSpPr>
            <p:nvPr/>
          </p:nvSpPr>
          <p:spPr bwMode="auto">
            <a:xfrm>
              <a:off x="624" y="2989"/>
              <a:ext cx="4608" cy="33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zh-CN" altLang="en-US" sz="2800" b="1" dirty="0">
                  <a:solidFill>
                    <a:srgbClr val="002B80"/>
                  </a:solidFill>
                  <a:latin typeface="幼圆" pitchFamily="49" charset="-122"/>
                  <a:ea typeface="幼圆" pitchFamily="49" charset="-122"/>
                </a:rPr>
                <a:t>    空队对应的链表为空链表，空队的标志是</a:t>
              </a:r>
            </a:p>
          </p:txBody>
        </p:sp>
        <p:sp>
          <p:nvSpPr>
            <p:cNvPr id="76837" name="Rectangle 30"/>
            <p:cNvSpPr>
              <a:spLocks noChangeArrowheads="1"/>
            </p:cNvSpPr>
            <p:nvPr/>
          </p:nvSpPr>
          <p:spPr bwMode="auto">
            <a:xfrm>
              <a:off x="1920" y="3408"/>
              <a:ext cx="1824" cy="384"/>
            </a:xfrm>
            <a:prstGeom prst="rect">
              <a:avLst/>
            </a:prstGeom>
            <a:solidFill>
              <a:srgbClr val="B5FFF1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25724" dir="2700000" algn="ctr" rotWithShape="0">
                <a:srgbClr val="C0C0C0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838" name="Rectangle 31"/>
            <p:cNvSpPr>
              <a:spLocks noChangeArrowheads="1"/>
            </p:cNvSpPr>
            <p:nvPr/>
          </p:nvSpPr>
          <p:spPr bwMode="auto">
            <a:xfrm>
              <a:off x="2034" y="3445"/>
              <a:ext cx="970" cy="33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>
                <a:spcBef>
                  <a:spcPct val="45000"/>
                </a:spcBef>
              </a:pPr>
              <a:r>
                <a:rPr lang="zh-CN" altLang="en-US" sz="2700" b="1">
                  <a:solidFill>
                    <a:srgbClr val="000099"/>
                  </a:solidFill>
                  <a:ea typeface="黑体" pitchFamily="2" charset="-122"/>
                </a:rPr>
                <a:t> </a:t>
              </a:r>
              <a:r>
                <a:rPr lang="en-US" altLang="zh-CN" sz="2800" b="1">
                  <a:solidFill>
                    <a:srgbClr val="FF3300"/>
                  </a:solidFill>
                  <a:ea typeface="黑体" pitchFamily="2" charset="-122"/>
                </a:rPr>
                <a:t>front = NULL</a:t>
              </a:r>
            </a:p>
          </p:txBody>
        </p:sp>
      </p:grpSp>
      <p:grpSp>
        <p:nvGrpSpPr>
          <p:cNvPr id="3" name="Group 70"/>
          <p:cNvGrpSpPr>
            <a:grpSpLocks/>
          </p:cNvGrpSpPr>
          <p:nvPr/>
        </p:nvGrpSpPr>
        <p:grpSpPr bwMode="auto">
          <a:xfrm>
            <a:off x="719573" y="209550"/>
            <a:ext cx="10943861" cy="2309815"/>
            <a:chOff x="340" y="132"/>
            <a:chExt cx="5171" cy="1455"/>
          </a:xfrm>
        </p:grpSpPr>
        <p:sp>
          <p:nvSpPr>
            <p:cNvPr id="76833" name="Rectangle 33"/>
            <p:cNvSpPr>
              <a:spLocks noChangeArrowheads="1"/>
            </p:cNvSpPr>
            <p:nvPr/>
          </p:nvSpPr>
          <p:spPr bwMode="auto">
            <a:xfrm>
              <a:off x="668" y="742"/>
              <a:ext cx="4843" cy="84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>
                <a:lnSpc>
                  <a:spcPct val="85000"/>
                </a:lnSpc>
              </a:pPr>
              <a:r>
                <a:rPr kumimoji="1" lang="zh-CN" altLang="en-US" sz="2800" b="1" dirty="0">
                  <a:solidFill>
                    <a:srgbClr val="002B80"/>
                  </a:solidFill>
                  <a:latin typeface="幼圆" pitchFamily="49" charset="-122"/>
                  <a:ea typeface="幼圆" pitchFamily="49" charset="-122"/>
                </a:rPr>
                <a:t>        在一个初始为空的链接队列中依次</a:t>
              </a:r>
              <a:r>
                <a:rPr kumimoji="1" lang="zh-CN" altLang="en-US" sz="2800" b="1" dirty="0" smtClean="0">
                  <a:solidFill>
                    <a:srgbClr val="002B80"/>
                  </a:solidFill>
                  <a:latin typeface="幼圆" pitchFamily="49" charset="-122"/>
                  <a:ea typeface="幼圆" pitchFamily="49" charset="-122"/>
                </a:rPr>
                <a:t>插入数据</a:t>
              </a:r>
              <a:r>
                <a:rPr kumimoji="1" lang="zh-CN" altLang="en-US" sz="2800" b="1" dirty="0">
                  <a:solidFill>
                    <a:srgbClr val="002B80"/>
                  </a:solidFill>
                  <a:latin typeface="幼圆" pitchFamily="49" charset="-122"/>
                  <a:ea typeface="幼圆" pitchFamily="49" charset="-122"/>
                </a:rPr>
                <a:t>元素 </a:t>
              </a:r>
            </a:p>
            <a:p>
              <a:pPr eaLnBrk="1" hangingPunct="1">
                <a:lnSpc>
                  <a:spcPct val="85000"/>
                </a:lnSpc>
                <a:spcAft>
                  <a:spcPct val="20000"/>
                </a:spcAft>
              </a:pPr>
              <a:r>
                <a:rPr kumimoji="1" lang="zh-CN" altLang="en-US" sz="2800" b="1" dirty="0">
                  <a:solidFill>
                    <a:srgbClr val="000099"/>
                  </a:solidFill>
                  <a:ea typeface="幼圆" pitchFamily="49" charset="-122"/>
                </a:rPr>
                <a:t>                                  </a:t>
              </a:r>
              <a:r>
                <a:rPr kumimoji="1" lang="en-US" altLang="en-US" sz="3200" b="1" dirty="0">
                  <a:solidFill>
                    <a:srgbClr val="FF3300"/>
                  </a:solidFill>
                  <a:ea typeface="幼圆" pitchFamily="49" charset="-122"/>
                </a:rPr>
                <a:t>A,   B,   C,   D</a:t>
              </a:r>
            </a:p>
            <a:p>
              <a:pPr eaLnBrk="1" hangingPunct="1">
                <a:lnSpc>
                  <a:spcPct val="85000"/>
                </a:lnSpc>
              </a:pPr>
              <a:r>
                <a:rPr kumimoji="1" lang="zh-CN" altLang="en-US" sz="2800" b="1" dirty="0">
                  <a:solidFill>
                    <a:srgbClr val="002B80"/>
                  </a:solidFill>
                  <a:latin typeface="幼圆" pitchFamily="49" charset="-122"/>
                  <a:ea typeface="幼圆" pitchFamily="49" charset="-122"/>
                </a:rPr>
                <a:t>    以后, 队列的状态为</a:t>
              </a:r>
            </a:p>
          </p:txBody>
        </p:sp>
        <p:sp>
          <p:nvSpPr>
            <p:cNvPr id="76834" name="Oval 34"/>
            <p:cNvSpPr>
              <a:spLocks noChangeArrowheads="1"/>
            </p:cNvSpPr>
            <p:nvPr/>
          </p:nvSpPr>
          <p:spPr bwMode="auto">
            <a:xfrm>
              <a:off x="340" y="195"/>
              <a:ext cx="576" cy="432"/>
            </a:xfrm>
            <a:prstGeom prst="ellipse">
              <a:avLst/>
            </a:prstGeom>
            <a:solidFill>
              <a:srgbClr val="CCFFFF"/>
            </a:solidFill>
            <a:ln w="12700" cap="sq">
              <a:noFill/>
              <a:round/>
              <a:headEnd type="none" w="sm" len="sm"/>
              <a:tailEnd type="none" w="sm" len="sm"/>
            </a:ln>
            <a:effectLst>
              <a:outerShdw dist="45791" dir="2021404" algn="ctr" rotWithShape="0">
                <a:srgbClr val="B2B2B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835" name="Rectangle 35"/>
            <p:cNvSpPr>
              <a:spLocks noChangeArrowheads="1"/>
            </p:cNvSpPr>
            <p:nvPr/>
          </p:nvSpPr>
          <p:spPr bwMode="auto">
            <a:xfrm>
              <a:off x="344" y="132"/>
              <a:ext cx="390" cy="54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28398" dir="3806097" algn="ctr" rotWithShape="0">
                <a:srgbClr val="000000"/>
              </a:outerShdw>
            </a:effectLst>
          </p:spPr>
          <p:txBody>
            <a:bodyPr wrap="none">
              <a:spAutoFit/>
            </a:bodyPr>
            <a:lstStyle/>
            <a:p>
              <a:r>
                <a:rPr lang="zh-CN" altLang="en-US" sz="5000" b="1">
                  <a:solidFill>
                    <a:srgbClr val="FF3300"/>
                  </a:solidFill>
                  <a:ea typeface="华文新魏" pitchFamily="2" charset="-122"/>
                </a:rPr>
                <a:t>例</a:t>
              </a:r>
            </a:p>
          </p:txBody>
        </p:sp>
      </p:grpSp>
      <p:grpSp>
        <p:nvGrpSpPr>
          <p:cNvPr id="4" name="Group 68"/>
          <p:cNvGrpSpPr>
            <a:grpSpLocks/>
          </p:cNvGrpSpPr>
          <p:nvPr/>
        </p:nvGrpSpPr>
        <p:grpSpPr bwMode="auto">
          <a:xfrm>
            <a:off x="1356607" y="2349501"/>
            <a:ext cx="10402062" cy="2214563"/>
            <a:chOff x="641" y="1672"/>
            <a:chExt cx="4915" cy="1395"/>
          </a:xfrm>
        </p:grpSpPr>
        <p:grpSp>
          <p:nvGrpSpPr>
            <p:cNvPr id="5" name="Group 37"/>
            <p:cNvGrpSpPr>
              <a:grpSpLocks/>
            </p:cNvGrpSpPr>
            <p:nvPr/>
          </p:nvGrpSpPr>
          <p:grpSpPr bwMode="auto">
            <a:xfrm>
              <a:off x="1248" y="2142"/>
              <a:ext cx="635" cy="272"/>
              <a:chOff x="1565" y="1933"/>
              <a:chExt cx="635" cy="272"/>
            </a:xfrm>
          </p:grpSpPr>
          <p:sp>
            <p:nvSpPr>
              <p:cNvPr id="76831" name="Rectangle 38"/>
              <p:cNvSpPr>
                <a:spLocks noChangeArrowheads="1"/>
              </p:cNvSpPr>
              <p:nvPr/>
            </p:nvSpPr>
            <p:spPr bwMode="auto">
              <a:xfrm>
                <a:off x="1565" y="1933"/>
                <a:ext cx="408" cy="272"/>
              </a:xfrm>
              <a:prstGeom prst="rect">
                <a:avLst/>
              </a:prstGeom>
              <a:noFill/>
              <a:ln w="254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6832" name="Rectangle 39"/>
              <p:cNvSpPr>
                <a:spLocks noChangeArrowheads="1"/>
              </p:cNvSpPr>
              <p:nvPr/>
            </p:nvSpPr>
            <p:spPr bwMode="auto">
              <a:xfrm>
                <a:off x="1974" y="1933"/>
                <a:ext cx="226" cy="272"/>
              </a:xfrm>
              <a:prstGeom prst="rect">
                <a:avLst/>
              </a:prstGeom>
              <a:noFill/>
              <a:ln w="254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" name="Group 40"/>
            <p:cNvGrpSpPr>
              <a:grpSpLocks/>
            </p:cNvGrpSpPr>
            <p:nvPr/>
          </p:nvGrpSpPr>
          <p:grpSpPr bwMode="auto">
            <a:xfrm>
              <a:off x="2201" y="2142"/>
              <a:ext cx="635" cy="272"/>
              <a:chOff x="1565" y="1933"/>
              <a:chExt cx="635" cy="272"/>
            </a:xfrm>
          </p:grpSpPr>
          <p:sp>
            <p:nvSpPr>
              <p:cNvPr id="76829" name="Rectangle 41"/>
              <p:cNvSpPr>
                <a:spLocks noChangeArrowheads="1"/>
              </p:cNvSpPr>
              <p:nvPr/>
            </p:nvSpPr>
            <p:spPr bwMode="auto">
              <a:xfrm>
                <a:off x="1565" y="1933"/>
                <a:ext cx="408" cy="272"/>
              </a:xfrm>
              <a:prstGeom prst="rect">
                <a:avLst/>
              </a:prstGeom>
              <a:noFill/>
              <a:ln w="254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6830" name="Rectangle 42"/>
              <p:cNvSpPr>
                <a:spLocks noChangeArrowheads="1"/>
              </p:cNvSpPr>
              <p:nvPr/>
            </p:nvSpPr>
            <p:spPr bwMode="auto">
              <a:xfrm>
                <a:off x="1974" y="1933"/>
                <a:ext cx="226" cy="272"/>
              </a:xfrm>
              <a:prstGeom prst="rect">
                <a:avLst/>
              </a:prstGeom>
              <a:noFill/>
              <a:ln w="254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" name="Group 43"/>
            <p:cNvGrpSpPr>
              <a:grpSpLocks/>
            </p:cNvGrpSpPr>
            <p:nvPr/>
          </p:nvGrpSpPr>
          <p:grpSpPr bwMode="auto">
            <a:xfrm>
              <a:off x="3156" y="2142"/>
              <a:ext cx="635" cy="272"/>
              <a:chOff x="1565" y="1933"/>
              <a:chExt cx="635" cy="272"/>
            </a:xfrm>
          </p:grpSpPr>
          <p:sp>
            <p:nvSpPr>
              <p:cNvPr id="76827" name="Rectangle 44"/>
              <p:cNvSpPr>
                <a:spLocks noChangeArrowheads="1"/>
              </p:cNvSpPr>
              <p:nvPr/>
            </p:nvSpPr>
            <p:spPr bwMode="auto">
              <a:xfrm>
                <a:off x="1565" y="1933"/>
                <a:ext cx="408" cy="272"/>
              </a:xfrm>
              <a:prstGeom prst="rect">
                <a:avLst/>
              </a:prstGeom>
              <a:noFill/>
              <a:ln w="254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6828" name="Rectangle 45"/>
              <p:cNvSpPr>
                <a:spLocks noChangeArrowheads="1"/>
              </p:cNvSpPr>
              <p:nvPr/>
            </p:nvSpPr>
            <p:spPr bwMode="auto">
              <a:xfrm>
                <a:off x="1974" y="1933"/>
                <a:ext cx="226" cy="272"/>
              </a:xfrm>
              <a:prstGeom prst="rect">
                <a:avLst/>
              </a:prstGeom>
              <a:noFill/>
              <a:ln w="254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" name="Group 46"/>
            <p:cNvGrpSpPr>
              <a:grpSpLocks/>
            </p:cNvGrpSpPr>
            <p:nvPr/>
          </p:nvGrpSpPr>
          <p:grpSpPr bwMode="auto">
            <a:xfrm>
              <a:off x="4103" y="2142"/>
              <a:ext cx="635" cy="272"/>
              <a:chOff x="1565" y="1933"/>
              <a:chExt cx="635" cy="272"/>
            </a:xfrm>
          </p:grpSpPr>
          <p:sp>
            <p:nvSpPr>
              <p:cNvPr id="76825" name="Rectangle 47"/>
              <p:cNvSpPr>
                <a:spLocks noChangeArrowheads="1"/>
              </p:cNvSpPr>
              <p:nvPr/>
            </p:nvSpPr>
            <p:spPr bwMode="auto">
              <a:xfrm>
                <a:off x="1565" y="1933"/>
                <a:ext cx="408" cy="272"/>
              </a:xfrm>
              <a:prstGeom prst="rect">
                <a:avLst/>
              </a:prstGeom>
              <a:noFill/>
              <a:ln w="254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6826" name="Rectangle 48"/>
              <p:cNvSpPr>
                <a:spLocks noChangeArrowheads="1"/>
              </p:cNvSpPr>
              <p:nvPr/>
            </p:nvSpPr>
            <p:spPr bwMode="auto">
              <a:xfrm>
                <a:off x="1974" y="1933"/>
                <a:ext cx="226" cy="272"/>
              </a:xfrm>
              <a:prstGeom prst="rect">
                <a:avLst/>
              </a:prstGeom>
              <a:noFill/>
              <a:ln w="254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6809" name="Line 49"/>
            <p:cNvSpPr>
              <a:spLocks noChangeShapeType="1"/>
            </p:cNvSpPr>
            <p:nvPr/>
          </p:nvSpPr>
          <p:spPr bwMode="auto">
            <a:xfrm>
              <a:off x="1784" y="2273"/>
              <a:ext cx="409" cy="0"/>
            </a:xfrm>
            <a:prstGeom prst="line">
              <a:avLst/>
            </a:prstGeom>
            <a:noFill/>
            <a:ln w="28575" cap="sq">
              <a:solidFill>
                <a:srgbClr val="000080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810" name="Line 50"/>
            <p:cNvSpPr>
              <a:spLocks noChangeShapeType="1"/>
            </p:cNvSpPr>
            <p:nvPr/>
          </p:nvSpPr>
          <p:spPr bwMode="auto">
            <a:xfrm>
              <a:off x="2720" y="2278"/>
              <a:ext cx="409" cy="0"/>
            </a:xfrm>
            <a:prstGeom prst="line">
              <a:avLst/>
            </a:prstGeom>
            <a:noFill/>
            <a:ln w="28575" cap="sq">
              <a:solidFill>
                <a:srgbClr val="003366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811" name="Line 51"/>
            <p:cNvSpPr>
              <a:spLocks noChangeShapeType="1"/>
            </p:cNvSpPr>
            <p:nvPr/>
          </p:nvSpPr>
          <p:spPr bwMode="auto">
            <a:xfrm>
              <a:off x="3675" y="2278"/>
              <a:ext cx="409" cy="0"/>
            </a:xfrm>
            <a:prstGeom prst="line">
              <a:avLst/>
            </a:prstGeom>
            <a:noFill/>
            <a:ln w="28575" cap="sq">
              <a:solidFill>
                <a:srgbClr val="000080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812" name="Text Box 52"/>
            <p:cNvSpPr txBox="1">
              <a:spLocks noChangeArrowheads="1"/>
            </p:cNvSpPr>
            <p:nvPr/>
          </p:nvSpPr>
          <p:spPr bwMode="auto">
            <a:xfrm>
              <a:off x="4493" y="2121"/>
              <a:ext cx="140" cy="23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rgbClr val="003399"/>
                  </a:solidFill>
                </a:rPr>
                <a:t>^</a:t>
              </a:r>
            </a:p>
          </p:txBody>
        </p:sp>
        <p:sp>
          <p:nvSpPr>
            <p:cNvPr id="76813" name="Rectangle 53"/>
            <p:cNvSpPr>
              <a:spLocks noChangeArrowheads="1"/>
            </p:cNvSpPr>
            <p:nvPr/>
          </p:nvSpPr>
          <p:spPr bwMode="auto">
            <a:xfrm>
              <a:off x="4178" y="2111"/>
              <a:ext cx="188" cy="33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800" b="1">
                  <a:solidFill>
                    <a:srgbClr val="FF3300"/>
                  </a:solidFill>
                </a:rPr>
                <a:t>D</a:t>
              </a:r>
              <a:endParaRPr kumimoji="1" lang="zh-CN" altLang="en-US" sz="2800" b="1">
                <a:solidFill>
                  <a:srgbClr val="FF3300"/>
                </a:solidFill>
              </a:endParaRPr>
            </a:p>
          </p:txBody>
        </p:sp>
        <p:sp>
          <p:nvSpPr>
            <p:cNvPr id="76814" name="Rectangle 54"/>
            <p:cNvSpPr>
              <a:spLocks noChangeArrowheads="1"/>
            </p:cNvSpPr>
            <p:nvPr/>
          </p:nvSpPr>
          <p:spPr bwMode="auto">
            <a:xfrm>
              <a:off x="3225" y="2121"/>
              <a:ext cx="188" cy="33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800" b="1">
                  <a:solidFill>
                    <a:srgbClr val="FF3300"/>
                  </a:solidFill>
                </a:rPr>
                <a:t>C</a:t>
              </a:r>
              <a:endParaRPr kumimoji="1" lang="zh-CN" altLang="en-US" sz="2800" b="1">
                <a:solidFill>
                  <a:srgbClr val="FF3300"/>
                </a:solidFill>
              </a:endParaRPr>
            </a:p>
          </p:txBody>
        </p:sp>
        <p:sp>
          <p:nvSpPr>
            <p:cNvPr id="76815" name="Rectangle 55"/>
            <p:cNvSpPr>
              <a:spLocks noChangeArrowheads="1"/>
            </p:cNvSpPr>
            <p:nvPr/>
          </p:nvSpPr>
          <p:spPr bwMode="auto">
            <a:xfrm>
              <a:off x="2267" y="2113"/>
              <a:ext cx="188" cy="33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800" b="1">
                  <a:solidFill>
                    <a:srgbClr val="FF3300"/>
                  </a:solidFill>
                </a:rPr>
                <a:t>B</a:t>
              </a:r>
              <a:endParaRPr kumimoji="1" lang="zh-CN" altLang="en-US" sz="2800" b="1">
                <a:solidFill>
                  <a:srgbClr val="FF3300"/>
                </a:solidFill>
              </a:endParaRPr>
            </a:p>
          </p:txBody>
        </p:sp>
        <p:sp>
          <p:nvSpPr>
            <p:cNvPr id="76816" name="Rectangle 56"/>
            <p:cNvSpPr>
              <a:spLocks noChangeArrowheads="1"/>
            </p:cNvSpPr>
            <p:nvPr/>
          </p:nvSpPr>
          <p:spPr bwMode="auto">
            <a:xfrm>
              <a:off x="1315" y="2110"/>
              <a:ext cx="188" cy="33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800" b="1">
                  <a:solidFill>
                    <a:srgbClr val="FF3300"/>
                  </a:solidFill>
                </a:rPr>
                <a:t>A</a:t>
              </a:r>
              <a:endParaRPr kumimoji="1" lang="zh-CN" altLang="en-US" sz="2800" b="1">
                <a:solidFill>
                  <a:srgbClr val="FF3300"/>
                </a:solidFill>
              </a:endParaRPr>
            </a:p>
          </p:txBody>
        </p:sp>
        <p:sp>
          <p:nvSpPr>
            <p:cNvPr id="76817" name="Rectangle 57"/>
            <p:cNvSpPr>
              <a:spLocks noChangeArrowheads="1"/>
            </p:cNvSpPr>
            <p:nvPr/>
          </p:nvSpPr>
          <p:spPr bwMode="auto">
            <a:xfrm>
              <a:off x="641" y="1732"/>
              <a:ext cx="816" cy="30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kumimoji="1" lang="en-US" altLang="zh-CN" sz="2600" b="1">
                  <a:solidFill>
                    <a:srgbClr val="FF0000"/>
                  </a:solidFill>
                </a:rPr>
                <a:t>front</a:t>
              </a:r>
              <a:endParaRPr kumimoji="1" lang="zh-CN" altLang="en-US" sz="2600" b="1">
                <a:solidFill>
                  <a:srgbClr val="FF0000"/>
                </a:solidFill>
              </a:endParaRPr>
            </a:p>
          </p:txBody>
        </p:sp>
        <p:sp>
          <p:nvSpPr>
            <p:cNvPr id="76818" name="Line 58"/>
            <p:cNvSpPr>
              <a:spLocks noChangeShapeType="1"/>
            </p:cNvSpPr>
            <p:nvPr/>
          </p:nvSpPr>
          <p:spPr bwMode="auto">
            <a:xfrm>
              <a:off x="1037" y="1993"/>
              <a:ext cx="182" cy="136"/>
            </a:xfrm>
            <a:prstGeom prst="line">
              <a:avLst/>
            </a:prstGeom>
            <a:noFill/>
            <a:ln w="25400" cap="sq">
              <a:solidFill>
                <a:srgbClr val="FF0000"/>
              </a:solidFill>
              <a:round/>
              <a:headEnd type="none" w="sm" len="sm"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819" name="Rectangle 59"/>
            <p:cNvSpPr>
              <a:spLocks noChangeArrowheads="1"/>
            </p:cNvSpPr>
            <p:nvPr/>
          </p:nvSpPr>
          <p:spPr bwMode="auto">
            <a:xfrm>
              <a:off x="4740" y="1672"/>
              <a:ext cx="816" cy="30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kumimoji="1" lang="en-US" altLang="zh-CN" sz="2600" b="1">
                  <a:solidFill>
                    <a:srgbClr val="FF0000"/>
                  </a:solidFill>
                </a:rPr>
                <a:t>rear</a:t>
              </a:r>
              <a:endParaRPr kumimoji="1" lang="zh-CN" altLang="en-US" sz="2600" b="1">
                <a:solidFill>
                  <a:srgbClr val="FF0000"/>
                </a:solidFill>
              </a:endParaRPr>
            </a:p>
          </p:txBody>
        </p:sp>
        <p:sp>
          <p:nvSpPr>
            <p:cNvPr id="76820" name="Line 60"/>
            <p:cNvSpPr>
              <a:spLocks noChangeShapeType="1"/>
            </p:cNvSpPr>
            <p:nvPr/>
          </p:nvSpPr>
          <p:spPr bwMode="auto">
            <a:xfrm rot="6151208">
              <a:off x="4671" y="1956"/>
              <a:ext cx="182" cy="136"/>
            </a:xfrm>
            <a:prstGeom prst="line">
              <a:avLst/>
            </a:prstGeom>
            <a:noFill/>
            <a:ln w="25400" cap="sq">
              <a:solidFill>
                <a:srgbClr val="FF0000"/>
              </a:solidFill>
              <a:round/>
              <a:headEnd type="none" w="sm" len="sm"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821" name="AutoShape 64"/>
            <p:cNvSpPr>
              <a:spLocks noChangeArrowheads="1"/>
            </p:cNvSpPr>
            <p:nvPr/>
          </p:nvSpPr>
          <p:spPr bwMode="auto">
            <a:xfrm>
              <a:off x="4059" y="2704"/>
              <a:ext cx="1180" cy="363"/>
            </a:xfrm>
            <a:prstGeom prst="cloudCallout">
              <a:avLst>
                <a:gd name="adj1" fmla="val -30676"/>
                <a:gd name="adj2" fmla="val -103995"/>
              </a:avLst>
            </a:prstGeom>
            <a:noFill/>
            <a:ln w="47625" cap="sq">
              <a:solidFill>
                <a:srgbClr val="00CCFF"/>
              </a:solidFill>
              <a:round/>
              <a:headEnd type="none" w="sm" len="sm"/>
              <a:tailEnd type="none" w="sm" len="sm"/>
            </a:ln>
            <a:effectLst>
              <a:outerShdw dist="52363" dir="842175" algn="ctr" rotWithShape="0">
                <a:srgbClr val="B2B2B2"/>
              </a:outerShdw>
            </a:effectLst>
          </p:spPr>
          <p:txBody>
            <a:bodyPr wrap="none" anchor="ctr"/>
            <a:lstStyle/>
            <a:p>
              <a:pPr algn="ctr"/>
              <a:endParaRPr lang="zh-CN" altLang="en-US" sz="2400" b="1">
                <a:ea typeface="黑体" pitchFamily="2" charset="-122"/>
              </a:endParaRPr>
            </a:p>
          </p:txBody>
        </p:sp>
        <p:sp>
          <p:nvSpPr>
            <p:cNvPr id="76822" name="Text Box 65"/>
            <p:cNvSpPr txBox="1">
              <a:spLocks noChangeArrowheads="1"/>
            </p:cNvSpPr>
            <p:nvPr/>
          </p:nvSpPr>
          <p:spPr bwMode="auto">
            <a:xfrm>
              <a:off x="4175" y="2720"/>
              <a:ext cx="1284" cy="29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2700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r>
                <a:rPr lang="zh-CN" altLang="en-US" sz="2500" b="1">
                  <a:solidFill>
                    <a:srgbClr val="FF0000"/>
                  </a:solidFill>
                  <a:ea typeface="黑体" pitchFamily="2" charset="-122"/>
                </a:rPr>
                <a:t>队尾元素</a:t>
              </a:r>
            </a:p>
          </p:txBody>
        </p:sp>
        <p:sp>
          <p:nvSpPr>
            <p:cNvPr id="76823" name="AutoShape 66"/>
            <p:cNvSpPr>
              <a:spLocks noChangeArrowheads="1"/>
            </p:cNvSpPr>
            <p:nvPr/>
          </p:nvSpPr>
          <p:spPr bwMode="auto">
            <a:xfrm>
              <a:off x="748" y="2696"/>
              <a:ext cx="1180" cy="363"/>
            </a:xfrm>
            <a:prstGeom prst="cloudCallout">
              <a:avLst>
                <a:gd name="adj1" fmla="val 17458"/>
                <a:gd name="adj2" fmla="val -103995"/>
              </a:avLst>
            </a:prstGeom>
            <a:noFill/>
            <a:ln w="47625" cap="sq">
              <a:solidFill>
                <a:srgbClr val="00CCFF"/>
              </a:solidFill>
              <a:round/>
              <a:headEnd type="none" w="sm" len="sm"/>
              <a:tailEnd type="none" w="sm" len="sm"/>
            </a:ln>
            <a:effectLst>
              <a:outerShdw dist="40161" dir="1106097" algn="ctr" rotWithShape="0">
                <a:srgbClr val="B2B2B2"/>
              </a:outerShdw>
            </a:effectLst>
          </p:spPr>
          <p:txBody>
            <a:bodyPr wrap="none" anchor="ctr"/>
            <a:lstStyle/>
            <a:p>
              <a:pPr algn="ctr"/>
              <a:endParaRPr lang="zh-CN" altLang="en-US" sz="2400" b="1">
                <a:ea typeface="黑体" pitchFamily="2" charset="-122"/>
              </a:endParaRPr>
            </a:p>
          </p:txBody>
        </p:sp>
        <p:sp>
          <p:nvSpPr>
            <p:cNvPr id="76824" name="Text Box 67"/>
            <p:cNvSpPr txBox="1">
              <a:spLocks noChangeArrowheads="1"/>
            </p:cNvSpPr>
            <p:nvPr/>
          </p:nvSpPr>
          <p:spPr bwMode="auto">
            <a:xfrm>
              <a:off x="856" y="2704"/>
              <a:ext cx="1284" cy="29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2700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r>
                <a:rPr lang="zh-CN" altLang="en-US" sz="2500" b="1">
                  <a:solidFill>
                    <a:srgbClr val="FF0000"/>
                  </a:solidFill>
                  <a:ea typeface="黑体" pitchFamily="2" charset="-122"/>
                </a:rPr>
                <a:t>队头元素</a:t>
              </a:r>
            </a:p>
          </p:txBody>
        </p:sp>
      </p:grpSp>
    </p:spTree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7"/>
          <p:cNvGrpSpPr>
            <a:grpSpLocks/>
          </p:cNvGrpSpPr>
          <p:nvPr/>
        </p:nvGrpSpPr>
        <p:grpSpPr bwMode="auto">
          <a:xfrm>
            <a:off x="1487294" y="1268760"/>
            <a:ext cx="8287788" cy="3744400"/>
            <a:chOff x="884" y="763"/>
            <a:chExt cx="3916" cy="1769"/>
          </a:xfrm>
        </p:grpSpPr>
        <p:sp>
          <p:nvSpPr>
            <p:cNvPr id="77827" name="Rectangle 3"/>
            <p:cNvSpPr>
              <a:spLocks noChangeArrowheads="1"/>
            </p:cNvSpPr>
            <p:nvPr/>
          </p:nvSpPr>
          <p:spPr bwMode="auto">
            <a:xfrm>
              <a:off x="1446" y="1150"/>
              <a:ext cx="3354" cy="1382"/>
            </a:xfrm>
            <a:prstGeom prst="rect">
              <a:avLst/>
            </a:prstGeom>
            <a:solidFill>
              <a:srgbClr val="B5FFF1"/>
            </a:solidFill>
            <a:ln w="12700" cap="sq">
              <a:noFill/>
              <a:miter lim="800000"/>
              <a:headEnd/>
              <a:tailEnd/>
            </a:ln>
            <a:effectLst>
              <a:outerShdw dist="197566" dir="2700000" algn="ctr" rotWithShape="0">
                <a:srgbClr val="C0C0C0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828" name="Text Box 4"/>
            <p:cNvSpPr txBox="1">
              <a:spLocks noChangeArrowheads="1"/>
            </p:cNvSpPr>
            <p:nvPr/>
          </p:nvSpPr>
          <p:spPr bwMode="auto">
            <a:xfrm>
              <a:off x="1770" y="1222"/>
              <a:ext cx="2803" cy="1183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fontAlgn="t">
                <a:lnSpc>
                  <a:spcPct val="90000"/>
                </a:lnSpc>
              </a:pPr>
              <a:r>
                <a:rPr lang="en-US" altLang="zh-CN" sz="4000" b="1" baseline="-10000" dirty="0" err="1">
                  <a:solidFill>
                    <a:srgbClr val="002B80"/>
                  </a:solidFill>
                </a:rPr>
                <a:t>struct</a:t>
              </a:r>
              <a:r>
                <a:rPr lang="en-US" altLang="zh-CN" sz="4000" b="1" baseline="-10000" dirty="0">
                  <a:solidFill>
                    <a:srgbClr val="002B80"/>
                  </a:solidFill>
                </a:rPr>
                <a:t>  node { </a:t>
              </a:r>
            </a:p>
            <a:p>
              <a:pPr fontAlgn="t">
                <a:lnSpc>
                  <a:spcPct val="90000"/>
                </a:lnSpc>
              </a:pPr>
              <a:r>
                <a:rPr lang="en-US" altLang="zh-CN" sz="4000" b="1" baseline="-10000" dirty="0">
                  <a:solidFill>
                    <a:srgbClr val="002B80"/>
                  </a:solidFill>
                </a:rPr>
                <a:t>        </a:t>
              </a:r>
              <a:r>
                <a:rPr lang="en-US" altLang="zh-CN" sz="4000" b="1" baseline="-10000" dirty="0" err="1">
                  <a:solidFill>
                    <a:srgbClr val="002B80"/>
                  </a:solidFill>
                </a:rPr>
                <a:t>ElmeType</a:t>
              </a:r>
              <a:r>
                <a:rPr lang="en-US" altLang="zh-CN" sz="4000" b="1" baseline="-10000" dirty="0">
                  <a:solidFill>
                    <a:srgbClr val="002B80"/>
                  </a:solidFill>
                </a:rPr>
                <a:t>   data;</a:t>
              </a:r>
            </a:p>
            <a:p>
              <a:pPr fontAlgn="t">
                <a:lnSpc>
                  <a:spcPct val="90000"/>
                </a:lnSpc>
              </a:pPr>
              <a:r>
                <a:rPr lang="en-US" altLang="zh-CN" sz="4000" b="1" baseline="-10000" dirty="0">
                  <a:solidFill>
                    <a:srgbClr val="002B80"/>
                  </a:solidFill>
                </a:rPr>
                <a:t>        </a:t>
              </a:r>
              <a:r>
                <a:rPr lang="en-US" altLang="zh-CN" sz="4000" b="1" baseline="-10000" dirty="0" err="1">
                  <a:solidFill>
                    <a:srgbClr val="002B80"/>
                  </a:solidFill>
                </a:rPr>
                <a:t>struct</a:t>
              </a:r>
              <a:r>
                <a:rPr lang="en-US" altLang="zh-CN" sz="4000" b="1" baseline="-10000" dirty="0">
                  <a:solidFill>
                    <a:srgbClr val="002B80"/>
                  </a:solidFill>
                </a:rPr>
                <a:t>  node   *link;</a:t>
              </a:r>
            </a:p>
            <a:p>
              <a:pPr fontAlgn="t">
                <a:lnSpc>
                  <a:spcPct val="90000"/>
                </a:lnSpc>
              </a:pPr>
              <a:r>
                <a:rPr lang="en-US" altLang="zh-CN" sz="4000" b="1" baseline="-10000" dirty="0">
                  <a:solidFill>
                    <a:srgbClr val="002B80"/>
                  </a:solidFill>
                </a:rPr>
                <a:t>}</a:t>
              </a:r>
            </a:p>
            <a:p>
              <a:pPr fontAlgn="t">
                <a:lnSpc>
                  <a:spcPct val="90000"/>
                </a:lnSpc>
              </a:pPr>
              <a:r>
                <a:rPr lang="en-US" altLang="zh-CN" sz="4000" b="1" baseline="-10000" dirty="0">
                  <a:solidFill>
                    <a:srgbClr val="002B80"/>
                  </a:solidFill>
                </a:rPr>
                <a:t> </a:t>
              </a:r>
              <a:r>
                <a:rPr lang="en-US" altLang="zh-CN" sz="4000" b="1" baseline="-10000" dirty="0" err="1">
                  <a:solidFill>
                    <a:srgbClr val="002B80"/>
                  </a:solidFill>
                </a:rPr>
                <a:t>typedef</a:t>
              </a:r>
              <a:r>
                <a:rPr lang="en-US" altLang="zh-CN" sz="4000" b="1" baseline="-10000" dirty="0">
                  <a:solidFill>
                    <a:srgbClr val="002B80"/>
                  </a:solidFill>
                </a:rPr>
                <a:t> </a:t>
              </a:r>
              <a:r>
                <a:rPr lang="en-US" altLang="zh-CN" sz="4000" b="1" baseline="-10000" dirty="0" err="1">
                  <a:solidFill>
                    <a:srgbClr val="002B80"/>
                  </a:solidFill>
                </a:rPr>
                <a:t>struct</a:t>
              </a:r>
              <a:r>
                <a:rPr lang="en-US" altLang="zh-CN" sz="4000" b="1" baseline="-10000" dirty="0">
                  <a:solidFill>
                    <a:srgbClr val="002B80"/>
                  </a:solidFill>
                </a:rPr>
                <a:t> node </a:t>
              </a:r>
              <a:r>
                <a:rPr lang="en-US" altLang="zh-CN" sz="4000" b="1" dirty="0">
                  <a:solidFill>
                    <a:srgbClr val="002B80"/>
                  </a:solidFill>
                </a:rPr>
                <a:t> </a:t>
              </a:r>
              <a:r>
                <a:rPr lang="en-US" altLang="zh-CN" sz="4000" b="1" baseline="-10000" dirty="0" err="1">
                  <a:solidFill>
                    <a:srgbClr val="FF0000"/>
                  </a:solidFill>
                </a:rPr>
                <a:t>QNode</a:t>
              </a:r>
              <a:r>
                <a:rPr lang="en-US" altLang="zh-CN" sz="4000" b="1" baseline="-10000" dirty="0">
                  <a:solidFill>
                    <a:srgbClr val="002B80"/>
                  </a:solidFill>
                </a:rPr>
                <a:t>; </a:t>
              </a:r>
              <a:r>
                <a:rPr lang="en-US" altLang="zh-CN" sz="4000" b="1" baseline="-10000" dirty="0" err="1">
                  <a:solidFill>
                    <a:srgbClr val="002B80"/>
                  </a:solidFill>
                </a:rPr>
                <a:t>typedef</a:t>
              </a:r>
              <a:r>
                <a:rPr lang="en-US" altLang="zh-CN" sz="4000" b="1" baseline="-10000" dirty="0">
                  <a:solidFill>
                    <a:srgbClr val="002B80"/>
                  </a:solidFill>
                </a:rPr>
                <a:t> </a:t>
              </a:r>
              <a:r>
                <a:rPr lang="en-US" altLang="zh-CN" sz="4000" b="1" baseline="-10000" dirty="0" err="1">
                  <a:solidFill>
                    <a:srgbClr val="002B80"/>
                  </a:solidFill>
                </a:rPr>
                <a:t>struct</a:t>
              </a:r>
              <a:r>
                <a:rPr lang="en-US" altLang="zh-CN" sz="4000" b="1" baseline="-10000" dirty="0">
                  <a:solidFill>
                    <a:srgbClr val="002B80"/>
                  </a:solidFill>
                </a:rPr>
                <a:t> node *</a:t>
              </a:r>
              <a:r>
                <a:rPr lang="en-US" altLang="zh-CN" sz="4000" b="1" baseline="-10000" dirty="0" err="1">
                  <a:solidFill>
                    <a:srgbClr val="002B80"/>
                  </a:solidFill>
                </a:rPr>
                <a:t>Q</a:t>
              </a:r>
              <a:r>
                <a:rPr lang="en-US" altLang="zh-CN" sz="4000" b="1" baseline="-10000" dirty="0" err="1">
                  <a:solidFill>
                    <a:srgbClr val="FF0000"/>
                  </a:solidFill>
                </a:rPr>
                <a:t>Nodeptr</a:t>
              </a:r>
              <a:r>
                <a:rPr lang="en-US" altLang="zh-CN" sz="4000" b="1" baseline="-10000" dirty="0">
                  <a:solidFill>
                    <a:srgbClr val="002B80"/>
                  </a:solidFill>
                </a:rPr>
                <a:t>;</a:t>
              </a:r>
            </a:p>
          </p:txBody>
        </p:sp>
        <p:sp>
          <p:nvSpPr>
            <p:cNvPr id="77829" name="Oval 124"/>
            <p:cNvSpPr>
              <a:spLocks noChangeArrowheads="1"/>
            </p:cNvSpPr>
            <p:nvPr/>
          </p:nvSpPr>
          <p:spPr bwMode="auto">
            <a:xfrm rot="-383283">
              <a:off x="884" y="792"/>
              <a:ext cx="1676" cy="384"/>
            </a:xfrm>
            <a:prstGeom prst="ellipse">
              <a:avLst/>
            </a:prstGeom>
            <a:solidFill>
              <a:srgbClr val="CCFFFF"/>
            </a:solidFill>
            <a:ln w="12700" cap="sq">
              <a:noFill/>
              <a:round/>
              <a:headEnd type="none" w="sm" len="sm"/>
              <a:tailEnd type="none" w="sm" len="sm"/>
            </a:ln>
            <a:effectLst>
              <a:outerShdw dist="63500" dir="2212194" algn="ctr" rotWithShape="0">
                <a:srgbClr val="C0C0C0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830" name="Text Box 125"/>
            <p:cNvSpPr txBox="1">
              <a:spLocks noChangeArrowheads="1"/>
            </p:cNvSpPr>
            <p:nvPr/>
          </p:nvSpPr>
          <p:spPr bwMode="auto">
            <a:xfrm rot="21151543">
              <a:off x="1177" y="763"/>
              <a:ext cx="1057" cy="334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>
              <a:outerShdw dist="17961" dir="2700000" algn="ctr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fontAlgn="t"/>
              <a:r>
                <a:rPr lang="zh-CN" altLang="en-US" sz="6000" b="1" baseline="-10000">
                  <a:solidFill>
                    <a:srgbClr val="FF3300"/>
                  </a:solidFill>
                  <a:ea typeface="华文新魏" pitchFamily="2" charset="-122"/>
                </a:rPr>
                <a:t>类型定义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447276" y="5229201"/>
            <a:ext cx="739185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队头及队尾指针</a:t>
            </a:r>
            <a:r>
              <a:rPr lang="en-US" altLang="zh-CN" sz="2800" b="1" dirty="0"/>
              <a:t>front</a:t>
            </a:r>
            <a:r>
              <a:rPr lang="zh-CN" altLang="en-US" sz="2800" b="1" dirty="0"/>
              <a:t>和</a:t>
            </a:r>
            <a:r>
              <a:rPr lang="en-US" altLang="zh-CN" sz="2800" b="1" dirty="0"/>
              <a:t>rear</a:t>
            </a:r>
            <a:r>
              <a:rPr lang="zh-CN" altLang="en-US" sz="2800" b="1" dirty="0"/>
              <a:t>定义如下：</a:t>
            </a:r>
            <a:endParaRPr lang="en-US" altLang="zh-CN" sz="2800" b="1" dirty="0"/>
          </a:p>
          <a:p>
            <a:r>
              <a:rPr lang="en-US" altLang="zh-CN" sz="2800" b="1" dirty="0" err="1">
                <a:solidFill>
                  <a:srgbClr val="7030A0"/>
                </a:solidFill>
              </a:rPr>
              <a:t>QNodeptr</a:t>
            </a:r>
            <a:r>
              <a:rPr lang="en-US" altLang="zh-CN" sz="2800" b="1" dirty="0">
                <a:solidFill>
                  <a:srgbClr val="7030A0"/>
                </a:solidFill>
              </a:rPr>
              <a:t> Front, Rear;  </a:t>
            </a:r>
          </a:p>
          <a:p>
            <a:r>
              <a:rPr lang="zh-CN" altLang="en-US" sz="2800" b="1" dirty="0"/>
              <a:t>为了操作方便，通常将它们定义为</a:t>
            </a:r>
            <a:r>
              <a:rPr lang="zh-CN" altLang="en-US" sz="2800" b="1" dirty="0">
                <a:solidFill>
                  <a:srgbClr val="7030A0"/>
                </a:solidFill>
              </a:rPr>
              <a:t>全局变量</a:t>
            </a:r>
            <a:r>
              <a:rPr lang="en-US" altLang="zh-CN" sz="2800" b="1" dirty="0"/>
              <a:t>  </a:t>
            </a:r>
            <a:endParaRPr lang="zh-CN" altLang="en-US" sz="2800" b="1" dirty="0"/>
          </a:p>
        </p:txBody>
      </p:sp>
    </p:spTree>
  </p:cSld>
  <p:clrMapOvr>
    <a:masterClrMapping/>
  </p:clrMapOvr>
  <p:transition>
    <p:cover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375654" y="1606550"/>
            <a:ext cx="9853917" cy="2057400"/>
            <a:chOff x="624" y="960"/>
            <a:chExt cx="4656" cy="1296"/>
          </a:xfrm>
        </p:grpSpPr>
        <p:sp>
          <p:nvSpPr>
            <p:cNvPr id="78866" name="Rectangle 3"/>
            <p:cNvSpPr>
              <a:spLocks noChangeArrowheads="1"/>
            </p:cNvSpPr>
            <p:nvPr/>
          </p:nvSpPr>
          <p:spPr bwMode="auto">
            <a:xfrm>
              <a:off x="624" y="960"/>
              <a:ext cx="4656" cy="1296"/>
            </a:xfrm>
            <a:prstGeom prst="rect">
              <a:avLst/>
            </a:prstGeom>
            <a:solidFill>
              <a:srgbClr val="CCFFFF"/>
            </a:solidFill>
            <a:ln w="25400" cap="sq">
              <a:noFill/>
              <a:miter lim="800000"/>
              <a:headEnd type="none" w="sm" len="sm"/>
              <a:tailEnd type="none" w="sm" len="sm"/>
            </a:ln>
            <a:effectLst>
              <a:outerShdw dist="224686" dir="2562563" algn="ctr" rotWithShape="0">
                <a:srgbClr val="C0C0C0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67" name="Text Box 4"/>
            <p:cNvSpPr txBox="1">
              <a:spLocks noChangeArrowheads="1"/>
            </p:cNvSpPr>
            <p:nvPr/>
          </p:nvSpPr>
          <p:spPr bwMode="auto">
            <a:xfrm>
              <a:off x="864" y="1120"/>
              <a:ext cx="4272" cy="101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2500" b="1" dirty="0">
                  <a:solidFill>
                    <a:srgbClr val="002B80"/>
                  </a:solidFill>
                </a:rPr>
                <a:t>void  </a:t>
              </a:r>
              <a:r>
                <a:rPr lang="en-US" altLang="zh-CN" sz="2500" b="1" dirty="0" err="1">
                  <a:solidFill>
                    <a:srgbClr val="002B80"/>
                  </a:solidFill>
                </a:rPr>
                <a:t>initQueue</a:t>
              </a:r>
              <a:r>
                <a:rPr lang="en-US" altLang="zh-CN" sz="2500" b="1" dirty="0">
                  <a:solidFill>
                    <a:srgbClr val="002B80"/>
                  </a:solidFill>
                </a:rPr>
                <a:t>()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2500" b="1" dirty="0">
                  <a:solidFill>
                    <a:srgbClr val="002B80"/>
                  </a:solidFill>
                </a:rPr>
                <a:t>{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2500" b="1" dirty="0">
                  <a:solidFill>
                    <a:srgbClr val="002B80"/>
                  </a:solidFill>
                </a:rPr>
                <a:t>        Front=NULL;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2500" b="1" dirty="0">
                  <a:solidFill>
                    <a:srgbClr val="002B80"/>
                  </a:solidFill>
                </a:rPr>
                <a:t>        Rear=NULL；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2500" b="1" dirty="0">
                  <a:solidFill>
                    <a:srgbClr val="002B80"/>
                  </a:solidFill>
                </a:rPr>
                <a:t>}</a:t>
              </a:r>
            </a:p>
          </p:txBody>
        </p:sp>
      </p:grp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1375654" y="4495800"/>
            <a:ext cx="9853917" cy="1828800"/>
            <a:chOff x="624" y="2832"/>
            <a:chExt cx="4656" cy="1152"/>
          </a:xfrm>
        </p:grpSpPr>
        <p:sp>
          <p:nvSpPr>
            <p:cNvPr id="78864" name="Rectangle 6"/>
            <p:cNvSpPr>
              <a:spLocks noChangeArrowheads="1"/>
            </p:cNvSpPr>
            <p:nvPr/>
          </p:nvSpPr>
          <p:spPr bwMode="auto">
            <a:xfrm>
              <a:off x="624" y="2832"/>
              <a:ext cx="4656" cy="1152"/>
            </a:xfrm>
            <a:prstGeom prst="rect">
              <a:avLst/>
            </a:prstGeom>
            <a:solidFill>
              <a:srgbClr val="FFEAD5"/>
            </a:solidFill>
            <a:ln w="25400" cap="sq">
              <a:noFill/>
              <a:miter lim="800000"/>
              <a:headEnd type="none" w="sm" len="sm"/>
              <a:tailEnd type="none" w="sm" len="sm"/>
            </a:ln>
            <a:effectLst>
              <a:outerShdw dist="197566" dir="2700000" algn="ctr" rotWithShape="0">
                <a:srgbClr val="C0C0C0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65" name="Text Box 7"/>
            <p:cNvSpPr txBox="1">
              <a:spLocks noChangeArrowheads="1"/>
            </p:cNvSpPr>
            <p:nvPr/>
          </p:nvSpPr>
          <p:spPr bwMode="auto">
            <a:xfrm>
              <a:off x="897" y="2995"/>
              <a:ext cx="3072" cy="87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altLang="zh-CN" sz="2500" b="1" dirty="0" err="1">
                  <a:solidFill>
                    <a:srgbClr val="002B80"/>
                  </a:solidFill>
                </a:rPr>
                <a:t>int</a:t>
              </a:r>
              <a:r>
                <a:rPr lang="en-US" altLang="zh-CN" sz="2500" b="1" dirty="0">
                  <a:solidFill>
                    <a:srgbClr val="002B80"/>
                  </a:solidFill>
                </a:rPr>
                <a:t>  </a:t>
              </a:r>
              <a:r>
                <a:rPr lang="en-US" altLang="zh-CN" sz="2500" b="1" dirty="0" err="1">
                  <a:solidFill>
                    <a:srgbClr val="002B80"/>
                  </a:solidFill>
                </a:rPr>
                <a:t>isEmpty</a:t>
              </a:r>
              <a:r>
                <a:rPr lang="en-US" altLang="zh-CN" sz="2500" b="1" dirty="0">
                  <a:solidFill>
                    <a:srgbClr val="002B80"/>
                  </a:solidFill>
                </a:rPr>
                <a:t>()</a:t>
              </a:r>
            </a:p>
            <a:p>
              <a:pPr>
                <a:lnSpc>
                  <a:spcPct val="85000"/>
                </a:lnSpc>
              </a:pPr>
              <a:r>
                <a:rPr lang="en-US" altLang="zh-CN" sz="2500" b="1" dirty="0">
                  <a:solidFill>
                    <a:srgbClr val="002B80"/>
                  </a:solidFill>
                </a:rPr>
                <a:t>{</a:t>
              </a:r>
            </a:p>
            <a:p>
              <a:pPr>
                <a:lnSpc>
                  <a:spcPct val="85000"/>
                </a:lnSpc>
              </a:pPr>
              <a:r>
                <a:rPr lang="en-US" altLang="zh-CN" sz="2500" b="1" dirty="0">
                  <a:solidFill>
                    <a:srgbClr val="002B80"/>
                  </a:solidFill>
                </a:rPr>
                <a:t>        return Front==NULL;</a:t>
              </a:r>
            </a:p>
            <a:p>
              <a:pPr>
                <a:lnSpc>
                  <a:spcPct val="85000"/>
                </a:lnSpc>
              </a:pPr>
              <a:r>
                <a:rPr lang="en-US" altLang="zh-CN" sz="2500" b="1" dirty="0">
                  <a:solidFill>
                    <a:srgbClr val="002B80"/>
                  </a:solidFill>
                </a:rPr>
                <a:t>}</a:t>
              </a:r>
            </a:p>
          </p:txBody>
        </p:sp>
      </p:grpSp>
      <p:grpSp>
        <p:nvGrpSpPr>
          <p:cNvPr id="4" name="Group 8"/>
          <p:cNvGrpSpPr>
            <a:grpSpLocks/>
          </p:cNvGrpSpPr>
          <p:nvPr/>
        </p:nvGrpSpPr>
        <p:grpSpPr bwMode="auto">
          <a:xfrm>
            <a:off x="8410539" y="4641850"/>
            <a:ext cx="3170354" cy="838200"/>
            <a:chOff x="3948" y="2928"/>
            <a:chExt cx="1498" cy="528"/>
          </a:xfrm>
        </p:grpSpPr>
        <p:sp>
          <p:nvSpPr>
            <p:cNvPr id="78862" name="AutoShape 9"/>
            <p:cNvSpPr>
              <a:spLocks noChangeArrowheads="1"/>
            </p:cNvSpPr>
            <p:nvPr/>
          </p:nvSpPr>
          <p:spPr bwMode="auto">
            <a:xfrm>
              <a:off x="3948" y="2928"/>
              <a:ext cx="1236" cy="528"/>
            </a:xfrm>
            <a:prstGeom prst="wedgeRectCallout">
              <a:avLst>
                <a:gd name="adj1" fmla="val -96602"/>
                <a:gd name="adj2" fmla="val 47727"/>
              </a:avLst>
            </a:prstGeom>
            <a:noFill/>
            <a:ln w="63500" cap="sq">
              <a:solidFill>
                <a:srgbClr val="33CCCC"/>
              </a:solidFill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78863" name="Text Box 10"/>
            <p:cNvSpPr txBox="1">
              <a:spLocks noChangeArrowheads="1"/>
            </p:cNvSpPr>
            <p:nvPr/>
          </p:nvSpPr>
          <p:spPr bwMode="auto">
            <a:xfrm>
              <a:off x="4054" y="2958"/>
              <a:ext cx="1392" cy="47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zh-CN" altLang="en-US" sz="2400" b="1">
                  <a:solidFill>
                    <a:schemeClr val="accent2"/>
                  </a:solidFill>
                  <a:ea typeface="黑体" pitchFamily="2" charset="-122"/>
                </a:rPr>
                <a:t>队空,返回1</a:t>
              </a:r>
            </a:p>
            <a:p>
              <a:pPr>
                <a:lnSpc>
                  <a:spcPct val="90000"/>
                </a:lnSpc>
              </a:pPr>
              <a:r>
                <a:rPr lang="zh-CN" altLang="en-US" sz="2400" b="1">
                  <a:solidFill>
                    <a:schemeClr val="accent2"/>
                  </a:solidFill>
                  <a:ea typeface="黑体" pitchFamily="2" charset="-122"/>
                </a:rPr>
                <a:t>否则,返回0</a:t>
              </a:r>
            </a:p>
          </p:txBody>
        </p:sp>
      </p:grpSp>
      <p:grpSp>
        <p:nvGrpSpPr>
          <p:cNvPr id="5" name="Group 11"/>
          <p:cNvGrpSpPr>
            <a:grpSpLocks/>
          </p:cNvGrpSpPr>
          <p:nvPr/>
        </p:nvGrpSpPr>
        <p:grpSpPr bwMode="auto">
          <a:xfrm>
            <a:off x="461374" y="304801"/>
            <a:ext cx="4577755" cy="549275"/>
            <a:chOff x="284" y="828"/>
            <a:chExt cx="1728" cy="346"/>
          </a:xfrm>
        </p:grpSpPr>
        <p:sp>
          <p:nvSpPr>
            <p:cNvPr id="78860" name="Oval 12"/>
            <p:cNvSpPr>
              <a:spLocks noChangeArrowheads="1"/>
            </p:cNvSpPr>
            <p:nvPr/>
          </p:nvSpPr>
          <p:spPr bwMode="auto">
            <a:xfrm>
              <a:off x="284" y="838"/>
              <a:ext cx="1728" cy="336"/>
            </a:xfrm>
            <a:prstGeom prst="ellipse">
              <a:avLst/>
            </a:prstGeom>
            <a:solidFill>
              <a:srgbClr val="CFCFCF"/>
            </a:solidFill>
            <a:ln w="12700" cap="sq">
              <a:noFill/>
              <a:round/>
              <a:headEnd type="none" w="sm" len="sm"/>
              <a:tailEnd type="none" w="sm" len="sm"/>
            </a:ln>
            <a:effectLst>
              <a:outerShdw dist="108509" dir="1233363" algn="ctr" rotWithShape="0">
                <a:srgbClr val="969696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61" name="Rectangle 13"/>
            <p:cNvSpPr>
              <a:spLocks noChangeArrowheads="1"/>
            </p:cNvSpPr>
            <p:nvPr/>
          </p:nvSpPr>
          <p:spPr bwMode="auto">
            <a:xfrm>
              <a:off x="360" y="828"/>
              <a:ext cx="1560" cy="34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kumimoji="1" lang="en-US" altLang="zh-CN" sz="3000" b="1">
                  <a:solidFill>
                    <a:srgbClr val="003399"/>
                  </a:solidFill>
                  <a:latin typeface="黑体" pitchFamily="2" charset="-122"/>
                  <a:ea typeface="黑体" pitchFamily="2" charset="-122"/>
                </a:rPr>
                <a:t>(</a:t>
              </a:r>
              <a:r>
                <a:rPr kumimoji="1" lang="zh-CN" altLang="en-US" sz="3000" b="1">
                  <a:solidFill>
                    <a:srgbClr val="003399"/>
                  </a:solidFill>
                  <a:latin typeface="黑体" pitchFamily="2" charset="-122"/>
                  <a:ea typeface="黑体" pitchFamily="2" charset="-122"/>
                </a:rPr>
                <a:t>二</a:t>
              </a:r>
              <a:r>
                <a:rPr kumimoji="1" lang="en-US" altLang="zh-CN" sz="3000" b="1">
                  <a:solidFill>
                    <a:srgbClr val="003399"/>
                  </a:solidFill>
                  <a:latin typeface="黑体" pitchFamily="2" charset="-122"/>
                  <a:ea typeface="黑体" pitchFamily="2" charset="-122"/>
                </a:rPr>
                <a:t>)</a:t>
              </a:r>
              <a:r>
                <a:rPr kumimoji="1" lang="zh-CN" altLang="en-US" sz="3000" b="1">
                  <a:solidFill>
                    <a:srgbClr val="003399"/>
                  </a:solidFill>
                  <a:latin typeface="黑体" pitchFamily="2" charset="-122"/>
                  <a:ea typeface="黑体" pitchFamily="2" charset="-122"/>
                </a:rPr>
                <a:t>基本算法</a:t>
              </a:r>
            </a:p>
          </p:txBody>
        </p:sp>
      </p:grpSp>
      <p:grpSp>
        <p:nvGrpSpPr>
          <p:cNvPr id="6" name="Group 14"/>
          <p:cNvGrpSpPr>
            <a:grpSpLocks/>
          </p:cNvGrpSpPr>
          <p:nvPr/>
        </p:nvGrpSpPr>
        <p:grpSpPr bwMode="auto">
          <a:xfrm>
            <a:off x="766133" y="966788"/>
            <a:ext cx="4672992" cy="647700"/>
            <a:chOff x="1584" y="480"/>
            <a:chExt cx="2208" cy="408"/>
          </a:xfrm>
        </p:grpSpPr>
        <p:sp>
          <p:nvSpPr>
            <p:cNvPr id="78858" name="AutoShape 15"/>
            <p:cNvSpPr>
              <a:spLocks noChangeArrowheads="1"/>
            </p:cNvSpPr>
            <p:nvPr/>
          </p:nvSpPr>
          <p:spPr bwMode="auto">
            <a:xfrm>
              <a:off x="1584" y="480"/>
              <a:ext cx="2208" cy="408"/>
            </a:xfrm>
            <a:prstGeom prst="cloudCallout">
              <a:avLst>
                <a:gd name="adj1" fmla="val 8153"/>
                <a:gd name="adj2" fmla="val 40194"/>
              </a:avLst>
            </a:prstGeom>
            <a:solidFill>
              <a:srgbClr val="EEDDFF"/>
            </a:solidFill>
            <a:ln w="12700" cap="sq">
              <a:noFill/>
              <a:round/>
              <a:headEnd type="none" w="sm" len="sm"/>
              <a:tailEnd type="none" w="sm" len="sm"/>
            </a:ln>
            <a:effectLst>
              <a:outerShdw dist="96720" dir="1391915" algn="ctr" rotWithShape="0">
                <a:srgbClr val="C0C0C0"/>
              </a:outerShdw>
            </a:effectLst>
          </p:spPr>
          <p:txBody>
            <a:bodyPr/>
            <a:lstStyle/>
            <a:p>
              <a:pPr algn="ctr"/>
              <a:endParaRPr lang="zh-CN" altLang="en-US" sz="2400" b="1"/>
            </a:p>
          </p:txBody>
        </p:sp>
        <p:sp>
          <p:nvSpPr>
            <p:cNvPr id="78859" name="Text Box 16"/>
            <p:cNvSpPr txBox="1">
              <a:spLocks noChangeArrowheads="1"/>
            </p:cNvSpPr>
            <p:nvPr/>
          </p:nvSpPr>
          <p:spPr bwMode="auto">
            <a:xfrm>
              <a:off x="1827" y="504"/>
              <a:ext cx="1965" cy="35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/>
              <a:r>
                <a:rPr kumimoji="1" lang="zh-CN" altLang="en-US" sz="3100" b="1">
                  <a:solidFill>
                    <a:schemeClr val="accent2"/>
                  </a:solidFill>
                </a:rPr>
                <a:t>1. 初始化队列</a:t>
              </a:r>
            </a:p>
          </p:txBody>
        </p:sp>
      </p:grpSp>
      <p:grpSp>
        <p:nvGrpSpPr>
          <p:cNvPr id="7" name="Group 17"/>
          <p:cNvGrpSpPr>
            <a:grpSpLocks/>
          </p:cNvGrpSpPr>
          <p:nvPr/>
        </p:nvGrpSpPr>
        <p:grpSpPr bwMode="auto">
          <a:xfrm>
            <a:off x="844441" y="3821113"/>
            <a:ext cx="5892033" cy="647700"/>
            <a:chOff x="2448" y="218"/>
            <a:chExt cx="2784" cy="408"/>
          </a:xfrm>
        </p:grpSpPr>
        <p:sp>
          <p:nvSpPr>
            <p:cNvPr id="78856" name="AutoShape 18"/>
            <p:cNvSpPr>
              <a:spLocks noChangeArrowheads="1"/>
            </p:cNvSpPr>
            <p:nvPr/>
          </p:nvSpPr>
          <p:spPr bwMode="auto">
            <a:xfrm>
              <a:off x="2448" y="218"/>
              <a:ext cx="2784" cy="408"/>
            </a:xfrm>
            <a:prstGeom prst="cloudCallout">
              <a:avLst>
                <a:gd name="adj1" fmla="val 13361"/>
                <a:gd name="adj2" fmla="val 40194"/>
              </a:avLst>
            </a:prstGeom>
            <a:solidFill>
              <a:srgbClr val="EEDDFF"/>
            </a:solidFill>
            <a:ln w="12700" cap="sq">
              <a:noFill/>
              <a:round/>
              <a:headEnd type="none" w="sm" len="sm"/>
              <a:tailEnd type="none" w="sm" len="sm"/>
            </a:ln>
            <a:effectLst>
              <a:outerShdw dist="96720" dir="1391915" algn="ctr" rotWithShape="0">
                <a:srgbClr val="C0C0C0"/>
              </a:outerShdw>
            </a:effectLst>
          </p:spPr>
          <p:txBody>
            <a:bodyPr/>
            <a:lstStyle/>
            <a:p>
              <a:pPr algn="ctr"/>
              <a:endParaRPr lang="zh-CN" altLang="en-US" sz="2400" b="1"/>
            </a:p>
          </p:txBody>
        </p:sp>
        <p:sp>
          <p:nvSpPr>
            <p:cNvPr id="78857" name="Text Box 19"/>
            <p:cNvSpPr txBox="1">
              <a:spLocks noChangeArrowheads="1"/>
            </p:cNvSpPr>
            <p:nvPr/>
          </p:nvSpPr>
          <p:spPr bwMode="auto">
            <a:xfrm>
              <a:off x="2640" y="240"/>
              <a:ext cx="2592" cy="35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/>
              <a:r>
                <a:rPr kumimoji="1" lang="zh-CN" altLang="en-US" sz="3100" b="1">
                  <a:solidFill>
                    <a:schemeClr val="accent2"/>
                  </a:solidFill>
                </a:rPr>
                <a:t>2. 测试队列是否为空</a:t>
              </a:r>
              <a:endParaRPr kumimoji="1" lang="zh-CN" altLang="en-US" sz="3100">
                <a:solidFill>
                  <a:schemeClr val="accent2"/>
                </a:solidFill>
              </a:endParaRPr>
            </a:p>
          </p:txBody>
        </p:sp>
      </p:grpSp>
    </p:spTree>
  </p:cSld>
  <p:clrMapOvr>
    <a:masterClrMapping/>
  </p:clrMapOvr>
  <p:transition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组合 70"/>
          <p:cNvGrpSpPr/>
          <p:nvPr/>
        </p:nvGrpSpPr>
        <p:grpSpPr>
          <a:xfrm>
            <a:off x="1915334" y="2713038"/>
            <a:ext cx="1151316" cy="812805"/>
            <a:chOff x="1436688" y="2713038"/>
            <a:chExt cx="863600" cy="812805"/>
          </a:xfrm>
        </p:grpSpPr>
        <p:grpSp>
          <p:nvGrpSpPr>
            <p:cNvPr id="2" name="Group 5"/>
            <p:cNvGrpSpPr>
              <a:grpSpLocks/>
            </p:cNvGrpSpPr>
            <p:nvPr/>
          </p:nvGrpSpPr>
          <p:grpSpPr bwMode="auto">
            <a:xfrm>
              <a:off x="1462088" y="2713042"/>
              <a:ext cx="838200" cy="812801"/>
              <a:chOff x="816" y="1920"/>
              <a:chExt cx="528" cy="512"/>
            </a:xfrm>
          </p:grpSpPr>
          <p:grpSp>
            <p:nvGrpSpPr>
              <p:cNvPr id="3" name="Group 6"/>
              <p:cNvGrpSpPr>
                <a:grpSpLocks/>
              </p:cNvGrpSpPr>
              <p:nvPr/>
            </p:nvGrpSpPr>
            <p:grpSpPr bwMode="auto">
              <a:xfrm>
                <a:off x="816" y="1920"/>
                <a:ext cx="528" cy="240"/>
                <a:chOff x="1248" y="2208"/>
                <a:chExt cx="528" cy="240"/>
              </a:xfrm>
            </p:grpSpPr>
            <p:sp>
              <p:nvSpPr>
                <p:cNvPr id="79940" name="Rectangle 7"/>
                <p:cNvSpPr>
                  <a:spLocks noChangeArrowheads="1"/>
                </p:cNvSpPr>
                <p:nvPr/>
              </p:nvSpPr>
              <p:spPr bwMode="auto">
                <a:xfrm>
                  <a:off x="1248" y="2208"/>
                  <a:ext cx="336" cy="240"/>
                </a:xfrm>
                <a:prstGeom prst="rect">
                  <a:avLst/>
                </a:prstGeom>
                <a:noFill/>
                <a:ln w="22225" cap="sq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79941" name="Rectangle 8"/>
                <p:cNvSpPr>
                  <a:spLocks noChangeArrowheads="1"/>
                </p:cNvSpPr>
                <p:nvPr/>
              </p:nvSpPr>
              <p:spPr bwMode="auto">
                <a:xfrm>
                  <a:off x="1584" y="2208"/>
                  <a:ext cx="192" cy="240"/>
                </a:xfrm>
                <a:prstGeom prst="rect">
                  <a:avLst/>
                </a:prstGeom>
                <a:noFill/>
                <a:ln w="22225" cap="sq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</p:grpSp>
          <p:sp>
            <p:nvSpPr>
              <p:cNvPr id="79939" name="Text Box 9"/>
              <p:cNvSpPr txBox="1">
                <a:spLocks noChangeArrowheads="1"/>
              </p:cNvSpPr>
              <p:nvPr/>
            </p:nvSpPr>
            <p:spPr bwMode="auto">
              <a:xfrm>
                <a:off x="864" y="2102"/>
                <a:ext cx="172" cy="330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800" b="1">
                    <a:solidFill>
                      <a:srgbClr val="FF3300"/>
                    </a:solidFill>
                  </a:rPr>
                  <a:t>p</a:t>
                </a:r>
              </a:p>
            </p:txBody>
          </p:sp>
        </p:grpSp>
        <p:sp>
          <p:nvSpPr>
            <p:cNvPr id="225290" name="Text Box 10"/>
            <p:cNvSpPr txBox="1">
              <a:spLocks noChangeArrowheads="1"/>
            </p:cNvSpPr>
            <p:nvPr/>
          </p:nvSpPr>
          <p:spPr bwMode="auto">
            <a:xfrm>
              <a:off x="1436688" y="2713038"/>
              <a:ext cx="528098" cy="46166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 dirty="0">
                  <a:solidFill>
                    <a:srgbClr val="0000CC"/>
                  </a:solidFill>
                </a:rPr>
                <a:t>item</a:t>
              </a:r>
            </a:p>
          </p:txBody>
        </p:sp>
        <p:sp>
          <p:nvSpPr>
            <p:cNvPr id="225291" name="Text Box 11"/>
            <p:cNvSpPr txBox="1">
              <a:spLocks noChangeArrowheads="1"/>
            </p:cNvSpPr>
            <p:nvPr/>
          </p:nvSpPr>
          <p:spPr bwMode="auto">
            <a:xfrm>
              <a:off x="1976438" y="2713038"/>
              <a:ext cx="286414" cy="58477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zh-CN" altLang="en-US" sz="3200" b="1" dirty="0"/>
                <a:t>^</a:t>
              </a:r>
            </a:p>
          </p:txBody>
        </p:sp>
      </p:grpSp>
      <p:sp>
        <p:nvSpPr>
          <p:cNvPr id="225292" name="Rectangle 12"/>
          <p:cNvSpPr>
            <a:spLocks noChangeArrowheads="1"/>
          </p:cNvSpPr>
          <p:nvPr/>
        </p:nvSpPr>
        <p:spPr bwMode="auto">
          <a:xfrm>
            <a:off x="1441264" y="1989139"/>
            <a:ext cx="3117443" cy="46166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altLang="zh-CN" sz="2400" b="1" dirty="0">
                <a:solidFill>
                  <a:schemeClr val="accent2"/>
                </a:solidFill>
              </a:rPr>
              <a:t>front</a:t>
            </a:r>
            <a:r>
              <a:rPr lang="en-US" altLang="zh-CN" sz="2400" b="1" dirty="0">
                <a:solidFill>
                  <a:srgbClr val="FFFFFF"/>
                </a:solidFill>
              </a:rPr>
              <a:t>      </a:t>
            </a:r>
            <a:r>
              <a:rPr lang="en-US" altLang="zh-CN" sz="2400" b="1" dirty="0">
                <a:solidFill>
                  <a:srgbClr val="B20059"/>
                </a:solidFill>
              </a:rPr>
              <a:t>rear</a:t>
            </a:r>
            <a:endParaRPr lang="zh-CN" altLang="en-US" sz="2400" b="1" dirty="0">
              <a:solidFill>
                <a:srgbClr val="B20059"/>
              </a:solidFill>
            </a:endParaRPr>
          </a:p>
        </p:txBody>
      </p:sp>
      <p:sp>
        <p:nvSpPr>
          <p:cNvPr id="225293" name="Line 13"/>
          <p:cNvSpPr>
            <a:spLocks noChangeShapeType="1"/>
          </p:cNvSpPr>
          <p:nvPr/>
        </p:nvSpPr>
        <p:spPr bwMode="auto">
          <a:xfrm>
            <a:off x="1949197" y="2332038"/>
            <a:ext cx="101587" cy="381000"/>
          </a:xfrm>
          <a:prstGeom prst="line">
            <a:avLst/>
          </a:prstGeom>
          <a:noFill/>
          <a:ln w="25400" cap="sq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5294" name="Line 14"/>
          <p:cNvSpPr>
            <a:spLocks noChangeShapeType="1"/>
          </p:cNvSpPr>
          <p:nvPr/>
        </p:nvSpPr>
        <p:spPr bwMode="auto">
          <a:xfrm flipH="1">
            <a:off x="2459246" y="2320925"/>
            <a:ext cx="476189" cy="363538"/>
          </a:xfrm>
          <a:prstGeom prst="line">
            <a:avLst/>
          </a:prstGeom>
          <a:noFill/>
          <a:ln w="25400" cap="sq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1240206" y="4194177"/>
            <a:ext cx="7908954" cy="1144588"/>
            <a:chOff x="480" y="2642"/>
            <a:chExt cx="3737" cy="721"/>
          </a:xfrm>
        </p:grpSpPr>
        <p:grpSp>
          <p:nvGrpSpPr>
            <p:cNvPr id="5" name="Group 16"/>
            <p:cNvGrpSpPr>
              <a:grpSpLocks/>
            </p:cNvGrpSpPr>
            <p:nvPr/>
          </p:nvGrpSpPr>
          <p:grpSpPr bwMode="auto">
            <a:xfrm>
              <a:off x="720" y="3120"/>
              <a:ext cx="528" cy="240"/>
              <a:chOff x="1248" y="2208"/>
              <a:chExt cx="528" cy="240"/>
            </a:xfrm>
          </p:grpSpPr>
          <p:sp>
            <p:nvSpPr>
              <p:cNvPr id="79936" name="Rectangle 17"/>
              <p:cNvSpPr>
                <a:spLocks noChangeArrowheads="1"/>
              </p:cNvSpPr>
              <p:nvPr/>
            </p:nvSpPr>
            <p:spPr bwMode="auto">
              <a:xfrm>
                <a:off x="1248" y="2208"/>
                <a:ext cx="336" cy="240"/>
              </a:xfrm>
              <a:prstGeom prst="rect">
                <a:avLst/>
              </a:prstGeom>
              <a:noFill/>
              <a:ln w="19050" cap="sq">
                <a:solidFill>
                  <a:srgbClr val="0033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937" name="Rectangle 18"/>
              <p:cNvSpPr>
                <a:spLocks noChangeArrowheads="1"/>
              </p:cNvSpPr>
              <p:nvPr/>
            </p:nvSpPr>
            <p:spPr bwMode="auto">
              <a:xfrm>
                <a:off x="1584" y="2208"/>
                <a:ext cx="192" cy="240"/>
              </a:xfrm>
              <a:prstGeom prst="rect">
                <a:avLst/>
              </a:prstGeom>
              <a:noFill/>
              <a:ln w="19050" cap="sq">
                <a:solidFill>
                  <a:srgbClr val="0033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" name="Group 19"/>
            <p:cNvGrpSpPr>
              <a:grpSpLocks/>
            </p:cNvGrpSpPr>
            <p:nvPr/>
          </p:nvGrpSpPr>
          <p:grpSpPr bwMode="auto">
            <a:xfrm>
              <a:off x="1440" y="3120"/>
              <a:ext cx="528" cy="240"/>
              <a:chOff x="1248" y="2208"/>
              <a:chExt cx="528" cy="240"/>
            </a:xfrm>
          </p:grpSpPr>
          <p:sp>
            <p:nvSpPr>
              <p:cNvPr id="79934" name="Rectangle 20"/>
              <p:cNvSpPr>
                <a:spLocks noChangeArrowheads="1"/>
              </p:cNvSpPr>
              <p:nvPr/>
            </p:nvSpPr>
            <p:spPr bwMode="auto">
              <a:xfrm>
                <a:off x="1248" y="2208"/>
                <a:ext cx="336" cy="240"/>
              </a:xfrm>
              <a:prstGeom prst="rect">
                <a:avLst/>
              </a:prstGeom>
              <a:noFill/>
              <a:ln w="19050" cap="sq">
                <a:solidFill>
                  <a:srgbClr val="0033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935" name="Rectangle 21"/>
              <p:cNvSpPr>
                <a:spLocks noChangeArrowheads="1"/>
              </p:cNvSpPr>
              <p:nvPr/>
            </p:nvSpPr>
            <p:spPr bwMode="auto">
              <a:xfrm>
                <a:off x="1584" y="2208"/>
                <a:ext cx="192" cy="240"/>
              </a:xfrm>
              <a:prstGeom prst="rect">
                <a:avLst/>
              </a:prstGeom>
              <a:noFill/>
              <a:ln w="19050" cap="sq">
                <a:solidFill>
                  <a:srgbClr val="0033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" name="Group 22"/>
            <p:cNvGrpSpPr>
              <a:grpSpLocks/>
            </p:cNvGrpSpPr>
            <p:nvPr/>
          </p:nvGrpSpPr>
          <p:grpSpPr bwMode="auto">
            <a:xfrm>
              <a:off x="2160" y="3120"/>
              <a:ext cx="528" cy="240"/>
              <a:chOff x="1248" y="2208"/>
              <a:chExt cx="528" cy="240"/>
            </a:xfrm>
          </p:grpSpPr>
          <p:sp>
            <p:nvSpPr>
              <p:cNvPr id="79932" name="Rectangle 23"/>
              <p:cNvSpPr>
                <a:spLocks noChangeArrowheads="1"/>
              </p:cNvSpPr>
              <p:nvPr/>
            </p:nvSpPr>
            <p:spPr bwMode="auto">
              <a:xfrm>
                <a:off x="1248" y="2208"/>
                <a:ext cx="336" cy="240"/>
              </a:xfrm>
              <a:prstGeom prst="rect">
                <a:avLst/>
              </a:prstGeom>
              <a:noFill/>
              <a:ln w="19050" cap="sq">
                <a:solidFill>
                  <a:srgbClr val="0033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933" name="Rectangle 24"/>
              <p:cNvSpPr>
                <a:spLocks noChangeArrowheads="1"/>
              </p:cNvSpPr>
              <p:nvPr/>
            </p:nvSpPr>
            <p:spPr bwMode="auto">
              <a:xfrm>
                <a:off x="1584" y="2208"/>
                <a:ext cx="192" cy="240"/>
              </a:xfrm>
              <a:prstGeom prst="rect">
                <a:avLst/>
              </a:prstGeom>
              <a:noFill/>
              <a:ln w="19050" cap="sq">
                <a:solidFill>
                  <a:srgbClr val="0033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" name="Group 25"/>
            <p:cNvGrpSpPr>
              <a:grpSpLocks/>
            </p:cNvGrpSpPr>
            <p:nvPr/>
          </p:nvGrpSpPr>
          <p:grpSpPr bwMode="auto">
            <a:xfrm>
              <a:off x="3552" y="3120"/>
              <a:ext cx="528" cy="240"/>
              <a:chOff x="1248" y="2208"/>
              <a:chExt cx="528" cy="240"/>
            </a:xfrm>
          </p:grpSpPr>
          <p:sp>
            <p:nvSpPr>
              <p:cNvPr id="79930" name="Rectangle 26"/>
              <p:cNvSpPr>
                <a:spLocks noChangeArrowheads="1"/>
              </p:cNvSpPr>
              <p:nvPr/>
            </p:nvSpPr>
            <p:spPr bwMode="auto">
              <a:xfrm>
                <a:off x="1248" y="2208"/>
                <a:ext cx="336" cy="240"/>
              </a:xfrm>
              <a:prstGeom prst="rect">
                <a:avLst/>
              </a:prstGeom>
              <a:noFill/>
              <a:ln w="19050" cap="sq">
                <a:solidFill>
                  <a:srgbClr val="0033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931" name="Rectangle 27"/>
              <p:cNvSpPr>
                <a:spLocks noChangeArrowheads="1"/>
              </p:cNvSpPr>
              <p:nvPr/>
            </p:nvSpPr>
            <p:spPr bwMode="auto">
              <a:xfrm>
                <a:off x="1584" y="2208"/>
                <a:ext cx="192" cy="240"/>
              </a:xfrm>
              <a:prstGeom prst="rect">
                <a:avLst/>
              </a:prstGeom>
              <a:noFill/>
              <a:ln w="19050" cap="sq">
                <a:solidFill>
                  <a:srgbClr val="0033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9921" name="Line 28"/>
            <p:cNvSpPr>
              <a:spLocks noChangeShapeType="1"/>
            </p:cNvSpPr>
            <p:nvPr/>
          </p:nvSpPr>
          <p:spPr bwMode="auto">
            <a:xfrm>
              <a:off x="1152" y="3264"/>
              <a:ext cx="288" cy="0"/>
            </a:xfrm>
            <a:prstGeom prst="line">
              <a:avLst/>
            </a:prstGeom>
            <a:noFill/>
            <a:ln w="15875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922" name="Line 29"/>
            <p:cNvSpPr>
              <a:spLocks noChangeShapeType="1"/>
            </p:cNvSpPr>
            <p:nvPr/>
          </p:nvSpPr>
          <p:spPr bwMode="auto">
            <a:xfrm>
              <a:off x="3264" y="3264"/>
              <a:ext cx="288" cy="0"/>
            </a:xfrm>
            <a:prstGeom prst="line">
              <a:avLst/>
            </a:prstGeom>
            <a:noFill/>
            <a:ln w="15875" cap="sq">
              <a:solidFill>
                <a:srgbClr val="000000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923" name="Line 30"/>
            <p:cNvSpPr>
              <a:spLocks noChangeShapeType="1"/>
            </p:cNvSpPr>
            <p:nvPr/>
          </p:nvSpPr>
          <p:spPr bwMode="auto">
            <a:xfrm>
              <a:off x="2592" y="3264"/>
              <a:ext cx="288" cy="0"/>
            </a:xfrm>
            <a:prstGeom prst="line">
              <a:avLst/>
            </a:prstGeom>
            <a:noFill/>
            <a:ln w="15875" cap="sq">
              <a:solidFill>
                <a:schemeClr val="bg2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924" name="Line 31"/>
            <p:cNvSpPr>
              <a:spLocks noChangeShapeType="1"/>
            </p:cNvSpPr>
            <p:nvPr/>
          </p:nvSpPr>
          <p:spPr bwMode="auto">
            <a:xfrm>
              <a:off x="1872" y="3264"/>
              <a:ext cx="288" cy="0"/>
            </a:xfrm>
            <a:prstGeom prst="line">
              <a:avLst/>
            </a:prstGeom>
            <a:noFill/>
            <a:ln w="15875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925" name="Text Box 32"/>
            <p:cNvSpPr txBox="1">
              <a:spLocks noChangeArrowheads="1"/>
            </p:cNvSpPr>
            <p:nvPr/>
          </p:nvSpPr>
          <p:spPr bwMode="auto">
            <a:xfrm>
              <a:off x="2942" y="3072"/>
              <a:ext cx="206" cy="29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ea typeface="宋体" charset="-122"/>
                  <a:cs typeface="Times New Roman" pitchFamily="18" charset="0"/>
                </a:rPr>
                <a:t>…</a:t>
              </a:r>
            </a:p>
          </p:txBody>
        </p:sp>
        <p:sp>
          <p:nvSpPr>
            <p:cNvPr id="79926" name="Text Box 33"/>
            <p:cNvSpPr txBox="1">
              <a:spLocks noChangeArrowheads="1"/>
            </p:cNvSpPr>
            <p:nvPr/>
          </p:nvSpPr>
          <p:spPr bwMode="auto">
            <a:xfrm>
              <a:off x="480" y="2666"/>
              <a:ext cx="358" cy="29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 dirty="0">
                  <a:solidFill>
                    <a:schemeClr val="accent2"/>
                  </a:solidFill>
                </a:rPr>
                <a:t>front</a:t>
              </a:r>
              <a:endParaRPr lang="en-US" altLang="zh-CN" sz="2200" b="1" dirty="0">
                <a:solidFill>
                  <a:schemeClr val="accent2"/>
                </a:solidFill>
              </a:endParaRPr>
            </a:p>
          </p:txBody>
        </p:sp>
        <p:sp>
          <p:nvSpPr>
            <p:cNvPr id="79927" name="Line 34"/>
            <p:cNvSpPr>
              <a:spLocks noChangeShapeType="1"/>
            </p:cNvSpPr>
            <p:nvPr/>
          </p:nvSpPr>
          <p:spPr bwMode="auto">
            <a:xfrm>
              <a:off x="624" y="2880"/>
              <a:ext cx="144" cy="240"/>
            </a:xfrm>
            <a:prstGeom prst="line">
              <a:avLst/>
            </a:prstGeom>
            <a:noFill/>
            <a:ln w="15875" cap="sq">
              <a:solidFill>
                <a:srgbClr val="FF0000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928" name="Text Box 35"/>
            <p:cNvSpPr txBox="1">
              <a:spLocks noChangeArrowheads="1"/>
            </p:cNvSpPr>
            <p:nvPr/>
          </p:nvSpPr>
          <p:spPr bwMode="auto">
            <a:xfrm>
              <a:off x="3904" y="2642"/>
              <a:ext cx="313" cy="29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 dirty="0">
                  <a:solidFill>
                    <a:srgbClr val="B20059"/>
                  </a:solidFill>
                </a:rPr>
                <a:t>rear</a:t>
              </a:r>
              <a:endParaRPr lang="en-US" altLang="zh-CN" sz="2200" b="1" dirty="0">
                <a:solidFill>
                  <a:srgbClr val="B20059"/>
                </a:solidFill>
              </a:endParaRPr>
            </a:p>
          </p:txBody>
        </p:sp>
        <p:sp>
          <p:nvSpPr>
            <p:cNvPr id="79929" name="Line 36"/>
            <p:cNvSpPr>
              <a:spLocks noChangeShapeType="1"/>
            </p:cNvSpPr>
            <p:nvPr/>
          </p:nvSpPr>
          <p:spPr bwMode="auto">
            <a:xfrm flipH="1">
              <a:off x="3648" y="2880"/>
              <a:ext cx="384" cy="192"/>
            </a:xfrm>
            <a:prstGeom prst="line">
              <a:avLst/>
            </a:prstGeom>
            <a:noFill/>
            <a:ln w="12700" cap="sq">
              <a:solidFill>
                <a:srgbClr val="FF00FF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9240160" y="4953000"/>
            <a:ext cx="1142851" cy="812807"/>
            <a:chOff x="6931025" y="4953000"/>
            <a:chExt cx="857250" cy="812807"/>
          </a:xfrm>
        </p:grpSpPr>
        <p:grpSp>
          <p:nvGrpSpPr>
            <p:cNvPr id="9" name="Group 37"/>
            <p:cNvGrpSpPr>
              <a:grpSpLocks/>
            </p:cNvGrpSpPr>
            <p:nvPr/>
          </p:nvGrpSpPr>
          <p:grpSpPr bwMode="auto">
            <a:xfrm>
              <a:off x="6950075" y="4953006"/>
              <a:ext cx="838200" cy="812801"/>
              <a:chOff x="4272" y="3120"/>
              <a:chExt cx="528" cy="512"/>
            </a:xfrm>
          </p:grpSpPr>
          <p:grpSp>
            <p:nvGrpSpPr>
              <p:cNvPr id="10" name="Group 38"/>
              <p:cNvGrpSpPr>
                <a:grpSpLocks/>
              </p:cNvGrpSpPr>
              <p:nvPr/>
            </p:nvGrpSpPr>
            <p:grpSpPr bwMode="auto">
              <a:xfrm>
                <a:off x="4272" y="3120"/>
                <a:ext cx="528" cy="240"/>
                <a:chOff x="1248" y="2208"/>
                <a:chExt cx="528" cy="240"/>
              </a:xfrm>
            </p:grpSpPr>
            <p:sp>
              <p:nvSpPr>
                <p:cNvPr id="79915" name="Rectangle 39"/>
                <p:cNvSpPr>
                  <a:spLocks noChangeArrowheads="1"/>
                </p:cNvSpPr>
                <p:nvPr/>
              </p:nvSpPr>
              <p:spPr bwMode="auto">
                <a:xfrm>
                  <a:off x="1248" y="2208"/>
                  <a:ext cx="336" cy="240"/>
                </a:xfrm>
                <a:prstGeom prst="rect">
                  <a:avLst/>
                </a:prstGeom>
                <a:noFill/>
                <a:ln w="19050" cap="sq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79916" name="Rectangle 40"/>
                <p:cNvSpPr>
                  <a:spLocks noChangeArrowheads="1"/>
                </p:cNvSpPr>
                <p:nvPr/>
              </p:nvSpPr>
              <p:spPr bwMode="auto">
                <a:xfrm>
                  <a:off x="1584" y="2208"/>
                  <a:ext cx="192" cy="240"/>
                </a:xfrm>
                <a:prstGeom prst="rect">
                  <a:avLst/>
                </a:prstGeom>
                <a:noFill/>
                <a:ln w="19050" cap="sq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</p:grpSp>
          <p:sp>
            <p:nvSpPr>
              <p:cNvPr id="79914" name="Text Box 41"/>
              <p:cNvSpPr txBox="1">
                <a:spLocks noChangeArrowheads="1"/>
              </p:cNvSpPr>
              <p:nvPr/>
            </p:nvSpPr>
            <p:spPr bwMode="auto">
              <a:xfrm>
                <a:off x="4320" y="3302"/>
                <a:ext cx="172" cy="330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800" b="1">
                    <a:solidFill>
                      <a:srgbClr val="FF3300"/>
                    </a:solidFill>
                  </a:rPr>
                  <a:t>p</a:t>
                </a:r>
              </a:p>
            </p:txBody>
          </p:sp>
        </p:grpSp>
        <p:sp>
          <p:nvSpPr>
            <p:cNvPr id="225322" name="Text Box 42"/>
            <p:cNvSpPr txBox="1">
              <a:spLocks noChangeArrowheads="1"/>
            </p:cNvSpPr>
            <p:nvPr/>
          </p:nvSpPr>
          <p:spPr bwMode="auto">
            <a:xfrm>
              <a:off x="6931025" y="4967288"/>
              <a:ext cx="528098" cy="46166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 dirty="0">
                  <a:solidFill>
                    <a:srgbClr val="0000CC"/>
                  </a:solidFill>
                </a:rPr>
                <a:t>item</a:t>
              </a:r>
            </a:p>
          </p:txBody>
        </p:sp>
        <p:sp>
          <p:nvSpPr>
            <p:cNvPr id="225323" name="Text Box 43"/>
            <p:cNvSpPr txBox="1">
              <a:spLocks noChangeArrowheads="1"/>
            </p:cNvSpPr>
            <p:nvPr/>
          </p:nvSpPr>
          <p:spPr bwMode="auto">
            <a:xfrm>
              <a:off x="7464425" y="4953000"/>
              <a:ext cx="286414" cy="58477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zh-CN" altLang="en-US" sz="3200" b="1" dirty="0"/>
                <a:t>^</a:t>
              </a:r>
            </a:p>
          </p:txBody>
        </p:sp>
      </p:grpSp>
      <p:sp>
        <p:nvSpPr>
          <p:cNvPr id="225324" name="Line 44"/>
          <p:cNvSpPr>
            <a:spLocks noChangeShapeType="1"/>
          </p:cNvSpPr>
          <p:nvPr/>
        </p:nvSpPr>
        <p:spPr bwMode="auto">
          <a:xfrm>
            <a:off x="8554453" y="5159375"/>
            <a:ext cx="711107" cy="0"/>
          </a:xfrm>
          <a:prstGeom prst="line">
            <a:avLst/>
          </a:prstGeom>
          <a:noFill/>
          <a:ln w="25400" cap="sq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1" name="Group 45"/>
          <p:cNvGrpSpPr>
            <a:grpSpLocks/>
          </p:cNvGrpSpPr>
          <p:nvPr/>
        </p:nvGrpSpPr>
        <p:grpSpPr bwMode="auto">
          <a:xfrm>
            <a:off x="7944932" y="4514850"/>
            <a:ext cx="1473008" cy="381000"/>
            <a:chOff x="3648" y="2844"/>
            <a:chExt cx="696" cy="240"/>
          </a:xfrm>
        </p:grpSpPr>
        <p:sp>
          <p:nvSpPr>
            <p:cNvPr id="79911" name="Rectangle 46"/>
            <p:cNvSpPr>
              <a:spLocks noChangeArrowheads="1"/>
            </p:cNvSpPr>
            <p:nvPr/>
          </p:nvSpPr>
          <p:spPr bwMode="auto">
            <a:xfrm>
              <a:off x="3648" y="2844"/>
              <a:ext cx="432" cy="240"/>
            </a:xfrm>
            <a:prstGeom prst="rect">
              <a:avLst/>
            </a:prstGeom>
            <a:solidFill>
              <a:srgbClr val="FFFFFF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912" name="Line 47"/>
            <p:cNvSpPr>
              <a:spLocks noChangeShapeType="1"/>
            </p:cNvSpPr>
            <p:nvPr/>
          </p:nvSpPr>
          <p:spPr bwMode="auto">
            <a:xfrm>
              <a:off x="4200" y="2892"/>
              <a:ext cx="144" cy="192"/>
            </a:xfrm>
            <a:prstGeom prst="line">
              <a:avLst/>
            </a:prstGeom>
            <a:noFill/>
            <a:ln w="19050" cap="sq">
              <a:solidFill>
                <a:srgbClr val="FF00FF"/>
              </a:solidFill>
              <a:round/>
              <a:headEnd type="none" w="sm" len="sm"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" name="Group 119"/>
          <p:cNvGrpSpPr>
            <a:grpSpLocks/>
          </p:cNvGrpSpPr>
          <p:nvPr/>
        </p:nvGrpSpPr>
        <p:grpSpPr bwMode="auto">
          <a:xfrm>
            <a:off x="6095207" y="6010275"/>
            <a:ext cx="3466649" cy="533400"/>
            <a:chOff x="2920" y="3865"/>
            <a:chExt cx="1638" cy="336"/>
          </a:xfrm>
        </p:grpSpPr>
        <p:sp>
          <p:nvSpPr>
            <p:cNvPr id="79909" name="AutoShape 49"/>
            <p:cNvSpPr>
              <a:spLocks noChangeArrowheads="1"/>
            </p:cNvSpPr>
            <p:nvPr/>
          </p:nvSpPr>
          <p:spPr bwMode="auto">
            <a:xfrm>
              <a:off x="2925" y="3865"/>
              <a:ext cx="1248" cy="336"/>
            </a:xfrm>
            <a:prstGeom prst="wedgeRectCallout">
              <a:avLst>
                <a:gd name="adj1" fmla="val 54329"/>
                <a:gd name="adj2" fmla="val -169046"/>
              </a:avLst>
            </a:prstGeom>
            <a:noFill/>
            <a:ln w="63500" cap="sq">
              <a:solidFill>
                <a:srgbClr val="33CCCC"/>
              </a:solidFill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910" name="Text Box 50"/>
            <p:cNvSpPr txBox="1">
              <a:spLocks noChangeArrowheads="1"/>
            </p:cNvSpPr>
            <p:nvPr/>
          </p:nvSpPr>
          <p:spPr bwMode="auto">
            <a:xfrm>
              <a:off x="2920" y="3868"/>
              <a:ext cx="1638" cy="33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en-US" altLang="zh-CN" sz="2800" b="1" dirty="0">
                  <a:solidFill>
                    <a:srgbClr val="B20059"/>
                  </a:solidFill>
                </a:rPr>
                <a:t>rear</a:t>
              </a:r>
              <a:r>
                <a:rPr lang="en-US" altLang="zh-CN" sz="2800" b="1" dirty="0">
                  <a:solidFill>
                    <a:srgbClr val="B20059"/>
                  </a:solidFill>
                  <a:latin typeface="宋体" charset="-122"/>
                  <a:ea typeface="宋体" charset="-122"/>
                </a:rPr>
                <a:t>-</a:t>
              </a:r>
              <a:r>
                <a:rPr lang="en-US" altLang="zh-CN" sz="2800" b="1" dirty="0">
                  <a:solidFill>
                    <a:srgbClr val="B20059"/>
                  </a:solidFill>
                </a:rPr>
                <a:t>&gt;link=</a:t>
              </a:r>
              <a:r>
                <a:rPr lang="en-US" altLang="zh-CN" sz="2800" b="1" dirty="0">
                  <a:solidFill>
                    <a:srgbClr val="B20059"/>
                  </a:solidFill>
                  <a:sym typeface="Symbol" pitchFamily="18" charset="2"/>
                </a:rPr>
                <a:t>p;</a:t>
              </a:r>
              <a:endParaRPr lang="en-US" altLang="zh-CN" sz="2800" b="1" dirty="0">
                <a:solidFill>
                  <a:srgbClr val="B20059"/>
                </a:solidFill>
              </a:endParaRPr>
            </a:p>
          </p:txBody>
        </p:sp>
      </p:grpSp>
      <p:grpSp>
        <p:nvGrpSpPr>
          <p:cNvPr id="13" name="Group 87"/>
          <p:cNvGrpSpPr>
            <a:grpSpLocks/>
          </p:cNvGrpSpPr>
          <p:nvPr/>
        </p:nvGrpSpPr>
        <p:grpSpPr bwMode="auto">
          <a:xfrm>
            <a:off x="10285662" y="3716338"/>
            <a:ext cx="1807398" cy="533400"/>
            <a:chOff x="4656" y="2352"/>
            <a:chExt cx="854" cy="336"/>
          </a:xfrm>
        </p:grpSpPr>
        <p:sp>
          <p:nvSpPr>
            <p:cNvPr id="79907" name="AutoShape 52"/>
            <p:cNvSpPr>
              <a:spLocks noChangeArrowheads="1"/>
            </p:cNvSpPr>
            <p:nvPr/>
          </p:nvSpPr>
          <p:spPr bwMode="auto">
            <a:xfrm>
              <a:off x="4656" y="2352"/>
              <a:ext cx="816" cy="336"/>
            </a:xfrm>
            <a:prstGeom prst="wedgeRectCallout">
              <a:avLst>
                <a:gd name="adj1" fmla="val -90565"/>
                <a:gd name="adj2" fmla="val 117560"/>
              </a:avLst>
            </a:prstGeom>
            <a:noFill/>
            <a:ln w="53975" cap="sq">
              <a:solidFill>
                <a:srgbClr val="33CCCC"/>
              </a:solidFill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79908" name="Rectangle 53"/>
            <p:cNvSpPr>
              <a:spLocks noChangeArrowheads="1"/>
            </p:cNvSpPr>
            <p:nvPr/>
          </p:nvSpPr>
          <p:spPr bwMode="auto">
            <a:xfrm>
              <a:off x="4694" y="2353"/>
              <a:ext cx="816" cy="29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en-US" altLang="zh-CN" sz="2500" b="1" dirty="0">
                  <a:solidFill>
                    <a:schemeClr val="accent2"/>
                  </a:solidFill>
                </a:rPr>
                <a:t>rear</a:t>
              </a:r>
              <a:r>
                <a:rPr lang="en-US" altLang="zh-CN" sz="2500" b="1" dirty="0">
                  <a:solidFill>
                    <a:schemeClr val="accent2"/>
                  </a:solidFill>
                  <a:sym typeface="Symbol" pitchFamily="18" charset="2"/>
                </a:rPr>
                <a:t>=p;</a:t>
              </a:r>
              <a:endParaRPr lang="en-US" altLang="zh-CN" sz="2500" b="1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14" name="Group 118"/>
          <p:cNvGrpSpPr>
            <a:grpSpLocks/>
          </p:cNvGrpSpPr>
          <p:nvPr/>
        </p:nvGrpSpPr>
        <p:grpSpPr bwMode="auto">
          <a:xfrm rot="-265940">
            <a:off x="7809483" y="620714"/>
            <a:ext cx="3750245" cy="625475"/>
            <a:chOff x="3690" y="461"/>
            <a:chExt cx="1772" cy="394"/>
          </a:xfrm>
        </p:grpSpPr>
        <p:sp>
          <p:nvSpPr>
            <p:cNvPr id="79905" name="Oval 72"/>
            <p:cNvSpPr>
              <a:spLocks noChangeArrowheads="1"/>
            </p:cNvSpPr>
            <p:nvPr/>
          </p:nvSpPr>
          <p:spPr bwMode="auto">
            <a:xfrm rot="731040">
              <a:off x="3690" y="468"/>
              <a:ext cx="1687" cy="377"/>
            </a:xfrm>
            <a:prstGeom prst="ellipse">
              <a:avLst/>
            </a:prstGeom>
            <a:noFill/>
            <a:ln w="82550" cap="sq">
              <a:solidFill>
                <a:srgbClr val="00CC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906" name="Text Box 73"/>
            <p:cNvSpPr txBox="1">
              <a:spLocks noChangeArrowheads="1"/>
            </p:cNvSpPr>
            <p:nvPr/>
          </p:nvSpPr>
          <p:spPr bwMode="auto">
            <a:xfrm rot="731040">
              <a:off x="3735" y="461"/>
              <a:ext cx="1724" cy="39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r>
                <a:rPr lang="zh-CN" altLang="en-US" sz="3500" b="1">
                  <a:solidFill>
                    <a:srgbClr val="FF3300"/>
                  </a:solidFill>
                  <a:ea typeface="华文新魏" pitchFamily="2" charset="-122"/>
                </a:rPr>
                <a:t>分两种情况</a:t>
              </a:r>
            </a:p>
          </p:txBody>
        </p:sp>
      </p:grpSp>
      <p:grpSp>
        <p:nvGrpSpPr>
          <p:cNvPr id="15" name="Group 85"/>
          <p:cNvGrpSpPr>
            <a:grpSpLocks/>
          </p:cNvGrpSpPr>
          <p:nvPr/>
        </p:nvGrpSpPr>
        <p:grpSpPr bwMode="auto">
          <a:xfrm>
            <a:off x="507934" y="381000"/>
            <a:ext cx="4533310" cy="647700"/>
            <a:chOff x="402" y="288"/>
            <a:chExt cx="2142" cy="408"/>
          </a:xfrm>
        </p:grpSpPr>
        <p:sp>
          <p:nvSpPr>
            <p:cNvPr id="79903" name="AutoShape 83"/>
            <p:cNvSpPr>
              <a:spLocks noChangeArrowheads="1"/>
            </p:cNvSpPr>
            <p:nvPr/>
          </p:nvSpPr>
          <p:spPr bwMode="auto">
            <a:xfrm>
              <a:off x="402" y="288"/>
              <a:ext cx="1968" cy="408"/>
            </a:xfrm>
            <a:prstGeom prst="cloudCallout">
              <a:avLst>
                <a:gd name="adj1" fmla="val 15245"/>
                <a:gd name="adj2" fmla="val 40194"/>
              </a:avLst>
            </a:prstGeom>
            <a:solidFill>
              <a:srgbClr val="EEDDFF"/>
            </a:solidFill>
            <a:ln w="12700" cap="sq">
              <a:noFill/>
              <a:round/>
              <a:headEnd type="none" w="sm" len="sm"/>
              <a:tailEnd type="none" w="sm" len="sm"/>
            </a:ln>
            <a:effectLst>
              <a:outerShdw dist="96720" dir="1391915" algn="ctr" rotWithShape="0">
                <a:srgbClr val="C0C0C0"/>
              </a:outerShdw>
            </a:effectLst>
          </p:spPr>
          <p:txBody>
            <a:bodyPr/>
            <a:lstStyle/>
            <a:p>
              <a:pPr algn="ctr"/>
              <a:endParaRPr lang="zh-CN" altLang="en-US" sz="2400" b="1"/>
            </a:p>
          </p:txBody>
        </p:sp>
        <p:sp>
          <p:nvSpPr>
            <p:cNvPr id="79904" name="Text Box 84"/>
            <p:cNvSpPr txBox="1">
              <a:spLocks noChangeArrowheads="1"/>
            </p:cNvSpPr>
            <p:nvPr/>
          </p:nvSpPr>
          <p:spPr bwMode="auto">
            <a:xfrm>
              <a:off x="579" y="312"/>
              <a:ext cx="1965" cy="35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/>
              <a:r>
                <a:rPr kumimoji="1" lang="zh-CN" altLang="en-US" sz="3100" b="1">
                  <a:solidFill>
                    <a:srgbClr val="B20059"/>
                  </a:solidFill>
                </a:rPr>
                <a:t>3. 插入(进队)</a:t>
              </a:r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573542" y="1268414"/>
            <a:ext cx="8209481" cy="601462"/>
            <a:chOff x="430213" y="1268413"/>
            <a:chExt cx="6157912" cy="601462"/>
          </a:xfrm>
        </p:grpSpPr>
        <p:sp>
          <p:nvSpPr>
            <p:cNvPr id="225355" name="Text Box 75"/>
            <p:cNvSpPr txBox="1">
              <a:spLocks noChangeArrowheads="1"/>
            </p:cNvSpPr>
            <p:nvPr/>
          </p:nvSpPr>
          <p:spPr bwMode="auto">
            <a:xfrm>
              <a:off x="3817938" y="1411288"/>
              <a:ext cx="2770187" cy="45858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altLang="zh-CN" sz="2800" b="1" dirty="0">
                  <a:solidFill>
                    <a:schemeClr val="accent2"/>
                  </a:solidFill>
                </a:rPr>
                <a:t>front</a:t>
              </a:r>
              <a:r>
                <a:rPr lang="en-US" altLang="zh-CN" sz="2800" b="1" dirty="0">
                  <a:solidFill>
                    <a:srgbClr val="0000CC"/>
                  </a:solidFill>
                </a:rPr>
                <a:t>=</a:t>
              </a:r>
              <a:r>
                <a:rPr lang="en-US" altLang="zh-CN" sz="2800" b="1" dirty="0">
                  <a:solidFill>
                    <a:srgbClr val="B20059"/>
                  </a:solidFill>
                </a:rPr>
                <a:t>rear</a:t>
              </a:r>
              <a:r>
                <a:rPr lang="en-US" altLang="zh-CN" sz="2800" b="1" dirty="0">
                  <a:solidFill>
                    <a:srgbClr val="0000CC"/>
                  </a:solidFill>
                </a:rPr>
                <a:t>=NULL</a:t>
              </a:r>
              <a:endParaRPr lang="en-US" altLang="zh-CN" sz="2400" b="1" dirty="0">
                <a:solidFill>
                  <a:srgbClr val="0000CC"/>
                </a:solidFill>
              </a:endParaRPr>
            </a:p>
          </p:txBody>
        </p:sp>
        <p:grpSp>
          <p:nvGrpSpPr>
            <p:cNvPr id="16" name="Group 110"/>
            <p:cNvGrpSpPr>
              <a:grpSpLocks/>
            </p:cNvGrpSpPr>
            <p:nvPr/>
          </p:nvGrpSpPr>
          <p:grpSpPr bwMode="auto">
            <a:xfrm>
              <a:off x="430213" y="1268413"/>
              <a:ext cx="3654425" cy="587375"/>
              <a:chOff x="271" y="845"/>
              <a:chExt cx="2302" cy="370"/>
            </a:xfrm>
          </p:grpSpPr>
          <p:grpSp>
            <p:nvGrpSpPr>
              <p:cNvPr id="17" name="Group 91"/>
              <p:cNvGrpSpPr>
                <a:grpSpLocks/>
              </p:cNvGrpSpPr>
              <p:nvPr/>
            </p:nvGrpSpPr>
            <p:grpSpPr bwMode="auto">
              <a:xfrm>
                <a:off x="271" y="845"/>
                <a:ext cx="432" cy="365"/>
                <a:chOff x="144" y="2404"/>
                <a:chExt cx="432" cy="365"/>
              </a:xfrm>
            </p:grpSpPr>
            <p:sp>
              <p:nvSpPr>
                <p:cNvPr id="79901" name="Oval 92"/>
                <p:cNvSpPr>
                  <a:spLocks noChangeArrowheads="1"/>
                </p:cNvSpPr>
                <p:nvPr/>
              </p:nvSpPr>
              <p:spPr bwMode="auto">
                <a:xfrm>
                  <a:off x="144" y="2448"/>
                  <a:ext cx="432" cy="321"/>
                </a:xfrm>
                <a:prstGeom prst="ellipse">
                  <a:avLst/>
                </a:prstGeom>
                <a:solidFill>
                  <a:srgbClr val="FFEAD5"/>
                </a:solidFill>
                <a:ln w="50800" cap="sq">
                  <a:noFill/>
                  <a:round/>
                  <a:headEnd type="none" w="sm" len="sm"/>
                  <a:tailEnd type="none" w="sm" len="sm"/>
                </a:ln>
                <a:effectLst>
                  <a:outerShdw dist="45791" dir="2021404" algn="ctr" rotWithShape="0">
                    <a:srgbClr val="D6D6D6"/>
                  </a:outerShdw>
                </a:effec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9902" name="Text Box 93"/>
                <p:cNvSpPr txBox="1">
                  <a:spLocks noChangeArrowheads="1"/>
                </p:cNvSpPr>
                <p:nvPr/>
              </p:nvSpPr>
              <p:spPr bwMode="auto">
                <a:xfrm>
                  <a:off x="258" y="2404"/>
                  <a:ext cx="165" cy="330"/>
                </a:xfrm>
                <a:prstGeom prst="rect">
                  <a:avLst/>
                </a:prstGeom>
                <a:noFill/>
                <a:ln w="12700" cap="sq">
                  <a:noFill/>
                  <a:miter lim="800000"/>
                  <a:headEnd type="none" w="sm" len="sm"/>
                  <a:tailEnd type="none" w="sm" len="sm"/>
                </a:ln>
                <a:effectLst>
                  <a:outerShdw dist="17961" dir="2700000" algn="ctr" rotWithShape="0">
                    <a:srgbClr val="000000"/>
                  </a:outerShdw>
                </a:effectLst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2800" b="1" dirty="0">
                      <a:solidFill>
                        <a:srgbClr val="FF3300"/>
                      </a:solidFill>
                    </a:rPr>
                    <a:t>1</a:t>
                  </a:r>
                </a:p>
              </p:txBody>
            </p:sp>
          </p:grpSp>
          <p:sp>
            <p:nvSpPr>
              <p:cNvPr id="79899" name="Rectangle 107"/>
              <p:cNvSpPr>
                <a:spLocks noChangeArrowheads="1"/>
              </p:cNvSpPr>
              <p:nvPr/>
            </p:nvSpPr>
            <p:spPr bwMode="auto">
              <a:xfrm>
                <a:off x="804" y="897"/>
                <a:ext cx="1452" cy="318"/>
              </a:xfrm>
              <a:prstGeom prst="rect">
                <a:avLst/>
              </a:prstGeom>
              <a:gradFill rotWithShape="1">
                <a:gsLst>
                  <a:gs pos="0">
                    <a:srgbClr val="0000FF"/>
                  </a:gs>
                  <a:gs pos="50000">
                    <a:srgbClr val="000076"/>
                  </a:gs>
                  <a:gs pos="100000">
                    <a:srgbClr val="0000FF"/>
                  </a:gs>
                </a:gsLst>
                <a:lin ang="5400000" scaled="1"/>
              </a:gradFill>
              <a:ln w="12700" cap="sq">
                <a:noFill/>
                <a:miter lim="800000"/>
                <a:headEnd type="none" w="sm" len="sm"/>
                <a:tailEnd type="none" w="sm" len="sm"/>
              </a:ln>
              <a:effectLst>
                <a:outerShdw dist="63500" dir="2212194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900" name="Text Box 108"/>
              <p:cNvSpPr txBox="1">
                <a:spLocks noChangeArrowheads="1"/>
              </p:cNvSpPr>
              <p:nvPr/>
            </p:nvSpPr>
            <p:spPr bwMode="auto">
              <a:xfrm>
                <a:off x="837" y="883"/>
                <a:ext cx="1736" cy="308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>
                <a:outerShdw dist="17961" dir="2700000" algn="ctr" rotWithShape="0">
                  <a:srgbClr val="000000"/>
                </a:outerShdw>
              </a:effectLst>
            </p:spPr>
            <p:txBody>
              <a:bodyPr>
                <a:spAutoFit/>
              </a:bodyPr>
              <a:lstStyle/>
              <a:p>
                <a:r>
                  <a:rPr lang="zh-CN" altLang="en-US" sz="2600" b="1">
                    <a:solidFill>
                      <a:srgbClr val="FFFFFF"/>
                    </a:solidFill>
                    <a:ea typeface="幼圆" pitchFamily="49" charset="-122"/>
                  </a:rPr>
                  <a:t>初始队列为空</a:t>
                </a:r>
              </a:p>
            </p:txBody>
          </p:sp>
        </p:grpSp>
      </p:grpSp>
      <p:grpSp>
        <p:nvGrpSpPr>
          <p:cNvPr id="18" name="Group 117"/>
          <p:cNvGrpSpPr>
            <a:grpSpLocks/>
          </p:cNvGrpSpPr>
          <p:nvPr/>
        </p:nvGrpSpPr>
        <p:grpSpPr bwMode="auto">
          <a:xfrm>
            <a:off x="431745" y="3573464"/>
            <a:ext cx="4871932" cy="587375"/>
            <a:chOff x="204" y="2292"/>
            <a:chExt cx="2302" cy="370"/>
          </a:xfrm>
        </p:grpSpPr>
        <p:grpSp>
          <p:nvGrpSpPr>
            <p:cNvPr id="19" name="Group 112"/>
            <p:cNvGrpSpPr>
              <a:grpSpLocks/>
            </p:cNvGrpSpPr>
            <p:nvPr/>
          </p:nvGrpSpPr>
          <p:grpSpPr bwMode="auto">
            <a:xfrm>
              <a:off x="204" y="2292"/>
              <a:ext cx="432" cy="365"/>
              <a:chOff x="144" y="2404"/>
              <a:chExt cx="432" cy="365"/>
            </a:xfrm>
          </p:grpSpPr>
          <p:sp>
            <p:nvSpPr>
              <p:cNvPr id="79896" name="Oval 113"/>
              <p:cNvSpPr>
                <a:spLocks noChangeArrowheads="1"/>
              </p:cNvSpPr>
              <p:nvPr/>
            </p:nvSpPr>
            <p:spPr bwMode="auto">
              <a:xfrm>
                <a:off x="144" y="2448"/>
                <a:ext cx="432" cy="321"/>
              </a:xfrm>
              <a:prstGeom prst="ellipse">
                <a:avLst/>
              </a:prstGeom>
              <a:solidFill>
                <a:srgbClr val="FFEAD5"/>
              </a:solidFill>
              <a:ln w="50800" cap="sq">
                <a:noFill/>
                <a:round/>
                <a:headEnd type="none" w="sm" len="sm"/>
                <a:tailEnd type="none" w="sm" len="sm"/>
              </a:ln>
              <a:effectLst>
                <a:outerShdw dist="45791" dir="2021404" algn="ctr" rotWithShape="0">
                  <a:srgbClr val="D6D6D6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897" name="Text Box 114"/>
              <p:cNvSpPr txBox="1">
                <a:spLocks noChangeArrowheads="1"/>
              </p:cNvSpPr>
              <p:nvPr/>
            </p:nvSpPr>
            <p:spPr bwMode="auto">
              <a:xfrm>
                <a:off x="258" y="2404"/>
                <a:ext cx="165" cy="330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>
                <a:outerShdw dist="17961" dir="2700000" algn="ctr" rotWithShape="0">
                  <a:srgbClr val="000000"/>
                </a:outerShdw>
              </a:effectLst>
            </p:spPr>
            <p:txBody>
              <a:bodyPr wrap="none">
                <a:spAutoFit/>
              </a:bodyPr>
              <a:lstStyle/>
              <a:p>
                <a:r>
                  <a:rPr lang="en-US" altLang="zh-CN" sz="2800" b="1" dirty="0">
                    <a:solidFill>
                      <a:srgbClr val="FF3300"/>
                    </a:solidFill>
                  </a:rPr>
                  <a:t>2</a:t>
                </a:r>
              </a:p>
            </p:txBody>
          </p:sp>
        </p:grpSp>
        <p:sp>
          <p:nvSpPr>
            <p:cNvPr id="79894" name="Rectangle 115"/>
            <p:cNvSpPr>
              <a:spLocks noChangeArrowheads="1"/>
            </p:cNvSpPr>
            <p:nvPr/>
          </p:nvSpPr>
          <p:spPr bwMode="auto">
            <a:xfrm>
              <a:off x="737" y="2344"/>
              <a:ext cx="1452" cy="31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50000">
                  <a:srgbClr val="000076"/>
                </a:gs>
                <a:gs pos="100000">
                  <a:srgbClr val="0000FF"/>
                </a:gs>
              </a:gsLst>
              <a:lin ang="5400000" scaled="1"/>
            </a:gradFill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63500" dir="2212194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895" name="Text Box 116"/>
            <p:cNvSpPr txBox="1">
              <a:spLocks noChangeArrowheads="1"/>
            </p:cNvSpPr>
            <p:nvPr/>
          </p:nvSpPr>
          <p:spPr bwMode="auto">
            <a:xfrm>
              <a:off x="770" y="2330"/>
              <a:ext cx="1736" cy="30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r>
                <a:rPr lang="zh-CN" altLang="en-US" sz="2600" b="1" dirty="0">
                  <a:solidFill>
                    <a:srgbClr val="FFFFFF"/>
                  </a:solidFill>
                  <a:ea typeface="幼圆" pitchFamily="49" charset="-122"/>
                </a:rPr>
                <a:t>初始队列非空</a:t>
              </a:r>
            </a:p>
          </p:txBody>
        </p:sp>
      </p:grpSp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5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25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225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25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292" grpId="0" autoUpdateAnimBg="0"/>
      <p:bldP spid="225293" grpId="0" animBg="1"/>
      <p:bldP spid="225294" grpId="0" animBg="1"/>
      <p:bldP spid="22532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0"/>
          <p:cNvGrpSpPr>
            <a:grpSpLocks/>
          </p:cNvGrpSpPr>
          <p:nvPr/>
        </p:nvGrpSpPr>
        <p:grpSpPr bwMode="auto">
          <a:xfrm>
            <a:off x="334390" y="476251"/>
            <a:ext cx="6658167" cy="4011614"/>
            <a:chOff x="868" y="767"/>
            <a:chExt cx="3146" cy="2527"/>
          </a:xfrm>
        </p:grpSpPr>
        <p:sp>
          <p:nvSpPr>
            <p:cNvPr id="33802" name="Line 3"/>
            <p:cNvSpPr>
              <a:spLocks noChangeShapeType="1"/>
            </p:cNvSpPr>
            <p:nvPr/>
          </p:nvSpPr>
          <p:spPr bwMode="auto">
            <a:xfrm>
              <a:off x="1728" y="1125"/>
              <a:ext cx="0" cy="2112"/>
            </a:xfrm>
            <a:prstGeom prst="line">
              <a:avLst/>
            </a:prstGeom>
            <a:noFill/>
            <a:ln w="31750" cap="sq">
              <a:solidFill>
                <a:srgbClr val="3333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33803" name="Line 4"/>
            <p:cNvSpPr>
              <a:spLocks noChangeShapeType="1"/>
            </p:cNvSpPr>
            <p:nvPr/>
          </p:nvSpPr>
          <p:spPr bwMode="auto">
            <a:xfrm>
              <a:off x="3168" y="1125"/>
              <a:ext cx="0" cy="2112"/>
            </a:xfrm>
            <a:prstGeom prst="line">
              <a:avLst/>
            </a:prstGeom>
            <a:noFill/>
            <a:ln w="31750" cap="sq">
              <a:solidFill>
                <a:srgbClr val="0033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33804" name="Line 5"/>
            <p:cNvSpPr>
              <a:spLocks noChangeShapeType="1"/>
            </p:cNvSpPr>
            <p:nvPr/>
          </p:nvSpPr>
          <p:spPr bwMode="auto">
            <a:xfrm>
              <a:off x="1728" y="3237"/>
              <a:ext cx="1440" cy="0"/>
            </a:xfrm>
            <a:prstGeom prst="line">
              <a:avLst/>
            </a:prstGeom>
            <a:noFill/>
            <a:ln w="31750" cap="sq">
              <a:solidFill>
                <a:srgbClr val="0033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33805" name="Line 6"/>
            <p:cNvSpPr>
              <a:spLocks noChangeShapeType="1"/>
            </p:cNvSpPr>
            <p:nvPr/>
          </p:nvSpPr>
          <p:spPr bwMode="auto">
            <a:xfrm>
              <a:off x="1728" y="2949"/>
              <a:ext cx="1440" cy="0"/>
            </a:xfrm>
            <a:prstGeom prst="line">
              <a:avLst/>
            </a:prstGeom>
            <a:noFill/>
            <a:ln w="25400" cap="sq">
              <a:solidFill>
                <a:srgbClr val="3333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33806" name="Line 7"/>
            <p:cNvSpPr>
              <a:spLocks noChangeShapeType="1"/>
            </p:cNvSpPr>
            <p:nvPr/>
          </p:nvSpPr>
          <p:spPr bwMode="auto">
            <a:xfrm>
              <a:off x="1728" y="2661"/>
              <a:ext cx="1440" cy="0"/>
            </a:xfrm>
            <a:prstGeom prst="line">
              <a:avLst/>
            </a:prstGeom>
            <a:noFill/>
            <a:ln w="25400" cap="sq">
              <a:solidFill>
                <a:srgbClr val="0033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33807" name="Line 8"/>
            <p:cNvSpPr>
              <a:spLocks noChangeShapeType="1"/>
            </p:cNvSpPr>
            <p:nvPr/>
          </p:nvSpPr>
          <p:spPr bwMode="auto">
            <a:xfrm>
              <a:off x="1728" y="2373"/>
              <a:ext cx="1440" cy="0"/>
            </a:xfrm>
            <a:prstGeom prst="line">
              <a:avLst/>
            </a:prstGeom>
            <a:noFill/>
            <a:ln w="25400" cap="sq">
              <a:solidFill>
                <a:srgbClr val="0033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33808" name="Line 9"/>
            <p:cNvSpPr>
              <a:spLocks noChangeShapeType="1"/>
            </p:cNvSpPr>
            <p:nvPr/>
          </p:nvSpPr>
          <p:spPr bwMode="auto">
            <a:xfrm>
              <a:off x="1728" y="2048"/>
              <a:ext cx="1440" cy="0"/>
            </a:xfrm>
            <a:prstGeom prst="line">
              <a:avLst/>
            </a:prstGeom>
            <a:noFill/>
            <a:ln w="25400" cap="sq">
              <a:solidFill>
                <a:srgbClr val="0033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33809" name="Line 10"/>
            <p:cNvSpPr>
              <a:spLocks noChangeShapeType="1"/>
            </p:cNvSpPr>
            <p:nvPr/>
          </p:nvSpPr>
          <p:spPr bwMode="auto">
            <a:xfrm>
              <a:off x="1728" y="1749"/>
              <a:ext cx="1440" cy="0"/>
            </a:xfrm>
            <a:prstGeom prst="line">
              <a:avLst/>
            </a:prstGeom>
            <a:noFill/>
            <a:ln w="25400" cap="sq">
              <a:solidFill>
                <a:srgbClr val="0033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33810" name="Line 11"/>
            <p:cNvSpPr>
              <a:spLocks noChangeShapeType="1"/>
            </p:cNvSpPr>
            <p:nvPr/>
          </p:nvSpPr>
          <p:spPr bwMode="auto">
            <a:xfrm>
              <a:off x="1728" y="1464"/>
              <a:ext cx="1440" cy="0"/>
            </a:xfrm>
            <a:prstGeom prst="line">
              <a:avLst/>
            </a:prstGeom>
            <a:noFill/>
            <a:ln w="25400" cap="sq">
              <a:solidFill>
                <a:srgbClr val="0033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74444" name="AutoShape 12"/>
            <p:cNvSpPr>
              <a:spLocks noChangeArrowheads="1"/>
            </p:cNvSpPr>
            <p:nvPr/>
          </p:nvSpPr>
          <p:spPr bwMode="auto">
            <a:xfrm flipH="1">
              <a:off x="2784" y="912"/>
              <a:ext cx="864" cy="615"/>
            </a:xfrm>
            <a:custGeom>
              <a:avLst/>
              <a:gdLst>
                <a:gd name="G0" fmla="+- -852620 0 0"/>
                <a:gd name="G1" fmla="+- -9846504 0 0"/>
                <a:gd name="G2" fmla="+- -852620 0 -9846504"/>
                <a:gd name="G3" fmla="+- 10800 0 0"/>
                <a:gd name="G4" fmla="+- 0 0 -852620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569 0 0"/>
                <a:gd name="G9" fmla="+- 0 0 -9846504"/>
                <a:gd name="G10" fmla="+- 7569 0 2700"/>
                <a:gd name="G11" fmla="cos G10 -852620"/>
                <a:gd name="G12" fmla="sin G10 -852620"/>
                <a:gd name="G13" fmla="cos 13500 -852620"/>
                <a:gd name="G14" fmla="sin 13500 -852620"/>
                <a:gd name="G15" fmla="+- G11 10800 0"/>
                <a:gd name="G16" fmla="+- G12 10800 0"/>
                <a:gd name="G17" fmla="+- G13 10800 0"/>
                <a:gd name="G18" fmla="+- G14 10800 0"/>
                <a:gd name="G19" fmla="*/ 7569 1 2"/>
                <a:gd name="G20" fmla="+- G19 5400 0"/>
                <a:gd name="G21" fmla="cos G20 -852620"/>
                <a:gd name="G22" fmla="sin G20 -852620"/>
                <a:gd name="G23" fmla="+- G21 10800 0"/>
                <a:gd name="G24" fmla="+- G12 G23 G22"/>
                <a:gd name="G25" fmla="+- G22 G23 G11"/>
                <a:gd name="G26" fmla="cos 10800 -852620"/>
                <a:gd name="G27" fmla="sin 10800 -852620"/>
                <a:gd name="G28" fmla="cos 7569 -852620"/>
                <a:gd name="G29" fmla="sin 7569 -852620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9846504"/>
                <a:gd name="G36" fmla="sin G34 -9846504"/>
                <a:gd name="G37" fmla="+/ -9846504 -852620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569 G39"/>
                <a:gd name="G43" fmla="sin 7569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12372 w 21600"/>
                <a:gd name="T5" fmla="*/ 115 h 21600"/>
                <a:gd name="T6" fmla="*/ 2825 w 21600"/>
                <a:gd name="T7" fmla="*/ 6241 h 21600"/>
                <a:gd name="T8" fmla="*/ 11902 w 21600"/>
                <a:gd name="T9" fmla="*/ 3311 h 21600"/>
                <a:gd name="T10" fmla="*/ 23953 w 21600"/>
                <a:gd name="T11" fmla="*/ 7760 h 21600"/>
                <a:gd name="T12" fmla="*/ 20720 w 21600"/>
                <a:gd name="T13" fmla="*/ 12937 h 21600"/>
                <a:gd name="T14" fmla="*/ 15544 w 21600"/>
                <a:gd name="T15" fmla="*/ 970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8174" y="9096"/>
                  </a:moveTo>
                  <a:cubicBezTo>
                    <a:pt x="17381" y="5662"/>
                    <a:pt x="14323" y="3231"/>
                    <a:pt x="10800" y="3231"/>
                  </a:cubicBezTo>
                  <a:cubicBezTo>
                    <a:pt x="8084" y="3230"/>
                    <a:pt x="5576" y="4685"/>
                    <a:pt x="4228" y="7043"/>
                  </a:cubicBezTo>
                  <a:lnTo>
                    <a:pt x="1423" y="5440"/>
                  </a:lnTo>
                  <a:cubicBezTo>
                    <a:pt x="3346" y="2076"/>
                    <a:pt x="6924" y="-1"/>
                    <a:pt x="10800" y="0"/>
                  </a:cubicBezTo>
                  <a:cubicBezTo>
                    <a:pt x="15828" y="0"/>
                    <a:pt x="20190" y="3469"/>
                    <a:pt x="21322" y="8368"/>
                  </a:cubicBezTo>
                  <a:lnTo>
                    <a:pt x="23953" y="7760"/>
                  </a:lnTo>
                  <a:lnTo>
                    <a:pt x="20720" y="12937"/>
                  </a:lnTo>
                  <a:lnTo>
                    <a:pt x="15544" y="9703"/>
                  </a:lnTo>
                  <a:lnTo>
                    <a:pt x="18174" y="9096"/>
                  </a:lnTo>
                  <a:close/>
                </a:path>
              </a:pathLst>
            </a:cu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18900000" scaled="1"/>
            </a:gradFill>
            <a:ln w="28575" cap="sq">
              <a:solidFill>
                <a:srgbClr val="FFFF00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rgbClr val="B2B2B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 sz="2400"/>
            </a:p>
          </p:txBody>
        </p:sp>
        <p:sp>
          <p:nvSpPr>
            <p:cNvPr id="274445" name="AutoShape 13"/>
            <p:cNvSpPr>
              <a:spLocks noChangeArrowheads="1"/>
            </p:cNvSpPr>
            <p:nvPr/>
          </p:nvSpPr>
          <p:spPr bwMode="auto">
            <a:xfrm rot="1528362" flipH="1">
              <a:off x="1344" y="949"/>
              <a:ext cx="816" cy="615"/>
            </a:xfrm>
            <a:custGeom>
              <a:avLst/>
              <a:gdLst>
                <a:gd name="G0" fmla="+- -852620 0 0"/>
                <a:gd name="G1" fmla="+- -9846504 0 0"/>
                <a:gd name="G2" fmla="+- -852620 0 -9846504"/>
                <a:gd name="G3" fmla="+- 10800 0 0"/>
                <a:gd name="G4" fmla="+- 0 0 -852620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569 0 0"/>
                <a:gd name="G9" fmla="+- 0 0 -9846504"/>
                <a:gd name="G10" fmla="+- 7569 0 2700"/>
                <a:gd name="G11" fmla="cos G10 -852620"/>
                <a:gd name="G12" fmla="sin G10 -852620"/>
                <a:gd name="G13" fmla="cos 13500 -852620"/>
                <a:gd name="G14" fmla="sin 13500 -852620"/>
                <a:gd name="G15" fmla="+- G11 10800 0"/>
                <a:gd name="G16" fmla="+- G12 10800 0"/>
                <a:gd name="G17" fmla="+- G13 10800 0"/>
                <a:gd name="G18" fmla="+- G14 10800 0"/>
                <a:gd name="G19" fmla="*/ 7569 1 2"/>
                <a:gd name="G20" fmla="+- G19 5400 0"/>
                <a:gd name="G21" fmla="cos G20 -852620"/>
                <a:gd name="G22" fmla="sin G20 -852620"/>
                <a:gd name="G23" fmla="+- G21 10800 0"/>
                <a:gd name="G24" fmla="+- G12 G23 G22"/>
                <a:gd name="G25" fmla="+- G22 G23 G11"/>
                <a:gd name="G26" fmla="cos 10800 -852620"/>
                <a:gd name="G27" fmla="sin 10800 -852620"/>
                <a:gd name="G28" fmla="cos 7569 -852620"/>
                <a:gd name="G29" fmla="sin 7569 -852620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9846504"/>
                <a:gd name="G36" fmla="sin G34 -9846504"/>
                <a:gd name="G37" fmla="+/ -9846504 -852620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569 G39"/>
                <a:gd name="G43" fmla="sin 7569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12372 w 21600"/>
                <a:gd name="T5" fmla="*/ 115 h 21600"/>
                <a:gd name="T6" fmla="*/ 2825 w 21600"/>
                <a:gd name="T7" fmla="*/ 6241 h 21600"/>
                <a:gd name="T8" fmla="*/ 11902 w 21600"/>
                <a:gd name="T9" fmla="*/ 3311 h 21600"/>
                <a:gd name="T10" fmla="*/ 23953 w 21600"/>
                <a:gd name="T11" fmla="*/ 7760 h 21600"/>
                <a:gd name="T12" fmla="*/ 20720 w 21600"/>
                <a:gd name="T13" fmla="*/ 12937 h 21600"/>
                <a:gd name="T14" fmla="*/ 15544 w 21600"/>
                <a:gd name="T15" fmla="*/ 970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8174" y="9096"/>
                  </a:moveTo>
                  <a:cubicBezTo>
                    <a:pt x="17381" y="5662"/>
                    <a:pt x="14323" y="3231"/>
                    <a:pt x="10800" y="3231"/>
                  </a:cubicBezTo>
                  <a:cubicBezTo>
                    <a:pt x="8084" y="3230"/>
                    <a:pt x="5576" y="4685"/>
                    <a:pt x="4228" y="7043"/>
                  </a:cubicBezTo>
                  <a:lnTo>
                    <a:pt x="1423" y="5440"/>
                  </a:lnTo>
                  <a:cubicBezTo>
                    <a:pt x="3346" y="2076"/>
                    <a:pt x="6924" y="-1"/>
                    <a:pt x="10800" y="0"/>
                  </a:cubicBezTo>
                  <a:cubicBezTo>
                    <a:pt x="15828" y="0"/>
                    <a:pt x="20190" y="3469"/>
                    <a:pt x="21322" y="8368"/>
                  </a:cubicBezTo>
                  <a:lnTo>
                    <a:pt x="23953" y="7760"/>
                  </a:lnTo>
                  <a:lnTo>
                    <a:pt x="20720" y="12937"/>
                  </a:lnTo>
                  <a:lnTo>
                    <a:pt x="15544" y="9703"/>
                  </a:lnTo>
                  <a:lnTo>
                    <a:pt x="18174" y="9096"/>
                  </a:lnTo>
                  <a:close/>
                </a:path>
              </a:pathLst>
            </a:cu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28575" cap="sq">
              <a:solidFill>
                <a:srgbClr val="FFFF00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rgbClr val="B2B2B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 sz="2400"/>
            </a:p>
          </p:txBody>
        </p:sp>
        <p:sp>
          <p:nvSpPr>
            <p:cNvPr id="33813" name="Text Box 14"/>
            <p:cNvSpPr txBox="1">
              <a:spLocks noChangeArrowheads="1"/>
            </p:cNvSpPr>
            <p:nvPr/>
          </p:nvSpPr>
          <p:spPr bwMode="auto">
            <a:xfrm>
              <a:off x="2252" y="2886"/>
              <a:ext cx="253" cy="40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3600" b="1">
                  <a:solidFill>
                    <a:srgbClr val="0000CC"/>
                  </a:solidFill>
                </a:rPr>
                <a:t>a</a:t>
              </a:r>
              <a:r>
                <a:rPr lang="en-US" altLang="zh-CN" sz="3600" b="1" baseline="-16000">
                  <a:solidFill>
                    <a:srgbClr val="0000CC"/>
                  </a:solidFill>
                </a:rPr>
                <a:t>1</a:t>
              </a:r>
            </a:p>
          </p:txBody>
        </p:sp>
        <p:sp>
          <p:nvSpPr>
            <p:cNvPr id="33814" name="Text Box 15"/>
            <p:cNvSpPr txBox="1">
              <a:spLocks noChangeArrowheads="1"/>
            </p:cNvSpPr>
            <p:nvPr/>
          </p:nvSpPr>
          <p:spPr bwMode="auto">
            <a:xfrm>
              <a:off x="2242" y="2598"/>
              <a:ext cx="419" cy="40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en-US" altLang="zh-CN" sz="3600" b="1">
                  <a:solidFill>
                    <a:srgbClr val="0000CC"/>
                  </a:solidFill>
                </a:rPr>
                <a:t>a</a:t>
              </a:r>
              <a:r>
                <a:rPr lang="en-US" altLang="zh-CN" sz="3600" b="1" baseline="-16000">
                  <a:solidFill>
                    <a:srgbClr val="0000CC"/>
                  </a:solidFill>
                </a:rPr>
                <a:t>2</a:t>
              </a:r>
            </a:p>
          </p:txBody>
        </p:sp>
        <p:sp>
          <p:nvSpPr>
            <p:cNvPr id="33815" name="Text Box 16"/>
            <p:cNvSpPr txBox="1">
              <a:spLocks noChangeArrowheads="1"/>
            </p:cNvSpPr>
            <p:nvPr/>
          </p:nvSpPr>
          <p:spPr bwMode="auto">
            <a:xfrm>
              <a:off x="2242" y="2310"/>
              <a:ext cx="253" cy="40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3600" b="1">
                  <a:solidFill>
                    <a:srgbClr val="0000CC"/>
                  </a:solidFill>
                </a:rPr>
                <a:t>a</a:t>
              </a:r>
              <a:r>
                <a:rPr lang="en-US" altLang="zh-CN" sz="3600" b="1" baseline="-16000">
                  <a:solidFill>
                    <a:srgbClr val="0000CC"/>
                  </a:solidFill>
                </a:rPr>
                <a:t>3</a:t>
              </a:r>
            </a:p>
          </p:txBody>
        </p:sp>
        <p:sp>
          <p:nvSpPr>
            <p:cNvPr id="33816" name="Text Box 17"/>
            <p:cNvSpPr txBox="1">
              <a:spLocks noChangeArrowheads="1"/>
            </p:cNvSpPr>
            <p:nvPr/>
          </p:nvSpPr>
          <p:spPr bwMode="auto">
            <a:xfrm>
              <a:off x="2242" y="1686"/>
              <a:ext cx="399" cy="40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3600" b="1" dirty="0">
                  <a:solidFill>
                    <a:srgbClr val="0000CC"/>
                  </a:solidFill>
                </a:rPr>
                <a:t>a</a:t>
              </a:r>
              <a:r>
                <a:rPr lang="en-US" altLang="zh-CN" sz="3600" b="1" baseline="-16000" dirty="0">
                  <a:solidFill>
                    <a:srgbClr val="0000CC"/>
                  </a:solidFill>
                </a:rPr>
                <a:t>n</a:t>
              </a:r>
              <a:r>
                <a:rPr lang="en-US" altLang="zh-CN" sz="3600" b="1" baseline="-16000" dirty="0">
                  <a:solidFill>
                    <a:srgbClr val="0000CC"/>
                  </a:solidFill>
                  <a:latin typeface="宋体" charset="-122"/>
                  <a:ea typeface="宋体" charset="-122"/>
                </a:rPr>
                <a:t>-</a:t>
              </a:r>
              <a:r>
                <a:rPr lang="en-US" altLang="zh-CN" sz="3600" b="1" baseline="-16000" dirty="0">
                  <a:solidFill>
                    <a:srgbClr val="0000CC"/>
                  </a:solidFill>
                </a:rPr>
                <a:t>1</a:t>
              </a:r>
            </a:p>
          </p:txBody>
        </p:sp>
        <p:sp>
          <p:nvSpPr>
            <p:cNvPr id="33817" name="Text Box 18"/>
            <p:cNvSpPr txBox="1">
              <a:spLocks noChangeArrowheads="1"/>
            </p:cNvSpPr>
            <p:nvPr/>
          </p:nvSpPr>
          <p:spPr bwMode="auto">
            <a:xfrm>
              <a:off x="2242" y="1413"/>
              <a:ext cx="366" cy="40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en-US" altLang="zh-CN" sz="3600" b="1">
                  <a:solidFill>
                    <a:srgbClr val="0000CC"/>
                  </a:solidFill>
                </a:rPr>
                <a:t>a</a:t>
              </a:r>
              <a:r>
                <a:rPr lang="en-US" altLang="zh-CN" sz="3600" b="1" baseline="-16000">
                  <a:solidFill>
                    <a:srgbClr val="0000CC"/>
                  </a:solidFill>
                </a:rPr>
                <a:t>n</a:t>
              </a:r>
            </a:p>
          </p:txBody>
        </p:sp>
        <p:sp>
          <p:nvSpPr>
            <p:cNvPr id="33818" name="Text Box 19"/>
            <p:cNvSpPr txBox="1">
              <a:spLocks noChangeArrowheads="1"/>
            </p:cNvSpPr>
            <p:nvPr/>
          </p:nvSpPr>
          <p:spPr bwMode="auto">
            <a:xfrm>
              <a:off x="2262" y="1987"/>
              <a:ext cx="266" cy="40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zh-CN" altLang="en-US" sz="3600" b="1">
                  <a:solidFill>
                    <a:srgbClr val="0000CC"/>
                  </a:solidFill>
                  <a:ea typeface="宋体" charset="-122"/>
                  <a:cs typeface="Times New Roman" pitchFamily="18" charset="0"/>
                </a:rPr>
                <a:t>…</a:t>
              </a:r>
            </a:p>
          </p:txBody>
        </p:sp>
        <p:sp>
          <p:nvSpPr>
            <p:cNvPr id="33819" name="Text Box 20"/>
            <p:cNvSpPr txBox="1">
              <a:spLocks noChangeArrowheads="1"/>
            </p:cNvSpPr>
            <p:nvPr/>
          </p:nvSpPr>
          <p:spPr bwMode="auto">
            <a:xfrm>
              <a:off x="3627" y="773"/>
              <a:ext cx="387" cy="67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7961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/>
            <a:p>
              <a:r>
                <a:rPr lang="zh-CN" altLang="en-US" sz="3200" b="1">
                  <a:solidFill>
                    <a:srgbClr val="FF3300"/>
                  </a:solidFill>
                  <a:ea typeface="黑体" pitchFamily="2" charset="-122"/>
                </a:rPr>
                <a:t>进</a:t>
              </a:r>
            </a:p>
            <a:p>
              <a:r>
                <a:rPr lang="zh-CN" altLang="en-US" sz="3200" b="1">
                  <a:solidFill>
                    <a:srgbClr val="FF3300"/>
                  </a:solidFill>
                  <a:ea typeface="黑体" pitchFamily="2" charset="-122"/>
                </a:rPr>
                <a:t>栈</a:t>
              </a:r>
            </a:p>
          </p:txBody>
        </p:sp>
        <p:sp>
          <p:nvSpPr>
            <p:cNvPr id="33820" name="Text Box 21"/>
            <p:cNvSpPr txBox="1">
              <a:spLocks noChangeArrowheads="1"/>
            </p:cNvSpPr>
            <p:nvPr/>
          </p:nvSpPr>
          <p:spPr bwMode="auto">
            <a:xfrm>
              <a:off x="1008" y="767"/>
              <a:ext cx="466" cy="67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7961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/>
            <a:p>
              <a:r>
                <a:rPr lang="zh-CN" altLang="en-US" sz="3200" b="1" dirty="0">
                  <a:solidFill>
                    <a:srgbClr val="FF3300"/>
                  </a:solidFill>
                  <a:ea typeface="黑体" pitchFamily="2" charset="-122"/>
                </a:rPr>
                <a:t>出</a:t>
              </a:r>
            </a:p>
            <a:p>
              <a:r>
                <a:rPr lang="zh-CN" altLang="en-US" sz="3200" b="1" dirty="0">
                  <a:solidFill>
                    <a:srgbClr val="FF3300"/>
                  </a:solidFill>
                  <a:ea typeface="黑体" pitchFamily="2" charset="-122"/>
                </a:rPr>
                <a:t>栈</a:t>
              </a:r>
            </a:p>
          </p:txBody>
        </p:sp>
        <p:sp>
          <p:nvSpPr>
            <p:cNvPr id="33821" name="AutoShape 22"/>
            <p:cNvSpPr>
              <a:spLocks noChangeArrowheads="1"/>
            </p:cNvSpPr>
            <p:nvPr/>
          </p:nvSpPr>
          <p:spPr bwMode="auto">
            <a:xfrm>
              <a:off x="1344" y="1557"/>
              <a:ext cx="336" cy="114"/>
            </a:xfrm>
            <a:prstGeom prst="rightArrow">
              <a:avLst>
                <a:gd name="adj1" fmla="val 50000"/>
                <a:gd name="adj2" fmla="val 73684"/>
              </a:avLst>
            </a:prstGeom>
            <a:gradFill rotWithShape="1">
              <a:gsLst>
                <a:gs pos="0">
                  <a:srgbClr val="761800"/>
                </a:gs>
                <a:gs pos="50000">
                  <a:srgbClr val="FF3300"/>
                </a:gs>
                <a:gs pos="100000">
                  <a:srgbClr val="761800"/>
                </a:gs>
              </a:gsLst>
              <a:lin ang="5400000" scaled="1"/>
            </a:gradFill>
            <a:ln w="12700" cap="sq">
              <a:solidFill>
                <a:schemeClr val="accent1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rgbClr val="B2B2B2"/>
              </a:outerShdw>
            </a:effectLst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33822" name="Text Box 23"/>
            <p:cNvSpPr txBox="1">
              <a:spLocks noChangeArrowheads="1"/>
            </p:cNvSpPr>
            <p:nvPr/>
          </p:nvSpPr>
          <p:spPr bwMode="auto">
            <a:xfrm>
              <a:off x="939" y="1338"/>
              <a:ext cx="479" cy="36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7961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/>
            <a:p>
              <a:r>
                <a:rPr lang="en-US" altLang="zh-CN" sz="3200" b="1" i="1">
                  <a:solidFill>
                    <a:srgbClr val="FF3300"/>
                  </a:solidFill>
                </a:rPr>
                <a:t>top</a:t>
              </a:r>
            </a:p>
          </p:txBody>
        </p:sp>
        <p:sp>
          <p:nvSpPr>
            <p:cNvPr id="33823" name="Text Box 24"/>
            <p:cNvSpPr txBox="1">
              <a:spLocks noChangeArrowheads="1"/>
            </p:cNvSpPr>
            <p:nvPr/>
          </p:nvSpPr>
          <p:spPr bwMode="auto">
            <a:xfrm>
              <a:off x="868" y="1576"/>
              <a:ext cx="606" cy="33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zh-CN" altLang="en-US" sz="2800" b="1" i="1">
                  <a:solidFill>
                    <a:srgbClr val="003399"/>
                  </a:solidFill>
                  <a:latin typeface="黑体" pitchFamily="2" charset="-122"/>
                  <a:ea typeface="黑体" pitchFamily="2" charset="-122"/>
                </a:rPr>
                <a:t>栈顶 </a:t>
              </a:r>
            </a:p>
          </p:txBody>
        </p:sp>
        <p:sp>
          <p:nvSpPr>
            <p:cNvPr id="33824" name="Text Box 25"/>
            <p:cNvSpPr txBox="1">
              <a:spLocks noChangeArrowheads="1"/>
            </p:cNvSpPr>
            <p:nvPr/>
          </p:nvSpPr>
          <p:spPr bwMode="auto">
            <a:xfrm>
              <a:off x="894" y="2964"/>
              <a:ext cx="535" cy="33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zh-CN" altLang="en-US" sz="2800" b="1" i="1">
                  <a:solidFill>
                    <a:srgbClr val="003399"/>
                  </a:solidFill>
                  <a:latin typeface="黑体" pitchFamily="2" charset="-122"/>
                  <a:ea typeface="黑体" pitchFamily="2" charset="-122"/>
                </a:rPr>
                <a:t>栈底 </a:t>
              </a:r>
            </a:p>
          </p:txBody>
        </p:sp>
        <p:sp>
          <p:nvSpPr>
            <p:cNvPr id="33825" name="AutoShape 26"/>
            <p:cNvSpPr>
              <a:spLocks noChangeArrowheads="1"/>
            </p:cNvSpPr>
            <p:nvPr/>
          </p:nvSpPr>
          <p:spPr bwMode="auto">
            <a:xfrm>
              <a:off x="1344" y="3054"/>
              <a:ext cx="336" cy="114"/>
            </a:xfrm>
            <a:prstGeom prst="rightArrow">
              <a:avLst>
                <a:gd name="adj1" fmla="val 50000"/>
                <a:gd name="adj2" fmla="val 73684"/>
              </a:avLst>
            </a:prstGeom>
            <a:gradFill rotWithShape="1">
              <a:gsLst>
                <a:gs pos="0">
                  <a:srgbClr val="761800"/>
                </a:gs>
                <a:gs pos="50000">
                  <a:srgbClr val="FF3300"/>
                </a:gs>
                <a:gs pos="100000">
                  <a:srgbClr val="761800"/>
                </a:gs>
              </a:gsLst>
              <a:lin ang="5400000" scaled="1"/>
            </a:gradFill>
            <a:ln w="12700" cap="sq">
              <a:solidFill>
                <a:schemeClr val="accent1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rgbClr val="B2B2B2"/>
              </a:outerShdw>
            </a:effectLst>
          </p:spPr>
          <p:txBody>
            <a:bodyPr wrap="none" anchor="ctr"/>
            <a:lstStyle/>
            <a:p>
              <a:endParaRPr lang="zh-CN" altLang="en-US" sz="2400"/>
            </a:p>
          </p:txBody>
        </p:sp>
      </p:grpSp>
      <p:grpSp>
        <p:nvGrpSpPr>
          <p:cNvPr id="3" name="Group 41"/>
          <p:cNvGrpSpPr>
            <a:grpSpLocks/>
          </p:cNvGrpSpPr>
          <p:nvPr/>
        </p:nvGrpSpPr>
        <p:grpSpPr bwMode="auto">
          <a:xfrm>
            <a:off x="4175641" y="5767388"/>
            <a:ext cx="4319554" cy="584200"/>
            <a:chOff x="1837" y="3633"/>
            <a:chExt cx="2041" cy="368"/>
          </a:xfrm>
        </p:grpSpPr>
        <p:sp>
          <p:nvSpPr>
            <p:cNvPr id="33800" name="Rectangle 42"/>
            <p:cNvSpPr>
              <a:spLocks noChangeArrowheads="1"/>
            </p:cNvSpPr>
            <p:nvPr/>
          </p:nvSpPr>
          <p:spPr bwMode="auto">
            <a:xfrm>
              <a:off x="1837" y="3636"/>
              <a:ext cx="1542" cy="317"/>
            </a:xfrm>
            <a:prstGeom prst="rect">
              <a:avLst/>
            </a:prstGeom>
            <a:solidFill>
              <a:srgbClr val="3BDAFF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63500" dir="3187806" algn="ctr" rotWithShape="0">
                <a:srgbClr val="C9C9C9"/>
              </a:outerShdw>
            </a:effectLst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33801" name="Text Box 43"/>
            <p:cNvSpPr txBox="1">
              <a:spLocks noChangeArrowheads="1"/>
            </p:cNvSpPr>
            <p:nvPr/>
          </p:nvSpPr>
          <p:spPr bwMode="auto">
            <a:xfrm>
              <a:off x="1879" y="3633"/>
              <a:ext cx="1999" cy="36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r>
                <a:rPr lang="zh-CN" altLang="en-US" sz="3200" b="1" dirty="0">
                  <a:solidFill>
                    <a:srgbClr val="FF0000"/>
                  </a:solidFill>
                  <a:ea typeface="黑体" pitchFamily="2" charset="-122"/>
                </a:rPr>
                <a:t>栈的示意图</a:t>
              </a:r>
            </a:p>
          </p:txBody>
        </p:sp>
      </p:grp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1631739" y="4759325"/>
            <a:ext cx="9646511" cy="762000"/>
            <a:chOff x="3888" y="672"/>
            <a:chExt cx="1975" cy="480"/>
          </a:xfrm>
        </p:grpSpPr>
        <p:sp>
          <p:nvSpPr>
            <p:cNvPr id="33798" name="AutoShape 10"/>
            <p:cNvSpPr>
              <a:spLocks noChangeArrowheads="1"/>
            </p:cNvSpPr>
            <p:nvPr/>
          </p:nvSpPr>
          <p:spPr bwMode="auto">
            <a:xfrm>
              <a:off x="3888" y="672"/>
              <a:ext cx="1632" cy="480"/>
            </a:xfrm>
            <a:prstGeom prst="cloudCallout">
              <a:avLst>
                <a:gd name="adj1" fmla="val -50120"/>
                <a:gd name="adj2" fmla="val 79167"/>
              </a:avLst>
            </a:prstGeom>
            <a:solidFill>
              <a:srgbClr val="FFFF23"/>
            </a:solidFill>
            <a:ln w="28575" cap="sq">
              <a:solidFill>
                <a:srgbClr val="C0C0C0"/>
              </a:solidFill>
              <a:round/>
              <a:headEnd type="none" w="sm" len="sm"/>
              <a:tailEnd type="none" w="sm" len="sm"/>
            </a:ln>
            <a:effectLst>
              <a:outerShdw dist="113592" dir="1593903" algn="ctr" rotWithShape="0">
                <a:srgbClr val="B2B2B2"/>
              </a:outerShdw>
            </a:effectLst>
          </p:spPr>
          <p:txBody>
            <a:bodyPr wrap="none" anchor="ctr"/>
            <a:lstStyle/>
            <a:p>
              <a:pPr algn="ctr"/>
              <a:endParaRPr lang="zh-CN" altLang="en-US" sz="2400" b="1"/>
            </a:p>
          </p:txBody>
        </p:sp>
        <p:sp>
          <p:nvSpPr>
            <p:cNvPr id="34" name="Text Box 11"/>
            <p:cNvSpPr txBox="1">
              <a:spLocks noChangeArrowheads="1"/>
            </p:cNvSpPr>
            <p:nvPr/>
          </p:nvSpPr>
          <p:spPr bwMode="auto">
            <a:xfrm>
              <a:off x="4087" y="716"/>
              <a:ext cx="1776" cy="365"/>
            </a:xfrm>
            <a:prstGeom prst="rect">
              <a:avLst/>
            </a:prstGeom>
            <a:noFill/>
            <a:ln>
              <a:noFill/>
            </a:ln>
            <a:effectLst>
              <a:outerShdw dist="28398" dir="3806097" algn="ctr" rotWithShape="0">
                <a:schemeClr val="bg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>
                <a:defRPr/>
              </a:pPr>
              <a:r>
                <a:rPr lang="en-US" altLang="zh-CN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2" charset="-122"/>
                </a:rPr>
                <a:t>LIFO</a:t>
              </a:r>
              <a:r>
                <a:rPr lang="zh-CN" altLang="en-US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2" charset="-122"/>
                </a:rPr>
                <a:t>（</a:t>
              </a:r>
              <a:r>
                <a:rPr lang="en-US" altLang="zh-CN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2" charset="-122"/>
                </a:rPr>
                <a:t>Last-In-First-Out</a:t>
              </a:r>
              <a:r>
                <a:rPr lang="zh-CN" altLang="en-US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2" charset="-122"/>
                </a:rPr>
                <a:t>）</a:t>
              </a:r>
            </a:p>
          </p:txBody>
        </p:sp>
      </p:grpSp>
      <p:sp>
        <p:nvSpPr>
          <p:cNvPr id="33797" name="TextBox 1"/>
          <p:cNvSpPr txBox="1">
            <a:spLocks noChangeArrowheads="1"/>
          </p:cNvSpPr>
          <p:nvPr/>
        </p:nvSpPr>
        <p:spPr bwMode="auto">
          <a:xfrm>
            <a:off x="6941763" y="1557338"/>
            <a:ext cx="3972562" cy="3016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栈的特点：</a:t>
            </a:r>
            <a:endParaRPr lang="en-US" altLang="zh-CN" sz="3200" b="1" dirty="0">
              <a:solidFill>
                <a:srgbClr val="000066"/>
              </a:solidFill>
              <a:latin typeface="黑体" pitchFamily="2" charset="-122"/>
              <a:ea typeface="黑体" pitchFamily="2" charset="-122"/>
            </a:endParaRPr>
          </a:p>
          <a:p>
            <a:endParaRPr lang="en-US" altLang="zh-CN" sz="3200" b="1" dirty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）元素间呈线性关系</a:t>
            </a:r>
            <a:endParaRPr lang="en-US" altLang="zh-CN" sz="2800" b="1" dirty="0"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）插入删除在一端进行</a:t>
            </a:r>
            <a:endParaRPr lang="en-US" altLang="zh-CN" sz="2800" b="1" dirty="0"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latin typeface="黑体" pitchFamily="2" charset="-122"/>
                <a:ea typeface="黑体" pitchFamily="2" charset="-122"/>
              </a:rPr>
              <a:t>3</a:t>
            </a:r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）后进先出，先进后出</a:t>
            </a:r>
            <a:endParaRPr lang="en-US" altLang="zh-CN" sz="2800" b="1" dirty="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624337" y="914400"/>
            <a:ext cx="11362903" cy="5105400"/>
            <a:chOff x="265" y="624"/>
            <a:chExt cx="5369" cy="3216"/>
          </a:xfrm>
        </p:grpSpPr>
        <p:sp>
          <p:nvSpPr>
            <p:cNvPr id="80902" name="Rectangle 3"/>
            <p:cNvSpPr>
              <a:spLocks noChangeArrowheads="1"/>
            </p:cNvSpPr>
            <p:nvPr/>
          </p:nvSpPr>
          <p:spPr bwMode="auto">
            <a:xfrm>
              <a:off x="303" y="624"/>
              <a:ext cx="5088" cy="3216"/>
            </a:xfrm>
            <a:prstGeom prst="rect">
              <a:avLst/>
            </a:prstGeom>
            <a:solidFill>
              <a:srgbClr val="CCFFFF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216273" dir="2414181" algn="ctr" rotWithShape="0">
                <a:srgbClr val="CDCDCD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903" name="Text Box 4"/>
            <p:cNvSpPr txBox="1">
              <a:spLocks noChangeArrowheads="1"/>
            </p:cNvSpPr>
            <p:nvPr/>
          </p:nvSpPr>
          <p:spPr bwMode="auto">
            <a:xfrm>
              <a:off x="265" y="929"/>
              <a:ext cx="5369" cy="28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eaLnBrk="1" hangingPunct="1">
                <a:lnSpc>
                  <a:spcPct val="75000"/>
                </a:lnSpc>
              </a:pPr>
              <a:r>
                <a:rPr kumimoji="1" lang="en-US" altLang="zh-CN" sz="3200" b="1" dirty="0">
                  <a:solidFill>
                    <a:srgbClr val="002B80"/>
                  </a:solidFill>
                </a:rPr>
                <a:t>void  </a:t>
              </a:r>
              <a:r>
                <a:rPr kumimoji="1" lang="en-US" altLang="zh-CN" sz="3200" b="1" dirty="0" err="1">
                  <a:solidFill>
                    <a:srgbClr val="002B80"/>
                  </a:solidFill>
                </a:rPr>
                <a:t>enLQueue</a:t>
              </a:r>
              <a:r>
                <a:rPr kumimoji="1" lang="en-US" altLang="zh-CN" sz="3200" b="1" dirty="0">
                  <a:solidFill>
                    <a:srgbClr val="002B80"/>
                  </a:solidFill>
                </a:rPr>
                <a:t>(</a:t>
              </a:r>
              <a:r>
                <a:rPr kumimoji="1" lang="en-US" altLang="zh-CN" sz="3200" b="1" dirty="0" err="1">
                  <a:solidFill>
                    <a:srgbClr val="002B80"/>
                  </a:solidFill>
                </a:rPr>
                <a:t>ElemType</a:t>
              </a:r>
              <a:r>
                <a:rPr kumimoji="1" lang="en-US" altLang="zh-CN" sz="3200" b="1" dirty="0">
                  <a:solidFill>
                    <a:srgbClr val="002B80"/>
                  </a:solidFill>
                </a:rPr>
                <a:t>  item )</a:t>
              </a:r>
            </a:p>
            <a:p>
              <a:pPr eaLnBrk="1" hangingPunct="1">
                <a:lnSpc>
                  <a:spcPct val="75000"/>
                </a:lnSpc>
              </a:pPr>
              <a:r>
                <a:rPr kumimoji="1" lang="en-US" altLang="zh-CN" sz="3200" b="1" dirty="0">
                  <a:solidFill>
                    <a:srgbClr val="002B80"/>
                  </a:solidFill>
                </a:rPr>
                <a:t>{     </a:t>
              </a:r>
              <a:r>
                <a:rPr kumimoji="1" lang="en-US" altLang="zh-CN" sz="3200" b="1" dirty="0" err="1">
                  <a:solidFill>
                    <a:srgbClr val="002B80"/>
                  </a:solidFill>
                </a:rPr>
                <a:t>QNodeptr</a:t>
              </a:r>
              <a:r>
                <a:rPr kumimoji="1" lang="en-US" altLang="zh-CN" sz="3200" b="1" dirty="0">
                  <a:solidFill>
                    <a:srgbClr val="002B80"/>
                  </a:solidFill>
                </a:rPr>
                <a:t>  p;</a:t>
              </a:r>
            </a:p>
            <a:p>
              <a:pPr eaLnBrk="1" hangingPunct="1">
                <a:lnSpc>
                  <a:spcPct val="75000"/>
                </a:lnSpc>
              </a:pPr>
              <a:r>
                <a:rPr kumimoji="1" lang="en-US" altLang="zh-CN" sz="3200" b="1" dirty="0">
                  <a:solidFill>
                    <a:srgbClr val="002B80"/>
                  </a:solidFill>
                </a:rPr>
                <a:t>       if((p=(</a:t>
              </a:r>
              <a:r>
                <a:rPr kumimoji="1" lang="en-US" altLang="zh-CN" sz="3200" b="1" dirty="0" err="1">
                  <a:solidFill>
                    <a:srgbClr val="002B80"/>
                  </a:solidFill>
                </a:rPr>
                <a:t>QNodeptr</a:t>
              </a:r>
              <a:r>
                <a:rPr kumimoji="1" lang="en-US" altLang="zh-CN" sz="3200" b="1" dirty="0">
                  <a:solidFill>
                    <a:srgbClr val="002B80"/>
                  </a:solidFill>
                </a:rPr>
                <a:t>)</a:t>
              </a:r>
              <a:r>
                <a:rPr kumimoji="1" lang="en-US" altLang="zh-CN" sz="3200" b="1" dirty="0" err="1">
                  <a:solidFill>
                    <a:srgbClr val="002B80"/>
                  </a:solidFill>
                </a:rPr>
                <a:t>malloc</a:t>
              </a:r>
              <a:r>
                <a:rPr kumimoji="1" lang="en-US" altLang="zh-CN" sz="3200" b="1" dirty="0">
                  <a:solidFill>
                    <a:srgbClr val="002B80"/>
                  </a:solidFill>
                </a:rPr>
                <a:t>(</a:t>
              </a:r>
              <a:r>
                <a:rPr kumimoji="1" lang="en-US" altLang="zh-CN" sz="3200" b="1" dirty="0" err="1">
                  <a:solidFill>
                    <a:srgbClr val="002B80"/>
                  </a:solidFill>
                </a:rPr>
                <a:t>sizeof</a:t>
              </a:r>
              <a:r>
                <a:rPr kumimoji="1" lang="en-US" altLang="zh-CN" sz="3200" b="1" dirty="0">
                  <a:solidFill>
                    <a:srgbClr val="002B80"/>
                  </a:solidFill>
                </a:rPr>
                <a:t>(</a:t>
              </a:r>
              <a:r>
                <a:rPr kumimoji="1" lang="en-US" altLang="zh-CN" sz="3200" b="1" dirty="0" err="1">
                  <a:solidFill>
                    <a:srgbClr val="002B80"/>
                  </a:solidFill>
                </a:rPr>
                <a:t>QNode</a:t>
              </a:r>
              <a:r>
                <a:rPr kumimoji="1" lang="en-US" altLang="zh-CN" sz="3200" b="1" dirty="0">
                  <a:solidFill>
                    <a:srgbClr val="002B80"/>
                  </a:solidFill>
                </a:rPr>
                <a:t>))) ==NULL)  </a:t>
              </a:r>
              <a:r>
                <a:rPr kumimoji="1" lang="en-US" altLang="zh-CN" sz="2400" b="1" dirty="0">
                  <a:solidFill>
                    <a:srgbClr val="002B80"/>
                  </a:solidFill>
                </a:rPr>
                <a:t>/* </a:t>
              </a:r>
              <a:r>
                <a:rPr kumimoji="1" lang="zh-CN" altLang="en-US" sz="2400" b="1" dirty="0">
                  <a:solidFill>
                    <a:srgbClr val="002B80"/>
                  </a:solidFill>
                  <a:ea typeface="幼圆" pitchFamily="49" charset="-122"/>
                </a:rPr>
                <a:t>申请链结点</a:t>
              </a:r>
              <a:r>
                <a:rPr kumimoji="1" lang="zh-CN" altLang="en-US" sz="2400" b="1" dirty="0">
                  <a:solidFill>
                    <a:srgbClr val="002B80"/>
                  </a:solidFill>
                </a:rPr>
                <a:t> */</a:t>
              </a:r>
              <a:endParaRPr kumimoji="1" lang="zh-CN" altLang="en-US" sz="2800" b="1" dirty="0">
                <a:solidFill>
                  <a:srgbClr val="002B80"/>
                </a:solidFill>
              </a:endParaRPr>
            </a:p>
            <a:p>
              <a:pPr eaLnBrk="1" hangingPunct="1">
                <a:lnSpc>
                  <a:spcPct val="75000"/>
                </a:lnSpc>
              </a:pPr>
              <a:r>
                <a:rPr kumimoji="1" lang="zh-CN" altLang="en-US" sz="2800" b="1" dirty="0">
                  <a:solidFill>
                    <a:srgbClr val="002B80"/>
                  </a:solidFill>
                </a:rPr>
                <a:t>                </a:t>
              </a:r>
              <a:r>
                <a:rPr kumimoji="1" lang="en-US" altLang="zh-CN" sz="3200" b="1" dirty="0">
                  <a:solidFill>
                    <a:srgbClr val="002B80"/>
                  </a:solidFill>
                </a:rPr>
                <a:t>Error(“No memory! ”)</a:t>
              </a:r>
              <a:r>
                <a:rPr kumimoji="1" lang="en-US" altLang="zh-CN" sz="2800" b="1" dirty="0">
                  <a:solidFill>
                    <a:srgbClr val="002B80"/>
                  </a:solidFill>
                </a:rPr>
                <a:t>;</a:t>
              </a:r>
            </a:p>
            <a:p>
              <a:pPr eaLnBrk="1" hangingPunct="1">
                <a:lnSpc>
                  <a:spcPct val="75000"/>
                </a:lnSpc>
              </a:pPr>
              <a:r>
                <a:rPr kumimoji="1" lang="en-US" altLang="zh-CN" sz="3200" b="1" dirty="0">
                  <a:solidFill>
                    <a:srgbClr val="002B80"/>
                  </a:solidFill>
                </a:rPr>
                <a:t>       p</a:t>
              </a:r>
              <a:r>
                <a:rPr kumimoji="1" lang="en-US" altLang="zh-CN" sz="3200" b="1" dirty="0">
                  <a:solidFill>
                    <a:srgbClr val="002B80"/>
                  </a:solidFill>
                  <a:latin typeface="宋体" charset="-122"/>
                  <a:ea typeface="宋体" charset="-122"/>
                </a:rPr>
                <a:t>-</a:t>
              </a:r>
              <a:r>
                <a:rPr kumimoji="1" lang="en-US" altLang="zh-CN" sz="3200" b="1" dirty="0">
                  <a:solidFill>
                    <a:srgbClr val="002B80"/>
                  </a:solidFill>
                </a:rPr>
                <a:t>&gt;data=</a:t>
              </a:r>
              <a:r>
                <a:rPr lang="en-US" altLang="zh-CN" sz="3200" b="1" dirty="0">
                  <a:solidFill>
                    <a:srgbClr val="002B80"/>
                  </a:solidFill>
                </a:rPr>
                <a:t>item;</a:t>
              </a:r>
            </a:p>
            <a:p>
              <a:pPr eaLnBrk="1" hangingPunct="1">
                <a:lnSpc>
                  <a:spcPct val="75000"/>
                </a:lnSpc>
              </a:pPr>
              <a:r>
                <a:rPr lang="en-US" altLang="zh-CN" sz="3200" b="1" dirty="0">
                  <a:solidFill>
                    <a:srgbClr val="002B80"/>
                  </a:solidFill>
                </a:rPr>
                <a:t>       p</a:t>
              </a:r>
              <a:r>
                <a:rPr kumimoji="1" lang="en-US" altLang="zh-CN" sz="3200" b="1" dirty="0">
                  <a:solidFill>
                    <a:srgbClr val="002B80"/>
                  </a:solidFill>
                  <a:latin typeface="宋体" charset="-122"/>
                  <a:ea typeface="宋体" charset="-122"/>
                </a:rPr>
                <a:t>-</a:t>
              </a:r>
              <a:r>
                <a:rPr lang="en-US" altLang="zh-CN" sz="3200" b="1" dirty="0">
                  <a:solidFill>
                    <a:srgbClr val="002B80"/>
                  </a:solidFill>
                </a:rPr>
                <a:t>&gt;link=NULL;</a:t>
              </a:r>
            </a:p>
            <a:p>
              <a:pPr eaLnBrk="1" hangingPunct="1">
                <a:lnSpc>
                  <a:spcPct val="75000"/>
                </a:lnSpc>
              </a:pPr>
              <a:r>
                <a:rPr lang="en-US" altLang="zh-CN" sz="3200" b="1" dirty="0">
                  <a:solidFill>
                    <a:srgbClr val="002B80"/>
                  </a:solidFill>
                </a:rPr>
                <a:t>       if(Front==NULL) </a:t>
              </a:r>
            </a:p>
            <a:p>
              <a:pPr eaLnBrk="1" hangingPunct="1">
                <a:lnSpc>
                  <a:spcPct val="75000"/>
                </a:lnSpc>
              </a:pPr>
              <a:r>
                <a:rPr lang="en-US" altLang="zh-CN" sz="3200" b="1" dirty="0">
                  <a:solidFill>
                    <a:srgbClr val="002B80"/>
                  </a:solidFill>
                </a:rPr>
                <a:t>              Front=p;                        /* </a:t>
              </a:r>
              <a:r>
                <a:rPr lang="zh-CN" altLang="en-US" sz="2800" b="1" dirty="0">
                  <a:solidFill>
                    <a:srgbClr val="002B80"/>
                  </a:solidFill>
                  <a:ea typeface="幼圆" pitchFamily="49" charset="-122"/>
                </a:rPr>
                <a:t>插入空队的情况</a:t>
              </a:r>
              <a:r>
                <a:rPr lang="zh-CN" altLang="en-US" sz="3200" b="1" dirty="0">
                  <a:solidFill>
                    <a:srgbClr val="002B80"/>
                  </a:solidFill>
                </a:rPr>
                <a:t> */</a:t>
              </a:r>
            </a:p>
            <a:p>
              <a:pPr eaLnBrk="1" hangingPunct="1">
                <a:lnSpc>
                  <a:spcPct val="75000"/>
                </a:lnSpc>
              </a:pPr>
              <a:r>
                <a:rPr lang="zh-CN" altLang="zh-CN" sz="3200" b="1" dirty="0">
                  <a:solidFill>
                    <a:srgbClr val="002B80"/>
                  </a:solidFill>
                </a:rPr>
                <a:t>    </a:t>
              </a:r>
              <a:r>
                <a:rPr lang="zh-CN" altLang="en-US" sz="3200" b="1" dirty="0">
                  <a:solidFill>
                    <a:srgbClr val="002B80"/>
                  </a:solidFill>
                </a:rPr>
                <a:t>  </a:t>
              </a:r>
              <a:r>
                <a:rPr lang="zh-CN" altLang="zh-CN" sz="3200" b="1" dirty="0">
                  <a:solidFill>
                    <a:srgbClr val="002B80"/>
                  </a:solidFill>
                </a:rPr>
                <a:t> </a:t>
              </a:r>
              <a:r>
                <a:rPr lang="en-US" altLang="zh-CN" sz="3200" b="1" dirty="0">
                  <a:solidFill>
                    <a:srgbClr val="002B80"/>
                  </a:solidFill>
                </a:rPr>
                <a:t>else</a:t>
              </a:r>
            </a:p>
            <a:p>
              <a:pPr eaLnBrk="1" hangingPunct="1">
                <a:lnSpc>
                  <a:spcPct val="75000"/>
                </a:lnSpc>
              </a:pPr>
              <a:r>
                <a:rPr lang="en-US" altLang="zh-CN" sz="3200" b="1" dirty="0">
                  <a:solidFill>
                    <a:srgbClr val="002B80"/>
                  </a:solidFill>
                </a:rPr>
                <a:t>              Rear</a:t>
              </a:r>
              <a:r>
                <a:rPr kumimoji="1" lang="en-US" altLang="zh-CN" sz="3200" b="1" dirty="0">
                  <a:solidFill>
                    <a:srgbClr val="002B80"/>
                  </a:solidFill>
                  <a:latin typeface="宋体" charset="-122"/>
                  <a:ea typeface="宋体" charset="-122"/>
                </a:rPr>
                <a:t>-</a:t>
              </a:r>
              <a:r>
                <a:rPr lang="en-US" altLang="zh-CN" sz="3200" b="1" dirty="0">
                  <a:solidFill>
                    <a:srgbClr val="002B80"/>
                  </a:solidFill>
                </a:rPr>
                <a:t>&gt;link=p;</a:t>
              </a:r>
            </a:p>
            <a:p>
              <a:pPr eaLnBrk="1" hangingPunct="1">
                <a:lnSpc>
                  <a:spcPct val="75000"/>
                </a:lnSpc>
              </a:pPr>
              <a:r>
                <a:rPr lang="en-US" altLang="zh-CN" sz="3200" b="1" dirty="0">
                  <a:solidFill>
                    <a:srgbClr val="002B80"/>
                  </a:solidFill>
                </a:rPr>
                <a:t>       Rear=p;                                /* </a:t>
              </a:r>
              <a:r>
                <a:rPr lang="zh-CN" altLang="en-US" sz="2800" b="1" dirty="0">
                  <a:solidFill>
                    <a:srgbClr val="002B80"/>
                  </a:solidFill>
                  <a:ea typeface="幼圆" pitchFamily="49" charset="-122"/>
                </a:rPr>
                <a:t>插入非空队的情况</a:t>
              </a:r>
              <a:r>
                <a:rPr lang="zh-CN" altLang="en-US" sz="3200" b="1" dirty="0">
                  <a:solidFill>
                    <a:srgbClr val="002B80"/>
                  </a:solidFill>
                </a:rPr>
                <a:t> */</a:t>
              </a:r>
              <a:r>
                <a:rPr lang="en-US" altLang="zh-CN" sz="3200" b="1" dirty="0">
                  <a:solidFill>
                    <a:srgbClr val="002B80"/>
                  </a:solidFill>
                </a:rPr>
                <a:t>   </a:t>
              </a:r>
            </a:p>
            <a:p>
              <a:pPr eaLnBrk="1" hangingPunct="1">
                <a:lnSpc>
                  <a:spcPct val="75000"/>
                </a:lnSpc>
              </a:pPr>
              <a:r>
                <a:rPr lang="en-US" altLang="zh-CN" sz="3200" b="1" dirty="0">
                  <a:solidFill>
                    <a:srgbClr val="002B80"/>
                  </a:solidFill>
                </a:rPr>
                <a:t>}</a:t>
              </a:r>
            </a:p>
          </p:txBody>
        </p:sp>
      </p:grpSp>
      <p:grpSp>
        <p:nvGrpSpPr>
          <p:cNvPr id="3" name="Group 30"/>
          <p:cNvGrpSpPr>
            <a:grpSpLocks/>
          </p:cNvGrpSpPr>
          <p:nvPr/>
        </p:nvGrpSpPr>
        <p:grpSpPr bwMode="auto">
          <a:xfrm>
            <a:off x="507934" y="233363"/>
            <a:ext cx="2946016" cy="944562"/>
            <a:chOff x="240" y="147"/>
            <a:chExt cx="1392" cy="595"/>
          </a:xfrm>
        </p:grpSpPr>
        <p:sp>
          <p:nvSpPr>
            <p:cNvPr id="80900" name="AutoShape 6"/>
            <p:cNvSpPr>
              <a:spLocks noChangeArrowheads="1"/>
            </p:cNvSpPr>
            <p:nvPr/>
          </p:nvSpPr>
          <p:spPr bwMode="auto">
            <a:xfrm rot="-1091790">
              <a:off x="240" y="178"/>
              <a:ext cx="1392" cy="564"/>
            </a:xfrm>
            <a:prstGeom prst="irregularSeal2">
              <a:avLst/>
            </a:prstGeom>
            <a:solidFill>
              <a:srgbClr val="00FF00"/>
            </a:solidFill>
            <a:ln w="50800">
              <a:solidFill>
                <a:srgbClr val="FFFF00"/>
              </a:solidFill>
              <a:miter lim="800000"/>
              <a:headEnd type="none" w="sm" len="sm"/>
              <a:tailEnd type="none" w="sm" len="sm"/>
            </a:ln>
            <a:effectLst>
              <a:outerShdw dist="104727" dir="842175" algn="ctr" rotWithShape="0">
                <a:srgbClr val="777777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901" name="Text Box 7"/>
            <p:cNvSpPr txBox="1">
              <a:spLocks noChangeArrowheads="1"/>
            </p:cNvSpPr>
            <p:nvPr/>
          </p:nvSpPr>
          <p:spPr bwMode="auto">
            <a:xfrm rot="119199">
              <a:off x="366" y="147"/>
              <a:ext cx="1198" cy="58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45791" dir="2021404" algn="ctr" rotWithShape="0">
                <a:schemeClr val="bg2"/>
              </a:outerShdw>
            </a:effectLst>
          </p:spPr>
          <p:txBody>
            <a:bodyPr>
              <a:spAutoFit/>
            </a:bodyPr>
            <a:lstStyle/>
            <a:p>
              <a:r>
                <a:rPr lang="zh-CN" altLang="en-US" sz="5500" b="1" i="1">
                  <a:solidFill>
                    <a:srgbClr val="FF3300"/>
                  </a:solidFill>
                  <a:ea typeface="黑体" pitchFamily="2" charset="-122"/>
                </a:rPr>
                <a:t>算法</a:t>
              </a:r>
            </a:p>
          </p:txBody>
        </p:sp>
      </p:grp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1015868" y="1136651"/>
            <a:ext cx="9508947" cy="1195388"/>
            <a:chOff x="480" y="786"/>
            <a:chExt cx="4493" cy="753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1440" y="1248"/>
              <a:ext cx="528" cy="240"/>
              <a:chOff x="1248" y="2208"/>
              <a:chExt cx="528" cy="240"/>
            </a:xfrm>
          </p:grpSpPr>
          <p:sp>
            <p:nvSpPr>
              <p:cNvPr id="81966" name="Rectangle 7"/>
              <p:cNvSpPr>
                <a:spLocks noChangeArrowheads="1"/>
              </p:cNvSpPr>
              <p:nvPr/>
            </p:nvSpPr>
            <p:spPr bwMode="auto">
              <a:xfrm>
                <a:off x="1248" y="2208"/>
                <a:ext cx="336" cy="240"/>
              </a:xfrm>
              <a:prstGeom prst="rect">
                <a:avLst/>
              </a:prstGeom>
              <a:noFill/>
              <a:ln w="19050" cap="sq">
                <a:solidFill>
                  <a:srgbClr val="0033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967" name="Rectangle 8"/>
              <p:cNvSpPr>
                <a:spLocks noChangeArrowheads="1"/>
              </p:cNvSpPr>
              <p:nvPr/>
            </p:nvSpPr>
            <p:spPr bwMode="auto">
              <a:xfrm>
                <a:off x="1584" y="2208"/>
                <a:ext cx="192" cy="240"/>
              </a:xfrm>
              <a:prstGeom prst="rect">
                <a:avLst/>
              </a:prstGeom>
              <a:noFill/>
              <a:ln w="19050" cap="sq">
                <a:solidFill>
                  <a:srgbClr val="0033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" name="Group 9"/>
            <p:cNvGrpSpPr>
              <a:grpSpLocks/>
            </p:cNvGrpSpPr>
            <p:nvPr/>
          </p:nvGrpSpPr>
          <p:grpSpPr bwMode="auto">
            <a:xfrm>
              <a:off x="2160" y="1248"/>
              <a:ext cx="528" cy="240"/>
              <a:chOff x="1248" y="2208"/>
              <a:chExt cx="528" cy="240"/>
            </a:xfrm>
          </p:grpSpPr>
          <p:sp>
            <p:nvSpPr>
              <p:cNvPr id="81964" name="Rectangle 10"/>
              <p:cNvSpPr>
                <a:spLocks noChangeArrowheads="1"/>
              </p:cNvSpPr>
              <p:nvPr/>
            </p:nvSpPr>
            <p:spPr bwMode="auto">
              <a:xfrm>
                <a:off x="1248" y="2208"/>
                <a:ext cx="336" cy="240"/>
              </a:xfrm>
              <a:prstGeom prst="rect">
                <a:avLst/>
              </a:prstGeom>
              <a:noFill/>
              <a:ln w="19050" cap="sq">
                <a:solidFill>
                  <a:srgbClr val="0033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965" name="Rectangle 11"/>
              <p:cNvSpPr>
                <a:spLocks noChangeArrowheads="1"/>
              </p:cNvSpPr>
              <p:nvPr/>
            </p:nvSpPr>
            <p:spPr bwMode="auto">
              <a:xfrm>
                <a:off x="1584" y="2208"/>
                <a:ext cx="192" cy="240"/>
              </a:xfrm>
              <a:prstGeom prst="rect">
                <a:avLst/>
              </a:prstGeom>
              <a:noFill/>
              <a:ln w="19050" cap="sq">
                <a:solidFill>
                  <a:srgbClr val="0033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" name="Group 12"/>
            <p:cNvGrpSpPr>
              <a:grpSpLocks/>
            </p:cNvGrpSpPr>
            <p:nvPr/>
          </p:nvGrpSpPr>
          <p:grpSpPr bwMode="auto">
            <a:xfrm>
              <a:off x="2880" y="1248"/>
              <a:ext cx="528" cy="240"/>
              <a:chOff x="1248" y="2208"/>
              <a:chExt cx="528" cy="240"/>
            </a:xfrm>
          </p:grpSpPr>
          <p:sp>
            <p:nvSpPr>
              <p:cNvPr id="81962" name="Rectangle 13"/>
              <p:cNvSpPr>
                <a:spLocks noChangeArrowheads="1"/>
              </p:cNvSpPr>
              <p:nvPr/>
            </p:nvSpPr>
            <p:spPr bwMode="auto">
              <a:xfrm>
                <a:off x="1248" y="2208"/>
                <a:ext cx="336" cy="240"/>
              </a:xfrm>
              <a:prstGeom prst="rect">
                <a:avLst/>
              </a:prstGeom>
              <a:noFill/>
              <a:ln w="19050" cap="sq">
                <a:solidFill>
                  <a:srgbClr val="0033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963" name="Rectangle 14"/>
              <p:cNvSpPr>
                <a:spLocks noChangeArrowheads="1"/>
              </p:cNvSpPr>
              <p:nvPr/>
            </p:nvSpPr>
            <p:spPr bwMode="auto">
              <a:xfrm>
                <a:off x="1584" y="2208"/>
                <a:ext cx="192" cy="240"/>
              </a:xfrm>
              <a:prstGeom prst="rect">
                <a:avLst/>
              </a:prstGeom>
              <a:noFill/>
              <a:ln w="19050" cap="sq">
                <a:solidFill>
                  <a:srgbClr val="0033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" name="Group 15"/>
            <p:cNvGrpSpPr>
              <a:grpSpLocks/>
            </p:cNvGrpSpPr>
            <p:nvPr/>
          </p:nvGrpSpPr>
          <p:grpSpPr bwMode="auto">
            <a:xfrm>
              <a:off x="4272" y="1248"/>
              <a:ext cx="528" cy="240"/>
              <a:chOff x="1248" y="2208"/>
              <a:chExt cx="528" cy="240"/>
            </a:xfrm>
          </p:grpSpPr>
          <p:sp>
            <p:nvSpPr>
              <p:cNvPr id="81960" name="Rectangle 16"/>
              <p:cNvSpPr>
                <a:spLocks noChangeArrowheads="1"/>
              </p:cNvSpPr>
              <p:nvPr/>
            </p:nvSpPr>
            <p:spPr bwMode="auto">
              <a:xfrm>
                <a:off x="1248" y="2208"/>
                <a:ext cx="336" cy="240"/>
              </a:xfrm>
              <a:prstGeom prst="rect">
                <a:avLst/>
              </a:prstGeom>
              <a:noFill/>
              <a:ln w="19050" cap="sq">
                <a:solidFill>
                  <a:srgbClr val="0033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961" name="Rectangle 17"/>
              <p:cNvSpPr>
                <a:spLocks noChangeArrowheads="1"/>
              </p:cNvSpPr>
              <p:nvPr/>
            </p:nvSpPr>
            <p:spPr bwMode="auto">
              <a:xfrm>
                <a:off x="1584" y="2208"/>
                <a:ext cx="192" cy="240"/>
              </a:xfrm>
              <a:prstGeom prst="rect">
                <a:avLst/>
              </a:prstGeom>
              <a:noFill/>
              <a:ln w="19050" cap="sq">
                <a:solidFill>
                  <a:srgbClr val="0033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81946" name="Line 18"/>
            <p:cNvSpPr>
              <a:spLocks noChangeShapeType="1"/>
            </p:cNvSpPr>
            <p:nvPr/>
          </p:nvSpPr>
          <p:spPr bwMode="auto">
            <a:xfrm>
              <a:off x="1872" y="1392"/>
              <a:ext cx="288" cy="0"/>
            </a:xfrm>
            <a:prstGeom prst="line">
              <a:avLst/>
            </a:prstGeom>
            <a:noFill/>
            <a:ln w="19050" cap="sq">
              <a:solidFill>
                <a:srgbClr val="003300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47" name="Line 19"/>
            <p:cNvSpPr>
              <a:spLocks noChangeShapeType="1"/>
            </p:cNvSpPr>
            <p:nvPr/>
          </p:nvSpPr>
          <p:spPr bwMode="auto">
            <a:xfrm>
              <a:off x="3984" y="1392"/>
              <a:ext cx="288" cy="0"/>
            </a:xfrm>
            <a:prstGeom prst="line">
              <a:avLst/>
            </a:prstGeom>
            <a:noFill/>
            <a:ln w="15875" cap="sq">
              <a:solidFill>
                <a:srgbClr val="003300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48" name="Line 20"/>
            <p:cNvSpPr>
              <a:spLocks noChangeShapeType="1"/>
            </p:cNvSpPr>
            <p:nvPr/>
          </p:nvSpPr>
          <p:spPr bwMode="auto">
            <a:xfrm>
              <a:off x="3312" y="1392"/>
              <a:ext cx="288" cy="0"/>
            </a:xfrm>
            <a:prstGeom prst="line">
              <a:avLst/>
            </a:prstGeom>
            <a:noFill/>
            <a:ln w="15875" cap="sq">
              <a:solidFill>
                <a:srgbClr val="003300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49" name="Line 21"/>
            <p:cNvSpPr>
              <a:spLocks noChangeShapeType="1"/>
            </p:cNvSpPr>
            <p:nvPr/>
          </p:nvSpPr>
          <p:spPr bwMode="auto">
            <a:xfrm>
              <a:off x="2592" y="1392"/>
              <a:ext cx="288" cy="0"/>
            </a:xfrm>
            <a:prstGeom prst="line">
              <a:avLst/>
            </a:prstGeom>
            <a:noFill/>
            <a:ln w="15875" cap="sq">
              <a:solidFill>
                <a:srgbClr val="333300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50" name="Text Box 22"/>
            <p:cNvSpPr txBox="1">
              <a:spLocks noChangeArrowheads="1"/>
            </p:cNvSpPr>
            <p:nvPr/>
          </p:nvSpPr>
          <p:spPr bwMode="auto">
            <a:xfrm>
              <a:off x="3686" y="1200"/>
              <a:ext cx="206" cy="29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zh-CN" altLang="en-US" sz="2400" b="1">
                  <a:solidFill>
                    <a:schemeClr val="bg1"/>
                  </a:solidFill>
                  <a:ea typeface="宋体" charset="-122"/>
                  <a:cs typeface="Times New Roman" pitchFamily="18" charset="0"/>
                </a:rPr>
                <a:t>…</a:t>
              </a:r>
            </a:p>
          </p:txBody>
        </p:sp>
        <p:sp>
          <p:nvSpPr>
            <p:cNvPr id="81951" name="Text Box 23"/>
            <p:cNvSpPr txBox="1">
              <a:spLocks noChangeArrowheads="1"/>
            </p:cNvSpPr>
            <p:nvPr/>
          </p:nvSpPr>
          <p:spPr bwMode="auto">
            <a:xfrm>
              <a:off x="480" y="786"/>
              <a:ext cx="358" cy="29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 dirty="0">
                  <a:solidFill>
                    <a:srgbClr val="FF3300"/>
                  </a:solidFill>
                </a:rPr>
                <a:t>front</a:t>
              </a:r>
              <a:endParaRPr lang="en-US" altLang="zh-CN" sz="2000" b="1" dirty="0">
                <a:solidFill>
                  <a:srgbClr val="FF3300"/>
                </a:solidFill>
              </a:endParaRPr>
            </a:p>
          </p:txBody>
        </p:sp>
        <p:sp>
          <p:nvSpPr>
            <p:cNvPr id="81952" name="Line 24"/>
            <p:cNvSpPr>
              <a:spLocks noChangeShapeType="1"/>
            </p:cNvSpPr>
            <p:nvPr/>
          </p:nvSpPr>
          <p:spPr bwMode="auto">
            <a:xfrm>
              <a:off x="768" y="1032"/>
              <a:ext cx="96" cy="180"/>
            </a:xfrm>
            <a:prstGeom prst="line">
              <a:avLst/>
            </a:prstGeom>
            <a:noFill/>
            <a:ln w="19050" cap="sq">
              <a:solidFill>
                <a:srgbClr val="FF0000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53" name="Text Box 25"/>
            <p:cNvSpPr txBox="1">
              <a:spLocks noChangeArrowheads="1"/>
            </p:cNvSpPr>
            <p:nvPr/>
          </p:nvSpPr>
          <p:spPr bwMode="auto">
            <a:xfrm>
              <a:off x="4660" y="786"/>
              <a:ext cx="313" cy="29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 dirty="0">
                  <a:solidFill>
                    <a:srgbClr val="FF3300"/>
                  </a:solidFill>
                </a:rPr>
                <a:t>rear</a:t>
              </a:r>
              <a:endParaRPr lang="en-US" altLang="zh-CN" sz="2000" b="1" dirty="0">
                <a:solidFill>
                  <a:srgbClr val="FF3300"/>
                </a:solidFill>
              </a:endParaRPr>
            </a:p>
          </p:txBody>
        </p:sp>
        <p:sp>
          <p:nvSpPr>
            <p:cNvPr id="81954" name="Line 26"/>
            <p:cNvSpPr>
              <a:spLocks noChangeShapeType="1"/>
            </p:cNvSpPr>
            <p:nvPr/>
          </p:nvSpPr>
          <p:spPr bwMode="auto">
            <a:xfrm flipH="1">
              <a:off x="4368" y="1008"/>
              <a:ext cx="384" cy="192"/>
            </a:xfrm>
            <a:prstGeom prst="line">
              <a:avLst/>
            </a:prstGeom>
            <a:noFill/>
            <a:ln w="19050" cap="sq">
              <a:solidFill>
                <a:srgbClr val="FF0000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7" name="Group 27"/>
            <p:cNvGrpSpPr>
              <a:grpSpLocks/>
            </p:cNvGrpSpPr>
            <p:nvPr/>
          </p:nvGrpSpPr>
          <p:grpSpPr bwMode="auto">
            <a:xfrm>
              <a:off x="720" y="1248"/>
              <a:ext cx="528" cy="240"/>
              <a:chOff x="1248" y="2208"/>
              <a:chExt cx="528" cy="240"/>
            </a:xfrm>
          </p:grpSpPr>
          <p:sp>
            <p:nvSpPr>
              <p:cNvPr id="81958" name="Rectangle 28"/>
              <p:cNvSpPr>
                <a:spLocks noChangeArrowheads="1"/>
              </p:cNvSpPr>
              <p:nvPr/>
            </p:nvSpPr>
            <p:spPr bwMode="auto">
              <a:xfrm>
                <a:off x="1248" y="2208"/>
                <a:ext cx="336" cy="240"/>
              </a:xfrm>
              <a:prstGeom prst="rect">
                <a:avLst/>
              </a:prstGeom>
              <a:noFill/>
              <a:ln w="19050" cap="sq">
                <a:solidFill>
                  <a:srgbClr val="0033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959" name="Rectangle 29"/>
              <p:cNvSpPr>
                <a:spLocks noChangeArrowheads="1"/>
              </p:cNvSpPr>
              <p:nvPr/>
            </p:nvSpPr>
            <p:spPr bwMode="auto">
              <a:xfrm>
                <a:off x="1584" y="2208"/>
                <a:ext cx="192" cy="240"/>
              </a:xfrm>
              <a:prstGeom prst="rect">
                <a:avLst/>
              </a:prstGeom>
              <a:noFill/>
              <a:ln w="19050" cap="sq">
                <a:solidFill>
                  <a:srgbClr val="0033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81956" name="Line 30"/>
            <p:cNvSpPr>
              <a:spLocks noChangeShapeType="1"/>
            </p:cNvSpPr>
            <p:nvPr/>
          </p:nvSpPr>
          <p:spPr bwMode="auto">
            <a:xfrm>
              <a:off x="1152" y="1392"/>
              <a:ext cx="288" cy="0"/>
            </a:xfrm>
            <a:prstGeom prst="line">
              <a:avLst/>
            </a:prstGeom>
            <a:noFill/>
            <a:ln w="15875" cap="sq">
              <a:solidFill>
                <a:schemeClr val="bg2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57" name="Text Box 31"/>
            <p:cNvSpPr txBox="1">
              <a:spLocks noChangeArrowheads="1"/>
            </p:cNvSpPr>
            <p:nvPr/>
          </p:nvSpPr>
          <p:spPr bwMode="auto">
            <a:xfrm>
              <a:off x="4608" y="1248"/>
              <a:ext cx="157" cy="29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zh-CN" altLang="en-US" sz="2400" b="1" dirty="0"/>
                <a:t>^</a:t>
              </a:r>
            </a:p>
          </p:txBody>
        </p:sp>
      </p:grpSp>
      <p:grpSp>
        <p:nvGrpSpPr>
          <p:cNvPr id="8" name="Group 35"/>
          <p:cNvGrpSpPr>
            <a:grpSpLocks/>
          </p:cNvGrpSpPr>
          <p:nvPr/>
        </p:nvGrpSpPr>
        <p:grpSpPr bwMode="auto">
          <a:xfrm>
            <a:off x="1447611" y="1412875"/>
            <a:ext cx="1599992" cy="457200"/>
            <a:chOff x="684" y="960"/>
            <a:chExt cx="756" cy="288"/>
          </a:xfrm>
        </p:grpSpPr>
        <p:sp>
          <p:nvSpPr>
            <p:cNvPr id="81940" name="Rectangle 36"/>
            <p:cNvSpPr>
              <a:spLocks noChangeArrowheads="1"/>
            </p:cNvSpPr>
            <p:nvPr/>
          </p:nvSpPr>
          <p:spPr bwMode="auto">
            <a:xfrm>
              <a:off x="684" y="996"/>
              <a:ext cx="288" cy="228"/>
            </a:xfrm>
            <a:prstGeom prst="rect">
              <a:avLst/>
            </a:prstGeom>
            <a:solidFill>
              <a:srgbClr val="FFFFFF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941" name="Line 37"/>
            <p:cNvSpPr>
              <a:spLocks noChangeShapeType="1"/>
            </p:cNvSpPr>
            <p:nvPr/>
          </p:nvSpPr>
          <p:spPr bwMode="auto">
            <a:xfrm>
              <a:off x="960" y="960"/>
              <a:ext cx="480" cy="288"/>
            </a:xfrm>
            <a:prstGeom prst="line">
              <a:avLst/>
            </a:prstGeom>
            <a:noFill/>
            <a:ln w="19050" cap="sq">
              <a:solidFill>
                <a:srgbClr val="FF0000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406347" y="1851026"/>
            <a:ext cx="10869785" cy="5075238"/>
            <a:chOff x="304800" y="1851025"/>
            <a:chExt cx="8153400" cy="5075238"/>
          </a:xfrm>
        </p:grpSpPr>
        <p:sp>
          <p:nvSpPr>
            <p:cNvPr id="122918" name="Rectangle 38"/>
            <p:cNvSpPr>
              <a:spLocks noChangeArrowheads="1"/>
            </p:cNvSpPr>
            <p:nvPr/>
          </p:nvSpPr>
          <p:spPr bwMode="auto">
            <a:xfrm>
              <a:off x="1123950" y="1851025"/>
              <a:ext cx="1143000" cy="533400"/>
            </a:xfrm>
            <a:prstGeom prst="rect">
              <a:avLst/>
            </a:prstGeom>
            <a:solidFill>
              <a:srgbClr val="FFFFFF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9" name="Group 78"/>
            <p:cNvGrpSpPr>
              <a:grpSpLocks/>
            </p:cNvGrpSpPr>
            <p:nvPr/>
          </p:nvGrpSpPr>
          <p:grpSpPr bwMode="auto">
            <a:xfrm>
              <a:off x="533400" y="2667000"/>
              <a:ext cx="7924800" cy="4259263"/>
              <a:chOff x="336" y="1776"/>
              <a:chExt cx="4992" cy="2683"/>
            </a:xfrm>
          </p:grpSpPr>
          <p:sp>
            <p:nvSpPr>
              <p:cNvPr id="81938" name="Rectangle 43"/>
              <p:cNvSpPr>
                <a:spLocks noChangeArrowheads="1"/>
              </p:cNvSpPr>
              <p:nvPr/>
            </p:nvSpPr>
            <p:spPr bwMode="auto">
              <a:xfrm>
                <a:off x="336" y="1776"/>
                <a:ext cx="4992" cy="2612"/>
              </a:xfrm>
              <a:prstGeom prst="rect">
                <a:avLst/>
              </a:prstGeom>
              <a:solidFill>
                <a:srgbClr val="E1FFE1"/>
              </a:solidFill>
              <a:ln w="12700" cap="sq">
                <a:noFill/>
                <a:miter lim="800000"/>
                <a:headEnd type="none" w="sm" len="sm"/>
                <a:tailEnd type="none" w="sm" len="sm"/>
              </a:ln>
              <a:effectLst>
                <a:outerShdw dist="188799" dir="2536421" algn="ctr" rotWithShape="0">
                  <a:srgbClr val="C5C5C5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939" name="Text Box 44"/>
              <p:cNvSpPr txBox="1">
                <a:spLocks noChangeArrowheads="1"/>
              </p:cNvSpPr>
              <p:nvPr/>
            </p:nvSpPr>
            <p:spPr bwMode="auto">
              <a:xfrm>
                <a:off x="576" y="1958"/>
                <a:ext cx="4752" cy="2501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1" hangingPunct="1">
                  <a:lnSpc>
                    <a:spcPct val="70000"/>
                  </a:lnSpc>
                </a:pPr>
                <a:r>
                  <a:rPr kumimoji="1" lang="en-US" altLang="zh-CN" sz="2800" b="1" dirty="0" err="1">
                    <a:solidFill>
                      <a:srgbClr val="002D88"/>
                    </a:solidFill>
                  </a:rPr>
                  <a:t>ElemType</a:t>
                </a:r>
                <a:r>
                  <a:rPr kumimoji="1" lang="en-US" altLang="zh-CN" sz="2800" b="1" dirty="0">
                    <a:solidFill>
                      <a:srgbClr val="002D88"/>
                    </a:solidFill>
                  </a:rPr>
                  <a:t>  </a:t>
                </a:r>
                <a:r>
                  <a:rPr kumimoji="1" lang="en-US" altLang="zh-CN" sz="2800" b="1" dirty="0" err="1">
                    <a:solidFill>
                      <a:srgbClr val="002D88"/>
                    </a:solidFill>
                  </a:rPr>
                  <a:t>deLQueue</a:t>
                </a:r>
                <a:r>
                  <a:rPr kumimoji="1" lang="en-US" altLang="zh-CN" sz="2800" b="1" dirty="0">
                    <a:solidFill>
                      <a:srgbClr val="002D88"/>
                    </a:solidFill>
                  </a:rPr>
                  <a:t>( )</a:t>
                </a:r>
              </a:p>
              <a:p>
                <a:pPr eaLnBrk="1" hangingPunct="1">
                  <a:lnSpc>
                    <a:spcPct val="70000"/>
                  </a:lnSpc>
                </a:pPr>
                <a:r>
                  <a:rPr kumimoji="1" lang="en-US" altLang="zh-CN" sz="2800" b="1" dirty="0">
                    <a:solidFill>
                      <a:srgbClr val="002D88"/>
                    </a:solidFill>
                  </a:rPr>
                  <a:t>{     </a:t>
                </a:r>
                <a:r>
                  <a:rPr kumimoji="1" lang="en-US" altLang="zh-CN" sz="2800" b="1" dirty="0" err="1">
                    <a:solidFill>
                      <a:srgbClr val="002D88"/>
                    </a:solidFill>
                  </a:rPr>
                  <a:t>QNodeptr</a:t>
                </a:r>
                <a:r>
                  <a:rPr kumimoji="1" lang="en-US" altLang="zh-CN" sz="2800" b="1" dirty="0">
                    <a:solidFill>
                      <a:srgbClr val="002D88"/>
                    </a:solidFill>
                  </a:rPr>
                  <a:t>  p;</a:t>
                </a:r>
              </a:p>
              <a:p>
                <a:pPr eaLnBrk="1" hangingPunct="1">
                  <a:lnSpc>
                    <a:spcPct val="70000"/>
                  </a:lnSpc>
                </a:pPr>
                <a:r>
                  <a:rPr kumimoji="1" lang="en-US" altLang="zh-CN" sz="2800" b="1" dirty="0">
                    <a:solidFill>
                      <a:srgbClr val="002D88"/>
                    </a:solidFill>
                  </a:rPr>
                  <a:t>       </a:t>
                </a:r>
                <a:r>
                  <a:rPr kumimoji="1" lang="en-US" altLang="zh-CN" sz="2800" b="1" dirty="0" err="1">
                    <a:solidFill>
                      <a:srgbClr val="002D88"/>
                    </a:solidFill>
                  </a:rPr>
                  <a:t>ElemType</a:t>
                </a:r>
                <a:r>
                  <a:rPr kumimoji="1" lang="en-US" altLang="zh-CN" sz="2800" b="1" dirty="0">
                    <a:solidFill>
                      <a:srgbClr val="002D88"/>
                    </a:solidFill>
                  </a:rPr>
                  <a:t> item;</a:t>
                </a:r>
                <a:endParaRPr kumimoji="1" lang="zh-CN" altLang="en-US" sz="2800" b="1" dirty="0">
                  <a:solidFill>
                    <a:srgbClr val="002D88"/>
                  </a:solidFill>
                </a:endParaRPr>
              </a:p>
              <a:p>
                <a:pPr eaLnBrk="1" hangingPunct="1">
                  <a:lnSpc>
                    <a:spcPct val="70000"/>
                  </a:lnSpc>
                </a:pPr>
                <a:r>
                  <a:rPr lang="zh-CN" altLang="en-US" sz="2800" b="1" dirty="0">
                    <a:solidFill>
                      <a:srgbClr val="002D88"/>
                    </a:solidFill>
                  </a:rPr>
                  <a:t> </a:t>
                </a:r>
                <a:r>
                  <a:rPr lang="zh-CN" altLang="zh-CN" sz="2800" b="1" dirty="0">
                    <a:solidFill>
                      <a:srgbClr val="002D88"/>
                    </a:solidFill>
                  </a:rPr>
                  <a:t>     </a:t>
                </a:r>
                <a:r>
                  <a:rPr lang="zh-CN" altLang="en-US" sz="2800" b="1" dirty="0">
                    <a:solidFill>
                      <a:srgbClr val="002D88"/>
                    </a:solidFill>
                  </a:rPr>
                  <a:t> </a:t>
                </a:r>
                <a:r>
                  <a:rPr lang="en-US" altLang="zh-CN" sz="2800" b="1" dirty="0">
                    <a:solidFill>
                      <a:srgbClr val="002D88"/>
                    </a:solidFill>
                  </a:rPr>
                  <a:t>if(</a:t>
                </a:r>
                <a:r>
                  <a:rPr lang="en-US" altLang="zh-CN" sz="2800" b="1" dirty="0" err="1">
                    <a:solidFill>
                      <a:srgbClr val="002D88"/>
                    </a:solidFill>
                  </a:rPr>
                  <a:t>isEmpty</a:t>
                </a:r>
                <a:r>
                  <a:rPr lang="en-US" altLang="zh-CN" sz="2800" b="1" dirty="0">
                    <a:solidFill>
                      <a:srgbClr val="002D88"/>
                    </a:solidFill>
                  </a:rPr>
                  <a:t>() )   </a:t>
                </a:r>
              </a:p>
              <a:p>
                <a:pPr eaLnBrk="1" hangingPunct="1">
                  <a:lnSpc>
                    <a:spcPct val="70000"/>
                  </a:lnSpc>
                </a:pPr>
                <a:r>
                  <a:rPr lang="en-US" altLang="zh-CN" sz="2800" b="1" dirty="0">
                    <a:solidFill>
                      <a:srgbClr val="002D88"/>
                    </a:solidFill>
                  </a:rPr>
                  <a:t>             Error(“Empty queue!”);   </a:t>
                </a:r>
                <a:r>
                  <a:rPr lang="en-US" altLang="zh-CN" sz="2400" b="1" dirty="0">
                    <a:solidFill>
                      <a:srgbClr val="002D88"/>
                    </a:solidFill>
                  </a:rPr>
                  <a:t>/* </a:t>
                </a:r>
                <a:r>
                  <a:rPr lang="zh-CN" altLang="en-US" sz="2400" b="1" dirty="0">
                    <a:solidFill>
                      <a:srgbClr val="002D88"/>
                    </a:solidFill>
                    <a:ea typeface="幼圆" pitchFamily="49" charset="-122"/>
                  </a:rPr>
                  <a:t>队列为空，删除失败 </a:t>
                </a:r>
                <a:r>
                  <a:rPr lang="zh-CN" altLang="en-US" sz="2400" b="1" dirty="0">
                    <a:solidFill>
                      <a:srgbClr val="002D88"/>
                    </a:solidFill>
                  </a:rPr>
                  <a:t>*/</a:t>
                </a:r>
              </a:p>
              <a:p>
                <a:pPr eaLnBrk="1" hangingPunct="1">
                  <a:lnSpc>
                    <a:spcPct val="70000"/>
                  </a:lnSpc>
                </a:pPr>
                <a:r>
                  <a:rPr lang="en-US" altLang="zh-CN" sz="2800" b="1" dirty="0">
                    <a:solidFill>
                      <a:srgbClr val="002D88"/>
                    </a:solidFill>
                  </a:rPr>
                  <a:t>       else{</a:t>
                </a:r>
              </a:p>
              <a:p>
                <a:pPr eaLnBrk="1" hangingPunct="1">
                  <a:lnSpc>
                    <a:spcPct val="70000"/>
                  </a:lnSpc>
                </a:pPr>
                <a:r>
                  <a:rPr lang="en-US" altLang="zh-CN" sz="2800" b="1" dirty="0">
                    <a:solidFill>
                      <a:srgbClr val="002D88"/>
                    </a:solidFill>
                  </a:rPr>
                  <a:t>             p=Front;</a:t>
                </a:r>
              </a:p>
              <a:p>
                <a:pPr eaLnBrk="1" hangingPunct="1">
                  <a:lnSpc>
                    <a:spcPct val="70000"/>
                  </a:lnSpc>
                </a:pPr>
                <a:r>
                  <a:rPr lang="zh-CN" altLang="en-US" sz="2800" b="1" dirty="0">
                    <a:solidFill>
                      <a:srgbClr val="002D88"/>
                    </a:solidFill>
                  </a:rPr>
                  <a:t>             </a:t>
                </a:r>
                <a:r>
                  <a:rPr lang="en-US" altLang="zh-CN" sz="2800" b="1" dirty="0">
                    <a:solidFill>
                      <a:srgbClr val="002D88"/>
                    </a:solidFill>
                  </a:rPr>
                  <a:t>Front=Front</a:t>
                </a:r>
                <a:r>
                  <a:rPr lang="en-US" altLang="zh-CN" sz="2800" b="1" dirty="0">
                    <a:solidFill>
                      <a:srgbClr val="002D88"/>
                    </a:solidFill>
                    <a:latin typeface="宋体" charset="-122"/>
                    <a:ea typeface="宋体" charset="-122"/>
                  </a:rPr>
                  <a:t>-</a:t>
                </a:r>
                <a:r>
                  <a:rPr lang="en-US" altLang="zh-CN" sz="2800" b="1" dirty="0">
                    <a:solidFill>
                      <a:srgbClr val="002D88"/>
                    </a:solidFill>
                  </a:rPr>
                  <a:t>&gt;link;</a:t>
                </a:r>
              </a:p>
              <a:p>
                <a:pPr eaLnBrk="1" hangingPunct="1">
                  <a:lnSpc>
                    <a:spcPct val="70000"/>
                  </a:lnSpc>
                </a:pPr>
                <a:r>
                  <a:rPr lang="en-US" altLang="zh-CN" sz="2800" b="1" dirty="0">
                    <a:solidFill>
                      <a:srgbClr val="002D88"/>
                    </a:solidFill>
                  </a:rPr>
                  <a:t>             item=p</a:t>
                </a:r>
                <a:r>
                  <a:rPr lang="en-US" altLang="zh-CN" sz="2800" b="1" dirty="0">
                    <a:solidFill>
                      <a:srgbClr val="002D88"/>
                    </a:solidFill>
                    <a:latin typeface="宋体" charset="-122"/>
                    <a:ea typeface="宋体" charset="-122"/>
                  </a:rPr>
                  <a:t>-</a:t>
                </a:r>
                <a:r>
                  <a:rPr lang="en-US" altLang="zh-CN" sz="2800" b="1" dirty="0">
                    <a:solidFill>
                      <a:srgbClr val="002D88"/>
                    </a:solidFill>
                  </a:rPr>
                  <a:t>&gt;data;</a:t>
                </a:r>
              </a:p>
              <a:p>
                <a:pPr eaLnBrk="1" hangingPunct="1">
                  <a:lnSpc>
                    <a:spcPct val="70000"/>
                  </a:lnSpc>
                </a:pPr>
                <a:r>
                  <a:rPr lang="en-US" altLang="zh-CN" sz="2800" b="1" dirty="0">
                    <a:solidFill>
                      <a:srgbClr val="002D88"/>
                    </a:solidFill>
                  </a:rPr>
                  <a:t>             free(p);     </a:t>
                </a:r>
              </a:p>
              <a:p>
                <a:pPr eaLnBrk="1" hangingPunct="1">
                  <a:lnSpc>
                    <a:spcPct val="70000"/>
                  </a:lnSpc>
                </a:pPr>
                <a:r>
                  <a:rPr lang="en-US" altLang="zh-CN" sz="2800" b="1" dirty="0">
                    <a:solidFill>
                      <a:srgbClr val="002D88"/>
                    </a:solidFill>
                  </a:rPr>
                  <a:t>             return  item;              </a:t>
                </a:r>
                <a:r>
                  <a:rPr lang="en-US" altLang="zh-CN" sz="2400" b="1" dirty="0">
                    <a:solidFill>
                      <a:srgbClr val="002D88"/>
                    </a:solidFill>
                  </a:rPr>
                  <a:t>/* </a:t>
                </a:r>
                <a:r>
                  <a:rPr lang="zh-CN" altLang="en-US" sz="2400" b="1" dirty="0">
                    <a:solidFill>
                      <a:srgbClr val="002D88"/>
                    </a:solidFill>
                    <a:ea typeface="幼圆" pitchFamily="49" charset="-122"/>
                  </a:rPr>
                  <a:t>队列非空，删除成功 </a:t>
                </a:r>
                <a:r>
                  <a:rPr lang="zh-CN" altLang="en-US" sz="2400" b="1" dirty="0">
                    <a:solidFill>
                      <a:srgbClr val="002D88"/>
                    </a:solidFill>
                  </a:rPr>
                  <a:t>*/</a:t>
                </a:r>
                <a:endParaRPr lang="en-US" altLang="zh-CN" sz="2800" b="1" dirty="0">
                  <a:solidFill>
                    <a:srgbClr val="002D88"/>
                  </a:solidFill>
                </a:endParaRPr>
              </a:p>
              <a:p>
                <a:pPr eaLnBrk="1" hangingPunct="1">
                  <a:lnSpc>
                    <a:spcPct val="65000"/>
                  </a:lnSpc>
                </a:pPr>
                <a:r>
                  <a:rPr lang="en-US" altLang="zh-CN" sz="2800" b="1" dirty="0">
                    <a:solidFill>
                      <a:srgbClr val="002D88"/>
                    </a:solidFill>
                  </a:rPr>
                  <a:t>       }</a:t>
                </a:r>
              </a:p>
              <a:p>
                <a:pPr eaLnBrk="1" hangingPunct="1">
                  <a:lnSpc>
                    <a:spcPct val="65000"/>
                  </a:lnSpc>
                </a:pPr>
                <a:r>
                  <a:rPr lang="en-US" altLang="zh-CN" sz="2800" b="1" dirty="0">
                    <a:solidFill>
                      <a:srgbClr val="002D88"/>
                    </a:solidFill>
                  </a:rPr>
                  <a:t>}</a:t>
                </a:r>
              </a:p>
            </p:txBody>
          </p:sp>
        </p:grpSp>
        <p:grpSp>
          <p:nvGrpSpPr>
            <p:cNvPr id="10" name="Group 93"/>
            <p:cNvGrpSpPr>
              <a:grpSpLocks/>
            </p:cNvGrpSpPr>
            <p:nvPr/>
          </p:nvGrpSpPr>
          <p:grpSpPr bwMode="auto">
            <a:xfrm>
              <a:off x="304800" y="2022475"/>
              <a:ext cx="1676400" cy="895350"/>
              <a:chOff x="192" y="1596"/>
              <a:chExt cx="1056" cy="564"/>
            </a:xfrm>
          </p:grpSpPr>
          <p:sp>
            <p:nvSpPr>
              <p:cNvPr id="81936" name="AutoShape 46"/>
              <p:cNvSpPr>
                <a:spLocks noChangeArrowheads="1"/>
              </p:cNvSpPr>
              <p:nvPr/>
            </p:nvSpPr>
            <p:spPr bwMode="auto">
              <a:xfrm rot="137302">
                <a:off x="192" y="1596"/>
                <a:ext cx="1056" cy="564"/>
              </a:xfrm>
              <a:prstGeom prst="irregularSeal2">
                <a:avLst/>
              </a:prstGeom>
              <a:solidFill>
                <a:srgbClr val="FF3300"/>
              </a:solidFill>
              <a:ln w="50800">
                <a:solidFill>
                  <a:srgbClr val="FFFF00"/>
                </a:solidFill>
                <a:miter lim="800000"/>
                <a:headEnd type="none" w="sm" len="sm"/>
                <a:tailEnd type="none" w="sm" len="sm"/>
              </a:ln>
              <a:effectLst>
                <a:outerShdw dist="104727" dir="842175" algn="ctr" rotWithShape="0">
                  <a:srgbClr val="777777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937" name="Text Box 47"/>
              <p:cNvSpPr txBox="1">
                <a:spLocks noChangeArrowheads="1"/>
              </p:cNvSpPr>
              <p:nvPr/>
            </p:nvSpPr>
            <p:spPr bwMode="auto">
              <a:xfrm rot="-546216">
                <a:off x="195" y="1635"/>
                <a:ext cx="1050" cy="480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>
                <a:outerShdw dist="45791" dir="2021404" algn="ctr" rotWithShape="0">
                  <a:srgbClr val="000000"/>
                </a:outerShdw>
              </a:effectLst>
            </p:spPr>
            <p:txBody>
              <a:bodyPr>
                <a:spAutoFit/>
              </a:bodyPr>
              <a:lstStyle/>
              <a:p>
                <a:r>
                  <a:rPr lang="zh-CN" altLang="en-US" sz="4400" b="1" i="1" dirty="0">
                    <a:solidFill>
                      <a:srgbClr val="FFFFFF"/>
                    </a:solidFill>
                    <a:ea typeface="黑体" pitchFamily="2" charset="-122"/>
                  </a:rPr>
                  <a:t>算法</a:t>
                </a:r>
              </a:p>
            </p:txBody>
          </p:sp>
        </p:grpSp>
      </p:grpSp>
      <p:grpSp>
        <p:nvGrpSpPr>
          <p:cNvPr id="11" name="Group 77"/>
          <p:cNvGrpSpPr>
            <a:grpSpLocks/>
          </p:cNvGrpSpPr>
          <p:nvPr/>
        </p:nvGrpSpPr>
        <p:grpSpPr bwMode="auto">
          <a:xfrm>
            <a:off x="4751299" y="908050"/>
            <a:ext cx="3959767" cy="533400"/>
            <a:chOff x="2220" y="672"/>
            <a:chExt cx="1871" cy="336"/>
          </a:xfrm>
        </p:grpSpPr>
        <p:sp>
          <p:nvSpPr>
            <p:cNvPr id="81934" name="AutoShape 58"/>
            <p:cNvSpPr>
              <a:spLocks noChangeArrowheads="1"/>
            </p:cNvSpPr>
            <p:nvPr/>
          </p:nvSpPr>
          <p:spPr bwMode="auto">
            <a:xfrm>
              <a:off x="2220" y="672"/>
              <a:ext cx="1764" cy="336"/>
            </a:xfrm>
            <a:prstGeom prst="wedgeRectCallout">
              <a:avLst>
                <a:gd name="adj1" fmla="val -97167"/>
                <a:gd name="adj2" fmla="val 90181"/>
              </a:avLst>
            </a:prstGeom>
            <a:noFill/>
            <a:ln w="53975" cap="sq">
              <a:solidFill>
                <a:srgbClr val="33CCCC"/>
              </a:solidFill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/>
              <a:endParaRPr lang="zh-CN" altLang="en-US">
                <a:solidFill>
                  <a:srgbClr val="FFFF00"/>
                </a:solidFill>
              </a:endParaRPr>
            </a:p>
          </p:txBody>
        </p:sp>
        <p:sp>
          <p:nvSpPr>
            <p:cNvPr id="81935" name="Rectangle 59"/>
            <p:cNvSpPr>
              <a:spLocks noChangeArrowheads="1"/>
            </p:cNvSpPr>
            <p:nvPr/>
          </p:nvSpPr>
          <p:spPr bwMode="auto">
            <a:xfrm>
              <a:off x="2253" y="678"/>
              <a:ext cx="1838" cy="33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en-US" altLang="zh-CN" sz="2800" b="1" dirty="0">
                  <a:solidFill>
                    <a:schemeClr val="accent2"/>
                  </a:solidFill>
                  <a:sym typeface="Symbol" pitchFamily="18" charset="2"/>
                </a:rPr>
                <a:t>front=front</a:t>
              </a:r>
              <a:r>
                <a:rPr lang="en-US" altLang="zh-CN" sz="2800" b="1" dirty="0">
                  <a:solidFill>
                    <a:schemeClr val="accent2"/>
                  </a:solidFill>
                  <a:latin typeface="宋体" charset="-122"/>
                  <a:ea typeface="宋体" charset="-122"/>
                  <a:sym typeface="Symbol" pitchFamily="18" charset="2"/>
                </a:rPr>
                <a:t>-</a:t>
              </a:r>
              <a:r>
                <a:rPr lang="en-US" altLang="zh-CN" sz="2800" b="1" dirty="0">
                  <a:solidFill>
                    <a:schemeClr val="accent2"/>
                  </a:solidFill>
                  <a:sym typeface="Symbol" pitchFamily="18" charset="2"/>
                </a:rPr>
                <a:t>&gt;</a:t>
              </a:r>
              <a:r>
                <a:rPr lang="en-US" altLang="zh-CN" sz="2800" b="1" dirty="0">
                  <a:solidFill>
                    <a:schemeClr val="accent2"/>
                  </a:solidFill>
                </a:rPr>
                <a:t>link;</a:t>
              </a:r>
            </a:p>
          </p:txBody>
        </p:sp>
      </p:grpSp>
      <p:grpSp>
        <p:nvGrpSpPr>
          <p:cNvPr id="12" name="Group 74"/>
          <p:cNvGrpSpPr>
            <a:grpSpLocks/>
          </p:cNvGrpSpPr>
          <p:nvPr/>
        </p:nvGrpSpPr>
        <p:grpSpPr bwMode="auto">
          <a:xfrm>
            <a:off x="507934" y="152400"/>
            <a:ext cx="4533310" cy="647700"/>
            <a:chOff x="402" y="288"/>
            <a:chExt cx="2142" cy="408"/>
          </a:xfrm>
        </p:grpSpPr>
        <p:sp>
          <p:nvSpPr>
            <p:cNvPr id="81932" name="AutoShape 75"/>
            <p:cNvSpPr>
              <a:spLocks noChangeArrowheads="1"/>
            </p:cNvSpPr>
            <p:nvPr/>
          </p:nvSpPr>
          <p:spPr bwMode="auto">
            <a:xfrm>
              <a:off x="402" y="288"/>
              <a:ext cx="1968" cy="408"/>
            </a:xfrm>
            <a:prstGeom prst="cloudCallout">
              <a:avLst>
                <a:gd name="adj1" fmla="val 15245"/>
                <a:gd name="adj2" fmla="val 40194"/>
              </a:avLst>
            </a:prstGeom>
            <a:solidFill>
              <a:srgbClr val="EEDDFF"/>
            </a:solidFill>
            <a:ln w="12700" cap="sq">
              <a:noFill/>
              <a:round/>
              <a:headEnd type="none" w="sm" len="sm"/>
              <a:tailEnd type="none" w="sm" len="sm"/>
            </a:ln>
            <a:effectLst>
              <a:outerShdw dist="96720" dir="1391915" algn="ctr" rotWithShape="0">
                <a:srgbClr val="C0C0C0"/>
              </a:outerShdw>
            </a:effectLst>
          </p:spPr>
          <p:txBody>
            <a:bodyPr/>
            <a:lstStyle/>
            <a:p>
              <a:pPr algn="ctr"/>
              <a:endParaRPr lang="zh-CN" altLang="en-US" sz="2400" b="1"/>
            </a:p>
          </p:txBody>
        </p:sp>
        <p:sp>
          <p:nvSpPr>
            <p:cNvPr id="81933" name="Text Box 76"/>
            <p:cNvSpPr txBox="1">
              <a:spLocks noChangeArrowheads="1"/>
            </p:cNvSpPr>
            <p:nvPr/>
          </p:nvSpPr>
          <p:spPr bwMode="auto">
            <a:xfrm>
              <a:off x="579" y="312"/>
              <a:ext cx="1965" cy="35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/>
              <a:r>
                <a:rPr kumimoji="1" lang="zh-CN" altLang="en-US" sz="3100" b="1">
                  <a:solidFill>
                    <a:srgbClr val="B20059"/>
                  </a:solidFill>
                </a:rPr>
                <a:t>4. 删除(出队)</a:t>
              </a:r>
            </a:p>
          </p:txBody>
        </p:sp>
      </p:grp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9"/>
          <p:cNvGrpSpPr>
            <a:grpSpLocks/>
          </p:cNvGrpSpPr>
          <p:nvPr/>
        </p:nvGrpSpPr>
        <p:grpSpPr bwMode="auto">
          <a:xfrm>
            <a:off x="1015868" y="1143000"/>
            <a:ext cx="10260264" cy="1828800"/>
            <a:chOff x="480" y="720"/>
            <a:chExt cx="4848" cy="1152"/>
          </a:xfrm>
        </p:grpSpPr>
        <p:sp>
          <p:nvSpPr>
            <p:cNvPr id="82982" name="Rectangle 6"/>
            <p:cNvSpPr>
              <a:spLocks noChangeArrowheads="1"/>
            </p:cNvSpPr>
            <p:nvPr/>
          </p:nvSpPr>
          <p:spPr bwMode="auto">
            <a:xfrm>
              <a:off x="480" y="720"/>
              <a:ext cx="4848" cy="1152"/>
            </a:xfrm>
            <a:prstGeom prst="rect">
              <a:avLst/>
            </a:prstGeom>
            <a:solidFill>
              <a:srgbClr val="CCFFFF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88799" dir="2536421" algn="ctr" rotWithShape="0">
                <a:srgbClr val="AEAEAE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83" name="Text Box 7"/>
            <p:cNvSpPr txBox="1">
              <a:spLocks noChangeArrowheads="1"/>
            </p:cNvSpPr>
            <p:nvPr/>
          </p:nvSpPr>
          <p:spPr bwMode="auto">
            <a:xfrm>
              <a:off x="672" y="912"/>
              <a:ext cx="4512" cy="89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zh-CN" altLang="en-US" sz="3200" b="1" dirty="0">
                  <a:solidFill>
                    <a:srgbClr val="002D88"/>
                  </a:solidFill>
                  <a:ea typeface="幼圆" pitchFamily="49" charset="-122"/>
                </a:rPr>
                <a:t>        所谓销毁一个队列是指将队列所对应的链表中所有结点都删除，并且释放其存储空间，使队列成为一个空队(空链表)。</a:t>
              </a:r>
            </a:p>
          </p:txBody>
        </p:sp>
      </p:grpSp>
      <p:grpSp>
        <p:nvGrpSpPr>
          <p:cNvPr id="3" name="Group 58"/>
          <p:cNvGrpSpPr>
            <a:grpSpLocks/>
          </p:cNvGrpSpPr>
          <p:nvPr/>
        </p:nvGrpSpPr>
        <p:grpSpPr bwMode="auto">
          <a:xfrm>
            <a:off x="1515336" y="3581400"/>
            <a:ext cx="9028525" cy="1111250"/>
            <a:chOff x="716" y="2544"/>
            <a:chExt cx="4266" cy="700"/>
          </a:xfrm>
        </p:grpSpPr>
        <p:grpSp>
          <p:nvGrpSpPr>
            <p:cNvPr id="4" name="Group 32"/>
            <p:cNvGrpSpPr>
              <a:grpSpLocks/>
            </p:cNvGrpSpPr>
            <p:nvPr/>
          </p:nvGrpSpPr>
          <p:grpSpPr bwMode="auto">
            <a:xfrm>
              <a:off x="1060" y="3004"/>
              <a:ext cx="384" cy="240"/>
              <a:chOff x="1344" y="1296"/>
              <a:chExt cx="384" cy="240"/>
            </a:xfrm>
          </p:grpSpPr>
          <p:sp>
            <p:nvSpPr>
              <p:cNvPr id="82980" name="Rectangle 33"/>
              <p:cNvSpPr>
                <a:spLocks noChangeArrowheads="1"/>
              </p:cNvSpPr>
              <p:nvPr/>
            </p:nvSpPr>
            <p:spPr bwMode="auto">
              <a:xfrm>
                <a:off x="1344" y="1296"/>
                <a:ext cx="240" cy="240"/>
              </a:xfrm>
              <a:prstGeom prst="rect">
                <a:avLst/>
              </a:prstGeom>
              <a:noFill/>
              <a:ln w="25400" cap="sq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981" name="Rectangle 34"/>
              <p:cNvSpPr>
                <a:spLocks noChangeArrowheads="1"/>
              </p:cNvSpPr>
              <p:nvPr/>
            </p:nvSpPr>
            <p:spPr bwMode="auto">
              <a:xfrm>
                <a:off x="1584" y="1296"/>
                <a:ext cx="144" cy="240"/>
              </a:xfrm>
              <a:prstGeom prst="rect">
                <a:avLst/>
              </a:prstGeom>
              <a:noFill/>
              <a:ln w="25400" cap="sq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" name="Group 35"/>
            <p:cNvGrpSpPr>
              <a:grpSpLocks/>
            </p:cNvGrpSpPr>
            <p:nvPr/>
          </p:nvGrpSpPr>
          <p:grpSpPr bwMode="auto">
            <a:xfrm>
              <a:off x="1732" y="3004"/>
              <a:ext cx="384" cy="240"/>
              <a:chOff x="1344" y="1296"/>
              <a:chExt cx="384" cy="240"/>
            </a:xfrm>
          </p:grpSpPr>
          <p:sp>
            <p:nvSpPr>
              <p:cNvPr id="82978" name="Rectangle 36"/>
              <p:cNvSpPr>
                <a:spLocks noChangeArrowheads="1"/>
              </p:cNvSpPr>
              <p:nvPr/>
            </p:nvSpPr>
            <p:spPr bwMode="auto">
              <a:xfrm>
                <a:off x="1344" y="1296"/>
                <a:ext cx="240" cy="240"/>
              </a:xfrm>
              <a:prstGeom prst="rect">
                <a:avLst/>
              </a:prstGeom>
              <a:noFill/>
              <a:ln w="25400" cap="sq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979" name="Rectangle 37"/>
              <p:cNvSpPr>
                <a:spLocks noChangeArrowheads="1"/>
              </p:cNvSpPr>
              <p:nvPr/>
            </p:nvSpPr>
            <p:spPr bwMode="auto">
              <a:xfrm>
                <a:off x="1584" y="1296"/>
                <a:ext cx="144" cy="240"/>
              </a:xfrm>
              <a:prstGeom prst="rect">
                <a:avLst/>
              </a:prstGeom>
              <a:noFill/>
              <a:ln w="25400" cap="sq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" name="Group 38"/>
            <p:cNvGrpSpPr>
              <a:grpSpLocks/>
            </p:cNvGrpSpPr>
            <p:nvPr/>
          </p:nvGrpSpPr>
          <p:grpSpPr bwMode="auto">
            <a:xfrm>
              <a:off x="2404" y="3004"/>
              <a:ext cx="384" cy="240"/>
              <a:chOff x="1344" y="1296"/>
              <a:chExt cx="384" cy="240"/>
            </a:xfrm>
          </p:grpSpPr>
          <p:sp>
            <p:nvSpPr>
              <p:cNvPr id="82976" name="Rectangle 39"/>
              <p:cNvSpPr>
                <a:spLocks noChangeArrowheads="1"/>
              </p:cNvSpPr>
              <p:nvPr/>
            </p:nvSpPr>
            <p:spPr bwMode="auto">
              <a:xfrm>
                <a:off x="1344" y="1296"/>
                <a:ext cx="240" cy="240"/>
              </a:xfrm>
              <a:prstGeom prst="rect">
                <a:avLst/>
              </a:prstGeom>
              <a:noFill/>
              <a:ln w="25400" cap="sq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977" name="Rectangle 40"/>
              <p:cNvSpPr>
                <a:spLocks noChangeArrowheads="1"/>
              </p:cNvSpPr>
              <p:nvPr/>
            </p:nvSpPr>
            <p:spPr bwMode="auto">
              <a:xfrm>
                <a:off x="1584" y="1296"/>
                <a:ext cx="144" cy="240"/>
              </a:xfrm>
              <a:prstGeom prst="rect">
                <a:avLst/>
              </a:prstGeom>
              <a:noFill/>
              <a:ln w="25400" cap="sq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" name="Group 41"/>
            <p:cNvGrpSpPr>
              <a:grpSpLocks/>
            </p:cNvGrpSpPr>
            <p:nvPr/>
          </p:nvGrpSpPr>
          <p:grpSpPr bwMode="auto">
            <a:xfrm>
              <a:off x="3039" y="3004"/>
              <a:ext cx="384" cy="240"/>
              <a:chOff x="1344" y="1296"/>
              <a:chExt cx="384" cy="240"/>
            </a:xfrm>
          </p:grpSpPr>
          <p:sp>
            <p:nvSpPr>
              <p:cNvPr id="82974" name="Rectangle 42"/>
              <p:cNvSpPr>
                <a:spLocks noChangeArrowheads="1"/>
              </p:cNvSpPr>
              <p:nvPr/>
            </p:nvSpPr>
            <p:spPr bwMode="auto">
              <a:xfrm>
                <a:off x="1344" y="1296"/>
                <a:ext cx="240" cy="240"/>
              </a:xfrm>
              <a:prstGeom prst="rect">
                <a:avLst/>
              </a:prstGeom>
              <a:noFill/>
              <a:ln w="25400" cap="sq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975" name="Rectangle 43"/>
              <p:cNvSpPr>
                <a:spLocks noChangeArrowheads="1"/>
              </p:cNvSpPr>
              <p:nvPr/>
            </p:nvSpPr>
            <p:spPr bwMode="auto">
              <a:xfrm>
                <a:off x="1584" y="1296"/>
                <a:ext cx="144" cy="240"/>
              </a:xfrm>
              <a:prstGeom prst="rect">
                <a:avLst/>
              </a:prstGeom>
              <a:noFill/>
              <a:ln w="25400" cap="sq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" name="Group 44"/>
            <p:cNvGrpSpPr>
              <a:grpSpLocks/>
            </p:cNvGrpSpPr>
            <p:nvPr/>
          </p:nvGrpSpPr>
          <p:grpSpPr bwMode="auto">
            <a:xfrm>
              <a:off x="4324" y="3004"/>
              <a:ext cx="384" cy="240"/>
              <a:chOff x="1344" y="1296"/>
              <a:chExt cx="384" cy="240"/>
            </a:xfrm>
          </p:grpSpPr>
          <p:sp>
            <p:nvSpPr>
              <p:cNvPr id="82972" name="Rectangle 45"/>
              <p:cNvSpPr>
                <a:spLocks noChangeArrowheads="1"/>
              </p:cNvSpPr>
              <p:nvPr/>
            </p:nvSpPr>
            <p:spPr bwMode="auto">
              <a:xfrm>
                <a:off x="1344" y="1296"/>
                <a:ext cx="240" cy="240"/>
              </a:xfrm>
              <a:prstGeom prst="rect">
                <a:avLst/>
              </a:prstGeom>
              <a:noFill/>
              <a:ln w="25400" cap="sq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973" name="Rectangle 46"/>
              <p:cNvSpPr>
                <a:spLocks noChangeArrowheads="1"/>
              </p:cNvSpPr>
              <p:nvPr/>
            </p:nvSpPr>
            <p:spPr bwMode="auto">
              <a:xfrm>
                <a:off x="1584" y="1296"/>
                <a:ext cx="144" cy="240"/>
              </a:xfrm>
              <a:prstGeom prst="rect">
                <a:avLst/>
              </a:prstGeom>
              <a:noFill/>
              <a:ln w="25400" cap="sq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82961" name="Line 47"/>
            <p:cNvSpPr>
              <a:spLocks noChangeShapeType="1"/>
            </p:cNvSpPr>
            <p:nvPr/>
          </p:nvSpPr>
          <p:spPr bwMode="auto">
            <a:xfrm flipV="1">
              <a:off x="1396" y="3126"/>
              <a:ext cx="336" cy="0"/>
            </a:xfrm>
            <a:prstGeom prst="line">
              <a:avLst/>
            </a:prstGeom>
            <a:noFill/>
            <a:ln w="22225" cap="sq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62" name="Line 48"/>
            <p:cNvSpPr>
              <a:spLocks noChangeShapeType="1"/>
            </p:cNvSpPr>
            <p:nvPr/>
          </p:nvSpPr>
          <p:spPr bwMode="auto">
            <a:xfrm flipV="1">
              <a:off x="2057" y="3122"/>
              <a:ext cx="336" cy="0"/>
            </a:xfrm>
            <a:prstGeom prst="line">
              <a:avLst/>
            </a:prstGeom>
            <a:noFill/>
            <a:ln w="22225" cap="sq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63" name="Line 49"/>
            <p:cNvSpPr>
              <a:spLocks noChangeShapeType="1"/>
            </p:cNvSpPr>
            <p:nvPr/>
          </p:nvSpPr>
          <p:spPr bwMode="auto">
            <a:xfrm flipV="1">
              <a:off x="2703" y="3126"/>
              <a:ext cx="336" cy="0"/>
            </a:xfrm>
            <a:prstGeom prst="line">
              <a:avLst/>
            </a:prstGeom>
            <a:noFill/>
            <a:ln w="22225" cap="sq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64" name="Line 50"/>
            <p:cNvSpPr>
              <a:spLocks noChangeShapeType="1"/>
            </p:cNvSpPr>
            <p:nvPr/>
          </p:nvSpPr>
          <p:spPr bwMode="auto">
            <a:xfrm flipV="1">
              <a:off x="3364" y="3122"/>
              <a:ext cx="336" cy="0"/>
            </a:xfrm>
            <a:prstGeom prst="line">
              <a:avLst/>
            </a:prstGeom>
            <a:noFill/>
            <a:ln w="22225" cap="sq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65" name="Line 51"/>
            <p:cNvSpPr>
              <a:spLocks noChangeShapeType="1"/>
            </p:cNvSpPr>
            <p:nvPr/>
          </p:nvSpPr>
          <p:spPr bwMode="auto">
            <a:xfrm flipV="1">
              <a:off x="3988" y="3126"/>
              <a:ext cx="336" cy="0"/>
            </a:xfrm>
            <a:prstGeom prst="line">
              <a:avLst/>
            </a:prstGeom>
            <a:noFill/>
            <a:ln w="22225" cap="sq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66" name="Text Box 52"/>
            <p:cNvSpPr txBox="1">
              <a:spLocks noChangeArrowheads="1"/>
            </p:cNvSpPr>
            <p:nvPr/>
          </p:nvSpPr>
          <p:spPr bwMode="auto">
            <a:xfrm>
              <a:off x="3750" y="2960"/>
              <a:ext cx="174" cy="226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fontAlgn="t">
                <a:spcBef>
                  <a:spcPct val="50000"/>
                </a:spcBef>
              </a:pPr>
              <a:r>
                <a:rPr lang="zh-CN" altLang="en-US" sz="2600" b="1" baseline="-10000">
                  <a:ea typeface="宋体" charset="-122"/>
                </a:rPr>
                <a:t>…</a:t>
              </a:r>
              <a:endParaRPr lang="zh-CN" altLang="en-US" sz="2600" b="1" baseline="-10000"/>
            </a:p>
          </p:txBody>
        </p:sp>
        <p:sp>
          <p:nvSpPr>
            <p:cNvPr id="82967" name="Text Box 53"/>
            <p:cNvSpPr txBox="1">
              <a:spLocks noChangeArrowheads="1"/>
            </p:cNvSpPr>
            <p:nvPr/>
          </p:nvSpPr>
          <p:spPr bwMode="auto">
            <a:xfrm>
              <a:off x="4587" y="3004"/>
              <a:ext cx="115" cy="174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fontAlgn="t">
                <a:spcBef>
                  <a:spcPct val="50000"/>
                </a:spcBef>
              </a:pPr>
              <a:r>
                <a:rPr lang="zh-CN" altLang="en-US" baseline="-10000"/>
                <a:t>^</a:t>
              </a:r>
            </a:p>
          </p:txBody>
        </p:sp>
        <p:sp>
          <p:nvSpPr>
            <p:cNvPr id="82968" name="Text Box 54"/>
            <p:cNvSpPr txBox="1">
              <a:spLocks noChangeArrowheads="1"/>
            </p:cNvSpPr>
            <p:nvPr/>
          </p:nvSpPr>
          <p:spPr bwMode="auto">
            <a:xfrm>
              <a:off x="716" y="2544"/>
              <a:ext cx="330" cy="265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fontAlgn="t">
                <a:spcBef>
                  <a:spcPct val="50000"/>
                </a:spcBef>
              </a:pPr>
              <a:r>
                <a:rPr lang="en-US" altLang="zh-CN" sz="3200" b="1" baseline="-10000" dirty="0">
                  <a:solidFill>
                    <a:srgbClr val="FF3300"/>
                  </a:solidFill>
                </a:rPr>
                <a:t>front</a:t>
              </a:r>
              <a:endParaRPr lang="en-US" altLang="zh-CN" sz="3000" b="1" baseline="-10000" dirty="0">
                <a:solidFill>
                  <a:srgbClr val="FF3300"/>
                </a:solidFill>
              </a:endParaRPr>
            </a:p>
          </p:txBody>
        </p:sp>
        <p:sp>
          <p:nvSpPr>
            <p:cNvPr id="82969" name="Line 55"/>
            <p:cNvSpPr>
              <a:spLocks noChangeShapeType="1"/>
            </p:cNvSpPr>
            <p:nvPr/>
          </p:nvSpPr>
          <p:spPr bwMode="auto">
            <a:xfrm rot="904659">
              <a:off x="879" y="2834"/>
              <a:ext cx="192" cy="144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70" name="Text Box 56"/>
            <p:cNvSpPr txBox="1">
              <a:spLocks noChangeArrowheads="1"/>
            </p:cNvSpPr>
            <p:nvPr/>
          </p:nvSpPr>
          <p:spPr bwMode="auto">
            <a:xfrm>
              <a:off x="4695" y="2582"/>
              <a:ext cx="287" cy="265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fontAlgn="t">
                <a:spcBef>
                  <a:spcPct val="50000"/>
                </a:spcBef>
              </a:pPr>
              <a:r>
                <a:rPr lang="en-US" altLang="zh-CN" sz="3200" b="1" baseline="-10000" dirty="0">
                  <a:solidFill>
                    <a:srgbClr val="FF3300"/>
                  </a:solidFill>
                </a:rPr>
                <a:t>rear</a:t>
              </a:r>
              <a:endParaRPr lang="en-US" altLang="zh-CN" sz="3000" b="1" baseline="-10000" dirty="0">
                <a:solidFill>
                  <a:srgbClr val="FF3300"/>
                </a:solidFill>
              </a:endParaRPr>
            </a:p>
          </p:txBody>
        </p:sp>
        <p:sp>
          <p:nvSpPr>
            <p:cNvPr id="82971" name="Line 57"/>
            <p:cNvSpPr>
              <a:spLocks noChangeShapeType="1"/>
            </p:cNvSpPr>
            <p:nvPr/>
          </p:nvSpPr>
          <p:spPr bwMode="auto">
            <a:xfrm flipH="1">
              <a:off x="4560" y="2784"/>
              <a:ext cx="192" cy="192"/>
            </a:xfrm>
            <a:prstGeom prst="line">
              <a:avLst/>
            </a:prstGeom>
            <a:noFill/>
            <a:ln w="22225" cap="sq">
              <a:solidFill>
                <a:schemeClr val="tx1"/>
              </a:solidFill>
              <a:round/>
              <a:headEnd type="none" w="sm" len="sm"/>
              <a:tailEnd type="arrow" w="sm" len="sm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" name="Group 70"/>
          <p:cNvGrpSpPr>
            <a:grpSpLocks/>
          </p:cNvGrpSpPr>
          <p:nvPr/>
        </p:nvGrpSpPr>
        <p:grpSpPr bwMode="auto">
          <a:xfrm>
            <a:off x="1219042" y="5334000"/>
            <a:ext cx="8090964" cy="838200"/>
            <a:chOff x="576" y="3360"/>
            <a:chExt cx="3823" cy="528"/>
          </a:xfrm>
        </p:grpSpPr>
        <p:sp>
          <p:nvSpPr>
            <p:cNvPr id="82952" name="Text Box 59"/>
            <p:cNvSpPr txBox="1">
              <a:spLocks noChangeArrowheads="1"/>
            </p:cNvSpPr>
            <p:nvPr/>
          </p:nvSpPr>
          <p:spPr bwMode="auto">
            <a:xfrm>
              <a:off x="576" y="3384"/>
              <a:ext cx="3696" cy="39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25400" dir="5400000" algn="ctr" rotWithShape="0">
                <a:schemeClr val="bg1"/>
              </a:outerShdw>
            </a:effectLst>
          </p:spPr>
          <p:txBody>
            <a:bodyPr>
              <a:spAutoFit/>
            </a:bodyPr>
            <a:lstStyle/>
            <a:p>
              <a:r>
                <a:rPr lang="zh-CN" altLang="en-US" sz="3500" b="1" i="1">
                  <a:solidFill>
                    <a:srgbClr val="FF3300"/>
                  </a:solidFill>
                  <a:ea typeface="黑体" pitchFamily="2" charset="-122"/>
                </a:rPr>
                <a:t>归结为一个线性链表的删除</a:t>
              </a:r>
            </a:p>
          </p:txBody>
        </p:sp>
        <p:grpSp>
          <p:nvGrpSpPr>
            <p:cNvPr id="10" name="Group 60"/>
            <p:cNvGrpSpPr>
              <a:grpSpLocks/>
            </p:cNvGrpSpPr>
            <p:nvPr/>
          </p:nvGrpSpPr>
          <p:grpSpPr bwMode="auto">
            <a:xfrm rot="876263">
              <a:off x="4159" y="3360"/>
              <a:ext cx="240" cy="528"/>
              <a:chOff x="3984" y="2976"/>
              <a:chExt cx="291" cy="657"/>
            </a:xfrm>
          </p:grpSpPr>
          <p:sp>
            <p:nvSpPr>
              <p:cNvPr id="82954" name="Freeform 61"/>
              <p:cNvSpPr>
                <a:spLocks/>
              </p:cNvSpPr>
              <p:nvPr/>
            </p:nvSpPr>
            <p:spPr bwMode="auto">
              <a:xfrm>
                <a:off x="3981" y="2973"/>
                <a:ext cx="291" cy="449"/>
              </a:xfrm>
              <a:custGeom>
                <a:avLst/>
                <a:gdLst>
                  <a:gd name="T0" fmla="*/ 68 w 291"/>
                  <a:gd name="T1" fmla="*/ 34 h 562"/>
                  <a:gd name="T2" fmla="*/ 274 w 291"/>
                  <a:gd name="T3" fmla="*/ 22 h 562"/>
                  <a:gd name="T4" fmla="*/ 264 w 291"/>
                  <a:gd name="T5" fmla="*/ 87 h 562"/>
                  <a:gd name="T6" fmla="*/ 242 w 291"/>
                  <a:gd name="T7" fmla="*/ 114 h 562"/>
                  <a:gd name="T8" fmla="*/ 231 w 291"/>
                  <a:gd name="T9" fmla="*/ 149 h 562"/>
                  <a:gd name="T10" fmla="*/ 209 w 291"/>
                  <a:gd name="T11" fmla="*/ 177 h 562"/>
                  <a:gd name="T12" fmla="*/ 198 w 291"/>
                  <a:gd name="T13" fmla="*/ 216 h 562"/>
                  <a:gd name="T14" fmla="*/ 68 w 291"/>
                  <a:gd name="T15" fmla="*/ 216 h 562"/>
                  <a:gd name="T16" fmla="*/ 35 w 291"/>
                  <a:gd name="T17" fmla="*/ 105 h 562"/>
                  <a:gd name="T18" fmla="*/ 68 w 291"/>
                  <a:gd name="T19" fmla="*/ 34 h 56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91" h="562">
                    <a:moveTo>
                      <a:pt x="68" y="84"/>
                    </a:moveTo>
                    <a:cubicBezTo>
                      <a:pt x="97" y="0"/>
                      <a:pt x="197" y="47"/>
                      <a:pt x="274" y="52"/>
                    </a:cubicBezTo>
                    <a:cubicBezTo>
                      <a:pt x="291" y="102"/>
                      <a:pt x="277" y="164"/>
                      <a:pt x="264" y="215"/>
                    </a:cubicBezTo>
                    <a:cubicBezTo>
                      <a:pt x="259" y="237"/>
                      <a:pt x="242" y="280"/>
                      <a:pt x="242" y="280"/>
                    </a:cubicBezTo>
                    <a:cubicBezTo>
                      <a:pt x="238" y="309"/>
                      <a:pt x="237" y="338"/>
                      <a:pt x="231" y="367"/>
                    </a:cubicBezTo>
                    <a:cubicBezTo>
                      <a:pt x="226" y="389"/>
                      <a:pt x="209" y="432"/>
                      <a:pt x="209" y="432"/>
                    </a:cubicBezTo>
                    <a:cubicBezTo>
                      <a:pt x="205" y="465"/>
                      <a:pt x="220" y="506"/>
                      <a:pt x="198" y="530"/>
                    </a:cubicBezTo>
                    <a:cubicBezTo>
                      <a:pt x="170" y="562"/>
                      <a:pt x="102" y="539"/>
                      <a:pt x="68" y="530"/>
                    </a:cubicBezTo>
                    <a:cubicBezTo>
                      <a:pt x="49" y="433"/>
                      <a:pt x="92" y="343"/>
                      <a:pt x="35" y="258"/>
                    </a:cubicBezTo>
                    <a:cubicBezTo>
                      <a:pt x="47" y="52"/>
                      <a:pt x="0" y="16"/>
                      <a:pt x="68" y="84"/>
                    </a:cubicBezTo>
                    <a:close/>
                  </a:path>
                </a:pathLst>
              </a:custGeom>
              <a:solidFill>
                <a:srgbClr val="FF0000"/>
              </a:solidFill>
              <a:ln w="73025" cap="sq" cmpd="sng">
                <a:solidFill>
                  <a:srgbClr val="FFFF00"/>
                </a:solidFill>
                <a:prstDash val="solid"/>
                <a:round/>
                <a:headEnd/>
                <a:tailEnd/>
              </a:ln>
              <a:effectLst>
                <a:outerShdw dist="35921" dir="2700000" algn="ctr" rotWithShape="0">
                  <a:schemeClr val="bg1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955" name="Freeform 62"/>
              <p:cNvSpPr>
                <a:spLocks/>
              </p:cNvSpPr>
              <p:nvPr/>
            </p:nvSpPr>
            <p:spPr bwMode="auto">
              <a:xfrm>
                <a:off x="4001" y="3486"/>
                <a:ext cx="200" cy="147"/>
              </a:xfrm>
              <a:custGeom>
                <a:avLst/>
                <a:gdLst>
                  <a:gd name="T0" fmla="*/ 84 w 200"/>
                  <a:gd name="T1" fmla="*/ 0 h 184"/>
                  <a:gd name="T2" fmla="*/ 30 w 200"/>
                  <a:gd name="T3" fmla="*/ 53 h 184"/>
                  <a:gd name="T4" fmla="*/ 41 w 200"/>
                  <a:gd name="T5" fmla="*/ 66 h 184"/>
                  <a:gd name="T6" fmla="*/ 106 w 200"/>
                  <a:gd name="T7" fmla="*/ 74 h 184"/>
                  <a:gd name="T8" fmla="*/ 182 w 200"/>
                  <a:gd name="T9" fmla="*/ 70 h 184"/>
                  <a:gd name="T10" fmla="*/ 193 w 200"/>
                  <a:gd name="T11" fmla="*/ 58 h 184"/>
                  <a:gd name="T12" fmla="*/ 171 w 200"/>
                  <a:gd name="T13" fmla="*/ 9 h 184"/>
                  <a:gd name="T14" fmla="*/ 84 w 200"/>
                  <a:gd name="T15" fmla="*/ 0 h 18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200" h="184">
                    <a:moveTo>
                      <a:pt x="84" y="0"/>
                    </a:moveTo>
                    <a:cubicBezTo>
                      <a:pt x="0" y="56"/>
                      <a:pt x="10" y="21"/>
                      <a:pt x="30" y="130"/>
                    </a:cubicBezTo>
                    <a:cubicBezTo>
                      <a:pt x="32" y="141"/>
                      <a:pt x="32" y="156"/>
                      <a:pt x="41" y="163"/>
                    </a:cubicBezTo>
                    <a:cubicBezTo>
                      <a:pt x="60" y="176"/>
                      <a:pt x="106" y="184"/>
                      <a:pt x="106" y="184"/>
                    </a:cubicBezTo>
                    <a:cubicBezTo>
                      <a:pt x="131" y="180"/>
                      <a:pt x="159" y="184"/>
                      <a:pt x="182" y="173"/>
                    </a:cubicBezTo>
                    <a:cubicBezTo>
                      <a:pt x="192" y="168"/>
                      <a:pt x="193" y="152"/>
                      <a:pt x="193" y="141"/>
                    </a:cubicBezTo>
                    <a:cubicBezTo>
                      <a:pt x="193" y="100"/>
                      <a:pt x="200" y="50"/>
                      <a:pt x="171" y="21"/>
                    </a:cubicBezTo>
                    <a:cubicBezTo>
                      <a:pt x="162" y="12"/>
                      <a:pt x="84" y="0"/>
                      <a:pt x="84" y="0"/>
                    </a:cubicBezTo>
                    <a:close/>
                  </a:path>
                </a:pathLst>
              </a:custGeom>
              <a:solidFill>
                <a:srgbClr val="FF0000"/>
              </a:solidFill>
              <a:ln w="76200" cap="sq" cmpd="sng">
                <a:solidFill>
                  <a:srgbClr val="FFFF00"/>
                </a:solidFill>
                <a:prstDash val="solid"/>
                <a:round/>
                <a:headEnd/>
                <a:tailEnd/>
              </a:ln>
              <a:effectLst>
                <a:outerShdw dist="35921" dir="2700000" algn="ctr" rotWithShape="0">
                  <a:schemeClr val="bg1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11" name="Group 68"/>
          <p:cNvGrpSpPr>
            <a:grpSpLocks/>
          </p:cNvGrpSpPr>
          <p:nvPr/>
        </p:nvGrpSpPr>
        <p:grpSpPr bwMode="auto">
          <a:xfrm>
            <a:off x="507935" y="260350"/>
            <a:ext cx="5204206" cy="647700"/>
            <a:chOff x="240" y="96"/>
            <a:chExt cx="2459" cy="408"/>
          </a:xfrm>
        </p:grpSpPr>
        <p:sp>
          <p:nvSpPr>
            <p:cNvPr id="82950" name="AutoShape 65"/>
            <p:cNvSpPr>
              <a:spLocks noChangeArrowheads="1"/>
            </p:cNvSpPr>
            <p:nvPr/>
          </p:nvSpPr>
          <p:spPr bwMode="auto">
            <a:xfrm>
              <a:off x="240" y="96"/>
              <a:ext cx="2208" cy="408"/>
            </a:xfrm>
            <a:prstGeom prst="cloudCallout">
              <a:avLst>
                <a:gd name="adj1" fmla="val 8153"/>
                <a:gd name="adj2" fmla="val 40194"/>
              </a:avLst>
            </a:prstGeom>
            <a:solidFill>
              <a:srgbClr val="EEDDFF"/>
            </a:solidFill>
            <a:ln w="12700" cap="sq">
              <a:noFill/>
              <a:round/>
              <a:headEnd type="none" w="sm" len="sm"/>
              <a:tailEnd type="none" w="sm" len="sm"/>
            </a:ln>
            <a:effectLst>
              <a:outerShdw dist="96720" dir="1391915" algn="ctr" rotWithShape="0">
                <a:srgbClr val="C0C0C0"/>
              </a:outerShdw>
            </a:effectLst>
          </p:spPr>
          <p:txBody>
            <a:bodyPr/>
            <a:lstStyle/>
            <a:p>
              <a:pPr algn="ctr"/>
              <a:endParaRPr lang="zh-CN" altLang="en-US" sz="2400" b="1"/>
            </a:p>
          </p:txBody>
        </p:sp>
        <p:sp>
          <p:nvSpPr>
            <p:cNvPr id="82951" name="Text Box 67"/>
            <p:cNvSpPr txBox="1">
              <a:spLocks noChangeArrowheads="1"/>
            </p:cNvSpPr>
            <p:nvPr/>
          </p:nvSpPr>
          <p:spPr bwMode="auto">
            <a:xfrm>
              <a:off x="419" y="129"/>
              <a:ext cx="2280" cy="35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/>
              <a:r>
                <a:rPr kumimoji="1" lang="zh-CN" altLang="en-US" sz="3100" b="1">
                  <a:solidFill>
                    <a:srgbClr val="B20059"/>
                  </a:solidFill>
                </a:rPr>
                <a:t>5. 销毁一个队列</a:t>
              </a:r>
              <a:endParaRPr kumimoji="1" lang="zh-CN" altLang="en-US" sz="3100">
                <a:solidFill>
                  <a:srgbClr val="B20059"/>
                </a:solidFill>
              </a:endParaRPr>
            </a:p>
          </p:txBody>
        </p:sp>
      </p:grpSp>
    </p:spTree>
  </p:cSld>
  <p:clrMapOvr>
    <a:masterClrMapping/>
  </p:clrMapOvr>
  <p:transition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8"/>
          <p:cNvGrpSpPr>
            <a:grpSpLocks/>
          </p:cNvGrpSpPr>
          <p:nvPr/>
        </p:nvGrpSpPr>
        <p:grpSpPr bwMode="auto">
          <a:xfrm>
            <a:off x="914281" y="1066800"/>
            <a:ext cx="10361851" cy="3597275"/>
            <a:chOff x="432" y="768"/>
            <a:chExt cx="4896" cy="2266"/>
          </a:xfrm>
        </p:grpSpPr>
        <p:sp>
          <p:nvSpPr>
            <p:cNvPr id="84001" name="AutoShape 3"/>
            <p:cNvSpPr>
              <a:spLocks noChangeArrowheads="1"/>
            </p:cNvSpPr>
            <p:nvPr/>
          </p:nvSpPr>
          <p:spPr bwMode="auto">
            <a:xfrm>
              <a:off x="432" y="768"/>
              <a:ext cx="4896" cy="2256"/>
            </a:xfrm>
            <a:prstGeom prst="roundRect">
              <a:avLst>
                <a:gd name="adj" fmla="val 8500"/>
              </a:avLst>
            </a:prstGeom>
            <a:solidFill>
              <a:srgbClr val="CCFFFF"/>
            </a:solidFill>
            <a:ln w="12700" cap="sq">
              <a:noFill/>
              <a:round/>
              <a:headEnd type="none" w="sm" len="sm"/>
              <a:tailEnd type="none" w="sm" len="sm"/>
            </a:ln>
            <a:effectLst>
              <a:outerShdw dist="224686" dir="2562563" algn="ctr" rotWithShape="0">
                <a:srgbClr val="999999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4002" name="Text Box 4"/>
            <p:cNvSpPr txBox="1">
              <a:spLocks noChangeArrowheads="1"/>
            </p:cNvSpPr>
            <p:nvPr/>
          </p:nvSpPr>
          <p:spPr bwMode="auto">
            <a:xfrm>
              <a:off x="672" y="1022"/>
              <a:ext cx="4560" cy="20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800" b="1" dirty="0">
                  <a:solidFill>
                    <a:srgbClr val="002D88"/>
                  </a:solidFill>
                </a:rPr>
                <a:t>void </a:t>
              </a:r>
              <a:r>
                <a:rPr lang="en-US" altLang="zh-CN" sz="2800" b="1" dirty="0" err="1">
                  <a:solidFill>
                    <a:srgbClr val="002D88"/>
                  </a:solidFill>
                </a:rPr>
                <a:t>destroyLQueue</a:t>
              </a:r>
              <a:r>
                <a:rPr lang="en-US" altLang="zh-CN" sz="2800" b="1" dirty="0">
                  <a:solidFill>
                    <a:srgbClr val="002D88"/>
                  </a:solidFill>
                </a:rPr>
                <a:t>()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2800" b="1" dirty="0">
                  <a:solidFill>
                    <a:srgbClr val="002D88"/>
                  </a:solidFill>
                </a:rPr>
                <a:t>{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2800" b="1" dirty="0">
                  <a:solidFill>
                    <a:srgbClr val="002D88"/>
                  </a:solidFill>
                </a:rPr>
                <a:t>       while(Front != NULL){                    </a:t>
              </a:r>
              <a:r>
                <a:rPr lang="en-US" altLang="zh-CN" sz="2400" b="1" dirty="0">
                  <a:solidFill>
                    <a:srgbClr val="002D88"/>
                  </a:solidFill>
                </a:rPr>
                <a:t>/* </a:t>
              </a:r>
              <a:r>
                <a:rPr lang="zh-CN" altLang="en-US" sz="2400" b="1" dirty="0">
                  <a:solidFill>
                    <a:srgbClr val="002D88"/>
                  </a:solidFill>
                  <a:ea typeface="幼圆" pitchFamily="49" charset="-122"/>
                </a:rPr>
                <a:t>队列非空时</a:t>
              </a:r>
              <a:r>
                <a:rPr lang="zh-CN" altLang="en-US" sz="2400" b="1" dirty="0">
                  <a:solidFill>
                    <a:srgbClr val="002D88"/>
                  </a:solidFill>
                </a:rPr>
                <a:t>  */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2800" b="1" dirty="0">
                  <a:solidFill>
                    <a:srgbClr val="002D88"/>
                  </a:solidFill>
                </a:rPr>
                <a:t>            Rear=Front</a:t>
              </a:r>
              <a:r>
                <a:rPr lang="en-US" altLang="zh-CN" sz="2800" b="1" dirty="0">
                  <a:solidFill>
                    <a:srgbClr val="002D88"/>
                  </a:solidFill>
                  <a:latin typeface="宋体" charset="-122"/>
                  <a:ea typeface="宋体" charset="-122"/>
                </a:rPr>
                <a:t>-</a:t>
              </a:r>
              <a:r>
                <a:rPr lang="en-US" altLang="zh-CN" sz="2800" b="1" dirty="0">
                  <a:solidFill>
                    <a:srgbClr val="002D88"/>
                  </a:solidFill>
                </a:rPr>
                <a:t>&gt;link;    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2800" b="1" dirty="0">
                  <a:solidFill>
                    <a:srgbClr val="002D88"/>
                  </a:solidFill>
                </a:rPr>
                <a:t>            free(Front);                 </a:t>
              </a:r>
              <a:r>
                <a:rPr lang="en-US" altLang="zh-CN" sz="2400" b="1" dirty="0">
                  <a:solidFill>
                    <a:srgbClr val="002D88"/>
                  </a:solidFill>
                </a:rPr>
                <a:t>/* </a:t>
              </a:r>
              <a:r>
                <a:rPr lang="zh-CN" altLang="en-US" sz="2400" b="1" dirty="0">
                  <a:solidFill>
                    <a:srgbClr val="002D88"/>
                  </a:solidFill>
                  <a:ea typeface="幼圆" pitchFamily="49" charset="-122"/>
                </a:rPr>
                <a:t>释放一个结点空间</a:t>
              </a:r>
              <a:r>
                <a:rPr lang="zh-CN" altLang="en-US" sz="2400" b="1" dirty="0">
                  <a:solidFill>
                    <a:srgbClr val="002D88"/>
                  </a:solidFill>
                </a:rPr>
                <a:t>  */</a:t>
              </a:r>
              <a:endParaRPr lang="en-US" altLang="zh-CN" sz="2400" b="1" dirty="0">
                <a:solidFill>
                  <a:srgbClr val="002D88"/>
                </a:solidFill>
              </a:endParaRPr>
            </a:p>
            <a:p>
              <a:pPr>
                <a:lnSpc>
                  <a:spcPct val="90000"/>
                </a:lnSpc>
              </a:pPr>
              <a:r>
                <a:rPr lang="en-US" altLang="zh-CN" sz="2800" b="1" dirty="0">
                  <a:solidFill>
                    <a:srgbClr val="002D88"/>
                  </a:solidFill>
                </a:rPr>
                <a:t>            Front=Rear;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2800" b="1" dirty="0">
                  <a:solidFill>
                    <a:srgbClr val="002D88"/>
                  </a:solidFill>
                </a:rPr>
                <a:t>       }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2800" b="1" dirty="0">
                  <a:solidFill>
                    <a:srgbClr val="002D88"/>
                  </a:solidFill>
                </a:rPr>
                <a:t>}</a:t>
              </a:r>
            </a:p>
          </p:txBody>
        </p:sp>
      </p:grpSp>
      <p:grpSp>
        <p:nvGrpSpPr>
          <p:cNvPr id="3" name="Group 50"/>
          <p:cNvGrpSpPr>
            <a:grpSpLocks/>
          </p:cNvGrpSpPr>
          <p:nvPr/>
        </p:nvGrpSpPr>
        <p:grpSpPr bwMode="auto">
          <a:xfrm>
            <a:off x="715341" y="379413"/>
            <a:ext cx="3170354" cy="960437"/>
            <a:chOff x="338" y="239"/>
            <a:chExt cx="1498" cy="605"/>
          </a:xfrm>
        </p:grpSpPr>
        <p:sp>
          <p:nvSpPr>
            <p:cNvPr id="83999" name="AutoShape 6"/>
            <p:cNvSpPr>
              <a:spLocks noChangeArrowheads="1"/>
            </p:cNvSpPr>
            <p:nvPr/>
          </p:nvSpPr>
          <p:spPr bwMode="auto">
            <a:xfrm rot="-352797">
              <a:off x="338" y="239"/>
              <a:ext cx="1392" cy="605"/>
            </a:xfrm>
            <a:prstGeom prst="irregularSeal2">
              <a:avLst/>
            </a:prstGeom>
            <a:solidFill>
              <a:srgbClr val="CCFFCC"/>
            </a:solidFill>
            <a:ln w="66675">
              <a:solidFill>
                <a:srgbClr val="FFFF00"/>
              </a:solidFill>
              <a:miter lim="800000"/>
              <a:headEnd type="none" w="sm" len="sm"/>
              <a:tailEnd type="none" w="sm" len="sm"/>
            </a:ln>
            <a:effectLst>
              <a:outerShdw dist="104727" dir="842175" algn="ctr" rotWithShape="0">
                <a:srgbClr val="999999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4000" name="Text Box 7"/>
            <p:cNvSpPr txBox="1">
              <a:spLocks noChangeArrowheads="1"/>
            </p:cNvSpPr>
            <p:nvPr/>
          </p:nvSpPr>
          <p:spPr bwMode="auto">
            <a:xfrm rot="-74607">
              <a:off x="483" y="259"/>
              <a:ext cx="1353" cy="51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r>
                <a:rPr lang="zh-CN" altLang="en-US" sz="4800" b="1" i="1">
                  <a:solidFill>
                    <a:srgbClr val="FF3300"/>
                  </a:solidFill>
                  <a:ea typeface="黑体" pitchFamily="2" charset="-122"/>
                </a:rPr>
                <a:t>算法</a:t>
              </a:r>
            </a:p>
          </p:txBody>
        </p:sp>
      </p:grpSp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1231740" y="5105400"/>
            <a:ext cx="9271910" cy="1111250"/>
            <a:chOff x="664" y="528"/>
            <a:chExt cx="4381" cy="700"/>
          </a:xfrm>
          <a:noFill/>
        </p:grpSpPr>
        <p:grpSp>
          <p:nvGrpSpPr>
            <p:cNvPr id="5" name="Group 20"/>
            <p:cNvGrpSpPr>
              <a:grpSpLocks/>
            </p:cNvGrpSpPr>
            <p:nvPr/>
          </p:nvGrpSpPr>
          <p:grpSpPr bwMode="auto">
            <a:xfrm>
              <a:off x="1022" y="988"/>
              <a:ext cx="384" cy="240"/>
              <a:chOff x="1344" y="1296"/>
              <a:chExt cx="384" cy="240"/>
            </a:xfrm>
            <a:grpFill/>
          </p:grpSpPr>
          <p:sp>
            <p:nvSpPr>
              <p:cNvPr id="83997" name="Rectangle 21"/>
              <p:cNvSpPr>
                <a:spLocks noChangeArrowheads="1"/>
              </p:cNvSpPr>
              <p:nvPr/>
            </p:nvSpPr>
            <p:spPr bwMode="auto">
              <a:xfrm>
                <a:off x="1344" y="1296"/>
                <a:ext cx="240" cy="240"/>
              </a:xfrm>
              <a:prstGeom prst="rect">
                <a:avLst/>
              </a:prstGeom>
              <a:grpFill/>
              <a:ln w="25400" cap="sq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83998" name="Rectangle 22"/>
              <p:cNvSpPr>
                <a:spLocks noChangeArrowheads="1"/>
              </p:cNvSpPr>
              <p:nvPr/>
            </p:nvSpPr>
            <p:spPr bwMode="auto">
              <a:xfrm>
                <a:off x="1584" y="1296"/>
                <a:ext cx="144" cy="240"/>
              </a:xfrm>
              <a:prstGeom prst="rect">
                <a:avLst/>
              </a:prstGeom>
              <a:grpFill/>
              <a:ln w="25400" cap="sq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</p:grpSp>
        <p:grpSp>
          <p:nvGrpSpPr>
            <p:cNvPr id="6" name="Group 23"/>
            <p:cNvGrpSpPr>
              <a:grpSpLocks/>
            </p:cNvGrpSpPr>
            <p:nvPr/>
          </p:nvGrpSpPr>
          <p:grpSpPr bwMode="auto">
            <a:xfrm>
              <a:off x="1694" y="988"/>
              <a:ext cx="384" cy="240"/>
              <a:chOff x="1344" y="1296"/>
              <a:chExt cx="384" cy="240"/>
            </a:xfrm>
            <a:grpFill/>
          </p:grpSpPr>
          <p:sp>
            <p:nvSpPr>
              <p:cNvPr id="83995" name="Rectangle 24"/>
              <p:cNvSpPr>
                <a:spLocks noChangeArrowheads="1"/>
              </p:cNvSpPr>
              <p:nvPr/>
            </p:nvSpPr>
            <p:spPr bwMode="auto">
              <a:xfrm>
                <a:off x="1344" y="1296"/>
                <a:ext cx="240" cy="240"/>
              </a:xfrm>
              <a:prstGeom prst="rect">
                <a:avLst/>
              </a:prstGeom>
              <a:grpFill/>
              <a:ln w="25400" cap="sq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83996" name="Rectangle 25"/>
              <p:cNvSpPr>
                <a:spLocks noChangeArrowheads="1"/>
              </p:cNvSpPr>
              <p:nvPr/>
            </p:nvSpPr>
            <p:spPr bwMode="auto">
              <a:xfrm>
                <a:off x="1584" y="1296"/>
                <a:ext cx="144" cy="240"/>
              </a:xfrm>
              <a:prstGeom prst="rect">
                <a:avLst/>
              </a:prstGeom>
              <a:grpFill/>
              <a:ln w="25400" cap="sq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</p:grpSp>
        <p:grpSp>
          <p:nvGrpSpPr>
            <p:cNvPr id="7" name="Group 26"/>
            <p:cNvGrpSpPr>
              <a:grpSpLocks/>
            </p:cNvGrpSpPr>
            <p:nvPr/>
          </p:nvGrpSpPr>
          <p:grpSpPr bwMode="auto">
            <a:xfrm>
              <a:off x="2366" y="988"/>
              <a:ext cx="384" cy="240"/>
              <a:chOff x="1344" y="1296"/>
              <a:chExt cx="384" cy="240"/>
            </a:xfrm>
            <a:grpFill/>
          </p:grpSpPr>
          <p:sp>
            <p:nvSpPr>
              <p:cNvPr id="83993" name="Rectangle 27"/>
              <p:cNvSpPr>
                <a:spLocks noChangeArrowheads="1"/>
              </p:cNvSpPr>
              <p:nvPr/>
            </p:nvSpPr>
            <p:spPr bwMode="auto">
              <a:xfrm>
                <a:off x="1344" y="1296"/>
                <a:ext cx="240" cy="240"/>
              </a:xfrm>
              <a:prstGeom prst="rect">
                <a:avLst/>
              </a:prstGeom>
              <a:grpFill/>
              <a:ln w="25400" cap="sq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83994" name="Rectangle 28"/>
              <p:cNvSpPr>
                <a:spLocks noChangeArrowheads="1"/>
              </p:cNvSpPr>
              <p:nvPr/>
            </p:nvSpPr>
            <p:spPr bwMode="auto">
              <a:xfrm>
                <a:off x="1584" y="1296"/>
                <a:ext cx="144" cy="240"/>
              </a:xfrm>
              <a:prstGeom prst="rect">
                <a:avLst/>
              </a:prstGeom>
              <a:grpFill/>
              <a:ln w="25400" cap="sq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</p:grpSp>
        <p:grpSp>
          <p:nvGrpSpPr>
            <p:cNvPr id="8" name="Group 29"/>
            <p:cNvGrpSpPr>
              <a:grpSpLocks/>
            </p:cNvGrpSpPr>
            <p:nvPr/>
          </p:nvGrpSpPr>
          <p:grpSpPr bwMode="auto">
            <a:xfrm>
              <a:off x="3001" y="988"/>
              <a:ext cx="384" cy="240"/>
              <a:chOff x="1344" y="1296"/>
              <a:chExt cx="384" cy="240"/>
            </a:xfrm>
            <a:grpFill/>
          </p:grpSpPr>
          <p:sp>
            <p:nvSpPr>
              <p:cNvPr id="83991" name="Rectangle 30"/>
              <p:cNvSpPr>
                <a:spLocks noChangeArrowheads="1"/>
              </p:cNvSpPr>
              <p:nvPr/>
            </p:nvSpPr>
            <p:spPr bwMode="auto">
              <a:xfrm>
                <a:off x="1344" y="1296"/>
                <a:ext cx="240" cy="240"/>
              </a:xfrm>
              <a:prstGeom prst="rect">
                <a:avLst/>
              </a:prstGeom>
              <a:grpFill/>
              <a:ln w="25400" cap="sq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83992" name="Rectangle 31"/>
              <p:cNvSpPr>
                <a:spLocks noChangeArrowheads="1"/>
              </p:cNvSpPr>
              <p:nvPr/>
            </p:nvSpPr>
            <p:spPr bwMode="auto">
              <a:xfrm>
                <a:off x="1584" y="1296"/>
                <a:ext cx="144" cy="240"/>
              </a:xfrm>
              <a:prstGeom prst="rect">
                <a:avLst/>
              </a:prstGeom>
              <a:grpFill/>
              <a:ln w="25400" cap="sq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</p:grpSp>
        <p:grpSp>
          <p:nvGrpSpPr>
            <p:cNvPr id="9" name="Group 32"/>
            <p:cNvGrpSpPr>
              <a:grpSpLocks/>
            </p:cNvGrpSpPr>
            <p:nvPr/>
          </p:nvGrpSpPr>
          <p:grpSpPr bwMode="auto">
            <a:xfrm>
              <a:off x="4286" y="988"/>
              <a:ext cx="384" cy="240"/>
              <a:chOff x="1344" y="1296"/>
              <a:chExt cx="384" cy="240"/>
            </a:xfrm>
            <a:grpFill/>
          </p:grpSpPr>
          <p:sp>
            <p:nvSpPr>
              <p:cNvPr id="83989" name="Rectangle 33"/>
              <p:cNvSpPr>
                <a:spLocks noChangeArrowheads="1"/>
              </p:cNvSpPr>
              <p:nvPr/>
            </p:nvSpPr>
            <p:spPr bwMode="auto">
              <a:xfrm>
                <a:off x="1344" y="1296"/>
                <a:ext cx="240" cy="240"/>
              </a:xfrm>
              <a:prstGeom prst="rect">
                <a:avLst/>
              </a:prstGeom>
              <a:grpFill/>
              <a:ln w="25400" cap="sq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83990" name="Rectangle 34"/>
              <p:cNvSpPr>
                <a:spLocks noChangeArrowheads="1"/>
              </p:cNvSpPr>
              <p:nvPr/>
            </p:nvSpPr>
            <p:spPr bwMode="auto">
              <a:xfrm>
                <a:off x="1584" y="1296"/>
                <a:ext cx="144" cy="240"/>
              </a:xfrm>
              <a:prstGeom prst="rect">
                <a:avLst/>
              </a:prstGeom>
              <a:grpFill/>
              <a:ln w="25400" cap="sq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</p:grpSp>
        <p:sp>
          <p:nvSpPr>
            <p:cNvPr id="83978" name="Line 35"/>
            <p:cNvSpPr>
              <a:spLocks noChangeShapeType="1"/>
            </p:cNvSpPr>
            <p:nvPr/>
          </p:nvSpPr>
          <p:spPr bwMode="auto">
            <a:xfrm flipV="1">
              <a:off x="1358" y="1110"/>
              <a:ext cx="336" cy="0"/>
            </a:xfrm>
            <a:prstGeom prst="line">
              <a:avLst/>
            </a:prstGeom>
            <a:grpFill/>
            <a:ln w="22225" cap="sq">
              <a:solidFill>
                <a:schemeClr val="bg2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83979" name="Line 36"/>
            <p:cNvSpPr>
              <a:spLocks noChangeShapeType="1"/>
            </p:cNvSpPr>
            <p:nvPr/>
          </p:nvSpPr>
          <p:spPr bwMode="auto">
            <a:xfrm flipV="1">
              <a:off x="2019" y="1106"/>
              <a:ext cx="336" cy="0"/>
            </a:xfrm>
            <a:prstGeom prst="line">
              <a:avLst/>
            </a:prstGeom>
            <a:grpFill/>
            <a:ln w="22225" cap="sq">
              <a:solidFill>
                <a:schemeClr val="bg2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83980" name="Line 37"/>
            <p:cNvSpPr>
              <a:spLocks noChangeShapeType="1"/>
            </p:cNvSpPr>
            <p:nvPr/>
          </p:nvSpPr>
          <p:spPr bwMode="auto">
            <a:xfrm flipV="1">
              <a:off x="2665" y="1110"/>
              <a:ext cx="336" cy="0"/>
            </a:xfrm>
            <a:prstGeom prst="line">
              <a:avLst/>
            </a:prstGeom>
            <a:grpFill/>
            <a:ln w="22225" cap="sq">
              <a:solidFill>
                <a:schemeClr val="bg2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83981" name="Line 38"/>
            <p:cNvSpPr>
              <a:spLocks noChangeShapeType="1"/>
            </p:cNvSpPr>
            <p:nvPr/>
          </p:nvSpPr>
          <p:spPr bwMode="auto">
            <a:xfrm flipV="1">
              <a:off x="3326" y="1106"/>
              <a:ext cx="336" cy="0"/>
            </a:xfrm>
            <a:prstGeom prst="line">
              <a:avLst/>
            </a:prstGeom>
            <a:grpFill/>
            <a:ln w="22225" cap="sq">
              <a:solidFill>
                <a:schemeClr val="bg2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83982" name="Line 39"/>
            <p:cNvSpPr>
              <a:spLocks noChangeShapeType="1"/>
            </p:cNvSpPr>
            <p:nvPr/>
          </p:nvSpPr>
          <p:spPr bwMode="auto">
            <a:xfrm flipV="1">
              <a:off x="3950" y="1110"/>
              <a:ext cx="336" cy="0"/>
            </a:xfrm>
            <a:prstGeom prst="line">
              <a:avLst/>
            </a:prstGeom>
            <a:grpFill/>
            <a:ln w="22225" cap="sq">
              <a:solidFill>
                <a:schemeClr val="bg2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83983" name="Text Box 40"/>
            <p:cNvSpPr txBox="1">
              <a:spLocks noChangeArrowheads="1"/>
            </p:cNvSpPr>
            <p:nvPr/>
          </p:nvSpPr>
          <p:spPr bwMode="auto">
            <a:xfrm>
              <a:off x="3702" y="944"/>
              <a:ext cx="193" cy="265"/>
            </a:xfrm>
            <a:prstGeom prst="rect">
              <a:avLst/>
            </a:prstGeom>
            <a:grpFill/>
            <a:ln w="12700" cap="sq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fontAlgn="t">
                <a:spcBef>
                  <a:spcPct val="50000"/>
                </a:spcBef>
              </a:pPr>
              <a:r>
                <a:rPr lang="zh-CN" altLang="en-US" sz="3200" b="1" baseline="-10000">
                  <a:solidFill>
                    <a:schemeClr val="bg1"/>
                  </a:solidFill>
                  <a:ea typeface="宋体" charset="-122"/>
                </a:rPr>
                <a:t>…</a:t>
              </a:r>
              <a:endParaRPr lang="zh-CN" altLang="en-US" sz="3200" b="1" baseline="-10000">
                <a:solidFill>
                  <a:schemeClr val="bg1"/>
                </a:solidFill>
              </a:endParaRPr>
            </a:p>
          </p:txBody>
        </p:sp>
        <p:sp>
          <p:nvSpPr>
            <p:cNvPr id="83984" name="Text Box 41"/>
            <p:cNvSpPr txBox="1">
              <a:spLocks noChangeArrowheads="1"/>
            </p:cNvSpPr>
            <p:nvPr/>
          </p:nvSpPr>
          <p:spPr bwMode="auto">
            <a:xfrm>
              <a:off x="4544" y="988"/>
              <a:ext cx="124" cy="213"/>
            </a:xfrm>
            <a:prstGeom prst="rect">
              <a:avLst/>
            </a:prstGeom>
            <a:grpFill/>
            <a:ln w="12700" cap="sq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fontAlgn="t">
                <a:spcBef>
                  <a:spcPct val="50000"/>
                </a:spcBef>
              </a:pPr>
              <a:r>
                <a:rPr lang="zh-CN" altLang="en-US" sz="2400" baseline="-10000">
                  <a:solidFill>
                    <a:schemeClr val="bg1"/>
                  </a:solidFill>
                </a:rPr>
                <a:t>^</a:t>
              </a:r>
            </a:p>
          </p:txBody>
        </p:sp>
        <p:sp>
          <p:nvSpPr>
            <p:cNvPr id="83985" name="Text Box 42"/>
            <p:cNvSpPr txBox="1">
              <a:spLocks noChangeArrowheads="1"/>
            </p:cNvSpPr>
            <p:nvPr/>
          </p:nvSpPr>
          <p:spPr bwMode="auto">
            <a:xfrm>
              <a:off x="664" y="566"/>
              <a:ext cx="358" cy="291"/>
            </a:xfrm>
            <a:prstGeom prst="rect">
              <a:avLst/>
            </a:prstGeom>
            <a:grpFill/>
            <a:ln w="12700" cap="sq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fontAlgn="t">
                <a:spcBef>
                  <a:spcPct val="50000"/>
                </a:spcBef>
              </a:pPr>
              <a:r>
                <a:rPr lang="en-US" altLang="zh-CN" sz="3600" b="1" baseline="-10000">
                  <a:solidFill>
                    <a:srgbClr val="FF3300"/>
                  </a:solidFill>
                </a:rPr>
                <a:t>front</a:t>
              </a:r>
            </a:p>
          </p:txBody>
        </p:sp>
        <p:sp>
          <p:nvSpPr>
            <p:cNvPr id="83986" name="Line 43"/>
            <p:cNvSpPr>
              <a:spLocks noChangeShapeType="1"/>
            </p:cNvSpPr>
            <p:nvPr/>
          </p:nvSpPr>
          <p:spPr bwMode="auto">
            <a:xfrm rot="904659">
              <a:off x="841" y="818"/>
              <a:ext cx="192" cy="144"/>
            </a:xfrm>
            <a:prstGeom prst="line">
              <a:avLst/>
            </a:prstGeom>
            <a:grpFill/>
            <a:ln w="19050" cap="sq">
              <a:solidFill>
                <a:schemeClr val="bg2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83987" name="Rectangle 44"/>
            <p:cNvSpPr>
              <a:spLocks noChangeArrowheads="1"/>
            </p:cNvSpPr>
            <p:nvPr/>
          </p:nvSpPr>
          <p:spPr bwMode="auto">
            <a:xfrm>
              <a:off x="4656" y="528"/>
              <a:ext cx="389" cy="368"/>
            </a:xfrm>
            <a:prstGeom prst="rect">
              <a:avLst/>
            </a:prstGeom>
            <a:grp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3200" b="1" dirty="0">
                  <a:solidFill>
                    <a:srgbClr val="FF3300"/>
                  </a:solidFill>
                </a:rPr>
                <a:t>rear</a:t>
              </a:r>
              <a:endParaRPr lang="zh-CN" altLang="en-US" sz="3200" b="1" dirty="0">
                <a:solidFill>
                  <a:srgbClr val="FF3300"/>
                </a:solidFill>
              </a:endParaRPr>
            </a:p>
          </p:txBody>
        </p:sp>
        <p:sp>
          <p:nvSpPr>
            <p:cNvPr id="83988" name="Line 45"/>
            <p:cNvSpPr>
              <a:spLocks noChangeShapeType="1"/>
            </p:cNvSpPr>
            <p:nvPr/>
          </p:nvSpPr>
          <p:spPr bwMode="auto">
            <a:xfrm flipH="1">
              <a:off x="4608" y="768"/>
              <a:ext cx="144" cy="192"/>
            </a:xfrm>
            <a:prstGeom prst="line">
              <a:avLst/>
            </a:prstGeom>
            <a:grpFill/>
            <a:ln w="22225" cap="sq">
              <a:solidFill>
                <a:schemeClr val="bg2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zh-CN" altLang="en-US" sz="2400"/>
            </a:p>
          </p:txBody>
        </p:sp>
      </p:grpSp>
    </p:spTree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1315" y="188641"/>
            <a:ext cx="10918463" cy="841375"/>
          </a:xfrm>
        </p:spPr>
        <p:txBody>
          <a:bodyPr/>
          <a:lstStyle/>
          <a:p>
            <a:r>
              <a:rPr lang="zh-CN" altLang="en-US" dirty="0" smtClean="0"/>
              <a:t>问题</a:t>
            </a:r>
            <a:r>
              <a:rPr lang="en-US" altLang="zh-CN" dirty="0" smtClean="0"/>
              <a:t>4.2 </a:t>
            </a:r>
            <a:r>
              <a:rPr lang="zh-CN" altLang="en-US" dirty="0"/>
              <a:t>：银行排队模拟</a:t>
            </a:r>
            <a:r>
              <a:rPr lang="en-US" altLang="zh-CN" dirty="0"/>
              <a:t>(Simulation)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94</a:t>
            </a:fld>
            <a:endParaRPr lang="zh-CN" altLang="en-US" dirty="0"/>
          </a:p>
        </p:txBody>
      </p:sp>
      <p:pic>
        <p:nvPicPr>
          <p:cNvPr id="686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03164" y="0"/>
            <a:ext cx="1828562" cy="126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861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082487" y="1"/>
            <a:ext cx="2107926" cy="126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Group 38"/>
          <p:cNvGrpSpPr>
            <a:grpSpLocks/>
          </p:cNvGrpSpPr>
          <p:nvPr/>
        </p:nvGrpSpPr>
        <p:grpSpPr bwMode="auto">
          <a:xfrm>
            <a:off x="-97483" y="1052858"/>
            <a:ext cx="12287896" cy="2087988"/>
            <a:chOff x="289" y="965"/>
            <a:chExt cx="5136" cy="3410"/>
          </a:xfrm>
        </p:grpSpPr>
        <p:sp>
          <p:nvSpPr>
            <p:cNvPr id="7" name="Freeform 9"/>
            <p:cNvSpPr>
              <a:spLocks/>
            </p:cNvSpPr>
            <p:nvPr/>
          </p:nvSpPr>
          <p:spPr bwMode="auto">
            <a:xfrm>
              <a:off x="289" y="965"/>
              <a:ext cx="5136" cy="3410"/>
            </a:xfrm>
            <a:custGeom>
              <a:avLst/>
              <a:gdLst>
                <a:gd name="T0" fmla="*/ 517 w 4969"/>
                <a:gd name="T1" fmla="*/ 63 h 2578"/>
                <a:gd name="T2" fmla="*/ 1684 w 4969"/>
                <a:gd name="T3" fmla="*/ 68 h 2578"/>
                <a:gd name="T4" fmla="*/ 2638 w 4969"/>
                <a:gd name="T5" fmla="*/ 39 h 2578"/>
                <a:gd name="T6" fmla="*/ 3377 w 4969"/>
                <a:gd name="T7" fmla="*/ 63 h 2578"/>
                <a:gd name="T8" fmla="*/ 4047 w 4969"/>
                <a:gd name="T9" fmla="*/ 99 h 2578"/>
                <a:gd name="T10" fmla="*/ 5455 w 4969"/>
                <a:gd name="T11" fmla="*/ 93 h 2578"/>
                <a:gd name="T12" fmla="*/ 6011 w 4969"/>
                <a:gd name="T13" fmla="*/ 63 h 2578"/>
                <a:gd name="T14" fmla="*/ 6211 w 4969"/>
                <a:gd name="T15" fmla="*/ 111 h 2578"/>
                <a:gd name="T16" fmla="*/ 6181 w 4969"/>
                <a:gd name="T17" fmla="*/ 129 h 2578"/>
                <a:gd name="T18" fmla="*/ 6154 w 4969"/>
                <a:gd name="T19" fmla="*/ 349 h 2578"/>
                <a:gd name="T20" fmla="*/ 6124 w 4969"/>
                <a:gd name="T21" fmla="*/ 539 h 2578"/>
                <a:gd name="T22" fmla="*/ 6099 w 4969"/>
                <a:gd name="T23" fmla="*/ 884 h 2578"/>
                <a:gd name="T24" fmla="*/ 6111 w 4969"/>
                <a:gd name="T25" fmla="*/ 826 h 2578"/>
                <a:gd name="T26" fmla="*/ 6124 w 4969"/>
                <a:gd name="T27" fmla="*/ 794 h 2578"/>
                <a:gd name="T28" fmla="*/ 6140 w 4969"/>
                <a:gd name="T29" fmla="*/ 826 h 2578"/>
                <a:gd name="T30" fmla="*/ 6169 w 4969"/>
                <a:gd name="T31" fmla="*/ 842 h 2578"/>
                <a:gd name="T32" fmla="*/ 6140 w 4969"/>
                <a:gd name="T33" fmla="*/ 1336 h 2578"/>
                <a:gd name="T34" fmla="*/ 4789 w 4969"/>
                <a:gd name="T35" fmla="*/ 1329 h 2578"/>
                <a:gd name="T36" fmla="*/ 4871 w 4969"/>
                <a:gd name="T37" fmla="*/ 1324 h 2578"/>
                <a:gd name="T38" fmla="*/ 3535 w 4969"/>
                <a:gd name="T39" fmla="*/ 1316 h 2578"/>
                <a:gd name="T40" fmla="*/ 2083 w 4969"/>
                <a:gd name="T41" fmla="*/ 1299 h 2578"/>
                <a:gd name="T42" fmla="*/ 1242 w 4969"/>
                <a:gd name="T43" fmla="*/ 1299 h 2578"/>
                <a:gd name="T44" fmla="*/ 161 w 4969"/>
                <a:gd name="T45" fmla="*/ 1353 h 2578"/>
                <a:gd name="T46" fmla="*/ 90 w 4969"/>
                <a:gd name="T47" fmla="*/ 663 h 2578"/>
                <a:gd name="T48" fmla="*/ 133 w 4969"/>
                <a:gd name="T49" fmla="*/ 82 h 2578"/>
                <a:gd name="T50" fmla="*/ 190 w 4969"/>
                <a:gd name="T51" fmla="*/ 88 h 2578"/>
                <a:gd name="T52" fmla="*/ 275 w 4969"/>
                <a:gd name="T53" fmla="*/ 99 h 2578"/>
                <a:gd name="T54" fmla="*/ 389 w 4969"/>
                <a:gd name="T55" fmla="*/ 52 h 2578"/>
                <a:gd name="T56" fmla="*/ 517 w 4969"/>
                <a:gd name="T57" fmla="*/ 63 h 2578"/>
                <a:gd name="T58" fmla="*/ 517 w 4969"/>
                <a:gd name="T59" fmla="*/ 63 h 2578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4969" h="2578">
                  <a:moveTo>
                    <a:pt x="410" y="121"/>
                  </a:moveTo>
                  <a:cubicBezTo>
                    <a:pt x="749" y="132"/>
                    <a:pt x="984" y="140"/>
                    <a:pt x="1336" y="132"/>
                  </a:cubicBezTo>
                  <a:cubicBezTo>
                    <a:pt x="1588" y="105"/>
                    <a:pt x="1841" y="98"/>
                    <a:pt x="2093" y="76"/>
                  </a:cubicBezTo>
                  <a:cubicBezTo>
                    <a:pt x="1871" y="226"/>
                    <a:pt x="2499" y="91"/>
                    <a:pt x="2680" y="121"/>
                  </a:cubicBezTo>
                  <a:cubicBezTo>
                    <a:pt x="3241" y="111"/>
                    <a:pt x="3496" y="0"/>
                    <a:pt x="3211" y="189"/>
                  </a:cubicBezTo>
                  <a:cubicBezTo>
                    <a:pt x="2900" y="395"/>
                    <a:pt x="3956" y="182"/>
                    <a:pt x="4329" y="178"/>
                  </a:cubicBezTo>
                  <a:cubicBezTo>
                    <a:pt x="4474" y="140"/>
                    <a:pt x="4621" y="130"/>
                    <a:pt x="4770" y="121"/>
                  </a:cubicBezTo>
                  <a:cubicBezTo>
                    <a:pt x="4910" y="140"/>
                    <a:pt x="4969" y="91"/>
                    <a:pt x="4928" y="212"/>
                  </a:cubicBezTo>
                  <a:cubicBezTo>
                    <a:pt x="4924" y="225"/>
                    <a:pt x="4913" y="234"/>
                    <a:pt x="4905" y="245"/>
                  </a:cubicBezTo>
                  <a:cubicBezTo>
                    <a:pt x="4854" y="402"/>
                    <a:pt x="4898" y="255"/>
                    <a:pt x="4883" y="663"/>
                  </a:cubicBezTo>
                  <a:cubicBezTo>
                    <a:pt x="4875" y="867"/>
                    <a:pt x="4874" y="861"/>
                    <a:pt x="4860" y="1025"/>
                  </a:cubicBezTo>
                  <a:cubicBezTo>
                    <a:pt x="4855" y="1243"/>
                    <a:pt x="4838" y="1462"/>
                    <a:pt x="4838" y="1680"/>
                  </a:cubicBezTo>
                  <a:cubicBezTo>
                    <a:pt x="4838" y="1718"/>
                    <a:pt x="4844" y="1605"/>
                    <a:pt x="4849" y="1567"/>
                  </a:cubicBezTo>
                  <a:cubicBezTo>
                    <a:pt x="4851" y="1548"/>
                    <a:pt x="4856" y="1529"/>
                    <a:pt x="4860" y="1510"/>
                  </a:cubicBezTo>
                  <a:cubicBezTo>
                    <a:pt x="4864" y="1529"/>
                    <a:pt x="4864" y="1549"/>
                    <a:pt x="4871" y="1567"/>
                  </a:cubicBezTo>
                  <a:cubicBezTo>
                    <a:pt x="4876" y="1580"/>
                    <a:pt x="4894" y="1587"/>
                    <a:pt x="4894" y="1601"/>
                  </a:cubicBezTo>
                  <a:cubicBezTo>
                    <a:pt x="4894" y="1913"/>
                    <a:pt x="4879" y="2226"/>
                    <a:pt x="4871" y="2538"/>
                  </a:cubicBezTo>
                  <a:cubicBezTo>
                    <a:pt x="4514" y="2534"/>
                    <a:pt x="4156" y="2535"/>
                    <a:pt x="3799" y="2527"/>
                  </a:cubicBezTo>
                  <a:cubicBezTo>
                    <a:pt x="3776" y="2527"/>
                    <a:pt x="3889" y="2517"/>
                    <a:pt x="3866" y="2516"/>
                  </a:cubicBezTo>
                  <a:cubicBezTo>
                    <a:pt x="3512" y="2508"/>
                    <a:pt x="3159" y="2508"/>
                    <a:pt x="2805" y="2504"/>
                  </a:cubicBezTo>
                  <a:cubicBezTo>
                    <a:pt x="2734" y="2506"/>
                    <a:pt x="1040" y="2578"/>
                    <a:pt x="1653" y="2470"/>
                  </a:cubicBezTo>
                  <a:cubicBezTo>
                    <a:pt x="1450" y="2572"/>
                    <a:pt x="1204" y="2516"/>
                    <a:pt x="986" y="2470"/>
                  </a:cubicBezTo>
                  <a:cubicBezTo>
                    <a:pt x="872" y="2472"/>
                    <a:pt x="318" y="2382"/>
                    <a:pt x="128" y="2572"/>
                  </a:cubicBezTo>
                  <a:cubicBezTo>
                    <a:pt x="0" y="2261"/>
                    <a:pt x="85" y="1659"/>
                    <a:pt x="71" y="1262"/>
                  </a:cubicBezTo>
                  <a:cubicBezTo>
                    <a:pt x="81" y="466"/>
                    <a:pt x="28" y="556"/>
                    <a:pt x="105" y="155"/>
                  </a:cubicBezTo>
                  <a:cubicBezTo>
                    <a:pt x="120" y="159"/>
                    <a:pt x="138" y="157"/>
                    <a:pt x="151" y="166"/>
                  </a:cubicBezTo>
                  <a:cubicBezTo>
                    <a:pt x="211" y="206"/>
                    <a:pt x="126" y="211"/>
                    <a:pt x="218" y="189"/>
                  </a:cubicBezTo>
                  <a:cubicBezTo>
                    <a:pt x="244" y="150"/>
                    <a:pt x="269" y="125"/>
                    <a:pt x="309" y="99"/>
                  </a:cubicBezTo>
                  <a:cubicBezTo>
                    <a:pt x="348" y="107"/>
                    <a:pt x="373" y="111"/>
                    <a:pt x="410" y="121"/>
                  </a:cubicBezTo>
                  <a:cubicBezTo>
                    <a:pt x="410" y="121"/>
                    <a:pt x="501" y="150"/>
                    <a:pt x="410" y="121"/>
                  </a:cubicBezTo>
                  <a:close/>
                </a:path>
              </a:pathLst>
            </a:custGeom>
            <a:solidFill>
              <a:srgbClr val="C9E4FF"/>
            </a:solidFill>
            <a:ln w="31750" cap="sq" cmpd="sng">
              <a:noFill/>
              <a:prstDash val="solid"/>
              <a:round/>
              <a:headEnd/>
              <a:tailEnd/>
            </a:ln>
            <a:effectLst>
              <a:outerShdw dist="224686" dir="2837437" algn="ctr" rotWithShape="0">
                <a:srgbClr val="B9B9B9"/>
              </a:outerShdw>
            </a:effectLst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8" name="Text Box 10"/>
            <p:cNvSpPr txBox="1">
              <a:spLocks noChangeArrowheads="1"/>
            </p:cNvSpPr>
            <p:nvPr/>
          </p:nvSpPr>
          <p:spPr bwMode="auto">
            <a:xfrm>
              <a:off x="423" y="1318"/>
              <a:ext cx="4823" cy="26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just" fontAlgn="base">
                <a:spcBef>
                  <a:spcPct val="0"/>
                </a:spcBef>
              </a:pPr>
              <a:r>
                <a:rPr lang="zh-CN" altLang="en-US" sz="2000" dirty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一个系统模仿另一个系统行为的技术称为</a:t>
              </a:r>
              <a:r>
                <a:rPr lang="zh-CN" altLang="en-US" sz="2000" b="1" dirty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模拟</a:t>
              </a:r>
              <a:r>
                <a:rPr lang="zh-CN" altLang="en-US" sz="2000" dirty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，如飞行模拟器。模拟可以用来进行方案认证、人员培训和改进服务。计算机技术常用于模拟系统中。</a:t>
              </a:r>
              <a:endParaRPr lang="en-US" altLang="zh-CN" sz="2000" dirty="0">
                <a:solidFill>
                  <a:srgbClr val="000080"/>
                </a:solidFill>
                <a:latin typeface="幼圆" pitchFamily="49" charset="-122"/>
                <a:ea typeface="幼圆" pitchFamily="49" charset="-122"/>
              </a:endParaRPr>
            </a:p>
            <a:p>
              <a:pPr algn="just" fontAlgn="base">
                <a:spcBef>
                  <a:spcPct val="0"/>
                </a:spcBef>
              </a:pPr>
              <a:r>
                <a:rPr lang="zh-CN" altLang="en-US" sz="2000" b="1" baseline="0" dirty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生产者</a:t>
              </a:r>
              <a:r>
                <a:rPr lang="en-US" altLang="zh-CN" sz="2000" b="1" baseline="0" dirty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-</a:t>
              </a:r>
              <a:r>
                <a:rPr lang="zh-CN" altLang="en-US" sz="2000" b="1" baseline="0" dirty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消费者</a:t>
              </a:r>
              <a:r>
                <a:rPr lang="zh-CN" altLang="en-US" sz="2000" baseline="0" dirty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（</a:t>
              </a:r>
              <a:r>
                <a:rPr lang="en-US" altLang="zh-CN" sz="2000" baseline="0" dirty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Server-Custom</a:t>
              </a:r>
              <a:r>
                <a:rPr lang="zh-CN" altLang="en-US" sz="2000" baseline="0" dirty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）是常见的应用模式，见于银行、食堂、打印机、医院、</a:t>
              </a:r>
              <a:r>
                <a:rPr lang="zh-CN" altLang="en-US" sz="2000" dirty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超市</a:t>
              </a:r>
              <a:r>
                <a:rPr lang="en-US" altLang="zh-CN" sz="2000" baseline="0" dirty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…</a:t>
              </a:r>
              <a:r>
                <a:rPr lang="zh-CN" altLang="en-US" sz="2000" baseline="0" dirty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提供服务和使用服务的应用中。这类应用的主要问题是消费者如果等待（排队）时间过长，会引发用户抱怨，影响服务质量；如果提供服务者</a:t>
              </a:r>
              <a:r>
                <a:rPr lang="zh-CN" altLang="en-US" sz="2000" dirty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（服务窗口）</a:t>
              </a:r>
              <a:r>
                <a:rPr lang="zh-CN" altLang="en-US" sz="2000" baseline="0" dirty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过多，将提高运管商成本。（排队论）</a:t>
              </a:r>
            </a:p>
          </p:txBody>
        </p:sp>
      </p:grpSp>
      <p:sp>
        <p:nvSpPr>
          <p:cNvPr id="9" name="Freeform 9"/>
          <p:cNvSpPr>
            <a:spLocks/>
          </p:cNvSpPr>
          <p:nvPr/>
        </p:nvSpPr>
        <p:spPr bwMode="auto">
          <a:xfrm>
            <a:off x="-97483" y="3140968"/>
            <a:ext cx="12287895" cy="3528392"/>
          </a:xfrm>
          <a:custGeom>
            <a:avLst/>
            <a:gdLst>
              <a:gd name="T0" fmla="*/ 517 w 4969"/>
              <a:gd name="T1" fmla="*/ 63 h 2578"/>
              <a:gd name="T2" fmla="*/ 1684 w 4969"/>
              <a:gd name="T3" fmla="*/ 68 h 2578"/>
              <a:gd name="T4" fmla="*/ 2638 w 4969"/>
              <a:gd name="T5" fmla="*/ 39 h 2578"/>
              <a:gd name="T6" fmla="*/ 3377 w 4969"/>
              <a:gd name="T7" fmla="*/ 63 h 2578"/>
              <a:gd name="T8" fmla="*/ 4047 w 4969"/>
              <a:gd name="T9" fmla="*/ 99 h 2578"/>
              <a:gd name="T10" fmla="*/ 5455 w 4969"/>
              <a:gd name="T11" fmla="*/ 93 h 2578"/>
              <a:gd name="T12" fmla="*/ 6011 w 4969"/>
              <a:gd name="T13" fmla="*/ 63 h 2578"/>
              <a:gd name="T14" fmla="*/ 6211 w 4969"/>
              <a:gd name="T15" fmla="*/ 111 h 2578"/>
              <a:gd name="T16" fmla="*/ 6181 w 4969"/>
              <a:gd name="T17" fmla="*/ 129 h 2578"/>
              <a:gd name="T18" fmla="*/ 6154 w 4969"/>
              <a:gd name="T19" fmla="*/ 349 h 2578"/>
              <a:gd name="T20" fmla="*/ 6124 w 4969"/>
              <a:gd name="T21" fmla="*/ 539 h 2578"/>
              <a:gd name="T22" fmla="*/ 6099 w 4969"/>
              <a:gd name="T23" fmla="*/ 884 h 2578"/>
              <a:gd name="T24" fmla="*/ 6111 w 4969"/>
              <a:gd name="T25" fmla="*/ 826 h 2578"/>
              <a:gd name="T26" fmla="*/ 6124 w 4969"/>
              <a:gd name="T27" fmla="*/ 794 h 2578"/>
              <a:gd name="T28" fmla="*/ 6140 w 4969"/>
              <a:gd name="T29" fmla="*/ 826 h 2578"/>
              <a:gd name="T30" fmla="*/ 6169 w 4969"/>
              <a:gd name="T31" fmla="*/ 842 h 2578"/>
              <a:gd name="T32" fmla="*/ 6140 w 4969"/>
              <a:gd name="T33" fmla="*/ 1336 h 2578"/>
              <a:gd name="T34" fmla="*/ 4789 w 4969"/>
              <a:gd name="T35" fmla="*/ 1329 h 2578"/>
              <a:gd name="T36" fmla="*/ 4871 w 4969"/>
              <a:gd name="T37" fmla="*/ 1324 h 2578"/>
              <a:gd name="T38" fmla="*/ 3535 w 4969"/>
              <a:gd name="T39" fmla="*/ 1316 h 2578"/>
              <a:gd name="T40" fmla="*/ 2083 w 4969"/>
              <a:gd name="T41" fmla="*/ 1299 h 2578"/>
              <a:gd name="T42" fmla="*/ 1242 w 4969"/>
              <a:gd name="T43" fmla="*/ 1299 h 2578"/>
              <a:gd name="T44" fmla="*/ 161 w 4969"/>
              <a:gd name="T45" fmla="*/ 1353 h 2578"/>
              <a:gd name="T46" fmla="*/ 90 w 4969"/>
              <a:gd name="T47" fmla="*/ 663 h 2578"/>
              <a:gd name="T48" fmla="*/ 133 w 4969"/>
              <a:gd name="T49" fmla="*/ 82 h 2578"/>
              <a:gd name="T50" fmla="*/ 190 w 4969"/>
              <a:gd name="T51" fmla="*/ 88 h 2578"/>
              <a:gd name="T52" fmla="*/ 275 w 4969"/>
              <a:gd name="T53" fmla="*/ 99 h 2578"/>
              <a:gd name="T54" fmla="*/ 389 w 4969"/>
              <a:gd name="T55" fmla="*/ 52 h 2578"/>
              <a:gd name="T56" fmla="*/ 517 w 4969"/>
              <a:gd name="T57" fmla="*/ 63 h 2578"/>
              <a:gd name="T58" fmla="*/ 517 w 4969"/>
              <a:gd name="T59" fmla="*/ 63 h 2578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4969" h="2578">
                <a:moveTo>
                  <a:pt x="410" y="121"/>
                </a:moveTo>
                <a:cubicBezTo>
                  <a:pt x="749" y="132"/>
                  <a:pt x="984" y="140"/>
                  <a:pt x="1336" y="132"/>
                </a:cubicBezTo>
                <a:cubicBezTo>
                  <a:pt x="1588" y="105"/>
                  <a:pt x="1841" y="98"/>
                  <a:pt x="2093" y="76"/>
                </a:cubicBezTo>
                <a:cubicBezTo>
                  <a:pt x="1871" y="226"/>
                  <a:pt x="2499" y="91"/>
                  <a:pt x="2680" y="121"/>
                </a:cubicBezTo>
                <a:cubicBezTo>
                  <a:pt x="3241" y="111"/>
                  <a:pt x="3496" y="0"/>
                  <a:pt x="3211" y="189"/>
                </a:cubicBezTo>
                <a:cubicBezTo>
                  <a:pt x="2900" y="395"/>
                  <a:pt x="3956" y="182"/>
                  <a:pt x="4329" y="178"/>
                </a:cubicBezTo>
                <a:cubicBezTo>
                  <a:pt x="4474" y="140"/>
                  <a:pt x="4621" y="130"/>
                  <a:pt x="4770" y="121"/>
                </a:cubicBezTo>
                <a:cubicBezTo>
                  <a:pt x="4910" y="140"/>
                  <a:pt x="4969" y="91"/>
                  <a:pt x="4928" y="212"/>
                </a:cubicBezTo>
                <a:cubicBezTo>
                  <a:pt x="4924" y="225"/>
                  <a:pt x="4913" y="234"/>
                  <a:pt x="4905" y="245"/>
                </a:cubicBezTo>
                <a:cubicBezTo>
                  <a:pt x="4854" y="402"/>
                  <a:pt x="4898" y="255"/>
                  <a:pt x="4883" y="663"/>
                </a:cubicBezTo>
                <a:cubicBezTo>
                  <a:pt x="4875" y="867"/>
                  <a:pt x="4874" y="861"/>
                  <a:pt x="4860" y="1025"/>
                </a:cubicBezTo>
                <a:cubicBezTo>
                  <a:pt x="4855" y="1243"/>
                  <a:pt x="4838" y="1462"/>
                  <a:pt x="4838" y="1680"/>
                </a:cubicBezTo>
                <a:cubicBezTo>
                  <a:pt x="4838" y="1718"/>
                  <a:pt x="4844" y="1605"/>
                  <a:pt x="4849" y="1567"/>
                </a:cubicBezTo>
                <a:cubicBezTo>
                  <a:pt x="4851" y="1548"/>
                  <a:pt x="4856" y="1529"/>
                  <a:pt x="4860" y="1510"/>
                </a:cubicBezTo>
                <a:cubicBezTo>
                  <a:pt x="4864" y="1529"/>
                  <a:pt x="4864" y="1549"/>
                  <a:pt x="4871" y="1567"/>
                </a:cubicBezTo>
                <a:cubicBezTo>
                  <a:pt x="4876" y="1580"/>
                  <a:pt x="4894" y="1587"/>
                  <a:pt x="4894" y="1601"/>
                </a:cubicBezTo>
                <a:cubicBezTo>
                  <a:pt x="4894" y="1913"/>
                  <a:pt x="4879" y="2226"/>
                  <a:pt x="4871" y="2538"/>
                </a:cubicBezTo>
                <a:cubicBezTo>
                  <a:pt x="4514" y="2534"/>
                  <a:pt x="4156" y="2535"/>
                  <a:pt x="3799" y="2527"/>
                </a:cubicBezTo>
                <a:cubicBezTo>
                  <a:pt x="3776" y="2527"/>
                  <a:pt x="3889" y="2517"/>
                  <a:pt x="3866" y="2516"/>
                </a:cubicBezTo>
                <a:cubicBezTo>
                  <a:pt x="3512" y="2508"/>
                  <a:pt x="3159" y="2508"/>
                  <a:pt x="2805" y="2504"/>
                </a:cubicBezTo>
                <a:cubicBezTo>
                  <a:pt x="2734" y="2506"/>
                  <a:pt x="1040" y="2578"/>
                  <a:pt x="1653" y="2470"/>
                </a:cubicBezTo>
                <a:cubicBezTo>
                  <a:pt x="1450" y="2572"/>
                  <a:pt x="1204" y="2516"/>
                  <a:pt x="986" y="2470"/>
                </a:cubicBezTo>
                <a:cubicBezTo>
                  <a:pt x="872" y="2472"/>
                  <a:pt x="318" y="2382"/>
                  <a:pt x="128" y="2572"/>
                </a:cubicBezTo>
                <a:cubicBezTo>
                  <a:pt x="0" y="2261"/>
                  <a:pt x="85" y="1659"/>
                  <a:pt x="71" y="1262"/>
                </a:cubicBezTo>
                <a:cubicBezTo>
                  <a:pt x="81" y="466"/>
                  <a:pt x="28" y="556"/>
                  <a:pt x="105" y="155"/>
                </a:cubicBezTo>
                <a:cubicBezTo>
                  <a:pt x="120" y="159"/>
                  <a:pt x="138" y="157"/>
                  <a:pt x="151" y="166"/>
                </a:cubicBezTo>
                <a:cubicBezTo>
                  <a:pt x="211" y="206"/>
                  <a:pt x="126" y="211"/>
                  <a:pt x="218" y="189"/>
                </a:cubicBezTo>
                <a:cubicBezTo>
                  <a:pt x="244" y="150"/>
                  <a:pt x="269" y="125"/>
                  <a:pt x="309" y="99"/>
                </a:cubicBezTo>
                <a:cubicBezTo>
                  <a:pt x="348" y="107"/>
                  <a:pt x="373" y="111"/>
                  <a:pt x="410" y="121"/>
                </a:cubicBezTo>
                <a:cubicBezTo>
                  <a:pt x="410" y="121"/>
                  <a:pt x="501" y="150"/>
                  <a:pt x="410" y="121"/>
                </a:cubicBezTo>
                <a:close/>
              </a:path>
            </a:pathLst>
          </a:custGeom>
          <a:solidFill>
            <a:schemeClr val="bg2"/>
          </a:solidFill>
          <a:ln w="31750" cap="sq" cmpd="sng">
            <a:noFill/>
            <a:prstDash val="solid"/>
            <a:round/>
            <a:headEnd/>
            <a:tailEnd/>
          </a:ln>
          <a:effectLst>
            <a:outerShdw dist="224686" dir="2837437" algn="ctr" rotWithShape="0">
              <a:srgbClr val="B9B9B9"/>
            </a:outerShdw>
          </a:effectLst>
        </p:spPr>
        <p:txBody>
          <a:bodyPr wrap="none" anchor="ctr"/>
          <a:lstStyle/>
          <a:p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23311" y="3164682"/>
            <a:ext cx="11231786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某银行网点有五个服务窗口，分别为三个对私、一个对公和一个外币窗口。通常对私业务人很多，其它窗口人则较少，可临时改为对私服务。假设当对私窗口客户平均排队人数超过</a:t>
            </a:r>
            <a:r>
              <a:rPr lang="en-US" altLang="zh-CN" sz="2000" dirty="0"/>
              <a:t>7</a:t>
            </a:r>
            <a:r>
              <a:rPr lang="zh-CN" altLang="en-US" sz="2000" dirty="0"/>
              <a:t>人时，客户将有抱怨，此时银行可临时将其它窗口中一个或两个改为对私服务，当客户少于</a:t>
            </a:r>
            <a:r>
              <a:rPr lang="en-US" altLang="zh-CN" sz="2000" dirty="0"/>
              <a:t>7</a:t>
            </a:r>
            <a:r>
              <a:rPr lang="zh-CN" altLang="en-US" sz="2000" dirty="0"/>
              <a:t>人时，将恢复原有业务。设计一个程序用来模拟银行服务。</a:t>
            </a:r>
          </a:p>
          <a:p>
            <a:r>
              <a:rPr lang="zh-CN" altLang="en-US" sz="2000" b="1" dirty="0"/>
              <a:t>输入</a:t>
            </a:r>
            <a:r>
              <a:rPr lang="zh-CN" altLang="en-US" sz="2000" dirty="0"/>
              <a:t>：首先输入一个整数表示时间周期数，然后再依次输入每个时间周期中因私业务的客户数。注：一个时间周期指的是银行处理一笔业务的平均处理时间，可以是一分钟、三分钟或其它。例如：</a:t>
            </a:r>
            <a:endParaRPr lang="en-US" altLang="zh-CN" sz="2000" dirty="0"/>
          </a:p>
          <a:p>
            <a:r>
              <a:rPr lang="en-US" altLang="zh-CN" sz="2000" dirty="0"/>
              <a:t>6</a:t>
            </a:r>
          </a:p>
          <a:p>
            <a:pPr marL="342900" indent="-342900"/>
            <a:r>
              <a:rPr lang="en-US" altLang="zh-CN" sz="2000" dirty="0"/>
              <a:t>2  5  13  11  15   9  </a:t>
            </a:r>
          </a:p>
          <a:p>
            <a:pPr marL="342900" indent="-342900"/>
            <a:r>
              <a:rPr lang="zh-CN" altLang="en-US" sz="2000" dirty="0"/>
              <a:t>说明：表明在</a:t>
            </a:r>
            <a:r>
              <a:rPr lang="en-US" altLang="zh-CN" sz="2000" dirty="0"/>
              <a:t>6</a:t>
            </a:r>
            <a:r>
              <a:rPr lang="zh-CN" altLang="en-US" sz="2000" dirty="0"/>
              <a:t>个时间周期内，第</a:t>
            </a:r>
            <a:r>
              <a:rPr lang="en-US" altLang="zh-CN" sz="2000" dirty="0"/>
              <a:t>1</a:t>
            </a:r>
            <a:r>
              <a:rPr lang="zh-CN" altLang="en-US" sz="2000" dirty="0"/>
              <a:t>个周期来了</a:t>
            </a:r>
            <a:r>
              <a:rPr lang="en-US" altLang="zh-CN" sz="2000" dirty="0"/>
              <a:t>2</a:t>
            </a:r>
            <a:r>
              <a:rPr lang="zh-CN" altLang="en-US" sz="2000" dirty="0"/>
              <a:t>个（</a:t>
            </a:r>
            <a:r>
              <a:rPr lang="en-US" altLang="zh-CN" sz="2000" dirty="0"/>
              <a:t>ID</a:t>
            </a:r>
            <a:r>
              <a:rPr lang="zh-CN" altLang="en-US" sz="2000" dirty="0"/>
              <a:t>分别为</a:t>
            </a:r>
            <a:r>
              <a:rPr lang="en-US" altLang="zh-CN" sz="2000" dirty="0"/>
              <a:t>1,2</a:t>
            </a:r>
            <a:r>
              <a:rPr lang="zh-CN" altLang="en-US" sz="2000" dirty="0"/>
              <a:t>），第</a:t>
            </a:r>
            <a:r>
              <a:rPr lang="en-US" altLang="zh-CN" sz="2000" dirty="0"/>
              <a:t>2</a:t>
            </a:r>
            <a:r>
              <a:rPr lang="zh-CN" altLang="en-US" sz="2000" dirty="0"/>
              <a:t>个来了</a:t>
            </a:r>
            <a:r>
              <a:rPr lang="en-US" altLang="zh-CN" sz="2000" dirty="0"/>
              <a:t>5</a:t>
            </a:r>
            <a:r>
              <a:rPr lang="zh-CN" altLang="en-US" sz="2000" dirty="0"/>
              <a:t>人（</a:t>
            </a:r>
            <a:r>
              <a:rPr lang="en-US" altLang="zh-CN" sz="2000" dirty="0"/>
              <a:t>ID</a:t>
            </a:r>
            <a:r>
              <a:rPr lang="zh-CN" altLang="en-US" sz="2000" dirty="0"/>
              <a:t>分别为</a:t>
            </a:r>
            <a:r>
              <a:rPr lang="en-US" altLang="zh-CN" sz="2000" dirty="0"/>
              <a:t>3,4,5,6,7</a:t>
            </a:r>
            <a:r>
              <a:rPr lang="zh-CN" altLang="en-US" sz="2000" dirty="0"/>
              <a:t>），以此类推。</a:t>
            </a:r>
            <a:endParaRPr lang="en-US" altLang="zh-CN" sz="2000" dirty="0"/>
          </a:p>
          <a:p>
            <a:r>
              <a:rPr lang="zh-CN" altLang="en-US" sz="2000" b="1" dirty="0"/>
              <a:t>输出</a:t>
            </a:r>
            <a:r>
              <a:rPr lang="zh-CN" altLang="en-US" sz="2000" dirty="0"/>
              <a:t>：每个客户等待服务的时间周期数。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</a:t>
            </a:r>
            <a:r>
              <a:rPr lang="en-US" altLang="zh-CN" dirty="0" smtClean="0"/>
              <a:t>4.2 </a:t>
            </a:r>
            <a:r>
              <a:rPr lang="zh-CN" altLang="en-US" dirty="0"/>
              <a:t>：问题分析及算法设计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95</a:t>
            </a:fld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3311" y="1196753"/>
            <a:ext cx="11135788" cy="452431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在</a:t>
            </a:r>
            <a:r>
              <a:rPr lang="zh-CN" altLang="en-US" sz="2400" b="1" dirty="0"/>
              <a:t>生产者</a:t>
            </a:r>
            <a:r>
              <a:rPr lang="en-US" altLang="zh-CN" sz="2400" b="1" dirty="0"/>
              <a:t>-</a:t>
            </a:r>
            <a:r>
              <a:rPr lang="zh-CN" altLang="en-US" sz="2400" b="1" dirty="0"/>
              <a:t>消费者</a:t>
            </a:r>
            <a:r>
              <a:rPr lang="zh-CN" altLang="en-US" sz="2400" dirty="0"/>
              <a:t>应用</a:t>
            </a:r>
            <a:r>
              <a:rPr lang="zh-CN" altLang="en-US" sz="2400" dirty="0" smtClean="0"/>
              <a:t>中</a:t>
            </a:r>
            <a:r>
              <a:rPr lang="zh-CN" altLang="en-US" sz="2400" dirty="0"/>
              <a:t>，</a:t>
            </a:r>
            <a:r>
              <a:rPr lang="zh-CN" altLang="en-US" sz="2400" dirty="0" smtClean="0"/>
              <a:t>消费者</a:t>
            </a:r>
            <a:r>
              <a:rPr lang="zh-CN" altLang="en-US" sz="2400" dirty="0"/>
              <a:t>显然是先来先得到服务。在此，显然可用一个</a:t>
            </a:r>
            <a:r>
              <a:rPr lang="zh-CN" altLang="en-US" sz="2400" b="1" dirty="0"/>
              <a:t>队列</a:t>
            </a:r>
            <a:r>
              <a:rPr lang="zh-CN" altLang="en-US" sz="2400" dirty="0"/>
              <a:t>来存放等待服务的</a:t>
            </a:r>
            <a:r>
              <a:rPr lang="zh-CN" altLang="en-US" sz="2400" b="1" dirty="0"/>
              <a:t>客户</a:t>
            </a:r>
            <a:r>
              <a:rPr lang="zh-CN" altLang="en-US" sz="2400" dirty="0"/>
              <a:t>队列。每个客户</a:t>
            </a:r>
            <a:r>
              <a:rPr lang="zh-CN" altLang="en-US" sz="2400" dirty="0" smtClean="0"/>
              <a:t>有</a:t>
            </a:r>
            <a:r>
              <a:rPr lang="zh-CN" altLang="en-US" sz="2400" dirty="0"/>
              <a:t>两</a:t>
            </a:r>
            <a:r>
              <a:rPr lang="zh-CN" altLang="en-US" sz="2400" dirty="0" smtClean="0"/>
              <a:t>个</a:t>
            </a:r>
            <a:r>
              <a:rPr lang="zh-CN" altLang="en-US" sz="2400" dirty="0"/>
              <a:t>基本属性：排队号和等待时间（时间周期数）：</a:t>
            </a:r>
            <a:endParaRPr lang="en-US" altLang="zh-CN" sz="2400" dirty="0"/>
          </a:p>
          <a:p>
            <a:r>
              <a:rPr lang="en-US" altLang="zh-CN" sz="2400" dirty="0" err="1"/>
              <a:t>struct</a:t>
            </a:r>
            <a:r>
              <a:rPr lang="en-US" altLang="zh-CN" sz="2400" dirty="0"/>
              <a:t>  </a:t>
            </a:r>
            <a:r>
              <a:rPr lang="en-US" altLang="zh-CN" sz="2400" dirty="0" err="1"/>
              <a:t>cust</a:t>
            </a:r>
            <a:r>
              <a:rPr lang="en-US" altLang="zh-CN" sz="2400" dirty="0"/>
              <a:t> {</a:t>
            </a:r>
          </a:p>
          <a:p>
            <a:r>
              <a:rPr lang="en-US" altLang="zh-CN" sz="2400" dirty="0"/>
              <a:t>   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id;	//</a:t>
            </a:r>
            <a:r>
              <a:rPr lang="zh-CN" altLang="en-US" sz="2400" dirty="0"/>
              <a:t>客户排队号</a:t>
            </a:r>
            <a:endParaRPr lang="en-US" altLang="zh-CN" sz="2400" dirty="0"/>
          </a:p>
          <a:p>
            <a:r>
              <a:rPr lang="en-US" altLang="zh-CN" sz="2400" dirty="0"/>
              <a:t>   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wtime</a:t>
            </a:r>
            <a:r>
              <a:rPr lang="en-US" altLang="zh-CN" sz="2400" dirty="0"/>
              <a:t>;  //</a:t>
            </a:r>
            <a:r>
              <a:rPr lang="zh-CN" altLang="en-US" sz="2400" dirty="0"/>
              <a:t>客户等待服务的时间（时间周期数）</a:t>
            </a:r>
            <a:endParaRPr lang="en-US" altLang="zh-CN" sz="2400" dirty="0"/>
          </a:p>
          <a:p>
            <a:r>
              <a:rPr lang="en-US" altLang="zh-CN" sz="2400" dirty="0"/>
              <a:t>};</a:t>
            </a:r>
          </a:p>
          <a:p>
            <a:r>
              <a:rPr lang="en-US" altLang="zh-CN" sz="2400" dirty="0" err="1"/>
              <a:t>Struct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cust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Cqueue</a:t>
            </a:r>
            <a:r>
              <a:rPr lang="en-US" altLang="zh-CN" sz="2400" dirty="0"/>
              <a:t>[MAXSIZE]; //</a:t>
            </a:r>
            <a:r>
              <a:rPr lang="zh-CN" altLang="en-US" sz="2400" dirty="0"/>
              <a:t>等待服务的客户队列，一个循环队列</a:t>
            </a:r>
            <a:endParaRPr lang="en-US" altLang="zh-CN" sz="2400" dirty="0"/>
          </a:p>
          <a:p>
            <a:r>
              <a:rPr lang="en-US" altLang="zh-CN" sz="2400" dirty="0"/>
              <a:t> </a:t>
            </a:r>
          </a:p>
          <a:p>
            <a:r>
              <a:rPr lang="zh-CN" altLang="en-US" sz="2400" dirty="0"/>
              <a:t>为了简化问题，可用一个变量来表示银行当前提供服务的</a:t>
            </a:r>
            <a:r>
              <a:rPr lang="zh-CN" altLang="en-US" sz="2400" b="1" dirty="0"/>
              <a:t>窗口数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r>
              <a:rPr lang="en-US" altLang="zh-CN" sz="2400" dirty="0" err="1"/>
              <a:t>int</a:t>
            </a:r>
            <a:r>
              <a:rPr lang="en-US" altLang="zh-CN" sz="2400" dirty="0"/>
              <a:t>  </a:t>
            </a:r>
            <a:r>
              <a:rPr lang="en-US" altLang="zh-CN" sz="2400" dirty="0" err="1"/>
              <a:t>snum</a:t>
            </a:r>
            <a:r>
              <a:rPr lang="en-US" altLang="zh-CN" sz="2400" dirty="0"/>
              <a:t>; </a:t>
            </a:r>
          </a:p>
          <a:p>
            <a:r>
              <a:rPr lang="zh-CN" altLang="en-US" sz="2400" dirty="0"/>
              <a:t>在本问题中，该变量的取值范围为</a:t>
            </a:r>
            <a:r>
              <a:rPr lang="en-US" altLang="zh-CN" sz="2400" dirty="0"/>
              <a:t>3&lt;= </a:t>
            </a:r>
            <a:r>
              <a:rPr lang="en-US" altLang="zh-CN" sz="2400" dirty="0" err="1"/>
              <a:t>snum</a:t>
            </a:r>
            <a:r>
              <a:rPr lang="en-US" altLang="zh-CN" sz="2400" dirty="0"/>
              <a:t> &lt;= 5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</a:t>
            </a:r>
            <a:r>
              <a:rPr lang="en-US" altLang="zh-CN" dirty="0" smtClean="0"/>
              <a:t>4.2 </a:t>
            </a:r>
            <a:r>
              <a:rPr lang="zh-CN" altLang="en-US" dirty="0"/>
              <a:t>：问题分析及算法设计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96</a:t>
            </a:fld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39318" y="1196753"/>
            <a:ext cx="11807775" cy="489364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主要算法：</a:t>
            </a:r>
            <a:endParaRPr lang="en-US" altLang="zh-CN" sz="2400" dirty="0"/>
          </a:p>
          <a:p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for(clock=1; ; clock++) //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在每个时间周期内</a:t>
            </a:r>
            <a:endParaRPr lang="en-US" altLang="zh-CN" sz="2400" dirty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{</a:t>
            </a:r>
          </a:p>
          <a:p>
            <a:pPr lvl="1"/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1. If 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客户等待队列非空</a:t>
            </a:r>
            <a:endParaRPr lang="en-US" altLang="zh-CN" sz="2400" dirty="0">
              <a:latin typeface="楷体" pitchFamily="49" charset="-122"/>
              <a:ea typeface="楷体" pitchFamily="49" charset="-122"/>
            </a:endParaRPr>
          </a:p>
          <a:p>
            <a:pPr lvl="1" indent="803275"/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将每个客户的等待时间增加一个时间单元；</a:t>
            </a:r>
            <a:endParaRPr lang="en-US" altLang="zh-CN" sz="2400" dirty="0">
              <a:latin typeface="楷体" pitchFamily="49" charset="-122"/>
              <a:ea typeface="楷体" pitchFamily="49" charset="-122"/>
            </a:endParaRPr>
          </a:p>
          <a:p>
            <a:pPr lvl="1"/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2. If(clock &lt;= </a:t>
            </a:r>
            <a:r>
              <a:rPr lang="en-US" altLang="zh-CN" sz="2400" dirty="0" err="1">
                <a:latin typeface="楷体" pitchFamily="49" charset="-122"/>
                <a:ea typeface="楷体" pitchFamily="49" charset="-122"/>
              </a:rPr>
              <a:t>simulationtime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)</a:t>
            </a:r>
          </a:p>
          <a:p>
            <a:pPr marL="1260475" lvl="1"/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2.1 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如果有新客户到来（从输入中读入本周期内新来客户数），将其入队；</a:t>
            </a:r>
            <a:endParaRPr lang="en-US" altLang="zh-CN" sz="2400" dirty="0">
              <a:latin typeface="楷体" pitchFamily="49" charset="-122"/>
              <a:ea typeface="楷体" pitchFamily="49" charset="-122"/>
            </a:endParaRPr>
          </a:p>
          <a:p>
            <a:pPr marL="1260475" lvl="1"/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2.2 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根据等待服务客户数重新计算服务窗口数；</a:t>
            </a:r>
            <a:endParaRPr lang="en-US" altLang="zh-CN" sz="2400" dirty="0">
              <a:latin typeface="楷体" pitchFamily="49" charset="-122"/>
              <a:ea typeface="楷体" pitchFamily="49" charset="-122"/>
            </a:endParaRPr>
          </a:p>
          <a:p>
            <a:pPr lvl="1"/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3. If 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客户等待队列非空</a:t>
            </a:r>
            <a:endParaRPr lang="en-US" altLang="zh-CN" sz="2400" dirty="0">
              <a:latin typeface="楷体" pitchFamily="49" charset="-122"/>
              <a:ea typeface="楷体" pitchFamily="49" charset="-122"/>
            </a:endParaRPr>
          </a:p>
          <a:p>
            <a:pPr marL="1260475" lvl="1"/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3.1 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从客户队列中取（出队）相应数目（按实际服务窗口数）客户获得服务；</a:t>
            </a:r>
            <a:endParaRPr lang="en-US" altLang="zh-CN" sz="2400" dirty="0">
              <a:latin typeface="楷体" pitchFamily="49" charset="-122"/>
              <a:ea typeface="楷体" pitchFamily="49" charset="-122"/>
            </a:endParaRPr>
          </a:p>
          <a:p>
            <a:pPr marL="1260475" lvl="1"/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3.2 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然后根据等待服务客户数重新计算服务窗口数；</a:t>
            </a:r>
            <a:endParaRPr lang="en-US" altLang="zh-CN" sz="2400" dirty="0">
              <a:latin typeface="楷体" pitchFamily="49" charset="-122"/>
              <a:ea typeface="楷体" pitchFamily="49" charset="-122"/>
            </a:endParaRPr>
          </a:p>
          <a:p>
            <a:pPr marL="1260475" lvl="1" indent="-457200"/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Else 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结束模拟</a:t>
            </a:r>
            <a:endParaRPr lang="en-US" altLang="zh-CN" sz="2400" dirty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2400" dirty="0" smtClean="0">
                <a:latin typeface="楷体" pitchFamily="49" charset="-122"/>
                <a:ea typeface="楷体" pitchFamily="49" charset="-12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</a:t>
            </a:r>
            <a:r>
              <a:rPr lang="en-US" altLang="zh-CN" dirty="0" smtClean="0"/>
              <a:t>4.2 </a:t>
            </a:r>
            <a:r>
              <a:rPr lang="zh-CN" altLang="en-US" dirty="0"/>
              <a:t>：代码实现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97</a:t>
            </a:fld>
            <a:endParaRPr lang="zh-CN" altLang="en-US" dirty="0"/>
          </a:p>
        </p:txBody>
      </p:sp>
      <p:sp>
        <p:nvSpPr>
          <p:cNvPr id="5" name="灯片编号占位符 2"/>
          <p:cNvSpPr txBox="1">
            <a:spLocks/>
          </p:cNvSpPr>
          <p:nvPr/>
        </p:nvSpPr>
        <p:spPr bwMode="auto">
          <a:xfrm>
            <a:off x="8973499" y="6229350"/>
            <a:ext cx="2305609" cy="440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C913308-F349-4B6D-A68A-DD1791B4A57B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97</a:t>
            </a:fld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764704"/>
            <a:ext cx="7727175" cy="590931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altLang="zh-CN" dirty="0"/>
              <a:t>#include &lt;</a:t>
            </a:r>
            <a:r>
              <a:rPr lang="en-US" altLang="zh-CN" dirty="0" err="1"/>
              <a:t>stdio.h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#include  &lt;</a:t>
            </a:r>
            <a:r>
              <a:rPr lang="en-US" altLang="zh-CN" dirty="0" err="1"/>
              <a:t>stdlib.h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#define  MAXSIZE 200  //</a:t>
            </a:r>
            <a:r>
              <a:rPr lang="zh-CN" altLang="en-US" dirty="0"/>
              <a:t>队列容量</a:t>
            </a:r>
            <a:endParaRPr lang="en-US" altLang="zh-CN" dirty="0"/>
          </a:p>
          <a:p>
            <a:r>
              <a:rPr lang="en-US" altLang="zh-CN" dirty="0"/>
              <a:t>#define THRESHOLD  7  //</a:t>
            </a:r>
            <a:r>
              <a:rPr lang="zh-CN" altLang="en-US" dirty="0"/>
              <a:t>窗口增加阈值</a:t>
            </a:r>
            <a:endParaRPr lang="en-US" altLang="zh-CN" dirty="0"/>
          </a:p>
          <a:p>
            <a:r>
              <a:rPr lang="en-US" altLang="zh-CN" dirty="0"/>
              <a:t>#define MAXSVR  5   //</a:t>
            </a:r>
            <a:r>
              <a:rPr lang="zh-CN" altLang="en-US" dirty="0"/>
              <a:t>最大服务窗口数</a:t>
            </a:r>
            <a:endParaRPr lang="en-US" altLang="zh-CN" dirty="0"/>
          </a:p>
          <a:p>
            <a:r>
              <a:rPr lang="en-US" altLang="zh-CN" dirty="0"/>
              <a:t>#define MINSVR  3    //</a:t>
            </a:r>
            <a:r>
              <a:rPr lang="zh-CN" altLang="en-US" dirty="0"/>
              <a:t>最小服务窗口数</a:t>
            </a:r>
            <a:endParaRPr lang="en-US" altLang="zh-CN" dirty="0"/>
          </a:p>
          <a:p>
            <a:r>
              <a:rPr lang="en-US" altLang="zh-CN" dirty="0" err="1"/>
              <a:t>typedef</a:t>
            </a:r>
            <a:r>
              <a:rPr lang="en-US" altLang="zh-CN" dirty="0"/>
              <a:t> </a:t>
            </a:r>
            <a:r>
              <a:rPr lang="en-US" altLang="zh-CN" dirty="0" err="1"/>
              <a:t>struct</a:t>
            </a:r>
            <a:r>
              <a:rPr lang="en-US" altLang="zh-CN" dirty="0"/>
              <a:t> {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id;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wtime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} </a:t>
            </a:r>
            <a:r>
              <a:rPr lang="en-US" altLang="zh-CN" dirty="0" err="1"/>
              <a:t>CustType</a:t>
            </a:r>
            <a:r>
              <a:rPr lang="en-US" altLang="zh-CN" dirty="0"/>
              <a:t>;</a:t>
            </a:r>
          </a:p>
          <a:p>
            <a:r>
              <a:rPr lang="en-US" altLang="zh-CN" dirty="0" err="1"/>
              <a:t>CustType</a:t>
            </a:r>
            <a:r>
              <a:rPr lang="en-US" altLang="zh-CN" dirty="0"/>
              <a:t> </a:t>
            </a:r>
            <a:r>
              <a:rPr lang="en-US" altLang="zh-CN" dirty="0" err="1"/>
              <a:t>Cqueue</a:t>
            </a:r>
            <a:r>
              <a:rPr lang="en-US" altLang="zh-CN" dirty="0"/>
              <a:t>[MAXSIZE];//</a:t>
            </a:r>
            <a:r>
              <a:rPr lang="zh-CN" altLang="en-US" dirty="0"/>
              <a:t>客户等待队列</a:t>
            </a:r>
            <a:endParaRPr lang="en-US" altLang="zh-CN" dirty="0"/>
          </a:p>
          <a:p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Cfront</a:t>
            </a:r>
            <a:r>
              <a:rPr lang="en-US" altLang="zh-CN" dirty="0"/>
              <a:t>=0, </a:t>
            </a:r>
            <a:r>
              <a:rPr lang="en-US" altLang="zh-CN" dirty="0" err="1"/>
              <a:t>Crear</a:t>
            </a:r>
            <a:r>
              <a:rPr lang="en-US" altLang="zh-CN" dirty="0"/>
              <a:t> = -1, </a:t>
            </a:r>
            <a:r>
              <a:rPr lang="en-US" altLang="zh-CN" dirty="0" err="1"/>
              <a:t>Cnum</a:t>
            </a:r>
            <a:r>
              <a:rPr lang="en-US" altLang="zh-CN" dirty="0"/>
              <a:t>=0; </a:t>
            </a:r>
            <a:r>
              <a:rPr lang="en-US" altLang="zh-CN" dirty="0">
                <a:solidFill>
                  <a:srgbClr val="FF0000"/>
                </a:solidFill>
              </a:rPr>
              <a:t>//</a:t>
            </a:r>
            <a:r>
              <a:rPr lang="zh-CN" altLang="en-US" dirty="0">
                <a:solidFill>
                  <a:srgbClr val="FF0000"/>
                </a:solidFill>
              </a:rPr>
              <a:t>队头队尾排队人数指示器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Winnum</a:t>
            </a:r>
            <a:r>
              <a:rPr lang="en-US" altLang="zh-CN" dirty="0"/>
              <a:t>=MINSVR; //</a:t>
            </a:r>
            <a:r>
              <a:rPr lang="zh-CN" altLang="en-US" dirty="0"/>
              <a:t>提供服务的窗口数</a:t>
            </a:r>
            <a:endParaRPr lang="en-US" altLang="zh-CN" dirty="0"/>
          </a:p>
          <a:p>
            <a:r>
              <a:rPr lang="en-US" altLang="zh-CN" dirty="0"/>
              <a:t>void  </a:t>
            </a:r>
            <a:r>
              <a:rPr lang="en-US" altLang="zh-CN" dirty="0" err="1"/>
              <a:t>updateCustqueue</a:t>
            </a:r>
            <a:r>
              <a:rPr lang="en-US" altLang="zh-CN" dirty="0"/>
              <a:t>(); //</a:t>
            </a:r>
            <a:r>
              <a:rPr lang="zh-CN" altLang="en-US" dirty="0"/>
              <a:t>更新等待队列中客户等待时间</a:t>
            </a:r>
            <a:endParaRPr lang="en-US" altLang="zh-CN" dirty="0"/>
          </a:p>
          <a:p>
            <a:r>
              <a:rPr lang="en-US" altLang="zh-CN" dirty="0"/>
              <a:t>void  </a:t>
            </a:r>
            <a:r>
              <a:rPr lang="en-US" altLang="zh-CN" dirty="0" err="1"/>
              <a:t>enCustqueue</a:t>
            </a:r>
            <a:r>
              <a:rPr lang="en-US" altLang="zh-CN" dirty="0"/>
              <a:t>(</a:t>
            </a:r>
            <a:r>
              <a:rPr lang="en-US" altLang="zh-CN" dirty="0" err="1"/>
              <a:t>CustType</a:t>
            </a:r>
            <a:r>
              <a:rPr lang="en-US" altLang="zh-CN" dirty="0"/>
              <a:t> c); //</a:t>
            </a:r>
            <a:r>
              <a:rPr lang="zh-CN" altLang="en-US" dirty="0"/>
              <a:t>客户入等待队列</a:t>
            </a:r>
            <a:endParaRPr lang="en-US" altLang="zh-CN" dirty="0"/>
          </a:p>
          <a:p>
            <a:r>
              <a:rPr lang="en-US" altLang="zh-CN" dirty="0" err="1"/>
              <a:t>CustType</a:t>
            </a:r>
            <a:r>
              <a:rPr lang="en-US" altLang="zh-CN" dirty="0"/>
              <a:t> </a:t>
            </a:r>
            <a:r>
              <a:rPr lang="en-US" altLang="zh-CN" dirty="0" err="1"/>
              <a:t>deCustqueue</a:t>
            </a:r>
            <a:r>
              <a:rPr lang="en-US" altLang="zh-CN" dirty="0"/>
              <a:t>(); //</a:t>
            </a:r>
            <a:r>
              <a:rPr lang="zh-CN" altLang="en-US" dirty="0"/>
              <a:t>客户出队</a:t>
            </a:r>
            <a:endParaRPr lang="en-US" altLang="zh-CN" dirty="0"/>
          </a:p>
          <a:p>
            <a:r>
              <a:rPr lang="en-US" altLang="zh-CN" dirty="0" err="1"/>
              <a:t>int</a:t>
            </a:r>
            <a:r>
              <a:rPr lang="en-US" altLang="zh-CN" dirty="0"/>
              <a:t>  </a:t>
            </a:r>
            <a:r>
              <a:rPr lang="en-US" altLang="zh-CN" dirty="0" err="1"/>
              <a:t>isFull</a:t>
            </a:r>
            <a:r>
              <a:rPr lang="en-US" altLang="zh-CN" dirty="0"/>
              <a:t>();</a:t>
            </a:r>
          </a:p>
          <a:p>
            <a:r>
              <a:rPr lang="en-US" altLang="zh-CN" dirty="0" err="1"/>
              <a:t>int</a:t>
            </a:r>
            <a:r>
              <a:rPr lang="en-US" altLang="zh-CN" dirty="0"/>
              <a:t>  </a:t>
            </a:r>
            <a:r>
              <a:rPr lang="en-US" altLang="zh-CN" dirty="0" err="1"/>
              <a:t>isEmpty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void </a:t>
            </a:r>
            <a:r>
              <a:rPr lang="en-US" altLang="zh-CN" dirty="0" err="1"/>
              <a:t>arriveCust</a:t>
            </a:r>
            <a:r>
              <a:rPr lang="en-US" altLang="zh-CN" dirty="0"/>
              <a:t>(); //</a:t>
            </a:r>
            <a:r>
              <a:rPr lang="zh-CN" altLang="en-US" dirty="0"/>
              <a:t>获取新客户，并加至等待队列中</a:t>
            </a:r>
            <a:endParaRPr lang="en-US" altLang="zh-CN" dirty="0"/>
          </a:p>
          <a:p>
            <a:r>
              <a:rPr lang="en-US" altLang="zh-CN" dirty="0" err="1"/>
              <a:t>int</a:t>
            </a:r>
            <a:r>
              <a:rPr lang="en-US" altLang="zh-CN" dirty="0"/>
              <a:t>  service(); //</a:t>
            </a:r>
            <a:r>
              <a:rPr lang="zh-CN" altLang="en-US" dirty="0">
                <a:solidFill>
                  <a:srgbClr val="FF0000"/>
                </a:solidFill>
              </a:rPr>
              <a:t>银行从队列中获取客户进行</a:t>
            </a:r>
            <a:r>
              <a:rPr lang="zh-CN" altLang="en-US" dirty="0" smtClean="0">
                <a:solidFill>
                  <a:srgbClr val="FF0000"/>
                </a:solidFill>
              </a:rPr>
              <a:t>服务</a:t>
            </a:r>
            <a:r>
              <a:rPr lang="en-US" altLang="zh-CN" dirty="0" smtClean="0">
                <a:solidFill>
                  <a:srgbClr val="FF0000"/>
                </a:solidFill>
              </a:rPr>
              <a:t>,</a:t>
            </a:r>
            <a:r>
              <a:rPr lang="zh-CN" altLang="en-US" dirty="0">
                <a:solidFill>
                  <a:srgbClr val="FF0000"/>
                </a:solidFill>
              </a:rPr>
              <a:t>如果没有客户需要服务</a:t>
            </a:r>
            <a:r>
              <a:rPr lang="zh-CN" altLang="en-US" dirty="0" smtClean="0">
                <a:solidFill>
                  <a:srgbClr val="FF0000"/>
                </a:solidFill>
              </a:rPr>
              <a:t>返回</a:t>
            </a:r>
            <a:r>
              <a:rPr lang="en-US" altLang="zh-CN" dirty="0" smtClean="0">
                <a:solidFill>
                  <a:srgbClr val="FF0000"/>
                </a:solidFill>
              </a:rPr>
              <a:t>0,</a:t>
            </a:r>
            <a:r>
              <a:rPr lang="zh-CN" altLang="en-US" dirty="0" smtClean="0">
                <a:solidFill>
                  <a:srgbClr val="FF0000"/>
                </a:solidFill>
              </a:rPr>
              <a:t>否则返回</a:t>
            </a:r>
            <a:r>
              <a:rPr lang="en-US" altLang="zh-CN" dirty="0" smtClean="0">
                <a:solidFill>
                  <a:srgbClr val="FF0000"/>
                </a:solidFill>
              </a:rPr>
              <a:t>1 </a:t>
            </a:r>
            <a:r>
              <a:rPr lang="en-US" altLang="zh-CN" dirty="0" smtClean="0"/>
              <a:t> </a:t>
            </a:r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5711214" y="1"/>
            <a:ext cx="6479199" cy="4893647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int</a:t>
            </a:r>
            <a:r>
              <a:rPr lang="en-US" altLang="zh-CN" sz="2400" dirty="0"/>
              <a:t> main()</a:t>
            </a:r>
          </a:p>
          <a:p>
            <a:r>
              <a:rPr lang="en-US" altLang="zh-CN" sz="2400" dirty="0"/>
              <a:t>{</a:t>
            </a:r>
          </a:p>
          <a:p>
            <a:r>
              <a:rPr lang="en-US" altLang="zh-CN" sz="2400" dirty="0"/>
              <a:t>   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clock, </a:t>
            </a:r>
            <a:r>
              <a:rPr lang="en-US" altLang="zh-CN" sz="2400" dirty="0" err="1"/>
              <a:t>simulationtime</a:t>
            </a:r>
            <a:r>
              <a:rPr lang="en-US" altLang="zh-CN" sz="2400" dirty="0"/>
              <a:t>;</a:t>
            </a:r>
          </a:p>
          <a:p>
            <a:r>
              <a:rPr lang="en-US" altLang="zh-CN" sz="2400" dirty="0"/>
              <a:t>    </a:t>
            </a:r>
            <a:r>
              <a:rPr lang="en-US" altLang="zh-CN" sz="2400" dirty="0" err="1"/>
              <a:t>scanf</a:t>
            </a:r>
            <a:r>
              <a:rPr lang="en-US" altLang="zh-CN" sz="2400" dirty="0"/>
              <a:t>(“%</a:t>
            </a:r>
            <a:r>
              <a:rPr lang="en-US" altLang="zh-CN" sz="2400" dirty="0" err="1"/>
              <a:t>d”,&amp;simulationtime</a:t>
            </a:r>
            <a:r>
              <a:rPr lang="en-US" altLang="zh-CN" sz="2400" dirty="0"/>
              <a:t>);</a:t>
            </a:r>
          </a:p>
          <a:p>
            <a:r>
              <a:rPr lang="en-US" altLang="zh-CN" sz="2400" dirty="0"/>
              <a:t>    for(clock=1; ; clock++) {</a:t>
            </a:r>
          </a:p>
          <a:p>
            <a:r>
              <a:rPr lang="en-US" altLang="zh-CN" sz="2400" dirty="0"/>
              <a:t>        </a:t>
            </a:r>
            <a:r>
              <a:rPr lang="en-US" altLang="zh-CN" sz="2400" dirty="0" err="1"/>
              <a:t>updateCustqueue</a:t>
            </a:r>
            <a:r>
              <a:rPr lang="en-US" altLang="zh-CN" sz="2400" dirty="0" smtClean="0"/>
              <a:t>();</a:t>
            </a:r>
            <a:r>
              <a:rPr lang="en-US" altLang="zh-CN" sz="2400" dirty="0">
                <a:solidFill>
                  <a:srgbClr val="FF0000"/>
                </a:solidFill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</a:rPr>
              <a:t>//</a:t>
            </a:r>
            <a:r>
              <a:rPr lang="zh-CN" altLang="en-US" sz="2000" dirty="0" smtClean="0">
                <a:solidFill>
                  <a:srgbClr val="FF0000"/>
                </a:solidFill>
              </a:rPr>
              <a:t>更新队列中客户服务时间</a:t>
            </a:r>
            <a:endParaRPr lang="en-US" altLang="zh-CN" sz="2000" dirty="0"/>
          </a:p>
          <a:p>
            <a:r>
              <a:rPr lang="en-US" altLang="zh-CN" sz="2400" dirty="0"/>
              <a:t>        if(clock &lt;= </a:t>
            </a:r>
            <a:r>
              <a:rPr lang="en-US" altLang="zh-CN" sz="2400" dirty="0" err="1"/>
              <a:t>simulationtime</a:t>
            </a:r>
            <a:r>
              <a:rPr lang="en-US" altLang="zh-CN" sz="2400" dirty="0"/>
              <a:t> )</a:t>
            </a:r>
          </a:p>
          <a:p>
            <a:r>
              <a:rPr lang="en-US" altLang="zh-CN" sz="2400" dirty="0"/>
              <a:t>            </a:t>
            </a:r>
            <a:r>
              <a:rPr lang="en-US" altLang="zh-CN" sz="2400" dirty="0" err="1"/>
              <a:t>arriveCust</a:t>
            </a:r>
            <a:r>
              <a:rPr lang="en-US" altLang="zh-CN" sz="2400" dirty="0" smtClean="0"/>
              <a:t>();</a:t>
            </a:r>
            <a:r>
              <a:rPr lang="en-US" altLang="zh-CN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</a:rPr>
              <a:t>//</a:t>
            </a:r>
            <a:r>
              <a:rPr lang="zh-CN" altLang="en-US" sz="2400" dirty="0" smtClean="0">
                <a:solidFill>
                  <a:srgbClr val="FF0000"/>
                </a:solidFill>
              </a:rPr>
              <a:t>获取新客户入队</a:t>
            </a:r>
            <a:r>
              <a:rPr lang="en-US" altLang="zh-CN" sz="2400" dirty="0" smtClean="0"/>
              <a:t>  </a:t>
            </a:r>
            <a:endParaRPr lang="en-US" altLang="zh-CN" sz="2400" dirty="0"/>
          </a:p>
          <a:p>
            <a:r>
              <a:rPr lang="en-US" altLang="zh-CN" sz="2400" dirty="0"/>
              <a:t>        if(service()==0 &amp;&amp; clock &gt; </a:t>
            </a:r>
            <a:r>
              <a:rPr lang="en-US" altLang="zh-CN" sz="2400" dirty="0" err="1"/>
              <a:t>simulationtime</a:t>
            </a:r>
            <a:r>
              <a:rPr lang="en-US" altLang="zh-CN" sz="2400" dirty="0"/>
              <a:t>)</a:t>
            </a:r>
          </a:p>
          <a:p>
            <a:r>
              <a:rPr lang="en-US" altLang="zh-CN" sz="2400" dirty="0"/>
              <a:t>            break;  //</a:t>
            </a:r>
            <a:r>
              <a:rPr lang="zh-CN" altLang="en-US" sz="2400" dirty="0"/>
              <a:t>等待队列为空且不会有新客户</a:t>
            </a:r>
            <a:endParaRPr lang="en-US" altLang="zh-CN" sz="2400" dirty="0"/>
          </a:p>
          <a:p>
            <a:r>
              <a:rPr lang="en-US" altLang="zh-CN" sz="2400" dirty="0"/>
              <a:t>    </a:t>
            </a:r>
            <a:r>
              <a:rPr lang="en-US" altLang="zh-CN" sz="2400" dirty="0" smtClean="0"/>
              <a:t>}</a:t>
            </a:r>
            <a:r>
              <a:rPr lang="en-US" altLang="zh-CN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</a:rPr>
              <a:t>//service()</a:t>
            </a:r>
            <a:r>
              <a:rPr lang="zh-CN" altLang="en-US" sz="2400" dirty="0" smtClean="0">
                <a:solidFill>
                  <a:srgbClr val="FF0000"/>
                </a:solidFill>
              </a:rPr>
              <a:t>，获取客户并服务，更新窗口</a:t>
            </a:r>
            <a:endParaRPr lang="en-US" altLang="zh-CN" sz="2400" dirty="0"/>
          </a:p>
          <a:p>
            <a:r>
              <a:rPr lang="en-US" altLang="zh-CN" sz="2400" dirty="0"/>
              <a:t>    return 0;</a:t>
            </a:r>
          </a:p>
          <a:p>
            <a:r>
              <a:rPr lang="en-US" altLang="zh-CN" sz="2400" dirty="0"/>
              <a:t>}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98</a:t>
            </a:fld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63488" y="153989"/>
            <a:ext cx="10918463" cy="841375"/>
          </a:xfrm>
        </p:spPr>
        <p:txBody>
          <a:bodyPr/>
          <a:lstStyle/>
          <a:p>
            <a:r>
              <a:rPr lang="zh-CN" altLang="en-US" dirty="0" smtClean="0"/>
              <a:t>问题</a:t>
            </a:r>
            <a:r>
              <a:rPr lang="en-US" altLang="zh-CN" dirty="0" smtClean="0"/>
              <a:t>4.2 </a:t>
            </a:r>
            <a:r>
              <a:rPr lang="zh-CN" altLang="en-US" dirty="0"/>
              <a:t>：代码实现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11214" y="0"/>
            <a:ext cx="6479199" cy="7017306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zh-CN" sz="1600" dirty="0"/>
              <a:t>void </a:t>
            </a:r>
            <a:r>
              <a:rPr lang="en-US" altLang="zh-CN" sz="1600" dirty="0" err="1"/>
              <a:t>arriveCust</a:t>
            </a:r>
            <a:r>
              <a:rPr lang="en-US" altLang="zh-CN" sz="1600" dirty="0"/>
              <a:t>()</a:t>
            </a:r>
          </a:p>
          <a:p>
            <a:pPr>
              <a:lnSpc>
                <a:spcPts val="1800"/>
              </a:lnSpc>
            </a:pPr>
            <a:r>
              <a:rPr lang="en-US" altLang="zh-CN" sz="1600" dirty="0"/>
              <a:t>{</a:t>
            </a:r>
            <a:r>
              <a:rPr lang="en-US" altLang="zh-CN" sz="1600" dirty="0">
                <a:solidFill>
                  <a:srgbClr val="FF0000"/>
                </a:solidFill>
              </a:rPr>
              <a:t>//</a:t>
            </a:r>
            <a:r>
              <a:rPr lang="zh-CN" altLang="en-US" sz="1600" dirty="0">
                <a:solidFill>
                  <a:srgbClr val="FF0000"/>
                </a:solidFill>
              </a:rPr>
              <a:t>处理新来的客户</a:t>
            </a:r>
            <a:r>
              <a:rPr lang="en-US" altLang="zh-CN" sz="1600" dirty="0">
                <a:solidFill>
                  <a:srgbClr val="FF0000"/>
                </a:solidFill>
              </a:rPr>
              <a:t>,</a:t>
            </a:r>
            <a:r>
              <a:rPr lang="zh-CN" altLang="en-US" sz="1600" dirty="0">
                <a:solidFill>
                  <a:srgbClr val="FF0000"/>
                </a:solidFill>
              </a:rPr>
              <a:t>入队</a:t>
            </a:r>
            <a:r>
              <a:rPr lang="en-US" altLang="zh-CN" sz="1600" dirty="0">
                <a:solidFill>
                  <a:srgbClr val="FF0000"/>
                </a:solidFill>
              </a:rPr>
              <a:t>,</a:t>
            </a:r>
            <a:r>
              <a:rPr lang="zh-CN" altLang="en-US" sz="1600" dirty="0">
                <a:solidFill>
                  <a:srgbClr val="FF0000"/>
                </a:solidFill>
              </a:rPr>
              <a:t>并计算是否需增加服务窗口</a:t>
            </a:r>
            <a:endParaRPr lang="en-US" altLang="zh-CN" sz="1600" dirty="0">
              <a:solidFill>
                <a:srgbClr val="FF0000"/>
              </a:solidFill>
            </a:endParaRPr>
          </a:p>
          <a:p>
            <a:pPr>
              <a:lnSpc>
                <a:spcPts val="1800"/>
              </a:lnSpc>
            </a:pPr>
            <a:r>
              <a:rPr lang="en-US" altLang="zh-CN" sz="1600" dirty="0"/>
              <a:t>   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i,n</a:t>
            </a:r>
            <a:r>
              <a:rPr lang="en-US" altLang="zh-CN" sz="1600" dirty="0"/>
              <a:t>;</a:t>
            </a:r>
          </a:p>
          <a:p>
            <a:pPr>
              <a:lnSpc>
                <a:spcPts val="1800"/>
              </a:lnSpc>
            </a:pPr>
            <a:r>
              <a:rPr lang="en-US" altLang="zh-CN" sz="1600" dirty="0"/>
              <a:t>    static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count=1;</a:t>
            </a:r>
          </a:p>
          <a:p>
            <a:pPr>
              <a:lnSpc>
                <a:spcPts val="1800"/>
              </a:lnSpc>
            </a:pPr>
            <a:r>
              <a:rPr lang="en-US" altLang="zh-CN" sz="1600" dirty="0"/>
              <a:t>    </a:t>
            </a:r>
            <a:r>
              <a:rPr lang="en-US" altLang="zh-CN" sz="1600" dirty="0" err="1"/>
              <a:t>CustType</a:t>
            </a:r>
            <a:r>
              <a:rPr lang="en-US" altLang="zh-CN" sz="1600" dirty="0"/>
              <a:t> c;</a:t>
            </a:r>
          </a:p>
          <a:p>
            <a:pPr>
              <a:lnSpc>
                <a:spcPts val="1800"/>
              </a:lnSpc>
            </a:pPr>
            <a:r>
              <a:rPr lang="en-US" altLang="zh-CN" sz="1600" dirty="0"/>
              <a:t>    </a:t>
            </a:r>
            <a:r>
              <a:rPr lang="en-US" altLang="zh-CN" sz="1600" dirty="0" err="1"/>
              <a:t>scanf</a:t>
            </a:r>
            <a:r>
              <a:rPr lang="en-US" altLang="zh-CN" sz="1600" dirty="0"/>
              <a:t>(“%d”, &amp;n);</a:t>
            </a:r>
          </a:p>
          <a:p>
            <a:pPr>
              <a:lnSpc>
                <a:spcPts val="1800"/>
              </a:lnSpc>
            </a:pPr>
            <a:r>
              <a:rPr lang="en-US" altLang="zh-CN" sz="1600" dirty="0"/>
              <a:t>    for(</a:t>
            </a:r>
            <a:r>
              <a:rPr lang="en-US" altLang="zh-CN" sz="1600" dirty="0" err="1"/>
              <a:t>i</a:t>
            </a:r>
            <a:r>
              <a:rPr lang="en-US" altLang="zh-CN" sz="1600" dirty="0"/>
              <a:t>=0;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&lt;n;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++){</a:t>
            </a:r>
          </a:p>
          <a:p>
            <a:pPr>
              <a:lnSpc>
                <a:spcPts val="1800"/>
              </a:lnSpc>
            </a:pPr>
            <a:r>
              <a:rPr lang="en-US" altLang="zh-CN" sz="1600" dirty="0"/>
              <a:t>        c.id = count++; </a:t>
            </a:r>
            <a:r>
              <a:rPr lang="en-US" altLang="zh-CN" sz="1600" dirty="0" err="1"/>
              <a:t>c.wtime</a:t>
            </a:r>
            <a:r>
              <a:rPr lang="en-US" altLang="zh-CN" sz="1600" dirty="0"/>
              <a:t> = 0;</a:t>
            </a:r>
          </a:p>
          <a:p>
            <a:pPr>
              <a:lnSpc>
                <a:spcPts val="1800"/>
              </a:lnSpc>
            </a:pPr>
            <a:r>
              <a:rPr lang="en-US" altLang="zh-CN" sz="1600" dirty="0"/>
              <a:t>        </a:t>
            </a:r>
            <a:r>
              <a:rPr lang="en-US" altLang="zh-CN" sz="1600" dirty="0" err="1"/>
              <a:t>enCustqueue</a:t>
            </a:r>
            <a:r>
              <a:rPr lang="en-US" altLang="zh-CN" sz="1600" dirty="0"/>
              <a:t>(c);</a:t>
            </a:r>
          </a:p>
          <a:p>
            <a:pPr>
              <a:lnSpc>
                <a:spcPts val="1800"/>
              </a:lnSpc>
            </a:pPr>
            <a:r>
              <a:rPr lang="en-US" altLang="zh-CN" sz="1600" dirty="0"/>
              <a:t>    }</a:t>
            </a:r>
          </a:p>
          <a:p>
            <a:pPr>
              <a:lnSpc>
                <a:spcPts val="1800"/>
              </a:lnSpc>
            </a:pPr>
            <a:r>
              <a:rPr lang="en-US" altLang="zh-CN" sz="1600" dirty="0"/>
              <a:t>    while((</a:t>
            </a:r>
            <a:r>
              <a:rPr lang="en-US" altLang="zh-CN" sz="1600" dirty="0" err="1"/>
              <a:t>getCustnum</a:t>
            </a:r>
            <a:r>
              <a:rPr lang="en-US" altLang="zh-CN" sz="1600" dirty="0"/>
              <a:t>() / </a:t>
            </a:r>
            <a:r>
              <a:rPr lang="en-US" altLang="zh-CN" sz="1600" dirty="0" err="1"/>
              <a:t>Winnum</a:t>
            </a:r>
            <a:r>
              <a:rPr lang="en-US" altLang="zh-CN" sz="1600" dirty="0"/>
              <a:t>) &gt;= THRESHOLD &amp;&amp;   </a:t>
            </a:r>
          </a:p>
          <a:p>
            <a:pPr>
              <a:lnSpc>
                <a:spcPts val="1800"/>
              </a:lnSpc>
            </a:pPr>
            <a:r>
              <a:rPr lang="en-US" altLang="zh-CN" sz="1600" dirty="0"/>
              <a:t>         </a:t>
            </a:r>
            <a:r>
              <a:rPr lang="en-US" altLang="zh-CN" sz="1600" dirty="0" err="1"/>
              <a:t>Winnum</a:t>
            </a:r>
            <a:r>
              <a:rPr lang="en-US" altLang="zh-CN" sz="1600" dirty="0"/>
              <a:t>&lt;MAXSVR)  </a:t>
            </a:r>
            <a:r>
              <a:rPr lang="en-US" altLang="zh-CN" sz="1600" dirty="0">
                <a:solidFill>
                  <a:srgbClr val="FF0000"/>
                </a:solidFill>
              </a:rPr>
              <a:t>//</a:t>
            </a:r>
            <a:r>
              <a:rPr lang="zh-CN" altLang="en-US" sz="1600" dirty="0">
                <a:solidFill>
                  <a:srgbClr val="FF0000"/>
                </a:solidFill>
              </a:rPr>
              <a:t>增加服务窗口</a:t>
            </a:r>
            <a:endParaRPr lang="en-US" altLang="zh-CN" sz="1600" dirty="0">
              <a:solidFill>
                <a:srgbClr val="FF0000"/>
              </a:solidFill>
            </a:endParaRPr>
          </a:p>
          <a:p>
            <a:pPr>
              <a:lnSpc>
                <a:spcPts val="1800"/>
              </a:lnSpc>
            </a:pPr>
            <a:r>
              <a:rPr lang="en-US" altLang="zh-CN" sz="1600" dirty="0"/>
              <a:t>        </a:t>
            </a:r>
            <a:r>
              <a:rPr lang="en-US" altLang="zh-CN" sz="1600" dirty="0" err="1"/>
              <a:t>Winnum</a:t>
            </a:r>
            <a:r>
              <a:rPr lang="en-US" altLang="zh-CN" sz="1600" dirty="0"/>
              <a:t>++;</a:t>
            </a:r>
          </a:p>
          <a:p>
            <a:pPr>
              <a:lnSpc>
                <a:spcPts val="1800"/>
              </a:lnSpc>
            </a:pPr>
            <a:r>
              <a:rPr lang="en-US" altLang="zh-CN" sz="1600" dirty="0"/>
              <a:t>}</a:t>
            </a:r>
          </a:p>
          <a:p>
            <a:pPr>
              <a:lnSpc>
                <a:spcPts val="1800"/>
              </a:lnSpc>
            </a:pPr>
            <a:r>
              <a:rPr lang="en-US" altLang="zh-CN" sz="1600" dirty="0" err="1"/>
              <a:t>int</a:t>
            </a:r>
            <a:r>
              <a:rPr lang="en-US" altLang="zh-CN" sz="1600" dirty="0"/>
              <a:t> service()</a:t>
            </a:r>
          </a:p>
          <a:p>
            <a:pPr>
              <a:lnSpc>
                <a:spcPts val="1800"/>
              </a:lnSpc>
            </a:pPr>
            <a:r>
              <a:rPr lang="en-US" altLang="zh-CN" sz="1600" dirty="0"/>
              <a:t>{</a:t>
            </a:r>
            <a:r>
              <a:rPr lang="en-US" altLang="zh-CN" sz="1600" dirty="0">
                <a:solidFill>
                  <a:srgbClr val="FF0000"/>
                </a:solidFill>
              </a:rPr>
              <a:t>//</a:t>
            </a:r>
            <a:r>
              <a:rPr lang="zh-CN" altLang="en-US" sz="1500" dirty="0">
                <a:solidFill>
                  <a:srgbClr val="FF0000"/>
                </a:solidFill>
              </a:rPr>
              <a:t>根据窗口数为客户服务</a:t>
            </a:r>
            <a:r>
              <a:rPr lang="en-US" altLang="zh-CN" sz="1500" dirty="0">
                <a:solidFill>
                  <a:srgbClr val="FF0000"/>
                </a:solidFill>
              </a:rPr>
              <a:t>,</a:t>
            </a:r>
            <a:r>
              <a:rPr lang="zh-CN" altLang="en-US" sz="1500" dirty="0">
                <a:solidFill>
                  <a:srgbClr val="FF0000"/>
                </a:solidFill>
              </a:rPr>
              <a:t>如果没有客户需要服务返回</a:t>
            </a:r>
            <a:r>
              <a:rPr lang="en-US" altLang="zh-CN" sz="1500" dirty="0">
                <a:solidFill>
                  <a:srgbClr val="FF0000"/>
                </a:solidFill>
              </a:rPr>
              <a:t>0</a:t>
            </a:r>
            <a:endParaRPr lang="en-US" altLang="zh-CN" sz="1500" dirty="0"/>
          </a:p>
          <a:p>
            <a:pPr>
              <a:lnSpc>
                <a:spcPts val="1800"/>
              </a:lnSpc>
            </a:pPr>
            <a:r>
              <a:rPr lang="en-US" altLang="zh-CN" sz="1600" dirty="0"/>
              <a:t>   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;</a:t>
            </a:r>
          </a:p>
          <a:p>
            <a:pPr>
              <a:lnSpc>
                <a:spcPts val="1800"/>
              </a:lnSpc>
            </a:pPr>
            <a:r>
              <a:rPr lang="en-US" altLang="zh-CN" sz="1600" dirty="0"/>
              <a:t>    </a:t>
            </a:r>
            <a:r>
              <a:rPr lang="en-US" altLang="zh-CN" sz="1600" dirty="0" err="1"/>
              <a:t>CustType</a:t>
            </a:r>
            <a:r>
              <a:rPr lang="en-US" altLang="zh-CN" sz="1600" dirty="0"/>
              <a:t> c;</a:t>
            </a:r>
          </a:p>
          <a:p>
            <a:pPr>
              <a:lnSpc>
                <a:spcPts val="1800"/>
              </a:lnSpc>
            </a:pPr>
            <a:r>
              <a:rPr lang="en-US" altLang="zh-CN" sz="1600" dirty="0"/>
              <a:t>    for(i=0; i&lt;</a:t>
            </a:r>
            <a:r>
              <a:rPr lang="en-US" altLang="zh-CN" sz="1600" dirty="0" err="1"/>
              <a:t>Winnum</a:t>
            </a:r>
            <a:r>
              <a:rPr lang="en-US" altLang="zh-CN" sz="1600" dirty="0"/>
              <a:t>; i</a:t>
            </a:r>
            <a:r>
              <a:rPr lang="en-US" altLang="zh-CN" sz="1600" dirty="0" smtClean="0"/>
              <a:t>++)</a:t>
            </a:r>
            <a:r>
              <a:rPr lang="en-US" altLang="zh-CN" sz="1600" dirty="0">
                <a:solidFill>
                  <a:srgbClr val="FF0000"/>
                </a:solidFill>
              </a:rPr>
              <a:t> </a:t>
            </a:r>
            <a:r>
              <a:rPr lang="en-US" altLang="zh-CN" sz="1600" dirty="0" smtClean="0">
                <a:solidFill>
                  <a:srgbClr val="FF0000"/>
                </a:solidFill>
              </a:rPr>
              <a:t>//</a:t>
            </a:r>
            <a:r>
              <a:rPr lang="zh-CN" altLang="en-US" sz="1600" dirty="0" smtClean="0">
                <a:solidFill>
                  <a:srgbClr val="FF0000"/>
                </a:solidFill>
              </a:rPr>
              <a:t>出队，表示被服务</a:t>
            </a:r>
            <a:endParaRPr lang="en-US" altLang="zh-CN" sz="1600" dirty="0"/>
          </a:p>
          <a:p>
            <a:pPr>
              <a:lnSpc>
                <a:spcPts val="1800"/>
              </a:lnSpc>
            </a:pPr>
            <a:r>
              <a:rPr lang="en-US" altLang="zh-CN" sz="1600" dirty="0"/>
              <a:t>        if(</a:t>
            </a:r>
            <a:r>
              <a:rPr lang="en-US" altLang="zh-CN" sz="1600" dirty="0" err="1"/>
              <a:t>isEmpty</a:t>
            </a:r>
            <a:r>
              <a:rPr lang="en-US" altLang="zh-CN" sz="1600" dirty="0"/>
              <a:t>() ) return 0;</a:t>
            </a:r>
          </a:p>
          <a:p>
            <a:pPr>
              <a:lnSpc>
                <a:spcPts val="1800"/>
              </a:lnSpc>
            </a:pPr>
            <a:r>
              <a:rPr lang="en-US" altLang="zh-CN" sz="1600" dirty="0"/>
              <a:t>       else {</a:t>
            </a:r>
          </a:p>
          <a:p>
            <a:pPr>
              <a:lnSpc>
                <a:spcPts val="1800"/>
              </a:lnSpc>
            </a:pPr>
            <a:r>
              <a:rPr lang="en-US" altLang="zh-CN" sz="1600" dirty="0"/>
              <a:t>           c = </a:t>
            </a:r>
            <a:r>
              <a:rPr lang="en-US" altLang="zh-CN" sz="1600" dirty="0" err="1"/>
              <a:t>deCustqueue</a:t>
            </a:r>
            <a:r>
              <a:rPr lang="en-US" altLang="zh-CN" sz="1600" dirty="0"/>
              <a:t>();</a:t>
            </a:r>
          </a:p>
          <a:p>
            <a:pPr>
              <a:lnSpc>
                <a:spcPts val="1800"/>
              </a:lnSpc>
            </a:pPr>
            <a:r>
              <a:rPr lang="en-US" altLang="zh-CN" sz="1600" dirty="0"/>
              <a:t>           </a:t>
            </a:r>
            <a:r>
              <a:rPr lang="en-US" altLang="zh-CN" sz="1600" dirty="0" err="1"/>
              <a:t>printf</a:t>
            </a:r>
            <a:r>
              <a:rPr lang="en-US" altLang="zh-CN" sz="1600" dirty="0"/>
              <a:t>(“%d : %d\n”, c.id, </a:t>
            </a:r>
            <a:r>
              <a:rPr lang="en-US" altLang="zh-CN" sz="1600" dirty="0" err="1"/>
              <a:t>c.wtime</a:t>
            </a:r>
            <a:r>
              <a:rPr lang="en-US" altLang="zh-CN" sz="1600" dirty="0"/>
              <a:t>);</a:t>
            </a:r>
          </a:p>
          <a:p>
            <a:pPr>
              <a:lnSpc>
                <a:spcPts val="1800"/>
              </a:lnSpc>
            </a:pPr>
            <a:r>
              <a:rPr lang="en-US" altLang="zh-CN" sz="1600" dirty="0"/>
              <a:t>       }</a:t>
            </a:r>
          </a:p>
          <a:p>
            <a:pPr>
              <a:lnSpc>
                <a:spcPts val="1800"/>
              </a:lnSpc>
            </a:pPr>
            <a:r>
              <a:rPr lang="en-US" altLang="zh-CN" sz="1600" dirty="0"/>
              <a:t>     if((</a:t>
            </a:r>
            <a:r>
              <a:rPr lang="en-US" altLang="zh-CN" sz="1600" dirty="0" err="1"/>
              <a:t>getCustnum</a:t>
            </a:r>
            <a:r>
              <a:rPr lang="en-US" altLang="zh-CN" sz="1600" dirty="0"/>
              <a:t>() / </a:t>
            </a:r>
            <a:r>
              <a:rPr lang="en-US" altLang="zh-CN" sz="1600" dirty="0" err="1"/>
              <a:t>Winnum</a:t>
            </a:r>
            <a:r>
              <a:rPr lang="en-US" altLang="zh-CN" sz="1600" dirty="0"/>
              <a:t>) &lt; THRESHOLD &amp;&amp;   </a:t>
            </a:r>
          </a:p>
          <a:p>
            <a:pPr>
              <a:lnSpc>
                <a:spcPts val="1800"/>
              </a:lnSpc>
            </a:pPr>
            <a:r>
              <a:rPr lang="en-US" altLang="zh-CN" sz="1600" dirty="0"/>
              <a:t>         </a:t>
            </a:r>
            <a:r>
              <a:rPr lang="en-US" altLang="zh-CN" sz="1600" dirty="0" err="1"/>
              <a:t>Winnum</a:t>
            </a:r>
            <a:r>
              <a:rPr lang="en-US" altLang="zh-CN" sz="1600" dirty="0"/>
              <a:t>&gt;MINSVR</a:t>
            </a:r>
            <a:r>
              <a:rPr lang="en-US" altLang="zh-CN" sz="1600" dirty="0" smtClean="0"/>
              <a:t>)</a:t>
            </a:r>
            <a:r>
              <a:rPr lang="en-US" altLang="zh-CN" sz="1600" dirty="0" smtClean="0">
                <a:solidFill>
                  <a:srgbClr val="FF0000"/>
                </a:solidFill>
              </a:rPr>
              <a:t>//</a:t>
            </a:r>
            <a:r>
              <a:rPr lang="zh-CN" altLang="en-US" sz="1600" dirty="0" smtClean="0">
                <a:solidFill>
                  <a:srgbClr val="FF0000"/>
                </a:solidFill>
              </a:rPr>
              <a:t>更新服务窗口</a:t>
            </a:r>
            <a:endParaRPr lang="en-US" altLang="zh-CN" sz="1600" dirty="0">
              <a:solidFill>
                <a:srgbClr val="FF0000"/>
              </a:solidFill>
            </a:endParaRPr>
          </a:p>
          <a:p>
            <a:pPr>
              <a:lnSpc>
                <a:spcPts val="1800"/>
              </a:lnSpc>
            </a:pPr>
            <a:r>
              <a:rPr lang="en-US" altLang="zh-CN" sz="1600" dirty="0"/>
              <a:t>          </a:t>
            </a:r>
            <a:r>
              <a:rPr lang="en-US" altLang="zh-CN" sz="1600" dirty="0" err="1"/>
              <a:t>Winnum</a:t>
            </a:r>
            <a:r>
              <a:rPr lang="en-US" altLang="zh-CN" sz="1600" dirty="0"/>
              <a:t>--;</a:t>
            </a:r>
          </a:p>
          <a:p>
            <a:pPr>
              <a:lnSpc>
                <a:spcPts val="1800"/>
              </a:lnSpc>
            </a:pPr>
            <a:r>
              <a:rPr lang="en-US" altLang="zh-CN" sz="1600" dirty="0"/>
              <a:t>    return 1;</a:t>
            </a:r>
          </a:p>
          <a:p>
            <a:pPr>
              <a:lnSpc>
                <a:spcPts val="1800"/>
              </a:lnSpc>
            </a:pPr>
            <a:r>
              <a:rPr lang="en-US" altLang="zh-CN" sz="1600" dirty="0" smtClean="0"/>
              <a:t>}</a:t>
            </a:r>
            <a:endParaRPr lang="zh-CN" altLang="en-US" sz="1600" dirty="0"/>
          </a:p>
        </p:txBody>
      </p:sp>
      <p:sp>
        <p:nvSpPr>
          <p:cNvPr id="6" name="对话气泡: 圆角矩形 5">
            <a:extLst>
              <a:ext uri="{FF2B5EF4-FFF2-40B4-BE49-F238E27FC236}">
                <a16:creationId xmlns="" xmlns:a16="http://schemas.microsoft.com/office/drawing/2014/main" id="{600056E1-2C55-48E4-81CF-F3E3DCEDDB22}"/>
              </a:ext>
            </a:extLst>
          </p:cNvPr>
          <p:cNvSpPr/>
          <p:nvPr/>
        </p:nvSpPr>
        <p:spPr bwMode="auto">
          <a:xfrm>
            <a:off x="1846734" y="1149351"/>
            <a:ext cx="3288491" cy="2553891"/>
          </a:xfrm>
          <a:prstGeom prst="wedgeRoundRectCallout">
            <a:avLst>
              <a:gd name="adj1" fmla="val 77409"/>
              <a:gd name="adj2" fmla="val -57420"/>
              <a:gd name="adj3" fmla="val 16667"/>
            </a:avLst>
          </a:prstGeom>
          <a:noFill/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Arial" charset="0"/>
                <a:ea typeface="宋体" charset="-122"/>
              </a:rPr>
              <a:t>内部静态变量</a:t>
            </a: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rPr>
              <a:t>，</a:t>
            </a:r>
            <a:r>
              <a:rPr kumimoji="0" lang="zh-CN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rPr>
              <a:t>作用域为当前函数，生存周期同全局变量。它只初始化一</a:t>
            </a:r>
            <a:r>
              <a:rPr lang="zh-CN" altLang="en-US" sz="2400" dirty="0">
                <a:latin typeface="Arial" charset="0"/>
                <a:ea typeface="宋体" charset="-122"/>
              </a:rPr>
              <a:t>次，每次函数调用时，上次的值仍在。</a:t>
            </a:r>
            <a:endParaRPr kumimoji="0" lang="zh-CN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75610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99</a:t>
            </a:fld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63488" y="153989"/>
            <a:ext cx="10918463" cy="841375"/>
          </a:xfrm>
        </p:spPr>
        <p:txBody>
          <a:bodyPr/>
          <a:lstStyle/>
          <a:p>
            <a:r>
              <a:rPr lang="zh-CN" altLang="en-US" dirty="0" smtClean="0"/>
              <a:t>问题</a:t>
            </a:r>
            <a:r>
              <a:rPr lang="en-US" altLang="zh-CN" dirty="0" smtClean="0"/>
              <a:t>4.2 </a:t>
            </a:r>
            <a:r>
              <a:rPr lang="zh-CN" altLang="en-US" dirty="0"/>
              <a:t>：代码实现</a:t>
            </a:r>
          </a:p>
        </p:txBody>
      </p:sp>
      <p:sp>
        <p:nvSpPr>
          <p:cNvPr id="8" name="矩形 7"/>
          <p:cNvSpPr/>
          <p:nvPr/>
        </p:nvSpPr>
        <p:spPr>
          <a:xfrm>
            <a:off x="118542" y="1300719"/>
            <a:ext cx="6095207" cy="4524315"/>
          </a:xfrm>
          <a:prstGeom prst="rect">
            <a:avLst/>
          </a:prstGeom>
          <a:solidFill>
            <a:srgbClr val="00B05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r>
              <a:rPr lang="en-US" altLang="zh-CN" sz="2400" dirty="0"/>
              <a:t>//</a:t>
            </a:r>
            <a:r>
              <a:rPr lang="en-US" altLang="zh-CN" sz="2400" dirty="0" err="1"/>
              <a:t>cutqueue.c</a:t>
            </a:r>
            <a:endParaRPr lang="en-US" altLang="zh-CN" sz="2400" dirty="0"/>
          </a:p>
          <a:p>
            <a:r>
              <a:rPr lang="en-US" altLang="zh-CN" sz="2400" dirty="0"/>
              <a:t>#include &lt;</a:t>
            </a:r>
            <a:r>
              <a:rPr lang="en-US" altLang="zh-CN" sz="2400" dirty="0" err="1"/>
              <a:t>stdio.h</a:t>
            </a:r>
            <a:r>
              <a:rPr lang="en-US" altLang="zh-CN" sz="2400" dirty="0"/>
              <a:t>&gt;</a:t>
            </a:r>
          </a:p>
          <a:p>
            <a:r>
              <a:rPr lang="en-US" altLang="zh-CN" sz="2400" dirty="0"/>
              <a:t>#include  &lt;</a:t>
            </a:r>
            <a:r>
              <a:rPr lang="en-US" altLang="zh-CN" sz="2400" dirty="0" err="1"/>
              <a:t>stdlib.h</a:t>
            </a:r>
            <a:r>
              <a:rPr lang="en-US" altLang="zh-CN" sz="2400" dirty="0"/>
              <a:t>&gt;</a:t>
            </a:r>
          </a:p>
          <a:p>
            <a:r>
              <a:rPr lang="en-US" altLang="zh-CN" sz="2400" dirty="0"/>
              <a:t>#define  MAXSIZE 200  //</a:t>
            </a:r>
            <a:r>
              <a:rPr lang="zh-CN" altLang="en-US" sz="2400" dirty="0"/>
              <a:t>队列容量</a:t>
            </a:r>
            <a:endParaRPr lang="en-US" altLang="zh-CN" sz="2400" dirty="0"/>
          </a:p>
          <a:p>
            <a:r>
              <a:rPr lang="en-US" altLang="zh-CN" sz="2400" dirty="0" err="1"/>
              <a:t>typedef</a:t>
            </a:r>
            <a:r>
              <a:rPr lang="en-US" altLang="zh-CN" sz="2400" dirty="0"/>
              <a:t> </a:t>
            </a:r>
            <a:r>
              <a:rPr lang="en-US" altLang="zh-CN" sz="2400" dirty="0" err="1"/>
              <a:t>struct</a:t>
            </a:r>
            <a:r>
              <a:rPr lang="en-US" altLang="zh-CN" sz="2400" dirty="0"/>
              <a:t> {</a:t>
            </a:r>
          </a:p>
          <a:p>
            <a:r>
              <a:rPr lang="en-US" altLang="zh-CN" sz="2400" dirty="0"/>
              <a:t>      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id;</a:t>
            </a:r>
          </a:p>
          <a:p>
            <a:r>
              <a:rPr lang="en-US" altLang="zh-CN" sz="2400" dirty="0"/>
              <a:t>      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wtime</a:t>
            </a:r>
            <a:r>
              <a:rPr lang="en-US" altLang="zh-CN" sz="2400" dirty="0"/>
              <a:t>;</a:t>
            </a:r>
          </a:p>
          <a:p>
            <a:r>
              <a:rPr lang="en-US" altLang="zh-CN" sz="2400" dirty="0"/>
              <a:t>} </a:t>
            </a:r>
            <a:r>
              <a:rPr lang="en-US" altLang="zh-CN" sz="2400" dirty="0" err="1"/>
              <a:t>CustType</a:t>
            </a:r>
            <a:r>
              <a:rPr lang="en-US" altLang="zh-CN" sz="2400" dirty="0"/>
              <a:t>;</a:t>
            </a:r>
          </a:p>
          <a:p>
            <a:r>
              <a:rPr lang="en-US" altLang="zh-CN" sz="2400" dirty="0"/>
              <a:t>static  </a:t>
            </a:r>
            <a:r>
              <a:rPr lang="en-US" altLang="zh-CN" sz="2400" dirty="0" err="1"/>
              <a:t>CustType</a:t>
            </a:r>
            <a:r>
              <a:rPr lang="en-US" altLang="zh-CN" sz="2400" dirty="0"/>
              <a:t> </a:t>
            </a:r>
            <a:r>
              <a:rPr lang="en-US" altLang="zh-CN" sz="2400" dirty="0" err="1"/>
              <a:t>Cqueue</a:t>
            </a:r>
            <a:r>
              <a:rPr lang="en-US" altLang="zh-CN" sz="2400" dirty="0"/>
              <a:t>[MAXSIZE</a:t>
            </a:r>
            <a:r>
              <a:rPr lang="en-US" altLang="zh-CN" sz="2000" dirty="0"/>
              <a:t>];//</a:t>
            </a:r>
            <a:r>
              <a:rPr lang="zh-CN" altLang="en-US" sz="2000" dirty="0"/>
              <a:t>客户等待队列</a:t>
            </a:r>
            <a:endParaRPr lang="en-US" altLang="zh-CN" sz="2400" dirty="0"/>
          </a:p>
          <a:p>
            <a:r>
              <a:rPr lang="en-US" altLang="zh-CN" sz="2400" dirty="0"/>
              <a:t>static 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Cfront</a:t>
            </a:r>
            <a:r>
              <a:rPr lang="en-US" altLang="zh-CN" sz="2400" dirty="0"/>
              <a:t>=0; //</a:t>
            </a:r>
            <a:r>
              <a:rPr lang="zh-CN" altLang="en-US" sz="2400" dirty="0"/>
              <a:t>队头队尾指示器</a:t>
            </a:r>
            <a:endParaRPr lang="en-US" altLang="zh-CN" sz="2400" dirty="0"/>
          </a:p>
          <a:p>
            <a:r>
              <a:rPr lang="en-US" altLang="zh-CN" sz="2400" dirty="0"/>
              <a:t>static 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 </a:t>
            </a:r>
            <a:r>
              <a:rPr lang="en-US" altLang="zh-CN" sz="2400" dirty="0" err="1"/>
              <a:t>Crear</a:t>
            </a:r>
            <a:r>
              <a:rPr lang="en-US" altLang="zh-CN" sz="2400" dirty="0"/>
              <a:t> = -1;   //</a:t>
            </a:r>
            <a:r>
              <a:rPr lang="zh-CN" altLang="en-US" sz="2400" dirty="0"/>
              <a:t>队尾</a:t>
            </a:r>
            <a:endParaRPr lang="en-US" altLang="zh-CN" sz="2400" dirty="0"/>
          </a:p>
          <a:p>
            <a:r>
              <a:rPr lang="en-US" altLang="zh-CN" sz="2400" dirty="0"/>
              <a:t>static 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Cnum</a:t>
            </a:r>
            <a:r>
              <a:rPr lang="en-US" altLang="zh-CN" sz="2400" dirty="0"/>
              <a:t>=0;      //</a:t>
            </a:r>
            <a:r>
              <a:rPr lang="zh-CN" altLang="en-US" sz="2400" dirty="0"/>
              <a:t>队中元素个数</a:t>
            </a:r>
            <a:endParaRPr lang="en-US" altLang="zh-CN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6047885" y="-119669"/>
            <a:ext cx="6863192" cy="736509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altLang="zh-CN" sz="1700" dirty="0" smtClean="0"/>
              <a:t>void </a:t>
            </a:r>
            <a:r>
              <a:rPr lang="en-US" altLang="zh-CN" sz="1700" dirty="0" err="1"/>
              <a:t>updateCustqueue</a:t>
            </a:r>
            <a:r>
              <a:rPr lang="en-US" altLang="zh-CN" sz="1700" dirty="0"/>
              <a:t>()</a:t>
            </a:r>
          </a:p>
          <a:p>
            <a:r>
              <a:rPr lang="en-US" altLang="zh-CN" sz="1700" dirty="0"/>
              <a:t>{</a:t>
            </a:r>
            <a:r>
              <a:rPr lang="en-US" altLang="zh-CN" sz="1700" dirty="0">
                <a:solidFill>
                  <a:srgbClr val="FF0000"/>
                </a:solidFill>
              </a:rPr>
              <a:t>//</a:t>
            </a:r>
            <a:r>
              <a:rPr lang="zh-CN" altLang="en-US" sz="1700" dirty="0">
                <a:solidFill>
                  <a:srgbClr val="FF0000"/>
                </a:solidFill>
              </a:rPr>
              <a:t>重新计算队中客户等待时间</a:t>
            </a:r>
            <a:endParaRPr lang="en-US" altLang="zh-CN" sz="1700" dirty="0">
              <a:solidFill>
                <a:srgbClr val="FF0000"/>
              </a:solidFill>
            </a:endParaRPr>
          </a:p>
          <a:p>
            <a:r>
              <a:rPr lang="en-US" altLang="zh-CN" sz="1700" dirty="0"/>
              <a:t>    </a:t>
            </a:r>
            <a:r>
              <a:rPr lang="en-US" altLang="zh-CN" sz="1700" dirty="0" err="1"/>
              <a:t>int</a:t>
            </a:r>
            <a:r>
              <a:rPr lang="en-US" altLang="zh-CN" sz="1700" dirty="0"/>
              <a:t> </a:t>
            </a:r>
            <a:r>
              <a:rPr lang="en-US" altLang="zh-CN" sz="1700" dirty="0" err="1"/>
              <a:t>i</a:t>
            </a:r>
            <a:r>
              <a:rPr lang="en-US" altLang="zh-CN" sz="1700" dirty="0"/>
              <a:t>;</a:t>
            </a:r>
          </a:p>
          <a:p>
            <a:r>
              <a:rPr lang="en-US" altLang="zh-CN" sz="1700" dirty="0"/>
              <a:t>    for(</a:t>
            </a:r>
            <a:r>
              <a:rPr lang="en-US" altLang="zh-CN" sz="1700" dirty="0" err="1"/>
              <a:t>i</a:t>
            </a:r>
            <a:r>
              <a:rPr lang="en-US" altLang="zh-CN" sz="1700" dirty="0"/>
              <a:t>=0; </a:t>
            </a:r>
            <a:r>
              <a:rPr lang="en-US" altLang="zh-CN" sz="1700" dirty="0" err="1"/>
              <a:t>i</a:t>
            </a:r>
            <a:r>
              <a:rPr lang="en-US" altLang="zh-CN" sz="1700" dirty="0"/>
              <a:t>&lt;</a:t>
            </a:r>
            <a:r>
              <a:rPr lang="en-US" altLang="zh-CN" sz="1700" dirty="0" err="1"/>
              <a:t>Cnum</a:t>
            </a:r>
            <a:r>
              <a:rPr lang="en-US" altLang="zh-CN" sz="1700" dirty="0"/>
              <a:t>; </a:t>
            </a:r>
            <a:r>
              <a:rPr lang="en-US" altLang="zh-CN" sz="1700" dirty="0" err="1"/>
              <a:t>i</a:t>
            </a:r>
            <a:r>
              <a:rPr lang="en-US" altLang="zh-CN" sz="1700" dirty="0"/>
              <a:t>++)</a:t>
            </a:r>
          </a:p>
          <a:p>
            <a:r>
              <a:rPr lang="en-US" altLang="zh-CN" sz="1700" dirty="0"/>
              <a:t>        </a:t>
            </a:r>
            <a:r>
              <a:rPr lang="en-US" altLang="zh-CN" sz="1700" dirty="0" err="1"/>
              <a:t>Cqueue</a:t>
            </a:r>
            <a:r>
              <a:rPr lang="en-US" altLang="zh-CN" sz="1700" dirty="0"/>
              <a:t>[(</a:t>
            </a:r>
            <a:r>
              <a:rPr lang="en-US" altLang="zh-CN" sz="1700" dirty="0" err="1"/>
              <a:t>Cfront+i</a:t>
            </a:r>
            <a:r>
              <a:rPr lang="en-US" altLang="zh-CN" sz="1700" dirty="0"/>
              <a:t>)%MAXSIZE].</a:t>
            </a:r>
            <a:r>
              <a:rPr lang="en-US" altLang="zh-CN" sz="1700" dirty="0" err="1"/>
              <a:t>wtime</a:t>
            </a:r>
            <a:r>
              <a:rPr lang="en-US" altLang="zh-CN" sz="1700" dirty="0"/>
              <a:t>++;</a:t>
            </a:r>
          </a:p>
          <a:p>
            <a:r>
              <a:rPr lang="en-US" altLang="zh-CN" sz="1700" dirty="0" smtClean="0"/>
              <a:t>}</a:t>
            </a:r>
          </a:p>
          <a:p>
            <a:r>
              <a:rPr lang="en-US" altLang="zh-CN" sz="1700" dirty="0"/>
              <a:t>void </a:t>
            </a:r>
            <a:r>
              <a:rPr lang="en-US" altLang="zh-CN" sz="1700" dirty="0" err="1"/>
              <a:t>enCustqueue</a:t>
            </a:r>
            <a:r>
              <a:rPr lang="en-US" altLang="zh-CN" sz="1700" dirty="0"/>
              <a:t>(</a:t>
            </a:r>
            <a:r>
              <a:rPr lang="en-US" altLang="zh-CN" sz="1700" dirty="0" err="1"/>
              <a:t>CustType</a:t>
            </a:r>
            <a:r>
              <a:rPr lang="en-US" altLang="zh-CN" sz="1700" dirty="0"/>
              <a:t> c)</a:t>
            </a:r>
          </a:p>
          <a:p>
            <a:pPr>
              <a:lnSpc>
                <a:spcPct val="70000"/>
              </a:lnSpc>
            </a:pPr>
            <a:r>
              <a:rPr lang="zh-CN" altLang="en-US" sz="1700" dirty="0"/>
              <a:t>{</a:t>
            </a:r>
          </a:p>
          <a:p>
            <a:pPr>
              <a:lnSpc>
                <a:spcPct val="70000"/>
              </a:lnSpc>
            </a:pPr>
            <a:r>
              <a:rPr lang="zh-CN" altLang="en-US" sz="1700" dirty="0"/>
              <a:t>       </a:t>
            </a:r>
            <a:r>
              <a:rPr lang="en-US" altLang="en-US" sz="1700" dirty="0"/>
              <a:t>if</a:t>
            </a:r>
            <a:r>
              <a:rPr lang="en-US" altLang="zh-CN" sz="1700" dirty="0"/>
              <a:t>(</a:t>
            </a:r>
            <a:r>
              <a:rPr lang="en-US" altLang="zh-CN" sz="1700" dirty="0" err="1"/>
              <a:t>isFull</a:t>
            </a:r>
            <a:r>
              <a:rPr lang="en-US" altLang="zh-CN" sz="1700" dirty="0"/>
              <a:t>()</a:t>
            </a:r>
            <a:r>
              <a:rPr lang="en-US" altLang="en-US" sz="1700" dirty="0"/>
              <a:t>) {                      /* </a:t>
            </a:r>
            <a:r>
              <a:rPr lang="en-US" altLang="zh-CN" sz="1700" dirty="0"/>
              <a:t>队</a:t>
            </a:r>
            <a:r>
              <a:rPr lang="zh-CN" altLang="en-US" sz="1700" dirty="0"/>
              <a:t>满，插入失败 */</a:t>
            </a:r>
            <a:r>
              <a:rPr lang="en-US" altLang="en-US" sz="1700" dirty="0"/>
              <a:t>  </a:t>
            </a:r>
          </a:p>
          <a:p>
            <a:pPr>
              <a:lnSpc>
                <a:spcPct val="70000"/>
              </a:lnSpc>
            </a:pPr>
            <a:r>
              <a:rPr lang="en-US" altLang="en-US" sz="1700" dirty="0"/>
              <a:t>             </a:t>
            </a:r>
            <a:r>
              <a:rPr lang="en-US" altLang="en-US" sz="1700" dirty="0" err="1"/>
              <a:t>printf</a:t>
            </a:r>
            <a:r>
              <a:rPr lang="en-US" altLang="zh-CN" sz="1700" dirty="0"/>
              <a:t>(“Full queue!”)</a:t>
            </a:r>
            <a:r>
              <a:rPr lang="en-US" altLang="en-US" sz="1700" dirty="0"/>
              <a:t>; exit(-1);</a:t>
            </a:r>
          </a:p>
          <a:p>
            <a:pPr>
              <a:lnSpc>
                <a:spcPct val="70000"/>
              </a:lnSpc>
            </a:pPr>
            <a:r>
              <a:rPr lang="en-US" altLang="en-US" sz="1700" dirty="0"/>
              <a:t>       }</a:t>
            </a:r>
          </a:p>
          <a:p>
            <a:pPr>
              <a:lnSpc>
                <a:spcPct val="70000"/>
              </a:lnSpc>
            </a:pPr>
            <a:r>
              <a:rPr lang="en-US" altLang="en-US" sz="1700" dirty="0"/>
              <a:t>       else{</a:t>
            </a:r>
          </a:p>
          <a:p>
            <a:pPr>
              <a:lnSpc>
                <a:spcPct val="70000"/>
              </a:lnSpc>
            </a:pPr>
            <a:r>
              <a:rPr lang="en-US" altLang="en-US" sz="1700" dirty="0"/>
              <a:t>             </a:t>
            </a:r>
            <a:r>
              <a:rPr lang="en-US" altLang="en-US" sz="1700" dirty="0" err="1"/>
              <a:t>Crear</a:t>
            </a:r>
            <a:r>
              <a:rPr lang="en-US" altLang="en-US" sz="1700" dirty="0"/>
              <a:t> = (Crear+1) % MAXSIZE; </a:t>
            </a:r>
          </a:p>
          <a:p>
            <a:pPr>
              <a:lnSpc>
                <a:spcPct val="70000"/>
              </a:lnSpc>
            </a:pPr>
            <a:r>
              <a:rPr lang="en-US" altLang="zh-CN" sz="1700" dirty="0"/>
              <a:t>             </a:t>
            </a:r>
            <a:r>
              <a:rPr lang="en-US" altLang="zh-CN" sz="1700" dirty="0" err="1"/>
              <a:t>Cqueue</a:t>
            </a:r>
            <a:r>
              <a:rPr lang="en-US" altLang="zh-CN" sz="1700" dirty="0"/>
              <a:t>[</a:t>
            </a:r>
            <a:r>
              <a:rPr lang="en-US" altLang="zh-CN" sz="1700" dirty="0" err="1"/>
              <a:t>Crear</a:t>
            </a:r>
            <a:r>
              <a:rPr lang="en-US" altLang="zh-CN" sz="1700" dirty="0"/>
              <a:t>] = c;</a:t>
            </a:r>
          </a:p>
          <a:p>
            <a:pPr>
              <a:lnSpc>
                <a:spcPct val="70000"/>
              </a:lnSpc>
            </a:pPr>
            <a:r>
              <a:rPr lang="en-US" altLang="zh-CN" sz="1700" dirty="0"/>
              <a:t>             </a:t>
            </a:r>
            <a:r>
              <a:rPr lang="en-US" altLang="zh-CN" sz="1700" dirty="0" err="1"/>
              <a:t>Cnum</a:t>
            </a:r>
            <a:r>
              <a:rPr lang="en-US" altLang="zh-CN" sz="1700" dirty="0"/>
              <a:t>++;</a:t>
            </a:r>
          </a:p>
          <a:p>
            <a:pPr>
              <a:lnSpc>
                <a:spcPct val="70000"/>
              </a:lnSpc>
            </a:pPr>
            <a:r>
              <a:rPr lang="en-US" altLang="en-US" sz="1700" dirty="0"/>
              <a:t>                                             /* </a:t>
            </a:r>
            <a:r>
              <a:rPr lang="en-US" altLang="zh-CN" sz="1700" dirty="0"/>
              <a:t>队</a:t>
            </a:r>
            <a:r>
              <a:rPr lang="zh-CN" altLang="en-US" sz="1700" dirty="0"/>
              <a:t>未满，插入成功 */</a:t>
            </a:r>
            <a:r>
              <a:rPr lang="en-US" altLang="en-US" sz="1700" dirty="0"/>
              <a:t> </a:t>
            </a:r>
            <a:endParaRPr lang="en-US" altLang="zh-CN" sz="1700" dirty="0"/>
          </a:p>
          <a:p>
            <a:pPr>
              <a:lnSpc>
                <a:spcPct val="70000"/>
              </a:lnSpc>
            </a:pPr>
            <a:r>
              <a:rPr lang="en-US" altLang="zh-CN" sz="1700" dirty="0"/>
              <a:t>       }</a:t>
            </a:r>
          </a:p>
          <a:p>
            <a:pPr>
              <a:lnSpc>
                <a:spcPct val="70000"/>
              </a:lnSpc>
            </a:pPr>
            <a:r>
              <a:rPr lang="en-US" altLang="zh-CN" sz="1700" dirty="0"/>
              <a:t> }</a:t>
            </a:r>
          </a:p>
          <a:p>
            <a:pPr>
              <a:lnSpc>
                <a:spcPct val="70000"/>
              </a:lnSpc>
            </a:pPr>
            <a:r>
              <a:rPr lang="en-US" altLang="zh-CN" sz="1700" dirty="0" err="1"/>
              <a:t>CustType</a:t>
            </a:r>
            <a:r>
              <a:rPr lang="en-US" altLang="zh-CN" sz="1700" dirty="0"/>
              <a:t> </a:t>
            </a:r>
            <a:r>
              <a:rPr lang="en-US" altLang="zh-CN" sz="1700" dirty="0" err="1"/>
              <a:t>deCustqueue</a:t>
            </a:r>
            <a:r>
              <a:rPr lang="en-US" altLang="zh-CN" sz="1700" dirty="0"/>
              <a:t>()</a:t>
            </a:r>
          </a:p>
          <a:p>
            <a:pPr>
              <a:lnSpc>
                <a:spcPct val="70000"/>
              </a:lnSpc>
            </a:pPr>
            <a:r>
              <a:rPr lang="en-US" altLang="zh-CN" sz="1700" dirty="0"/>
              <a:t>{</a:t>
            </a:r>
            <a:r>
              <a:rPr lang="zh-CN" altLang="zh-CN" sz="1700" dirty="0">
                <a:sym typeface="Symbol" pitchFamily="18" charset="2"/>
              </a:rPr>
              <a:t> </a:t>
            </a:r>
            <a:endParaRPr lang="en-US" altLang="zh-CN" sz="1700" dirty="0">
              <a:sym typeface="Symbol" pitchFamily="18" charset="2"/>
            </a:endParaRPr>
          </a:p>
          <a:p>
            <a:pPr>
              <a:lnSpc>
                <a:spcPct val="70000"/>
              </a:lnSpc>
            </a:pPr>
            <a:r>
              <a:rPr lang="en-US" altLang="zh-CN" sz="1700" dirty="0">
                <a:sym typeface="Symbol" pitchFamily="18" charset="2"/>
              </a:rPr>
              <a:t>       </a:t>
            </a:r>
            <a:r>
              <a:rPr lang="en-US" altLang="zh-CN" sz="1700" dirty="0" err="1">
                <a:sym typeface="Symbol" pitchFamily="18" charset="2"/>
              </a:rPr>
              <a:t>CustType</a:t>
            </a:r>
            <a:r>
              <a:rPr lang="en-US" altLang="zh-CN" sz="1700" dirty="0">
                <a:sym typeface="Symbol" pitchFamily="18" charset="2"/>
              </a:rPr>
              <a:t> c;</a:t>
            </a:r>
            <a:endParaRPr lang="zh-CN" altLang="en-US" sz="1700" dirty="0"/>
          </a:p>
          <a:p>
            <a:pPr>
              <a:lnSpc>
                <a:spcPct val="70000"/>
              </a:lnSpc>
            </a:pPr>
            <a:r>
              <a:rPr lang="zh-CN" altLang="en-US" sz="1700" dirty="0"/>
              <a:t>       </a:t>
            </a:r>
            <a:r>
              <a:rPr lang="en-US" altLang="en-US" sz="1700" dirty="0"/>
              <a:t>if</a:t>
            </a:r>
            <a:r>
              <a:rPr lang="en-US" altLang="zh-CN" sz="1700" dirty="0"/>
              <a:t>(</a:t>
            </a:r>
            <a:r>
              <a:rPr lang="en-US" altLang="zh-CN" sz="1700" dirty="0" err="1"/>
              <a:t>isEmpty</a:t>
            </a:r>
            <a:r>
              <a:rPr lang="en-US" altLang="en-US" sz="1700" dirty="0"/>
              <a:t>()){</a:t>
            </a:r>
          </a:p>
          <a:p>
            <a:pPr>
              <a:lnSpc>
                <a:spcPct val="70000"/>
              </a:lnSpc>
            </a:pPr>
            <a:r>
              <a:rPr lang="en-US" altLang="en-US" sz="1700" dirty="0"/>
              <a:t>             </a:t>
            </a:r>
            <a:r>
              <a:rPr lang="en-US" altLang="en-US" sz="1700" dirty="0" err="1"/>
              <a:t>printf</a:t>
            </a:r>
            <a:r>
              <a:rPr lang="en-US" altLang="en-US" sz="1700" dirty="0"/>
              <a:t>(“Empty queue!”); exit(-1);    </a:t>
            </a:r>
          </a:p>
          <a:p>
            <a:pPr>
              <a:lnSpc>
                <a:spcPct val="70000"/>
              </a:lnSpc>
            </a:pPr>
            <a:r>
              <a:rPr lang="en-US" altLang="en-US" sz="1700" dirty="0"/>
              <a:t>        }</a:t>
            </a:r>
          </a:p>
          <a:p>
            <a:pPr>
              <a:lnSpc>
                <a:spcPct val="70000"/>
              </a:lnSpc>
            </a:pPr>
            <a:r>
              <a:rPr lang="en-US" altLang="en-US" sz="1700" dirty="0"/>
              <a:t>       else{</a:t>
            </a:r>
          </a:p>
          <a:p>
            <a:pPr>
              <a:lnSpc>
                <a:spcPct val="70000"/>
              </a:lnSpc>
            </a:pPr>
            <a:r>
              <a:rPr lang="en-US" altLang="zh-CN" sz="1700" dirty="0"/>
              <a:t>             c=</a:t>
            </a:r>
            <a:r>
              <a:rPr lang="en-US" altLang="zh-CN" sz="1700" dirty="0" err="1"/>
              <a:t>Cqueue</a:t>
            </a:r>
            <a:r>
              <a:rPr lang="en-US" altLang="zh-CN" sz="1700" dirty="0"/>
              <a:t>[</a:t>
            </a:r>
            <a:r>
              <a:rPr lang="en-US" altLang="zh-CN" sz="1700" dirty="0" err="1"/>
              <a:t>Cfront</a:t>
            </a:r>
            <a:r>
              <a:rPr lang="en-US" altLang="zh-CN" sz="1700" dirty="0"/>
              <a:t>];</a:t>
            </a:r>
          </a:p>
          <a:p>
            <a:pPr>
              <a:lnSpc>
                <a:spcPct val="70000"/>
              </a:lnSpc>
            </a:pPr>
            <a:r>
              <a:rPr lang="en-US" altLang="zh-CN" sz="1700" dirty="0"/>
              <a:t>             </a:t>
            </a:r>
            <a:r>
              <a:rPr lang="en-US" altLang="zh-CN" sz="1700" dirty="0" err="1"/>
              <a:t>Cnum</a:t>
            </a:r>
            <a:r>
              <a:rPr lang="en-US" altLang="zh-CN" sz="1700" dirty="0"/>
              <a:t>--;                          </a:t>
            </a:r>
            <a:r>
              <a:rPr lang="en-US" altLang="en-US" sz="1700" dirty="0"/>
              <a:t>/* </a:t>
            </a:r>
            <a:r>
              <a:rPr lang="en-US" altLang="zh-CN" sz="1700" dirty="0"/>
              <a:t>队</a:t>
            </a:r>
            <a:r>
              <a:rPr lang="zh-CN" altLang="en-US" sz="1700" dirty="0"/>
              <a:t>非空，删除成功</a:t>
            </a:r>
            <a:r>
              <a:rPr lang="en-US" altLang="en-US" sz="1700" dirty="0"/>
              <a:t> */</a:t>
            </a:r>
          </a:p>
          <a:p>
            <a:pPr>
              <a:lnSpc>
                <a:spcPct val="70000"/>
              </a:lnSpc>
            </a:pPr>
            <a:r>
              <a:rPr lang="en-US" altLang="zh-CN" sz="1700" dirty="0"/>
              <a:t>       </a:t>
            </a:r>
            <a:r>
              <a:rPr lang="en-US" altLang="zh-CN" sz="1700" dirty="0" err="1"/>
              <a:t>Cfront</a:t>
            </a:r>
            <a:r>
              <a:rPr lang="en-US" altLang="zh-CN" sz="1700" dirty="0"/>
              <a:t> = (Cfront+1)%MAXSIZE;</a:t>
            </a:r>
          </a:p>
          <a:p>
            <a:pPr>
              <a:lnSpc>
                <a:spcPct val="70000"/>
              </a:lnSpc>
            </a:pPr>
            <a:r>
              <a:rPr lang="en-US" altLang="zh-CN" sz="1700" dirty="0"/>
              <a:t>       return c;</a:t>
            </a:r>
          </a:p>
          <a:p>
            <a:pPr>
              <a:lnSpc>
                <a:spcPct val="70000"/>
              </a:lnSpc>
            </a:pPr>
            <a:r>
              <a:rPr lang="en-US" altLang="zh-CN" sz="1700" dirty="0"/>
              <a:t>       }</a:t>
            </a:r>
          </a:p>
          <a:p>
            <a:pPr>
              <a:lnSpc>
                <a:spcPct val="70000"/>
              </a:lnSpc>
            </a:pPr>
            <a:r>
              <a:rPr lang="en-US" altLang="zh-CN" sz="1700" dirty="0" smtClean="0"/>
              <a:t>}  </a:t>
            </a:r>
            <a:endParaRPr lang="en-US" altLang="zh-CN" sz="1700" dirty="0"/>
          </a:p>
          <a:p>
            <a:r>
              <a:rPr lang="en-US" altLang="zh-CN" sz="1700" dirty="0" err="1"/>
              <a:t>int</a:t>
            </a:r>
            <a:r>
              <a:rPr lang="en-US" altLang="zh-CN" sz="1700" dirty="0"/>
              <a:t>  </a:t>
            </a:r>
            <a:r>
              <a:rPr lang="en-US" altLang="zh-CN" sz="1700" dirty="0" err="1"/>
              <a:t>isEmpty</a:t>
            </a:r>
            <a:r>
              <a:rPr lang="en-US" altLang="zh-CN" sz="1700" dirty="0"/>
              <a:t>(){ return </a:t>
            </a:r>
            <a:r>
              <a:rPr lang="en-US" altLang="zh-CN" sz="1700" dirty="0" err="1"/>
              <a:t>Cnum</a:t>
            </a:r>
            <a:r>
              <a:rPr lang="en-US" altLang="zh-CN" sz="1700" dirty="0"/>
              <a:t> == 0; }</a:t>
            </a:r>
          </a:p>
          <a:p>
            <a:r>
              <a:rPr lang="en-US" altLang="zh-CN" sz="1700" dirty="0" err="1"/>
              <a:t>int</a:t>
            </a:r>
            <a:r>
              <a:rPr lang="en-US" altLang="zh-CN" sz="1700" dirty="0"/>
              <a:t>  </a:t>
            </a:r>
            <a:r>
              <a:rPr lang="en-US" altLang="zh-CN" sz="1700" dirty="0" err="1"/>
              <a:t>isFull</a:t>
            </a:r>
            <a:r>
              <a:rPr lang="en-US" altLang="zh-CN" sz="1700" dirty="0"/>
              <a:t>()  { return </a:t>
            </a:r>
            <a:r>
              <a:rPr lang="en-US" altLang="zh-CN" sz="1700" dirty="0" err="1"/>
              <a:t>Cnum</a:t>
            </a:r>
            <a:r>
              <a:rPr lang="en-US" altLang="zh-CN" sz="1700" dirty="0"/>
              <a:t> == MAXSIZE; }  </a:t>
            </a:r>
          </a:p>
          <a:p>
            <a:r>
              <a:rPr lang="en-US" altLang="zh-CN" sz="1700" dirty="0" err="1"/>
              <a:t>int</a:t>
            </a:r>
            <a:r>
              <a:rPr lang="en-US" altLang="zh-CN" sz="1700" dirty="0"/>
              <a:t>  </a:t>
            </a:r>
            <a:r>
              <a:rPr lang="en-US" altLang="zh-CN" sz="1700" dirty="0" err="1"/>
              <a:t>getCustnum</a:t>
            </a:r>
            <a:r>
              <a:rPr lang="en-US" altLang="zh-CN" sz="1700" dirty="0"/>
              <a:t>() { return </a:t>
            </a:r>
            <a:r>
              <a:rPr lang="en-US" altLang="zh-CN" sz="1700" dirty="0" err="1"/>
              <a:t>Cnum</a:t>
            </a:r>
            <a:r>
              <a:rPr lang="en-US" altLang="zh-CN" sz="1700" dirty="0"/>
              <a:t>; } </a:t>
            </a:r>
            <a:r>
              <a:rPr lang="en-US" altLang="zh-CN" sz="1700" dirty="0" smtClean="0"/>
              <a:t> </a:t>
            </a:r>
            <a:endParaRPr lang="en-US" altLang="zh-CN" sz="1700" dirty="0"/>
          </a:p>
        </p:txBody>
      </p:sp>
    </p:spTree>
    <p:extLst>
      <p:ext uri="{BB962C8B-B14F-4D97-AF65-F5344CB8AC3E}">
        <p14:creationId xmlns:p14="http://schemas.microsoft.com/office/powerpoint/2010/main" val="2987752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UAA2">
  <a:themeElements>
    <a:clrScheme name="">
      <a:dk1>
        <a:srgbClr val="000000"/>
      </a:dk1>
      <a:lt1>
        <a:srgbClr val="FFFFFF"/>
      </a:lt1>
      <a:dk2>
        <a:srgbClr val="000000"/>
      </a:dk2>
      <a:lt2>
        <a:srgbClr val="009EA1"/>
      </a:lt2>
      <a:accent1>
        <a:srgbClr val="C1FEF9"/>
      </a:accent1>
      <a:accent2>
        <a:srgbClr val="DC0081"/>
      </a:accent2>
      <a:accent3>
        <a:srgbClr val="FFFFFF"/>
      </a:accent3>
      <a:accent4>
        <a:srgbClr val="000000"/>
      </a:accent4>
      <a:accent5>
        <a:srgbClr val="DDFEFB"/>
      </a:accent5>
      <a:accent6>
        <a:srgbClr val="C70074"/>
      </a:accent6>
      <a:hlink>
        <a:srgbClr val="618FFD"/>
      </a:hlink>
      <a:folHlink>
        <a:srgbClr val="CECECE"/>
      </a:folHlink>
    </a:clrScheme>
    <a:fontScheme name="BUAA2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lnDef>
  </a:objectDefaults>
  <a:extraClrSchemeLst>
    <a:extraClrScheme>
      <a:clrScheme name="BUAA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AA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AA2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AA2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AA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AA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AA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课程</Template>
  <TotalTime>23250</TotalTime>
  <Words>8581</Words>
  <Application>Microsoft Office PowerPoint</Application>
  <PresentationFormat>自定义</PresentationFormat>
  <Paragraphs>1653</Paragraphs>
  <Slides>109</Slides>
  <Notes>52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109</vt:i4>
      </vt:variant>
    </vt:vector>
  </HeadingPairs>
  <TitlesOfParts>
    <vt:vector size="112" baseType="lpstr">
      <vt:lpstr>BUAA2</vt:lpstr>
      <vt:lpstr>公式</vt:lpstr>
      <vt:lpstr>Photo Editor 照片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栈的基本操作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问题4.1：计算器（表达式计算）</vt:lpstr>
      <vt:lpstr>问题4.1：问题分析</vt:lpstr>
      <vt:lpstr>中缀到后缀的转换规则（借助于栈）</vt:lpstr>
      <vt:lpstr>转换：a + b * c + ( d * e + f ) / g</vt:lpstr>
      <vt:lpstr>转换：a + b * c + ( d * e + f ) / g</vt:lpstr>
      <vt:lpstr>转换：a + b * c + ( d * e + f ) / g</vt:lpstr>
      <vt:lpstr>转换：a + b * c + ( d * e + f ) / g</vt:lpstr>
      <vt:lpstr>转换：a + b * c + ( d * e + f ) / g</vt:lpstr>
      <vt:lpstr>转换：a + b * c + ( d * e + f ) / g</vt:lpstr>
      <vt:lpstr>转换：a + b * c + ( d * e + f ) / g</vt:lpstr>
      <vt:lpstr>转换：a + b * c + ( d * e + f ) / g</vt:lpstr>
      <vt:lpstr>转换：a + b * c + ( d * e + f ) / g</vt:lpstr>
      <vt:lpstr>转换：a + b * c + ( d * e + f ) / g</vt:lpstr>
      <vt:lpstr>转换：a + b * c + ( d * e + f ) / g</vt:lpstr>
      <vt:lpstr>转换：a + b * c + ( d * e + f ) / g</vt:lpstr>
      <vt:lpstr>转换：a + b * c + ( d * e + f ) / g</vt:lpstr>
      <vt:lpstr>转换：a + b * c + ( d * e + f ) / g</vt:lpstr>
      <vt:lpstr>转换：a + b * c + ( d * e + f ) / g</vt:lpstr>
      <vt:lpstr>后缀表达式计算</vt:lpstr>
      <vt:lpstr>计算：abc*+de*f+g/+</vt:lpstr>
      <vt:lpstr>计算：abc*+de*f+g/+</vt:lpstr>
      <vt:lpstr>计算：abc*+de*f+g/+</vt:lpstr>
      <vt:lpstr>计算：abc*+de*f+g/+</vt:lpstr>
      <vt:lpstr>计算：abc*+de*f+g/+</vt:lpstr>
      <vt:lpstr>计算：abc*+de*f+g/+</vt:lpstr>
      <vt:lpstr>PowerPoint 演示文稿</vt:lpstr>
      <vt:lpstr>问题4.1：算法分析</vt:lpstr>
      <vt:lpstr>问题4.1：算法分析</vt:lpstr>
      <vt:lpstr>枚举类型（enum）</vt:lpstr>
      <vt:lpstr>枚举类型（续）</vt:lpstr>
      <vt:lpstr>枚举类型（续）</vt:lpstr>
      <vt:lpstr>问题4.1：代码实现</vt:lpstr>
      <vt:lpstr>问题4.1：代码实现（续）</vt:lpstr>
      <vt:lpstr>问题4.1：代码实现（续）</vt:lpstr>
      <vt:lpstr>问题4.1：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队列的基本操作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问题4.2 ：银行排队模拟(Simulation)</vt:lpstr>
      <vt:lpstr>问题4.2 ：问题分析及算法设计</vt:lpstr>
      <vt:lpstr>问题4.2 ：问题分析及算法设计</vt:lpstr>
      <vt:lpstr>问题4.2 ：代码实现</vt:lpstr>
      <vt:lpstr>问题4.2 ：代码实现</vt:lpstr>
      <vt:lpstr>问题4.2 ：代码实现</vt:lpstr>
      <vt:lpstr>问题4.2 ：思考</vt:lpstr>
      <vt:lpstr>优先队列（Priority queue）*</vt:lpstr>
      <vt:lpstr>优先队列的实现*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静态变量（static）*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YHH</dc:creator>
  <cp:lastModifiedBy>pujh</cp:lastModifiedBy>
  <cp:revision>165</cp:revision>
  <dcterms:created xsi:type="dcterms:W3CDTF">2015-06-18T09:40:41Z</dcterms:created>
  <dcterms:modified xsi:type="dcterms:W3CDTF">2021-04-16T02:26:19Z</dcterms:modified>
</cp:coreProperties>
</file>