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9" r:id="rId2"/>
    <p:sldId id="339" r:id="rId3"/>
    <p:sldId id="340" r:id="rId4"/>
    <p:sldId id="262" r:id="rId5"/>
    <p:sldId id="263" r:id="rId6"/>
    <p:sldId id="264" r:id="rId7"/>
    <p:sldId id="265" r:id="rId8"/>
    <p:sldId id="266" r:id="rId9"/>
    <p:sldId id="269" r:id="rId10"/>
    <p:sldId id="352" r:id="rId11"/>
    <p:sldId id="270" r:id="rId12"/>
    <p:sldId id="271" r:id="rId13"/>
    <p:sldId id="272" r:id="rId14"/>
    <p:sldId id="273" r:id="rId15"/>
    <p:sldId id="275" r:id="rId16"/>
    <p:sldId id="276" r:id="rId17"/>
    <p:sldId id="277" r:id="rId18"/>
    <p:sldId id="278" r:id="rId19"/>
    <p:sldId id="279" r:id="rId20"/>
    <p:sldId id="374" r:id="rId21"/>
    <p:sldId id="281" r:id="rId22"/>
    <p:sldId id="282" r:id="rId23"/>
    <p:sldId id="283" r:id="rId24"/>
    <p:sldId id="284" r:id="rId25"/>
    <p:sldId id="285" r:id="rId26"/>
    <p:sldId id="286" r:id="rId27"/>
    <p:sldId id="287" r:id="rId28"/>
    <p:sldId id="288" r:id="rId29"/>
    <p:sldId id="289" r:id="rId30"/>
    <p:sldId id="369" r:id="rId31"/>
    <p:sldId id="353" r:id="rId32"/>
    <p:sldId id="341" r:id="rId33"/>
    <p:sldId id="290" r:id="rId34"/>
    <p:sldId id="291" r:id="rId35"/>
    <p:sldId id="293" r:id="rId36"/>
    <p:sldId id="294" r:id="rId37"/>
    <p:sldId id="295" r:id="rId38"/>
    <p:sldId id="296" r:id="rId39"/>
    <p:sldId id="297" r:id="rId40"/>
    <p:sldId id="298" r:id="rId41"/>
    <p:sldId id="299" r:id="rId42"/>
    <p:sldId id="300" r:id="rId43"/>
    <p:sldId id="356" r:id="rId44"/>
    <p:sldId id="357" r:id="rId45"/>
    <p:sldId id="358" r:id="rId46"/>
    <p:sldId id="359" r:id="rId47"/>
    <p:sldId id="360" r:id="rId48"/>
    <p:sldId id="361" r:id="rId49"/>
    <p:sldId id="363" r:id="rId50"/>
    <p:sldId id="370" r:id="rId51"/>
    <p:sldId id="364" r:id="rId52"/>
    <p:sldId id="365" r:id="rId53"/>
    <p:sldId id="366" r:id="rId54"/>
    <p:sldId id="301" r:id="rId55"/>
    <p:sldId id="302" r:id="rId56"/>
    <p:sldId id="303" r:id="rId57"/>
    <p:sldId id="304" r:id="rId58"/>
    <p:sldId id="305" r:id="rId59"/>
    <p:sldId id="306" r:id="rId60"/>
    <p:sldId id="307" r:id="rId61"/>
    <p:sldId id="308" r:id="rId62"/>
    <p:sldId id="309" r:id="rId63"/>
    <p:sldId id="310" r:id="rId64"/>
    <p:sldId id="375"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6" r:id="rId79"/>
    <p:sldId id="327" r:id="rId80"/>
    <p:sldId id="328" r:id="rId81"/>
    <p:sldId id="329" r:id="rId82"/>
    <p:sldId id="330" r:id="rId83"/>
    <p:sldId id="331" r:id="rId84"/>
    <p:sldId id="368" r:id="rId85"/>
    <p:sldId id="347" r:id="rId86"/>
    <p:sldId id="348" r:id="rId87"/>
    <p:sldId id="350" r:id="rId88"/>
    <p:sldId id="373" r:id="rId89"/>
    <p:sldId id="332" r:id="rId90"/>
    <p:sldId id="333" r:id="rId91"/>
    <p:sldId id="334" r:id="rId92"/>
    <p:sldId id="335" r:id="rId93"/>
    <p:sldId id="336" r:id="rId94"/>
    <p:sldId id="337" r:id="rId95"/>
    <p:sldId id="338" r:id="rId96"/>
    <p:sldId id="260" r:id="rId97"/>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85612" autoAdjust="0"/>
  </p:normalViewPr>
  <p:slideViewPr>
    <p:cSldViewPr>
      <p:cViewPr varScale="1">
        <p:scale>
          <a:sx n="76" d="100"/>
          <a:sy n="76" d="100"/>
        </p:scale>
        <p:origin x="-888"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2021/5/20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126097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2</a:t>
            </a:fld>
            <a:endParaRPr lang="zh-CN" altLang="en-US"/>
          </a:p>
        </p:txBody>
      </p:sp>
    </p:spTree>
    <p:extLst>
      <p:ext uri="{BB962C8B-B14F-4D97-AF65-F5344CB8AC3E}">
        <p14:creationId xmlns:p14="http://schemas.microsoft.com/office/powerpoint/2010/main" val="121468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14</a:t>
            </a:fld>
            <a:endParaRPr lang="zh-CN" altLang="en-US"/>
          </a:p>
        </p:txBody>
      </p:sp>
    </p:spTree>
    <p:extLst>
      <p:ext uri="{BB962C8B-B14F-4D97-AF65-F5344CB8AC3E}">
        <p14:creationId xmlns:p14="http://schemas.microsoft.com/office/powerpoint/2010/main" val="120451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15</a:t>
            </a:fld>
            <a:endParaRPr lang="zh-CN" altLang="en-US"/>
          </a:p>
        </p:txBody>
      </p:sp>
    </p:spTree>
    <p:extLst>
      <p:ext uri="{BB962C8B-B14F-4D97-AF65-F5344CB8AC3E}">
        <p14:creationId xmlns:p14="http://schemas.microsoft.com/office/powerpoint/2010/main" val="4926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16</a:t>
            </a:fld>
            <a:endParaRPr lang="zh-CN" altLang="en-US"/>
          </a:p>
        </p:txBody>
      </p:sp>
    </p:spTree>
    <p:extLst>
      <p:ext uri="{BB962C8B-B14F-4D97-AF65-F5344CB8AC3E}">
        <p14:creationId xmlns:p14="http://schemas.microsoft.com/office/powerpoint/2010/main" val="580571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17</a:t>
            </a:fld>
            <a:endParaRPr lang="zh-CN" altLang="en-US"/>
          </a:p>
        </p:txBody>
      </p:sp>
    </p:spTree>
    <p:extLst>
      <p:ext uri="{BB962C8B-B14F-4D97-AF65-F5344CB8AC3E}">
        <p14:creationId xmlns:p14="http://schemas.microsoft.com/office/powerpoint/2010/main" val="291246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18</a:t>
            </a:fld>
            <a:endParaRPr lang="zh-CN" altLang="en-US"/>
          </a:p>
        </p:txBody>
      </p:sp>
    </p:spTree>
    <p:extLst>
      <p:ext uri="{BB962C8B-B14F-4D97-AF65-F5344CB8AC3E}">
        <p14:creationId xmlns:p14="http://schemas.microsoft.com/office/powerpoint/2010/main" val="1780902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22</a:t>
            </a:fld>
            <a:endParaRPr lang="zh-CN" altLang="en-US"/>
          </a:p>
        </p:txBody>
      </p:sp>
    </p:spTree>
    <p:extLst>
      <p:ext uri="{BB962C8B-B14F-4D97-AF65-F5344CB8AC3E}">
        <p14:creationId xmlns:p14="http://schemas.microsoft.com/office/powerpoint/2010/main" val="348264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25</a:t>
            </a:fld>
            <a:endParaRPr lang="zh-CN" altLang="en-US"/>
          </a:p>
        </p:txBody>
      </p:sp>
    </p:spTree>
    <p:extLst>
      <p:ext uri="{BB962C8B-B14F-4D97-AF65-F5344CB8AC3E}">
        <p14:creationId xmlns:p14="http://schemas.microsoft.com/office/powerpoint/2010/main" val="1843247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26</a:t>
            </a:fld>
            <a:endParaRPr lang="zh-CN" altLang="en-US"/>
          </a:p>
        </p:txBody>
      </p:sp>
    </p:spTree>
    <p:extLst>
      <p:ext uri="{BB962C8B-B14F-4D97-AF65-F5344CB8AC3E}">
        <p14:creationId xmlns:p14="http://schemas.microsoft.com/office/powerpoint/2010/main" val="3132793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30</a:t>
            </a:fld>
            <a:endParaRPr lang="zh-CN" altLang="en-US"/>
          </a:p>
        </p:txBody>
      </p:sp>
    </p:spTree>
    <p:extLst>
      <p:ext uri="{BB962C8B-B14F-4D97-AF65-F5344CB8AC3E}">
        <p14:creationId xmlns:p14="http://schemas.microsoft.com/office/powerpoint/2010/main" val="2347285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31</a:t>
            </a:fld>
            <a:endParaRPr lang="zh-CN" altLang="en-US"/>
          </a:p>
        </p:txBody>
      </p:sp>
    </p:spTree>
    <p:extLst>
      <p:ext uri="{BB962C8B-B14F-4D97-AF65-F5344CB8AC3E}">
        <p14:creationId xmlns:p14="http://schemas.microsoft.com/office/powerpoint/2010/main" val="233555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a:t>
            </a:fld>
            <a:endParaRPr lang="zh-CN" altLang="en-US"/>
          </a:p>
        </p:txBody>
      </p:sp>
    </p:spTree>
    <p:extLst>
      <p:ext uri="{BB962C8B-B14F-4D97-AF65-F5344CB8AC3E}">
        <p14:creationId xmlns:p14="http://schemas.microsoft.com/office/powerpoint/2010/main" val="4285357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33</a:t>
            </a:fld>
            <a:endParaRPr lang="zh-CN" altLang="en-US"/>
          </a:p>
        </p:txBody>
      </p:sp>
    </p:spTree>
    <p:extLst>
      <p:ext uri="{BB962C8B-B14F-4D97-AF65-F5344CB8AC3E}">
        <p14:creationId xmlns:p14="http://schemas.microsoft.com/office/powerpoint/2010/main" val="4262226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34</a:t>
            </a:fld>
            <a:endParaRPr lang="zh-CN" altLang="en-US"/>
          </a:p>
        </p:txBody>
      </p:sp>
    </p:spTree>
    <p:extLst>
      <p:ext uri="{BB962C8B-B14F-4D97-AF65-F5344CB8AC3E}">
        <p14:creationId xmlns:p14="http://schemas.microsoft.com/office/powerpoint/2010/main" val="358391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35</a:t>
            </a:fld>
            <a:endParaRPr lang="zh-CN" altLang="en-US"/>
          </a:p>
        </p:txBody>
      </p:sp>
    </p:spTree>
    <p:extLst>
      <p:ext uri="{BB962C8B-B14F-4D97-AF65-F5344CB8AC3E}">
        <p14:creationId xmlns:p14="http://schemas.microsoft.com/office/powerpoint/2010/main" val="23674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36</a:t>
            </a:fld>
            <a:endParaRPr lang="zh-CN" altLang="en-US"/>
          </a:p>
        </p:txBody>
      </p:sp>
    </p:spTree>
    <p:extLst>
      <p:ext uri="{BB962C8B-B14F-4D97-AF65-F5344CB8AC3E}">
        <p14:creationId xmlns:p14="http://schemas.microsoft.com/office/powerpoint/2010/main" val="1409066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extLst>
      <p:ext uri="{BB962C8B-B14F-4D97-AF65-F5344CB8AC3E}">
        <p14:creationId xmlns:p14="http://schemas.microsoft.com/office/powerpoint/2010/main" val="771528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44</a:t>
            </a:fld>
            <a:endParaRPr lang="zh-CN" altLang="en-US"/>
          </a:p>
        </p:txBody>
      </p:sp>
    </p:spTree>
    <p:extLst>
      <p:ext uri="{BB962C8B-B14F-4D97-AF65-F5344CB8AC3E}">
        <p14:creationId xmlns:p14="http://schemas.microsoft.com/office/powerpoint/2010/main" val="121640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49</a:t>
            </a:fld>
            <a:endParaRPr lang="zh-CN" altLang="en-US"/>
          </a:p>
        </p:txBody>
      </p:sp>
    </p:spTree>
    <p:extLst>
      <p:ext uri="{BB962C8B-B14F-4D97-AF65-F5344CB8AC3E}">
        <p14:creationId xmlns:p14="http://schemas.microsoft.com/office/powerpoint/2010/main" val="3252589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Arial" charset="0"/>
                <a:ea typeface="宋体" charset="-122"/>
              </a:rPr>
              <a:t>上传</a:t>
            </a:r>
            <a:r>
              <a:rPr kumimoji="0" lang="en-US" altLang="zh-CN" sz="1200" b="1" i="0" u="none" strike="noStrike" cap="none" normalizeH="0" baseline="0" dirty="0" err="1" smtClean="0">
                <a:ln>
                  <a:noFill/>
                </a:ln>
                <a:solidFill>
                  <a:srgbClr val="FF0000"/>
                </a:solidFill>
                <a:effectLst/>
                <a:latin typeface="Arial" charset="0"/>
                <a:ea typeface="宋体" charset="-122"/>
              </a:rPr>
              <a:t>ppt</a:t>
            </a:r>
            <a:r>
              <a:rPr kumimoji="0" lang="zh-CN" altLang="en-US" sz="1200" b="1" i="0" u="none" strike="noStrike" cap="none" normalizeH="0" baseline="0" dirty="0" smtClean="0">
                <a:ln>
                  <a:noFill/>
                </a:ln>
                <a:solidFill>
                  <a:srgbClr val="FF0000"/>
                </a:solidFill>
                <a:effectLst/>
                <a:latin typeface="Arial" charset="0"/>
                <a:ea typeface="宋体" charset="-122"/>
              </a:rPr>
              <a:t>中，这里错误应该</a:t>
            </a:r>
            <a:r>
              <a:rPr lang="zh-CN" altLang="en-US" sz="1200" b="1" dirty="0" smtClean="0">
                <a:solidFill>
                  <a:srgbClr val="FF0000"/>
                </a:solidFill>
                <a:latin typeface="Arial" charset="0"/>
                <a:ea typeface="宋体" charset="-122"/>
              </a:rPr>
              <a:t>调用函数</a:t>
            </a:r>
            <a:r>
              <a:rPr kumimoji="0" lang="en-US" altLang="zh-CN" sz="1200" b="1" i="0" u="none" strike="noStrike" cap="none" normalizeH="0" baseline="0" dirty="0" err="1" smtClean="0">
                <a:ln>
                  <a:noFill/>
                </a:ln>
                <a:solidFill>
                  <a:srgbClr val="FF0000"/>
                </a:solidFill>
                <a:effectLst/>
                <a:latin typeface="Arial" charset="0"/>
                <a:ea typeface="宋体" charset="-122"/>
              </a:rPr>
              <a:t>talloc</a:t>
            </a:r>
            <a:r>
              <a:rPr kumimoji="0" lang="en-US" altLang="zh-CN" sz="1200" b="1" i="0" u="none" strike="noStrike" cap="none" normalizeH="0" baseline="0" dirty="0" smtClean="0">
                <a:ln>
                  <a:noFill/>
                </a:ln>
                <a:solidFill>
                  <a:srgbClr val="FF0000"/>
                </a:solidFill>
                <a:effectLst/>
                <a:latin typeface="Arial" charset="0"/>
                <a:ea typeface="宋体" charset="-122"/>
              </a:rPr>
              <a:t>()</a:t>
            </a:r>
            <a:endParaRPr kumimoji="0" lang="zh-CN" altLang="en-US" sz="1200" b="1" i="0" u="none" strike="noStrike" cap="none" normalizeH="0" baseline="0" dirty="0" smtClean="0">
              <a:ln>
                <a:noFill/>
              </a:ln>
              <a:solidFill>
                <a:srgbClr val="FF0000"/>
              </a:solidFill>
              <a:effectLst/>
              <a:latin typeface="Arial" charset="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50</a:t>
            </a:fld>
            <a:endParaRPr lang="zh-CN" altLang="en-US"/>
          </a:p>
        </p:txBody>
      </p:sp>
    </p:spTree>
    <p:extLst>
      <p:ext uri="{BB962C8B-B14F-4D97-AF65-F5344CB8AC3E}">
        <p14:creationId xmlns:p14="http://schemas.microsoft.com/office/powerpoint/2010/main" val="765648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54</a:t>
            </a:fld>
            <a:endParaRPr lang="zh-CN" altLang="en-US"/>
          </a:p>
        </p:txBody>
      </p:sp>
    </p:spTree>
    <p:extLst>
      <p:ext uri="{BB962C8B-B14F-4D97-AF65-F5344CB8AC3E}">
        <p14:creationId xmlns:p14="http://schemas.microsoft.com/office/powerpoint/2010/main" val="623428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kumimoji="0" lang="en-US" altLang="zh-CN" sz="2400" baseline="-10000" dirty="0" err="1">
                <a:solidFill>
                  <a:srgbClr val="CC0066"/>
                </a:solidFill>
                <a:ea typeface="楷体_GB2312" pitchFamily="49" charset="-122"/>
              </a:rPr>
              <a:t>rectype</a:t>
            </a:r>
            <a:r>
              <a:rPr kumimoji="0" lang="en-US" altLang="zh-CN" sz="2400" baseline="-10000" dirty="0">
                <a:solidFill>
                  <a:srgbClr val="CC0066"/>
                </a:solidFill>
                <a:ea typeface="楷体_GB2312" pitchFamily="49" charset="-122"/>
              </a:rPr>
              <a:t>  *</a:t>
            </a:r>
            <a:r>
              <a:rPr kumimoji="0" lang="en-US" altLang="zh-CN" sz="2400" baseline="-10000" dirty="0" err="1">
                <a:solidFill>
                  <a:srgbClr val="CC0066"/>
                </a:solidFill>
                <a:ea typeface="楷体_GB2312" pitchFamily="49" charset="-122"/>
              </a:rPr>
              <a:t>recptr</a:t>
            </a:r>
            <a:r>
              <a:rPr kumimoji="0" lang="en-US" altLang="zh-CN" sz="2400" baseline="-10000" dirty="0">
                <a:solidFill>
                  <a:srgbClr val="CC0066"/>
                </a:solidFill>
                <a:ea typeface="楷体_GB2312" pitchFamily="49" charset="-122"/>
              </a:rPr>
              <a:t>[M+1] </a:t>
            </a:r>
            <a:r>
              <a:rPr kumimoji="0" lang="zh-CN" altLang="en-US" sz="2400" baseline="-10000" dirty="0">
                <a:solidFill>
                  <a:srgbClr val="CC0066"/>
                </a:solidFill>
                <a:ea typeface="楷体_GB2312" pitchFamily="49" charset="-122"/>
              </a:rPr>
              <a:t>是各索引区间的第一条记录的指针</a:t>
            </a:r>
            <a:r>
              <a:rPr kumimoji="0" lang="zh-CN" altLang="en-US" sz="2400" baseline="-10000" dirty="0" smtClean="0">
                <a:solidFill>
                  <a:srgbClr val="CC0066"/>
                </a:solidFill>
                <a:ea typeface="楷体_GB2312" pitchFamily="49" charset="-122"/>
              </a:rPr>
              <a:t>向量</a:t>
            </a:r>
            <a:endParaRPr kumimoji="0" lang="en-US" altLang="zh-CN" sz="2400" baseline="-10000" dirty="0" smtClean="0">
              <a:solidFill>
                <a:srgbClr val="CC0066"/>
              </a:solidFill>
              <a:ea typeface="楷体_GB2312" pitchFamily="49" charset="-122"/>
            </a:endParaRPr>
          </a:p>
          <a:p>
            <a:r>
              <a:rPr kumimoji="0" lang="zh-CN" altLang="en-US" sz="2400" baseline="-10000" dirty="0" smtClean="0">
                <a:solidFill>
                  <a:srgbClr val="CC0066"/>
                </a:solidFill>
                <a:ea typeface="楷体_GB2312" pitchFamily="49" charset="-122"/>
              </a:rPr>
              <a:t>这里关键字值的数组多设置了一个（</a:t>
            </a:r>
            <a:r>
              <a:rPr kumimoji="0" lang="zh-CN" altLang="en-US" sz="2400" baseline="-10000" dirty="0" smtClean="0">
                <a:solidFill>
                  <a:srgbClr val="CC0066"/>
                </a:solidFill>
                <a:ea typeface="楷体_GB2312" pitchFamily="49" charset="-122"/>
              </a:rPr>
              <a:t>即共</a:t>
            </a:r>
            <a:r>
              <a:rPr kumimoji="0" lang="en-US" altLang="zh-CN" sz="2400" baseline="-10000" dirty="0" smtClean="0">
                <a:solidFill>
                  <a:srgbClr val="CC0066"/>
                </a:solidFill>
                <a:ea typeface="楷体_GB2312" pitchFamily="49" charset="-122"/>
              </a:rPr>
              <a:t>M+1</a:t>
            </a:r>
            <a:r>
              <a:rPr kumimoji="0" lang="zh-CN" altLang="en-US" sz="2400" baseline="-10000" dirty="0" smtClean="0">
                <a:solidFill>
                  <a:srgbClr val="CC0066"/>
                </a:solidFill>
                <a:ea typeface="楷体_GB2312" pitchFamily="49" charset="-122"/>
              </a:rPr>
              <a:t>个），在后面查找的时候人为放一个最大键值，便于查找循环能够正常终止。</a:t>
            </a:r>
            <a:endParaRPr lang="zh-CN" altLang="en-US" sz="2400"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58</a:t>
            </a:fld>
            <a:endParaRPr lang="zh-CN" altLang="en-US"/>
          </a:p>
        </p:txBody>
      </p:sp>
    </p:spTree>
    <p:extLst>
      <p:ext uri="{BB962C8B-B14F-4D97-AF65-F5344CB8AC3E}">
        <p14:creationId xmlns:p14="http://schemas.microsoft.com/office/powerpoint/2010/main" val="95869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a:t>
            </a:fld>
            <a:endParaRPr lang="zh-CN" altLang="en-US"/>
          </a:p>
        </p:txBody>
      </p:sp>
    </p:spTree>
    <p:extLst>
      <p:ext uri="{BB962C8B-B14F-4D97-AF65-F5344CB8AC3E}">
        <p14:creationId xmlns:p14="http://schemas.microsoft.com/office/powerpoint/2010/main" val="2474493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en-US" altLang="zh-CN" sz="1200" dirty="0" smtClean="0">
                <a:solidFill>
                  <a:srgbClr val="002878"/>
                </a:solidFill>
              </a:rPr>
              <a:t>p</a:t>
            </a:r>
            <a:r>
              <a:rPr lang="en-US" altLang="zh-CN" sz="1200" dirty="0" smtClean="0">
                <a:solidFill>
                  <a:srgbClr val="002878"/>
                </a:solidFill>
                <a:latin typeface="宋体" charset="-122"/>
              </a:rPr>
              <a:t>-</a:t>
            </a:r>
            <a:r>
              <a:rPr lang="en-US" altLang="zh-CN" sz="1200" dirty="0" smtClean="0">
                <a:solidFill>
                  <a:srgbClr val="002878"/>
                </a:solidFill>
              </a:rPr>
              <a:t>&gt;key[n+1]=Maxkey</a:t>
            </a:r>
            <a:r>
              <a:rPr lang="zh-CN" altLang="en-US" sz="1200" dirty="0" smtClean="0">
                <a:solidFill>
                  <a:srgbClr val="002878"/>
                </a:solidFill>
              </a:rPr>
              <a:t>人为存了一个最大值</a:t>
            </a:r>
            <a:r>
              <a:rPr lang="en-US" altLang="zh-CN" sz="1200" dirty="0" smtClean="0">
                <a:solidFill>
                  <a:srgbClr val="002878"/>
                </a:solidFill>
              </a:rPr>
              <a:t>key</a:t>
            </a:r>
            <a:r>
              <a:rPr lang="zh-CN" altLang="en-US" sz="1200" dirty="0" smtClean="0">
                <a:solidFill>
                  <a:srgbClr val="002878"/>
                </a:solidFill>
              </a:rPr>
              <a:t>，便于查找下面的</a:t>
            </a:r>
            <a:r>
              <a:rPr lang="en-US" altLang="zh-CN" sz="1200" dirty="0" smtClean="0">
                <a:solidFill>
                  <a:srgbClr val="002878"/>
                </a:solidFill>
              </a:rPr>
              <a:t>while</a:t>
            </a:r>
            <a:r>
              <a:rPr lang="zh-CN" altLang="en-US" sz="1200" dirty="0" smtClean="0">
                <a:solidFill>
                  <a:srgbClr val="002878"/>
                </a:solidFill>
              </a:rPr>
              <a:t>语句循环终止。</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59</a:t>
            </a:fld>
            <a:endParaRPr lang="zh-CN" altLang="en-US"/>
          </a:p>
        </p:txBody>
      </p:sp>
    </p:spTree>
    <p:extLst>
      <p:ext uri="{BB962C8B-B14F-4D97-AF65-F5344CB8AC3E}">
        <p14:creationId xmlns:p14="http://schemas.microsoft.com/office/powerpoint/2010/main" val="1134212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65</a:t>
            </a:fld>
            <a:endParaRPr lang="zh-CN" altLang="en-US"/>
          </a:p>
        </p:txBody>
      </p:sp>
    </p:spTree>
    <p:extLst>
      <p:ext uri="{BB962C8B-B14F-4D97-AF65-F5344CB8AC3E}">
        <p14:creationId xmlns:p14="http://schemas.microsoft.com/office/powerpoint/2010/main" val="1484451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66</a:t>
            </a:fld>
            <a:endParaRPr lang="zh-CN" altLang="en-US"/>
          </a:p>
        </p:txBody>
      </p:sp>
    </p:spTree>
    <p:extLst>
      <p:ext uri="{BB962C8B-B14F-4D97-AF65-F5344CB8AC3E}">
        <p14:creationId xmlns:p14="http://schemas.microsoft.com/office/powerpoint/2010/main" val="1280590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67</a:t>
            </a:fld>
            <a:endParaRPr lang="zh-CN" altLang="en-US"/>
          </a:p>
        </p:txBody>
      </p:sp>
    </p:spTree>
    <p:extLst>
      <p:ext uri="{BB962C8B-B14F-4D97-AF65-F5344CB8AC3E}">
        <p14:creationId xmlns:p14="http://schemas.microsoft.com/office/powerpoint/2010/main" val="3852240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68</a:t>
            </a:fld>
            <a:endParaRPr lang="zh-CN" altLang="en-US"/>
          </a:p>
        </p:txBody>
      </p:sp>
    </p:spTree>
    <p:extLst>
      <p:ext uri="{BB962C8B-B14F-4D97-AF65-F5344CB8AC3E}">
        <p14:creationId xmlns:p14="http://schemas.microsoft.com/office/powerpoint/2010/main" val="308318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69</a:t>
            </a:fld>
            <a:endParaRPr lang="zh-CN" altLang="en-US"/>
          </a:p>
        </p:txBody>
      </p:sp>
    </p:spTree>
    <p:extLst>
      <p:ext uri="{BB962C8B-B14F-4D97-AF65-F5344CB8AC3E}">
        <p14:creationId xmlns:p14="http://schemas.microsoft.com/office/powerpoint/2010/main" val="1022996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72</a:t>
            </a:fld>
            <a:endParaRPr lang="zh-CN" altLang="en-US"/>
          </a:p>
        </p:txBody>
      </p:sp>
    </p:spTree>
    <p:extLst>
      <p:ext uri="{BB962C8B-B14F-4D97-AF65-F5344CB8AC3E}">
        <p14:creationId xmlns:p14="http://schemas.microsoft.com/office/powerpoint/2010/main" val="416957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74</a:t>
            </a:fld>
            <a:endParaRPr lang="zh-CN" altLang="en-US"/>
          </a:p>
        </p:txBody>
      </p:sp>
    </p:spTree>
    <p:extLst>
      <p:ext uri="{BB962C8B-B14F-4D97-AF65-F5344CB8AC3E}">
        <p14:creationId xmlns:p14="http://schemas.microsoft.com/office/powerpoint/2010/main" val="1536235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75</a:t>
            </a:fld>
            <a:endParaRPr lang="zh-CN" altLang="en-US"/>
          </a:p>
        </p:txBody>
      </p:sp>
    </p:spTree>
    <p:extLst>
      <p:ext uri="{BB962C8B-B14F-4D97-AF65-F5344CB8AC3E}">
        <p14:creationId xmlns:p14="http://schemas.microsoft.com/office/powerpoint/2010/main" val="734049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76</a:t>
            </a:fld>
            <a:endParaRPr lang="zh-CN" altLang="en-US"/>
          </a:p>
        </p:txBody>
      </p:sp>
    </p:spTree>
    <p:extLst>
      <p:ext uri="{BB962C8B-B14F-4D97-AF65-F5344CB8AC3E}">
        <p14:creationId xmlns:p14="http://schemas.microsoft.com/office/powerpoint/2010/main" val="286334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a:t>
            </a:fld>
            <a:endParaRPr lang="zh-CN" altLang="en-US"/>
          </a:p>
        </p:txBody>
      </p:sp>
    </p:spTree>
    <p:extLst>
      <p:ext uri="{BB962C8B-B14F-4D97-AF65-F5344CB8AC3E}">
        <p14:creationId xmlns:p14="http://schemas.microsoft.com/office/powerpoint/2010/main" val="35992079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77</a:t>
            </a:fld>
            <a:endParaRPr lang="zh-CN" altLang="en-US"/>
          </a:p>
        </p:txBody>
      </p:sp>
    </p:spTree>
    <p:extLst>
      <p:ext uri="{BB962C8B-B14F-4D97-AF65-F5344CB8AC3E}">
        <p14:creationId xmlns:p14="http://schemas.microsoft.com/office/powerpoint/2010/main" val="1586133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78</a:t>
            </a:fld>
            <a:endParaRPr lang="zh-CN" altLang="en-US"/>
          </a:p>
        </p:txBody>
      </p:sp>
    </p:spTree>
    <p:extLst>
      <p:ext uri="{BB962C8B-B14F-4D97-AF65-F5344CB8AC3E}">
        <p14:creationId xmlns:p14="http://schemas.microsoft.com/office/powerpoint/2010/main" val="2264903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80</a:t>
            </a:fld>
            <a:endParaRPr lang="zh-CN" altLang="en-US"/>
          </a:p>
        </p:txBody>
      </p:sp>
    </p:spTree>
    <p:extLst>
      <p:ext uri="{BB962C8B-B14F-4D97-AF65-F5344CB8AC3E}">
        <p14:creationId xmlns:p14="http://schemas.microsoft.com/office/powerpoint/2010/main" val="3023357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87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a:t>
            </a:fld>
            <a:endParaRPr lang="zh-CN" altLang="en-US"/>
          </a:p>
        </p:txBody>
      </p:sp>
    </p:spTree>
    <p:extLst>
      <p:ext uri="{BB962C8B-B14F-4D97-AF65-F5344CB8AC3E}">
        <p14:creationId xmlns:p14="http://schemas.microsoft.com/office/powerpoint/2010/main" val="264932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9</a:t>
            </a:fld>
            <a:endParaRPr lang="zh-CN" altLang="en-US"/>
          </a:p>
        </p:txBody>
      </p:sp>
    </p:spTree>
    <p:extLst>
      <p:ext uri="{BB962C8B-B14F-4D97-AF65-F5344CB8AC3E}">
        <p14:creationId xmlns:p14="http://schemas.microsoft.com/office/powerpoint/2010/main" val="118236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11</a:t>
            </a:fld>
            <a:endParaRPr lang="zh-CN" altLang="en-US"/>
          </a:p>
        </p:txBody>
      </p:sp>
    </p:spTree>
    <p:extLst>
      <p:ext uri="{BB962C8B-B14F-4D97-AF65-F5344CB8AC3E}">
        <p14:creationId xmlns:p14="http://schemas.microsoft.com/office/powerpoint/2010/main" val="1069900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12</a:t>
            </a:fld>
            <a:endParaRPr lang="zh-CN" altLang="en-US"/>
          </a:p>
        </p:txBody>
      </p:sp>
    </p:spTree>
    <p:extLst>
      <p:ext uri="{BB962C8B-B14F-4D97-AF65-F5344CB8AC3E}">
        <p14:creationId xmlns:p14="http://schemas.microsoft.com/office/powerpoint/2010/main" val="181271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13</a:t>
            </a:fld>
            <a:endParaRPr lang="zh-CN" altLang="en-US"/>
          </a:p>
        </p:txBody>
      </p:sp>
    </p:spTree>
    <p:extLst>
      <p:ext uri="{BB962C8B-B14F-4D97-AF65-F5344CB8AC3E}">
        <p14:creationId xmlns:p14="http://schemas.microsoft.com/office/powerpoint/2010/main" val="77106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281" y="3041650"/>
            <a:ext cx="10361851"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1017986" y="987425"/>
            <a:ext cx="10086720"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03697" y="1447801"/>
            <a:ext cx="4634897"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1768" y="1447801"/>
            <a:ext cx="4634897"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8973499" y="6229350"/>
            <a:ext cx="2305609"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endParaRPr lang="zh-CN" altLang="en-US" dirty="0"/>
          </a:p>
        </p:txBody>
      </p:sp>
      <p:sp>
        <p:nvSpPr>
          <p:cNvPr id="5" name="灯片编号占位符 4"/>
          <p:cNvSpPr>
            <a:spLocks noGrp="1"/>
          </p:cNvSpPr>
          <p:nvPr>
            <p:ph type="sldNum" sz="quarter" idx="11"/>
          </p:nvPr>
        </p:nvSpPr>
        <p:spPr>
          <a:xfrm>
            <a:off x="9359144" y="6237312"/>
            <a:ext cx="2539669"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lvl1pPr algn="ctr">
              <a:defRPr/>
            </a:lvl1pPr>
          </a:lstStyle>
          <a:p>
            <a:r>
              <a:rPr lang="zh-CN" altLang="en-US" dirty="0"/>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609521" y="6356351"/>
            <a:ext cx="284443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914281" y="6248400"/>
            <a:ext cx="2539669"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6801AA-A478-44F8-8C46-F9420D3CF34B}" type="slidenum">
              <a:rPr lang="en-US" altLang="zh-CN"/>
              <a:pPr>
                <a:defRPr/>
              </a:pPr>
              <a:t>‹#›</a:t>
            </a:fld>
            <a:endParaRPr lang="en-US" altLang="zh-CN"/>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863488" y="153989"/>
            <a:ext cx="1091846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1303697" y="1447801"/>
            <a:ext cx="9472967"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1017986" y="987425"/>
            <a:ext cx="10086720"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4078287" y="6237288"/>
            <a:ext cx="3860297"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8973499" y="6229350"/>
            <a:ext cx="2539669"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pic>
        <p:nvPicPr>
          <p:cNvPr id="4105" name="Picture 9" descr="snap"/>
          <p:cNvPicPr>
            <a:picLocks noChangeAspect="1" noChangeArrowheads="1"/>
          </p:cNvPicPr>
          <p:nvPr/>
        </p:nvPicPr>
        <p:blipFill>
          <a:blip r:embed="rId10" cstate="print"/>
          <a:srcRect/>
          <a:stretch>
            <a:fillRect/>
          </a:stretch>
        </p:blipFill>
        <p:spPr bwMode="auto">
          <a:xfrm>
            <a:off x="7534352" y="1"/>
            <a:ext cx="4656061"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2" r:id="rId7"/>
    <p:sldLayoutId id="2147483673"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hyperlink" Target="file:///C:\work\&#19978;&#35838;\2020&#25968;&#25454;&#32467;&#26500;\&#35838;&#31243;ppt\DSPv1_7(3&#26597;&#25214;)%20for%20teacher.pptx"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912165" y="2060575"/>
            <a:ext cx="10361851" cy="1238250"/>
          </a:xfrm>
        </p:spPr>
        <p:txBody>
          <a:bodyPr/>
          <a:lstStyle/>
          <a:p>
            <a:r>
              <a:rPr lang="zh-CN" altLang="en-US" dirty="0">
                <a:ea typeface="宋体" pitchFamily="2" charset="-122"/>
              </a:rPr>
              <a:t>数据结构与程序设计</a:t>
            </a:r>
            <a:r>
              <a:rPr lang="en-US" altLang="zh-CN" dirty="0">
                <a:ea typeface="宋体" pitchFamily="2" charset="-122"/>
              </a:rPr>
              <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9" name="矩形 8">
            <a:extLst>
              <a:ext uri="{FF2B5EF4-FFF2-40B4-BE49-F238E27FC236}">
                <a16:creationId xmlns:a16="http://schemas.microsoft.com/office/drawing/2014/main" xmlns="" id="{592AD7DB-C0F5-47CE-A000-6348F4953C06}"/>
              </a:ext>
            </a:extLst>
          </p:cNvPr>
          <p:cNvSpPr/>
          <p:nvPr/>
        </p:nvSpPr>
        <p:spPr>
          <a:xfrm>
            <a:off x="4205066" y="5495752"/>
            <a:ext cx="3416320"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a:t>
            </a:r>
            <a:r>
              <a:rPr lang="zh-CN" altLang="en-US" sz="2400" dirty="0" smtClean="0">
                <a:latin typeface="楷体" pitchFamily="49" charset="-122"/>
                <a:ea typeface="楷体" pitchFamily="49" charset="-122"/>
              </a:rPr>
              <a:t>蒲菊华</a:t>
            </a:r>
            <a:endParaRPr lang="zh-CN" altLang="en-US" sz="2400" dirty="0">
              <a:latin typeface="楷体" pitchFamily="49" charset="-122"/>
              <a:ea typeface="楷体" pitchFamily="49" charset="-122"/>
            </a:endParaRPr>
          </a:p>
        </p:txBody>
      </p:sp>
      <p:sp>
        <p:nvSpPr>
          <p:cNvPr id="10" name="Rectangle 3">
            <a:extLst>
              <a:ext uri="{FF2B5EF4-FFF2-40B4-BE49-F238E27FC236}">
                <a16:creationId xmlns:a16="http://schemas.microsoft.com/office/drawing/2014/main" xmlns="" id="{8B7CD0DA-BADB-4DC6-B108-E7DDA34B70D2}"/>
              </a:ext>
            </a:extLst>
          </p:cNvPr>
          <p:cNvSpPr txBox="1">
            <a:spLocks noChangeArrowheads="1"/>
          </p:cNvSpPr>
          <p:nvPr/>
        </p:nvSpPr>
        <p:spPr bwMode="auto">
          <a:xfrm>
            <a:off x="1689839" y="3559176"/>
            <a:ext cx="8533289"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查找</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(Searching)</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015868" y="1079500"/>
            <a:ext cx="10740063" cy="2190968"/>
            <a:chOff x="762000" y="1079500"/>
            <a:chExt cx="8056096" cy="2190968"/>
          </a:xfrm>
        </p:grpSpPr>
        <p:grpSp>
          <p:nvGrpSpPr>
            <p:cNvPr id="2" name="Group 40"/>
            <p:cNvGrpSpPr>
              <a:grpSpLocks/>
            </p:cNvGrpSpPr>
            <p:nvPr/>
          </p:nvGrpSpPr>
          <p:grpSpPr bwMode="auto">
            <a:xfrm>
              <a:off x="762000" y="1079500"/>
              <a:ext cx="3377952" cy="584200"/>
              <a:chOff x="480" y="680"/>
              <a:chExt cx="1266" cy="368"/>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68"/>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3200" dirty="0">
                    <a:solidFill>
                      <a:srgbClr val="FF0000"/>
                    </a:solidFill>
                    <a:ea typeface="幼圆" pitchFamily="49" charset="-122"/>
                  </a:rPr>
                  <a:t>静态查找表</a:t>
                </a:r>
              </a:p>
            </p:txBody>
          </p:sp>
        </p:grpSp>
        <p:sp>
          <p:nvSpPr>
            <p:cNvPr id="236553" name="Rectangle 9"/>
            <p:cNvSpPr>
              <a:spLocks noChangeArrowheads="1"/>
            </p:cNvSpPr>
            <p:nvPr/>
          </p:nvSpPr>
          <p:spPr bwMode="auto">
            <a:xfrm>
              <a:off x="1655296" y="1700808"/>
              <a:ext cx="7162800" cy="156966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3200" dirty="0">
                  <a:solidFill>
                    <a:srgbClr val="FF3300"/>
                  </a:solidFill>
                  <a:latin typeface="幼圆" pitchFamily="49" charset="-122"/>
                  <a:ea typeface="幼圆" pitchFamily="49" charset="-122"/>
                </a:rPr>
                <a:t>如果只在查找表中确定某个特定记录是否存在或检索某个特定记录的属性，此类查找表为</a:t>
              </a:r>
              <a:r>
                <a:rPr lang="zh-CN" altLang="en-US" sz="3200" b="1" dirty="0">
                  <a:solidFill>
                    <a:srgbClr val="FF3300"/>
                  </a:solidFill>
                  <a:latin typeface="幼圆" pitchFamily="49" charset="-122"/>
                  <a:ea typeface="幼圆" pitchFamily="49" charset="-122"/>
                </a:rPr>
                <a:t>静态查找表</a:t>
              </a:r>
              <a:r>
                <a:rPr lang="en-US" altLang="zh-CN" sz="3200" dirty="0">
                  <a:solidFill>
                    <a:srgbClr val="FF3300"/>
                  </a:solidFill>
                  <a:latin typeface="幼圆" pitchFamily="49" charset="-122"/>
                  <a:ea typeface="幼圆" pitchFamily="49" charset="-122"/>
                </a:rPr>
                <a:t>(Static Search Table)</a:t>
              </a:r>
              <a:endParaRPr lang="zh-CN" altLang="en-US" sz="32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609521" y="228601"/>
            <a:ext cx="8365631"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五</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静态查找表与动态查找表</a:t>
              </a:r>
              <a:endParaRPr lang="zh-CN" altLang="en-US" b="0" dirty="0">
                <a:solidFill>
                  <a:srgbClr val="FFFF00"/>
                </a:solidFill>
                <a:latin typeface="黑体" pitchFamily="49" charset="-122"/>
                <a:ea typeface="黑体" pitchFamily="49" charset="-122"/>
              </a:endParaRPr>
            </a:p>
          </p:txBody>
        </p:sp>
      </p:grpSp>
      <p:grpSp>
        <p:nvGrpSpPr>
          <p:cNvPr id="36" name="组合 35"/>
          <p:cNvGrpSpPr/>
          <p:nvPr/>
        </p:nvGrpSpPr>
        <p:grpSpPr>
          <a:xfrm>
            <a:off x="1007303" y="3429000"/>
            <a:ext cx="10748628" cy="2145724"/>
            <a:chOff x="762000" y="1079500"/>
            <a:chExt cx="8062520" cy="2145724"/>
          </a:xfrm>
        </p:grpSpPr>
        <p:grpSp>
          <p:nvGrpSpPr>
            <p:cNvPr id="37" name="Group 40"/>
            <p:cNvGrpSpPr>
              <a:grpSpLocks/>
            </p:cNvGrpSpPr>
            <p:nvPr/>
          </p:nvGrpSpPr>
          <p:grpSpPr bwMode="auto">
            <a:xfrm>
              <a:off x="762000" y="1079500"/>
              <a:ext cx="3377952" cy="584200"/>
              <a:chOff x="480" y="680"/>
              <a:chExt cx="1266" cy="368"/>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68"/>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3200" dirty="0">
                    <a:solidFill>
                      <a:srgbClr val="FF0000"/>
                    </a:solidFill>
                    <a:ea typeface="幼圆" pitchFamily="49" charset="-122"/>
                  </a:rPr>
                  <a:t>动态查找表</a:t>
                </a:r>
              </a:p>
            </p:txBody>
          </p:sp>
        </p:grpSp>
        <p:sp>
          <p:nvSpPr>
            <p:cNvPr id="38" name="Rectangle 9"/>
            <p:cNvSpPr>
              <a:spLocks noChangeArrowheads="1"/>
            </p:cNvSpPr>
            <p:nvPr/>
          </p:nvSpPr>
          <p:spPr bwMode="auto">
            <a:xfrm>
              <a:off x="1661720" y="1655564"/>
              <a:ext cx="7162800" cy="156966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3200" dirty="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3200" b="1" dirty="0">
                  <a:solidFill>
                    <a:srgbClr val="FF3300"/>
                  </a:solidFill>
                  <a:latin typeface="幼圆" pitchFamily="49" charset="-122"/>
                  <a:ea typeface="幼圆" pitchFamily="49" charset="-122"/>
                </a:rPr>
                <a:t>动态查找表</a:t>
              </a:r>
              <a:r>
                <a:rPr lang="en-US" altLang="zh-CN" sz="3200" dirty="0">
                  <a:solidFill>
                    <a:srgbClr val="FF3300"/>
                  </a:solidFill>
                  <a:latin typeface="幼圆" pitchFamily="49" charset="-122"/>
                  <a:ea typeface="幼圆" pitchFamily="49" charset="-122"/>
                </a:rPr>
                <a:t>(Dynamic Search Table)</a:t>
              </a:r>
              <a:endParaRPr lang="zh-CN" altLang="en-US" sz="32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6239457" y="5229200"/>
            <a:ext cx="5950957"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259" y="2916"/>
              <a:ext cx="1383" cy="51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200" dirty="0">
                  <a:solidFill>
                    <a:srgbClr val="7030A0"/>
                  </a:solidFill>
                  <a:latin typeface="华文新魏" pitchFamily="2" charset="-122"/>
                  <a:ea typeface="华文新魏" pitchFamily="2" charset="-122"/>
                </a:rPr>
                <a:t>显然查找效率与表的组织方式（结构）和类型有关！</a:t>
              </a:r>
            </a:p>
          </p:txBody>
        </p:sp>
      </p:grpSp>
      <p:sp>
        <p:nvSpPr>
          <p:cNvPr id="3" name="灯片编号占位符 2"/>
          <p:cNvSpPr>
            <a:spLocks noGrp="1"/>
          </p:cNvSpPr>
          <p:nvPr>
            <p:ph type="sldNum" sz="quarter" idx="12"/>
          </p:nvPr>
        </p:nvSpPr>
        <p:spPr/>
        <p:txBody>
          <a:bodyPr/>
          <a:lstStyle/>
          <a:p>
            <a:pPr>
              <a:defRPr/>
            </a:pPr>
            <a:fld id="{056801AA-A478-44F8-8C46-F9420D3CF34B}" type="slidenum">
              <a:rPr lang="en-US" altLang="zh-CN" smtClean="0"/>
              <a:pPr>
                <a:defRPr/>
              </a:pPr>
              <a:t>10</a:t>
            </a:fld>
            <a:endParaRPr lang="en-US" altLang="zh-CN"/>
          </a:p>
        </p:txBody>
      </p:sp>
    </p:spTree>
    <p:extLst>
      <p:ext uri="{BB962C8B-B14F-4D97-AF65-F5344CB8AC3E}">
        <p14:creationId xmlns:p14="http://schemas.microsoft.com/office/powerpoint/2010/main" val="190768052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521" y="304800"/>
            <a:ext cx="5101693"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b="1" dirty="0">
                <a:solidFill>
                  <a:srgbClr val="FF0000"/>
                </a:solidFill>
                <a:ea typeface="楷体_GB2312" pitchFamily="49" charset="-122"/>
              </a:rPr>
              <a:t> </a:t>
            </a:r>
            <a:r>
              <a:rPr lang="en-US" altLang="zh-CN" sz="3300" b="1" dirty="0" smtClean="0">
                <a:solidFill>
                  <a:srgbClr val="FF0000"/>
                </a:solidFill>
                <a:ea typeface="楷体_GB2312" pitchFamily="49" charset="-122"/>
              </a:rPr>
              <a:t>7.2</a:t>
            </a:r>
            <a:r>
              <a:rPr lang="en-US" altLang="zh-CN" sz="3300" b="1" dirty="0" smtClean="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顺序</a:t>
            </a:r>
            <a:r>
              <a:rPr lang="zh-CN" altLang="en-US" sz="3300" dirty="0">
                <a:solidFill>
                  <a:srgbClr val="FF0000"/>
                </a:solidFill>
                <a:latin typeface="楷体_GB2312" pitchFamily="49" charset="-122"/>
                <a:ea typeface="楷体_GB2312" pitchFamily="49" charset="-122"/>
              </a:rPr>
              <a:t>表的查找</a:t>
            </a:r>
            <a:endParaRPr lang="zh-CN" altLang="en-US" dirty="0">
              <a:solidFill>
                <a:srgbClr val="FF6600"/>
              </a:solidFill>
            </a:endParaRPr>
          </a:p>
        </p:txBody>
      </p:sp>
      <p:sp>
        <p:nvSpPr>
          <p:cNvPr id="237571" name="Text Box 3"/>
          <p:cNvSpPr txBox="1">
            <a:spLocks noChangeArrowheads="1"/>
          </p:cNvSpPr>
          <p:nvPr/>
        </p:nvSpPr>
        <p:spPr bwMode="auto">
          <a:xfrm>
            <a:off x="1197878" y="2895601"/>
            <a:ext cx="9851801" cy="954107"/>
          </a:xfrm>
          <a:prstGeom prst="rect">
            <a:avLst/>
          </a:prstGeom>
          <a:noFill/>
          <a:ln w="12700" cap="sq">
            <a:noFill/>
            <a:miter lim="800000"/>
            <a:headEnd type="none" w="sm" len="sm"/>
            <a:tailEnd type="none" w="sm" len="sm"/>
          </a:ln>
        </p:spPr>
        <p:txBody>
          <a:bodyPr>
            <a:spAutoFit/>
          </a:bodyPr>
          <a:lstStyle/>
          <a:p>
            <a:r>
              <a:rPr lang="en-US" altLang="zh-CN" sz="2800" b="0" dirty="0">
                <a:solidFill>
                  <a:srgbClr val="000084"/>
                </a:solidFill>
                <a:latin typeface="幼圆" pitchFamily="49" charset="-122"/>
                <a:ea typeface="幼圆" pitchFamily="49" charset="-122"/>
              </a:rPr>
              <a:t>   </a:t>
            </a:r>
            <a:r>
              <a:rPr lang="zh-CN" altLang="en-US" sz="2800" dirty="0" smtClean="0">
                <a:solidFill>
                  <a:srgbClr val="000084"/>
                </a:solidFill>
                <a:latin typeface="幼圆" pitchFamily="49" charset="-122"/>
                <a:ea typeface="幼圆" pitchFamily="49" charset="-122"/>
              </a:rPr>
              <a:t>记录</a:t>
            </a:r>
            <a:r>
              <a:rPr lang="zh-CN" altLang="en-US" sz="2800" dirty="0">
                <a:solidFill>
                  <a:srgbClr val="000084"/>
                </a:solidFill>
                <a:latin typeface="幼圆" pitchFamily="49" charset="-122"/>
                <a:ea typeface="幼圆" pitchFamily="49" charset="-122"/>
              </a:rPr>
              <a:t>的排列按关键字值有序的顺序表称为</a:t>
            </a:r>
            <a:r>
              <a:rPr lang="zh-CN" altLang="en-US" sz="2800" dirty="0" smtClean="0">
                <a:solidFill>
                  <a:srgbClr val="FF3300"/>
                </a:solidFill>
                <a:latin typeface="黑体" pitchFamily="49" charset="-122"/>
                <a:ea typeface="黑体" pitchFamily="49" charset="-122"/>
              </a:rPr>
              <a:t>有序顺序</a:t>
            </a:r>
            <a:r>
              <a:rPr lang="zh-CN" altLang="en-US" sz="2800" dirty="0">
                <a:solidFill>
                  <a:srgbClr val="FF3300"/>
                </a:solidFill>
                <a:latin typeface="黑体" pitchFamily="49" charset="-122"/>
                <a:ea typeface="黑体" pitchFamily="49" charset="-122"/>
              </a:rPr>
              <a:t>表</a:t>
            </a:r>
            <a:r>
              <a:rPr lang="zh-CN" altLang="en-US" sz="2800" dirty="0">
                <a:solidFill>
                  <a:srgbClr val="000084"/>
                </a:solidFill>
                <a:latin typeface="幼圆" pitchFamily="49" charset="-122"/>
                <a:ea typeface="幼圆" pitchFamily="49" charset="-122"/>
              </a:rPr>
              <a:t>，否则，称为</a:t>
            </a:r>
            <a:r>
              <a:rPr lang="zh-CN" altLang="en-US" sz="2800" dirty="0">
                <a:solidFill>
                  <a:srgbClr val="FF3300"/>
                </a:solidFill>
                <a:latin typeface="黑体" pitchFamily="49" charset="-122"/>
                <a:ea typeface="黑体" pitchFamily="49" charset="-122"/>
              </a:rPr>
              <a:t>一般顺序文件</a:t>
            </a:r>
            <a:r>
              <a:rPr lang="zh-CN" altLang="en-US" sz="2800"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1189412" y="3841750"/>
            <a:ext cx="9781960" cy="954107"/>
          </a:xfrm>
          <a:prstGeom prst="rect">
            <a:avLst/>
          </a:prstGeom>
          <a:noFill/>
          <a:ln w="12700" cap="sq">
            <a:noFill/>
            <a:miter lim="800000"/>
            <a:headEnd type="none" w="sm" len="sm"/>
            <a:tailEnd type="none" w="sm" len="sm"/>
          </a:ln>
        </p:spPr>
        <p:txBody>
          <a:bodyPr>
            <a:spAutoFit/>
          </a:bodyPr>
          <a:lstStyle/>
          <a:p>
            <a:r>
              <a:rPr lang="en-US" altLang="zh-CN" sz="2800" b="0" dirty="0">
                <a:solidFill>
                  <a:srgbClr val="FF3300"/>
                </a:solidFill>
                <a:latin typeface="幼圆" pitchFamily="49" charset="-122"/>
                <a:ea typeface="幼圆" pitchFamily="49" charset="-122"/>
              </a:rPr>
              <a:t>   </a:t>
            </a:r>
            <a:r>
              <a:rPr lang="zh-CN" altLang="en-US" sz="2800" dirty="0" smtClean="0">
                <a:solidFill>
                  <a:srgbClr val="000084"/>
                </a:solidFill>
                <a:latin typeface="幼圆" pitchFamily="49" charset="-122"/>
                <a:ea typeface="幼圆" pitchFamily="49" charset="-122"/>
              </a:rPr>
              <a:t>在</a:t>
            </a:r>
            <a:r>
              <a:rPr lang="zh-CN" altLang="en-US" sz="2800" dirty="0">
                <a:solidFill>
                  <a:srgbClr val="000084"/>
                </a:solidFill>
                <a:latin typeface="幼圆" pitchFamily="49" charset="-122"/>
                <a:ea typeface="幼圆" pitchFamily="49" charset="-122"/>
              </a:rPr>
              <a:t>存储介质上采用连续组织方式的顺序表</a:t>
            </a:r>
            <a:r>
              <a:rPr lang="zh-CN" altLang="en-US" sz="2800" dirty="0" smtClean="0">
                <a:solidFill>
                  <a:srgbClr val="000084"/>
                </a:solidFill>
                <a:latin typeface="幼圆" pitchFamily="49" charset="-122"/>
                <a:ea typeface="幼圆" pitchFamily="49" charset="-122"/>
              </a:rPr>
              <a:t>称为</a:t>
            </a:r>
            <a:r>
              <a:rPr lang="zh-CN" altLang="en-US" sz="2800" dirty="0" smtClean="0">
                <a:solidFill>
                  <a:srgbClr val="FF3300"/>
                </a:solidFill>
                <a:latin typeface="黑体" pitchFamily="49" charset="-122"/>
                <a:ea typeface="黑体" pitchFamily="49" charset="-122"/>
              </a:rPr>
              <a:t>连续</a:t>
            </a:r>
            <a:r>
              <a:rPr lang="zh-CN" altLang="en-US" sz="2800" dirty="0">
                <a:solidFill>
                  <a:srgbClr val="FF3300"/>
                </a:solidFill>
                <a:latin typeface="黑体" pitchFamily="49" charset="-122"/>
                <a:ea typeface="黑体" pitchFamily="49" charset="-122"/>
              </a:rPr>
              <a:t>顺序表</a:t>
            </a:r>
            <a:r>
              <a:rPr lang="zh-CN" altLang="en-US" sz="2800" dirty="0">
                <a:solidFill>
                  <a:srgbClr val="000084"/>
                </a:solidFill>
                <a:latin typeface="幼圆" pitchFamily="49" charset="-122"/>
                <a:ea typeface="幼圆" pitchFamily="49" charset="-122"/>
              </a:rPr>
              <a:t>；采用链接组织方式的顺序表称为</a:t>
            </a:r>
            <a:r>
              <a:rPr lang="zh-CN" altLang="en-US" sz="2800" dirty="0" smtClean="0">
                <a:solidFill>
                  <a:srgbClr val="FF3300"/>
                </a:solidFill>
                <a:latin typeface="黑体" pitchFamily="49" charset="-122"/>
                <a:ea typeface="黑体" pitchFamily="49" charset="-122"/>
              </a:rPr>
              <a:t>链接</a:t>
            </a:r>
            <a:r>
              <a:rPr lang="zh-CN" altLang="en-US" sz="2800" dirty="0">
                <a:solidFill>
                  <a:srgbClr val="FF3300"/>
                </a:solidFill>
                <a:latin typeface="黑体" pitchFamily="49" charset="-122"/>
                <a:ea typeface="黑体" pitchFamily="49" charset="-122"/>
              </a:rPr>
              <a:t>顺序表</a:t>
            </a:r>
            <a:r>
              <a:rPr lang="zh-CN" altLang="en-US" sz="2800" dirty="0">
                <a:solidFill>
                  <a:srgbClr val="000084"/>
                </a:solidFill>
                <a:latin typeface="幼圆" pitchFamily="49" charset="-122"/>
                <a:ea typeface="幼圆" pitchFamily="49" charset="-122"/>
              </a:rPr>
              <a:t>。</a:t>
            </a:r>
          </a:p>
        </p:txBody>
      </p:sp>
      <p:grpSp>
        <p:nvGrpSpPr>
          <p:cNvPr id="2" name="Group 50"/>
          <p:cNvGrpSpPr>
            <a:grpSpLocks/>
          </p:cNvGrpSpPr>
          <p:nvPr/>
        </p:nvGrpSpPr>
        <p:grpSpPr bwMode="auto">
          <a:xfrm>
            <a:off x="8935378" y="3362576"/>
            <a:ext cx="3157656" cy="557213"/>
            <a:chOff x="4165" y="2108"/>
            <a:chExt cx="1492" cy="351"/>
          </a:xfrm>
        </p:grpSpPr>
        <p:sp>
          <p:nvSpPr>
            <p:cNvPr id="12306" name="AutoShape 6"/>
            <p:cNvSpPr>
              <a:spLocks noChangeArrowheads="1"/>
            </p:cNvSpPr>
            <p:nvPr/>
          </p:nvSpPr>
          <p:spPr bwMode="auto">
            <a:xfrm>
              <a:off x="4165" y="2112"/>
              <a:ext cx="1200" cy="347"/>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sz="3200" b="0"/>
            </a:p>
          </p:txBody>
        </p:sp>
        <p:sp>
          <p:nvSpPr>
            <p:cNvPr id="12307" name="Text Box 7"/>
            <p:cNvSpPr txBox="1">
              <a:spLocks noChangeArrowheads="1"/>
            </p:cNvSpPr>
            <p:nvPr/>
          </p:nvSpPr>
          <p:spPr bwMode="auto">
            <a:xfrm>
              <a:off x="4263" y="2108"/>
              <a:ext cx="1394"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28AA"/>
                  </a:solidFill>
                  <a:latin typeface="幼圆" pitchFamily="49" charset="-122"/>
                  <a:ea typeface="幼圆" pitchFamily="49" charset="-122"/>
                </a:rPr>
                <a:t>逻辑上划分</a:t>
              </a:r>
              <a:endParaRPr lang="zh-CN" altLang="en-US" sz="2800" b="0" dirty="0">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9193984" y="4746631"/>
            <a:ext cx="3496278" cy="538163"/>
            <a:chOff x="2256" y="2921"/>
            <a:chExt cx="1652" cy="339"/>
          </a:xfrm>
        </p:grpSpPr>
        <p:sp>
          <p:nvSpPr>
            <p:cNvPr id="12304" name="AutoShape 9"/>
            <p:cNvSpPr>
              <a:spLocks noChangeArrowheads="1"/>
            </p:cNvSpPr>
            <p:nvPr/>
          </p:nvSpPr>
          <p:spPr bwMode="auto">
            <a:xfrm>
              <a:off x="2256" y="2928"/>
              <a:ext cx="1200" cy="332"/>
            </a:xfrm>
            <a:prstGeom prst="wedgeEllipseCallout">
              <a:avLst>
                <a:gd name="adj1" fmla="val -80652"/>
                <a:gd name="adj2" fmla="val -36505"/>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5" name="Text Box 10"/>
            <p:cNvSpPr txBox="1">
              <a:spLocks noChangeArrowheads="1"/>
            </p:cNvSpPr>
            <p:nvPr/>
          </p:nvSpPr>
          <p:spPr bwMode="auto">
            <a:xfrm>
              <a:off x="2364" y="2921"/>
              <a:ext cx="1544"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28AA"/>
                  </a:solidFill>
                  <a:latin typeface="幼圆" pitchFamily="49" charset="-122"/>
                  <a:ea typeface="幼圆" pitchFamily="49" charset="-122"/>
                </a:rPr>
                <a:t>物理上划分</a:t>
              </a:r>
              <a:endParaRPr lang="zh-CN" altLang="en-US" sz="2800" b="0" dirty="0">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1168248" y="1828801"/>
            <a:ext cx="9853917" cy="996951"/>
            <a:chOff x="528" y="1152"/>
            <a:chExt cx="4656" cy="628"/>
          </a:xfrm>
        </p:grpSpPr>
        <p:sp>
          <p:nvSpPr>
            <p:cNvPr id="12302" name="Text Box 22"/>
            <p:cNvSpPr txBox="1">
              <a:spLocks noChangeArrowheads="1"/>
            </p:cNvSpPr>
            <p:nvPr/>
          </p:nvSpPr>
          <p:spPr bwMode="auto">
            <a:xfrm>
              <a:off x="528" y="1152"/>
              <a:ext cx="4656" cy="628"/>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800" b="0" dirty="0">
                  <a:solidFill>
                    <a:srgbClr val="000084"/>
                  </a:solidFill>
                  <a:latin typeface="幼圆" pitchFamily="49" charset="-122"/>
                  <a:ea typeface="幼圆" pitchFamily="49" charset="-122"/>
                </a:rPr>
                <a:t>   </a:t>
              </a:r>
              <a:r>
                <a:rPr lang="zh-CN" altLang="en-US" sz="2800" dirty="0" smtClean="0">
                  <a:solidFill>
                    <a:srgbClr val="000084"/>
                  </a:solidFill>
                  <a:latin typeface="幼圆" pitchFamily="49" charset="-122"/>
                  <a:ea typeface="幼圆" pitchFamily="49" charset="-122"/>
                </a:rPr>
                <a:t>在</a:t>
              </a:r>
              <a:r>
                <a:rPr lang="zh-CN" altLang="en-US" sz="2800" dirty="0">
                  <a:solidFill>
                    <a:srgbClr val="000084"/>
                  </a:solidFill>
                  <a:latin typeface="幼圆" pitchFamily="49" charset="-122"/>
                  <a:ea typeface="幼圆" pitchFamily="49" charset="-122"/>
                </a:rPr>
                <a:t>物理结构中记录排列的先后次序与在逻辑</a:t>
              </a:r>
              <a:r>
                <a:rPr lang="zh-CN" altLang="en-US" sz="2800" dirty="0" smtClean="0">
                  <a:solidFill>
                    <a:srgbClr val="000084"/>
                  </a:solidFill>
                  <a:latin typeface="幼圆" pitchFamily="49" charset="-122"/>
                  <a:ea typeface="幼圆" pitchFamily="49" charset="-122"/>
                </a:rPr>
                <a:t>结构中</a:t>
              </a:r>
              <a:r>
                <a:rPr lang="zh-CN" altLang="en-US" sz="2800" dirty="0">
                  <a:solidFill>
                    <a:srgbClr val="000084"/>
                  </a:solidFill>
                  <a:latin typeface="幼圆" pitchFamily="49" charset="-122"/>
                  <a:ea typeface="幼圆" pitchFamily="49" charset="-122"/>
                </a:rPr>
                <a:t>记录排列的先后次序一致的查找表</a:t>
              </a:r>
              <a:r>
                <a:rPr lang="zh-CN" altLang="en-US" sz="2800" dirty="0" smtClean="0">
                  <a:solidFill>
                    <a:srgbClr val="000084"/>
                  </a:solidFill>
                  <a:latin typeface="幼圆" pitchFamily="49" charset="-122"/>
                  <a:ea typeface="幼圆" pitchFamily="49" charset="-122"/>
                </a:rPr>
                <a:t>称为</a:t>
              </a:r>
              <a:r>
                <a:rPr lang="zh-CN" altLang="en-US" sz="2800" i="1" dirty="0">
                  <a:solidFill>
                    <a:srgbClr val="FF0000"/>
                  </a:solidFill>
                  <a:ea typeface="黑体" pitchFamily="49" charset="-122"/>
                </a:rPr>
                <a:t>顺序</a:t>
              </a:r>
              <a:r>
                <a:rPr lang="zh-CN" altLang="en-US" sz="2800" i="1" dirty="0" smtClean="0">
                  <a:solidFill>
                    <a:srgbClr val="FF0000"/>
                  </a:solidFill>
                  <a:ea typeface="黑体" pitchFamily="49" charset="-122"/>
                </a:rPr>
                <a:t>表</a:t>
              </a:r>
              <a:r>
                <a:rPr lang="zh-CN" altLang="en-US" sz="2800" dirty="0" smtClean="0">
                  <a:solidFill>
                    <a:srgbClr val="000084"/>
                  </a:solidFill>
                  <a:latin typeface="幼圆" pitchFamily="49" charset="-122"/>
                  <a:ea typeface="幼圆" pitchFamily="49" charset="-122"/>
                </a:rPr>
                <a:t> </a:t>
              </a:r>
              <a:r>
                <a:rPr lang="zh-CN" altLang="en-US" sz="2800" dirty="0">
                  <a:solidFill>
                    <a:srgbClr val="000084"/>
                  </a:solidFill>
                  <a:latin typeface="幼圆" pitchFamily="49" charset="-122"/>
                  <a:ea typeface="幼圆" pitchFamily="49" charset="-122"/>
                </a:rPr>
                <a:t>。</a:t>
              </a:r>
              <a:endParaRPr lang="zh-CN" altLang="en-US" sz="2800" b="0" dirty="0">
                <a:solidFill>
                  <a:srgbClr val="000084"/>
                </a:solidFill>
                <a:latin typeface="幼圆" pitchFamily="49" charset="-122"/>
                <a:ea typeface="幼圆" pitchFamily="49" charset="-122"/>
              </a:endParaRPr>
            </a:p>
          </p:txBody>
        </p:sp>
        <p:sp>
          <p:nvSpPr>
            <p:cNvPr id="12303" name="Rectangle 23"/>
            <p:cNvSpPr>
              <a:spLocks noChangeArrowheads="1"/>
            </p:cNvSpPr>
            <p:nvPr/>
          </p:nvSpPr>
          <p:spPr bwMode="auto">
            <a:xfrm>
              <a:off x="3579" y="1416"/>
              <a:ext cx="10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endParaRPr lang="zh-CN" altLang="en-US" sz="2900" i="1" dirty="0">
                <a:solidFill>
                  <a:srgbClr val="FF0000"/>
                </a:solidFill>
                <a:ea typeface="黑体" pitchFamily="49" charset="-122"/>
              </a:endParaRPr>
            </a:p>
          </p:txBody>
        </p:sp>
      </p:grpSp>
      <p:grpSp>
        <p:nvGrpSpPr>
          <p:cNvPr id="5" name="Group 51"/>
          <p:cNvGrpSpPr>
            <a:grpSpLocks/>
          </p:cNvGrpSpPr>
          <p:nvPr/>
        </p:nvGrpSpPr>
        <p:grpSpPr bwMode="auto">
          <a:xfrm>
            <a:off x="1172480" y="5284788"/>
            <a:ext cx="10490952" cy="1123949"/>
            <a:chOff x="554" y="3329"/>
            <a:chExt cx="4957" cy="708"/>
          </a:xfrm>
        </p:grpSpPr>
        <p:sp>
          <p:nvSpPr>
            <p:cNvPr id="12300" name="Text Box 25"/>
            <p:cNvSpPr txBox="1">
              <a:spLocks noChangeArrowheads="1"/>
            </p:cNvSpPr>
            <p:nvPr/>
          </p:nvSpPr>
          <p:spPr bwMode="auto">
            <a:xfrm>
              <a:off x="554" y="3329"/>
              <a:ext cx="4957" cy="679"/>
            </a:xfrm>
            <a:prstGeom prst="rect">
              <a:avLst/>
            </a:prstGeom>
            <a:noFill/>
            <a:ln w="12700" cap="sq">
              <a:noFill/>
              <a:miter lim="800000"/>
              <a:headEnd type="none" w="sm" len="sm"/>
              <a:tailEnd type="none" w="sm" len="sm"/>
            </a:ln>
          </p:spPr>
          <p:txBody>
            <a:bodyPr>
              <a:spAutoFit/>
            </a:bodyPr>
            <a:lstStyle/>
            <a:p>
              <a:r>
                <a:rPr lang="en-US" altLang="zh-CN" sz="3200" dirty="0">
                  <a:solidFill>
                    <a:srgbClr val="000084"/>
                  </a:solidFill>
                  <a:latin typeface="幼圆" pitchFamily="49" charset="-122"/>
                  <a:ea typeface="幼圆" pitchFamily="49" charset="-122"/>
                </a:rPr>
                <a:t>   </a:t>
              </a:r>
              <a:r>
                <a:rPr lang="zh-CN" altLang="en-US" sz="3200" dirty="0" smtClean="0">
                  <a:solidFill>
                    <a:srgbClr val="000084"/>
                  </a:solidFill>
                  <a:latin typeface="幼圆" pitchFamily="49" charset="-122"/>
                  <a:ea typeface="幼圆" pitchFamily="49" charset="-122"/>
                </a:rPr>
                <a:t>若</a:t>
              </a:r>
              <a:r>
                <a:rPr lang="zh-CN" altLang="en-US" sz="3200" dirty="0">
                  <a:solidFill>
                    <a:srgbClr val="000084"/>
                  </a:solidFill>
                  <a:latin typeface="幼圆" pitchFamily="49" charset="-122"/>
                  <a:ea typeface="幼圆" pitchFamily="49" charset="-122"/>
                </a:rPr>
                <a:t>排序顺序文件在存储介质上采用连续组织方式，</a:t>
              </a:r>
            </a:p>
            <a:p>
              <a:r>
                <a:rPr lang="zh-CN" altLang="en-US" sz="3200" dirty="0">
                  <a:solidFill>
                    <a:srgbClr val="000084"/>
                  </a:solidFill>
                  <a:latin typeface="幼圆" pitchFamily="49" charset="-122"/>
                  <a:ea typeface="幼圆" pitchFamily="49" charset="-122"/>
                </a:rPr>
                <a:t>称之为              </a:t>
              </a:r>
              <a:r>
                <a:rPr lang="zh-CN" altLang="en-US" sz="3200" dirty="0" smtClean="0">
                  <a:solidFill>
                    <a:srgbClr val="000084"/>
                  </a:solidFill>
                  <a:latin typeface="幼圆" pitchFamily="49" charset="-122"/>
                  <a:ea typeface="幼圆" pitchFamily="49" charset="-122"/>
                </a:rPr>
                <a:t>。</a:t>
              </a:r>
              <a:endParaRPr lang="zh-CN" altLang="en-US" sz="3200" dirty="0">
                <a:solidFill>
                  <a:srgbClr val="000084"/>
                </a:solidFill>
                <a:latin typeface="幼圆" pitchFamily="49" charset="-122"/>
                <a:ea typeface="幼圆" pitchFamily="49" charset="-122"/>
              </a:endParaRPr>
            </a:p>
          </p:txBody>
        </p:sp>
        <p:sp>
          <p:nvSpPr>
            <p:cNvPr id="12301" name="Rectangle 26"/>
            <p:cNvSpPr>
              <a:spLocks noChangeArrowheads="1"/>
            </p:cNvSpPr>
            <p:nvPr/>
          </p:nvSpPr>
          <p:spPr bwMode="auto">
            <a:xfrm>
              <a:off x="1142" y="3669"/>
              <a:ext cx="2322"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i="1" dirty="0">
                  <a:solidFill>
                    <a:srgbClr val="FF3300"/>
                  </a:solidFill>
                  <a:ea typeface="黑体" pitchFamily="49" charset="-122"/>
                </a:rPr>
                <a:t>有序连续顺序表</a:t>
              </a:r>
            </a:p>
          </p:txBody>
        </p:sp>
      </p:grpSp>
      <p:grpSp>
        <p:nvGrpSpPr>
          <p:cNvPr id="6" name="Group 46"/>
          <p:cNvGrpSpPr>
            <a:grpSpLocks/>
          </p:cNvGrpSpPr>
          <p:nvPr/>
        </p:nvGrpSpPr>
        <p:grpSpPr bwMode="auto">
          <a:xfrm>
            <a:off x="812694" y="1143001"/>
            <a:ext cx="629838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顺序表的基本概念</a:t>
              </a:r>
            </a:p>
          </p:txBody>
        </p:sp>
      </p:grpSp>
      <p:sp>
        <p:nvSpPr>
          <p:cNvPr id="7" name="灯片编号占位符 6"/>
          <p:cNvSpPr>
            <a:spLocks noGrp="1"/>
          </p:cNvSpPr>
          <p:nvPr>
            <p:ph type="sldNum" sz="quarter" idx="12"/>
          </p:nvPr>
        </p:nvSpPr>
        <p:spPr/>
        <p:txBody>
          <a:bodyPr/>
          <a:lstStyle/>
          <a:p>
            <a:pPr>
              <a:defRPr/>
            </a:pPr>
            <a:fld id="{056801AA-A478-44F8-8C46-F9420D3CF34B}" type="slidenum">
              <a:rPr lang="en-US" altLang="zh-CN" smtClean="0"/>
              <a:pPr>
                <a:defRPr/>
              </a:pPr>
              <a:t>11</a:t>
            </a:fld>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2336496" y="1773239"/>
            <a:ext cx="7119540" cy="3668714"/>
            <a:chOff x="1200" y="1034"/>
            <a:chExt cx="3364" cy="2311"/>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34"/>
              <a:ext cx="3094" cy="330"/>
            </a:xfrm>
            <a:prstGeom prst="rect">
              <a:avLst/>
            </a:prstGeom>
            <a:noFill/>
            <a:ln w="12700" cap="sq">
              <a:noFill/>
              <a:miter lim="800000"/>
              <a:headEnd type="none" w="sm" len="sm"/>
              <a:tailEnd type="none" w="sm" len="sm"/>
            </a:ln>
          </p:spPr>
          <p:txBody>
            <a:bodyPr>
              <a:spAutoFit/>
            </a:bodyPr>
            <a:lstStyle/>
            <a:p>
              <a:r>
                <a:rPr lang="zh-CN" altLang="en-US" sz="2800" dirty="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2020"/>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300" dirty="0" smtClean="0">
                  <a:solidFill>
                    <a:srgbClr val="000084"/>
                  </a:solidFill>
                  <a:ea typeface="幼圆" pitchFamily="49" charset="-122"/>
                </a:rPr>
                <a:t>   06001    </a:t>
              </a:r>
              <a:r>
                <a:rPr lang="en-US" altLang="zh-CN" sz="2300" dirty="0" smtClean="0">
                  <a:solidFill>
                    <a:srgbClr val="000084"/>
                  </a:solidFill>
                  <a:latin typeface="幼圆" pitchFamily="49" charset="-122"/>
                  <a:ea typeface="幼圆" pitchFamily="49" charset="-122"/>
                </a:rPr>
                <a:t>  </a:t>
              </a:r>
              <a:r>
                <a:rPr lang="zh-CN" altLang="en-US" sz="2300" dirty="0">
                  <a:solidFill>
                    <a:srgbClr val="000084"/>
                  </a:solidFill>
                  <a:latin typeface="幼圆" pitchFamily="49" charset="-122"/>
                  <a:ea typeface="幼圆" pitchFamily="49" charset="-122"/>
                </a:rPr>
                <a:t>张 三 </a:t>
              </a:r>
              <a:r>
                <a:rPr lang="zh-CN" altLang="en-US" sz="2300" dirty="0" smtClean="0">
                  <a:solidFill>
                    <a:srgbClr val="000084"/>
                  </a:solidFill>
                  <a:latin typeface="幼圆" pitchFamily="49" charset="-122"/>
                  <a:ea typeface="幼圆" pitchFamily="49" charset="-122"/>
                </a:rPr>
                <a:t>    女  </a:t>
              </a:r>
              <a:r>
                <a:rPr lang="zh-CN" altLang="en-US" sz="2300" dirty="0" smtClean="0">
                  <a:solidFill>
                    <a:srgbClr val="000084"/>
                  </a:solidFill>
                </a:rPr>
                <a:t>   </a:t>
              </a:r>
              <a:r>
                <a:rPr lang="en-US" altLang="zh-CN" sz="2300" dirty="0">
                  <a:solidFill>
                    <a:srgbClr val="000084"/>
                  </a:solidFill>
                </a:rPr>
                <a:t>20            </a:t>
              </a:r>
              <a:r>
                <a:rPr lang="en-US" altLang="zh-CN" sz="2300" dirty="0">
                  <a:solidFill>
                    <a:srgbClr val="000084"/>
                  </a:solidFill>
                  <a:cs typeface="Times New Roman" pitchFamily="18" charset="0"/>
                </a:rPr>
                <a:t>…</a:t>
              </a:r>
              <a:r>
                <a:rPr lang="en-US" altLang="zh-CN" sz="2300" dirty="0">
                  <a:solidFill>
                    <a:srgbClr val="000084"/>
                  </a:solidFill>
                </a:rPr>
                <a:t> </a:t>
              </a:r>
            </a:p>
            <a:p>
              <a:pPr marL="457200" indent="-457200">
                <a:lnSpc>
                  <a:spcPct val="120000"/>
                </a:lnSpc>
              </a:pPr>
              <a:r>
                <a:rPr lang="en-US" altLang="zh-CN" sz="2300" dirty="0" smtClean="0">
                  <a:solidFill>
                    <a:srgbClr val="000084"/>
                  </a:solidFill>
                </a:rPr>
                <a:t>   06002        </a:t>
              </a:r>
              <a:r>
                <a:rPr lang="zh-CN" altLang="en-US" sz="2300" dirty="0">
                  <a:solidFill>
                    <a:srgbClr val="000084"/>
                  </a:solidFill>
                  <a:latin typeface="幼圆" pitchFamily="49" charset="-122"/>
                  <a:ea typeface="幼圆" pitchFamily="49" charset="-122"/>
                </a:rPr>
                <a:t>李 四  </a:t>
              </a:r>
              <a:r>
                <a:rPr lang="zh-CN" altLang="en-US" sz="2300" dirty="0" smtClean="0">
                  <a:solidFill>
                    <a:srgbClr val="000084"/>
                  </a:solidFill>
                  <a:latin typeface="幼圆" pitchFamily="49" charset="-122"/>
                  <a:ea typeface="幼圆" pitchFamily="49" charset="-122"/>
                </a:rPr>
                <a:t>   男</a:t>
              </a:r>
              <a:r>
                <a:rPr lang="zh-CN" altLang="en-US" sz="2300" dirty="0" smtClean="0">
                  <a:solidFill>
                    <a:srgbClr val="000084"/>
                  </a:solidFill>
                </a:rPr>
                <a:t>        </a:t>
              </a:r>
              <a:r>
                <a:rPr lang="en-US" altLang="zh-CN" sz="2300" dirty="0" smtClean="0">
                  <a:solidFill>
                    <a:srgbClr val="000084"/>
                  </a:solidFill>
                </a:rPr>
                <a:t>17            </a:t>
              </a:r>
              <a:r>
                <a:rPr lang="en-US" altLang="zh-CN" sz="2300" dirty="0">
                  <a:solidFill>
                    <a:srgbClr val="000084"/>
                  </a:solidFill>
                  <a:cs typeface="Times New Roman" pitchFamily="18" charset="0"/>
                </a:rPr>
                <a:t>…</a:t>
              </a:r>
              <a:r>
                <a:rPr lang="en-US" altLang="zh-CN" sz="2300" dirty="0">
                  <a:solidFill>
                    <a:srgbClr val="000084"/>
                  </a:solidFill>
                </a:rPr>
                <a:t> </a:t>
              </a:r>
            </a:p>
            <a:p>
              <a:pPr marL="457200" indent="-457200">
                <a:lnSpc>
                  <a:spcPct val="120000"/>
                </a:lnSpc>
              </a:pPr>
              <a:r>
                <a:rPr lang="en-US" altLang="zh-CN" sz="2300" dirty="0" smtClean="0">
                  <a:solidFill>
                    <a:srgbClr val="000084"/>
                  </a:solidFill>
                </a:rPr>
                <a:t>   06003        </a:t>
              </a:r>
              <a:r>
                <a:rPr lang="zh-CN" altLang="en-US" sz="2300" dirty="0">
                  <a:solidFill>
                    <a:srgbClr val="000084"/>
                  </a:solidFill>
                  <a:latin typeface="幼圆" pitchFamily="49" charset="-122"/>
                  <a:ea typeface="幼圆" pitchFamily="49" charset="-122"/>
                </a:rPr>
                <a:t>王 五  </a:t>
              </a:r>
              <a:r>
                <a:rPr lang="zh-CN" altLang="en-US" sz="2300" dirty="0" smtClean="0">
                  <a:solidFill>
                    <a:srgbClr val="000084"/>
                  </a:solidFill>
                  <a:latin typeface="幼圆" pitchFamily="49" charset="-122"/>
                  <a:ea typeface="幼圆" pitchFamily="49" charset="-122"/>
                </a:rPr>
                <a:t>   男</a:t>
              </a:r>
              <a:r>
                <a:rPr lang="zh-CN" altLang="en-US" sz="2300" dirty="0" smtClean="0">
                  <a:solidFill>
                    <a:srgbClr val="000084"/>
                  </a:solidFill>
                </a:rPr>
                <a:t>        </a:t>
              </a:r>
              <a:r>
                <a:rPr lang="en-US" altLang="zh-CN" sz="2300" dirty="0">
                  <a:solidFill>
                    <a:srgbClr val="000084"/>
                  </a:solidFill>
                </a:rPr>
                <a:t>19            </a:t>
              </a:r>
              <a:r>
                <a:rPr lang="en-US" altLang="zh-CN" sz="2300" dirty="0">
                  <a:solidFill>
                    <a:srgbClr val="000084"/>
                  </a:solidFill>
                  <a:cs typeface="Times New Roman" pitchFamily="18" charset="0"/>
                </a:rPr>
                <a:t>…</a:t>
              </a:r>
              <a:r>
                <a:rPr lang="en-US" altLang="zh-CN" sz="2300" dirty="0">
                  <a:solidFill>
                    <a:srgbClr val="000084"/>
                  </a:solidFill>
                </a:rPr>
                <a:t> </a:t>
              </a:r>
            </a:p>
            <a:p>
              <a:pPr marL="457200" indent="-457200">
                <a:lnSpc>
                  <a:spcPct val="120000"/>
                </a:lnSpc>
              </a:pP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         …             </a:t>
              </a:r>
              <a:r>
                <a:rPr lang="en-US" altLang="zh-CN" sz="2300" dirty="0">
                  <a:solidFill>
                    <a:srgbClr val="000084"/>
                  </a:solidFill>
                  <a:cs typeface="Times New Roman" pitchFamily="18" charset="0"/>
                </a:rPr>
                <a:t>…</a:t>
              </a:r>
              <a:endParaRPr lang="en-US" altLang="zh-CN" sz="2300" dirty="0">
                <a:solidFill>
                  <a:srgbClr val="000084"/>
                </a:solidFill>
              </a:endParaRPr>
            </a:p>
            <a:p>
              <a:pPr marL="457200" indent="-457200">
                <a:lnSpc>
                  <a:spcPct val="120000"/>
                </a:lnSpc>
              </a:pP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a:t>
              </a:r>
              <a:endParaRPr lang="en-US" altLang="zh-CN" sz="2300" dirty="0">
                <a:solidFill>
                  <a:srgbClr val="000084"/>
                </a:solidFill>
              </a:endParaRPr>
            </a:p>
            <a:p>
              <a:pPr marL="457200" indent="-457200">
                <a:lnSpc>
                  <a:spcPct val="120000"/>
                </a:lnSpc>
                <a:spcBef>
                  <a:spcPct val="20000"/>
                </a:spcBef>
              </a:pP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  </a:t>
              </a:r>
              <a:r>
                <a:rPr lang="en-US" altLang="zh-CN" sz="2300" dirty="0" smtClean="0">
                  <a:solidFill>
                    <a:srgbClr val="000084"/>
                  </a:solidFill>
                  <a:cs typeface="Times New Roman" pitchFamily="18" charset="0"/>
                </a:rPr>
                <a:t>           </a:t>
              </a:r>
              <a:r>
                <a:rPr lang="en-US" altLang="zh-CN" sz="2300" dirty="0">
                  <a:solidFill>
                    <a:srgbClr val="000084"/>
                  </a:solidFill>
                  <a:cs typeface="Times New Roman" pitchFamily="18" charset="0"/>
                </a:rPr>
                <a:t>…</a:t>
              </a:r>
              <a:endParaRPr lang="en-US" altLang="zh-CN" sz="2300" dirty="0">
                <a:solidFill>
                  <a:srgbClr val="000084"/>
                </a:solidFill>
              </a:endParaRPr>
            </a:p>
            <a:p>
              <a:pPr marL="457200" indent="-457200">
                <a:lnSpc>
                  <a:spcPct val="120000"/>
                </a:lnSpc>
                <a:spcBef>
                  <a:spcPct val="20000"/>
                </a:spcBef>
              </a:pPr>
              <a:r>
                <a:rPr lang="en-US" altLang="zh-CN" sz="2300" dirty="0" smtClean="0">
                  <a:solidFill>
                    <a:srgbClr val="000084"/>
                  </a:solidFill>
                </a:rPr>
                <a:t>  06050         </a:t>
              </a:r>
              <a:r>
                <a:rPr lang="zh-CN" altLang="en-US" sz="2300" dirty="0">
                  <a:solidFill>
                    <a:srgbClr val="000084"/>
                  </a:solidFill>
                  <a:latin typeface="幼圆" pitchFamily="49" charset="-122"/>
                  <a:ea typeface="幼圆" pitchFamily="49" charset="-122"/>
                </a:rPr>
                <a:t>刘 末  </a:t>
              </a:r>
              <a:r>
                <a:rPr lang="zh-CN" altLang="en-US" sz="2300" dirty="0" smtClean="0">
                  <a:solidFill>
                    <a:srgbClr val="000084"/>
                  </a:solidFill>
                  <a:latin typeface="幼圆" pitchFamily="49" charset="-122"/>
                  <a:ea typeface="幼圆" pitchFamily="49" charset="-122"/>
                </a:rPr>
                <a:t>   女</a:t>
              </a:r>
              <a:r>
                <a:rPr lang="zh-CN" altLang="en-US" sz="2300" dirty="0" smtClean="0">
                  <a:solidFill>
                    <a:srgbClr val="000084"/>
                  </a:solidFill>
                </a:rPr>
                <a:t>       </a:t>
              </a:r>
              <a:r>
                <a:rPr lang="en-US" altLang="zh-CN" sz="2300" dirty="0">
                  <a:solidFill>
                    <a:srgbClr val="000084"/>
                  </a:solidFill>
                </a:rPr>
                <a:t>16           </a:t>
              </a:r>
              <a:r>
                <a:rPr lang="en-US" altLang="zh-CN" sz="2300" dirty="0" smtClean="0">
                  <a:solidFill>
                    <a:srgbClr val="000084"/>
                  </a:solidFill>
                </a:rPr>
                <a:t>  </a:t>
              </a:r>
              <a:r>
                <a:rPr lang="en-US" altLang="zh-CN" sz="2300" dirty="0">
                  <a:solidFill>
                    <a:srgbClr val="000084"/>
                  </a:solidFill>
                  <a:cs typeface="Times New Roman" pitchFamily="18" charset="0"/>
                </a:rPr>
                <a:t>…</a:t>
              </a:r>
              <a:r>
                <a:rPr lang="en-US" altLang="zh-CN" sz="2300" dirty="0">
                  <a:solidFill>
                    <a:srgbClr val="000084"/>
                  </a:solidFill>
                </a:rPr>
                <a:t> </a:t>
              </a:r>
            </a:p>
          </p:txBody>
        </p:sp>
      </p:grpSp>
      <p:grpSp>
        <p:nvGrpSpPr>
          <p:cNvPr id="3" name="Group 26"/>
          <p:cNvGrpSpPr>
            <a:grpSpLocks/>
          </p:cNvGrpSpPr>
          <p:nvPr/>
        </p:nvGrpSpPr>
        <p:grpSpPr bwMode="auto">
          <a:xfrm>
            <a:off x="1219041" y="869950"/>
            <a:ext cx="2446548"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b="0"/>
            </a:p>
          </p:txBody>
        </p:sp>
        <p:sp>
          <p:nvSpPr>
            <p:cNvPr id="13333" name="Text Box 22"/>
            <p:cNvSpPr txBox="1">
              <a:spLocks noChangeArrowheads="1"/>
            </p:cNvSpPr>
            <p:nvPr/>
          </p:nvSpPr>
          <p:spPr bwMode="auto">
            <a:xfrm>
              <a:off x="717" y="480"/>
              <a:ext cx="882" cy="33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dirty="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4139661" y="838200"/>
            <a:ext cx="5409496"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排序顺序表</a:t>
              </a: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4266644" y="5454650"/>
            <a:ext cx="5409496"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一般顺序表</a:t>
              </a: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10213704" y="896938"/>
            <a:ext cx="1100523" cy="4495800"/>
            <a:chOff x="4826" y="565"/>
            <a:chExt cx="520" cy="2832"/>
          </a:xfrm>
        </p:grpSpPr>
        <p:sp>
          <p:nvSpPr>
            <p:cNvPr id="13324" name="Rectangle 52"/>
            <p:cNvSpPr>
              <a:spLocks noChangeArrowheads="1"/>
            </p:cNvSpPr>
            <p:nvPr/>
          </p:nvSpPr>
          <p:spPr bwMode="auto">
            <a:xfrm>
              <a:off x="4848" y="838"/>
              <a:ext cx="354" cy="2297"/>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400" dirty="0" smtClean="0">
                  <a:solidFill>
                    <a:srgbClr val="FF3300"/>
                  </a:solidFill>
                  <a:ea typeface="华文行楷" pitchFamily="2" charset="-122"/>
                </a:rPr>
                <a:t>排</a:t>
              </a:r>
              <a:endParaRPr lang="zh-CN" altLang="en-US" sz="4400" dirty="0">
                <a:solidFill>
                  <a:srgbClr val="FF3300"/>
                </a:solidFill>
                <a:ea typeface="华文行楷" pitchFamily="2" charset="-122"/>
              </a:endParaRPr>
            </a:p>
            <a:p>
              <a:pPr>
                <a:lnSpc>
                  <a:spcPct val="75000"/>
                </a:lnSpc>
              </a:pPr>
              <a:r>
                <a:rPr lang="zh-CN" altLang="en-US" sz="4400" dirty="0">
                  <a:solidFill>
                    <a:srgbClr val="FF3300"/>
                  </a:solidFill>
                  <a:ea typeface="华文行楷" pitchFamily="2" charset="-122"/>
                </a:rPr>
                <a:t>序</a:t>
              </a:r>
            </a:p>
            <a:p>
              <a:pPr>
                <a:lnSpc>
                  <a:spcPct val="75000"/>
                </a:lnSpc>
              </a:pPr>
              <a:r>
                <a:rPr lang="zh-CN" altLang="en-US" sz="4400" dirty="0">
                  <a:solidFill>
                    <a:srgbClr val="FF3300"/>
                  </a:solidFill>
                  <a:ea typeface="华文行楷" pitchFamily="2" charset="-122"/>
                </a:rPr>
                <a:t>连</a:t>
              </a:r>
            </a:p>
            <a:p>
              <a:pPr>
                <a:lnSpc>
                  <a:spcPct val="75000"/>
                </a:lnSpc>
              </a:pPr>
              <a:r>
                <a:rPr lang="zh-CN" altLang="en-US" sz="4400" dirty="0">
                  <a:solidFill>
                    <a:srgbClr val="FF3300"/>
                  </a:solidFill>
                  <a:ea typeface="华文行楷" pitchFamily="2" charset="-122"/>
                </a:rPr>
                <a:t>续</a:t>
              </a:r>
            </a:p>
            <a:p>
              <a:pPr>
                <a:lnSpc>
                  <a:spcPct val="75000"/>
                </a:lnSpc>
              </a:pPr>
              <a:r>
                <a:rPr lang="zh-CN" altLang="en-US" sz="4400" dirty="0">
                  <a:solidFill>
                    <a:srgbClr val="FF3300"/>
                  </a:solidFill>
                  <a:ea typeface="华文行楷" pitchFamily="2" charset="-122"/>
                </a:rPr>
                <a:t>顺</a:t>
              </a:r>
            </a:p>
            <a:p>
              <a:pPr>
                <a:lnSpc>
                  <a:spcPct val="75000"/>
                </a:lnSpc>
              </a:pPr>
              <a:r>
                <a:rPr lang="zh-CN" altLang="en-US" sz="4400" dirty="0">
                  <a:solidFill>
                    <a:srgbClr val="FF3300"/>
                  </a:solidFill>
                  <a:ea typeface="华文行楷" pitchFamily="2" charset="-122"/>
                </a:rPr>
                <a:t>序</a:t>
              </a:r>
            </a:p>
            <a:p>
              <a:pPr>
                <a:lnSpc>
                  <a:spcPct val="75000"/>
                </a:lnSpc>
              </a:pPr>
              <a:r>
                <a:rPr lang="zh-CN" altLang="en-US" sz="4400" dirty="0">
                  <a:solidFill>
                    <a:srgbClr val="FF3300"/>
                  </a:solidFill>
                  <a:ea typeface="华文行楷" pitchFamily="2" charset="-122"/>
                </a:rPr>
                <a:t>表</a:t>
              </a: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1944965" y="2336800"/>
            <a:ext cx="3094164"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b="0"/>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
        <p:nvSpPr>
          <p:cNvPr id="9" name="灯片编号占位符 8"/>
          <p:cNvSpPr>
            <a:spLocks noGrp="1"/>
          </p:cNvSpPr>
          <p:nvPr>
            <p:ph type="sldNum" sz="quarter" idx="11"/>
          </p:nvPr>
        </p:nvSpPr>
        <p:spPr/>
        <p:txBody>
          <a:bodyPr/>
          <a:lstStyle/>
          <a:p>
            <a:fld id="{0C913308-F349-4B6D-A68A-DD1791B4A57B}" type="slidenum">
              <a:rPr lang="zh-CN" altLang="en-US" smtClean="0"/>
              <a:pPr/>
              <a:t>12</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37562" y="1641475"/>
            <a:ext cx="10463438"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606" cy="1280"/>
            </a:xfrm>
            <a:prstGeom prst="rect">
              <a:avLst/>
            </a:prstGeom>
            <a:noFill/>
            <a:ln w="12700" cap="sq">
              <a:noFill/>
              <a:miter lim="800000"/>
              <a:headEnd type="none" w="sm" len="sm"/>
              <a:tailEnd type="none" w="sm" len="sm"/>
            </a:ln>
          </p:spPr>
          <p:txBody>
            <a:bodyPr wrap="squar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查找思想</a:t>
              </a:r>
              <a:r>
                <a:rPr lang="zh-CN" altLang="en-US" sz="2800" dirty="0">
                  <a:solidFill>
                    <a:srgbClr val="003192"/>
                  </a:solidFill>
                  <a:latin typeface="幼圆" pitchFamily="49" charset="-122"/>
                  <a:ea typeface="幼圆" pitchFamily="49" charset="-122"/>
                </a:rPr>
                <a:t>： 从表的第一个记录开始</a:t>
              </a:r>
              <a:r>
                <a:rPr lang="en-US" altLang="zh-CN" sz="2800" dirty="0">
                  <a:solidFill>
                    <a:srgbClr val="003192"/>
                  </a:solidFill>
                  <a:latin typeface="幼圆" pitchFamily="49" charset="-122"/>
                  <a:ea typeface="幼圆" pitchFamily="49" charset="-122"/>
                </a:rPr>
                <a:t>, </a:t>
              </a:r>
              <a:r>
                <a:rPr lang="zh-CN" altLang="en-US" sz="2800" dirty="0">
                  <a:solidFill>
                    <a:srgbClr val="003192"/>
                  </a:solidFill>
                  <a:latin typeface="幼圆" pitchFamily="49" charset="-122"/>
                  <a:ea typeface="幼圆" pitchFamily="49" charset="-122"/>
                </a:rPr>
                <a:t>将</a:t>
              </a:r>
              <a:r>
                <a:rPr lang="zh-CN" altLang="en-US" sz="2800" dirty="0" smtClean="0">
                  <a:solidFill>
                    <a:srgbClr val="003192"/>
                  </a:solidFill>
                  <a:latin typeface="幼圆" pitchFamily="49" charset="-122"/>
                  <a:ea typeface="幼圆" pitchFamily="49" charset="-122"/>
                </a:rPr>
                <a:t>用户</a:t>
              </a:r>
              <a:r>
                <a:rPr lang="zh-CN" altLang="en-US" sz="2800" dirty="0">
                  <a:solidFill>
                    <a:srgbClr val="003192"/>
                  </a:solidFill>
                  <a:latin typeface="幼圆" pitchFamily="49" charset="-122"/>
                  <a:ea typeface="幼圆" pitchFamily="49" charset="-122"/>
                </a:rPr>
                <a:t>给出的关键字值与当前被查找记录的关键字</a:t>
              </a:r>
              <a:r>
                <a:rPr lang="zh-CN" altLang="en-US" sz="2800" dirty="0" smtClean="0">
                  <a:solidFill>
                    <a:srgbClr val="003192"/>
                  </a:solidFill>
                  <a:latin typeface="幼圆" pitchFamily="49" charset="-122"/>
                  <a:ea typeface="幼圆" pitchFamily="49" charset="-122"/>
                </a:rPr>
                <a:t>值进行</a:t>
              </a:r>
              <a:r>
                <a:rPr lang="zh-CN" altLang="en-US" sz="2800" dirty="0">
                  <a:solidFill>
                    <a:srgbClr val="003192"/>
                  </a:solidFill>
                  <a:latin typeface="幼圆" pitchFamily="49" charset="-122"/>
                  <a:ea typeface="幼圆" pitchFamily="49" charset="-122"/>
                </a:rPr>
                <a:t>比较，若匹配，则查找成功，给出被查到</a:t>
              </a:r>
              <a:r>
                <a:rPr lang="zh-CN" altLang="en-US" sz="2800" dirty="0" smtClean="0">
                  <a:solidFill>
                    <a:srgbClr val="003192"/>
                  </a:solidFill>
                  <a:latin typeface="幼圆" pitchFamily="49" charset="-122"/>
                  <a:ea typeface="幼圆" pitchFamily="49" charset="-122"/>
                </a:rPr>
                <a:t>的记录</a:t>
              </a:r>
              <a:r>
                <a:rPr lang="zh-CN" altLang="en-US" sz="2800" dirty="0">
                  <a:solidFill>
                    <a:srgbClr val="003192"/>
                  </a:solidFill>
                  <a:latin typeface="幼圆" pitchFamily="49" charset="-122"/>
                  <a:ea typeface="幼圆" pitchFamily="49" charset="-122"/>
                </a:rPr>
                <a:t>在表中的位置，查找结束。若所有</a:t>
              </a:r>
              <a:r>
                <a:rPr lang="en-US" altLang="zh-CN" sz="2800" dirty="0">
                  <a:solidFill>
                    <a:srgbClr val="003192"/>
                  </a:solidFill>
                  <a:ea typeface="幼圆" pitchFamily="49" charset="-122"/>
                </a:rPr>
                <a:t>n</a:t>
              </a:r>
              <a:r>
                <a:rPr lang="en-US" altLang="zh-CN" sz="2800" dirty="0">
                  <a:solidFill>
                    <a:srgbClr val="003192"/>
                  </a:solidFill>
                  <a:latin typeface="幼圆" pitchFamily="49" charset="-122"/>
                  <a:ea typeface="幼圆" pitchFamily="49" charset="-122"/>
                </a:rPr>
                <a:t> </a:t>
              </a:r>
              <a:r>
                <a:rPr lang="zh-CN" altLang="en-US" sz="2800" dirty="0">
                  <a:solidFill>
                    <a:srgbClr val="003192"/>
                  </a:solidFill>
                  <a:latin typeface="幼圆" pitchFamily="49" charset="-122"/>
                  <a:ea typeface="幼圆" pitchFamily="49" charset="-122"/>
                </a:rPr>
                <a:t>个</a:t>
              </a:r>
              <a:r>
                <a:rPr lang="zh-CN" altLang="en-US" sz="2800" dirty="0" smtClean="0">
                  <a:solidFill>
                    <a:srgbClr val="003192"/>
                  </a:solidFill>
                  <a:latin typeface="幼圆" pitchFamily="49" charset="-122"/>
                  <a:ea typeface="幼圆" pitchFamily="49" charset="-122"/>
                </a:rPr>
                <a:t>记录</a:t>
              </a:r>
              <a:r>
                <a:rPr lang="zh-CN" altLang="en-US" sz="2800" dirty="0">
                  <a:solidFill>
                    <a:srgbClr val="003192"/>
                  </a:solidFill>
                  <a:latin typeface="幼圆" pitchFamily="49" charset="-122"/>
                  <a:ea typeface="幼圆" pitchFamily="49" charset="-122"/>
                </a:rPr>
                <a:t>的关键字值都已比较，不存在与用户要查的</a:t>
              </a:r>
              <a:r>
                <a:rPr lang="zh-CN" altLang="en-US" sz="2800" dirty="0" smtClean="0">
                  <a:solidFill>
                    <a:srgbClr val="003192"/>
                  </a:solidFill>
                  <a:latin typeface="幼圆" pitchFamily="49" charset="-122"/>
                  <a:ea typeface="幼圆" pitchFamily="49" charset="-122"/>
                </a:rPr>
                <a:t>关键字</a:t>
              </a:r>
              <a:r>
                <a:rPr lang="zh-CN" altLang="en-US" sz="2800" dirty="0">
                  <a:solidFill>
                    <a:srgbClr val="003192"/>
                  </a:solidFill>
                  <a:latin typeface="幼圆" pitchFamily="49" charset="-122"/>
                  <a:ea typeface="幼圆" pitchFamily="49" charset="-122"/>
                </a:rPr>
                <a:t>值匹配的记录，则查找失败，给出信息</a:t>
              </a:r>
              <a:r>
                <a:rPr lang="en-US" altLang="zh-CN" sz="2800" dirty="0">
                  <a:solidFill>
                    <a:srgbClr val="003192"/>
                  </a:solidFill>
                  <a:ea typeface="幼圆" pitchFamily="49" charset="-122"/>
                </a:rPr>
                <a:t>0</a:t>
              </a:r>
              <a:r>
                <a:rPr lang="zh-CN" altLang="en-US" sz="28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774600" y="990600"/>
            <a:ext cx="4406326"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dirty="0">
                <a:solidFill>
                  <a:srgbClr val="FF3300"/>
                </a:solidFill>
                <a:latin typeface="黑体" pitchFamily="49" charset="-122"/>
                <a:ea typeface="黑体" pitchFamily="49" charset="-122"/>
              </a:rPr>
              <a:t>1. </a:t>
            </a:r>
            <a:r>
              <a:rPr lang="zh-CN" altLang="en-US" sz="3200" i="1" dirty="0" smtClean="0">
                <a:solidFill>
                  <a:srgbClr val="FF3300"/>
                </a:solidFill>
                <a:latin typeface="黑体" pitchFamily="49" charset="-122"/>
                <a:ea typeface="黑体" pitchFamily="49" charset="-122"/>
              </a:rPr>
              <a:t>顺序</a:t>
            </a:r>
            <a:r>
              <a:rPr lang="zh-CN" altLang="en-US" sz="3200" i="1" dirty="0">
                <a:solidFill>
                  <a:srgbClr val="FF3300"/>
                </a:solidFill>
                <a:latin typeface="黑体" pitchFamily="49" charset="-122"/>
                <a:ea typeface="黑体" pitchFamily="49" charset="-122"/>
              </a:rPr>
              <a:t>查找法</a:t>
            </a:r>
          </a:p>
        </p:txBody>
      </p:sp>
      <p:grpSp>
        <p:nvGrpSpPr>
          <p:cNvPr id="3" name="Group 27"/>
          <p:cNvGrpSpPr>
            <a:grpSpLocks/>
          </p:cNvGrpSpPr>
          <p:nvPr/>
        </p:nvGrpSpPr>
        <p:grpSpPr bwMode="auto">
          <a:xfrm>
            <a:off x="507934" y="292101"/>
            <a:ext cx="6672982"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连续顺序表的查找</a:t>
              </a:r>
            </a:p>
          </p:txBody>
        </p:sp>
      </p:grpSp>
      <p:grpSp>
        <p:nvGrpSpPr>
          <p:cNvPr id="4" name="Group 28"/>
          <p:cNvGrpSpPr>
            <a:grpSpLocks/>
          </p:cNvGrpSpPr>
          <p:nvPr/>
        </p:nvGrpSpPr>
        <p:grpSpPr bwMode="auto">
          <a:xfrm>
            <a:off x="1390470" y="4437064"/>
            <a:ext cx="9384078"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dirty="0">
                  <a:solidFill>
                    <a:srgbClr val="000084"/>
                  </a:solidFill>
                </a:rPr>
                <a:t>  ( key</a:t>
              </a:r>
              <a:r>
                <a:rPr lang="en-US" altLang="zh-CN" sz="3000" baseline="-25000" dirty="0">
                  <a:solidFill>
                    <a:srgbClr val="000084"/>
                  </a:solidFill>
                </a:rPr>
                <a:t>1 </a:t>
              </a:r>
              <a:r>
                <a:rPr lang="en-US" altLang="zh-CN" sz="3000" dirty="0">
                  <a:solidFill>
                    <a:srgbClr val="000084"/>
                  </a:solidFill>
                </a:rPr>
                <a:t>,   key</a:t>
              </a:r>
              <a:r>
                <a:rPr lang="en-US" altLang="zh-CN" sz="3000" baseline="-25000" dirty="0">
                  <a:solidFill>
                    <a:srgbClr val="000084"/>
                  </a:solidFill>
                </a:rPr>
                <a:t>2 </a:t>
              </a:r>
              <a:r>
                <a:rPr lang="en-US" altLang="zh-CN" sz="3000" dirty="0">
                  <a:solidFill>
                    <a:srgbClr val="000084"/>
                  </a:solidFill>
                </a:rPr>
                <a:t>,   key</a:t>
              </a:r>
              <a:r>
                <a:rPr lang="en-US" altLang="zh-CN" sz="3000" baseline="-25000" dirty="0">
                  <a:solidFill>
                    <a:srgbClr val="000084"/>
                  </a:solidFill>
                </a:rPr>
                <a:t>3 </a:t>
              </a:r>
              <a:r>
                <a:rPr lang="en-US" altLang="zh-CN" sz="3000" dirty="0">
                  <a:solidFill>
                    <a:srgbClr val="000084"/>
                  </a:solidFill>
                </a:rPr>
                <a:t>,   </a:t>
              </a:r>
              <a:r>
                <a:rPr lang="en-US" altLang="zh-CN" sz="3000" dirty="0">
                  <a:solidFill>
                    <a:srgbClr val="000084"/>
                  </a:solidFill>
                  <a:cs typeface="Times New Roman" pitchFamily="18" charset="0"/>
                </a:rPr>
                <a:t>… , </a:t>
              </a:r>
              <a:r>
                <a:rPr lang="en-US" altLang="zh-CN" sz="3000" dirty="0">
                  <a:solidFill>
                    <a:srgbClr val="000084"/>
                  </a:solidFill>
                </a:rPr>
                <a:t> </a:t>
              </a:r>
              <a:r>
                <a:rPr lang="en-US" altLang="zh-CN" sz="3000" dirty="0" err="1">
                  <a:solidFill>
                    <a:srgbClr val="000084"/>
                  </a:solidFill>
                </a:rPr>
                <a:t>key</a:t>
              </a:r>
              <a:r>
                <a:rPr lang="en-US" altLang="zh-CN" sz="3000" baseline="-25000" dirty="0" err="1">
                  <a:solidFill>
                    <a:srgbClr val="000084"/>
                  </a:solidFill>
                </a:rPr>
                <a:t>n</a:t>
              </a:r>
              <a:r>
                <a:rPr lang="en-US" altLang="zh-CN" sz="3000" dirty="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14349" name="Text Box 31"/>
            <p:cNvSpPr txBox="1">
              <a:spLocks noChangeArrowheads="1"/>
            </p:cNvSpPr>
            <p:nvPr/>
          </p:nvSpPr>
          <p:spPr bwMode="auto">
            <a:xfrm>
              <a:off x="4281" y="3622"/>
              <a:ext cx="1219" cy="24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800" i="1" dirty="0">
                  <a:solidFill>
                    <a:srgbClr val="FF0066"/>
                  </a:solidFill>
                  <a:ea typeface="黑体" pitchFamily="49" charset="-122"/>
                </a:rPr>
                <a:t>关键字集合</a:t>
              </a:r>
              <a:endParaRPr lang="zh-CN" altLang="en-US" sz="2800" b="0" dirty="0">
                <a:ea typeface="黑体" pitchFamily="49" charset="-122"/>
              </a:endParaRPr>
            </a:p>
          </p:txBody>
        </p:sp>
      </p:grpSp>
      <p:grpSp>
        <p:nvGrpSpPr>
          <p:cNvPr id="5" name="Group 32"/>
          <p:cNvGrpSpPr>
            <a:grpSpLocks/>
          </p:cNvGrpSpPr>
          <p:nvPr/>
        </p:nvGrpSpPr>
        <p:grpSpPr bwMode="auto">
          <a:xfrm>
            <a:off x="1868775" y="4879975"/>
            <a:ext cx="5760817" cy="1392238"/>
            <a:chOff x="1292" y="3255"/>
            <a:chExt cx="2722" cy="877"/>
          </a:xfrm>
        </p:grpSpPr>
        <p:sp>
          <p:nvSpPr>
            <p:cNvPr id="14343" name="Text Box 33"/>
            <p:cNvSpPr txBox="1">
              <a:spLocks noChangeArrowheads="1"/>
            </p:cNvSpPr>
            <p:nvPr/>
          </p:nvSpPr>
          <p:spPr bwMode="auto">
            <a:xfrm>
              <a:off x="1292" y="3255"/>
              <a:ext cx="186" cy="446"/>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4346" name="Text Box 36"/>
              <p:cNvSpPr txBox="1">
                <a:spLocks noChangeArrowheads="1"/>
              </p:cNvSpPr>
              <p:nvPr/>
            </p:nvSpPr>
            <p:spPr bwMode="auto">
              <a:xfrm>
                <a:off x="1518" y="3787"/>
                <a:ext cx="2189" cy="330"/>
              </a:xfrm>
              <a:prstGeom prst="rect">
                <a:avLst/>
              </a:prstGeom>
              <a:noFill/>
              <a:ln w="12700" cap="sq">
                <a:noFill/>
                <a:miter lim="800000"/>
                <a:headEnd type="none" w="sm" len="sm"/>
                <a:tailEnd type="none" w="sm" len="sm"/>
              </a:ln>
            </p:spPr>
            <p:txBody>
              <a:bodyPr>
                <a:spAutoFit/>
              </a:bodyPr>
              <a:lstStyle/>
              <a:p>
                <a:r>
                  <a:rPr lang="zh-CN" altLang="en-US" sz="2800" i="1" dirty="0">
                    <a:solidFill>
                      <a:srgbClr val="FF3300"/>
                    </a:solidFill>
                    <a:ea typeface="黑体" pitchFamily="49" charset="-122"/>
                  </a:rPr>
                  <a:t>被查找记录的关键字值</a:t>
                </a:r>
                <a:endParaRPr lang="zh-CN" altLang="en-US" sz="2800" b="0" dirty="0">
                  <a:solidFill>
                    <a:srgbClr val="FF3300"/>
                  </a:solidFill>
                  <a:ea typeface="黑体" pitchFamily="49" charset="-122"/>
                </a:endParaRPr>
              </a:p>
            </p:txBody>
          </p:sp>
        </p:grpSp>
      </p:grpSp>
      <p:sp>
        <p:nvSpPr>
          <p:cNvPr id="7" name="灯片编号占位符 6"/>
          <p:cNvSpPr>
            <a:spLocks noGrp="1"/>
          </p:cNvSpPr>
          <p:nvPr>
            <p:ph type="sldNum" sz="quarter" idx="11"/>
          </p:nvPr>
        </p:nvSpPr>
        <p:spPr/>
        <p:txBody>
          <a:bodyPr/>
          <a:lstStyle/>
          <a:p>
            <a:fld id="{0C913308-F349-4B6D-A68A-DD1791B4A57B}" type="slidenum">
              <a:rPr lang="zh-CN" altLang="en-US" smtClean="0"/>
              <a:pPr/>
              <a:t>13</a:t>
            </a:fld>
            <a:endParaRPr lang="zh-CN" alt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10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523801" y="4986339"/>
            <a:ext cx="9650744" cy="566736"/>
            <a:chOff x="1143000" y="4986339"/>
            <a:chExt cx="7239000" cy="566736"/>
          </a:xfrm>
        </p:grpSpPr>
        <p:grpSp>
          <p:nvGrpSpPr>
            <p:cNvPr id="2" name="Group 42"/>
            <p:cNvGrpSpPr>
              <a:grpSpLocks/>
            </p:cNvGrpSpPr>
            <p:nvPr/>
          </p:nvGrpSpPr>
          <p:grpSpPr bwMode="auto">
            <a:xfrm>
              <a:off x="1143000" y="4986339"/>
              <a:ext cx="2024063" cy="523875"/>
              <a:chOff x="720" y="3285"/>
              <a:chExt cx="1275" cy="330"/>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817" y="3285"/>
                <a:ext cx="1178"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0084"/>
                    </a:solidFill>
                    <a:ea typeface="幼圆" pitchFamily="49" charset="-122"/>
                  </a:rPr>
                  <a:t>若查找</a:t>
                </a:r>
                <a:r>
                  <a:rPr lang="zh-CN" altLang="en-US" sz="2800" dirty="0">
                    <a:solidFill>
                      <a:srgbClr val="000084"/>
                    </a:solidFill>
                  </a:rPr>
                  <a:t> </a:t>
                </a:r>
                <a:r>
                  <a:rPr lang="en-US" altLang="zh-CN" sz="2800" dirty="0">
                    <a:solidFill>
                      <a:srgbClr val="000084"/>
                    </a:solidFill>
                  </a:rPr>
                  <a:t>k=</a:t>
                </a:r>
                <a:r>
                  <a:rPr lang="en-US" altLang="zh-CN" sz="2800" dirty="0">
                    <a:solidFill>
                      <a:srgbClr val="FF3300"/>
                    </a:solidFill>
                  </a:rPr>
                  <a:t>48</a:t>
                </a:r>
              </a:p>
            </p:txBody>
          </p:sp>
        </p:grpSp>
        <p:grpSp>
          <p:nvGrpSpPr>
            <p:cNvPr id="3" name="Group 43"/>
            <p:cNvGrpSpPr>
              <a:grpSpLocks/>
            </p:cNvGrpSpPr>
            <p:nvPr/>
          </p:nvGrpSpPr>
          <p:grpSpPr bwMode="auto">
            <a:xfrm>
              <a:off x="3365500" y="5029200"/>
              <a:ext cx="5016500" cy="523875"/>
              <a:chOff x="2120" y="3327"/>
              <a:chExt cx="3160" cy="330"/>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0084"/>
                    </a:solidFill>
                    <a:latin typeface="幼圆" pitchFamily="49" charset="-122"/>
                    <a:ea typeface="幼圆" pitchFamily="49" charset="-122"/>
                  </a:rPr>
                  <a:t>经过</a:t>
                </a:r>
                <a:r>
                  <a:rPr lang="en-US" altLang="zh-CN" sz="2800" dirty="0">
                    <a:solidFill>
                      <a:srgbClr val="000084"/>
                    </a:solidFill>
                    <a:ea typeface="幼圆" pitchFamily="49" charset="-122"/>
                  </a:rPr>
                  <a:t>6</a:t>
                </a:r>
                <a:r>
                  <a:rPr lang="zh-CN" altLang="en-US" sz="2800" dirty="0">
                    <a:solidFill>
                      <a:srgbClr val="000084"/>
                    </a:solidFill>
                    <a:latin typeface="幼圆" pitchFamily="49" charset="-122"/>
                    <a:ea typeface="幼圆" pitchFamily="49" charset="-122"/>
                  </a:rPr>
                  <a:t>次比较</a:t>
                </a:r>
                <a:r>
                  <a:rPr lang="en-US" altLang="zh-CN" sz="2800" dirty="0">
                    <a:solidFill>
                      <a:srgbClr val="000084"/>
                    </a:solidFill>
                    <a:latin typeface="幼圆" pitchFamily="49" charset="-122"/>
                    <a:ea typeface="幼圆" pitchFamily="49" charset="-122"/>
                  </a:rPr>
                  <a:t>,</a:t>
                </a:r>
                <a:r>
                  <a:rPr lang="zh-CN" altLang="en-US" sz="2800" dirty="0">
                    <a:solidFill>
                      <a:srgbClr val="000084"/>
                    </a:solidFill>
                    <a:latin typeface="幼圆" pitchFamily="49" charset="-122"/>
                    <a:ea typeface="幼圆" pitchFamily="49" charset="-122"/>
                  </a:rPr>
                  <a:t>查找成功</a:t>
                </a:r>
                <a:r>
                  <a:rPr lang="en-US" altLang="zh-CN" sz="2800" dirty="0">
                    <a:solidFill>
                      <a:srgbClr val="000084"/>
                    </a:solidFill>
                    <a:latin typeface="幼圆" pitchFamily="49" charset="-122"/>
                    <a:ea typeface="幼圆" pitchFamily="49" charset="-122"/>
                  </a:rPr>
                  <a:t>,</a:t>
                </a:r>
                <a:r>
                  <a:rPr lang="zh-CN" altLang="en-US" sz="2800" dirty="0">
                    <a:solidFill>
                      <a:srgbClr val="000084"/>
                    </a:solidFill>
                    <a:latin typeface="幼圆" pitchFamily="49" charset="-122"/>
                    <a:ea typeface="幼圆" pitchFamily="49" charset="-122"/>
                  </a:rPr>
                  <a:t>返回 </a:t>
                </a:r>
                <a:r>
                  <a:rPr lang="en-US" altLang="zh-CN" sz="2800" dirty="0" err="1">
                    <a:solidFill>
                      <a:srgbClr val="000084"/>
                    </a:solidFill>
                    <a:ea typeface="楷体_GB2312" pitchFamily="49" charset="-122"/>
                  </a:rPr>
                  <a:t>i</a:t>
                </a:r>
                <a:r>
                  <a:rPr lang="en-US" altLang="zh-CN" sz="2800" dirty="0">
                    <a:solidFill>
                      <a:srgbClr val="000084"/>
                    </a:solidFill>
                    <a:ea typeface="楷体_GB2312" pitchFamily="49" charset="-122"/>
                  </a:rPr>
                  <a:t>=</a:t>
                </a:r>
                <a:r>
                  <a:rPr lang="en-US" altLang="zh-CN" sz="2800" dirty="0">
                    <a:solidFill>
                      <a:srgbClr val="FF3300"/>
                    </a:solidFill>
                    <a:ea typeface="楷体_GB2312" pitchFamily="49" charset="-122"/>
                  </a:rPr>
                  <a:t>5</a:t>
                </a:r>
              </a:p>
            </p:txBody>
          </p:sp>
        </p:grpSp>
      </p:grpSp>
      <p:grpSp>
        <p:nvGrpSpPr>
          <p:cNvPr id="5" name="Group 57"/>
          <p:cNvGrpSpPr>
            <a:grpSpLocks/>
          </p:cNvGrpSpPr>
          <p:nvPr/>
        </p:nvGrpSpPr>
        <p:grpSpPr bwMode="auto">
          <a:xfrm>
            <a:off x="914281" y="685800"/>
            <a:ext cx="11072958" cy="3030538"/>
            <a:chOff x="432" y="476"/>
            <a:chExt cx="5232" cy="1909"/>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698"/>
              <a:ext cx="4944" cy="1687"/>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800" dirty="0" err="1">
                  <a:solidFill>
                    <a:srgbClr val="002B80"/>
                  </a:solidFill>
                  <a:ea typeface="楷体_GB2312" pitchFamily="49" charset="-122"/>
                </a:rPr>
                <a:t>int</a:t>
              </a:r>
              <a:r>
                <a:rPr lang="en-US" altLang="zh-CN" sz="2800" dirty="0">
                  <a:solidFill>
                    <a:srgbClr val="002B80"/>
                  </a:solidFill>
                  <a:ea typeface="楷体_GB2312" pitchFamily="49" charset="-122"/>
                </a:rPr>
                <a:t>  search(</a:t>
              </a:r>
              <a:r>
                <a:rPr lang="en-US" altLang="zh-CN" sz="2800" dirty="0" err="1">
                  <a:solidFill>
                    <a:srgbClr val="002B80"/>
                  </a:solidFill>
                  <a:ea typeface="楷体_GB2312" pitchFamily="49" charset="-122"/>
                </a:rPr>
                <a:t>keytype</a:t>
              </a:r>
              <a:r>
                <a:rPr lang="en-US" altLang="zh-CN" sz="2800" dirty="0">
                  <a:solidFill>
                    <a:srgbClr val="002B80"/>
                  </a:solidFill>
                  <a:ea typeface="楷体_GB2312" pitchFamily="49" charset="-122"/>
                </a:rPr>
                <a:t> key[ ],</a:t>
              </a:r>
              <a:r>
                <a:rPr lang="en-US" altLang="zh-CN" sz="2800" dirty="0" err="1">
                  <a:solidFill>
                    <a:srgbClr val="002B80"/>
                  </a:solidFill>
                  <a:ea typeface="楷体_GB2312" pitchFamily="49" charset="-122"/>
                </a:rPr>
                <a:t>int</a:t>
              </a:r>
              <a:r>
                <a:rPr lang="en-US" altLang="zh-CN" sz="2800" dirty="0">
                  <a:solidFill>
                    <a:srgbClr val="002B80"/>
                  </a:solidFill>
                  <a:ea typeface="楷体_GB2312" pitchFamily="49" charset="-122"/>
                </a:rPr>
                <a:t> </a:t>
              </a:r>
              <a:r>
                <a:rPr lang="en-US" altLang="zh-CN" sz="2800" dirty="0" err="1">
                  <a:solidFill>
                    <a:srgbClr val="002B80"/>
                  </a:solidFill>
                  <a:ea typeface="楷体_GB2312" pitchFamily="49" charset="-122"/>
                </a:rPr>
                <a:t>n,keytype</a:t>
              </a:r>
              <a:r>
                <a:rPr lang="en-US" altLang="zh-CN" sz="2800" dirty="0">
                  <a:solidFill>
                    <a:srgbClr val="002B80"/>
                  </a:solidFill>
                  <a:ea typeface="楷体_GB2312" pitchFamily="49" charset="-122"/>
                </a:rPr>
                <a:t> k)</a:t>
              </a:r>
            </a:p>
            <a:p>
              <a:pPr>
                <a:lnSpc>
                  <a:spcPct val="75000"/>
                </a:lnSpc>
              </a:pPr>
              <a:r>
                <a:rPr lang="en-US" altLang="zh-CN" sz="2800" dirty="0">
                  <a:solidFill>
                    <a:srgbClr val="002B80"/>
                  </a:solidFill>
                  <a:ea typeface="楷体_GB2312" pitchFamily="49" charset="-122"/>
                </a:rPr>
                <a:t>{     </a:t>
              </a:r>
            </a:p>
            <a:p>
              <a:pPr>
                <a:lnSpc>
                  <a:spcPct val="75000"/>
                </a:lnSpc>
              </a:pPr>
              <a:r>
                <a:rPr lang="en-US" altLang="zh-CN" sz="2800" dirty="0">
                  <a:solidFill>
                    <a:srgbClr val="002B80"/>
                  </a:solidFill>
                  <a:ea typeface="楷体_GB2312" pitchFamily="49" charset="-122"/>
                </a:rPr>
                <a:t>       </a:t>
              </a:r>
              <a:r>
                <a:rPr lang="en-US" altLang="zh-CN" sz="2800" dirty="0" err="1">
                  <a:solidFill>
                    <a:srgbClr val="002B80"/>
                  </a:solidFill>
                  <a:ea typeface="楷体_GB2312" pitchFamily="49" charset="-122"/>
                </a:rPr>
                <a:t>int</a:t>
              </a:r>
              <a:r>
                <a:rPr lang="en-US" altLang="zh-CN" sz="2800" dirty="0">
                  <a:solidFill>
                    <a:srgbClr val="002B80"/>
                  </a:solidFill>
                  <a:ea typeface="楷体_GB2312" pitchFamily="49" charset="-122"/>
                </a:rPr>
                <a:t>  </a:t>
              </a:r>
              <a:r>
                <a:rPr lang="en-US" altLang="zh-CN" sz="2800" dirty="0" err="1">
                  <a:solidFill>
                    <a:srgbClr val="002B80"/>
                  </a:solidFill>
                  <a:ea typeface="楷体_GB2312" pitchFamily="49" charset="-122"/>
                </a:rPr>
                <a:t>i</a:t>
              </a:r>
              <a:r>
                <a:rPr lang="en-US" altLang="zh-CN" sz="2800" dirty="0">
                  <a:solidFill>
                    <a:srgbClr val="002B80"/>
                  </a:solidFill>
                  <a:ea typeface="楷体_GB2312" pitchFamily="49" charset="-122"/>
                </a:rPr>
                <a:t>;</a:t>
              </a:r>
            </a:p>
            <a:p>
              <a:pPr>
                <a:lnSpc>
                  <a:spcPct val="75000"/>
                </a:lnSpc>
              </a:pPr>
              <a:r>
                <a:rPr lang="en-US" altLang="zh-CN" sz="2800" dirty="0">
                  <a:solidFill>
                    <a:srgbClr val="002B80"/>
                  </a:solidFill>
                  <a:ea typeface="楷体_GB2312" pitchFamily="49" charset="-122"/>
                </a:rPr>
                <a:t>       for(</a:t>
              </a:r>
              <a:r>
                <a:rPr lang="en-US" altLang="zh-CN" sz="2800" dirty="0" err="1">
                  <a:solidFill>
                    <a:srgbClr val="002B80"/>
                  </a:solidFill>
                  <a:ea typeface="楷体_GB2312" pitchFamily="49" charset="-122"/>
                </a:rPr>
                <a:t>i</a:t>
              </a:r>
              <a:r>
                <a:rPr lang="en-US" altLang="zh-CN" sz="2800" dirty="0">
                  <a:solidFill>
                    <a:srgbClr val="002B80"/>
                  </a:solidFill>
                  <a:ea typeface="楷体_GB2312" pitchFamily="49" charset="-122"/>
                  <a:sym typeface="Symbol" pitchFamily="18" charset="2"/>
                </a:rPr>
                <a:t>=0;i&lt;n; </a:t>
              </a:r>
              <a:r>
                <a:rPr lang="en-US" altLang="zh-CN" sz="2800" dirty="0" err="1">
                  <a:solidFill>
                    <a:srgbClr val="002B80"/>
                  </a:solidFill>
                  <a:ea typeface="楷体_GB2312" pitchFamily="49" charset="-122"/>
                  <a:sym typeface="Symbol" pitchFamily="18" charset="2"/>
                </a:rPr>
                <a:t>i</a:t>
              </a:r>
              <a:r>
                <a:rPr lang="en-US" altLang="zh-CN" sz="2800" dirty="0">
                  <a:solidFill>
                    <a:srgbClr val="002B80"/>
                  </a:solidFill>
                  <a:ea typeface="楷体_GB2312" pitchFamily="49" charset="-122"/>
                  <a:sym typeface="Symbol" pitchFamily="18" charset="2"/>
                </a:rPr>
                <a:t>++)</a:t>
              </a:r>
              <a:endParaRPr lang="en-US" altLang="zh-CN" sz="2800" dirty="0">
                <a:solidFill>
                  <a:srgbClr val="002B80"/>
                </a:solidFill>
                <a:ea typeface="楷体_GB2312" pitchFamily="49" charset="-122"/>
              </a:endParaRPr>
            </a:p>
            <a:p>
              <a:pPr>
                <a:lnSpc>
                  <a:spcPct val="75000"/>
                </a:lnSpc>
              </a:pPr>
              <a:r>
                <a:rPr lang="en-US" altLang="zh-CN" sz="2800" dirty="0">
                  <a:solidFill>
                    <a:srgbClr val="002B80"/>
                  </a:solidFill>
                  <a:ea typeface="楷体_GB2312" pitchFamily="49" charset="-122"/>
                </a:rPr>
                <a:t>             if(key[</a:t>
              </a:r>
              <a:r>
                <a:rPr lang="en-US" altLang="zh-CN" sz="2800" dirty="0" err="1">
                  <a:solidFill>
                    <a:srgbClr val="002B80"/>
                  </a:solidFill>
                  <a:ea typeface="楷体_GB2312" pitchFamily="49" charset="-122"/>
                </a:rPr>
                <a:t>i</a:t>
              </a:r>
              <a:r>
                <a:rPr lang="en-US" altLang="zh-CN" sz="2800" dirty="0">
                  <a:solidFill>
                    <a:srgbClr val="002B80"/>
                  </a:solidFill>
                  <a:ea typeface="楷体_GB2312" pitchFamily="49" charset="-122"/>
                </a:rPr>
                <a:t>]==k) </a:t>
              </a:r>
            </a:p>
            <a:p>
              <a:pPr>
                <a:lnSpc>
                  <a:spcPct val="75000"/>
                </a:lnSpc>
              </a:pPr>
              <a:r>
                <a:rPr lang="en-US" altLang="zh-CN" sz="2800" dirty="0">
                  <a:solidFill>
                    <a:srgbClr val="002B80"/>
                  </a:solidFill>
                  <a:ea typeface="楷体_GB2312" pitchFamily="49" charset="-122"/>
                </a:rPr>
                <a:t>                  return </a:t>
              </a:r>
              <a:r>
                <a:rPr lang="en-US" altLang="zh-CN" sz="2800" dirty="0" err="1">
                  <a:solidFill>
                    <a:srgbClr val="002B80"/>
                  </a:solidFill>
                  <a:ea typeface="楷体_GB2312" pitchFamily="49" charset="-122"/>
                </a:rPr>
                <a:t>i</a:t>
              </a:r>
              <a:r>
                <a:rPr lang="en-US" altLang="zh-CN" sz="2800" dirty="0">
                  <a:solidFill>
                    <a:srgbClr val="002B80"/>
                  </a:solidFill>
                  <a:ea typeface="楷体_GB2312" pitchFamily="49" charset="-122"/>
                </a:rPr>
                <a:t>;</a:t>
              </a:r>
            </a:p>
            <a:p>
              <a:pPr>
                <a:lnSpc>
                  <a:spcPct val="75000"/>
                </a:lnSpc>
              </a:pPr>
              <a:r>
                <a:rPr lang="en-US" altLang="zh-CN" sz="2800" dirty="0">
                  <a:solidFill>
                    <a:srgbClr val="002B80"/>
                  </a:solidFill>
                  <a:ea typeface="楷体_GB2312" pitchFamily="49" charset="-122"/>
                </a:rPr>
                <a:t>       return -1;</a:t>
              </a:r>
            </a:p>
            <a:p>
              <a:pPr>
                <a:lnSpc>
                  <a:spcPct val="75000"/>
                </a:lnSpc>
              </a:pPr>
              <a:r>
                <a:rPr lang="en-US" altLang="zh-CN" sz="2800" dirty="0">
                  <a:solidFill>
                    <a:srgbClr val="002B80"/>
                  </a:solidFill>
                  <a:ea typeface="楷体_GB2312" pitchFamily="49" charset="-122"/>
                </a:rPr>
                <a:t>}</a:t>
              </a:r>
            </a:p>
          </p:txBody>
        </p:sp>
      </p:grpSp>
      <p:grpSp>
        <p:nvGrpSpPr>
          <p:cNvPr id="6" name="Group 55"/>
          <p:cNvGrpSpPr>
            <a:grpSpLocks/>
          </p:cNvGrpSpPr>
          <p:nvPr/>
        </p:nvGrpSpPr>
        <p:grpSpPr bwMode="auto">
          <a:xfrm rot="257867">
            <a:off x="404231" y="0"/>
            <a:ext cx="284443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1523802" y="5683252"/>
            <a:ext cx="7720595" cy="527055"/>
            <a:chOff x="1143000" y="5683251"/>
            <a:chExt cx="5791200" cy="527055"/>
          </a:xfrm>
        </p:grpSpPr>
        <p:grpSp>
          <p:nvGrpSpPr>
            <p:cNvPr id="4" name="Group 50"/>
            <p:cNvGrpSpPr>
              <a:grpSpLocks/>
            </p:cNvGrpSpPr>
            <p:nvPr/>
          </p:nvGrpSpPr>
          <p:grpSpPr bwMode="auto">
            <a:xfrm>
              <a:off x="3352800" y="5686430"/>
              <a:ext cx="3581400" cy="523876"/>
              <a:chOff x="2112" y="3637"/>
              <a:chExt cx="2256" cy="330"/>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0084"/>
                    </a:solidFill>
                    <a:latin typeface="幼圆" pitchFamily="49" charset="-122"/>
                    <a:ea typeface="幼圆" pitchFamily="49" charset="-122"/>
                  </a:rPr>
                  <a:t>查找失败</a:t>
                </a:r>
                <a:r>
                  <a:rPr lang="en-US" altLang="zh-CN" sz="2800" dirty="0">
                    <a:solidFill>
                      <a:srgbClr val="000084"/>
                    </a:solidFill>
                    <a:latin typeface="幼圆" pitchFamily="49" charset="-122"/>
                    <a:ea typeface="幼圆" pitchFamily="49" charset="-122"/>
                  </a:rPr>
                  <a:t>, </a:t>
                </a:r>
                <a:r>
                  <a:rPr lang="zh-CN" altLang="en-US" sz="2800" dirty="0">
                    <a:solidFill>
                      <a:srgbClr val="000084"/>
                    </a:solidFill>
                    <a:latin typeface="幼圆" pitchFamily="49" charset="-122"/>
                    <a:ea typeface="幼圆" pitchFamily="49" charset="-122"/>
                  </a:rPr>
                  <a:t>返回信息 </a:t>
                </a:r>
                <a:r>
                  <a:rPr lang="en-US" altLang="zh-CN" sz="2800" dirty="0">
                    <a:solidFill>
                      <a:srgbClr val="FF3300"/>
                    </a:solidFill>
                    <a:ea typeface="楷体_GB2312" pitchFamily="49" charset="-122"/>
                  </a:rPr>
                  <a:t>-1</a:t>
                </a:r>
              </a:p>
            </p:txBody>
          </p:sp>
        </p:grpSp>
        <p:grpSp>
          <p:nvGrpSpPr>
            <p:cNvPr id="7" name="Group 47"/>
            <p:cNvGrpSpPr>
              <a:grpSpLocks/>
            </p:cNvGrpSpPr>
            <p:nvPr/>
          </p:nvGrpSpPr>
          <p:grpSpPr bwMode="auto">
            <a:xfrm>
              <a:off x="1143000" y="5683251"/>
              <a:ext cx="1981202" cy="523875"/>
              <a:chOff x="720" y="3292"/>
              <a:chExt cx="1248" cy="330"/>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90" y="3292"/>
                <a:ext cx="1178" cy="330"/>
              </a:xfrm>
              <a:prstGeom prst="rect">
                <a:avLst/>
              </a:prstGeom>
              <a:noFill/>
              <a:ln w="12700" cap="sq">
                <a:noFill/>
                <a:miter lim="800000"/>
                <a:headEnd type="none" w="sm" len="sm"/>
                <a:tailEnd type="none" w="sm" len="sm"/>
              </a:ln>
            </p:spPr>
            <p:txBody>
              <a:bodyPr>
                <a:spAutoFit/>
              </a:bodyPr>
              <a:lstStyle/>
              <a:p>
                <a:r>
                  <a:rPr lang="zh-CN" altLang="en-US" sz="2800" dirty="0">
                    <a:solidFill>
                      <a:srgbClr val="000084"/>
                    </a:solidFill>
                    <a:ea typeface="幼圆" pitchFamily="49" charset="-122"/>
                  </a:rPr>
                  <a:t>若查找</a:t>
                </a:r>
                <a:r>
                  <a:rPr lang="zh-CN" altLang="en-US" sz="2800" dirty="0">
                    <a:solidFill>
                      <a:srgbClr val="000084"/>
                    </a:solidFill>
                  </a:rPr>
                  <a:t> </a:t>
                </a:r>
                <a:r>
                  <a:rPr lang="en-US" altLang="zh-CN" sz="2800" dirty="0">
                    <a:solidFill>
                      <a:srgbClr val="000084"/>
                    </a:solidFill>
                  </a:rPr>
                  <a:t>k=</a:t>
                </a:r>
                <a:r>
                  <a:rPr lang="en-US" altLang="zh-CN" sz="2800" dirty="0">
                    <a:solidFill>
                      <a:srgbClr val="FF3300"/>
                    </a:solidFill>
                  </a:rPr>
                  <a:t>35</a:t>
                </a:r>
              </a:p>
            </p:txBody>
          </p:sp>
        </p:grpSp>
      </p:grpSp>
      <p:grpSp>
        <p:nvGrpSpPr>
          <p:cNvPr id="24" name="组合 23"/>
          <p:cNvGrpSpPr/>
          <p:nvPr/>
        </p:nvGrpSpPr>
        <p:grpSpPr>
          <a:xfrm>
            <a:off x="507934" y="3506788"/>
            <a:ext cx="10869785" cy="1237520"/>
            <a:chOff x="381000" y="3506788"/>
            <a:chExt cx="8153400" cy="1237520"/>
          </a:xfrm>
        </p:grpSpPr>
        <p:sp>
          <p:nvSpPr>
            <p:cNvPr id="168962" name="Text Box 2"/>
            <p:cNvSpPr txBox="1">
              <a:spLocks noChangeArrowheads="1"/>
            </p:cNvSpPr>
            <p:nvPr/>
          </p:nvSpPr>
          <p:spPr bwMode="auto">
            <a:xfrm>
              <a:off x="1143000" y="4221088"/>
              <a:ext cx="7391400" cy="523220"/>
            </a:xfrm>
            <a:prstGeom prst="rect">
              <a:avLst/>
            </a:prstGeom>
            <a:noFill/>
            <a:ln w="12700" cap="sq">
              <a:noFill/>
              <a:miter lim="800000"/>
              <a:headEnd type="none" w="sm" len="sm"/>
              <a:tailEnd type="none" w="sm" len="sm"/>
            </a:ln>
          </p:spPr>
          <p:txBody>
            <a:bodyPr>
              <a:spAutoFit/>
            </a:bodyPr>
            <a:lstStyle/>
            <a:p>
              <a:r>
                <a:rPr lang="en-US" altLang="zh-CN" sz="2800" dirty="0">
                  <a:solidFill>
                    <a:schemeClr val="accent2"/>
                  </a:solidFill>
                </a:rPr>
                <a:t>key[0..9]</a:t>
              </a:r>
              <a:r>
                <a:rPr lang="en-US" altLang="zh-CN" sz="2800" dirty="0">
                  <a:solidFill>
                    <a:srgbClr val="FFFFFF"/>
                  </a:solidFill>
                </a:rPr>
                <a:t>       </a:t>
              </a:r>
              <a:r>
                <a:rPr lang="en-US" altLang="zh-CN" sz="2800"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
        <p:nvSpPr>
          <p:cNvPr id="9" name="灯片编号占位符 8"/>
          <p:cNvSpPr>
            <a:spLocks noGrp="1"/>
          </p:cNvSpPr>
          <p:nvPr>
            <p:ph type="sldNum" sz="quarter" idx="11"/>
          </p:nvPr>
        </p:nvSpPr>
        <p:spPr/>
        <p:txBody>
          <a:bodyPr/>
          <a:lstStyle/>
          <a:p>
            <a:fld id="{0C913308-F349-4B6D-A68A-DD1791B4A57B}" type="slidenum">
              <a:rPr lang="zh-CN" altLang="en-US" smtClean="0"/>
              <a:pPr/>
              <a:t>14</a:t>
            </a:fld>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2033853" y="228601"/>
            <a:ext cx="7921651"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1219042" y="1524000"/>
            <a:ext cx="975233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056" y="1056"/>
              <a:ext cx="3648" cy="488"/>
            </a:xfrm>
            <a:prstGeom prst="rect">
              <a:avLst/>
            </a:prstGeom>
            <a:noFill/>
            <a:ln w="12700" cap="sq">
              <a:noFill/>
              <a:miter lim="800000"/>
              <a:headEnd type="none" w="sm" len="sm"/>
              <a:tailEnd type="none" w="sm" len="sm"/>
            </a:ln>
            <a:effectLst>
              <a:outerShdw dist="12700" algn="ctr" rotWithShape="0">
                <a:srgbClr val="000000"/>
              </a:outerShdw>
            </a:effectLst>
          </p:spPr>
          <p:txBody>
            <a:bodyPr wrap="square">
              <a:spAutoFit/>
            </a:bodyPr>
            <a:lstStyle/>
            <a:p>
              <a:pPr>
                <a:lnSpc>
                  <a:spcPct val="70000"/>
                </a:lnSpc>
              </a:pPr>
              <a:r>
                <a:rPr lang="zh-CN" altLang="en-US" sz="3200" dirty="0">
                  <a:solidFill>
                    <a:srgbClr val="FF3300"/>
                  </a:solidFill>
                  <a:ea typeface="黑体" pitchFamily="49" charset="-122"/>
                </a:rPr>
                <a:t>平均查找长度</a:t>
              </a:r>
              <a:r>
                <a:rPr lang="en-US" altLang="zh-CN" sz="3200" dirty="0" smtClean="0">
                  <a:solidFill>
                    <a:srgbClr val="FF3300"/>
                  </a:solidFill>
                  <a:ea typeface="黑体" pitchFamily="49" charset="-122"/>
                </a:rPr>
                <a:t>ASL</a:t>
              </a:r>
            </a:p>
            <a:p>
              <a:pPr>
                <a:lnSpc>
                  <a:spcPct val="70000"/>
                </a:lnSpc>
              </a:pPr>
              <a:r>
                <a:rPr lang="en-US" altLang="zh-CN" sz="3200" dirty="0" smtClean="0">
                  <a:solidFill>
                    <a:srgbClr val="FF3300"/>
                  </a:solidFill>
                  <a:ea typeface="黑体" pitchFamily="49" charset="-122"/>
                </a:rPr>
                <a:t>(Average Search Length)</a:t>
              </a:r>
              <a:endParaRPr lang="en-US" altLang="zh-CN" sz="3200" dirty="0">
                <a:solidFill>
                  <a:srgbClr val="FF3300"/>
                </a:solidFill>
                <a:ea typeface="黑体" pitchFamily="49" charset="-122"/>
              </a:endParaRP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1508987" y="4005261"/>
            <a:ext cx="10057091" cy="2198686"/>
            <a:chOff x="528" y="2592"/>
            <a:chExt cx="4752" cy="1385"/>
          </a:xfrm>
        </p:grpSpPr>
        <p:sp>
          <p:nvSpPr>
            <p:cNvPr id="17414" name="Text Box 32"/>
            <p:cNvSpPr txBox="1">
              <a:spLocks noChangeArrowheads="1"/>
            </p:cNvSpPr>
            <p:nvPr/>
          </p:nvSpPr>
          <p:spPr bwMode="auto">
            <a:xfrm>
              <a:off x="528" y="2592"/>
              <a:ext cx="4752" cy="1385"/>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800" dirty="0">
                  <a:solidFill>
                    <a:srgbClr val="002C84"/>
                  </a:solidFill>
                  <a:latin typeface="幼圆" pitchFamily="49" charset="-122"/>
                  <a:ea typeface="幼圆" pitchFamily="49" charset="-122"/>
                </a:rPr>
                <a:t>对于具有</a:t>
              </a:r>
              <a:r>
                <a:rPr lang="en-US" altLang="zh-CN" sz="2800" dirty="0">
                  <a:solidFill>
                    <a:srgbClr val="002C84"/>
                  </a:solidFill>
                  <a:ea typeface="幼圆" pitchFamily="49" charset="-122"/>
                </a:rPr>
                <a:t>n</a:t>
              </a:r>
              <a:r>
                <a:rPr lang="zh-CN" altLang="en-US" sz="2800" dirty="0">
                  <a:solidFill>
                    <a:srgbClr val="002C84"/>
                  </a:solidFill>
                  <a:latin typeface="幼圆" pitchFamily="49" charset="-122"/>
                  <a:ea typeface="幼圆" pitchFamily="49" charset="-122"/>
                </a:rPr>
                <a:t>个记录的查找表，有</a:t>
              </a:r>
              <a:r>
                <a:rPr lang="zh-CN" altLang="en-US" sz="2800" dirty="0">
                  <a:solidFill>
                    <a:srgbClr val="002C84"/>
                  </a:solidFill>
                </a:rPr>
                <a:t> ：</a:t>
              </a:r>
              <a:r>
                <a:rPr lang="zh-CN" altLang="en-US" sz="2800" dirty="0" smtClean="0">
                  <a:solidFill>
                    <a:srgbClr val="002C84"/>
                  </a:solidFill>
                </a:rPr>
                <a:t>          </a:t>
              </a:r>
              <a:r>
                <a:rPr lang="zh-CN" altLang="en-US" dirty="0" smtClean="0">
                  <a:solidFill>
                    <a:srgbClr val="002C84"/>
                  </a:solidFill>
                </a:rPr>
                <a:t>                                                  </a:t>
              </a:r>
              <a:endParaRPr lang="zh-CN" altLang="en-US" dirty="0">
                <a:solidFill>
                  <a:srgbClr val="002C84"/>
                </a:solidFill>
              </a:endParaRP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3200" dirty="0">
                  <a:solidFill>
                    <a:srgbClr val="002C84"/>
                  </a:solidFill>
                  <a:latin typeface="幼圆" pitchFamily="49" charset="-122"/>
                  <a:ea typeface="幼圆" pitchFamily="49" charset="-122"/>
                  <a:sym typeface="Symbol" pitchFamily="18" charset="2"/>
                </a:rPr>
                <a:t>其中</a:t>
              </a:r>
              <a:r>
                <a:rPr lang="zh-CN" altLang="en-US" sz="3200" dirty="0">
                  <a:solidFill>
                    <a:srgbClr val="002C84"/>
                  </a:solidFill>
                  <a:latin typeface="楷体_GB2312" pitchFamily="49" charset="-122"/>
                  <a:ea typeface="楷体_GB2312" pitchFamily="49" charset="-122"/>
                  <a:sym typeface="Symbol" pitchFamily="18" charset="2"/>
                </a:rPr>
                <a:t>，</a:t>
              </a:r>
              <a:r>
                <a:rPr lang="en-US" altLang="zh-CN" sz="3200" dirty="0">
                  <a:solidFill>
                    <a:srgbClr val="002C84"/>
                  </a:solidFill>
                  <a:ea typeface="楷体_GB2312" pitchFamily="49" charset="-122"/>
                  <a:sym typeface="Symbol" pitchFamily="18" charset="2"/>
                </a:rPr>
                <a:t>p</a:t>
              </a:r>
              <a:r>
                <a:rPr lang="en-US" altLang="zh-CN" sz="3200" baseline="-25000" dirty="0">
                  <a:solidFill>
                    <a:srgbClr val="002C84"/>
                  </a:solidFill>
                  <a:ea typeface="楷体_GB2312" pitchFamily="49" charset="-122"/>
                  <a:sym typeface="Symbol" pitchFamily="18" charset="2"/>
                </a:rPr>
                <a:t>i</a:t>
              </a:r>
              <a:r>
                <a:rPr lang="zh-CN" altLang="en-US" sz="3200" dirty="0">
                  <a:solidFill>
                    <a:srgbClr val="002C84"/>
                  </a:solidFill>
                  <a:latin typeface="幼圆" pitchFamily="49" charset="-122"/>
                  <a:ea typeface="幼圆" pitchFamily="49" charset="-122"/>
                  <a:sym typeface="Symbol" pitchFamily="18" charset="2"/>
                </a:rPr>
                <a:t>为查找第</a:t>
              </a:r>
              <a:r>
                <a:rPr lang="en-US" altLang="zh-CN" sz="3200" dirty="0" err="1">
                  <a:solidFill>
                    <a:srgbClr val="002C84"/>
                  </a:solidFill>
                  <a:ea typeface="楷体_GB2312" pitchFamily="49" charset="-122"/>
                  <a:sym typeface="Symbol" pitchFamily="18" charset="2"/>
                </a:rPr>
                <a:t>i</a:t>
              </a:r>
              <a:r>
                <a:rPr lang="zh-CN" altLang="en-US" sz="3200" dirty="0">
                  <a:solidFill>
                    <a:srgbClr val="002C84"/>
                  </a:solidFill>
                  <a:latin typeface="幼圆" pitchFamily="49" charset="-122"/>
                  <a:ea typeface="幼圆" pitchFamily="49" charset="-122"/>
                  <a:sym typeface="Symbol" pitchFamily="18" charset="2"/>
                </a:rPr>
                <a:t>个记录的概率</a:t>
              </a:r>
              <a:r>
                <a:rPr lang="zh-CN" altLang="en-US" sz="3200" dirty="0">
                  <a:solidFill>
                    <a:srgbClr val="002C84"/>
                  </a:solidFill>
                  <a:latin typeface="楷体_GB2312" pitchFamily="49" charset="-122"/>
                  <a:ea typeface="楷体_GB2312" pitchFamily="49" charset="-122"/>
                  <a:sym typeface="Symbol" pitchFamily="18" charset="2"/>
                </a:rPr>
                <a:t>，</a:t>
              </a:r>
              <a:r>
                <a:rPr lang="en-US" altLang="zh-CN" sz="3200" dirty="0" err="1">
                  <a:solidFill>
                    <a:srgbClr val="002C84"/>
                  </a:solidFill>
                  <a:sym typeface="Symbol" pitchFamily="18" charset="2"/>
                </a:rPr>
                <a:t>c</a:t>
              </a:r>
              <a:r>
                <a:rPr lang="en-US" altLang="zh-CN" sz="3200" baseline="-25000" dirty="0" err="1">
                  <a:solidFill>
                    <a:srgbClr val="002C84"/>
                  </a:solidFill>
                  <a:sym typeface="Symbol" pitchFamily="18" charset="2"/>
                </a:rPr>
                <a:t>i</a:t>
              </a:r>
              <a:r>
                <a:rPr lang="zh-CN" altLang="en-US" sz="3200" dirty="0">
                  <a:solidFill>
                    <a:srgbClr val="002C84"/>
                  </a:solidFill>
                  <a:latin typeface="幼圆" pitchFamily="49" charset="-122"/>
                  <a:ea typeface="幼圆" pitchFamily="49" charset="-122"/>
                  <a:sym typeface="Symbol" pitchFamily="18" charset="2"/>
                </a:rPr>
                <a:t>为查找第</a:t>
              </a:r>
              <a:r>
                <a:rPr lang="en-US" altLang="zh-CN" sz="3200" dirty="0" err="1">
                  <a:solidFill>
                    <a:srgbClr val="002C84"/>
                  </a:solidFill>
                  <a:ea typeface="楷体_GB2312" pitchFamily="49" charset="-122"/>
                  <a:sym typeface="Symbol" pitchFamily="18" charset="2"/>
                </a:rPr>
                <a:t>i</a:t>
              </a:r>
              <a:r>
                <a:rPr lang="zh-CN" altLang="en-US" sz="3200" dirty="0">
                  <a:solidFill>
                    <a:srgbClr val="002C84"/>
                  </a:solidFill>
                  <a:latin typeface="幼圆" pitchFamily="49" charset="-122"/>
                  <a:ea typeface="幼圆" pitchFamily="49" charset="-122"/>
                  <a:sym typeface="Symbol" pitchFamily="18" charset="2"/>
                </a:rPr>
                <a:t>个</a:t>
              </a:r>
            </a:p>
            <a:p>
              <a:pPr>
                <a:lnSpc>
                  <a:spcPct val="95000"/>
                </a:lnSpc>
              </a:pPr>
              <a:r>
                <a:rPr lang="zh-CN" altLang="en-US" sz="3200" dirty="0">
                  <a:solidFill>
                    <a:srgbClr val="002C84"/>
                  </a:solidFill>
                  <a:latin typeface="幼圆" pitchFamily="49" charset="-122"/>
                  <a:ea typeface="幼圆" pitchFamily="49" charset="-122"/>
                  <a:sym typeface="Symbol" pitchFamily="18" charset="2"/>
                </a:rPr>
                <a:t>记录所进行过的关键字的比较次数</a:t>
              </a:r>
              <a:r>
                <a:rPr lang="zh-CN" altLang="en-US" sz="32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1669" y="2801"/>
              <a:ext cx="209" cy="618"/>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a:t>
              </a:r>
              <a:r>
                <a:rPr lang="en-US" altLang="zh-CN" sz="1800" dirty="0">
                  <a:solidFill>
                    <a:schemeClr val="accent2"/>
                  </a:solidFill>
                </a:rPr>
                <a:t>n</a:t>
              </a:r>
            </a:p>
            <a:p>
              <a:pPr>
                <a:lnSpc>
                  <a:spcPct val="110000"/>
                </a:lnSpc>
              </a:pPr>
              <a:endParaRPr lang="en-US" altLang="zh-CN" sz="1200" dirty="0">
                <a:solidFill>
                  <a:schemeClr val="accent2"/>
                </a:solidFill>
              </a:endParaRPr>
            </a:p>
            <a:p>
              <a:pPr>
                <a:lnSpc>
                  <a:spcPct val="110000"/>
                </a:lnSpc>
                <a:spcBef>
                  <a:spcPts val="600"/>
                </a:spcBef>
              </a:pPr>
              <a:r>
                <a:rPr lang="en-US" altLang="zh-CN" sz="1800" dirty="0" err="1">
                  <a:solidFill>
                    <a:schemeClr val="accent2"/>
                  </a:solidFill>
                </a:rPr>
                <a:t>i</a:t>
              </a:r>
              <a:r>
                <a:rPr lang="en-US" altLang="zh-CN" sz="1800" dirty="0">
                  <a:solidFill>
                    <a:schemeClr val="accent2"/>
                  </a:solidFill>
                </a:rPr>
                <a:t>=1</a:t>
              </a:r>
            </a:p>
          </p:txBody>
        </p:sp>
      </p:grpSp>
      <p:sp>
        <p:nvSpPr>
          <p:cNvPr id="187430" name="Text Box 38"/>
          <p:cNvSpPr txBox="1">
            <a:spLocks noChangeArrowheads="1"/>
          </p:cNvSpPr>
          <p:nvPr/>
        </p:nvSpPr>
        <p:spPr bwMode="auto">
          <a:xfrm>
            <a:off x="1625389" y="2438400"/>
            <a:ext cx="9345983"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
        <p:nvSpPr>
          <p:cNvPr id="6" name="灯片编号占位符 5"/>
          <p:cNvSpPr>
            <a:spLocks noGrp="1"/>
          </p:cNvSpPr>
          <p:nvPr>
            <p:ph type="sldNum" sz="quarter" idx="11"/>
          </p:nvPr>
        </p:nvSpPr>
        <p:spPr/>
        <p:txBody>
          <a:bodyPr/>
          <a:lstStyle/>
          <a:p>
            <a:fld id="{0C913308-F349-4B6D-A68A-DD1791B4A57B}" type="slidenum">
              <a:rPr lang="zh-CN" altLang="en-US" smtClean="0"/>
              <a:pPr/>
              <a:t>15</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7430"/>
                                        </p:tgtEl>
                                        <p:attrNameLst>
                                          <p:attrName>style.visibility</p:attrName>
                                        </p:attrNameLst>
                                      </p:cBhvr>
                                      <p:to>
                                        <p:strVal val="visible"/>
                                      </p:to>
                                    </p:set>
                                    <p:animEffect transition="in" filter="wipe(left)">
                                      <p:cBhvr>
                                        <p:cTn id="11" dur="500"/>
                                        <p:tgtEl>
                                          <p:spTgt spid="1874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1117455" y="1905000"/>
            <a:ext cx="9853917" cy="1077218"/>
          </a:xfrm>
          <a:prstGeom prst="rect">
            <a:avLst/>
          </a:prstGeom>
          <a:noFill/>
          <a:ln w="12700" cap="sq">
            <a:noFill/>
            <a:miter lim="800000"/>
            <a:headEnd type="none" w="sm" len="sm"/>
            <a:tailEnd type="none" w="sm" len="sm"/>
          </a:ln>
        </p:spPr>
        <p:txBody>
          <a:bodyPr wrap="square">
            <a:spAutoFit/>
          </a:bodyPr>
          <a:lstStyle/>
          <a:p>
            <a:r>
              <a:rPr lang="en-US" altLang="zh-CN" sz="3200" dirty="0">
                <a:solidFill>
                  <a:srgbClr val="002C84"/>
                </a:solidFill>
                <a:ea typeface="楷体_GB2312" pitchFamily="49" charset="-122"/>
              </a:rPr>
              <a:t>       </a:t>
            </a:r>
            <a:r>
              <a:rPr lang="zh-CN" altLang="en-US" sz="3200" dirty="0">
                <a:solidFill>
                  <a:srgbClr val="002C84"/>
                </a:solidFill>
                <a:ea typeface="幼圆" pitchFamily="49" charset="-122"/>
              </a:rPr>
              <a:t>对于</a:t>
            </a:r>
            <a:r>
              <a:rPr lang="zh-CN" altLang="en-US" sz="3200" dirty="0">
                <a:solidFill>
                  <a:srgbClr val="002C84"/>
                </a:solidFill>
                <a:latin typeface="幼圆" pitchFamily="49" charset="-122"/>
                <a:ea typeface="幼圆" pitchFamily="49" charset="-122"/>
              </a:rPr>
              <a:t>具有</a:t>
            </a:r>
            <a:r>
              <a:rPr lang="en-US" altLang="zh-CN" sz="3200" dirty="0">
                <a:solidFill>
                  <a:srgbClr val="002C84"/>
                </a:solidFill>
                <a:ea typeface="幼圆" pitchFamily="49" charset="-122"/>
              </a:rPr>
              <a:t>n</a:t>
            </a:r>
            <a:r>
              <a:rPr lang="zh-CN" altLang="en-US" sz="3200" dirty="0">
                <a:solidFill>
                  <a:srgbClr val="002C84"/>
                </a:solidFill>
                <a:latin typeface="幼圆" pitchFamily="49" charset="-122"/>
                <a:ea typeface="幼圆" pitchFamily="49" charset="-122"/>
              </a:rPr>
              <a:t>个记录的</a:t>
            </a:r>
            <a:r>
              <a:rPr lang="zh-CN" altLang="en-US" sz="3200" dirty="0">
                <a:solidFill>
                  <a:srgbClr val="002C84"/>
                </a:solidFill>
                <a:ea typeface="幼圆" pitchFamily="49" charset="-122"/>
              </a:rPr>
              <a:t>顺序表，若查找概率</a:t>
            </a:r>
            <a:r>
              <a:rPr lang="zh-CN" altLang="en-US" sz="3200" dirty="0" smtClean="0">
                <a:solidFill>
                  <a:srgbClr val="002C84"/>
                </a:solidFill>
                <a:ea typeface="幼圆" pitchFamily="49" charset="-122"/>
              </a:rPr>
              <a:t>相等</a:t>
            </a:r>
            <a:r>
              <a:rPr lang="zh-CN" altLang="en-US" sz="3200" dirty="0">
                <a:solidFill>
                  <a:srgbClr val="002C84"/>
                </a:solidFill>
                <a:ea typeface="幼圆" pitchFamily="49" charset="-122"/>
              </a:rPr>
              <a:t>，则</a:t>
            </a:r>
            <a:r>
              <a:rPr lang="zh-CN" altLang="en-US" sz="3200" dirty="0" smtClean="0">
                <a:solidFill>
                  <a:srgbClr val="002C84"/>
                </a:solidFill>
                <a:ea typeface="幼圆" pitchFamily="49" charset="-122"/>
              </a:rPr>
              <a:t>有：</a:t>
            </a:r>
            <a:endParaRPr lang="zh-CN" altLang="en-US" sz="3200" dirty="0">
              <a:solidFill>
                <a:srgbClr val="002C84"/>
              </a:solidFill>
              <a:ea typeface="幼圆" pitchFamily="49" charset="-122"/>
            </a:endParaRPr>
          </a:p>
        </p:txBody>
      </p:sp>
      <p:grpSp>
        <p:nvGrpSpPr>
          <p:cNvPr id="3" name="Group 33"/>
          <p:cNvGrpSpPr>
            <a:grpSpLocks/>
          </p:cNvGrpSpPr>
          <p:nvPr/>
        </p:nvGrpSpPr>
        <p:grpSpPr bwMode="auto">
          <a:xfrm>
            <a:off x="1320628" y="990601"/>
            <a:ext cx="1726975" cy="677863"/>
            <a:chOff x="1551" y="3360"/>
            <a:chExt cx="816" cy="427"/>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548" cy="4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1679291" y="4485308"/>
            <a:ext cx="8736463" cy="1085850"/>
            <a:chOff x="720" y="2761"/>
            <a:chExt cx="4128" cy="684"/>
          </a:xfrm>
        </p:grpSpPr>
        <p:sp>
          <p:nvSpPr>
            <p:cNvPr id="18437" name="Text Box 25"/>
            <p:cNvSpPr txBox="1">
              <a:spLocks noChangeArrowheads="1"/>
            </p:cNvSpPr>
            <p:nvPr/>
          </p:nvSpPr>
          <p:spPr bwMode="auto">
            <a:xfrm>
              <a:off x="1367" y="2928"/>
              <a:ext cx="3097"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3" cstate="print"/>
          <a:srcRect/>
          <a:stretch>
            <a:fillRect/>
          </a:stretch>
        </p:blipFill>
        <p:spPr bwMode="auto">
          <a:xfrm>
            <a:off x="3215261" y="2852936"/>
            <a:ext cx="5567895" cy="1296144"/>
          </a:xfrm>
          <a:prstGeom prst="rect">
            <a:avLst/>
          </a:prstGeom>
          <a:noFill/>
          <a:ln w="9525">
            <a:noFill/>
            <a:miter lim="800000"/>
            <a:headEnd/>
            <a:tailEnd/>
          </a:ln>
        </p:spPr>
      </p:pic>
      <p:sp>
        <p:nvSpPr>
          <p:cNvPr id="2" name="灯片编号占位符 1"/>
          <p:cNvSpPr>
            <a:spLocks noGrp="1"/>
          </p:cNvSpPr>
          <p:nvPr>
            <p:ph type="sldNum" sz="quarter" idx="11"/>
          </p:nvPr>
        </p:nvSpPr>
        <p:spPr/>
        <p:txBody>
          <a:bodyPr/>
          <a:lstStyle/>
          <a:p>
            <a:fld id="{0C913308-F349-4B6D-A68A-DD1791B4A57B}" type="slidenum">
              <a:rPr lang="zh-CN" altLang="en-US" smtClean="0"/>
              <a:pPr/>
              <a:t>16</a:t>
            </a:fld>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80947" y="312739"/>
            <a:ext cx="1608133" cy="66172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1180947" y="2389189"/>
            <a:ext cx="1608133" cy="66172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2289903" y="1620041"/>
            <a:ext cx="8918472" cy="584199"/>
            <a:chOff x="970" y="1377"/>
            <a:chExt cx="4214" cy="368"/>
          </a:xfrm>
        </p:grpSpPr>
        <p:sp>
          <p:nvSpPr>
            <p:cNvPr id="19468" name="Text Box 5"/>
            <p:cNvSpPr txBox="1">
              <a:spLocks noChangeArrowheads="1"/>
            </p:cNvSpPr>
            <p:nvPr/>
          </p:nvSpPr>
          <p:spPr bwMode="auto">
            <a:xfrm>
              <a:off x="1181" y="1377"/>
              <a:ext cx="4003" cy="368"/>
            </a:xfrm>
            <a:prstGeom prst="rect">
              <a:avLst/>
            </a:prstGeom>
            <a:noFill/>
            <a:ln w="12700" cap="sq">
              <a:noFill/>
              <a:miter lim="800000"/>
              <a:headEnd type="none" w="sm" len="sm"/>
              <a:tailEnd type="none" w="sm" len="sm"/>
            </a:ln>
          </p:spPr>
          <p:txBody>
            <a:bodyPr>
              <a:spAutoFit/>
            </a:bodyPr>
            <a:lstStyle/>
            <a:p>
              <a:r>
                <a:rPr lang="zh-CN" altLang="en-US" sz="32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2281470" y="3135310"/>
            <a:ext cx="5157646" cy="584199"/>
            <a:chOff x="971" y="2117"/>
            <a:chExt cx="2437" cy="368"/>
          </a:xfrm>
        </p:grpSpPr>
        <p:sp>
          <p:nvSpPr>
            <p:cNvPr id="19466" name="Rectangle 8"/>
            <p:cNvSpPr>
              <a:spLocks noChangeArrowheads="1"/>
            </p:cNvSpPr>
            <p:nvPr/>
          </p:nvSpPr>
          <p:spPr bwMode="auto">
            <a:xfrm>
              <a:off x="1174" y="2117"/>
              <a:ext cx="2234" cy="368"/>
            </a:xfrm>
            <a:prstGeom prst="rect">
              <a:avLst/>
            </a:prstGeom>
            <a:noFill/>
            <a:ln w="12700" cap="sq">
              <a:noFill/>
              <a:miter lim="800000"/>
              <a:headEnd type="none" w="sm" len="sm"/>
              <a:tailEnd type="none" w="sm" len="sm"/>
            </a:ln>
          </p:spPr>
          <p:txBody>
            <a:bodyPr>
              <a:spAutoFit/>
            </a:bodyPr>
            <a:lstStyle/>
            <a:p>
              <a:r>
                <a:rPr lang="zh-CN" altLang="en-US" sz="3200" dirty="0">
                  <a:solidFill>
                    <a:srgbClr val="003399"/>
                  </a:solidFill>
                  <a:ea typeface="幼圆" pitchFamily="49" charset="-122"/>
                </a:rPr>
                <a:t>查找的时间效率低。</a:t>
              </a:r>
              <a:endParaRPr lang="en-US" altLang="zh-CN" sz="3200" dirty="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2351279" y="1124743"/>
            <a:ext cx="8478263" cy="584199"/>
            <a:chOff x="986" y="942"/>
            <a:chExt cx="4006" cy="368"/>
          </a:xfrm>
        </p:grpSpPr>
        <p:sp>
          <p:nvSpPr>
            <p:cNvPr id="19464" name="Text Box 11"/>
            <p:cNvSpPr txBox="1">
              <a:spLocks noChangeArrowheads="1"/>
            </p:cNvSpPr>
            <p:nvPr/>
          </p:nvSpPr>
          <p:spPr bwMode="auto">
            <a:xfrm>
              <a:off x="1178" y="942"/>
              <a:ext cx="3814" cy="368"/>
            </a:xfrm>
            <a:prstGeom prst="rect">
              <a:avLst/>
            </a:prstGeom>
            <a:noFill/>
            <a:ln w="12700" cap="sq">
              <a:noFill/>
              <a:miter lim="800000"/>
              <a:headEnd type="none" w="sm" len="sm"/>
              <a:tailEnd type="none" w="sm" len="sm"/>
            </a:ln>
          </p:spPr>
          <p:txBody>
            <a:bodyPr>
              <a:spAutoFit/>
            </a:bodyPr>
            <a:lstStyle/>
            <a:p>
              <a:r>
                <a:rPr lang="zh-CN" altLang="en-US" sz="32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33"/>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1295232" y="4221088"/>
            <a:ext cx="10080372" cy="2554545"/>
          </a:xfrm>
          <a:prstGeom prst="rect">
            <a:avLst/>
          </a:prstGeom>
          <a:noFill/>
          <a:ln w="12700" cap="sq">
            <a:noFill/>
            <a:miter lim="800000"/>
            <a:headEnd type="none" w="sm" len="sm"/>
            <a:tailEnd type="none" w="sm" len="sm"/>
          </a:ln>
        </p:spPr>
        <p:txBody>
          <a:bodyPr>
            <a:spAutoFit/>
          </a:bodyPr>
          <a:lstStyle/>
          <a:p>
            <a:r>
              <a:rPr lang="zh-CN" altLang="en-US" sz="3200" dirty="0">
                <a:solidFill>
                  <a:srgbClr val="FF0000"/>
                </a:solidFill>
                <a:ea typeface="幼圆" pitchFamily="49" charset="-122"/>
              </a:rPr>
              <a:t>思考：插入对象的位置对查询效率是否有影响？</a:t>
            </a:r>
            <a:endParaRPr lang="en-US" altLang="zh-CN" sz="3200" dirty="0">
              <a:solidFill>
                <a:srgbClr val="FF0000"/>
              </a:solidFill>
              <a:ea typeface="幼圆" pitchFamily="49" charset="-122"/>
            </a:endParaRPr>
          </a:p>
          <a:p>
            <a:r>
              <a:rPr lang="zh-CN" altLang="en-US" sz="3200" dirty="0">
                <a:solidFill>
                  <a:srgbClr val="FF0000"/>
                </a:solidFill>
                <a:ea typeface="幼圆" pitchFamily="49" charset="-122"/>
              </a:rPr>
              <a:t> </a:t>
            </a:r>
            <a:r>
              <a:rPr lang="en-US" altLang="zh-CN" sz="3200" dirty="0">
                <a:solidFill>
                  <a:srgbClr val="FF0000"/>
                </a:solidFill>
                <a:ea typeface="幼圆" pitchFamily="49" charset="-122"/>
              </a:rPr>
              <a:t>- </a:t>
            </a:r>
            <a:r>
              <a:rPr lang="zh-CN" altLang="en-US" sz="3200" dirty="0">
                <a:solidFill>
                  <a:srgbClr val="FF0000"/>
                </a:solidFill>
                <a:ea typeface="幼圆" pitchFamily="49" charset="-122"/>
              </a:rPr>
              <a:t>随机插入</a:t>
            </a:r>
            <a:endParaRPr lang="en-US" altLang="zh-CN" sz="3200" dirty="0">
              <a:solidFill>
                <a:srgbClr val="FF0000"/>
              </a:solidFill>
              <a:ea typeface="幼圆" pitchFamily="49" charset="-122"/>
            </a:endParaRPr>
          </a:p>
          <a:p>
            <a:r>
              <a:rPr lang="zh-CN" altLang="en-US" sz="3200" dirty="0">
                <a:solidFill>
                  <a:srgbClr val="FF0000"/>
                </a:solidFill>
                <a:ea typeface="幼圆" pitchFamily="49" charset="-122"/>
              </a:rPr>
              <a:t> </a:t>
            </a:r>
            <a:r>
              <a:rPr lang="en-US" altLang="zh-CN" sz="3200" dirty="0">
                <a:solidFill>
                  <a:srgbClr val="FF0000"/>
                </a:solidFill>
                <a:ea typeface="幼圆" pitchFamily="49" charset="-122"/>
              </a:rPr>
              <a:t>- </a:t>
            </a:r>
            <a:r>
              <a:rPr lang="zh-CN" altLang="en-US" sz="3200" dirty="0">
                <a:solidFill>
                  <a:srgbClr val="FF0000"/>
                </a:solidFill>
                <a:ea typeface="幼圆" pitchFamily="49" charset="-122"/>
              </a:rPr>
              <a:t>在头部插入</a:t>
            </a:r>
            <a:endParaRPr lang="en-US" altLang="zh-CN" sz="3200" dirty="0">
              <a:solidFill>
                <a:srgbClr val="FF0000"/>
              </a:solidFill>
              <a:ea typeface="幼圆" pitchFamily="49" charset="-122"/>
            </a:endParaRPr>
          </a:p>
          <a:p>
            <a:r>
              <a:rPr lang="en-US" altLang="zh-CN" sz="3200" dirty="0">
                <a:solidFill>
                  <a:srgbClr val="FF0000"/>
                </a:solidFill>
                <a:ea typeface="幼圆" pitchFamily="49" charset="-122"/>
              </a:rPr>
              <a:t> - </a:t>
            </a:r>
            <a:r>
              <a:rPr lang="zh-CN" altLang="en-US" sz="3200" dirty="0">
                <a:solidFill>
                  <a:srgbClr val="FF0000"/>
                </a:solidFill>
                <a:ea typeface="幼圆" pitchFamily="49" charset="-122"/>
              </a:rPr>
              <a:t>在尾部插入</a:t>
            </a:r>
            <a:endParaRPr lang="en-US" altLang="zh-CN" sz="3200" dirty="0">
              <a:solidFill>
                <a:srgbClr val="FF0000"/>
              </a:solidFill>
              <a:ea typeface="幼圆" pitchFamily="49" charset="-122"/>
            </a:endParaRPr>
          </a:p>
          <a:p>
            <a:r>
              <a:rPr lang="zh-CN" altLang="en-US" sz="3200" dirty="0">
                <a:solidFill>
                  <a:srgbClr val="FF0000"/>
                </a:solidFill>
                <a:ea typeface="幼圆" pitchFamily="49" charset="-122"/>
              </a:rPr>
              <a:t> </a:t>
            </a:r>
            <a:r>
              <a:rPr lang="en-US" altLang="zh-CN" sz="3200" dirty="0">
                <a:solidFill>
                  <a:srgbClr val="FF0000"/>
                </a:solidFill>
                <a:ea typeface="幼圆" pitchFamily="49" charset="-122"/>
              </a:rPr>
              <a:t>- </a:t>
            </a:r>
            <a:r>
              <a:rPr lang="zh-CN" altLang="en-US" sz="3200" dirty="0">
                <a:solidFill>
                  <a:srgbClr val="FF0000"/>
                </a:solidFill>
                <a:ea typeface="幼圆" pitchFamily="49" charset="-122"/>
              </a:rPr>
              <a:t>按顺序插入</a:t>
            </a:r>
          </a:p>
        </p:txBody>
      </p:sp>
      <p:sp>
        <p:nvSpPr>
          <p:cNvPr id="5" name="灯片编号占位符 4"/>
          <p:cNvSpPr>
            <a:spLocks noGrp="1"/>
          </p:cNvSpPr>
          <p:nvPr>
            <p:ph type="sldNum" sz="quarter" idx="11"/>
          </p:nvPr>
        </p:nvSpPr>
        <p:spPr/>
        <p:txBody>
          <a:bodyPr/>
          <a:lstStyle/>
          <a:p>
            <a:fld id="{0C913308-F349-4B6D-A68A-DD1791B4A57B}" type="slidenum">
              <a:rPr lang="zh-CN" altLang="en-US" smtClean="0"/>
              <a:pPr/>
              <a:t>17</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childTnLst>
                          </p:cTn>
                        </p:par>
                        <p:par>
                          <p:cTn id="11" fill="hold" nodeType="withGroup">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291843"/>
                                        </p:tgtEl>
                                        <p:attrNameLst>
                                          <p:attrName>style.visibility</p:attrName>
                                        </p:attrNameLst>
                                      </p:cBhvr>
                                      <p:to>
                                        <p:strVal val="visible"/>
                                      </p:to>
                                    </p:set>
                                    <p:anim calcmode="lin" valueType="num">
                                      <p:cBhvr additive="base">
                                        <p:cTn id="14" dur="500" fill="hold"/>
                                        <p:tgtEl>
                                          <p:spTgt spid="291843"/>
                                        </p:tgtEl>
                                        <p:attrNameLst>
                                          <p:attrName>ppt_x</p:attrName>
                                        </p:attrNameLst>
                                      </p:cBhvr>
                                      <p:tavLst>
                                        <p:tav tm="0">
                                          <p:val>
                                            <p:strVal val="0-#ppt_w/2"/>
                                          </p:val>
                                        </p:tav>
                                        <p:tav tm="100000">
                                          <p:val>
                                            <p:strVal val="#ppt_x"/>
                                          </p:val>
                                        </p:tav>
                                      </p:tavLst>
                                    </p:anim>
                                    <p:anim calcmode="lin" valueType="num">
                                      <p:cBhvr additive="base">
                                        <p:cTn id="15" dur="500" fill="hold"/>
                                        <p:tgtEl>
                                          <p:spTgt spid="291843"/>
                                        </p:tgtEl>
                                        <p:attrNameLst>
                                          <p:attrName>ppt_y</p:attrName>
                                        </p:attrNameLst>
                                      </p:cBhvr>
                                      <p:tavLst>
                                        <p:tav tm="0">
                                          <p:val>
                                            <p:strVal val="#ppt_y"/>
                                          </p:val>
                                        </p:tav>
                                        <p:tav tm="100000">
                                          <p:val>
                                            <p:strVal val="#ppt_y"/>
                                          </p:val>
                                        </p:tav>
                                      </p:tavLst>
                                    </p:anim>
                                  </p:childTnLst>
                                </p:cTn>
                              </p:par>
                            </p:childTnLst>
                          </p:cTn>
                        </p:par>
                        <p:par>
                          <p:cTn id="16" fill="hold" nodeType="with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19463"/>
                                        </p:tgtEl>
                                        <p:attrNameLst>
                                          <p:attrName>style.visibility</p:attrName>
                                        </p:attrNameLst>
                                      </p:cBhvr>
                                      <p:to>
                                        <p:strVal val="visible"/>
                                      </p:to>
                                    </p:set>
                                    <p:animEffect transition="in" filter="blinds(horizontal)">
                                      <p:cBhvr>
                                        <p:cTn id="23"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1295298" y="1052737"/>
            <a:ext cx="6298380" cy="584775"/>
          </a:xfrm>
          <a:prstGeom prst="rect">
            <a:avLst/>
          </a:prstGeom>
          <a:noFill/>
          <a:ln w="12700" cap="sq">
            <a:noFill/>
            <a:miter lim="800000"/>
            <a:headEnd type="none" w="sm" len="sm"/>
            <a:tailEnd type="none" w="sm" len="sm"/>
          </a:ln>
        </p:spPr>
        <p:txBody>
          <a:bodyPr>
            <a:spAutoFit/>
          </a:bodyPr>
          <a:lstStyle/>
          <a:p>
            <a:r>
              <a:rPr lang="en-US" altLang="zh-CN" sz="3200" dirty="0">
                <a:solidFill>
                  <a:schemeClr val="accent2"/>
                </a:solidFill>
                <a:latin typeface="幼圆" pitchFamily="49" charset="-122"/>
                <a:ea typeface="幼圆" pitchFamily="49" charset="-122"/>
              </a:rPr>
              <a:t>(</a:t>
            </a:r>
            <a:r>
              <a:rPr lang="zh-CN" altLang="en-US" sz="3200" dirty="0">
                <a:solidFill>
                  <a:schemeClr val="accent2"/>
                </a:solidFill>
                <a:latin typeface="幼圆" pitchFamily="49" charset="-122"/>
                <a:ea typeface="幼圆" pitchFamily="49" charset="-122"/>
              </a:rPr>
              <a:t>二分查找法、 对半查找法</a:t>
            </a:r>
            <a:r>
              <a:rPr lang="en-US" altLang="zh-CN" sz="32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711107" y="363539"/>
            <a:ext cx="10951993" cy="569913"/>
            <a:chOff x="336" y="333"/>
            <a:chExt cx="4224" cy="359"/>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zh-CN" altLang="en-US" sz="3100" i="1" dirty="0">
                  <a:solidFill>
                    <a:srgbClr val="002C84"/>
                  </a:solidFill>
                  <a:latin typeface="黑体" pitchFamily="49" charset="-122"/>
                  <a:ea typeface="黑体" pitchFamily="49" charset="-122"/>
                </a:rPr>
                <a:t>有序连续顺序表的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1776" y="333"/>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折半查找法</a:t>
              </a:r>
              <a:r>
                <a:rPr lang="en-US" altLang="zh-CN" sz="2000" i="1" dirty="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1015868" y="2060277"/>
            <a:ext cx="10260264" cy="4537075"/>
            <a:chOff x="480" y="1296"/>
            <a:chExt cx="4848" cy="2858"/>
          </a:xfrm>
        </p:grpSpPr>
        <p:sp>
          <p:nvSpPr>
            <p:cNvPr id="20488" name="Rectangle 13"/>
            <p:cNvSpPr>
              <a:spLocks noChangeArrowheads="1"/>
            </p:cNvSpPr>
            <p:nvPr/>
          </p:nvSpPr>
          <p:spPr bwMode="auto">
            <a:xfrm>
              <a:off x="480" y="1296"/>
              <a:ext cx="4848" cy="2858"/>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370" cy="2501"/>
            </a:xfrm>
            <a:prstGeom prst="rect">
              <a:avLst/>
            </a:prstGeom>
            <a:noFill/>
            <a:ln w="12700" cap="sq">
              <a:noFill/>
              <a:miter lim="800000"/>
              <a:headEnd type="none" w="sm" len="sm"/>
              <a:tailEnd type="none" w="sm" len="sm"/>
            </a:ln>
          </p:spPr>
          <p:txBody>
            <a:bodyPr wrap="square">
              <a:spAutoFit/>
            </a:bodyPr>
            <a:lstStyle/>
            <a:p>
              <a:r>
                <a:rPr lang="en-US" altLang="zh-CN" sz="2800" dirty="0">
                  <a:solidFill>
                    <a:srgbClr val="002C84"/>
                  </a:solidFill>
                  <a:latin typeface="幼圆" pitchFamily="49" charset="-122"/>
                  <a:ea typeface="幼圆" pitchFamily="49" charset="-122"/>
                </a:rPr>
                <a:t>    </a:t>
              </a:r>
              <a:r>
                <a:rPr lang="zh-CN" altLang="en-US" sz="28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800" dirty="0">
                  <a:solidFill>
                    <a:srgbClr val="002C84"/>
                  </a:solidFill>
                  <a:latin typeface="幼圆" pitchFamily="49" charset="-122"/>
                  <a:ea typeface="幼圆" pitchFamily="49" charset="-122"/>
                </a:rPr>
                <a:t>    若匹配，则查找成功，给出被查到记录在文件中的位置，查找结束。</a:t>
              </a:r>
            </a:p>
            <a:p>
              <a:r>
                <a:rPr lang="zh-CN" altLang="en-US" sz="28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800" dirty="0">
                  <a:solidFill>
                    <a:srgbClr val="FF3300"/>
                  </a:solidFill>
                  <a:latin typeface="黑体" pitchFamily="49" charset="-122"/>
                  <a:ea typeface="黑体" pitchFamily="49" charset="-122"/>
                </a:rPr>
                <a:t>前半部分</a:t>
              </a:r>
              <a:r>
                <a:rPr lang="zh-CN" altLang="en-US" sz="2800" dirty="0">
                  <a:solidFill>
                    <a:srgbClr val="002C84"/>
                  </a:solidFill>
                  <a:latin typeface="幼圆" pitchFamily="49" charset="-122"/>
                  <a:ea typeface="幼圆" pitchFamily="49" charset="-122"/>
                </a:rPr>
                <a:t>重复上述查找过程，否则，到当前查找范围的</a:t>
              </a:r>
              <a:r>
                <a:rPr lang="zh-CN" altLang="en-US" sz="2800" dirty="0">
                  <a:solidFill>
                    <a:srgbClr val="FF3300"/>
                  </a:solidFill>
                  <a:latin typeface="黑体" pitchFamily="49" charset="-122"/>
                  <a:ea typeface="黑体" pitchFamily="49" charset="-122"/>
                </a:rPr>
                <a:t>后半部分</a:t>
              </a:r>
              <a:r>
                <a:rPr lang="zh-CN" altLang="en-US" sz="2800" dirty="0">
                  <a:solidFill>
                    <a:srgbClr val="002C84"/>
                  </a:solidFill>
                  <a:latin typeface="幼圆" pitchFamily="49" charset="-122"/>
                  <a:ea typeface="幼圆" pitchFamily="49" charset="-122"/>
                </a:rPr>
                <a:t>重复上述查找过程，直到查找成功或者失败。</a:t>
              </a:r>
            </a:p>
            <a:p>
              <a:r>
                <a:rPr lang="zh-CN" altLang="en-US" sz="2800" dirty="0">
                  <a:solidFill>
                    <a:srgbClr val="002C84"/>
                  </a:solidFill>
                  <a:latin typeface="幼圆" pitchFamily="49" charset="-122"/>
                  <a:ea typeface="幼圆" pitchFamily="49" charset="-122"/>
                </a:rPr>
                <a:t>    若查找失败，则给出错误信息（</a:t>
              </a:r>
              <a:r>
                <a:rPr lang="en-US" altLang="zh-CN" sz="2800" dirty="0">
                  <a:solidFill>
                    <a:srgbClr val="002C84"/>
                  </a:solidFill>
                  <a:ea typeface="幼圆" pitchFamily="49" charset="-122"/>
                </a:rPr>
                <a:t>0</a:t>
              </a:r>
              <a:r>
                <a:rPr lang="zh-CN" altLang="en-US" sz="2800" dirty="0">
                  <a:solidFill>
                    <a:srgbClr val="002C84"/>
                  </a:solidFill>
                  <a:ea typeface="幼圆" pitchFamily="49" charset="-122"/>
                </a:rPr>
                <a:t>）</a:t>
              </a:r>
              <a:r>
                <a:rPr lang="zh-CN" altLang="en-US" sz="2800" dirty="0">
                  <a:solidFill>
                    <a:srgbClr val="002C84"/>
                  </a:solidFill>
                  <a:latin typeface="幼圆" pitchFamily="49" charset="-122"/>
                  <a:ea typeface="幼圆" pitchFamily="49" charset="-122"/>
                </a:rPr>
                <a:t>。</a:t>
              </a:r>
            </a:p>
          </p:txBody>
        </p:sp>
      </p:grpSp>
      <p:grpSp>
        <p:nvGrpSpPr>
          <p:cNvPr id="4" name="Group 30"/>
          <p:cNvGrpSpPr>
            <a:grpSpLocks/>
          </p:cNvGrpSpPr>
          <p:nvPr/>
        </p:nvGrpSpPr>
        <p:grpSpPr bwMode="auto">
          <a:xfrm>
            <a:off x="1422215" y="1699916"/>
            <a:ext cx="3555537"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b="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18</a:t>
            </a:fld>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1015868" y="935038"/>
            <a:ext cx="10158678"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dirty="0">
                  <a:solidFill>
                    <a:srgbClr val="FF0000"/>
                  </a:solidFill>
                  <a:ea typeface="楷体_GB2312" pitchFamily="49" charset="-122"/>
                </a:rPr>
                <a:t>n</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排序连续顺序文件中记录的个数</a:t>
              </a:r>
              <a:endParaRPr lang="zh-CN" altLang="en-US" sz="3000" dirty="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1729093" y="2273300"/>
            <a:ext cx="9060270"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dirty="0">
                <a:solidFill>
                  <a:srgbClr val="FF0000"/>
                </a:solidFill>
                <a:ea typeface="楷体_GB2312" pitchFamily="49" charset="-122"/>
              </a:rPr>
              <a:t>low</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当前查找范围内第一个记录在文件</a:t>
            </a:r>
          </a:p>
          <a:p>
            <a:pPr>
              <a:lnSpc>
                <a:spcPct val="85000"/>
              </a:lnSpc>
            </a:pPr>
            <a:r>
              <a:rPr lang="zh-CN" altLang="en-US" sz="3000" dirty="0">
                <a:solidFill>
                  <a:srgbClr val="00007A"/>
                </a:solidFill>
                <a:latin typeface="幼圆" pitchFamily="49" charset="-122"/>
                <a:ea typeface="幼圆" pitchFamily="49" charset="-122"/>
              </a:rPr>
              <a:t>    中的位置</a:t>
            </a:r>
            <a:r>
              <a:rPr lang="zh-CN" altLang="en-US" sz="3000" dirty="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5214788" y="2644776"/>
            <a:ext cx="316823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low=0</a:t>
            </a:r>
          </a:p>
        </p:txBody>
      </p:sp>
      <p:sp>
        <p:nvSpPr>
          <p:cNvPr id="212038" name="Text Box 70"/>
          <p:cNvSpPr txBox="1">
            <a:spLocks noChangeArrowheads="1"/>
          </p:cNvSpPr>
          <p:nvPr/>
        </p:nvSpPr>
        <p:spPr bwMode="auto">
          <a:xfrm>
            <a:off x="1678300" y="3116263"/>
            <a:ext cx="6742551" cy="877163"/>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dirty="0">
                <a:solidFill>
                  <a:srgbClr val="FF0000"/>
                </a:solidFill>
                <a:ea typeface="楷体_GB2312" pitchFamily="49" charset="-122"/>
              </a:rPr>
              <a:t>high</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当前查找范围内最后那个记录在文</a:t>
            </a:r>
          </a:p>
          <a:p>
            <a:pPr>
              <a:lnSpc>
                <a:spcPct val="85000"/>
              </a:lnSpc>
            </a:pPr>
            <a:r>
              <a:rPr lang="zh-CN" altLang="en-US" sz="3000" dirty="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5712141" y="3487738"/>
            <a:ext cx="3449718"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high=n-1</a:t>
            </a:r>
          </a:p>
        </p:txBody>
      </p:sp>
      <p:sp>
        <p:nvSpPr>
          <p:cNvPr id="212040" name="Text Box 72"/>
          <p:cNvSpPr txBox="1">
            <a:spLocks noChangeArrowheads="1"/>
          </p:cNvSpPr>
          <p:nvPr/>
        </p:nvSpPr>
        <p:spPr bwMode="auto">
          <a:xfrm>
            <a:off x="1695230" y="3992563"/>
            <a:ext cx="6655989" cy="877163"/>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dirty="0">
                <a:solidFill>
                  <a:srgbClr val="FF0000"/>
                </a:solidFill>
                <a:ea typeface="幼圆" pitchFamily="49" charset="-122"/>
              </a:rPr>
              <a:t>mid</a:t>
            </a:r>
            <a:r>
              <a:rPr lang="en-US" altLang="zh-CN" sz="3000" dirty="0">
                <a:solidFill>
                  <a:srgbClr val="FFFFFF"/>
                </a:solidFill>
                <a:latin typeface="幼圆" pitchFamily="49" charset="-122"/>
                <a:ea typeface="幼圆" pitchFamily="49" charset="-122"/>
              </a:rPr>
              <a:t> </a:t>
            </a:r>
            <a:r>
              <a:rPr lang="zh-CN" altLang="en-US" sz="3000" dirty="0">
                <a:solidFill>
                  <a:srgbClr val="00007A"/>
                </a:solidFill>
                <a:latin typeface="幼圆" pitchFamily="49" charset="-122"/>
                <a:ea typeface="幼圆" pitchFamily="49" charset="-122"/>
              </a:rPr>
              <a:t>当前查找范围内位置居中的那个记</a:t>
            </a:r>
          </a:p>
          <a:p>
            <a:pPr>
              <a:lnSpc>
                <a:spcPct val="85000"/>
              </a:lnSpc>
            </a:pPr>
            <a:r>
              <a:rPr lang="zh-CN" altLang="en-US" sz="3000" dirty="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7151288" y="4330701"/>
            <a:ext cx="3047604" cy="746125"/>
            <a:chOff x="3379" y="2788"/>
            <a:chExt cx="1440" cy="470"/>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dirty="0" smtClean="0">
                  <a:solidFill>
                    <a:srgbClr val="FF0000"/>
                  </a:solidFill>
                </a:rPr>
                <a:t>Mid  </a:t>
              </a:r>
              <a:r>
                <a:rPr lang="en-US" altLang="zh-CN" dirty="0" smtClean="0">
                  <a:solidFill>
                    <a:srgbClr val="00FF00"/>
                  </a:solidFill>
                </a:rPr>
                <a:t> </a:t>
              </a:r>
              <a:r>
                <a:rPr lang="en-US" altLang="zh-CN" dirty="0">
                  <a:solidFill>
                    <a:srgbClr val="FF0000"/>
                  </a:solidFill>
                </a:rPr>
                <a:t>=</a:t>
              </a:r>
            </a:p>
          </p:txBody>
        </p:sp>
        <p:sp>
          <p:nvSpPr>
            <p:cNvPr id="21517" name="Text Box 75"/>
            <p:cNvSpPr txBox="1">
              <a:spLocks noChangeArrowheads="1"/>
            </p:cNvSpPr>
            <p:nvPr/>
          </p:nvSpPr>
          <p:spPr bwMode="auto">
            <a:xfrm>
              <a:off x="4068" y="2788"/>
              <a:ext cx="580" cy="470"/>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1" y="3029"/>
              <a:ext cx="577"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2" y="2862"/>
              <a:ext cx="867" cy="298"/>
            </a:xfrm>
            <a:prstGeom prst="rect">
              <a:avLst/>
            </a:prstGeom>
            <a:noFill/>
            <a:ln w="12700" cap="sq">
              <a:noFill/>
              <a:miter lim="800000"/>
              <a:headEnd type="none" w="sm" len="sm"/>
              <a:tailEnd type="none" w="sm" len="sm"/>
            </a:ln>
            <a:effectLst>
              <a:outerShdw algn="ctr" rotWithShape="0">
                <a:schemeClr val="bg1"/>
              </a:outerShdw>
            </a:effectLst>
          </p:spPr>
          <p:txBody>
            <a:bodyPr wrap="square">
              <a:spAutoFit/>
            </a:bodyPr>
            <a:lstStyle/>
            <a:p>
              <a:r>
                <a:rPr lang="en-US" altLang="zh-CN" sz="2500" dirty="0">
                  <a:solidFill>
                    <a:srgbClr val="FF0000"/>
                  </a:solidFill>
                  <a:sym typeface="Symbol" pitchFamily="18" charset="2"/>
                </a:rPr>
                <a:t>                 </a:t>
              </a:r>
              <a:endParaRPr lang="en-US" altLang="zh-CN" sz="2500" dirty="0">
                <a:solidFill>
                  <a:srgbClr val="FF0000"/>
                </a:solidFill>
              </a:endParaRPr>
            </a:p>
          </p:txBody>
        </p:sp>
      </p:grpSp>
      <p:grpSp>
        <p:nvGrpSpPr>
          <p:cNvPr id="4" name="Group 78"/>
          <p:cNvGrpSpPr>
            <a:grpSpLocks/>
          </p:cNvGrpSpPr>
          <p:nvPr/>
        </p:nvGrpSpPr>
        <p:grpSpPr bwMode="auto">
          <a:xfrm>
            <a:off x="2336496" y="765175"/>
            <a:ext cx="2946016"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19</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2039"/>
                                        </p:tgtEl>
                                        <p:attrNameLst>
                                          <p:attrName>style.visibility</p:attrName>
                                        </p:attrNameLst>
                                      </p:cBhvr>
                                      <p:to>
                                        <p:strVal val="visible"/>
                                      </p:to>
                                    </p:set>
                                    <p:animEffect transition="in" filter="dissolve">
                                      <p:cBhvr>
                                        <p:cTn id="11" dur="500"/>
                                        <p:tgtEl>
                                          <p:spTgt spid="212039"/>
                                        </p:tgtEl>
                                      </p:cBhvr>
                                    </p:animEffect>
                                  </p:childTnLst>
                                </p:cTn>
                              </p:par>
                            </p:childTnLst>
                          </p:cTn>
                        </p:par>
                        <p:par>
                          <p:cTn id="12" fill="hold" nodeType="with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10211589" y="4065589"/>
            <a:ext cx="1779884"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999991" y="4289425"/>
            <a:ext cx="3619029"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543913" y="6157914"/>
            <a:ext cx="2503690"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369" y="966789"/>
            <a:ext cx="4281459"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441243" y="1290638"/>
            <a:ext cx="308993"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5726955" y="3451225"/>
            <a:ext cx="139258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18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6433829"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6886737"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7339644"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7792552"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8249693"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8685669"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911953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9578786"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5602088" y="4289425"/>
            <a:ext cx="4535426"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5578808" y="1704975"/>
            <a:ext cx="4355533"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2262423" y="6484938"/>
            <a:ext cx="4355533"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2302634" y="3859213"/>
            <a:ext cx="4355533"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2260306" y="382905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9917409"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6603140" y="386080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6613723" y="4291013"/>
            <a:ext cx="330157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2262423" y="1708151"/>
            <a:ext cx="332061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6622189" y="1681163"/>
            <a:ext cx="330157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5769284" y="4427539"/>
            <a:ext cx="4143893" cy="1444625"/>
            <a:chOff x="2421" y="2187"/>
            <a:chExt cx="1958" cy="910"/>
          </a:xfrm>
        </p:grpSpPr>
        <p:sp>
          <p:nvSpPr>
            <p:cNvPr id="35906"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924" y="2187"/>
              <a:ext cx="204"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750" y="2187"/>
              <a:ext cx="204"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75" y="2187"/>
              <a:ext cx="204"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4769088"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4047396"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3283381"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2536293"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5710023" y="3160713"/>
            <a:ext cx="1005403"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141" y="2878138"/>
            <a:ext cx="1415772"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141" y="2592388"/>
            <a:ext cx="1415772"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676" y="2316163"/>
            <a:ext cx="1415772"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860" y="20383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4046"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55625" y="12677"/>
            <a:ext cx="12246038"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0" y="4365105"/>
            <a:ext cx="2133322"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9271910" y="692697"/>
            <a:ext cx="2918503"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35884" name="TextBox 5"/>
          <p:cNvSpPr txBox="1">
            <a:spLocks noChangeArrowheads="1"/>
          </p:cNvSpPr>
          <p:nvPr/>
        </p:nvSpPr>
        <p:spPr bwMode="auto">
          <a:xfrm>
            <a:off x="6601025" y="3652838"/>
            <a:ext cx="1107996"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9392545" y="3644900"/>
            <a:ext cx="1338828"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1" y="764706"/>
            <a:ext cx="4270332" cy="2164474"/>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89"/>
              <a:ext cx="1862" cy="375"/>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查找（又称搜索</a:t>
              </a:r>
              <a:r>
                <a:rPr lang="en-US" altLang="zh-CN" sz="2000" dirty="0">
                  <a:solidFill>
                    <a:srgbClr val="FF3300"/>
                  </a:solidFill>
                  <a:ea typeface="幼圆" pitchFamily="49" charset="-122"/>
                </a:rPr>
                <a:t>Searching</a:t>
              </a:r>
              <a:r>
                <a:rPr lang="zh-CN" altLang="en-US" sz="2000" dirty="0">
                  <a:solidFill>
                    <a:srgbClr val="FF3300"/>
                  </a:solidFill>
                  <a:ea typeface="幼圆" pitchFamily="49" charset="-122"/>
                </a:rPr>
                <a:t>）就是根据给定的值在数据集中确定一个其关键字等于给定值的数据元素（或记录）</a:t>
              </a:r>
              <a:endParaRPr lang="zh-CN" altLang="en-US" sz="2500" baseline="0" dirty="0">
                <a:solidFill>
                  <a:srgbClr val="FF3300"/>
                </a:solidFill>
                <a:ea typeface="幼圆" pitchFamily="49" charset="-122"/>
              </a:endParaRPr>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20</a:t>
            </a:fld>
            <a:endParaRPr lang="zh-CN" altLang="en-US"/>
          </a:p>
        </p:txBody>
      </p:sp>
      <p:grpSp>
        <p:nvGrpSpPr>
          <p:cNvPr id="3" name="Group 91"/>
          <p:cNvGrpSpPr>
            <a:grpSpLocks/>
          </p:cNvGrpSpPr>
          <p:nvPr/>
        </p:nvGrpSpPr>
        <p:grpSpPr bwMode="auto">
          <a:xfrm>
            <a:off x="2428552" y="331788"/>
            <a:ext cx="4938712" cy="695325"/>
            <a:chOff x="1488" y="618"/>
            <a:chExt cx="3111" cy="438"/>
          </a:xfrm>
        </p:grpSpPr>
        <p:sp>
          <p:nvSpPr>
            <p:cNvPr id="4"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5"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6" name="Text Box 12"/>
          <p:cNvSpPr txBox="1">
            <a:spLocks noChangeArrowheads="1"/>
          </p:cNvSpPr>
          <p:nvPr/>
        </p:nvSpPr>
        <p:spPr bwMode="auto">
          <a:xfrm>
            <a:off x="1187624" y="1772816"/>
            <a:ext cx="10452198" cy="5847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r>
              <a:rPr lang="en-US" altLang="zh-CN" sz="3200" dirty="0">
                <a:solidFill>
                  <a:srgbClr val="FF3300"/>
                </a:solidFill>
              </a:rPr>
              <a:t>2    </a:t>
            </a:r>
            <a:r>
              <a:rPr lang="en-US" altLang="zh-CN" sz="3200" dirty="0" smtClean="0">
                <a:solidFill>
                  <a:srgbClr val="FF3300"/>
                </a:solidFill>
              </a:rPr>
              <a:t>5      7      </a:t>
            </a:r>
            <a:r>
              <a:rPr lang="en-US" altLang="zh-CN" sz="3200" dirty="0">
                <a:solidFill>
                  <a:srgbClr val="FF3300"/>
                </a:solidFill>
              </a:rPr>
              <a:t>11 </a:t>
            </a:r>
            <a:r>
              <a:rPr lang="en-US" altLang="zh-CN" sz="3200" dirty="0" smtClean="0">
                <a:solidFill>
                  <a:srgbClr val="FF3300"/>
                </a:solidFill>
              </a:rPr>
              <a:t>    </a:t>
            </a:r>
            <a:r>
              <a:rPr lang="en-US" altLang="zh-CN" sz="3200" dirty="0">
                <a:solidFill>
                  <a:srgbClr val="FF3300"/>
                </a:solidFill>
              </a:rPr>
              <a:t>14 </a:t>
            </a:r>
            <a:r>
              <a:rPr lang="en-US" altLang="zh-CN" sz="3200" dirty="0" smtClean="0">
                <a:solidFill>
                  <a:srgbClr val="FF3300"/>
                </a:solidFill>
              </a:rPr>
              <a:t>     </a:t>
            </a:r>
            <a:r>
              <a:rPr lang="en-US" altLang="zh-CN" sz="3200" dirty="0">
                <a:solidFill>
                  <a:srgbClr val="FF3300"/>
                </a:solidFill>
              </a:rPr>
              <a:t>16    </a:t>
            </a:r>
            <a:r>
              <a:rPr lang="en-US" altLang="zh-CN" sz="3200" dirty="0" smtClean="0">
                <a:solidFill>
                  <a:srgbClr val="FF3300"/>
                </a:solidFill>
              </a:rPr>
              <a:t> 19      </a:t>
            </a:r>
            <a:r>
              <a:rPr lang="en-US" altLang="zh-CN" sz="3200" dirty="0">
                <a:solidFill>
                  <a:srgbClr val="FF3300"/>
                </a:solidFill>
              </a:rPr>
              <a:t>23 </a:t>
            </a:r>
            <a:r>
              <a:rPr lang="en-US" altLang="zh-CN" sz="3200" dirty="0" smtClean="0">
                <a:solidFill>
                  <a:srgbClr val="FF3300"/>
                </a:solidFill>
              </a:rPr>
              <a:t>     27     </a:t>
            </a:r>
            <a:r>
              <a:rPr lang="en-US" altLang="zh-CN" sz="3200" dirty="0">
                <a:solidFill>
                  <a:srgbClr val="FF3300"/>
                </a:solidFill>
              </a:rPr>
              <a:t>32 </a:t>
            </a:r>
            <a:r>
              <a:rPr lang="en-US" altLang="zh-CN" sz="3200" dirty="0" smtClean="0">
                <a:solidFill>
                  <a:srgbClr val="FF3300"/>
                </a:solidFill>
              </a:rPr>
              <a:t>    </a:t>
            </a:r>
            <a:r>
              <a:rPr lang="en-US" altLang="zh-CN" sz="3200" dirty="0">
                <a:solidFill>
                  <a:srgbClr val="FF3300"/>
                </a:solidFill>
              </a:rPr>
              <a:t>50</a:t>
            </a:r>
          </a:p>
        </p:txBody>
      </p:sp>
      <p:sp>
        <p:nvSpPr>
          <p:cNvPr id="7" name="Text Box 13"/>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8" name="Text Box 14"/>
          <p:cNvSpPr txBox="1">
            <a:spLocks noChangeArrowheads="1"/>
          </p:cNvSpPr>
          <p:nvPr/>
        </p:nvSpPr>
        <p:spPr bwMode="auto">
          <a:xfrm>
            <a:off x="9308469" y="2299283"/>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9" name="Text Box 15"/>
          <p:cNvSpPr txBox="1">
            <a:spLocks noChangeArrowheads="1"/>
          </p:cNvSpPr>
          <p:nvPr/>
        </p:nvSpPr>
        <p:spPr bwMode="auto">
          <a:xfrm>
            <a:off x="4962500" y="2299283"/>
            <a:ext cx="628650" cy="41275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sp>
        <p:nvSpPr>
          <p:cNvPr id="10" name="Freeform 16"/>
          <p:cNvSpPr>
            <a:spLocks/>
          </p:cNvSpPr>
          <p:nvPr/>
        </p:nvSpPr>
        <p:spPr bwMode="auto">
          <a:xfrm>
            <a:off x="4979962" y="1876579"/>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1" name="Group 20"/>
          <p:cNvGrpSpPr>
            <a:grpSpLocks/>
          </p:cNvGrpSpPr>
          <p:nvPr/>
        </p:nvGrpSpPr>
        <p:grpSpPr bwMode="auto">
          <a:xfrm>
            <a:off x="1126009" y="2204864"/>
            <a:ext cx="5329242" cy="471487"/>
            <a:chOff x="-86" y="1776"/>
            <a:chExt cx="3357" cy="297"/>
          </a:xfrm>
        </p:grpSpPr>
        <p:sp>
          <p:nvSpPr>
            <p:cNvPr id="12" name="Rectangle 21"/>
            <p:cNvSpPr>
              <a:spLocks noChangeArrowheads="1"/>
            </p:cNvSpPr>
            <p:nvPr/>
          </p:nvSpPr>
          <p:spPr bwMode="auto">
            <a:xfrm>
              <a:off x="-86"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3"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low</a:t>
              </a:r>
            </a:p>
          </p:txBody>
        </p:sp>
      </p:grpSp>
      <p:grpSp>
        <p:nvGrpSpPr>
          <p:cNvPr id="14" name="Group 25"/>
          <p:cNvGrpSpPr>
            <a:grpSpLocks/>
          </p:cNvGrpSpPr>
          <p:nvPr/>
        </p:nvGrpSpPr>
        <p:grpSpPr bwMode="auto">
          <a:xfrm>
            <a:off x="5014339" y="2282917"/>
            <a:ext cx="3313109" cy="492125"/>
            <a:chOff x="2034" y="1802"/>
            <a:chExt cx="2087" cy="310"/>
          </a:xfrm>
        </p:grpSpPr>
        <p:sp>
          <p:nvSpPr>
            <p:cNvPr id="15" name="Rectangle 26"/>
            <p:cNvSpPr>
              <a:spLocks noChangeArrowheads="1"/>
            </p:cNvSpPr>
            <p:nvPr/>
          </p:nvSpPr>
          <p:spPr bwMode="auto">
            <a:xfrm>
              <a:off x="2034"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6"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sp>
        <p:nvSpPr>
          <p:cNvPr id="17" name="Freeform 28"/>
          <p:cNvSpPr>
            <a:spLocks/>
          </p:cNvSpPr>
          <p:nvPr/>
        </p:nvSpPr>
        <p:spPr bwMode="auto">
          <a:xfrm>
            <a:off x="7623144" y="179886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8" name="Group 31"/>
          <p:cNvGrpSpPr>
            <a:grpSpLocks/>
          </p:cNvGrpSpPr>
          <p:nvPr/>
        </p:nvGrpSpPr>
        <p:grpSpPr bwMode="auto">
          <a:xfrm>
            <a:off x="6718109" y="2276872"/>
            <a:ext cx="3121029" cy="446088"/>
            <a:chOff x="3301" y="1783"/>
            <a:chExt cx="1966" cy="281"/>
          </a:xfrm>
        </p:grpSpPr>
        <p:sp>
          <p:nvSpPr>
            <p:cNvPr id="19" name="Rectangle 32"/>
            <p:cNvSpPr>
              <a:spLocks noChangeArrowheads="1"/>
            </p:cNvSpPr>
            <p:nvPr/>
          </p:nvSpPr>
          <p:spPr bwMode="auto">
            <a:xfrm>
              <a:off x="4883"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0"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grpSp>
      <p:grpSp>
        <p:nvGrpSpPr>
          <p:cNvPr id="21" name="Group 37"/>
          <p:cNvGrpSpPr>
            <a:grpSpLocks/>
          </p:cNvGrpSpPr>
          <p:nvPr/>
        </p:nvGrpSpPr>
        <p:grpSpPr bwMode="auto">
          <a:xfrm>
            <a:off x="5844806" y="2303215"/>
            <a:ext cx="2411415" cy="693737"/>
            <a:chOff x="2879" y="1824"/>
            <a:chExt cx="1519" cy="437"/>
          </a:xfrm>
        </p:grpSpPr>
        <p:sp>
          <p:nvSpPr>
            <p:cNvPr id="22" name="Rectangle 38"/>
            <p:cNvSpPr>
              <a:spLocks noChangeArrowheads="1"/>
            </p:cNvSpPr>
            <p:nvPr/>
          </p:nvSpPr>
          <p:spPr bwMode="auto">
            <a:xfrm>
              <a:off x="4014"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sp>
        <p:nvSpPr>
          <p:cNvPr id="24" name="Freeform 40"/>
          <p:cNvSpPr>
            <a:spLocks/>
          </p:cNvSpPr>
          <p:nvPr/>
        </p:nvSpPr>
        <p:spPr bwMode="auto">
          <a:xfrm>
            <a:off x="5773226" y="1795859"/>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25" name="Group 43"/>
          <p:cNvGrpSpPr>
            <a:grpSpLocks/>
          </p:cNvGrpSpPr>
          <p:nvPr/>
        </p:nvGrpSpPr>
        <p:grpSpPr bwMode="auto">
          <a:xfrm>
            <a:off x="5947741" y="2348880"/>
            <a:ext cx="1371601" cy="646113"/>
            <a:chOff x="2842" y="1869"/>
            <a:chExt cx="864" cy="407"/>
          </a:xfrm>
        </p:grpSpPr>
        <p:sp>
          <p:nvSpPr>
            <p:cNvPr id="26"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low</a:t>
              </a:r>
            </a:p>
          </p:txBody>
        </p:sp>
        <p:sp>
          <p:nvSpPr>
            <p:cNvPr id="27"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8" name="Freeform 46"/>
          <p:cNvSpPr>
            <a:spLocks/>
          </p:cNvSpPr>
          <p:nvPr/>
        </p:nvSpPr>
        <p:spPr bwMode="auto">
          <a:xfrm>
            <a:off x="6637014" y="1838152"/>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29" name="Group 48"/>
          <p:cNvGrpSpPr>
            <a:grpSpLocks/>
          </p:cNvGrpSpPr>
          <p:nvPr/>
        </p:nvGrpSpPr>
        <p:grpSpPr bwMode="auto">
          <a:xfrm>
            <a:off x="5951762" y="2677317"/>
            <a:ext cx="1392238" cy="641350"/>
            <a:chOff x="2842" y="2053"/>
            <a:chExt cx="877" cy="404"/>
          </a:xfrm>
        </p:grpSpPr>
        <p:sp>
          <p:nvSpPr>
            <p:cNvPr id="30" name="Rectangle 49"/>
            <p:cNvSpPr>
              <a:spLocks noChangeArrowheads="1"/>
            </p:cNvSpPr>
            <p:nvPr/>
          </p:nvSpPr>
          <p:spPr bwMode="auto">
            <a:xfrm>
              <a:off x="2842"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31"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grpSp>
        <p:nvGrpSpPr>
          <p:cNvPr id="32" name="Group 93"/>
          <p:cNvGrpSpPr>
            <a:grpSpLocks/>
          </p:cNvGrpSpPr>
          <p:nvPr/>
        </p:nvGrpSpPr>
        <p:grpSpPr bwMode="auto">
          <a:xfrm>
            <a:off x="1068388" y="3886200"/>
            <a:ext cx="9059864" cy="2057400"/>
            <a:chOff x="384" y="2448"/>
            <a:chExt cx="5707" cy="1296"/>
          </a:xfrm>
        </p:grpSpPr>
        <p:sp>
          <p:nvSpPr>
            <p:cNvPr id="33" name="Rectangle 56"/>
            <p:cNvSpPr>
              <a:spLocks noChangeArrowheads="1"/>
            </p:cNvSpPr>
            <p:nvPr/>
          </p:nvSpPr>
          <p:spPr bwMode="auto">
            <a:xfrm>
              <a:off x="384" y="2592"/>
              <a:ext cx="5707"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34" name="Text Box 57"/>
            <p:cNvSpPr txBox="1">
              <a:spLocks noChangeArrowheads="1"/>
            </p:cNvSpPr>
            <p:nvPr/>
          </p:nvSpPr>
          <p:spPr bwMode="auto">
            <a:xfrm>
              <a:off x="716" y="2751"/>
              <a:ext cx="5284" cy="679"/>
            </a:xfrm>
            <a:prstGeom prst="rect">
              <a:avLst/>
            </a:prstGeom>
            <a:noFill/>
            <a:ln w="12700" cap="sq">
              <a:noFill/>
              <a:miter lim="800000"/>
              <a:headEnd type="none" w="sm" len="sm"/>
              <a:tailEnd type="none" w="sm" len="sm"/>
            </a:ln>
          </p:spPr>
          <p:txBody>
            <a:bodyPr wrap="square">
              <a:spAutoFit/>
            </a:bodyPr>
            <a:lstStyle/>
            <a:p>
              <a:r>
                <a:rPr lang="en-US" altLang="zh-CN" sz="2800" dirty="0">
                  <a:solidFill>
                    <a:srgbClr val="FF3300"/>
                  </a:solidFill>
                  <a:latin typeface="幼圆" pitchFamily="49" charset="-122"/>
                  <a:ea typeface="幼圆" pitchFamily="49" charset="-122"/>
                </a:rPr>
                <a:t>    </a:t>
              </a:r>
              <a:r>
                <a:rPr lang="zh-CN" altLang="en-US" sz="3200" dirty="0">
                  <a:solidFill>
                    <a:srgbClr val="FF3300"/>
                  </a:solidFill>
                  <a:latin typeface="幼圆" pitchFamily="49" charset="-122"/>
                  <a:ea typeface="幼圆" pitchFamily="49" charset="-122"/>
                </a:rPr>
                <a:t>经过四次元素之间的比较</a:t>
              </a:r>
              <a:r>
                <a:rPr lang="zh-CN" altLang="en-US" sz="3200" dirty="0" smtClean="0">
                  <a:solidFill>
                    <a:srgbClr val="FF3300"/>
                  </a:solidFill>
                  <a:latin typeface="幼圆" pitchFamily="49" charset="-122"/>
                  <a:ea typeface="幼圆" pitchFamily="49" charset="-122"/>
                </a:rPr>
                <a:t>，查找</a:t>
              </a:r>
              <a:r>
                <a:rPr lang="zh-CN" altLang="en-US" sz="3200" dirty="0">
                  <a:solidFill>
                    <a:srgbClr val="FF3300"/>
                  </a:solidFill>
                  <a:latin typeface="幼圆" pitchFamily="49" charset="-122"/>
                  <a:ea typeface="幼圆" pitchFamily="49" charset="-122"/>
                </a:rPr>
                <a:t>成功</a:t>
              </a:r>
              <a:r>
                <a:rPr lang="en-US" altLang="zh-CN" sz="3200" dirty="0">
                  <a:solidFill>
                    <a:srgbClr val="FF3300"/>
                  </a:solidFill>
                  <a:latin typeface="幼圆" pitchFamily="49" charset="-122"/>
                  <a:ea typeface="幼圆" pitchFamily="49" charset="-122"/>
                </a:rPr>
                <a:t>,</a:t>
              </a:r>
              <a:r>
                <a:rPr lang="zh-CN" altLang="en-US" sz="3200" dirty="0">
                  <a:solidFill>
                    <a:srgbClr val="FF3300"/>
                  </a:solidFill>
                  <a:latin typeface="幼圆" pitchFamily="49" charset="-122"/>
                  <a:ea typeface="幼圆" pitchFamily="49" charset="-122"/>
                </a:rPr>
                <a:t>给出被查到记录在</a:t>
              </a:r>
              <a:r>
                <a:rPr lang="zh-CN" altLang="en-US" sz="3200" dirty="0" smtClean="0">
                  <a:solidFill>
                    <a:srgbClr val="FF3300"/>
                  </a:solidFill>
                  <a:latin typeface="幼圆" pitchFamily="49" charset="-122"/>
                  <a:ea typeface="幼圆" pitchFamily="49" charset="-122"/>
                </a:rPr>
                <a:t>文件</a:t>
              </a:r>
              <a:r>
                <a:rPr lang="zh-CN" altLang="en-US" sz="3200" dirty="0">
                  <a:solidFill>
                    <a:srgbClr val="FF3300"/>
                  </a:solidFill>
                  <a:latin typeface="幼圆" pitchFamily="49" charset="-122"/>
                  <a:ea typeface="幼圆" pitchFamily="49" charset="-122"/>
                </a:rPr>
                <a:t>中的位置</a:t>
              </a:r>
              <a:r>
                <a:rPr lang="en-US" altLang="zh-CN" sz="3200" dirty="0">
                  <a:solidFill>
                    <a:srgbClr val="FF3300"/>
                  </a:solidFill>
                  <a:ea typeface="幼圆" pitchFamily="49" charset="-122"/>
                </a:rPr>
                <a:t>7(</a:t>
              </a:r>
              <a:r>
                <a:rPr lang="en-US" altLang="zh-CN" sz="3200" dirty="0">
                  <a:solidFill>
                    <a:schemeClr val="hlink"/>
                  </a:solidFill>
                  <a:ea typeface="幼圆" pitchFamily="49" charset="-122"/>
                </a:rPr>
                <a:t>mid</a:t>
              </a:r>
              <a:r>
                <a:rPr lang="en-US" altLang="zh-CN" sz="3200" dirty="0">
                  <a:solidFill>
                    <a:srgbClr val="FF3300"/>
                  </a:solidFill>
                  <a:ea typeface="幼圆" pitchFamily="49" charset="-122"/>
                </a:rPr>
                <a:t>)</a:t>
              </a:r>
              <a:r>
                <a:rPr lang="zh-CN" altLang="en-US" sz="3200" dirty="0">
                  <a:solidFill>
                    <a:srgbClr val="FF3300"/>
                  </a:solidFill>
                  <a:latin typeface="幼圆" pitchFamily="49" charset="-122"/>
                  <a:ea typeface="幼圆" pitchFamily="49" charset="-122"/>
                </a:rPr>
                <a:t>。</a:t>
              </a:r>
            </a:p>
          </p:txBody>
        </p:sp>
        <p:grpSp>
          <p:nvGrpSpPr>
            <p:cNvPr id="35" name="Group 58"/>
            <p:cNvGrpSpPr>
              <a:grpSpLocks/>
            </p:cNvGrpSpPr>
            <p:nvPr/>
          </p:nvGrpSpPr>
          <p:grpSpPr bwMode="auto">
            <a:xfrm>
              <a:off x="421" y="2448"/>
              <a:ext cx="779" cy="539"/>
              <a:chOff x="3735" y="264"/>
              <a:chExt cx="834" cy="635"/>
            </a:xfrm>
          </p:grpSpPr>
          <p:sp>
            <p:nvSpPr>
              <p:cNvPr id="36"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37"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38"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39"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40"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41"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42"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43"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44"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45"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46"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47"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48"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49"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50"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51" name="Group 92"/>
          <p:cNvGrpSpPr>
            <a:grpSpLocks/>
          </p:cNvGrpSpPr>
          <p:nvPr/>
        </p:nvGrpSpPr>
        <p:grpSpPr bwMode="auto">
          <a:xfrm>
            <a:off x="5854700" y="3141663"/>
            <a:ext cx="3397250" cy="1449387"/>
            <a:chOff x="3628" y="2304"/>
            <a:chExt cx="2140" cy="913"/>
          </a:xfrm>
        </p:grpSpPr>
        <p:sp>
          <p:nvSpPr>
            <p:cNvPr id="52"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53"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54" name="Group 103"/>
          <p:cNvGrpSpPr>
            <a:grpSpLocks/>
          </p:cNvGrpSpPr>
          <p:nvPr/>
        </p:nvGrpSpPr>
        <p:grpSpPr bwMode="auto">
          <a:xfrm>
            <a:off x="282575" y="333375"/>
            <a:ext cx="1193800" cy="939800"/>
            <a:chOff x="145" y="306"/>
            <a:chExt cx="752" cy="592"/>
          </a:xfrm>
        </p:grpSpPr>
        <p:sp>
          <p:nvSpPr>
            <p:cNvPr id="55"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56"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57" name="Rectangle 10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58" name="Group 111"/>
          <p:cNvGrpSpPr>
            <a:grpSpLocks/>
          </p:cNvGrpSpPr>
          <p:nvPr/>
        </p:nvGrpSpPr>
        <p:grpSpPr bwMode="auto">
          <a:xfrm>
            <a:off x="1052513" y="1268760"/>
            <a:ext cx="10155239" cy="507999"/>
            <a:chOff x="703" y="1126"/>
            <a:chExt cx="6397" cy="320"/>
          </a:xfrm>
        </p:grpSpPr>
        <p:sp>
          <p:nvSpPr>
            <p:cNvPr id="59" name="Rectangle 112"/>
            <p:cNvSpPr>
              <a:spLocks noChangeArrowheads="1"/>
            </p:cNvSpPr>
            <p:nvPr/>
          </p:nvSpPr>
          <p:spPr bwMode="auto">
            <a:xfrm>
              <a:off x="703" y="1217"/>
              <a:ext cx="5488" cy="21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60" name="Text Box 113"/>
            <p:cNvSpPr txBox="1">
              <a:spLocks noChangeArrowheads="1"/>
            </p:cNvSpPr>
            <p:nvPr/>
          </p:nvSpPr>
          <p:spPr bwMode="auto">
            <a:xfrm>
              <a:off x="772" y="1194"/>
              <a:ext cx="5648" cy="252"/>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0076"/>
                  </a:solidFill>
                </a:rPr>
                <a:t>0         1          2             3             4             5            6              7              8            9            10</a:t>
              </a:r>
            </a:p>
          </p:txBody>
        </p:sp>
        <p:sp>
          <p:nvSpPr>
            <p:cNvPr id="61" name="Text Box 114"/>
            <p:cNvSpPr txBox="1">
              <a:spLocks noChangeArrowheads="1"/>
            </p:cNvSpPr>
            <p:nvPr/>
          </p:nvSpPr>
          <p:spPr bwMode="auto">
            <a:xfrm>
              <a:off x="6191" y="1126"/>
              <a:ext cx="909" cy="291"/>
            </a:xfrm>
            <a:prstGeom prst="rect">
              <a:avLst/>
            </a:prstGeom>
            <a:noFill/>
            <a:ln w="12700" cap="sq">
              <a:noFill/>
              <a:miter lim="800000"/>
              <a:headEnd type="none" w="sm" len="sm"/>
              <a:tailEnd type="none" w="sm" len="sm"/>
            </a:ln>
          </p:spPr>
          <p:txBody>
            <a:bodyPr wrap="square">
              <a:spAutoFit/>
            </a:bodyPr>
            <a:lstStyle/>
            <a:p>
              <a:r>
                <a:rPr lang="zh-CN" altLang="en-US" sz="2400" dirty="0">
                  <a:solidFill>
                    <a:srgbClr val="000076"/>
                  </a:solidFill>
                  <a:ea typeface="幼圆" pitchFamily="49" charset="-122"/>
                </a:rPr>
                <a:t>位置</a:t>
              </a:r>
            </a:p>
          </p:txBody>
        </p:sp>
      </p:grpSp>
      <p:sp>
        <p:nvSpPr>
          <p:cNvPr id="62" name="右箭头 61">
            <a:hlinkClick r:id="rId2" action="ppaction://hlinksldjump"/>
          </p:cNvPr>
          <p:cNvSpPr/>
          <p:nvPr/>
        </p:nvSpPr>
        <p:spPr bwMode="auto">
          <a:xfrm>
            <a:off x="7679382" y="6165304"/>
            <a:ext cx="1296144" cy="360040"/>
          </a:xfrm>
          <a:prstGeom prst="rightArrow">
            <a:avLst/>
          </a:prstGeom>
          <a:solidFill>
            <a:schemeClr val="tx1"/>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674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right)">
                                      <p:cBhvr>
                                        <p:cTn id="45" dur="500"/>
                                        <p:tgtEl>
                                          <p:spTgt spid="2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dissolv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dissolv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528" fill="hold" nodeType="click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 calcmode="lin" valueType="num">
                                      <p:cBhvr>
                                        <p:cTn id="68" dur="500" fill="hold"/>
                                        <p:tgtEl>
                                          <p:spTgt spid="51"/>
                                        </p:tgtEl>
                                        <p:attrNameLst>
                                          <p:attrName>ppt_x</p:attrName>
                                        </p:attrNameLst>
                                      </p:cBhvr>
                                      <p:tavLst>
                                        <p:tav tm="0">
                                          <p:val>
                                            <p:fltVal val="0.5"/>
                                          </p:val>
                                        </p:tav>
                                        <p:tav tm="100000">
                                          <p:val>
                                            <p:strVal val="#ppt_x"/>
                                          </p:val>
                                        </p:tav>
                                      </p:tavLst>
                                    </p:anim>
                                    <p:anim calcmode="lin" valueType="num">
                                      <p:cBhvr>
                                        <p:cTn id="69" dur="500" fill="hold"/>
                                        <p:tgtEl>
                                          <p:spTgt spid="51"/>
                                        </p:tgtEl>
                                        <p:attrNameLst>
                                          <p:attrName>ppt_y</p:attrName>
                                        </p:attrNameLst>
                                      </p:cBhvr>
                                      <p:tavLst>
                                        <p:tav tm="0">
                                          <p:val>
                                            <p:fltVal val="0.5"/>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nimBg="1"/>
      <p:bldP spid="17" grpId="0" animBg="1"/>
      <p:bldP spid="24"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3845483" y="476250"/>
            <a:ext cx="599362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3555" name="Text Box 16"/>
          <p:cNvSpPr txBox="1">
            <a:spLocks noChangeArrowheads="1"/>
          </p:cNvSpPr>
          <p:nvPr/>
        </p:nvSpPr>
        <p:spPr bwMode="auto">
          <a:xfrm>
            <a:off x="1377771" y="1795463"/>
            <a:ext cx="9650744"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dirty="0" smtClean="0">
                <a:solidFill>
                  <a:srgbClr val="FF3300"/>
                </a:solidFill>
              </a:rPr>
              <a:t> 2     5      7       11     </a:t>
            </a:r>
            <a:r>
              <a:rPr lang="en-US" altLang="zh-CN" sz="2800" dirty="0">
                <a:solidFill>
                  <a:srgbClr val="FF3300"/>
                </a:solidFill>
              </a:rPr>
              <a:t>14 </a:t>
            </a:r>
            <a:r>
              <a:rPr lang="en-US" altLang="zh-CN" sz="2800" dirty="0" smtClean="0">
                <a:solidFill>
                  <a:srgbClr val="FF3300"/>
                </a:solidFill>
              </a:rPr>
              <a:t>     16      19       23       </a:t>
            </a:r>
            <a:r>
              <a:rPr lang="en-US" altLang="zh-CN" sz="2800" dirty="0">
                <a:solidFill>
                  <a:srgbClr val="FF3300"/>
                </a:solidFill>
              </a:rPr>
              <a:t>27   </a:t>
            </a:r>
            <a:r>
              <a:rPr lang="en-US" altLang="zh-CN" sz="2800" dirty="0" smtClean="0">
                <a:solidFill>
                  <a:srgbClr val="FF3300"/>
                </a:solidFill>
              </a:rPr>
              <a:t>   32     50</a:t>
            </a:r>
            <a:endParaRPr lang="en-US" altLang="zh-CN" sz="2800" dirty="0">
              <a:solidFill>
                <a:srgbClr val="FF3300"/>
              </a:solidFill>
            </a:endParaRPr>
          </a:p>
        </p:txBody>
      </p:sp>
      <p:sp>
        <p:nvSpPr>
          <p:cNvPr id="254993" name="Rectangle 17"/>
          <p:cNvSpPr>
            <a:spLocks noChangeArrowheads="1"/>
          </p:cNvSpPr>
          <p:nvPr/>
        </p:nvSpPr>
        <p:spPr bwMode="auto">
          <a:xfrm>
            <a:off x="1276184" y="2259014"/>
            <a:ext cx="530915" cy="43088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9018945" y="2328863"/>
            <a:ext cx="604653" cy="415498"/>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sp>
        <p:nvSpPr>
          <p:cNvPr id="254995" name="Rectangle 19"/>
          <p:cNvSpPr>
            <a:spLocks noChangeArrowheads="1"/>
          </p:cNvSpPr>
          <p:nvPr/>
        </p:nvSpPr>
        <p:spPr bwMode="auto">
          <a:xfrm>
            <a:off x="4871070" y="2259014"/>
            <a:ext cx="556563" cy="430887"/>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sp>
        <p:nvSpPr>
          <p:cNvPr id="254996" name="Freeform 20"/>
          <p:cNvSpPr>
            <a:spLocks/>
          </p:cNvSpPr>
          <p:nvPr/>
        </p:nvSpPr>
        <p:spPr bwMode="auto">
          <a:xfrm>
            <a:off x="4871070" y="1830388"/>
            <a:ext cx="723807"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4150244" y="2251879"/>
            <a:ext cx="5629599" cy="501650"/>
            <a:chOff x="1935" y="1525"/>
            <a:chExt cx="2660" cy="316"/>
          </a:xfrm>
        </p:grpSpPr>
        <p:sp>
          <p:nvSpPr>
            <p:cNvPr id="23613" name="Rectangle 24"/>
            <p:cNvSpPr>
              <a:spLocks noChangeArrowheads="1"/>
            </p:cNvSpPr>
            <p:nvPr/>
          </p:nvSpPr>
          <p:spPr bwMode="auto">
            <a:xfrm>
              <a:off x="1935" y="1525"/>
              <a:ext cx="286"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sp>
          <p:nvSpPr>
            <p:cNvPr id="23614" name="Rectangle 25"/>
            <p:cNvSpPr>
              <a:spLocks noChangeArrowheads="1"/>
            </p:cNvSpPr>
            <p:nvPr/>
          </p:nvSpPr>
          <p:spPr bwMode="auto">
            <a:xfrm>
              <a:off x="4211" y="160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2638822" y="2276872"/>
            <a:ext cx="2996810" cy="493712"/>
            <a:chOff x="1167" y="1529"/>
            <a:chExt cx="1416" cy="311"/>
          </a:xfrm>
        </p:grpSpPr>
        <p:sp>
          <p:nvSpPr>
            <p:cNvPr id="23611" name="Rectangle 29"/>
            <p:cNvSpPr>
              <a:spLocks noChangeArrowheads="1"/>
            </p:cNvSpPr>
            <p:nvPr/>
          </p:nvSpPr>
          <p:spPr bwMode="auto">
            <a:xfrm>
              <a:off x="2199" y="16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26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grpSp>
      <p:sp>
        <p:nvSpPr>
          <p:cNvPr id="255007" name="Freeform 31"/>
          <p:cNvSpPr>
            <a:spLocks/>
          </p:cNvSpPr>
          <p:nvPr/>
        </p:nvSpPr>
        <p:spPr bwMode="auto">
          <a:xfrm>
            <a:off x="2566814" y="1812926"/>
            <a:ext cx="791530"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1270670" y="2276872"/>
            <a:ext cx="2692050" cy="433387"/>
            <a:chOff x="517" y="1540"/>
            <a:chExt cx="1272"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38" y="1540"/>
              <a:ext cx="251" cy="271"/>
            </a:xfrm>
            <a:prstGeom prst="rect">
              <a:avLst/>
            </a:prstGeom>
            <a:noFill/>
            <a:ln w="12700" cap="sq">
              <a:noFill/>
              <a:miter lim="800000"/>
              <a:headEnd type="none" w="sm" len="sm"/>
              <a:tailEnd type="none" w="sm" len="sm"/>
            </a:ln>
          </p:spPr>
          <p:txBody>
            <a:bodyPr wrap="none">
              <a:spAutoFit/>
            </a:bodyPr>
            <a:lstStyle/>
            <a:p>
              <a:r>
                <a:rPr lang="en-US" altLang="zh-CN" sz="2200" dirty="0">
                  <a:solidFill>
                    <a:schemeClr val="accent2"/>
                  </a:solidFill>
                </a:rPr>
                <a:t>low</a:t>
              </a:r>
            </a:p>
          </p:txBody>
        </p:sp>
      </p:grpSp>
      <p:grpSp>
        <p:nvGrpSpPr>
          <p:cNvPr id="6" name="Group 39"/>
          <p:cNvGrpSpPr>
            <a:grpSpLocks/>
          </p:cNvGrpSpPr>
          <p:nvPr/>
        </p:nvGrpSpPr>
        <p:grpSpPr bwMode="auto">
          <a:xfrm>
            <a:off x="2566814" y="2348880"/>
            <a:ext cx="1432797" cy="665162"/>
            <a:chOff x="1148" y="1584"/>
            <a:chExt cx="677" cy="419"/>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26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grpSp>
      <p:sp>
        <p:nvSpPr>
          <p:cNvPr id="255018" name="Freeform 42"/>
          <p:cNvSpPr>
            <a:spLocks/>
          </p:cNvSpPr>
          <p:nvPr/>
        </p:nvSpPr>
        <p:spPr bwMode="auto">
          <a:xfrm>
            <a:off x="3430910" y="1801813"/>
            <a:ext cx="659947"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2566814" y="2276872"/>
            <a:ext cx="2469828" cy="415925"/>
            <a:chOff x="1174" y="1536"/>
            <a:chExt cx="1167" cy="262"/>
          </a:xfrm>
        </p:grpSpPr>
        <p:sp>
          <p:nvSpPr>
            <p:cNvPr id="23605" name="Rectangle 47"/>
            <p:cNvSpPr>
              <a:spLocks noChangeArrowheads="1"/>
            </p:cNvSpPr>
            <p:nvPr/>
          </p:nvSpPr>
          <p:spPr bwMode="auto">
            <a:xfrm>
              <a:off x="1957"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286"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grpSp>
      <p:sp>
        <p:nvSpPr>
          <p:cNvPr id="255025" name="Freeform 49"/>
          <p:cNvSpPr>
            <a:spLocks/>
          </p:cNvSpPr>
          <p:nvPr/>
        </p:nvSpPr>
        <p:spPr bwMode="auto">
          <a:xfrm>
            <a:off x="2394056" y="2259409"/>
            <a:ext cx="2279353"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2088879" y="3860800"/>
            <a:ext cx="8711066"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3122"/>
              <a:ext cx="3456" cy="601"/>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r>
                <a:rPr lang="zh-CN" altLang="en-US" sz="2800" dirty="0" smtClean="0">
                  <a:solidFill>
                    <a:srgbClr val="FF3300"/>
                  </a:solidFill>
                  <a:latin typeface="幼圆" pitchFamily="49" charset="-122"/>
                  <a:ea typeface="幼圆" pitchFamily="49" charset="-122"/>
                </a:rPr>
                <a:t>，未能</a:t>
              </a:r>
              <a:r>
                <a:rPr lang="zh-CN" altLang="en-US" sz="2800" dirty="0">
                  <a:solidFill>
                    <a:srgbClr val="FF3300"/>
                  </a:solidFill>
                  <a:latin typeface="幼圆" pitchFamily="49" charset="-122"/>
                  <a:ea typeface="幼圆" pitchFamily="49" charset="-122"/>
                </a:rPr>
                <a:t>查到匹配的记录，查找失败。给出信息</a:t>
              </a:r>
              <a:r>
                <a:rPr lang="en-US" altLang="zh-CN" sz="2800" dirty="0">
                  <a:solidFill>
                    <a:srgbClr val="FF3300"/>
                  </a:solidFill>
                  <a:ea typeface="幼圆" pitchFamily="49" charset="-122"/>
                </a:rPr>
                <a:t>-1</a:t>
              </a:r>
              <a:r>
                <a:rPr lang="zh-CN" altLang="en-US" sz="2800" dirty="0">
                  <a:solidFill>
                    <a:srgbClr val="FF3300"/>
                  </a:solidFill>
                  <a:latin typeface="幼圆" pitchFamily="49" charset="-122"/>
                  <a:ea typeface="幼圆" pitchFamily="49" charset="-122"/>
                </a:rPr>
                <a:t>。</a:t>
              </a: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645499" y="3284539"/>
            <a:ext cx="5233833" cy="1449387"/>
            <a:chOff x="305" y="2200"/>
            <a:chExt cx="2473"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a:off x="512" y="2428"/>
              <a:ext cx="2266" cy="40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600" i="1" dirty="0">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5477220" y="3073772"/>
            <a:ext cx="6019017" cy="1003300"/>
            <a:chOff x="2692" y="1632"/>
            <a:chExt cx="2844" cy="6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3580" name="Text Box 115"/>
            <p:cNvSpPr txBox="1">
              <a:spLocks noChangeArrowheads="1"/>
            </p:cNvSpPr>
            <p:nvPr/>
          </p:nvSpPr>
          <p:spPr bwMode="auto">
            <a:xfrm>
              <a:off x="2743"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dirty="0">
                  <a:solidFill>
                    <a:srgbClr val="FF3300"/>
                  </a:solidFill>
                </a:rPr>
                <a:t>                              </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2510" cy="582"/>
            </a:xfrm>
            <a:prstGeom prst="rect">
              <a:avLst/>
            </a:prstGeom>
            <a:noFill/>
            <a:ln w="12700" cap="sq">
              <a:noFill/>
              <a:miter lim="800000"/>
              <a:headEnd type="none" w="sm" len="sm"/>
              <a:tailEnd type="none" w="sm" len="sm"/>
            </a:ln>
          </p:spPr>
          <p:txBody>
            <a:bodyPr wrap="square">
              <a:spAutoFit/>
            </a:bodyPr>
            <a:lstStyle/>
            <a:p>
              <a:r>
                <a:rPr lang="zh-CN" altLang="en-US" sz="2700" dirty="0" smtClean="0">
                  <a:solidFill>
                    <a:srgbClr val="000099"/>
                  </a:solidFill>
                  <a:ea typeface="幼圆" pitchFamily="49" charset="-122"/>
                </a:rPr>
                <a:t> 查找</a:t>
              </a:r>
              <a:r>
                <a:rPr lang="zh-CN" altLang="en-US" sz="2700" dirty="0">
                  <a:solidFill>
                    <a:srgbClr val="000099"/>
                  </a:solidFill>
                  <a:ea typeface="幼圆" pitchFamily="49" charset="-122"/>
                </a:rPr>
                <a:t>失败的</a:t>
              </a:r>
              <a:r>
                <a:rPr lang="zh-CN" altLang="en-US" sz="2700" dirty="0" smtClean="0">
                  <a:solidFill>
                    <a:srgbClr val="000099"/>
                  </a:solidFill>
                  <a:ea typeface="幼圆" pitchFamily="49" charset="-122"/>
                </a:rPr>
                <a:t>标志 ：</a:t>
              </a:r>
              <a:r>
                <a:rPr lang="en-US" altLang="zh-CN" sz="2400" b="1" dirty="0">
                  <a:solidFill>
                    <a:srgbClr val="FF3300"/>
                  </a:solidFill>
                </a:rPr>
                <a:t>low&gt;high</a:t>
              </a:r>
            </a:p>
            <a:p>
              <a:endParaRPr lang="zh-CN" altLang="en-US" sz="2700" dirty="0">
                <a:solidFill>
                  <a:srgbClr val="000099"/>
                </a:solidFill>
                <a:ea typeface="幼圆" pitchFamily="49" charset="-122"/>
              </a:endParaRPr>
            </a:p>
          </p:txBody>
        </p:sp>
      </p:grpSp>
      <p:grpSp>
        <p:nvGrpSpPr>
          <p:cNvPr id="13" name="Group 123"/>
          <p:cNvGrpSpPr>
            <a:grpSpLocks/>
          </p:cNvGrpSpPr>
          <p:nvPr/>
        </p:nvGrpSpPr>
        <p:grpSpPr bwMode="auto">
          <a:xfrm>
            <a:off x="376718" y="260350"/>
            <a:ext cx="1591526"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330"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dirty="0">
                  <a:solidFill>
                    <a:srgbClr val="FFFFFF"/>
                  </a:solidFill>
                  <a:latin typeface="华文新魏" pitchFamily="2" charset="-122"/>
                  <a:ea typeface="华文新魏" pitchFamily="2" charset="-122"/>
                </a:rPr>
                <a:t>例</a:t>
              </a:r>
              <a:endParaRPr lang="zh-CN" altLang="en-US" sz="4000" dirty="0">
                <a:solidFill>
                  <a:srgbClr val="FFFFFF"/>
                </a:solidFill>
                <a:ea typeface="华文新魏" pitchFamily="2" charset="-122"/>
              </a:endParaRPr>
            </a:p>
          </p:txBody>
        </p:sp>
        <p:sp>
          <p:nvSpPr>
            <p:cNvPr id="23578" name="Rectangle 126"/>
            <p:cNvSpPr>
              <a:spLocks noChangeArrowheads="1"/>
            </p:cNvSpPr>
            <p:nvPr/>
          </p:nvSpPr>
          <p:spPr bwMode="auto">
            <a:xfrm>
              <a:off x="503" y="361"/>
              <a:ext cx="203" cy="465"/>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1318513" y="1341431"/>
            <a:ext cx="10605235" cy="461960"/>
            <a:chOff x="567" y="927"/>
            <a:chExt cx="5011" cy="291"/>
          </a:xfrm>
        </p:grpSpPr>
        <p:sp>
          <p:nvSpPr>
            <p:cNvPr id="23573" name="Rectangle 135"/>
            <p:cNvSpPr>
              <a:spLocks noChangeArrowheads="1"/>
            </p:cNvSpPr>
            <p:nvPr/>
          </p:nvSpPr>
          <p:spPr bwMode="auto">
            <a:xfrm>
              <a:off x="567" y="986"/>
              <a:ext cx="4490" cy="167"/>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55"/>
              <a:ext cx="4648" cy="252"/>
            </a:xfrm>
            <a:prstGeom prst="rect">
              <a:avLst/>
            </a:prstGeom>
            <a:noFill/>
            <a:ln w="12700" cap="sq">
              <a:noFill/>
              <a:miter lim="800000"/>
              <a:headEnd type="none" w="sm" len="sm"/>
              <a:tailEnd type="none" w="sm" len="sm"/>
            </a:ln>
          </p:spPr>
          <p:txBody>
            <a:bodyPr>
              <a:spAutoFit/>
            </a:bodyPr>
            <a:lstStyle/>
            <a:p>
              <a:r>
                <a:rPr lang="en-US" altLang="zh-CN" sz="2000" dirty="0">
                  <a:solidFill>
                    <a:srgbClr val="000076"/>
                  </a:solidFill>
                </a:rPr>
                <a:t>0    </a:t>
              </a:r>
              <a:r>
                <a:rPr lang="en-US" altLang="zh-CN" sz="2000" dirty="0" smtClean="0">
                  <a:solidFill>
                    <a:srgbClr val="000076"/>
                  </a:solidFill>
                </a:rPr>
                <a:t>    1         </a:t>
              </a:r>
              <a:r>
                <a:rPr lang="en-US" altLang="zh-CN" sz="2000" dirty="0">
                  <a:solidFill>
                    <a:srgbClr val="000076"/>
                  </a:solidFill>
                </a:rPr>
                <a:t>2   </a:t>
              </a:r>
              <a:r>
                <a:rPr lang="en-US" altLang="zh-CN" sz="2000" dirty="0" smtClean="0">
                  <a:solidFill>
                    <a:srgbClr val="000076"/>
                  </a:solidFill>
                </a:rPr>
                <a:t>         </a:t>
              </a:r>
              <a:r>
                <a:rPr lang="en-US" altLang="zh-CN" sz="2000" dirty="0">
                  <a:solidFill>
                    <a:srgbClr val="000076"/>
                  </a:solidFill>
                </a:rPr>
                <a:t>3  </a:t>
              </a:r>
              <a:r>
                <a:rPr lang="en-US" altLang="zh-CN" sz="2000" dirty="0" smtClean="0">
                  <a:solidFill>
                    <a:srgbClr val="000076"/>
                  </a:solidFill>
                </a:rPr>
                <a:t>         4            </a:t>
              </a:r>
              <a:r>
                <a:rPr lang="en-US" altLang="zh-CN" sz="2000" dirty="0">
                  <a:solidFill>
                    <a:srgbClr val="000076"/>
                  </a:solidFill>
                </a:rPr>
                <a:t>5  </a:t>
              </a:r>
              <a:r>
                <a:rPr lang="en-US" altLang="zh-CN" sz="2000" dirty="0" smtClean="0">
                  <a:solidFill>
                    <a:srgbClr val="000076"/>
                  </a:solidFill>
                </a:rPr>
                <a:t>          </a:t>
              </a:r>
              <a:r>
                <a:rPr lang="en-US" altLang="zh-CN" sz="2000" dirty="0">
                  <a:solidFill>
                    <a:srgbClr val="000076"/>
                  </a:solidFill>
                </a:rPr>
                <a:t>6 </a:t>
              </a:r>
              <a:r>
                <a:rPr lang="en-US" altLang="zh-CN" sz="2000" dirty="0" smtClean="0">
                  <a:solidFill>
                    <a:srgbClr val="000076"/>
                  </a:solidFill>
                </a:rPr>
                <a:t>            </a:t>
              </a:r>
              <a:r>
                <a:rPr lang="en-US" altLang="zh-CN" sz="2000" dirty="0">
                  <a:solidFill>
                    <a:srgbClr val="000076"/>
                  </a:solidFill>
                </a:rPr>
                <a:t>7 </a:t>
              </a:r>
              <a:r>
                <a:rPr lang="en-US" altLang="zh-CN" sz="2000" dirty="0" smtClean="0">
                  <a:solidFill>
                    <a:srgbClr val="000076"/>
                  </a:solidFill>
                </a:rPr>
                <a:t>             </a:t>
              </a:r>
              <a:r>
                <a:rPr lang="en-US" altLang="zh-CN" sz="2000" dirty="0">
                  <a:solidFill>
                    <a:srgbClr val="000076"/>
                  </a:solidFill>
                </a:rPr>
                <a:t>8  </a:t>
              </a:r>
              <a:r>
                <a:rPr lang="en-US" altLang="zh-CN" sz="2000" dirty="0" smtClean="0">
                  <a:solidFill>
                    <a:srgbClr val="000076"/>
                  </a:solidFill>
                </a:rPr>
                <a:t>          </a:t>
              </a:r>
              <a:r>
                <a:rPr lang="en-US" altLang="zh-CN" sz="2000" dirty="0">
                  <a:solidFill>
                    <a:srgbClr val="000076"/>
                  </a:solidFill>
                </a:rPr>
                <a:t>9 </a:t>
              </a:r>
              <a:r>
                <a:rPr lang="en-US" altLang="zh-CN" sz="2000" dirty="0" smtClean="0">
                  <a:solidFill>
                    <a:srgbClr val="000076"/>
                  </a:solidFill>
                </a:rPr>
                <a:t>         </a:t>
              </a:r>
              <a:r>
                <a:rPr lang="en-US" altLang="zh-CN" sz="2000" dirty="0">
                  <a:solidFill>
                    <a:srgbClr val="000076"/>
                  </a:solidFill>
                </a:rPr>
                <a:t>10</a:t>
              </a:r>
            </a:p>
          </p:txBody>
        </p:sp>
        <p:sp>
          <p:nvSpPr>
            <p:cNvPr id="23575" name="Text Box 137"/>
            <p:cNvSpPr txBox="1">
              <a:spLocks noChangeArrowheads="1"/>
            </p:cNvSpPr>
            <p:nvPr/>
          </p:nvSpPr>
          <p:spPr bwMode="auto">
            <a:xfrm>
              <a:off x="5079" y="927"/>
              <a:ext cx="499" cy="291"/>
            </a:xfrm>
            <a:prstGeom prst="rect">
              <a:avLst/>
            </a:prstGeom>
            <a:noFill/>
            <a:ln w="12700" cap="sq">
              <a:noFill/>
              <a:miter lim="800000"/>
              <a:headEnd type="none" w="sm" len="sm"/>
              <a:tailEnd type="none" w="sm" len="sm"/>
            </a:ln>
          </p:spPr>
          <p:txBody>
            <a:bodyPr>
              <a:spAutoFit/>
            </a:bodyPr>
            <a:lstStyle/>
            <a:p>
              <a:r>
                <a:rPr lang="zh-CN" altLang="en-US" sz="2400" dirty="0">
                  <a:solidFill>
                    <a:srgbClr val="000076"/>
                  </a:solidFill>
                  <a:ea typeface="幼圆" pitchFamily="49" charset="-122"/>
                </a:rPr>
                <a:t>位置</a:t>
              </a:r>
            </a:p>
          </p:txBody>
        </p:sp>
      </p:grpSp>
      <p:sp>
        <p:nvSpPr>
          <p:cNvPr id="15" name="灯片编号占位符 14"/>
          <p:cNvSpPr>
            <a:spLocks noGrp="1"/>
          </p:cNvSpPr>
          <p:nvPr>
            <p:ph type="sldNum" sz="quarter" idx="11"/>
          </p:nvPr>
        </p:nvSpPr>
        <p:spPr/>
        <p:txBody>
          <a:bodyPr/>
          <a:lstStyle/>
          <a:p>
            <a:fld id="{0C913308-F349-4B6D-A68A-DD1791B4A57B}" type="slidenum">
              <a:rPr lang="zh-CN" altLang="en-US" smtClean="0"/>
              <a:pPr/>
              <a:t>21</a:t>
            </a:fld>
            <a:endParaRPr lang="zh-CN" altLang="en-US"/>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4996"/>
                                        </p:tgtEl>
                                        <p:attrNameLst>
                                          <p:attrName>style.visibility</p:attrName>
                                        </p:attrNameLst>
                                      </p:cBhvr>
                                      <p:to>
                                        <p:strVal val="visible"/>
                                      </p:to>
                                    </p:set>
                                    <p:animEffect transition="in" filter="dissolve">
                                      <p:cBhvr>
                                        <p:cTn id="27" dur="500"/>
                                        <p:tgtEl>
                                          <p:spTgt spid="2549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5007"/>
                                        </p:tgtEl>
                                        <p:attrNameLst>
                                          <p:attrName>style.visibility</p:attrName>
                                        </p:attrNameLst>
                                      </p:cBhvr>
                                      <p:to>
                                        <p:strVal val="visible"/>
                                      </p:to>
                                    </p:set>
                                    <p:animEffect transition="in" filter="dissolve">
                                      <p:cBhvr>
                                        <p:cTn id="40" dur="500"/>
                                        <p:tgtEl>
                                          <p:spTgt spid="25500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55018"/>
                                        </p:tgtEl>
                                        <p:attrNameLst>
                                          <p:attrName>style.visibility</p:attrName>
                                        </p:attrNameLst>
                                      </p:cBhvr>
                                      <p:to>
                                        <p:strVal val="visible"/>
                                      </p:to>
                                    </p:set>
                                    <p:animEffect transition="in" filter="dissolve">
                                      <p:cBhvr>
                                        <p:cTn id="53" dur="500"/>
                                        <p:tgtEl>
                                          <p:spTgt spid="2550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right)">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288" fill="hold" grpId="0" nodeType="clickEffect">
                                  <p:stCondLst>
                                    <p:cond delay="0"/>
                                  </p:stCondLst>
                                  <p:childTnLst>
                                    <p:set>
                                      <p:cBhvr>
                                        <p:cTn id="62" dur="1" fill="hold">
                                          <p:stCondLst>
                                            <p:cond delay="0"/>
                                          </p:stCondLst>
                                        </p:cTn>
                                        <p:tgtEl>
                                          <p:spTgt spid="255025"/>
                                        </p:tgtEl>
                                        <p:attrNameLst>
                                          <p:attrName>style.visibility</p:attrName>
                                        </p:attrNameLst>
                                      </p:cBhvr>
                                      <p:to>
                                        <p:strVal val="visible"/>
                                      </p:to>
                                    </p:set>
                                    <p:anim calcmode="lin" valueType="num">
                                      <p:cBhvr>
                                        <p:cTn id="63" dur="500" fill="hold"/>
                                        <p:tgtEl>
                                          <p:spTgt spid="255025"/>
                                        </p:tgtEl>
                                        <p:attrNameLst>
                                          <p:attrName>ppt_w</p:attrName>
                                        </p:attrNameLst>
                                      </p:cBhvr>
                                      <p:tavLst>
                                        <p:tav tm="0">
                                          <p:val>
                                            <p:strVal val="4/3*#ppt_w"/>
                                          </p:val>
                                        </p:tav>
                                        <p:tav tm="100000">
                                          <p:val>
                                            <p:strVal val="#ppt_w"/>
                                          </p:val>
                                        </p:tav>
                                      </p:tavLst>
                                    </p:anim>
                                    <p:anim calcmode="lin" valueType="num">
                                      <p:cBhvr>
                                        <p:cTn id="64"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right)">
                                      <p:cBhvr>
                                        <p:cTn id="69" dur="500"/>
                                        <p:tgtEl>
                                          <p:spTgt spid="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 calcmode="lin" valueType="num">
                                      <p:cBhvr>
                                        <p:cTn id="76" dur="500" fill="hold"/>
                                        <p:tgtEl>
                                          <p:spTgt spid="10"/>
                                        </p:tgtEl>
                                        <p:attrNameLst>
                                          <p:attrName>ppt_x</p:attrName>
                                        </p:attrNameLst>
                                      </p:cBhvr>
                                      <p:tavLst>
                                        <p:tav tm="0">
                                          <p:val>
                                            <p:fltVal val="0.5"/>
                                          </p:val>
                                        </p:tav>
                                        <p:tav tm="100000">
                                          <p:val>
                                            <p:strVal val="#ppt_x"/>
                                          </p:val>
                                        </p:tav>
                                      </p:tavLst>
                                    </p:anim>
                                    <p:anim calcmode="lin" valueType="num">
                                      <p:cBhvr>
                                        <p:cTn id="77"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left)">
                                      <p:cBhvr>
                                        <p:cTn id="8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113212" y="317501"/>
            <a:ext cx="658409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4579" name="Text Box 12"/>
          <p:cNvSpPr txBox="1">
            <a:spLocks noChangeArrowheads="1"/>
          </p:cNvSpPr>
          <p:nvPr/>
        </p:nvSpPr>
        <p:spPr bwMode="auto">
          <a:xfrm>
            <a:off x="1918145" y="1314450"/>
            <a:ext cx="9650744"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a:t>
            </a:r>
            <a:r>
              <a:rPr lang="en-US" altLang="zh-CN" sz="2700" dirty="0" smtClean="0">
                <a:solidFill>
                  <a:srgbClr val="FF3300"/>
                </a:solidFill>
              </a:rPr>
              <a:t> 5       </a:t>
            </a:r>
            <a:r>
              <a:rPr lang="en-US" altLang="zh-CN" sz="2700" dirty="0">
                <a:solidFill>
                  <a:srgbClr val="FF3300"/>
                </a:solidFill>
              </a:rPr>
              <a:t>7 </a:t>
            </a:r>
            <a:r>
              <a:rPr lang="en-US" altLang="zh-CN" sz="2700" dirty="0" smtClean="0">
                <a:solidFill>
                  <a:srgbClr val="FF3300"/>
                </a:solidFill>
              </a:rPr>
              <a:t>       </a:t>
            </a:r>
            <a:r>
              <a:rPr lang="en-US" altLang="zh-CN" sz="2700" dirty="0">
                <a:solidFill>
                  <a:srgbClr val="FF3300"/>
                </a:solidFill>
              </a:rPr>
              <a:t>11 </a:t>
            </a:r>
            <a:r>
              <a:rPr lang="en-US" altLang="zh-CN" sz="2700" dirty="0" smtClean="0">
                <a:solidFill>
                  <a:srgbClr val="FF3300"/>
                </a:solidFill>
              </a:rPr>
              <a:t>      </a:t>
            </a:r>
            <a:r>
              <a:rPr lang="en-US" altLang="zh-CN" sz="2700" dirty="0">
                <a:solidFill>
                  <a:srgbClr val="FF3300"/>
                </a:solidFill>
              </a:rPr>
              <a:t>14 </a:t>
            </a:r>
            <a:r>
              <a:rPr lang="en-US" altLang="zh-CN" sz="2700" dirty="0" smtClean="0">
                <a:solidFill>
                  <a:srgbClr val="FF3300"/>
                </a:solidFill>
              </a:rPr>
              <a:t>      </a:t>
            </a:r>
            <a:r>
              <a:rPr lang="en-US" altLang="zh-CN" sz="2700" dirty="0">
                <a:solidFill>
                  <a:srgbClr val="FF3300"/>
                </a:solidFill>
              </a:rPr>
              <a:t>16   </a:t>
            </a:r>
            <a:r>
              <a:rPr lang="en-US" altLang="zh-CN" sz="2700" dirty="0" smtClean="0">
                <a:solidFill>
                  <a:srgbClr val="FF3300"/>
                </a:solidFill>
              </a:rPr>
              <a:t>     </a:t>
            </a:r>
            <a:r>
              <a:rPr lang="en-US" altLang="zh-CN" sz="2700" dirty="0">
                <a:solidFill>
                  <a:srgbClr val="FF3300"/>
                </a:solidFill>
              </a:rPr>
              <a:t>19 </a:t>
            </a:r>
            <a:r>
              <a:rPr lang="en-US" altLang="zh-CN" sz="2700" dirty="0" smtClean="0">
                <a:solidFill>
                  <a:srgbClr val="FF3300"/>
                </a:solidFill>
              </a:rPr>
              <a:t>       </a:t>
            </a:r>
            <a:r>
              <a:rPr lang="en-US" altLang="zh-CN" sz="2700" dirty="0">
                <a:solidFill>
                  <a:srgbClr val="FF3300"/>
                </a:solidFill>
              </a:rPr>
              <a:t>23 </a:t>
            </a:r>
            <a:r>
              <a:rPr lang="en-US" altLang="zh-CN" sz="2700" dirty="0" smtClean="0">
                <a:solidFill>
                  <a:srgbClr val="FF3300"/>
                </a:solidFill>
              </a:rPr>
              <a:t>       </a:t>
            </a:r>
            <a:r>
              <a:rPr lang="en-US" altLang="zh-CN" sz="2700" dirty="0">
                <a:solidFill>
                  <a:srgbClr val="FF3300"/>
                </a:solidFill>
              </a:rPr>
              <a:t>27 </a:t>
            </a:r>
            <a:r>
              <a:rPr lang="en-US" altLang="zh-CN" sz="2700" dirty="0" smtClean="0">
                <a:solidFill>
                  <a:srgbClr val="FF3300"/>
                </a:solidFill>
              </a:rPr>
              <a:t>      </a:t>
            </a:r>
            <a:r>
              <a:rPr lang="en-US" altLang="zh-CN" sz="2700" dirty="0">
                <a:solidFill>
                  <a:srgbClr val="FF3300"/>
                </a:solidFill>
              </a:rPr>
              <a:t>32 </a:t>
            </a:r>
            <a:r>
              <a:rPr lang="en-US" altLang="zh-CN" sz="2700" dirty="0" smtClean="0">
                <a:solidFill>
                  <a:srgbClr val="FF3300"/>
                </a:solidFill>
              </a:rPr>
              <a:t>      </a:t>
            </a:r>
            <a:r>
              <a:rPr lang="en-US" altLang="zh-CN" sz="2700" dirty="0">
                <a:solidFill>
                  <a:srgbClr val="FF3300"/>
                </a:solidFill>
              </a:rPr>
              <a:t>50</a:t>
            </a:r>
          </a:p>
        </p:txBody>
      </p:sp>
      <p:sp>
        <p:nvSpPr>
          <p:cNvPr id="252941" name="Text Box 13"/>
          <p:cNvSpPr txBox="1">
            <a:spLocks noChangeArrowheads="1"/>
          </p:cNvSpPr>
          <p:nvPr/>
        </p:nvSpPr>
        <p:spPr bwMode="auto">
          <a:xfrm>
            <a:off x="1762294" y="1798638"/>
            <a:ext cx="516488" cy="415498"/>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low</a:t>
            </a:r>
          </a:p>
        </p:txBody>
      </p:sp>
      <p:sp>
        <p:nvSpPr>
          <p:cNvPr id="252942" name="Text Box 14"/>
          <p:cNvSpPr txBox="1">
            <a:spLocks noChangeArrowheads="1"/>
          </p:cNvSpPr>
          <p:nvPr/>
        </p:nvSpPr>
        <p:spPr bwMode="auto">
          <a:xfrm>
            <a:off x="10159143" y="1814026"/>
            <a:ext cx="582211" cy="400110"/>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5652542" y="1820863"/>
            <a:ext cx="542136" cy="415498"/>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sp>
        <p:nvSpPr>
          <p:cNvPr id="252944" name="Freeform 16"/>
          <p:cNvSpPr>
            <a:spLocks/>
          </p:cNvSpPr>
          <p:nvPr/>
        </p:nvSpPr>
        <p:spPr bwMode="auto">
          <a:xfrm>
            <a:off x="5500501" y="1340769"/>
            <a:ext cx="668812"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494780" y="1730201"/>
            <a:ext cx="5621134" cy="474663"/>
            <a:chOff x="565" y="1776"/>
            <a:chExt cx="2656" cy="299"/>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77" y="1813"/>
              <a:ext cx="244"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low</a:t>
              </a:r>
            </a:p>
          </p:txBody>
        </p:sp>
      </p:grpSp>
      <p:grpSp>
        <p:nvGrpSpPr>
          <p:cNvPr id="4" name="Group 25"/>
          <p:cNvGrpSpPr>
            <a:grpSpLocks/>
          </p:cNvGrpSpPr>
          <p:nvPr/>
        </p:nvGrpSpPr>
        <p:grpSpPr bwMode="auto">
          <a:xfrm>
            <a:off x="5734759" y="1772816"/>
            <a:ext cx="3206332" cy="492125"/>
            <a:chOff x="2466" y="1802"/>
            <a:chExt cx="1515"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256" cy="262"/>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sp>
        <p:nvSpPr>
          <p:cNvPr id="252956" name="Freeform 28"/>
          <p:cNvSpPr>
            <a:spLocks/>
          </p:cNvSpPr>
          <p:nvPr/>
        </p:nvSpPr>
        <p:spPr bwMode="auto">
          <a:xfrm>
            <a:off x="8342790" y="1331913"/>
            <a:ext cx="632736"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7463354" y="1804814"/>
            <a:ext cx="3312152" cy="400050"/>
            <a:chOff x="3301" y="1798"/>
            <a:chExt cx="1565" cy="252"/>
          </a:xfrm>
        </p:grpSpPr>
        <p:sp>
          <p:nvSpPr>
            <p:cNvPr id="24650" name="Rectangle 32"/>
            <p:cNvSpPr>
              <a:spLocks noChangeArrowheads="1"/>
            </p:cNvSpPr>
            <p:nvPr/>
          </p:nvSpPr>
          <p:spPr bwMode="auto">
            <a:xfrm>
              <a:off x="4482"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275" cy="252"/>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grpSp>
      <p:grpSp>
        <p:nvGrpSpPr>
          <p:cNvPr id="6" name="Group 37"/>
          <p:cNvGrpSpPr>
            <a:grpSpLocks/>
          </p:cNvGrpSpPr>
          <p:nvPr/>
        </p:nvGrpSpPr>
        <p:grpSpPr bwMode="auto">
          <a:xfrm>
            <a:off x="6599262" y="1939999"/>
            <a:ext cx="2541786" cy="696913"/>
            <a:chOff x="2879" y="1824"/>
            <a:chExt cx="1201" cy="439"/>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256" cy="262"/>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grpSp>
        <p:nvGrpSpPr>
          <p:cNvPr id="7" name="Group 43"/>
          <p:cNvGrpSpPr>
            <a:grpSpLocks/>
          </p:cNvGrpSpPr>
          <p:nvPr/>
        </p:nvGrpSpPr>
        <p:grpSpPr bwMode="auto">
          <a:xfrm>
            <a:off x="6527254" y="1772816"/>
            <a:ext cx="1470892" cy="720725"/>
            <a:chOff x="2887" y="1824"/>
            <a:chExt cx="695" cy="454"/>
          </a:xfrm>
        </p:grpSpPr>
        <p:sp>
          <p:nvSpPr>
            <p:cNvPr id="24646" name="Rectangle 44"/>
            <p:cNvSpPr>
              <a:spLocks noChangeArrowheads="1"/>
            </p:cNvSpPr>
            <p:nvPr/>
          </p:nvSpPr>
          <p:spPr bwMode="auto">
            <a:xfrm>
              <a:off x="3338" y="2016"/>
              <a:ext cx="244"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7463358" y="1340768"/>
            <a:ext cx="62337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6547453" y="2188989"/>
            <a:ext cx="1464542" cy="644525"/>
            <a:chOff x="2887" y="2053"/>
            <a:chExt cx="692" cy="406"/>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256" cy="262"/>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grpSp>
      <p:grpSp>
        <p:nvGrpSpPr>
          <p:cNvPr id="9" name="Group 93"/>
          <p:cNvGrpSpPr>
            <a:grpSpLocks/>
          </p:cNvGrpSpPr>
          <p:nvPr/>
        </p:nvGrpSpPr>
        <p:grpSpPr bwMode="auto">
          <a:xfrm>
            <a:off x="438094" y="5843589"/>
            <a:ext cx="11551263"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330"/>
            </a:xfrm>
            <a:prstGeom prst="rect">
              <a:avLst/>
            </a:prstGeom>
            <a:noFill/>
            <a:ln w="12700" cap="sq">
              <a:noFill/>
              <a:miter lim="800000"/>
              <a:headEnd type="none" w="sm" len="sm"/>
              <a:tailEnd type="none" w="sm" len="sm"/>
            </a:ln>
          </p:spPr>
          <p:txBody>
            <a:bodyPr>
              <a:spAutoFit/>
            </a:bodyPr>
            <a:lstStyle/>
            <a:p>
              <a:r>
                <a:rPr lang="zh-CN" altLang="en-US" sz="2800" b="1" dirty="0">
                  <a:solidFill>
                    <a:srgbClr val="FF3300"/>
                  </a:solidFill>
                  <a:latin typeface="幼圆" pitchFamily="49" charset="-122"/>
                  <a:ea typeface="幼圆" pitchFamily="49" charset="-122"/>
                </a:rPr>
                <a:t>当算法中出现</a:t>
              </a:r>
              <a:r>
                <a:rPr lang="en-US" altLang="zh-CN" sz="2800" b="1" dirty="0">
                  <a:solidFill>
                    <a:srgbClr val="FF3300"/>
                  </a:solidFill>
                  <a:latin typeface="幼圆" pitchFamily="49" charset="-122"/>
                  <a:ea typeface="幼圆" pitchFamily="49" charset="-122"/>
                </a:rPr>
                <a:t>high=low=mid</a:t>
              </a:r>
              <a:r>
                <a:rPr lang="zh-CN" altLang="en-US" sz="2800" b="1" dirty="0">
                  <a:solidFill>
                    <a:srgbClr val="FF3300"/>
                  </a:solidFill>
                  <a:latin typeface="幼圆" pitchFamily="49" charset="-122"/>
                  <a:ea typeface="幼圆" pitchFamily="49" charset="-122"/>
                </a:rPr>
                <a:t>的情况时，表示查找成功？</a:t>
              </a:r>
            </a:p>
          </p:txBody>
        </p:sp>
      </p:grpSp>
      <p:grpSp>
        <p:nvGrpSpPr>
          <p:cNvPr id="10" name="Group 103"/>
          <p:cNvGrpSpPr>
            <a:grpSpLocks/>
          </p:cNvGrpSpPr>
          <p:nvPr/>
        </p:nvGrpSpPr>
        <p:grpSpPr bwMode="auto">
          <a:xfrm>
            <a:off x="330158" y="30163"/>
            <a:ext cx="1591527" cy="939800"/>
            <a:chOff x="145" y="306"/>
            <a:chExt cx="752"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572"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2507924" y="3165475"/>
            <a:ext cx="599362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4597" name="Text Box 16"/>
          <p:cNvSpPr txBox="1">
            <a:spLocks noChangeArrowheads="1"/>
          </p:cNvSpPr>
          <p:nvPr/>
        </p:nvSpPr>
        <p:spPr bwMode="auto">
          <a:xfrm>
            <a:off x="1369306" y="4205288"/>
            <a:ext cx="9650744"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dirty="0">
                <a:solidFill>
                  <a:srgbClr val="FF3300"/>
                </a:solidFill>
              </a:rPr>
              <a:t>2   </a:t>
            </a:r>
            <a:r>
              <a:rPr lang="en-US" altLang="zh-CN" sz="2800" dirty="0" smtClean="0">
                <a:solidFill>
                  <a:srgbClr val="FF3300"/>
                </a:solidFill>
              </a:rPr>
              <a:t>   </a:t>
            </a:r>
            <a:r>
              <a:rPr lang="en-US" altLang="zh-CN" sz="2800" dirty="0">
                <a:solidFill>
                  <a:srgbClr val="FF3300"/>
                </a:solidFill>
              </a:rPr>
              <a:t>5 </a:t>
            </a:r>
            <a:r>
              <a:rPr lang="en-US" altLang="zh-CN" sz="2800" dirty="0" smtClean="0">
                <a:solidFill>
                  <a:srgbClr val="FF3300"/>
                </a:solidFill>
              </a:rPr>
              <a:t>     </a:t>
            </a:r>
            <a:r>
              <a:rPr lang="en-US" altLang="zh-CN" sz="2800" dirty="0">
                <a:solidFill>
                  <a:srgbClr val="FF3300"/>
                </a:solidFill>
              </a:rPr>
              <a:t>7 </a:t>
            </a:r>
            <a:r>
              <a:rPr lang="en-US" altLang="zh-CN" sz="2800" dirty="0" smtClean="0">
                <a:solidFill>
                  <a:srgbClr val="FF3300"/>
                </a:solidFill>
              </a:rPr>
              <a:t>       </a:t>
            </a:r>
            <a:r>
              <a:rPr lang="en-US" altLang="zh-CN" sz="2800" dirty="0">
                <a:solidFill>
                  <a:srgbClr val="FF3300"/>
                </a:solidFill>
              </a:rPr>
              <a:t>11 </a:t>
            </a:r>
            <a:r>
              <a:rPr lang="en-US" altLang="zh-CN" sz="2800" dirty="0" smtClean="0">
                <a:solidFill>
                  <a:srgbClr val="FF3300"/>
                </a:solidFill>
              </a:rPr>
              <a:t>     </a:t>
            </a:r>
            <a:r>
              <a:rPr lang="en-US" altLang="zh-CN" sz="2800" dirty="0">
                <a:solidFill>
                  <a:srgbClr val="FF3300"/>
                </a:solidFill>
              </a:rPr>
              <a:t>14 </a:t>
            </a:r>
            <a:r>
              <a:rPr lang="en-US" altLang="zh-CN" sz="2800" dirty="0" smtClean="0">
                <a:solidFill>
                  <a:srgbClr val="FF3300"/>
                </a:solidFill>
              </a:rPr>
              <a:t>      </a:t>
            </a:r>
            <a:r>
              <a:rPr lang="en-US" altLang="zh-CN" sz="2800" dirty="0">
                <a:solidFill>
                  <a:srgbClr val="FF3300"/>
                </a:solidFill>
              </a:rPr>
              <a:t>16    </a:t>
            </a:r>
            <a:r>
              <a:rPr lang="en-US" altLang="zh-CN" sz="2800" dirty="0" smtClean="0">
                <a:solidFill>
                  <a:srgbClr val="FF3300"/>
                </a:solidFill>
              </a:rPr>
              <a:t>   19        </a:t>
            </a:r>
            <a:r>
              <a:rPr lang="en-US" altLang="zh-CN" sz="2800" dirty="0">
                <a:solidFill>
                  <a:srgbClr val="FF3300"/>
                </a:solidFill>
              </a:rPr>
              <a:t>23  </a:t>
            </a:r>
            <a:r>
              <a:rPr lang="en-US" altLang="zh-CN" sz="2800" dirty="0" smtClean="0">
                <a:solidFill>
                  <a:srgbClr val="FF3300"/>
                </a:solidFill>
              </a:rPr>
              <a:t>     </a:t>
            </a:r>
            <a:r>
              <a:rPr lang="en-US" altLang="zh-CN" sz="2800" dirty="0">
                <a:solidFill>
                  <a:srgbClr val="FF3300"/>
                </a:solidFill>
              </a:rPr>
              <a:t>27 </a:t>
            </a:r>
            <a:r>
              <a:rPr lang="en-US" altLang="zh-CN" sz="2800" dirty="0" smtClean="0">
                <a:solidFill>
                  <a:srgbClr val="FF3300"/>
                </a:solidFill>
              </a:rPr>
              <a:t>      32       </a:t>
            </a:r>
            <a:r>
              <a:rPr lang="en-US" altLang="zh-CN" sz="2800" dirty="0">
                <a:solidFill>
                  <a:srgbClr val="FF3300"/>
                </a:solidFill>
              </a:rPr>
              <a:t>50</a:t>
            </a:r>
          </a:p>
        </p:txBody>
      </p:sp>
      <p:sp>
        <p:nvSpPr>
          <p:cNvPr id="66" name="Rectangle 17"/>
          <p:cNvSpPr>
            <a:spLocks noChangeArrowheads="1"/>
          </p:cNvSpPr>
          <p:nvPr/>
        </p:nvSpPr>
        <p:spPr bwMode="auto">
          <a:xfrm>
            <a:off x="1267719" y="4668839"/>
            <a:ext cx="530915" cy="43088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9695606" y="4738688"/>
            <a:ext cx="604653" cy="415498"/>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sp>
        <p:nvSpPr>
          <p:cNvPr id="68" name="Rectangle 19"/>
          <p:cNvSpPr>
            <a:spLocks noChangeArrowheads="1"/>
          </p:cNvSpPr>
          <p:nvPr/>
        </p:nvSpPr>
        <p:spPr bwMode="auto">
          <a:xfrm>
            <a:off x="5159102" y="4668839"/>
            <a:ext cx="556563" cy="430887"/>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sp>
        <p:nvSpPr>
          <p:cNvPr id="69" name="Freeform 20"/>
          <p:cNvSpPr>
            <a:spLocks/>
          </p:cNvSpPr>
          <p:nvPr/>
        </p:nvSpPr>
        <p:spPr bwMode="auto">
          <a:xfrm>
            <a:off x="5087094" y="4244132"/>
            <a:ext cx="648072"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4295006" y="4653136"/>
            <a:ext cx="6213725" cy="485775"/>
            <a:chOff x="1990" y="1525"/>
            <a:chExt cx="2936" cy="306"/>
          </a:xfrm>
        </p:grpSpPr>
        <p:sp>
          <p:nvSpPr>
            <p:cNvPr id="24633" name="Rectangle 24"/>
            <p:cNvSpPr>
              <a:spLocks noChangeArrowheads="1"/>
            </p:cNvSpPr>
            <p:nvPr/>
          </p:nvSpPr>
          <p:spPr bwMode="auto">
            <a:xfrm>
              <a:off x="1990" y="1525"/>
              <a:ext cx="286"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sp>
          <p:nvSpPr>
            <p:cNvPr id="24634" name="Rectangle 25"/>
            <p:cNvSpPr>
              <a:spLocks noChangeArrowheads="1"/>
            </p:cNvSpPr>
            <p:nvPr/>
          </p:nvSpPr>
          <p:spPr bwMode="auto">
            <a:xfrm>
              <a:off x="4542"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2638822" y="4668839"/>
            <a:ext cx="3354481" cy="474662"/>
            <a:chOff x="1167" y="1529"/>
            <a:chExt cx="1585" cy="299"/>
          </a:xfrm>
        </p:grpSpPr>
        <p:sp>
          <p:nvSpPr>
            <p:cNvPr id="24631" name="Rectangle 29"/>
            <p:cNvSpPr>
              <a:spLocks noChangeArrowheads="1"/>
            </p:cNvSpPr>
            <p:nvPr/>
          </p:nvSpPr>
          <p:spPr bwMode="auto">
            <a:xfrm>
              <a:off x="2368"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26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grpSp>
      <p:sp>
        <p:nvSpPr>
          <p:cNvPr id="76" name="Freeform 31"/>
          <p:cNvSpPr>
            <a:spLocks/>
          </p:cNvSpPr>
          <p:nvPr/>
        </p:nvSpPr>
        <p:spPr bwMode="auto">
          <a:xfrm>
            <a:off x="2634908" y="4222751"/>
            <a:ext cx="588356"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1198662" y="4653136"/>
            <a:ext cx="2766124" cy="433387"/>
            <a:chOff x="517" y="1540"/>
            <a:chExt cx="1307"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251" cy="271"/>
            </a:xfrm>
            <a:prstGeom prst="rect">
              <a:avLst/>
            </a:prstGeom>
            <a:noFill/>
            <a:ln w="12700" cap="sq">
              <a:noFill/>
              <a:miter lim="800000"/>
              <a:headEnd type="none" w="sm" len="sm"/>
              <a:tailEnd type="none" w="sm" len="sm"/>
            </a:ln>
          </p:spPr>
          <p:txBody>
            <a:bodyPr wrap="none">
              <a:spAutoFit/>
            </a:bodyPr>
            <a:lstStyle/>
            <a:p>
              <a:r>
                <a:rPr lang="en-US" altLang="zh-CN" sz="2200" dirty="0">
                  <a:solidFill>
                    <a:schemeClr val="accent2"/>
                  </a:solidFill>
                </a:rPr>
                <a:t>low</a:t>
              </a:r>
            </a:p>
          </p:txBody>
        </p:sp>
      </p:grpSp>
      <p:grpSp>
        <p:nvGrpSpPr>
          <p:cNvPr id="16" name="Group 39"/>
          <p:cNvGrpSpPr>
            <a:grpSpLocks/>
          </p:cNvGrpSpPr>
          <p:nvPr/>
        </p:nvGrpSpPr>
        <p:grpSpPr bwMode="auto">
          <a:xfrm>
            <a:off x="2562602" y="4725144"/>
            <a:ext cx="1432797" cy="665162"/>
            <a:chOff x="1148" y="1584"/>
            <a:chExt cx="677" cy="419"/>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26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9900"/>
                  </a:solidFill>
                </a:rPr>
                <a:t>mid</a:t>
              </a:r>
            </a:p>
          </p:txBody>
        </p:sp>
      </p:grpSp>
      <p:sp>
        <p:nvSpPr>
          <p:cNvPr id="83" name="Freeform 42"/>
          <p:cNvSpPr>
            <a:spLocks/>
          </p:cNvSpPr>
          <p:nvPr/>
        </p:nvSpPr>
        <p:spPr bwMode="auto">
          <a:xfrm>
            <a:off x="3492046" y="4211638"/>
            <a:ext cx="518516"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2617976" y="4669259"/>
            <a:ext cx="2539669"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286" cy="262"/>
            </a:xfrm>
            <a:prstGeom prst="rect">
              <a:avLst/>
            </a:prstGeom>
            <a:noFill/>
            <a:ln w="12700" cap="sq">
              <a:noFill/>
              <a:miter lim="800000"/>
              <a:headEnd type="none" w="sm" len="sm"/>
              <a:tailEnd type="none" w="sm" len="sm"/>
            </a:ln>
          </p:spPr>
          <p:txBody>
            <a:bodyPr wrap="none">
              <a:spAutoFit/>
            </a:bodyPr>
            <a:lstStyle/>
            <a:p>
              <a:r>
                <a:rPr lang="en-US" altLang="zh-CN" sz="2100" dirty="0">
                  <a:solidFill>
                    <a:schemeClr val="accent2"/>
                  </a:solidFill>
                </a:rPr>
                <a:t>high</a:t>
              </a:r>
            </a:p>
          </p:txBody>
        </p:sp>
      </p:grpSp>
      <p:sp>
        <p:nvSpPr>
          <p:cNvPr id="87" name="Freeform 49"/>
          <p:cNvSpPr>
            <a:spLocks/>
          </p:cNvSpPr>
          <p:nvPr/>
        </p:nvSpPr>
        <p:spPr bwMode="auto">
          <a:xfrm>
            <a:off x="2303685" y="4637509"/>
            <a:ext cx="2279353"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5326958" y="4797152"/>
            <a:ext cx="6135419" cy="685800"/>
            <a:chOff x="2625" y="1632"/>
            <a:chExt cx="2899"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dirty="0">
                  <a:solidFill>
                    <a:srgbClr val="FF3300"/>
                  </a:solidFill>
                </a:rPr>
                <a:t>                              </a:t>
              </a:r>
              <a:r>
                <a:rPr lang="en-US" altLang="zh-CN" sz="2800" dirty="0" smtClean="0">
                  <a:solidFill>
                    <a:srgbClr val="FF3300"/>
                  </a:solidFill>
                </a:rPr>
                <a:t>  </a:t>
              </a:r>
              <a:endParaRPr lang="en-US" altLang="zh-CN" sz="2800" dirty="0">
                <a:solidFill>
                  <a:srgbClr val="FF3300"/>
                </a:solidFill>
              </a:endParaRP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625" y="1682"/>
              <a:ext cx="1950" cy="320"/>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0099"/>
                  </a:solidFill>
                  <a:ea typeface="幼圆" pitchFamily="49" charset="-122"/>
                </a:rPr>
                <a:t>查找失败的标志</a:t>
              </a:r>
              <a:r>
                <a:rPr lang="zh-CN" altLang="en-US" sz="2700" dirty="0" smtClean="0">
                  <a:solidFill>
                    <a:srgbClr val="000099"/>
                  </a:solidFill>
                  <a:ea typeface="幼圆" pitchFamily="49" charset="-122"/>
                </a:rPr>
                <a:t>：</a:t>
              </a:r>
              <a:r>
                <a:rPr lang="en-US" altLang="zh-CN" sz="2400" dirty="0">
                  <a:solidFill>
                    <a:srgbClr val="FF3300"/>
                  </a:solidFill>
                </a:rPr>
                <a:t> </a:t>
              </a:r>
              <a:r>
                <a:rPr lang="en-US" altLang="zh-CN" sz="2400" b="1" dirty="0">
                  <a:solidFill>
                    <a:srgbClr val="FF3300"/>
                  </a:solidFill>
                </a:rPr>
                <a:t>low&gt;high</a:t>
              </a:r>
              <a:endParaRPr lang="zh-CN" altLang="en-US" sz="2700" b="1" dirty="0">
                <a:solidFill>
                  <a:srgbClr val="000099"/>
                </a:solidFill>
                <a:ea typeface="幼圆" pitchFamily="49" charset="-122"/>
              </a:endParaRPr>
            </a:p>
          </p:txBody>
        </p:sp>
      </p:grpSp>
      <p:grpSp>
        <p:nvGrpSpPr>
          <p:cNvPr id="21" name="Group 86"/>
          <p:cNvGrpSpPr>
            <a:grpSpLocks/>
          </p:cNvGrpSpPr>
          <p:nvPr/>
        </p:nvGrpSpPr>
        <p:grpSpPr bwMode="auto">
          <a:xfrm rot="140092">
            <a:off x="162963" y="5838825"/>
            <a:ext cx="1320628"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1729852" y="981299"/>
            <a:ext cx="10605235" cy="471487"/>
            <a:chOff x="567" y="882"/>
            <a:chExt cx="5011" cy="297"/>
          </a:xfrm>
        </p:grpSpPr>
        <p:sp>
          <p:nvSpPr>
            <p:cNvPr id="84" name="Rectangle 135"/>
            <p:cNvSpPr>
              <a:spLocks noChangeArrowheads="1"/>
            </p:cNvSpPr>
            <p:nvPr/>
          </p:nvSpPr>
          <p:spPr bwMode="auto">
            <a:xfrm>
              <a:off x="567" y="927"/>
              <a:ext cx="4490" cy="195"/>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27"/>
              <a:ext cx="4648" cy="252"/>
            </a:xfrm>
            <a:prstGeom prst="rect">
              <a:avLst/>
            </a:prstGeom>
            <a:noFill/>
            <a:ln w="12700" cap="sq">
              <a:noFill/>
              <a:miter lim="800000"/>
              <a:headEnd type="none" w="sm" len="sm"/>
              <a:tailEnd type="none" w="sm" len="sm"/>
            </a:ln>
          </p:spPr>
          <p:txBody>
            <a:bodyPr>
              <a:spAutoFit/>
            </a:bodyPr>
            <a:lstStyle/>
            <a:p>
              <a:r>
                <a:rPr lang="en-US" altLang="zh-CN" sz="2000" dirty="0">
                  <a:solidFill>
                    <a:srgbClr val="000076"/>
                  </a:solidFill>
                </a:rPr>
                <a:t>0         1          2             3             4             5              6              7              8             9            10</a:t>
              </a:r>
            </a:p>
          </p:txBody>
        </p:sp>
        <p:sp>
          <p:nvSpPr>
            <p:cNvPr id="86" name="Text Box 137"/>
            <p:cNvSpPr txBox="1">
              <a:spLocks noChangeArrowheads="1"/>
            </p:cNvSpPr>
            <p:nvPr/>
          </p:nvSpPr>
          <p:spPr bwMode="auto">
            <a:xfrm>
              <a:off x="5079" y="882"/>
              <a:ext cx="499" cy="291"/>
            </a:xfrm>
            <a:prstGeom prst="rect">
              <a:avLst/>
            </a:prstGeom>
            <a:noFill/>
            <a:ln w="12700" cap="sq">
              <a:noFill/>
              <a:miter lim="800000"/>
              <a:headEnd type="none" w="sm" len="sm"/>
              <a:tailEnd type="none" w="sm" len="sm"/>
            </a:ln>
          </p:spPr>
          <p:txBody>
            <a:bodyPr>
              <a:spAutoFit/>
            </a:bodyPr>
            <a:lstStyle/>
            <a:p>
              <a:r>
                <a:rPr lang="zh-CN" altLang="en-US" sz="2400" dirty="0">
                  <a:solidFill>
                    <a:srgbClr val="000076"/>
                  </a:solidFill>
                  <a:ea typeface="幼圆" pitchFamily="49" charset="-122"/>
                </a:rPr>
                <a:t>位置</a:t>
              </a:r>
            </a:p>
          </p:txBody>
        </p:sp>
      </p:grpSp>
      <p:grpSp>
        <p:nvGrpSpPr>
          <p:cNvPr id="88" name="Group 134"/>
          <p:cNvGrpSpPr>
            <a:grpSpLocks/>
          </p:cNvGrpSpPr>
          <p:nvPr/>
        </p:nvGrpSpPr>
        <p:grpSpPr bwMode="auto">
          <a:xfrm>
            <a:off x="1199300" y="3789611"/>
            <a:ext cx="10605235" cy="471487"/>
            <a:chOff x="567" y="882"/>
            <a:chExt cx="5011" cy="297"/>
          </a:xfrm>
        </p:grpSpPr>
        <p:sp>
          <p:nvSpPr>
            <p:cNvPr id="89" name="Rectangle 135"/>
            <p:cNvSpPr>
              <a:spLocks noChangeArrowheads="1"/>
            </p:cNvSpPr>
            <p:nvPr/>
          </p:nvSpPr>
          <p:spPr bwMode="auto">
            <a:xfrm>
              <a:off x="567" y="927"/>
              <a:ext cx="4490" cy="220"/>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27"/>
              <a:ext cx="4648" cy="252"/>
            </a:xfrm>
            <a:prstGeom prst="rect">
              <a:avLst/>
            </a:prstGeom>
            <a:noFill/>
            <a:ln w="12700" cap="sq">
              <a:noFill/>
              <a:miter lim="800000"/>
              <a:headEnd type="none" w="sm" len="sm"/>
              <a:tailEnd type="none" w="sm" len="sm"/>
            </a:ln>
          </p:spPr>
          <p:txBody>
            <a:bodyPr>
              <a:spAutoFit/>
            </a:bodyPr>
            <a:lstStyle/>
            <a:p>
              <a:r>
                <a:rPr lang="en-US" altLang="zh-CN" sz="2000" dirty="0">
                  <a:solidFill>
                    <a:srgbClr val="000076"/>
                  </a:solidFill>
                </a:rPr>
                <a:t>0         1          2             3             4             5              6              7              8             9            10</a:t>
              </a:r>
            </a:p>
          </p:txBody>
        </p:sp>
        <p:sp>
          <p:nvSpPr>
            <p:cNvPr id="91" name="Text Box 137"/>
            <p:cNvSpPr txBox="1">
              <a:spLocks noChangeArrowheads="1"/>
            </p:cNvSpPr>
            <p:nvPr/>
          </p:nvSpPr>
          <p:spPr bwMode="auto">
            <a:xfrm>
              <a:off x="5079" y="882"/>
              <a:ext cx="499" cy="291"/>
            </a:xfrm>
            <a:prstGeom prst="rect">
              <a:avLst/>
            </a:prstGeom>
            <a:noFill/>
            <a:ln w="12700" cap="sq">
              <a:noFill/>
              <a:miter lim="800000"/>
              <a:headEnd type="none" w="sm" len="sm"/>
              <a:tailEnd type="none" w="sm" len="sm"/>
            </a:ln>
          </p:spPr>
          <p:txBody>
            <a:bodyPr>
              <a:spAutoFit/>
            </a:bodyPr>
            <a:lstStyle/>
            <a:p>
              <a:r>
                <a:rPr lang="zh-CN" altLang="en-US" sz="2400" dirty="0">
                  <a:solidFill>
                    <a:srgbClr val="000076"/>
                  </a:solidFill>
                  <a:ea typeface="幼圆" pitchFamily="49" charset="-122"/>
                </a:rPr>
                <a:t>位置</a:t>
              </a:r>
            </a:p>
          </p:txBody>
        </p:sp>
      </p:grpSp>
      <p:sp>
        <p:nvSpPr>
          <p:cNvPr id="252968" name="Freeform 40"/>
          <p:cNvSpPr>
            <a:spLocks/>
          </p:cNvSpPr>
          <p:nvPr/>
        </p:nvSpPr>
        <p:spPr bwMode="auto">
          <a:xfrm>
            <a:off x="6506844" y="1340768"/>
            <a:ext cx="668482"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sp>
        <p:nvSpPr>
          <p:cNvPr id="11" name="灯片编号占位符 10"/>
          <p:cNvSpPr>
            <a:spLocks noGrp="1"/>
          </p:cNvSpPr>
          <p:nvPr>
            <p:ph type="sldNum" sz="quarter" idx="11"/>
          </p:nvPr>
        </p:nvSpPr>
        <p:spPr/>
        <p:txBody>
          <a:bodyPr/>
          <a:lstStyle/>
          <a:p>
            <a:fld id="{0C913308-F349-4B6D-A68A-DD1791B4A57B}" type="slidenum">
              <a:rPr lang="zh-CN" altLang="en-US" smtClean="0"/>
              <a:pPr/>
              <a:t>22</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2944"/>
                                        </p:tgtEl>
                                        <p:attrNameLst>
                                          <p:attrName>style.visibility</p:attrName>
                                        </p:attrNameLst>
                                      </p:cBhvr>
                                      <p:to>
                                        <p:strVal val="visible"/>
                                      </p:to>
                                    </p:set>
                                    <p:animEffect transition="in" filter="dissolve">
                                      <p:cBhvr>
                                        <p:cTn id="22" dur="500"/>
                                        <p:tgtEl>
                                          <p:spTgt spid="2529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52956"/>
                                        </p:tgtEl>
                                        <p:attrNameLst>
                                          <p:attrName>style.visibility</p:attrName>
                                        </p:attrNameLst>
                                      </p:cBhvr>
                                      <p:to>
                                        <p:strVal val="visible"/>
                                      </p:to>
                                    </p:set>
                                    <p:animEffect transition="in" filter="dissolve">
                                      <p:cBhvr>
                                        <p:cTn id="35" dur="500"/>
                                        <p:tgtEl>
                                          <p:spTgt spid="2529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right)">
                                      <p:cBhvr>
                                        <p:cTn id="45" dur="500"/>
                                        <p:tgtEl>
                                          <p:spTgt spid="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52968"/>
                                        </p:tgtEl>
                                        <p:attrNameLst>
                                          <p:attrName>style.visibility</p:attrName>
                                        </p:attrNameLst>
                                      </p:cBhvr>
                                      <p:to>
                                        <p:strVal val="visible"/>
                                      </p:to>
                                    </p:set>
                                    <p:animEffect transition="in" filter="dissolve">
                                      <p:cBhvr>
                                        <p:cTn id="48" dur="500"/>
                                        <p:tgtEl>
                                          <p:spTgt spid="25296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2974"/>
                                        </p:tgtEl>
                                        <p:attrNameLst>
                                          <p:attrName>style.visibility</p:attrName>
                                        </p:attrNameLst>
                                      </p:cBhvr>
                                      <p:to>
                                        <p:strVal val="visible"/>
                                      </p:to>
                                    </p:set>
                                    <p:animEffect transition="in" filter="dissolve">
                                      <p:cBhvr>
                                        <p:cTn id="61" dur="500"/>
                                        <p:tgtEl>
                                          <p:spTgt spid="25297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right)">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fill="hold"/>
                                        <p:tgtEl>
                                          <p:spTgt spid="66"/>
                                        </p:tgtEl>
                                        <p:attrNameLst>
                                          <p:attrName>ppt_x</p:attrName>
                                        </p:attrNameLst>
                                      </p:cBhvr>
                                      <p:tavLst>
                                        <p:tav tm="0">
                                          <p:val>
                                            <p:strVal val="0-#ppt_w/2"/>
                                          </p:val>
                                        </p:tav>
                                        <p:tav tm="100000">
                                          <p:val>
                                            <p:strVal val="#ppt_x"/>
                                          </p:val>
                                        </p:tav>
                                      </p:tavLst>
                                    </p:anim>
                                    <p:anim calcmode="lin" valueType="num">
                                      <p:cBhvr additive="base">
                                        <p:cTn id="77"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1+#ppt_w/2"/>
                                          </p:val>
                                        </p:tav>
                                        <p:tav tm="100000">
                                          <p:val>
                                            <p:strVal val="#ppt_x"/>
                                          </p:val>
                                        </p:tav>
                                      </p:tavLst>
                                    </p:anim>
                                    <p:anim calcmode="lin" valueType="num">
                                      <p:cBhvr additive="base">
                                        <p:cTn id="83"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dissolve">
                                      <p:cBhvr>
                                        <p:cTn id="88" dur="500"/>
                                        <p:tgtEl>
                                          <p:spTgt spid="6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dissolve">
                                      <p:cBhvr>
                                        <p:cTn id="93" dur="500"/>
                                        <p:tgtEl>
                                          <p:spTgt spid="6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right)">
                                      <p:cBhvr>
                                        <p:cTn id="98" dur="500"/>
                                        <p:tgtEl>
                                          <p:spTgt spid="1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right)">
                                      <p:cBhvr>
                                        <p:cTn id="103" dur="500"/>
                                        <p:tgtEl>
                                          <p:spTgt spid="1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wipe(left)">
                                      <p:cBhvr>
                                        <p:cTn id="116" dur="500"/>
                                        <p:tgtEl>
                                          <p:spTgt spid="1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dissolve">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wipe(right)">
                                      <p:cBhvr>
                                        <p:cTn id="124" dur="500"/>
                                        <p:tgtEl>
                                          <p:spTgt spid="17"/>
                                        </p:tgtEl>
                                      </p:cBhvr>
                                    </p:animEffect>
                                  </p:childTnLst>
                                </p:cTn>
                              </p:par>
                            </p:childTnLst>
                          </p:cTn>
                        </p:par>
                      </p:childTnLst>
                    </p:cTn>
                  </p:par>
                  <p:par>
                    <p:cTn id="125" fill="hold">
                      <p:stCondLst>
                        <p:cond delay="indefinite"/>
                      </p:stCondLst>
                      <p:childTnLst>
                        <p:par>
                          <p:cTn id="126" fill="hold">
                            <p:stCondLst>
                              <p:cond delay="0"/>
                            </p:stCondLst>
                            <p:childTnLst>
                              <p:par>
                                <p:cTn id="127" presetID="23" presetClass="entr" presetSubtype="288" fill="hold" grpId="0" nodeType="clickEffect">
                                  <p:stCondLst>
                                    <p:cond delay="0"/>
                                  </p:stCondLst>
                                  <p:childTnLst>
                                    <p:set>
                                      <p:cBhvr>
                                        <p:cTn id="128" dur="1" fill="hold">
                                          <p:stCondLst>
                                            <p:cond delay="0"/>
                                          </p:stCondLst>
                                        </p:cTn>
                                        <p:tgtEl>
                                          <p:spTgt spid="87"/>
                                        </p:tgtEl>
                                        <p:attrNameLst>
                                          <p:attrName>style.visibility</p:attrName>
                                        </p:attrNameLst>
                                      </p:cBhvr>
                                      <p:to>
                                        <p:strVal val="visible"/>
                                      </p:to>
                                    </p:set>
                                    <p:anim calcmode="lin" valueType="num">
                                      <p:cBhvr>
                                        <p:cTn id="129" dur="500" fill="hold"/>
                                        <p:tgtEl>
                                          <p:spTgt spid="87"/>
                                        </p:tgtEl>
                                        <p:attrNameLst>
                                          <p:attrName>ppt_w</p:attrName>
                                        </p:attrNameLst>
                                      </p:cBhvr>
                                      <p:tavLst>
                                        <p:tav tm="0">
                                          <p:val>
                                            <p:strVal val="4/3*#ppt_w"/>
                                          </p:val>
                                        </p:tav>
                                        <p:tav tm="100000">
                                          <p:val>
                                            <p:strVal val="#ppt_w"/>
                                          </p:val>
                                        </p:tav>
                                      </p:tavLst>
                                    </p:anim>
                                    <p:anim calcmode="lin" valueType="num">
                                      <p:cBhvr>
                                        <p:cTn id="130"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wipe(right)">
                                      <p:cBhvr>
                                        <p:cTn id="1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74" grpId="0" animBg="1"/>
      <p:bldP spid="66" grpId="0" autoUpdateAnimBg="0"/>
      <p:bldP spid="67" grpId="0" autoUpdateAnimBg="0"/>
      <p:bldP spid="68" grpId="0" autoUpdateAnimBg="0"/>
      <p:bldP spid="69" grpId="0" animBg="1"/>
      <p:bldP spid="76" grpId="0" animBg="1"/>
      <p:bldP spid="83" grpId="0" animBg="1"/>
      <p:bldP spid="87" grpId="0" animBg="1"/>
      <p:bldP spid="2529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1007303" y="1700809"/>
            <a:ext cx="10158678" cy="4918269"/>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800" dirty="0" err="1">
                <a:solidFill>
                  <a:srgbClr val="002B80"/>
                </a:solidFill>
              </a:rPr>
              <a:t>int</a:t>
            </a:r>
            <a:r>
              <a:rPr lang="en-US" altLang="zh-CN" sz="2800" dirty="0">
                <a:solidFill>
                  <a:srgbClr val="002B80"/>
                </a:solidFill>
              </a:rPr>
              <a:t>  </a:t>
            </a:r>
            <a:r>
              <a:rPr lang="en-US" altLang="zh-CN" sz="2800" dirty="0" err="1">
                <a:solidFill>
                  <a:srgbClr val="002B80"/>
                </a:solidFill>
              </a:rPr>
              <a:t>binsearch</a:t>
            </a:r>
            <a:r>
              <a:rPr lang="en-US" altLang="zh-CN" sz="2800" dirty="0">
                <a:solidFill>
                  <a:srgbClr val="002B80"/>
                </a:solidFill>
              </a:rPr>
              <a:t>(</a:t>
            </a:r>
            <a:r>
              <a:rPr lang="en-US" altLang="zh-CN" sz="2800" dirty="0" err="1">
                <a:solidFill>
                  <a:srgbClr val="002B80"/>
                </a:solidFill>
              </a:rPr>
              <a:t>keytype</a:t>
            </a:r>
            <a:r>
              <a:rPr lang="en-US" altLang="zh-CN" sz="2800" dirty="0">
                <a:solidFill>
                  <a:srgbClr val="002B80"/>
                </a:solidFill>
              </a:rPr>
              <a:t> key[ ], </a:t>
            </a:r>
            <a:r>
              <a:rPr lang="en-US" altLang="zh-CN" sz="2800" dirty="0" err="1">
                <a:solidFill>
                  <a:srgbClr val="002B80"/>
                </a:solidFill>
              </a:rPr>
              <a:t>int</a:t>
            </a:r>
            <a:r>
              <a:rPr lang="en-US" altLang="zh-CN" sz="2800" dirty="0">
                <a:solidFill>
                  <a:srgbClr val="002B80"/>
                </a:solidFill>
              </a:rPr>
              <a:t> n, </a:t>
            </a:r>
            <a:r>
              <a:rPr lang="en-US" altLang="zh-CN" sz="2800" dirty="0" err="1">
                <a:solidFill>
                  <a:srgbClr val="002B80"/>
                </a:solidFill>
              </a:rPr>
              <a:t>keytype</a:t>
            </a:r>
            <a:r>
              <a:rPr lang="en-US" altLang="zh-CN" sz="2800" dirty="0">
                <a:solidFill>
                  <a:srgbClr val="002B80"/>
                </a:solidFill>
              </a:rPr>
              <a:t> k)</a:t>
            </a:r>
          </a:p>
          <a:p>
            <a:pPr>
              <a:lnSpc>
                <a:spcPct val="80000"/>
              </a:lnSpc>
            </a:pPr>
            <a:r>
              <a:rPr lang="en-US" altLang="zh-CN" sz="2800" dirty="0">
                <a:solidFill>
                  <a:srgbClr val="002B80"/>
                </a:solidFill>
              </a:rPr>
              <a:t>{</a:t>
            </a:r>
          </a:p>
          <a:p>
            <a:pPr>
              <a:lnSpc>
                <a:spcPct val="80000"/>
              </a:lnSpc>
            </a:pPr>
            <a:r>
              <a:rPr lang="en-US" altLang="zh-CN" sz="2800" dirty="0">
                <a:solidFill>
                  <a:srgbClr val="002B80"/>
                </a:solidFill>
              </a:rPr>
              <a:t>     </a:t>
            </a:r>
            <a:r>
              <a:rPr lang="en-US" altLang="zh-CN" sz="2800" dirty="0" err="1">
                <a:solidFill>
                  <a:srgbClr val="002B80"/>
                </a:solidFill>
              </a:rPr>
              <a:t>int</a:t>
            </a:r>
            <a:r>
              <a:rPr lang="en-US" altLang="zh-CN" sz="2800" dirty="0">
                <a:solidFill>
                  <a:srgbClr val="002B80"/>
                </a:solidFill>
              </a:rPr>
              <a:t> low</a:t>
            </a:r>
            <a:r>
              <a:rPr lang="en-US" altLang="zh-CN" sz="2800" dirty="0">
                <a:solidFill>
                  <a:srgbClr val="002B80"/>
                </a:solidFill>
                <a:sym typeface="Symbol" pitchFamily="18" charset="2"/>
              </a:rPr>
              <a:t>=0, high=n-1, mid;</a:t>
            </a:r>
          </a:p>
          <a:p>
            <a:pPr>
              <a:lnSpc>
                <a:spcPct val="80000"/>
              </a:lnSpc>
            </a:pPr>
            <a:r>
              <a:rPr lang="en-US" altLang="zh-CN" sz="2800" dirty="0">
                <a:solidFill>
                  <a:srgbClr val="002B80"/>
                </a:solidFill>
                <a:sym typeface="Symbol" pitchFamily="18" charset="2"/>
              </a:rPr>
              <a:t>       while(low&lt;=high){</a:t>
            </a:r>
          </a:p>
          <a:p>
            <a:pPr>
              <a:lnSpc>
                <a:spcPct val="80000"/>
              </a:lnSpc>
            </a:pPr>
            <a:r>
              <a:rPr lang="en-US" altLang="zh-CN" sz="2800" dirty="0">
                <a:solidFill>
                  <a:srgbClr val="002B80"/>
                </a:solidFill>
                <a:sym typeface="Symbol" pitchFamily="18" charset="2"/>
              </a:rPr>
              <a:t>              </a:t>
            </a:r>
            <a:r>
              <a:rPr lang="en-US" altLang="zh-CN" sz="2800" dirty="0">
                <a:solidFill>
                  <a:srgbClr val="C00000"/>
                </a:solidFill>
              </a:rPr>
              <a:t>mid</a:t>
            </a:r>
            <a:r>
              <a:rPr lang="en-US" altLang="zh-CN" sz="2800" dirty="0">
                <a:solidFill>
                  <a:srgbClr val="C00000"/>
                </a:solidFill>
                <a:sym typeface="Symbol" pitchFamily="18" charset="2"/>
              </a:rPr>
              <a:t>=(</a:t>
            </a:r>
            <a:r>
              <a:rPr lang="en-US" altLang="zh-CN" sz="2800" dirty="0" err="1">
                <a:solidFill>
                  <a:srgbClr val="C00000"/>
                </a:solidFill>
                <a:sym typeface="Symbol" pitchFamily="18" charset="2"/>
              </a:rPr>
              <a:t>low+high</a:t>
            </a:r>
            <a:r>
              <a:rPr lang="en-US" altLang="zh-CN" sz="2800" dirty="0">
                <a:solidFill>
                  <a:srgbClr val="C00000"/>
                </a:solidFill>
                <a:sym typeface="Symbol" pitchFamily="18" charset="2"/>
              </a:rPr>
              <a:t>)/2</a:t>
            </a:r>
            <a:r>
              <a:rPr lang="en-US" altLang="zh-CN" sz="2800" b="0" dirty="0">
                <a:solidFill>
                  <a:srgbClr val="C00000"/>
                </a:solidFill>
                <a:sym typeface="Symbol" pitchFamily="18" charset="2"/>
              </a:rPr>
              <a:t>;</a:t>
            </a:r>
          </a:p>
          <a:p>
            <a:pPr>
              <a:lnSpc>
                <a:spcPct val="80000"/>
              </a:lnSpc>
            </a:pPr>
            <a:r>
              <a:rPr lang="en-US" altLang="zh-CN" sz="2800" dirty="0">
                <a:solidFill>
                  <a:srgbClr val="002B80"/>
                </a:solidFill>
                <a:sym typeface="Symbol" pitchFamily="18" charset="2"/>
              </a:rPr>
              <a:t>              if(key[mid]==k)</a:t>
            </a:r>
          </a:p>
          <a:p>
            <a:pPr>
              <a:lnSpc>
                <a:spcPct val="80000"/>
              </a:lnSpc>
            </a:pPr>
            <a:r>
              <a:rPr lang="en-US" altLang="zh-CN" sz="2800" dirty="0">
                <a:solidFill>
                  <a:srgbClr val="002B80"/>
                </a:solidFill>
                <a:sym typeface="Symbol" pitchFamily="18" charset="2"/>
              </a:rPr>
              <a:t>                    return mid;             /*  </a:t>
            </a:r>
            <a:r>
              <a:rPr lang="zh-CN" altLang="en-US" sz="2800" dirty="0">
                <a:solidFill>
                  <a:srgbClr val="002B80"/>
                </a:solidFill>
                <a:ea typeface="幼圆" pitchFamily="49" charset="-122"/>
                <a:sym typeface="Symbol" pitchFamily="18" charset="2"/>
              </a:rPr>
              <a:t>查找成功</a:t>
            </a:r>
            <a:r>
              <a:rPr lang="zh-CN" altLang="en-US" sz="2800" dirty="0">
                <a:solidFill>
                  <a:srgbClr val="002B80"/>
                </a:solidFill>
                <a:sym typeface="Symbol" pitchFamily="18" charset="2"/>
              </a:rPr>
              <a:t>  *</a:t>
            </a:r>
            <a:r>
              <a:rPr lang="en-US" altLang="zh-CN" sz="2800" dirty="0">
                <a:solidFill>
                  <a:srgbClr val="002B80"/>
                </a:solidFill>
                <a:sym typeface="Symbol" pitchFamily="18" charset="2"/>
              </a:rPr>
              <a:t>/</a:t>
            </a:r>
          </a:p>
          <a:p>
            <a:pPr>
              <a:lnSpc>
                <a:spcPct val="80000"/>
              </a:lnSpc>
            </a:pPr>
            <a:r>
              <a:rPr lang="en-US" altLang="zh-CN" sz="2800" dirty="0">
                <a:solidFill>
                  <a:srgbClr val="002B80"/>
                </a:solidFill>
                <a:sym typeface="Symbol" pitchFamily="18" charset="2"/>
              </a:rPr>
              <a:t>              if(k&gt;key[mid])</a:t>
            </a:r>
          </a:p>
          <a:p>
            <a:pPr>
              <a:lnSpc>
                <a:spcPct val="80000"/>
              </a:lnSpc>
            </a:pPr>
            <a:r>
              <a:rPr lang="en-US" altLang="zh-CN" sz="2800" dirty="0">
                <a:solidFill>
                  <a:srgbClr val="002B80"/>
                </a:solidFill>
                <a:sym typeface="Symbol" pitchFamily="18" charset="2"/>
              </a:rPr>
              <a:t>                    low=mid+1;            /*  </a:t>
            </a:r>
            <a:r>
              <a:rPr lang="zh-CN" altLang="en-US" sz="2800" dirty="0">
                <a:solidFill>
                  <a:srgbClr val="002B80"/>
                </a:solidFill>
                <a:ea typeface="幼圆" pitchFamily="49" charset="-122"/>
                <a:sym typeface="Symbol" pitchFamily="18" charset="2"/>
              </a:rPr>
              <a:t>准备查找后半部分</a:t>
            </a:r>
            <a:r>
              <a:rPr lang="zh-CN" altLang="en-US" sz="2800" dirty="0">
                <a:solidFill>
                  <a:srgbClr val="002B80"/>
                </a:solidFill>
                <a:sym typeface="Symbol" pitchFamily="18" charset="2"/>
              </a:rPr>
              <a:t> *</a:t>
            </a:r>
            <a:r>
              <a:rPr lang="en-US" altLang="zh-CN" sz="2800" dirty="0">
                <a:solidFill>
                  <a:srgbClr val="002B80"/>
                </a:solidFill>
                <a:sym typeface="Symbol" pitchFamily="18" charset="2"/>
              </a:rPr>
              <a:t>/</a:t>
            </a:r>
          </a:p>
          <a:p>
            <a:pPr>
              <a:lnSpc>
                <a:spcPct val="80000"/>
              </a:lnSpc>
            </a:pPr>
            <a:r>
              <a:rPr lang="en-US" altLang="zh-CN" sz="2800" dirty="0">
                <a:solidFill>
                  <a:srgbClr val="002B80"/>
                </a:solidFill>
                <a:sym typeface="Symbol" pitchFamily="18" charset="2"/>
              </a:rPr>
              <a:t>              else</a:t>
            </a:r>
          </a:p>
          <a:p>
            <a:pPr>
              <a:lnSpc>
                <a:spcPct val="80000"/>
              </a:lnSpc>
            </a:pPr>
            <a:r>
              <a:rPr lang="en-US" altLang="zh-CN" sz="2800" dirty="0">
                <a:solidFill>
                  <a:srgbClr val="002B80"/>
                </a:solidFill>
                <a:sym typeface="Symbol" pitchFamily="18" charset="2"/>
              </a:rPr>
              <a:t>                    high=mid</a:t>
            </a:r>
            <a:r>
              <a:rPr lang="en-US" altLang="zh-CN" sz="2800" dirty="0">
                <a:solidFill>
                  <a:srgbClr val="002B80"/>
                </a:solidFill>
                <a:cs typeface="Times New Roman" pitchFamily="18" charset="0"/>
                <a:sym typeface="Symbol" pitchFamily="18" charset="2"/>
              </a:rPr>
              <a:t>–</a:t>
            </a:r>
            <a:r>
              <a:rPr lang="en-US" altLang="zh-CN" sz="2800" dirty="0">
                <a:solidFill>
                  <a:srgbClr val="002B80"/>
                </a:solidFill>
                <a:sym typeface="Symbol" pitchFamily="18" charset="2"/>
              </a:rPr>
              <a:t>1;           /* </a:t>
            </a:r>
            <a:r>
              <a:rPr lang="zh-CN" altLang="en-US" sz="2800" dirty="0">
                <a:solidFill>
                  <a:srgbClr val="002B80"/>
                </a:solidFill>
                <a:latin typeface="幼圆" pitchFamily="49" charset="-122"/>
                <a:ea typeface="幼圆" pitchFamily="49" charset="-122"/>
                <a:sym typeface="Symbol" pitchFamily="18" charset="2"/>
              </a:rPr>
              <a:t>准备</a:t>
            </a:r>
            <a:r>
              <a:rPr lang="zh-CN" altLang="en-US" sz="2800" dirty="0">
                <a:solidFill>
                  <a:srgbClr val="002B80"/>
                </a:solidFill>
                <a:ea typeface="幼圆" pitchFamily="49" charset="-122"/>
                <a:sym typeface="Symbol" pitchFamily="18" charset="2"/>
              </a:rPr>
              <a:t>查找前半部分</a:t>
            </a:r>
            <a:r>
              <a:rPr lang="zh-CN" altLang="en-US" sz="2800" dirty="0">
                <a:solidFill>
                  <a:srgbClr val="002B80"/>
                </a:solidFill>
                <a:sym typeface="Symbol" pitchFamily="18" charset="2"/>
              </a:rPr>
              <a:t> *</a:t>
            </a:r>
            <a:r>
              <a:rPr lang="en-US" altLang="zh-CN" sz="2800" dirty="0">
                <a:solidFill>
                  <a:srgbClr val="002B80"/>
                </a:solidFill>
                <a:sym typeface="Symbol" pitchFamily="18" charset="2"/>
              </a:rPr>
              <a:t>/</a:t>
            </a:r>
          </a:p>
          <a:p>
            <a:pPr>
              <a:lnSpc>
                <a:spcPct val="80000"/>
              </a:lnSpc>
            </a:pPr>
            <a:r>
              <a:rPr lang="en-US" altLang="zh-CN" sz="2800" dirty="0">
                <a:solidFill>
                  <a:srgbClr val="002B80"/>
                </a:solidFill>
                <a:sym typeface="Symbol" pitchFamily="18" charset="2"/>
              </a:rPr>
              <a:t>        }</a:t>
            </a:r>
          </a:p>
          <a:p>
            <a:pPr>
              <a:lnSpc>
                <a:spcPct val="80000"/>
              </a:lnSpc>
            </a:pPr>
            <a:r>
              <a:rPr lang="en-US" altLang="zh-CN" sz="2800" dirty="0">
                <a:solidFill>
                  <a:srgbClr val="002B80"/>
                </a:solidFill>
                <a:sym typeface="Symbol" pitchFamily="18" charset="2"/>
              </a:rPr>
              <a:t>        return -1;                             /*   </a:t>
            </a:r>
            <a:r>
              <a:rPr lang="zh-CN" altLang="en-US" sz="2800" dirty="0">
                <a:solidFill>
                  <a:srgbClr val="002B80"/>
                </a:solidFill>
                <a:ea typeface="幼圆" pitchFamily="49" charset="-122"/>
                <a:sym typeface="Symbol" pitchFamily="18" charset="2"/>
              </a:rPr>
              <a:t>查找失败</a:t>
            </a:r>
            <a:r>
              <a:rPr lang="zh-CN" altLang="en-US" sz="2800" dirty="0">
                <a:solidFill>
                  <a:srgbClr val="002B80"/>
                </a:solidFill>
                <a:sym typeface="Symbol" pitchFamily="18" charset="2"/>
              </a:rPr>
              <a:t>  *</a:t>
            </a:r>
            <a:r>
              <a:rPr lang="en-US" altLang="zh-CN" sz="2800" dirty="0">
                <a:solidFill>
                  <a:srgbClr val="002B80"/>
                </a:solidFill>
                <a:sym typeface="Symbol" pitchFamily="18" charset="2"/>
              </a:rPr>
              <a:t>/</a:t>
            </a:r>
          </a:p>
          <a:p>
            <a:pPr>
              <a:lnSpc>
                <a:spcPct val="80000"/>
              </a:lnSpc>
            </a:pPr>
            <a:r>
              <a:rPr lang="en-US" altLang="zh-CN" sz="2800" dirty="0">
                <a:solidFill>
                  <a:srgbClr val="002B80"/>
                </a:solidFill>
                <a:sym typeface="Symbol" pitchFamily="18" charset="2"/>
              </a:rPr>
              <a:t>}</a:t>
            </a:r>
          </a:p>
        </p:txBody>
      </p:sp>
      <p:grpSp>
        <p:nvGrpSpPr>
          <p:cNvPr id="2" name="Group 40"/>
          <p:cNvGrpSpPr>
            <a:grpSpLocks/>
          </p:cNvGrpSpPr>
          <p:nvPr/>
        </p:nvGrpSpPr>
        <p:grpSpPr bwMode="auto">
          <a:xfrm>
            <a:off x="507934" y="381000"/>
            <a:ext cx="4063471"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
        <p:nvSpPr>
          <p:cNvPr id="3" name="灯片编号占位符 2"/>
          <p:cNvSpPr>
            <a:spLocks noGrp="1"/>
          </p:cNvSpPr>
          <p:nvPr>
            <p:ph type="sldNum" sz="quarter" idx="11"/>
          </p:nvPr>
        </p:nvSpPr>
        <p:spPr/>
        <p:txBody>
          <a:bodyPr/>
          <a:lstStyle/>
          <a:p>
            <a:fld id="{0C913308-F349-4B6D-A68A-DD1791B4A57B}" type="slidenum">
              <a:rPr lang="zh-CN" altLang="en-US" smtClean="0"/>
              <a:pPr/>
              <a:t>23</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711108" y="1536701"/>
            <a:ext cx="11072958" cy="5176802"/>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800" dirty="0" err="1">
                <a:solidFill>
                  <a:srgbClr val="002B80"/>
                </a:solidFill>
              </a:rPr>
              <a:t>int</a:t>
            </a:r>
            <a:r>
              <a:rPr lang="en-US" altLang="zh-CN" sz="2800" dirty="0">
                <a:solidFill>
                  <a:srgbClr val="002B80"/>
                </a:solidFill>
              </a:rPr>
              <a:t> </a:t>
            </a:r>
            <a:r>
              <a:rPr lang="en-US" altLang="zh-CN" sz="2800" dirty="0">
                <a:solidFill>
                  <a:srgbClr val="FF3300"/>
                </a:solidFill>
              </a:rPr>
              <a:t>binsearch2</a:t>
            </a:r>
            <a:r>
              <a:rPr lang="en-US" altLang="zh-CN" sz="2800" dirty="0">
                <a:solidFill>
                  <a:srgbClr val="002B80"/>
                </a:solidFill>
              </a:rPr>
              <a:t>(</a:t>
            </a:r>
            <a:r>
              <a:rPr lang="en-US" altLang="zh-CN" sz="2800" dirty="0" err="1">
                <a:solidFill>
                  <a:srgbClr val="002B80"/>
                </a:solidFill>
              </a:rPr>
              <a:t>keytype</a:t>
            </a:r>
            <a:r>
              <a:rPr lang="en-US" altLang="zh-CN" sz="2800" dirty="0">
                <a:solidFill>
                  <a:srgbClr val="002B80"/>
                </a:solidFill>
              </a:rPr>
              <a:t> key[ ], </a:t>
            </a:r>
            <a:r>
              <a:rPr lang="en-US" altLang="zh-CN" sz="2800" dirty="0" err="1">
                <a:solidFill>
                  <a:srgbClr val="002B80"/>
                </a:solidFill>
              </a:rPr>
              <a:t>int</a:t>
            </a:r>
            <a:r>
              <a:rPr lang="en-US" altLang="zh-CN" sz="2800" dirty="0">
                <a:solidFill>
                  <a:srgbClr val="002B80"/>
                </a:solidFill>
              </a:rPr>
              <a:t> low, </a:t>
            </a:r>
            <a:r>
              <a:rPr lang="en-US" altLang="zh-CN" sz="2800" dirty="0" smtClean="0">
                <a:solidFill>
                  <a:srgbClr val="002B80"/>
                </a:solidFill>
              </a:rPr>
              <a:t>      </a:t>
            </a:r>
            <a:r>
              <a:rPr lang="en-US" altLang="zh-CN" sz="2800" dirty="0" err="1" smtClean="0">
                <a:solidFill>
                  <a:srgbClr val="002B80"/>
                </a:solidFill>
              </a:rPr>
              <a:t>int</a:t>
            </a:r>
            <a:r>
              <a:rPr lang="en-US" altLang="zh-CN" sz="2800" dirty="0" smtClean="0">
                <a:solidFill>
                  <a:srgbClr val="002B80"/>
                </a:solidFill>
              </a:rPr>
              <a:t> </a:t>
            </a:r>
            <a:r>
              <a:rPr lang="en-US" altLang="zh-CN" sz="2800" dirty="0">
                <a:solidFill>
                  <a:srgbClr val="002B80"/>
                </a:solidFill>
              </a:rPr>
              <a:t>high, </a:t>
            </a:r>
            <a:r>
              <a:rPr lang="en-US" altLang="zh-CN" sz="2800" dirty="0" err="1">
                <a:solidFill>
                  <a:srgbClr val="002B80"/>
                </a:solidFill>
              </a:rPr>
              <a:t>keytype</a:t>
            </a:r>
            <a:r>
              <a:rPr lang="en-US" altLang="zh-CN" sz="2800" dirty="0">
                <a:solidFill>
                  <a:srgbClr val="002B80"/>
                </a:solidFill>
              </a:rPr>
              <a:t> k)</a:t>
            </a:r>
          </a:p>
          <a:p>
            <a:pPr>
              <a:lnSpc>
                <a:spcPct val="75000"/>
              </a:lnSpc>
            </a:pPr>
            <a:r>
              <a:rPr lang="en-US" altLang="zh-CN" sz="2800" dirty="0">
                <a:solidFill>
                  <a:srgbClr val="002B80"/>
                </a:solidFill>
              </a:rPr>
              <a:t>{</a:t>
            </a:r>
          </a:p>
          <a:p>
            <a:pPr>
              <a:lnSpc>
                <a:spcPct val="75000"/>
              </a:lnSpc>
            </a:pPr>
            <a:r>
              <a:rPr lang="en-US" altLang="zh-CN" sz="2800" dirty="0">
                <a:solidFill>
                  <a:srgbClr val="002B80"/>
                </a:solidFill>
              </a:rPr>
              <a:t>     </a:t>
            </a:r>
            <a:r>
              <a:rPr lang="en-US" altLang="zh-CN" sz="2800" dirty="0" err="1">
                <a:solidFill>
                  <a:srgbClr val="002B80"/>
                </a:solidFill>
              </a:rPr>
              <a:t>int</a:t>
            </a:r>
            <a:r>
              <a:rPr lang="en-US" altLang="zh-CN" sz="2800" dirty="0">
                <a:solidFill>
                  <a:srgbClr val="002B80"/>
                </a:solidFill>
              </a:rPr>
              <a:t>  mid;</a:t>
            </a:r>
          </a:p>
          <a:p>
            <a:pPr>
              <a:lnSpc>
                <a:spcPct val="75000"/>
              </a:lnSpc>
            </a:pPr>
            <a:r>
              <a:rPr lang="en-US" altLang="zh-CN" sz="2800" dirty="0">
                <a:solidFill>
                  <a:srgbClr val="002B80"/>
                </a:solidFill>
              </a:rPr>
              <a:t>     if(low&gt;high)</a:t>
            </a:r>
          </a:p>
          <a:p>
            <a:pPr>
              <a:lnSpc>
                <a:spcPct val="75000"/>
              </a:lnSpc>
            </a:pPr>
            <a:r>
              <a:rPr lang="en-US" altLang="zh-CN" sz="2800" dirty="0">
                <a:solidFill>
                  <a:srgbClr val="002B80"/>
                </a:solidFill>
              </a:rPr>
              <a:t>           return -1;</a:t>
            </a:r>
          </a:p>
          <a:p>
            <a:pPr>
              <a:lnSpc>
                <a:spcPct val="75000"/>
              </a:lnSpc>
            </a:pPr>
            <a:r>
              <a:rPr lang="en-US" altLang="zh-CN" sz="2800" dirty="0">
                <a:solidFill>
                  <a:srgbClr val="002B80"/>
                </a:solidFill>
              </a:rPr>
              <a:t>     else{ </a:t>
            </a:r>
          </a:p>
          <a:p>
            <a:pPr>
              <a:lnSpc>
                <a:spcPct val="75000"/>
              </a:lnSpc>
            </a:pPr>
            <a:r>
              <a:rPr lang="en-US" altLang="zh-CN" sz="2800" dirty="0">
                <a:solidFill>
                  <a:srgbClr val="002B80"/>
                </a:solidFill>
              </a:rPr>
              <a:t>           mid=</a:t>
            </a:r>
            <a:r>
              <a:rPr lang="en-US" altLang="zh-CN" sz="2800" dirty="0">
                <a:solidFill>
                  <a:srgbClr val="002B80"/>
                </a:solidFill>
                <a:sym typeface="Symbol" pitchFamily="18" charset="2"/>
              </a:rPr>
              <a:t>(</a:t>
            </a:r>
            <a:r>
              <a:rPr lang="en-US" altLang="zh-CN" sz="2800" dirty="0" err="1">
                <a:solidFill>
                  <a:srgbClr val="002B80"/>
                </a:solidFill>
                <a:sym typeface="Symbol" pitchFamily="18" charset="2"/>
              </a:rPr>
              <a:t>low+high</a:t>
            </a:r>
            <a:r>
              <a:rPr lang="en-US" altLang="zh-CN" sz="2800" dirty="0">
                <a:solidFill>
                  <a:srgbClr val="002B80"/>
                </a:solidFill>
                <a:sym typeface="Symbol" pitchFamily="18" charset="2"/>
              </a:rPr>
              <a:t>)/2</a:t>
            </a:r>
            <a:r>
              <a:rPr lang="en-US" altLang="zh-CN" sz="2800" b="0" dirty="0">
                <a:solidFill>
                  <a:srgbClr val="002B80"/>
                </a:solidFill>
                <a:sym typeface="Symbol" pitchFamily="18" charset="2"/>
              </a:rPr>
              <a:t>;</a:t>
            </a:r>
          </a:p>
          <a:p>
            <a:pPr>
              <a:lnSpc>
                <a:spcPct val="75000"/>
              </a:lnSpc>
            </a:pPr>
            <a:r>
              <a:rPr lang="en-US" altLang="zh-CN" sz="2800" dirty="0">
                <a:solidFill>
                  <a:srgbClr val="002B80"/>
                </a:solidFill>
                <a:sym typeface="Symbol" pitchFamily="18" charset="2"/>
              </a:rPr>
              <a:t>           if(key[mid]==k)</a:t>
            </a:r>
          </a:p>
          <a:p>
            <a:pPr>
              <a:lnSpc>
                <a:spcPct val="75000"/>
              </a:lnSpc>
            </a:pPr>
            <a:r>
              <a:rPr lang="en-US" altLang="zh-CN" sz="2800" dirty="0">
                <a:solidFill>
                  <a:srgbClr val="002B80"/>
                </a:solidFill>
              </a:rPr>
              <a:t>                 return mid;</a:t>
            </a:r>
          </a:p>
          <a:p>
            <a:pPr>
              <a:lnSpc>
                <a:spcPct val="75000"/>
              </a:lnSpc>
            </a:pPr>
            <a:r>
              <a:rPr lang="en-US" altLang="zh-CN" sz="2800" dirty="0">
                <a:solidFill>
                  <a:srgbClr val="002B80"/>
                </a:solidFill>
              </a:rPr>
              <a:t>           else</a:t>
            </a:r>
          </a:p>
          <a:p>
            <a:pPr>
              <a:lnSpc>
                <a:spcPct val="75000"/>
              </a:lnSpc>
            </a:pPr>
            <a:r>
              <a:rPr lang="en-US" altLang="zh-CN" sz="2800" dirty="0">
                <a:solidFill>
                  <a:srgbClr val="002B80"/>
                </a:solidFill>
              </a:rPr>
              <a:t>                 if(k&lt;key[mid])</a:t>
            </a:r>
          </a:p>
          <a:p>
            <a:pPr>
              <a:lnSpc>
                <a:spcPct val="75000"/>
              </a:lnSpc>
            </a:pPr>
            <a:r>
              <a:rPr lang="en-US" altLang="zh-CN" sz="2800" dirty="0">
                <a:solidFill>
                  <a:srgbClr val="002B80"/>
                </a:solidFill>
              </a:rPr>
              <a:t>                     return  </a:t>
            </a:r>
            <a:r>
              <a:rPr lang="en-US" altLang="zh-CN" sz="2800" dirty="0">
                <a:solidFill>
                  <a:srgbClr val="FF3300"/>
                </a:solidFill>
              </a:rPr>
              <a:t>binsearch2</a:t>
            </a:r>
            <a:r>
              <a:rPr lang="en-US" altLang="zh-CN" sz="2800" dirty="0">
                <a:solidFill>
                  <a:srgbClr val="002B80"/>
                </a:solidFill>
              </a:rPr>
              <a:t>(key,low,mid</a:t>
            </a:r>
            <a:r>
              <a:rPr lang="en-US" altLang="zh-CN" sz="2800" dirty="0">
                <a:solidFill>
                  <a:srgbClr val="002B80"/>
                </a:solidFill>
                <a:cs typeface="Times New Roman" pitchFamily="18" charset="0"/>
              </a:rPr>
              <a:t>–</a:t>
            </a:r>
            <a:r>
              <a:rPr lang="en-US" altLang="zh-CN" sz="2800" dirty="0">
                <a:solidFill>
                  <a:srgbClr val="002B80"/>
                </a:solidFill>
              </a:rPr>
              <a:t>1,k);</a:t>
            </a:r>
          </a:p>
          <a:p>
            <a:pPr>
              <a:lnSpc>
                <a:spcPct val="75000"/>
              </a:lnSpc>
            </a:pPr>
            <a:r>
              <a:rPr lang="en-US" altLang="zh-CN" sz="2800" dirty="0">
                <a:solidFill>
                  <a:srgbClr val="002B80"/>
                </a:solidFill>
              </a:rPr>
              <a:t>                 else</a:t>
            </a:r>
          </a:p>
          <a:p>
            <a:pPr>
              <a:lnSpc>
                <a:spcPct val="75000"/>
              </a:lnSpc>
            </a:pPr>
            <a:r>
              <a:rPr lang="en-US" altLang="zh-CN" sz="2800" dirty="0">
                <a:solidFill>
                  <a:srgbClr val="002B80"/>
                </a:solidFill>
              </a:rPr>
              <a:t>                     return  </a:t>
            </a:r>
            <a:r>
              <a:rPr lang="en-US" altLang="zh-CN" sz="2800" dirty="0">
                <a:solidFill>
                  <a:srgbClr val="FF3300"/>
                </a:solidFill>
              </a:rPr>
              <a:t>binsearch2</a:t>
            </a:r>
            <a:r>
              <a:rPr lang="en-US" altLang="zh-CN" sz="2800" dirty="0">
                <a:solidFill>
                  <a:srgbClr val="002B80"/>
                </a:solidFill>
              </a:rPr>
              <a:t>(key,mid</a:t>
            </a:r>
            <a:r>
              <a:rPr lang="en-US" altLang="zh-CN" sz="2800" dirty="0">
                <a:solidFill>
                  <a:srgbClr val="002B80"/>
                </a:solidFill>
                <a:cs typeface="Times New Roman" pitchFamily="18" charset="0"/>
              </a:rPr>
              <a:t>+</a:t>
            </a:r>
            <a:r>
              <a:rPr lang="en-US" altLang="zh-CN" sz="2800" dirty="0">
                <a:solidFill>
                  <a:srgbClr val="002B80"/>
                </a:solidFill>
              </a:rPr>
              <a:t>1,high,k);</a:t>
            </a:r>
          </a:p>
          <a:p>
            <a:pPr>
              <a:lnSpc>
                <a:spcPct val="65000"/>
              </a:lnSpc>
            </a:pPr>
            <a:r>
              <a:rPr lang="en-US" altLang="zh-CN" sz="2800" dirty="0">
                <a:solidFill>
                  <a:srgbClr val="002B80"/>
                </a:solidFill>
              </a:rPr>
              <a:t>           }</a:t>
            </a:r>
          </a:p>
          <a:p>
            <a:pPr>
              <a:lnSpc>
                <a:spcPct val="65000"/>
              </a:lnSpc>
            </a:pPr>
            <a:r>
              <a:rPr lang="en-US" altLang="zh-CN" sz="2800" dirty="0">
                <a:solidFill>
                  <a:srgbClr val="002B80"/>
                </a:solidFill>
              </a:rPr>
              <a:t> }</a:t>
            </a:r>
          </a:p>
        </p:txBody>
      </p:sp>
      <p:grpSp>
        <p:nvGrpSpPr>
          <p:cNvPr id="2" name="Group 46"/>
          <p:cNvGrpSpPr>
            <a:grpSpLocks/>
          </p:cNvGrpSpPr>
          <p:nvPr/>
        </p:nvGrpSpPr>
        <p:grpSpPr bwMode="auto">
          <a:xfrm>
            <a:off x="507934" y="228600"/>
            <a:ext cx="4266645"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5422194" y="2344737"/>
            <a:ext cx="6816897" cy="1371599"/>
            <a:chOff x="2562" y="1477"/>
            <a:chExt cx="3221" cy="864"/>
          </a:xfrm>
        </p:grpSpPr>
        <p:sp>
          <p:nvSpPr>
            <p:cNvPr id="175145" name="Rectangle 41"/>
            <p:cNvSpPr>
              <a:spLocks noChangeArrowheads="1"/>
            </p:cNvSpPr>
            <p:nvPr/>
          </p:nvSpPr>
          <p:spPr bwMode="auto">
            <a:xfrm>
              <a:off x="2562" y="1477"/>
              <a:ext cx="3028" cy="86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71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800" dirty="0">
                  <a:solidFill>
                    <a:srgbClr val="0000FF"/>
                  </a:solidFill>
                  <a:cs typeface="Times New Roman" pitchFamily="18" charset="0"/>
                </a:rPr>
                <a:t>  </a:t>
              </a:r>
              <a:r>
                <a:rPr lang="en-US" altLang="zh-CN" sz="2800" dirty="0">
                  <a:solidFill>
                    <a:srgbClr val="FFFF00"/>
                  </a:solidFill>
                  <a:cs typeface="Times New Roman" pitchFamily="18" charset="0"/>
                </a:rPr>
                <a:t>low</a:t>
              </a:r>
              <a:r>
                <a:rPr lang="en-US" altLang="zh-CN" sz="2800" dirty="0">
                  <a:solidFill>
                    <a:srgbClr val="FFFF00"/>
                  </a:solidFill>
                  <a:sym typeface="Symbol" pitchFamily="18" charset="2"/>
                </a:rPr>
                <a:t>=0;</a:t>
              </a:r>
            </a:p>
            <a:p>
              <a:pPr>
                <a:lnSpc>
                  <a:spcPct val="80000"/>
                </a:lnSpc>
              </a:pPr>
              <a:r>
                <a:rPr lang="en-US" altLang="zh-CN" sz="2800" dirty="0">
                  <a:solidFill>
                    <a:srgbClr val="FFFF00"/>
                  </a:solidFill>
                  <a:sym typeface="Symbol" pitchFamily="18" charset="2"/>
                </a:rPr>
                <a:t>  high=n-1;</a:t>
              </a:r>
              <a:endParaRPr lang="en-US" altLang="zh-CN" sz="2800" dirty="0">
                <a:solidFill>
                  <a:srgbClr val="FFFF00"/>
                </a:solidFill>
                <a:cs typeface="Times New Roman" pitchFamily="18" charset="0"/>
              </a:endParaRPr>
            </a:p>
            <a:p>
              <a:pPr>
                <a:lnSpc>
                  <a:spcPct val="80000"/>
                </a:lnSpc>
              </a:pPr>
              <a:r>
                <a:rPr lang="en-US" altLang="zh-CN" sz="2800" dirty="0">
                  <a:solidFill>
                    <a:srgbClr val="FFFF00"/>
                  </a:solidFill>
                  <a:ea typeface="仿宋_GB2312" pitchFamily="49" charset="-122"/>
                  <a:sym typeface="Symbol" pitchFamily="18" charset="2"/>
                </a:rPr>
                <a:t>  pos</a:t>
              </a:r>
              <a:r>
                <a:rPr lang="en-US" altLang="zh-CN" sz="2800" dirty="0">
                  <a:solidFill>
                    <a:srgbClr val="FFFF00"/>
                  </a:solidFill>
                  <a:sym typeface="Symbol" pitchFamily="18" charset="2"/>
                </a:rPr>
                <a:t>=</a:t>
              </a:r>
              <a:r>
                <a:rPr lang="en-US" altLang="zh-CN" sz="2800" dirty="0">
                  <a:solidFill>
                    <a:schemeClr val="bg1"/>
                  </a:solidFill>
                  <a:sym typeface="Symbol" pitchFamily="18" charset="2"/>
                </a:rPr>
                <a:t>binsearch2(</a:t>
              </a:r>
              <a:r>
                <a:rPr lang="en-US" altLang="zh-CN" sz="2800" dirty="0" err="1">
                  <a:solidFill>
                    <a:srgbClr val="FFFF00"/>
                  </a:solidFill>
                  <a:sym typeface="Symbol" pitchFamily="18" charset="2"/>
                </a:rPr>
                <a:t>KEY,low,high,k</a:t>
              </a:r>
              <a:r>
                <a:rPr lang="en-US" altLang="zh-CN" sz="28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dirty="0">
                  <a:solidFill>
                    <a:srgbClr val="FFFFFF"/>
                  </a:solidFill>
                  <a:latin typeface="黑体" pitchFamily="49" charset="-122"/>
                  <a:ea typeface="黑体" pitchFamily="49" charset="-122"/>
                </a:rPr>
                <a:t>在第</a:t>
              </a:r>
              <a:r>
                <a:rPr lang="en-US" altLang="zh-CN" sz="2700" dirty="0">
                  <a:solidFill>
                    <a:srgbClr val="FFFFFF"/>
                  </a:solidFill>
                  <a:ea typeface="黑体" pitchFamily="49" charset="-122"/>
                </a:rPr>
                <a:t>1</a:t>
              </a:r>
              <a:r>
                <a:rPr lang="zh-CN" altLang="en-US" sz="2700" dirty="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4538181" y="1435571"/>
            <a:ext cx="2636988" cy="501649"/>
            <a:chOff x="3414" y="910"/>
            <a:chExt cx="1246" cy="316"/>
          </a:xfrm>
        </p:grpSpPr>
        <p:sp>
          <p:nvSpPr>
            <p:cNvPr id="26630" name="Freeform 50"/>
            <p:cNvSpPr>
              <a:spLocks/>
            </p:cNvSpPr>
            <p:nvPr/>
          </p:nvSpPr>
          <p:spPr bwMode="auto">
            <a:xfrm>
              <a:off x="3414" y="910"/>
              <a:ext cx="522" cy="316"/>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063" y="931"/>
              <a:ext cx="597" cy="281"/>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24</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1967305" y="1052494"/>
            <a:ext cx="7896256" cy="1539875"/>
            <a:chOff x="1002" y="288"/>
            <a:chExt cx="3731" cy="970"/>
          </a:xfrm>
        </p:grpSpPr>
        <p:sp>
          <p:nvSpPr>
            <p:cNvPr id="27660" name="Text Box 79"/>
            <p:cNvSpPr txBox="1">
              <a:spLocks noChangeArrowheads="1"/>
            </p:cNvSpPr>
            <p:nvPr/>
          </p:nvSpPr>
          <p:spPr bwMode="auto">
            <a:xfrm rot="20998873">
              <a:off x="1002" y="560"/>
              <a:ext cx="3408" cy="698"/>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600" dirty="0">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3024324" y="2671763"/>
            <a:ext cx="6647584"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dirty="0">
                  <a:solidFill>
                    <a:srgbClr val="FF3300"/>
                  </a:solidFill>
                  <a:latin typeface="黑体" pitchFamily="49" charset="-122"/>
                  <a:ea typeface="黑体" pitchFamily="49" charset="-122"/>
                </a:rPr>
                <a:t>平均查找长度</a:t>
              </a:r>
              <a:r>
                <a:rPr lang="en-US" altLang="zh-CN" sz="3900" i="1" dirty="0">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4558707" y="4356100"/>
            <a:ext cx="326347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905" cy="49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
        <p:nvSpPr>
          <p:cNvPr id="7" name="灯片编号占位符 6"/>
          <p:cNvSpPr>
            <a:spLocks noGrp="1"/>
          </p:cNvSpPr>
          <p:nvPr>
            <p:ph type="sldNum" sz="quarter" idx="11"/>
          </p:nvPr>
        </p:nvSpPr>
        <p:spPr/>
        <p:txBody>
          <a:bodyPr/>
          <a:lstStyle/>
          <a:p>
            <a:fld id="{0C913308-F349-4B6D-A68A-DD1791B4A57B}" type="slidenum">
              <a:rPr lang="zh-CN" altLang="en-US" smtClean="0"/>
              <a:pPr/>
              <a:t>25</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422215" y="2209801"/>
            <a:ext cx="8431702"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a:t>
            </a:r>
            <a:r>
              <a:rPr lang="en-US" altLang="zh-CN" sz="2400" dirty="0" smtClean="0">
                <a:solidFill>
                  <a:schemeClr val="accent2"/>
                </a:solidFill>
              </a:rPr>
              <a:t>   </a:t>
            </a:r>
            <a:r>
              <a:rPr lang="en-US" altLang="zh-CN" sz="2400" dirty="0">
                <a:solidFill>
                  <a:schemeClr val="accent2"/>
                </a:solidFill>
              </a:rPr>
              <a:t>5   </a:t>
            </a:r>
            <a:r>
              <a:rPr lang="en-US" altLang="zh-CN" sz="2400" dirty="0" smtClean="0">
                <a:solidFill>
                  <a:schemeClr val="accent2"/>
                </a:solidFill>
              </a:rPr>
              <a:t>   </a:t>
            </a:r>
            <a:r>
              <a:rPr lang="en-US" altLang="zh-CN" sz="2400" dirty="0">
                <a:solidFill>
                  <a:schemeClr val="accent2"/>
                </a:solidFill>
              </a:rPr>
              <a:t>7  </a:t>
            </a:r>
            <a:r>
              <a:rPr lang="en-US" altLang="zh-CN" sz="2400" dirty="0" smtClean="0">
                <a:solidFill>
                  <a:schemeClr val="accent2"/>
                </a:solidFill>
              </a:rPr>
              <a:t>    11      14      </a:t>
            </a:r>
            <a:r>
              <a:rPr lang="en-US" altLang="zh-CN" sz="2400" dirty="0">
                <a:solidFill>
                  <a:schemeClr val="accent2"/>
                </a:solidFill>
              </a:rPr>
              <a:t>16 </a:t>
            </a:r>
            <a:r>
              <a:rPr lang="en-US" altLang="zh-CN" sz="2400" dirty="0" smtClean="0">
                <a:solidFill>
                  <a:schemeClr val="accent2"/>
                </a:solidFill>
              </a:rPr>
              <a:t>     19      23      27      32      </a:t>
            </a:r>
            <a:r>
              <a:rPr lang="en-US" altLang="zh-CN" sz="2400" dirty="0">
                <a:solidFill>
                  <a:schemeClr val="accent2"/>
                </a:solidFill>
              </a:rPr>
              <a:t>50</a:t>
            </a:r>
          </a:p>
        </p:txBody>
      </p:sp>
      <p:grpSp>
        <p:nvGrpSpPr>
          <p:cNvPr id="2" name="Group 91"/>
          <p:cNvGrpSpPr>
            <a:grpSpLocks/>
          </p:cNvGrpSpPr>
          <p:nvPr/>
        </p:nvGrpSpPr>
        <p:grpSpPr bwMode="auto">
          <a:xfrm>
            <a:off x="1219041" y="2649539"/>
            <a:ext cx="8603131"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a:t>
              </a:r>
              <a:r>
                <a:rPr lang="en-US" altLang="zh-CN" sz="2200" i="1" dirty="0" smtClean="0">
                  <a:solidFill>
                    <a:srgbClr val="0066CC"/>
                  </a:solidFill>
                </a:rPr>
                <a:t>  2       </a:t>
              </a:r>
              <a:r>
                <a:rPr lang="en-US" altLang="zh-CN" sz="2200" i="1" dirty="0">
                  <a:solidFill>
                    <a:srgbClr val="0066CC"/>
                  </a:solidFill>
                </a:rPr>
                <a:t>3  </a:t>
              </a:r>
              <a:r>
                <a:rPr lang="en-US" altLang="zh-CN" sz="2200" i="1" dirty="0" smtClean="0">
                  <a:solidFill>
                    <a:srgbClr val="0066CC"/>
                  </a:solidFill>
                </a:rPr>
                <a:t>      </a:t>
              </a:r>
              <a:r>
                <a:rPr lang="en-US" altLang="zh-CN" sz="2200" i="1" dirty="0">
                  <a:solidFill>
                    <a:srgbClr val="0066CC"/>
                  </a:solidFill>
                </a:rPr>
                <a:t>4    </a:t>
              </a:r>
              <a:r>
                <a:rPr lang="en-US" altLang="zh-CN" sz="2200" i="1" dirty="0" smtClean="0">
                  <a:solidFill>
                    <a:srgbClr val="0066CC"/>
                  </a:solidFill>
                </a:rPr>
                <a:t>     </a:t>
              </a:r>
              <a:r>
                <a:rPr lang="en-US" altLang="zh-CN" sz="2200" i="1" dirty="0">
                  <a:solidFill>
                    <a:srgbClr val="0066CC"/>
                  </a:solidFill>
                </a:rPr>
                <a:t>5       </a:t>
              </a:r>
              <a:r>
                <a:rPr lang="en-US" altLang="zh-CN" sz="2200" i="1" dirty="0" smtClean="0">
                  <a:solidFill>
                    <a:srgbClr val="0066CC"/>
                  </a:solidFill>
                </a:rPr>
                <a:t>  6         </a:t>
              </a:r>
              <a:r>
                <a:rPr lang="en-US" altLang="zh-CN" sz="2200" i="1" dirty="0">
                  <a:solidFill>
                    <a:srgbClr val="0066CC"/>
                  </a:solidFill>
                </a:rPr>
                <a:t>7    </a:t>
              </a:r>
              <a:r>
                <a:rPr lang="en-US" altLang="zh-CN" sz="2200" i="1" dirty="0" smtClean="0">
                  <a:solidFill>
                    <a:srgbClr val="0066CC"/>
                  </a:solidFill>
                </a:rPr>
                <a:t>     </a:t>
              </a:r>
              <a:r>
                <a:rPr lang="en-US" altLang="zh-CN" sz="2200" i="1" dirty="0">
                  <a:solidFill>
                    <a:srgbClr val="0066CC"/>
                  </a:solidFill>
                </a:rPr>
                <a:t>8   </a:t>
              </a:r>
              <a:r>
                <a:rPr lang="en-US" altLang="zh-CN" sz="2200" i="1" dirty="0" smtClean="0">
                  <a:solidFill>
                    <a:srgbClr val="0066CC"/>
                  </a:solidFill>
                </a:rPr>
                <a:t>      </a:t>
              </a:r>
              <a:r>
                <a:rPr lang="en-US" altLang="zh-CN" sz="2200" i="1" dirty="0">
                  <a:solidFill>
                    <a:srgbClr val="0066CC"/>
                  </a:solidFill>
                </a:rPr>
                <a:t>9     </a:t>
              </a:r>
              <a:r>
                <a:rPr lang="en-US" altLang="zh-CN" sz="2200" i="1" dirty="0" smtClean="0">
                  <a:solidFill>
                    <a:srgbClr val="0066CC"/>
                  </a:solidFill>
                </a:rPr>
                <a:t>  10        </a:t>
              </a:r>
              <a:r>
                <a:rPr lang="en-US" altLang="zh-CN" sz="2200" i="1" dirty="0">
                  <a:solidFill>
                    <a:srgbClr val="0066CC"/>
                  </a:solidFill>
                </a:rPr>
                <a:t>11</a:t>
              </a:r>
            </a:p>
          </p:txBody>
        </p:sp>
      </p:grpSp>
      <p:sp>
        <p:nvSpPr>
          <p:cNvPr id="290821" name="Arc 5"/>
          <p:cNvSpPr>
            <a:spLocks/>
          </p:cNvSpPr>
          <p:nvPr/>
        </p:nvSpPr>
        <p:spPr bwMode="auto">
          <a:xfrm rot="-668080">
            <a:off x="3870880" y="3271838"/>
            <a:ext cx="1013751"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4204187" y="4094210"/>
            <a:ext cx="374650" cy="723806"/>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4165058" y="5141914"/>
            <a:ext cx="586241"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8831510" y="2209800"/>
            <a:ext cx="1828562"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4405565" y="2206947"/>
            <a:ext cx="609521"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lumMod val="50000"/>
                </a:schemeClr>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5149181" y="2206947"/>
            <a:ext cx="609521"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lumMod val="50000"/>
                </a:schemeClr>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6489164" y="2238376"/>
            <a:ext cx="609521"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lumMod val="50000"/>
                </a:schemeClr>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5807174" y="2230760"/>
            <a:ext cx="609521"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6478274" y="3287710"/>
            <a:ext cx="5853938" cy="3168648"/>
            <a:chOff x="3061" y="2024"/>
            <a:chExt cx="2766" cy="1996"/>
          </a:xfrm>
        </p:grpSpPr>
        <p:sp>
          <p:nvSpPr>
            <p:cNvPr id="28736" name="Cloud"/>
            <p:cNvSpPr>
              <a:spLocks noChangeAspect="1" noEditPoints="1" noChangeArrowheads="1"/>
            </p:cNvSpPr>
            <p:nvPr/>
          </p:nvSpPr>
          <p:spPr bwMode="auto">
            <a:xfrm>
              <a:off x="3084" y="2204"/>
              <a:ext cx="2743" cy="181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318"/>
            </a:xfrm>
            <a:prstGeom prst="rect">
              <a:avLst/>
            </a:prstGeom>
            <a:noFill/>
            <a:ln w="12700" cap="sq">
              <a:noFill/>
              <a:miter lim="800000"/>
              <a:headEnd type="none" w="sm" len="sm"/>
              <a:tailEnd type="none" w="sm" len="sm"/>
            </a:ln>
          </p:spPr>
          <p:txBody>
            <a:bodyPr>
              <a:spAutoFit/>
            </a:bodyPr>
            <a:lstStyle/>
            <a:p>
              <a:r>
                <a:rPr lang="zh-CN" altLang="en-US" sz="2600" i="1" dirty="0">
                  <a:solidFill>
                    <a:srgbClr val="00007A"/>
                  </a:solidFill>
                  <a:ea typeface="幼圆" pitchFamily="49" charset="-122"/>
                </a:rPr>
                <a:t>成功的查找过程正好</a:t>
              </a:r>
              <a:r>
                <a:rPr lang="zh-CN" altLang="en-US" sz="2600" i="1" dirty="0" smtClean="0">
                  <a:solidFill>
                    <a:srgbClr val="00007A"/>
                  </a:solidFill>
                  <a:ea typeface="幼圆" pitchFamily="49" charset="-122"/>
                </a:rPr>
                <a:t>等于</a:t>
              </a:r>
              <a:r>
                <a:rPr lang="zh-CN" altLang="en-US" sz="2600" i="1" dirty="0">
                  <a:solidFill>
                    <a:srgbClr val="00007A"/>
                  </a:solidFill>
                  <a:ea typeface="幼圆" pitchFamily="49" charset="-122"/>
                </a:rPr>
                <a:t>走了一条从根结点</a:t>
              </a:r>
              <a:r>
                <a:rPr lang="zh-CN" altLang="en-US" sz="2600" i="1" dirty="0" smtClean="0">
                  <a:solidFill>
                    <a:srgbClr val="00007A"/>
                  </a:solidFill>
                  <a:ea typeface="幼圆" pitchFamily="49" charset="-122"/>
                </a:rPr>
                <a:t>到被</a:t>
              </a:r>
              <a:r>
                <a:rPr lang="zh-CN" altLang="en-US" sz="2600" i="1" dirty="0">
                  <a:solidFill>
                    <a:srgbClr val="00007A"/>
                  </a:solidFill>
                  <a:ea typeface="幼圆" pitchFamily="49" charset="-122"/>
                </a:rPr>
                <a:t>查找结点的路径，</a:t>
              </a:r>
              <a:r>
                <a:rPr lang="zh-CN" altLang="en-US" sz="2600" i="1" dirty="0" smtClean="0">
                  <a:solidFill>
                    <a:schemeClr val="accent2"/>
                  </a:solidFill>
                  <a:ea typeface="幼圆" pitchFamily="49" charset="-122"/>
                </a:rPr>
                <a:t>经历</a:t>
              </a:r>
              <a:r>
                <a:rPr lang="zh-CN" altLang="en-US" sz="2600" i="1" dirty="0">
                  <a:solidFill>
                    <a:schemeClr val="accent2"/>
                  </a:solidFill>
                  <a:ea typeface="幼圆" pitchFamily="49" charset="-122"/>
                </a:rPr>
                <a:t>的比较次数恰好是</a:t>
              </a:r>
              <a:r>
                <a:rPr lang="zh-CN" altLang="en-US" sz="2600" i="1" dirty="0" smtClean="0">
                  <a:solidFill>
                    <a:schemeClr val="accent2"/>
                  </a:solidFill>
                  <a:ea typeface="幼圆" pitchFamily="49" charset="-122"/>
                </a:rPr>
                <a:t>被查找</a:t>
              </a:r>
              <a:r>
                <a:rPr lang="zh-CN" altLang="en-US" sz="2600" i="1" dirty="0">
                  <a:solidFill>
                    <a:schemeClr val="accent2"/>
                  </a:solidFill>
                  <a:ea typeface="幼圆" pitchFamily="49" charset="-122"/>
                </a:rPr>
                <a:t>结点在二叉树中</a:t>
              </a:r>
              <a:r>
                <a:rPr lang="zh-CN" altLang="en-US" sz="2600" i="1" dirty="0" smtClean="0">
                  <a:solidFill>
                    <a:schemeClr val="accent2"/>
                  </a:solidFill>
                  <a:ea typeface="幼圆" pitchFamily="49" charset="-122"/>
                </a:rPr>
                <a:t>所处</a:t>
              </a:r>
              <a:r>
                <a:rPr lang="zh-CN" altLang="en-US" sz="2600" i="1" dirty="0">
                  <a:solidFill>
                    <a:schemeClr val="accent2"/>
                  </a:solidFill>
                  <a:ea typeface="幼圆" pitchFamily="49" charset="-122"/>
                </a:rPr>
                <a:t>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304761" y="3321051"/>
            <a:ext cx="6548114" cy="2660651"/>
            <a:chOff x="144" y="2092"/>
            <a:chExt cx="3094" cy="1676"/>
          </a:xfrm>
        </p:grpSpPr>
        <p:sp>
          <p:nvSpPr>
            <p:cNvPr id="28700" name="Text Box 29"/>
            <p:cNvSpPr txBox="1">
              <a:spLocks noChangeArrowheads="1"/>
            </p:cNvSpPr>
            <p:nvPr/>
          </p:nvSpPr>
          <p:spPr bwMode="auto">
            <a:xfrm>
              <a:off x="603" y="2246"/>
              <a:ext cx="269" cy="34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6"/>
              <a:chOff x="1152" y="2092"/>
              <a:chExt cx="2662" cy="1676"/>
            </a:xfrm>
          </p:grpSpPr>
          <p:sp>
            <p:nvSpPr>
              <p:cNvPr id="28704" name="Oval 31"/>
              <p:cNvSpPr>
                <a:spLocks noChangeArrowheads="1"/>
              </p:cNvSpPr>
              <p:nvPr/>
            </p:nvSpPr>
            <p:spPr bwMode="auto">
              <a:xfrm>
                <a:off x="2112" y="2112"/>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14" y="2784"/>
                <a:ext cx="192"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2" name="Line 49"/>
              <p:cNvSpPr>
                <a:spLocks noChangeShapeType="1"/>
              </p:cNvSpPr>
              <p:nvPr/>
            </p:nvSpPr>
            <p:spPr bwMode="auto">
              <a:xfrm>
                <a:off x="2027" y="3205"/>
                <a:ext cx="14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165" cy="330"/>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3</a:t>
                </a:r>
              </a:p>
            </p:txBody>
          </p:sp>
          <p:sp>
            <p:nvSpPr>
              <p:cNvPr id="28727" name="Rectangle 54"/>
              <p:cNvSpPr>
                <a:spLocks noChangeArrowheads="1"/>
              </p:cNvSpPr>
              <p:nvPr/>
            </p:nvSpPr>
            <p:spPr bwMode="auto">
              <a:xfrm>
                <a:off x="1200" y="2895"/>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237" cy="320"/>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165" cy="330"/>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225" cy="320"/>
              </a:xfrm>
              <a:prstGeom prst="rect">
                <a:avLst/>
              </a:prstGeom>
              <a:noFill/>
              <a:ln w="12700" cap="sq">
                <a:noFill/>
                <a:miter lim="800000"/>
                <a:headEnd type="none" w="sm" len="sm"/>
                <a:tailEnd type="none" w="sm" len="sm"/>
              </a:ln>
            </p:spPr>
            <p:txBody>
              <a:bodyPr wrap="none">
                <a:spAutoFit/>
              </a:bodyPr>
              <a:lstStyle/>
              <a:p>
                <a:r>
                  <a:rPr lang="en-US" altLang="zh-CN" sz="2700" i="1" dirty="0">
                    <a:solidFill>
                      <a:srgbClr val="0066CC"/>
                    </a:solidFill>
                  </a:rPr>
                  <a:t>11</a:t>
                </a:r>
              </a:p>
            </p:txBody>
          </p:sp>
        </p:grpSp>
        <p:sp>
          <p:nvSpPr>
            <p:cNvPr id="28702" name="Rectangle 63"/>
            <p:cNvSpPr>
              <a:spLocks noChangeArrowheads="1"/>
            </p:cNvSpPr>
            <p:nvPr/>
          </p:nvSpPr>
          <p:spPr bwMode="auto">
            <a:xfrm>
              <a:off x="336" y="2534"/>
              <a:ext cx="269" cy="34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269" cy="34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101588" y="3048000"/>
            <a:ext cx="1242322"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sp>
        <p:nvSpPr>
          <p:cNvPr id="28694" name="Text Box 84"/>
          <p:cNvSpPr txBox="1">
            <a:spLocks noChangeArrowheads="1"/>
          </p:cNvSpPr>
          <p:nvPr/>
        </p:nvSpPr>
        <p:spPr bwMode="auto">
          <a:xfrm>
            <a:off x="58862" y="548680"/>
            <a:ext cx="10260264" cy="1449628"/>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若把当前查找范围内居中的记录</a:t>
            </a:r>
            <a:r>
              <a:rPr lang="zh-CN" altLang="en-US" sz="2400" dirty="0" smtClean="0">
                <a:solidFill>
                  <a:srgbClr val="003192"/>
                </a:solidFill>
                <a:latin typeface="幼圆" pitchFamily="49" charset="-122"/>
                <a:ea typeface="幼圆" pitchFamily="49" charset="-122"/>
              </a:rPr>
              <a:t>的   </a:t>
            </a:r>
            <a:r>
              <a:rPr lang="zh-CN" altLang="en-US" sz="2800" b="1" dirty="0" smtClean="0">
                <a:solidFill>
                  <a:srgbClr val="C00000"/>
                </a:solidFill>
                <a:latin typeface="幼圆" pitchFamily="49" charset="-122"/>
                <a:ea typeface="幼圆" pitchFamily="49" charset="-122"/>
              </a:rPr>
              <a:t>位置</a:t>
            </a:r>
            <a:r>
              <a:rPr lang="zh-CN" altLang="en-US" sz="2400" dirty="0" smtClean="0">
                <a:solidFill>
                  <a:srgbClr val="003192"/>
                </a:solidFill>
                <a:latin typeface="幼圆" pitchFamily="49" charset="-122"/>
                <a:ea typeface="幼圆" pitchFamily="49" charset="-122"/>
              </a:rPr>
              <a:t>    作为</a:t>
            </a:r>
            <a:r>
              <a:rPr lang="zh-CN" altLang="en-US" sz="2400" dirty="0">
                <a:solidFill>
                  <a:srgbClr val="003192"/>
                </a:solidFill>
                <a:latin typeface="幼圆" pitchFamily="49" charset="-122"/>
                <a:ea typeface="幼圆" pitchFamily="49" charset="-122"/>
              </a:rPr>
              <a:t>根结点，前半部分与后半部分的记录</a:t>
            </a:r>
            <a:r>
              <a:rPr lang="zh-CN" altLang="en-US" sz="2400" dirty="0" smtClean="0">
                <a:solidFill>
                  <a:srgbClr val="003192"/>
                </a:solidFill>
                <a:latin typeface="幼圆" pitchFamily="49" charset="-122"/>
                <a:ea typeface="幼圆" pitchFamily="49" charset="-122"/>
              </a:rPr>
              <a:t>的  </a:t>
            </a:r>
            <a:r>
              <a:rPr lang="zh-CN" altLang="en-US" sz="2800" b="1" dirty="0" smtClean="0">
                <a:solidFill>
                  <a:srgbClr val="C00000"/>
                </a:solidFill>
                <a:latin typeface="幼圆" pitchFamily="49" charset="-122"/>
                <a:ea typeface="幼圆" pitchFamily="49" charset="-122"/>
              </a:rPr>
              <a:t>位置</a:t>
            </a:r>
            <a:r>
              <a:rPr lang="zh-CN" altLang="en-US" sz="2400" b="1" dirty="0" smtClean="0">
                <a:solidFill>
                  <a:srgbClr val="C00000"/>
                </a:solidFill>
                <a:latin typeface="幼圆" pitchFamily="49" charset="-122"/>
                <a:ea typeface="幼圆" pitchFamily="49" charset="-122"/>
              </a:rPr>
              <a:t>  </a:t>
            </a:r>
            <a:r>
              <a:rPr lang="zh-CN" altLang="en-US" sz="2400" dirty="0" smtClean="0">
                <a:solidFill>
                  <a:srgbClr val="003192"/>
                </a:solidFill>
                <a:latin typeface="幼圆" pitchFamily="49" charset="-122"/>
                <a:ea typeface="幼圆" pitchFamily="49" charset="-122"/>
              </a:rPr>
              <a:t>分别</a:t>
            </a:r>
            <a:r>
              <a:rPr lang="zh-CN" altLang="en-US" sz="2400" dirty="0">
                <a:solidFill>
                  <a:srgbClr val="003192"/>
                </a:solidFill>
                <a:latin typeface="幼圆" pitchFamily="49" charset="-122"/>
                <a:ea typeface="幼圆" pitchFamily="49" charset="-122"/>
              </a:rPr>
              <a:t>构成根</a:t>
            </a:r>
            <a:r>
              <a:rPr lang="zh-CN" altLang="en-US" sz="2400" dirty="0" smtClean="0">
                <a:solidFill>
                  <a:srgbClr val="003192"/>
                </a:solidFill>
                <a:latin typeface="幼圆" pitchFamily="49" charset="-122"/>
                <a:ea typeface="幼圆" pitchFamily="49" charset="-122"/>
              </a:rPr>
              <a:t>结点</a:t>
            </a:r>
            <a:r>
              <a:rPr lang="zh-CN" altLang="en-US" sz="2400" dirty="0">
                <a:solidFill>
                  <a:srgbClr val="003192"/>
                </a:solidFill>
                <a:latin typeface="幼圆" pitchFamily="49" charset="-122"/>
                <a:ea typeface="幼圆" pitchFamily="49" charset="-122"/>
              </a:rPr>
              <a:t>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smtClean="0">
                <a:solidFill>
                  <a:srgbClr val="003192"/>
                </a:solidFill>
                <a:ea typeface="幼圆" pitchFamily="49" charset="-122"/>
              </a:rPr>
              <a:t>“</a:t>
            </a:r>
            <a:r>
              <a:rPr lang="zh-CN" altLang="en-US" sz="2800" b="1" dirty="0" smtClean="0">
                <a:solidFill>
                  <a:srgbClr val="C00000"/>
                </a:solidFill>
                <a:latin typeface="幼圆" pitchFamily="49" charset="-122"/>
                <a:ea typeface="幼圆" pitchFamily="49" charset="-122"/>
              </a:rPr>
              <a:t>判定树</a:t>
            </a:r>
            <a:r>
              <a:rPr lang="zh-CN" altLang="en-US" sz="2400" dirty="0" smtClean="0">
                <a:solidFill>
                  <a:srgbClr val="003192"/>
                </a:solidFill>
                <a:ea typeface="幼圆" pitchFamily="49" charset="-122"/>
              </a:rPr>
              <a:t>”</a:t>
            </a:r>
            <a:r>
              <a:rPr lang="zh-CN" altLang="en-US" sz="2400" dirty="0" smtClean="0">
                <a:solidFill>
                  <a:srgbClr val="003192"/>
                </a:solidFill>
                <a:latin typeface="幼圆" pitchFamily="49" charset="-122"/>
                <a:ea typeface="幼圆" pitchFamily="49" charset="-122"/>
              </a:rPr>
              <a:t>的</a:t>
            </a:r>
            <a:r>
              <a:rPr lang="zh-CN" altLang="en-US" sz="2400" dirty="0">
                <a:solidFill>
                  <a:srgbClr val="003192"/>
                </a:solidFill>
                <a:latin typeface="幼圆" pitchFamily="49" charset="-122"/>
                <a:ea typeface="幼圆" pitchFamily="49" charset="-122"/>
              </a:rPr>
              <a:t>二叉树，利用它来描述折半查找的过程。</a:t>
            </a:r>
          </a:p>
        </p:txBody>
      </p:sp>
      <p:sp>
        <p:nvSpPr>
          <p:cNvPr id="290904" name="Oval 88"/>
          <p:cNvSpPr>
            <a:spLocks noChangeArrowheads="1"/>
          </p:cNvSpPr>
          <p:nvPr/>
        </p:nvSpPr>
        <p:spPr bwMode="auto">
          <a:xfrm>
            <a:off x="5519142" y="608409"/>
            <a:ext cx="1453961"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4004213" y="5802314"/>
            <a:ext cx="2571416"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
        <p:nvSpPr>
          <p:cNvPr id="14" name="灯片编号占位符 13"/>
          <p:cNvSpPr>
            <a:spLocks noGrp="1"/>
          </p:cNvSpPr>
          <p:nvPr>
            <p:ph type="sldNum" sz="quarter" idx="11"/>
          </p:nvPr>
        </p:nvSpPr>
        <p:spPr/>
        <p:txBody>
          <a:bodyPr/>
          <a:lstStyle/>
          <a:p>
            <a:fld id="{0C913308-F349-4B6D-A68A-DD1791B4A57B}" type="slidenum">
              <a:rPr lang="zh-CN" altLang="en-US" smtClean="0"/>
              <a:pPr/>
              <a:t>26</a:t>
            </a:fld>
            <a:endParaRPr lang="zh-CN" altLang="en-US"/>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par>
                                <p:cTn id="21" presetID="22" presetClass="entr" presetSubtype="8"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 calcmode="lin" valueType="num">
                                      <p:cBhvr>
                                        <p:cTn id="35" dur="500" fill="hold"/>
                                        <p:tgtEl>
                                          <p:spTgt spid="3"/>
                                        </p:tgtEl>
                                        <p:attrNameLst>
                                          <p:attrName>ppt_x</p:attrName>
                                        </p:attrNameLst>
                                      </p:cBhvr>
                                      <p:tavLst>
                                        <p:tav tm="0">
                                          <p:val>
                                            <p:fltVal val="0.5"/>
                                          </p:val>
                                        </p:tav>
                                        <p:tav tm="100000">
                                          <p:val>
                                            <p:strVal val="#ppt_x"/>
                                          </p:val>
                                        </p:tav>
                                      </p:tavLst>
                                    </p:anim>
                                    <p:anim calcmode="lin" valueType="num">
                                      <p:cBhvr>
                                        <p:cTn id="36"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dissolve">
                                      <p:cBhvr>
                                        <p:cTn id="56" dur="500"/>
                                        <p:tgtEl>
                                          <p:spTgt spid="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528"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ppt_x</p:attrName>
                                        </p:attrNameLst>
                                      </p:cBhvr>
                                      <p:tavLst>
                                        <p:tav tm="0">
                                          <p:val>
                                            <p:fltVal val="0.5"/>
                                          </p:val>
                                        </p:tav>
                                        <p:tav tm="100000">
                                          <p:val>
                                            <p:strVal val="#ppt_x"/>
                                          </p:val>
                                        </p:tav>
                                      </p:tavLst>
                                    </p:anim>
                                    <p:anim calcmode="lin" valueType="num">
                                      <p:cBhvr>
                                        <p:cTn id="64"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90821"/>
                                        </p:tgtEl>
                                        <p:attrNameLst>
                                          <p:attrName>style.visibility</p:attrName>
                                        </p:attrNameLst>
                                      </p:cBhvr>
                                      <p:to>
                                        <p:strVal val="visible"/>
                                      </p:to>
                                    </p:set>
                                    <p:animEffect transition="in" filter="wipe(up)">
                                      <p:cBhvr>
                                        <p:cTn id="69" dur="500"/>
                                        <p:tgtEl>
                                          <p:spTgt spid="29082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90822"/>
                                        </p:tgtEl>
                                        <p:attrNameLst>
                                          <p:attrName>style.visibility</p:attrName>
                                        </p:attrNameLst>
                                      </p:cBhvr>
                                      <p:to>
                                        <p:strVal val="visible"/>
                                      </p:to>
                                    </p:set>
                                    <p:animEffect transition="in" filter="wipe(up)">
                                      <p:cBhvr>
                                        <p:cTn id="74" dur="500"/>
                                        <p:tgtEl>
                                          <p:spTgt spid="29082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90823"/>
                                        </p:tgtEl>
                                        <p:attrNameLst>
                                          <p:attrName>style.visibility</p:attrName>
                                        </p:attrNameLst>
                                      </p:cBhvr>
                                      <p:to>
                                        <p:strVal val="visible"/>
                                      </p:to>
                                    </p:set>
                                    <p:animEffect transition="in" filter="wipe(up)">
                                      <p:cBhvr>
                                        <p:cTn id="79" dur="500"/>
                                        <p:tgtEl>
                                          <p:spTgt spid="29082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7" presetClass="entr" presetSubtype="2"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additive="base">
                                        <p:cTn id="84" dur="750" fill="hold"/>
                                        <p:tgtEl>
                                          <p:spTgt spid="8"/>
                                        </p:tgtEl>
                                        <p:attrNameLst>
                                          <p:attrName>ppt_x</p:attrName>
                                        </p:attrNameLst>
                                      </p:cBhvr>
                                      <p:tavLst>
                                        <p:tav tm="0">
                                          <p:val>
                                            <p:strVal val="1+#ppt_w/2"/>
                                          </p:val>
                                        </p:tav>
                                        <p:tav tm="100000">
                                          <p:val>
                                            <p:strVal val="#ppt_x"/>
                                          </p:val>
                                        </p:tav>
                                      </p:tavLst>
                                    </p:anim>
                                    <p:anim calcmode="lin" valueType="num">
                                      <p:cBhvr additive="base">
                                        <p:cTn id="85"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815307" y="260648"/>
            <a:ext cx="4774578"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sp>
        <p:nvSpPr>
          <p:cNvPr id="29711" name="Text Box 4"/>
          <p:cNvSpPr txBox="1">
            <a:spLocks noChangeArrowheads="1"/>
          </p:cNvSpPr>
          <p:nvPr/>
        </p:nvSpPr>
        <p:spPr bwMode="auto">
          <a:xfrm>
            <a:off x="1199300" y="1772817"/>
            <a:ext cx="10361851" cy="1047751"/>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3399"/>
                </a:solidFill>
                <a:ea typeface="楷体_GB2312" pitchFamily="49" charset="-122"/>
              </a:rPr>
              <a:t>         </a:t>
            </a:r>
            <a:r>
              <a:rPr lang="zh-CN" altLang="en-US" sz="2700" dirty="0">
                <a:solidFill>
                  <a:srgbClr val="003399"/>
                </a:solidFill>
                <a:ea typeface="幼圆" pitchFamily="49" charset="-122"/>
              </a:rPr>
              <a:t>对于具有</a:t>
            </a:r>
            <a:r>
              <a:rPr lang="en-US" altLang="zh-CN" sz="2700" dirty="0">
                <a:solidFill>
                  <a:srgbClr val="003399"/>
                </a:solidFill>
                <a:ea typeface="幼圆" pitchFamily="49" charset="-122"/>
              </a:rPr>
              <a:t>n</a:t>
            </a:r>
            <a:r>
              <a:rPr lang="zh-CN" altLang="en-US" sz="2700" dirty="0">
                <a:solidFill>
                  <a:srgbClr val="003399"/>
                </a:solidFill>
                <a:ea typeface="幼圆" pitchFamily="49" charset="-122"/>
              </a:rPr>
              <a:t>个记录的排序连续顺序文件，</a:t>
            </a:r>
            <a:r>
              <a:rPr lang="zh-CN" altLang="en-US" sz="2700" dirty="0" smtClean="0">
                <a:solidFill>
                  <a:srgbClr val="003399"/>
                </a:solidFill>
                <a:ea typeface="幼圆" pitchFamily="49" charset="-122"/>
              </a:rPr>
              <a:t>若查找</a:t>
            </a:r>
            <a:r>
              <a:rPr lang="zh-CN" altLang="en-US" sz="2700" dirty="0">
                <a:solidFill>
                  <a:srgbClr val="003399"/>
                </a:solidFill>
                <a:ea typeface="幼圆" pitchFamily="49" charset="-122"/>
              </a:rPr>
              <a:t>概率相等，则有</a:t>
            </a:r>
          </a:p>
          <a:p>
            <a:pPr>
              <a:lnSpc>
                <a:spcPct val="95000"/>
              </a:lnSpc>
              <a:spcBef>
                <a:spcPct val="35000"/>
              </a:spcBef>
              <a:spcAft>
                <a:spcPct val="40000"/>
              </a:spcAft>
            </a:pPr>
            <a:r>
              <a:rPr lang="zh-CN" altLang="en-US" b="0" dirty="0">
                <a:solidFill>
                  <a:srgbClr val="003399"/>
                </a:solidFill>
              </a:rPr>
              <a:t>          </a:t>
            </a:r>
            <a:r>
              <a:rPr lang="zh-CN" altLang="en-US" b="0" dirty="0" smtClean="0">
                <a:solidFill>
                  <a:srgbClr val="003399"/>
                </a:solidFill>
              </a:rPr>
              <a:t> </a:t>
            </a:r>
            <a:r>
              <a:rPr lang="en-US" altLang="zh-CN" dirty="0" smtClean="0">
                <a:solidFill>
                  <a:srgbClr val="003399"/>
                </a:solidFill>
              </a:rPr>
              <a:t>ASL  =   </a:t>
            </a:r>
            <a:r>
              <a:rPr lang="en-US" altLang="zh-CN" sz="2800" dirty="0" smtClean="0">
                <a:solidFill>
                  <a:srgbClr val="003399"/>
                </a:solidFill>
                <a:sym typeface="Symbol" pitchFamily="18" charset="2"/>
              </a:rPr>
              <a:t> </a:t>
            </a:r>
            <a:r>
              <a:rPr lang="en-US" altLang="zh-CN" sz="2600" dirty="0" err="1">
                <a:solidFill>
                  <a:srgbClr val="003399"/>
                </a:solidFill>
                <a:sym typeface="Symbol" pitchFamily="18" charset="2"/>
              </a:rPr>
              <a:t>p</a:t>
            </a:r>
            <a:r>
              <a:rPr lang="en-US" altLang="zh-CN" sz="2600" baseline="-25000" dirty="0" err="1">
                <a:solidFill>
                  <a:srgbClr val="003399"/>
                </a:solidFill>
                <a:sym typeface="Symbol" pitchFamily="18" charset="2"/>
              </a:rPr>
              <a:t>i</a:t>
            </a:r>
            <a:r>
              <a:rPr lang="en-US" altLang="zh-CN" sz="2600" dirty="0" err="1">
                <a:solidFill>
                  <a:srgbClr val="003399"/>
                </a:solidFill>
                <a:sym typeface="Symbol" pitchFamily="18" charset="2"/>
              </a:rPr>
              <a:t>c</a:t>
            </a:r>
            <a:r>
              <a:rPr lang="en-US" altLang="zh-CN" sz="2600" baseline="-25000" dirty="0" err="1">
                <a:solidFill>
                  <a:srgbClr val="003399"/>
                </a:solidFill>
                <a:sym typeface="Symbol" pitchFamily="18" charset="2"/>
              </a:rPr>
              <a:t>i</a:t>
            </a:r>
            <a:r>
              <a:rPr lang="en-US" altLang="zh-CN" sz="2600" baseline="-25000" dirty="0">
                <a:solidFill>
                  <a:srgbClr val="003399"/>
                </a:solidFill>
                <a:sym typeface="Symbol" pitchFamily="18" charset="2"/>
              </a:rPr>
              <a:t> </a:t>
            </a:r>
            <a:r>
              <a:rPr lang="en-US" altLang="zh-CN" sz="2600" baseline="-25000" dirty="0" smtClean="0">
                <a:solidFill>
                  <a:srgbClr val="003399"/>
                </a:solidFill>
                <a:sym typeface="Symbol" pitchFamily="18" charset="2"/>
              </a:rPr>
              <a:t>  </a:t>
            </a:r>
            <a:r>
              <a:rPr lang="en-US" altLang="zh-CN" b="0" dirty="0" smtClean="0">
                <a:solidFill>
                  <a:srgbClr val="003399"/>
                </a:solidFill>
                <a:sym typeface="Symbol" pitchFamily="18" charset="2"/>
              </a:rPr>
              <a:t>=           </a:t>
            </a:r>
            <a:r>
              <a:rPr lang="en-US" altLang="zh-CN" sz="2800" dirty="0" smtClean="0">
                <a:solidFill>
                  <a:srgbClr val="003399"/>
                </a:solidFill>
                <a:sym typeface="Symbol" pitchFamily="18" charset="2"/>
              </a:rPr>
              <a:t> </a:t>
            </a:r>
            <a:r>
              <a:rPr lang="en-US" altLang="zh-CN" sz="2600" dirty="0" smtClean="0">
                <a:solidFill>
                  <a:srgbClr val="003399"/>
                </a:solidFill>
                <a:sym typeface="Symbol" pitchFamily="18" charset="2"/>
              </a:rPr>
              <a:t>j </a:t>
            </a:r>
            <a:r>
              <a:rPr lang="en-US" altLang="zh-CN" sz="2600" dirty="0" smtClean="0">
                <a:solidFill>
                  <a:srgbClr val="003399"/>
                </a:solidFill>
                <a:cs typeface="Times New Roman" pitchFamily="18" charset="0"/>
                <a:sym typeface="Symbol" pitchFamily="18" charset="2"/>
              </a:rPr>
              <a:t>× </a:t>
            </a:r>
            <a:r>
              <a:rPr lang="en-US" altLang="zh-CN" sz="2600" dirty="0" smtClean="0">
                <a:solidFill>
                  <a:srgbClr val="003399"/>
                </a:solidFill>
                <a:sym typeface="Symbol" pitchFamily="18" charset="2"/>
              </a:rPr>
              <a:t>2</a:t>
            </a:r>
            <a:r>
              <a:rPr lang="en-US" altLang="zh-CN" sz="2600" baseline="42000" dirty="0" smtClean="0">
                <a:solidFill>
                  <a:srgbClr val="003399"/>
                </a:solidFill>
                <a:sym typeface="Symbol" pitchFamily="18" charset="2"/>
              </a:rPr>
              <a:t>j</a:t>
            </a:r>
            <a:r>
              <a:rPr lang="en-US" altLang="zh-CN" sz="2600" baseline="42000" dirty="0" smtClean="0">
                <a:solidFill>
                  <a:srgbClr val="003399"/>
                </a:solidFill>
                <a:cs typeface="Times New Roman" pitchFamily="18" charset="0"/>
                <a:sym typeface="Symbol" pitchFamily="18" charset="2"/>
              </a:rPr>
              <a:t>–</a:t>
            </a:r>
            <a:r>
              <a:rPr lang="en-US" altLang="zh-CN" sz="2600" baseline="42000" dirty="0" smtClean="0">
                <a:solidFill>
                  <a:srgbClr val="003399"/>
                </a:solidFill>
                <a:sym typeface="Symbol" pitchFamily="18" charset="2"/>
              </a:rPr>
              <a:t>1   </a:t>
            </a:r>
            <a:r>
              <a:rPr lang="en-US" altLang="zh-CN" sz="2600" dirty="0" smtClean="0">
                <a:solidFill>
                  <a:srgbClr val="003399"/>
                </a:solidFill>
                <a:sym typeface="Symbol" pitchFamily="18" charset="2"/>
              </a:rPr>
              <a:t>=           log</a:t>
            </a:r>
            <a:r>
              <a:rPr lang="en-US" altLang="zh-CN" sz="2600" baseline="-25000" dirty="0" smtClean="0">
                <a:solidFill>
                  <a:srgbClr val="003399"/>
                </a:solidFill>
                <a:sym typeface="Symbol" pitchFamily="18" charset="2"/>
              </a:rPr>
              <a:t>2</a:t>
            </a:r>
            <a:r>
              <a:rPr lang="en-US" altLang="zh-CN" sz="2600" dirty="0" smtClean="0">
                <a:solidFill>
                  <a:srgbClr val="003399"/>
                </a:solidFill>
                <a:sym typeface="Symbol" pitchFamily="18" charset="2"/>
              </a:rPr>
              <a:t>(n+1</a:t>
            </a:r>
            <a:r>
              <a:rPr lang="en-US" altLang="zh-CN" sz="2600" dirty="0">
                <a:solidFill>
                  <a:srgbClr val="003399"/>
                </a:solidFill>
                <a:sym typeface="Symbol" pitchFamily="18" charset="2"/>
              </a:rPr>
              <a:t>) </a:t>
            </a:r>
            <a:r>
              <a:rPr lang="en-US" altLang="zh-CN" sz="2600" dirty="0">
                <a:solidFill>
                  <a:srgbClr val="003399"/>
                </a:solidFill>
                <a:cs typeface="Times New Roman" pitchFamily="18" charset="0"/>
                <a:sym typeface="Symbol" pitchFamily="18" charset="2"/>
              </a:rPr>
              <a:t>–</a:t>
            </a:r>
            <a:r>
              <a:rPr lang="en-US" altLang="zh-CN" sz="2600" dirty="0">
                <a:solidFill>
                  <a:srgbClr val="003399"/>
                </a:solidFill>
                <a:sym typeface="Symbol" pitchFamily="18" charset="2"/>
              </a:rPr>
              <a:t>1</a:t>
            </a:r>
          </a:p>
        </p:txBody>
      </p:sp>
      <p:grpSp>
        <p:nvGrpSpPr>
          <p:cNvPr id="7" name="组合 6"/>
          <p:cNvGrpSpPr/>
          <p:nvPr/>
        </p:nvGrpSpPr>
        <p:grpSpPr>
          <a:xfrm>
            <a:off x="3727826" y="2276872"/>
            <a:ext cx="3591516" cy="652463"/>
            <a:chOff x="4079810" y="2693568"/>
            <a:chExt cx="3591516" cy="652463"/>
          </a:xfrm>
        </p:grpSpPr>
        <p:sp>
          <p:nvSpPr>
            <p:cNvPr id="29712" name="Text Box 6"/>
            <p:cNvSpPr txBox="1">
              <a:spLocks noChangeArrowheads="1"/>
            </p:cNvSpPr>
            <p:nvPr/>
          </p:nvSpPr>
          <p:spPr bwMode="auto">
            <a:xfrm>
              <a:off x="4079810" y="2693568"/>
              <a:ext cx="3591516" cy="652463"/>
            </a:xfrm>
            <a:prstGeom prst="rect">
              <a:avLst/>
            </a:prstGeom>
            <a:noFill/>
            <a:ln w="12700" cap="sq">
              <a:noFill/>
              <a:miter lim="800000"/>
              <a:headEnd type="none" w="sm" len="sm"/>
              <a:tailEnd type="none" w="sm" len="sm"/>
            </a:ln>
          </p:spPr>
          <p:txBody>
            <a:bodyPr>
              <a:spAutoFit/>
            </a:bodyPr>
            <a:lstStyle/>
            <a:p>
              <a:pPr>
                <a:lnSpc>
                  <a:spcPct val="80000"/>
                </a:lnSpc>
              </a:pPr>
              <a:r>
                <a:rPr lang="en-US" altLang="zh-CN" b="0" dirty="0">
                  <a:solidFill>
                    <a:srgbClr val="003399"/>
                  </a:solidFill>
                </a:rPr>
                <a:t> </a:t>
              </a:r>
              <a:r>
                <a:rPr lang="en-US" altLang="zh-CN" sz="2200" dirty="0">
                  <a:solidFill>
                    <a:srgbClr val="003399"/>
                  </a:solidFill>
                </a:rPr>
                <a:t>1                        </a:t>
              </a:r>
              <a:r>
                <a:rPr lang="en-US" altLang="zh-CN" sz="2200" dirty="0" smtClean="0">
                  <a:solidFill>
                    <a:srgbClr val="003399"/>
                  </a:solidFill>
                </a:rPr>
                <a:t>    n+1</a:t>
              </a:r>
              <a:endParaRPr lang="en-US" altLang="zh-CN" sz="2200" dirty="0">
                <a:solidFill>
                  <a:srgbClr val="003399"/>
                </a:solidFill>
              </a:endParaRPr>
            </a:p>
            <a:p>
              <a:pPr>
                <a:lnSpc>
                  <a:spcPct val="80000"/>
                </a:lnSpc>
              </a:pPr>
              <a:r>
                <a:rPr lang="en-US" altLang="zh-CN" sz="2200" dirty="0">
                  <a:solidFill>
                    <a:srgbClr val="003399"/>
                  </a:solidFill>
                </a:rPr>
                <a:t> n              </a:t>
              </a:r>
              <a:r>
                <a:rPr lang="en-US" altLang="zh-CN" sz="2200" dirty="0" smtClean="0">
                  <a:solidFill>
                    <a:srgbClr val="003399"/>
                  </a:solidFill>
                </a:rPr>
                <a:t>                </a:t>
              </a:r>
              <a:r>
                <a:rPr lang="en-US" altLang="zh-CN" sz="2200" dirty="0" err="1" smtClean="0">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4105206" y="2996780"/>
              <a:ext cx="406347"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6015548" y="3041230"/>
              <a:ext cx="575658" cy="0"/>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29715" name="Text Box 9"/>
          <p:cNvSpPr txBox="1">
            <a:spLocks noChangeArrowheads="1"/>
          </p:cNvSpPr>
          <p:nvPr/>
        </p:nvSpPr>
        <p:spPr bwMode="auto">
          <a:xfrm>
            <a:off x="2556536" y="2133180"/>
            <a:ext cx="442326" cy="923926"/>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n</a:t>
            </a:r>
          </a:p>
          <a:p>
            <a:endParaRPr lang="en-US" altLang="zh-CN" sz="1800" dirty="0">
              <a:solidFill>
                <a:srgbClr val="003399"/>
              </a:solidFill>
            </a:endParaRPr>
          </a:p>
          <a:p>
            <a:r>
              <a:rPr lang="en-US" altLang="zh-CN" sz="1800" dirty="0" err="1">
                <a:solidFill>
                  <a:srgbClr val="003399"/>
                </a:solidFill>
              </a:rPr>
              <a:t>i</a:t>
            </a:r>
            <a:r>
              <a:rPr lang="en-US" altLang="zh-CN" sz="1800" dirty="0">
                <a:solidFill>
                  <a:srgbClr val="003399"/>
                </a:solidFill>
              </a:rPr>
              <a:t>=1</a:t>
            </a:r>
          </a:p>
        </p:txBody>
      </p:sp>
      <p:sp>
        <p:nvSpPr>
          <p:cNvPr id="29716" name="Text Box 10"/>
          <p:cNvSpPr txBox="1">
            <a:spLocks noChangeArrowheads="1"/>
          </p:cNvSpPr>
          <p:nvPr/>
        </p:nvSpPr>
        <p:spPr bwMode="auto">
          <a:xfrm>
            <a:off x="4015794" y="2133180"/>
            <a:ext cx="495236" cy="923926"/>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h</a:t>
            </a:r>
          </a:p>
          <a:p>
            <a:r>
              <a:rPr lang="en-US" altLang="zh-CN" sz="1800" dirty="0" smtClean="0">
                <a:solidFill>
                  <a:srgbClr val="003399"/>
                </a:solidFill>
              </a:rPr>
              <a:t>     </a:t>
            </a:r>
          </a:p>
          <a:p>
            <a:r>
              <a:rPr lang="en-US" altLang="zh-CN" sz="1800" dirty="0" smtClean="0">
                <a:solidFill>
                  <a:srgbClr val="003399"/>
                </a:solidFill>
              </a:rPr>
              <a:t> j=1</a:t>
            </a:r>
            <a:endParaRPr lang="en-US" altLang="zh-CN" sz="1800" dirty="0">
              <a:solidFill>
                <a:srgbClr val="003399"/>
              </a:solidFill>
            </a:endParaRPr>
          </a:p>
        </p:txBody>
      </p:sp>
      <p:grpSp>
        <p:nvGrpSpPr>
          <p:cNvPr id="3" name="Group 20"/>
          <p:cNvGrpSpPr>
            <a:grpSpLocks/>
          </p:cNvGrpSpPr>
          <p:nvPr/>
        </p:nvGrpSpPr>
        <p:grpSpPr bwMode="auto">
          <a:xfrm>
            <a:off x="4726097" y="3357569"/>
            <a:ext cx="4038074" cy="814388"/>
            <a:chOff x="2787" y="2310"/>
            <a:chExt cx="1908" cy="513"/>
          </a:xfrm>
        </p:grpSpPr>
        <p:sp>
          <p:nvSpPr>
            <p:cNvPr id="29709" name="AutoShape 18"/>
            <p:cNvSpPr>
              <a:spLocks noChangeArrowheads="1"/>
            </p:cNvSpPr>
            <p:nvPr/>
          </p:nvSpPr>
          <p:spPr bwMode="auto">
            <a:xfrm>
              <a:off x="2787" y="2310"/>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b="0"/>
            </a:p>
          </p:txBody>
        </p:sp>
        <p:sp>
          <p:nvSpPr>
            <p:cNvPr id="29710" name="Text Box 19"/>
            <p:cNvSpPr txBox="1">
              <a:spLocks noChangeArrowheads="1"/>
            </p:cNvSpPr>
            <p:nvPr/>
          </p:nvSpPr>
          <p:spPr bwMode="auto">
            <a:xfrm>
              <a:off x="2787" y="2493"/>
              <a:ext cx="1908" cy="225"/>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pPr>
                <a:lnSpc>
                  <a:spcPct val="75000"/>
                </a:lnSpc>
              </a:pPr>
              <a:r>
                <a:rPr lang="en-US" altLang="zh-CN" sz="2300" dirty="0">
                  <a:solidFill>
                    <a:srgbClr val="FF3300"/>
                  </a:solidFill>
                  <a:latin typeface="幼圆" pitchFamily="49" charset="-122"/>
                  <a:ea typeface="幼圆" pitchFamily="49" charset="-122"/>
                </a:rPr>
                <a:t>  </a:t>
              </a:r>
              <a:r>
                <a:rPr lang="zh-CN" altLang="en-US" sz="2300" dirty="0">
                  <a:solidFill>
                    <a:srgbClr val="FF3300"/>
                  </a:solidFill>
                  <a:latin typeface="幼圆" pitchFamily="49" charset="-122"/>
                  <a:ea typeface="幼圆" pitchFamily="49" charset="-122"/>
                </a:rPr>
                <a:t>第</a:t>
              </a:r>
              <a:r>
                <a:rPr lang="en-US" altLang="zh-CN" sz="2300" dirty="0">
                  <a:solidFill>
                    <a:srgbClr val="FF3300"/>
                  </a:solidFill>
                  <a:ea typeface="幼圆" pitchFamily="49" charset="-122"/>
                </a:rPr>
                <a:t>j</a:t>
              </a:r>
              <a:r>
                <a:rPr lang="zh-CN" altLang="en-US" sz="2300" dirty="0">
                  <a:solidFill>
                    <a:srgbClr val="FF3300"/>
                  </a:solidFill>
                  <a:latin typeface="幼圆" pitchFamily="49" charset="-122"/>
                  <a:ea typeface="幼圆" pitchFamily="49" charset="-122"/>
                </a:rPr>
                <a:t>层每个</a:t>
              </a:r>
              <a:r>
                <a:rPr lang="zh-CN" altLang="en-US" sz="2300" dirty="0" smtClean="0">
                  <a:solidFill>
                    <a:srgbClr val="FF3300"/>
                  </a:solidFill>
                  <a:latin typeface="幼圆" pitchFamily="49" charset="-122"/>
                  <a:ea typeface="幼圆" pitchFamily="49" charset="-122"/>
                </a:rPr>
                <a:t>结点</a:t>
              </a:r>
              <a:r>
                <a:rPr lang="zh-CN" altLang="en-US" sz="2300" dirty="0">
                  <a:solidFill>
                    <a:srgbClr val="FF3300"/>
                  </a:solidFill>
                  <a:latin typeface="幼圆" pitchFamily="49" charset="-122"/>
                  <a:ea typeface="幼圆" pitchFamily="49" charset="-122"/>
                </a:rPr>
                <a:t>的比较次数</a:t>
              </a:r>
            </a:p>
          </p:txBody>
        </p:sp>
      </p:grpSp>
      <p:sp>
        <p:nvSpPr>
          <p:cNvPr id="278549" name="Rectangle 21"/>
          <p:cNvSpPr>
            <a:spLocks noChangeArrowheads="1"/>
          </p:cNvSpPr>
          <p:nvPr/>
        </p:nvSpPr>
        <p:spPr bwMode="auto">
          <a:xfrm>
            <a:off x="1219041" y="4025900"/>
            <a:ext cx="6298380" cy="1042593"/>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dirty="0">
                <a:solidFill>
                  <a:srgbClr val="003399"/>
                </a:solidFill>
                <a:latin typeface="幼圆" pitchFamily="49" charset="-122"/>
                <a:ea typeface="幼圆" pitchFamily="49" charset="-122"/>
              </a:rPr>
              <a:t>当</a:t>
            </a:r>
            <a:r>
              <a:rPr lang="en-US" altLang="zh-CN" sz="2700" dirty="0">
                <a:solidFill>
                  <a:srgbClr val="003399"/>
                </a:solidFill>
                <a:ea typeface="幼圆" pitchFamily="49" charset="-122"/>
              </a:rPr>
              <a:t>n</a:t>
            </a:r>
            <a:r>
              <a:rPr lang="zh-CN" altLang="en-US" sz="2700" dirty="0">
                <a:solidFill>
                  <a:srgbClr val="003399"/>
                </a:solidFill>
                <a:latin typeface="幼圆" pitchFamily="49" charset="-122"/>
                <a:ea typeface="幼圆" pitchFamily="49" charset="-122"/>
              </a:rPr>
              <a:t>足够大时，有</a:t>
            </a:r>
          </a:p>
          <a:p>
            <a:r>
              <a:rPr lang="zh-CN" altLang="en-US" sz="2500" dirty="0">
                <a:solidFill>
                  <a:srgbClr val="003399"/>
                </a:solidFill>
                <a:ea typeface="楷体_GB2312" pitchFamily="49" charset="-122"/>
              </a:rPr>
              <a:t>                 </a:t>
            </a:r>
            <a:r>
              <a:rPr lang="en-US" altLang="zh-CN" sz="2800" dirty="0">
                <a:solidFill>
                  <a:srgbClr val="003399"/>
                </a:solidFill>
                <a:ea typeface="楷体_GB2312" pitchFamily="49" charset="-122"/>
              </a:rPr>
              <a:t>ASL</a:t>
            </a:r>
            <a:r>
              <a:rPr lang="en-US" altLang="zh-CN" sz="2800" dirty="0">
                <a:solidFill>
                  <a:srgbClr val="003399"/>
                </a:solidFill>
                <a:ea typeface="楷体_GB2312" pitchFamily="49" charset="-122"/>
                <a:sym typeface="Symbol" pitchFamily="18" charset="2"/>
              </a:rPr>
              <a:t></a:t>
            </a:r>
            <a:r>
              <a:rPr lang="en-US" altLang="zh-CN" sz="2800" dirty="0">
                <a:solidFill>
                  <a:srgbClr val="003399"/>
                </a:solidFill>
                <a:ea typeface="楷体_GB2312" pitchFamily="49" charset="-122"/>
              </a:rPr>
              <a:t> </a:t>
            </a:r>
            <a:r>
              <a:rPr lang="en-US" altLang="zh-CN" sz="2800" dirty="0">
                <a:solidFill>
                  <a:srgbClr val="003399"/>
                </a:solidFill>
                <a:sym typeface="Symbol" pitchFamily="18" charset="2"/>
              </a:rPr>
              <a:t>log</a:t>
            </a:r>
            <a:r>
              <a:rPr lang="en-US" altLang="zh-CN" sz="2800" baseline="-25000" dirty="0">
                <a:solidFill>
                  <a:srgbClr val="003399"/>
                </a:solidFill>
                <a:sym typeface="Symbol" pitchFamily="18" charset="2"/>
              </a:rPr>
              <a:t>2</a:t>
            </a:r>
            <a:r>
              <a:rPr lang="en-US" altLang="zh-CN" sz="2800" dirty="0">
                <a:solidFill>
                  <a:srgbClr val="003399"/>
                </a:solidFill>
                <a:sym typeface="Symbol" pitchFamily="18" charset="2"/>
              </a:rPr>
              <a:t>(n+1) </a:t>
            </a:r>
            <a:r>
              <a:rPr lang="en-US" altLang="zh-CN" sz="2800" dirty="0">
                <a:solidFill>
                  <a:srgbClr val="003399"/>
                </a:solidFill>
                <a:cs typeface="Times New Roman" pitchFamily="18" charset="0"/>
                <a:sym typeface="Symbol" pitchFamily="18" charset="2"/>
              </a:rPr>
              <a:t>–</a:t>
            </a:r>
            <a:r>
              <a:rPr lang="en-US" altLang="zh-CN" sz="2800" dirty="0">
                <a:solidFill>
                  <a:srgbClr val="003399"/>
                </a:solidFill>
                <a:sym typeface="Symbol" pitchFamily="18" charset="2"/>
              </a:rPr>
              <a:t>1</a:t>
            </a:r>
          </a:p>
        </p:txBody>
      </p:sp>
      <p:grpSp>
        <p:nvGrpSpPr>
          <p:cNvPr id="4" name="Group 35"/>
          <p:cNvGrpSpPr>
            <a:grpSpLocks/>
          </p:cNvGrpSpPr>
          <p:nvPr/>
        </p:nvGrpSpPr>
        <p:grpSpPr bwMode="auto">
          <a:xfrm>
            <a:off x="1373538" y="5330825"/>
            <a:ext cx="7386209" cy="762000"/>
            <a:chOff x="649" y="3358"/>
            <a:chExt cx="3490" cy="480"/>
          </a:xfrm>
        </p:grpSpPr>
        <p:sp>
          <p:nvSpPr>
            <p:cNvPr id="29707" name="Text Box 23"/>
            <p:cNvSpPr txBox="1">
              <a:spLocks noChangeArrowheads="1"/>
            </p:cNvSpPr>
            <p:nvPr/>
          </p:nvSpPr>
          <p:spPr bwMode="auto">
            <a:xfrm rot="21581375">
              <a:off x="2405"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1832" cy="368"/>
            </a:xfrm>
            <a:prstGeom prst="rect">
              <a:avLst/>
            </a:prstGeom>
            <a:noFill/>
            <a:ln w="12700" cap="sq">
              <a:noFill/>
              <a:miter lim="800000"/>
              <a:headEnd type="none" w="sm" len="sm"/>
              <a:tailEnd type="none" w="sm" len="sm"/>
            </a:ln>
          </p:spPr>
          <p:txBody>
            <a:bodyPr wrap="none">
              <a:spAutoFit/>
            </a:bodyPr>
            <a:lstStyle/>
            <a:p>
              <a:r>
                <a:rPr lang="zh-CN" altLang="en-US" sz="3200" i="1" dirty="0">
                  <a:solidFill>
                    <a:srgbClr val="00007A"/>
                  </a:solidFill>
                  <a:ea typeface="黑体" pitchFamily="49" charset="-122"/>
                </a:rPr>
                <a:t>算法的时间复杂度</a:t>
              </a:r>
              <a:r>
                <a:rPr lang="zh-CN" altLang="en-US" sz="3200" dirty="0">
                  <a:solidFill>
                    <a:srgbClr val="00007A"/>
                  </a:solidFill>
                  <a:ea typeface="黑体" pitchFamily="49" charset="-122"/>
                </a:rPr>
                <a:t>：</a:t>
              </a:r>
            </a:p>
          </p:txBody>
        </p:sp>
      </p:grpSp>
      <p:grpSp>
        <p:nvGrpSpPr>
          <p:cNvPr id="5" name="Group 37"/>
          <p:cNvGrpSpPr>
            <a:grpSpLocks/>
          </p:cNvGrpSpPr>
          <p:nvPr/>
        </p:nvGrpSpPr>
        <p:grpSpPr bwMode="auto">
          <a:xfrm>
            <a:off x="4654768" y="1052513"/>
            <a:ext cx="5616902" cy="1774825"/>
            <a:chOff x="2721" y="663"/>
            <a:chExt cx="2654" cy="1118"/>
          </a:xfrm>
        </p:grpSpPr>
        <p:sp>
          <p:nvSpPr>
            <p:cNvPr id="29704" name="AutoShape 38"/>
            <p:cNvSpPr>
              <a:spLocks noChangeArrowheads="1"/>
            </p:cNvSpPr>
            <p:nvPr/>
          </p:nvSpPr>
          <p:spPr bwMode="auto">
            <a:xfrm>
              <a:off x="3300" y="663"/>
              <a:ext cx="1824" cy="336"/>
            </a:xfrm>
            <a:prstGeom prst="wedgeRoundRectCallout">
              <a:avLst>
                <a:gd name="adj1" fmla="val -61145"/>
                <a:gd name="adj2" fmla="val 203276"/>
                <a:gd name="adj3" fmla="val 16667"/>
              </a:avLst>
            </a:prstGeom>
            <a:noFill/>
            <a:ln w="50800" cap="sq">
              <a:solidFill>
                <a:srgbClr val="29A6A3"/>
              </a:solidFill>
              <a:miter lim="800000"/>
              <a:headEnd type="none" w="sm" len="sm"/>
              <a:tailEnd type="none" w="sm" len="sm"/>
            </a:ln>
          </p:spPr>
          <p:txBody>
            <a:bodyPr/>
            <a:lstStyle/>
            <a:p>
              <a:pPr algn="ctr"/>
              <a:endParaRPr lang="en-US" altLang="zh-CN" b="0"/>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721" y="1434"/>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27</a:t>
            </a:fld>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8549"/>
                                        </p:tgtEl>
                                        <p:attrNameLst>
                                          <p:attrName>style.visibility</p:attrName>
                                        </p:attrNameLst>
                                      </p:cBhvr>
                                      <p:to>
                                        <p:strVal val="visible"/>
                                      </p:to>
                                    </p:set>
                                    <p:animEffect transition="in" filter="dissolve">
                                      <p:cBhvr>
                                        <p:cTn id="17" dur="500"/>
                                        <p:tgtEl>
                                          <p:spTgt spid="278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34943" y="336901"/>
            <a:ext cx="1608133" cy="66172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914281" y="2779714"/>
            <a:ext cx="1608133" cy="66172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2044435" y="1316037"/>
            <a:ext cx="5826425" cy="1033463"/>
            <a:chOff x="1533525" y="1316037"/>
            <a:chExt cx="4370388" cy="1033463"/>
          </a:xfrm>
        </p:grpSpPr>
        <p:grpSp>
          <p:nvGrpSpPr>
            <p:cNvPr id="2" name="Group 29"/>
            <p:cNvGrpSpPr>
              <a:grpSpLocks/>
            </p:cNvGrpSpPr>
            <p:nvPr/>
          </p:nvGrpSpPr>
          <p:grpSpPr bwMode="auto">
            <a:xfrm>
              <a:off x="1533525" y="1316037"/>
              <a:ext cx="4370388" cy="507999"/>
              <a:chOff x="827" y="760"/>
              <a:chExt cx="2753" cy="320"/>
            </a:xfrm>
          </p:grpSpPr>
          <p:sp>
            <p:nvSpPr>
              <p:cNvPr id="30741" name="Text Box 5"/>
              <p:cNvSpPr txBox="1">
                <a:spLocks noChangeArrowheads="1"/>
              </p:cNvSpPr>
              <p:nvPr/>
            </p:nvSpPr>
            <p:spPr bwMode="auto">
              <a:xfrm>
                <a:off x="1039" y="760"/>
                <a:ext cx="2541" cy="320"/>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2055017" y="3502025"/>
            <a:ext cx="9424289"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2689934" y="4913313"/>
            <a:ext cx="6205259"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89" y="3203"/>
              <a:ext cx="2246" cy="7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pPr>
                <a:lnSpc>
                  <a:spcPct val="85000"/>
                </a:lnSpc>
              </a:pPr>
              <a:r>
                <a:rPr lang="zh-CN" altLang="en-US" sz="2800" dirty="0">
                  <a:solidFill>
                    <a:srgbClr val="FF3300"/>
                  </a:solidFill>
                  <a:ea typeface="黑体" pitchFamily="49" charset="-122"/>
                </a:rPr>
                <a:t>折半查找方法适用于</a:t>
              </a:r>
              <a:r>
                <a:rPr lang="zh-CN" altLang="en-US" sz="2800" dirty="0" smtClean="0">
                  <a:solidFill>
                    <a:srgbClr val="FF3300"/>
                  </a:solidFill>
                  <a:ea typeface="黑体" pitchFamily="49" charset="-122"/>
                </a:rPr>
                <a:t>一经</a:t>
              </a:r>
              <a:r>
                <a:rPr lang="zh-CN" altLang="en-US" sz="2800" dirty="0">
                  <a:solidFill>
                    <a:srgbClr val="FF3300"/>
                  </a:solidFill>
                  <a:ea typeface="黑体" pitchFamily="49" charset="-122"/>
                </a:rPr>
                <a:t>建立就很少改动、</a:t>
              </a:r>
              <a:r>
                <a:rPr lang="zh-CN" altLang="en-US" sz="2800" dirty="0" smtClean="0">
                  <a:solidFill>
                    <a:srgbClr val="FF3300"/>
                  </a:solidFill>
                  <a:ea typeface="黑体" pitchFamily="49" charset="-122"/>
                </a:rPr>
                <a:t>而又</a:t>
              </a:r>
              <a:r>
                <a:rPr lang="zh-CN" altLang="en-US" sz="2800" dirty="0">
                  <a:solidFill>
                    <a:srgbClr val="FF3300"/>
                  </a:solidFill>
                  <a:ea typeface="黑体" pitchFamily="49" charset="-122"/>
                </a:rPr>
                <a:t>经常需要查找的查找表</a:t>
              </a:r>
            </a:p>
          </p:txBody>
        </p:sp>
      </p:grpSp>
      <p:grpSp>
        <p:nvGrpSpPr>
          <p:cNvPr id="6" name="Group 37"/>
          <p:cNvGrpSpPr>
            <a:grpSpLocks/>
          </p:cNvGrpSpPr>
          <p:nvPr/>
        </p:nvGrpSpPr>
        <p:grpSpPr bwMode="auto">
          <a:xfrm>
            <a:off x="2057132" y="4056064"/>
            <a:ext cx="9424290"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1847613" y="2143126"/>
            <a:ext cx="10368197" cy="1865313"/>
            <a:chOff x="873" y="1441"/>
            <a:chExt cx="4899" cy="1175"/>
          </a:xfrm>
        </p:grpSpPr>
        <p:sp>
          <p:nvSpPr>
            <p:cNvPr id="30730" name="Rectangle 14"/>
            <p:cNvSpPr>
              <a:spLocks noChangeArrowheads="1"/>
            </p:cNvSpPr>
            <p:nvPr/>
          </p:nvSpPr>
          <p:spPr bwMode="auto">
            <a:xfrm>
              <a:off x="3029" y="1543"/>
              <a:ext cx="2743" cy="663"/>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CC0000"/>
                  </a:solidFill>
                  <a:ea typeface="幼圆" pitchFamily="49" charset="-122"/>
                </a:rPr>
                <a:t>      </a:t>
              </a:r>
              <a:r>
                <a:rPr lang="zh-CN" altLang="en-US" sz="2500" dirty="0">
                  <a:solidFill>
                    <a:srgbClr val="CC0000"/>
                  </a:solidFill>
                  <a:ea typeface="幼圆" pitchFamily="49" charset="-122"/>
                </a:rPr>
                <a:t>为了保持数据集为排序顺序</a:t>
              </a:r>
            </a:p>
            <a:p>
              <a:pPr>
                <a:lnSpc>
                  <a:spcPct val="80000"/>
                </a:lnSpc>
              </a:pPr>
              <a:r>
                <a:rPr lang="zh-CN" altLang="en-US" sz="2500" dirty="0">
                  <a:solidFill>
                    <a:srgbClr val="CC0000"/>
                  </a:solidFill>
                  <a:ea typeface="幼圆" pitchFamily="49" charset="-122"/>
                </a:rPr>
                <a:t>数据集，在数据集中插入和删除记录</a:t>
              </a:r>
            </a:p>
            <a:p>
              <a:pPr>
                <a:lnSpc>
                  <a:spcPct val="80000"/>
                </a:lnSpc>
              </a:pPr>
              <a:r>
                <a:rPr lang="zh-CN" altLang="en-US" sz="2500" dirty="0">
                  <a:solidFill>
                    <a:srgbClr val="CC0000"/>
                  </a:solidFill>
                  <a:ea typeface="幼圆" pitchFamily="49" charset="-122"/>
                </a:rPr>
                <a:t>   时需要移动大量的其它记录</a:t>
              </a:r>
              <a:endParaRPr lang="en-US" altLang="zh-CN" sz="2500" dirty="0">
                <a:solidFill>
                  <a:srgbClr val="CC0000"/>
                </a:solidFill>
                <a:ea typeface="幼圆" pitchFamily="49" charset="-122"/>
              </a:endParaRPr>
            </a:p>
          </p:txBody>
        </p:sp>
        <p:sp>
          <p:nvSpPr>
            <p:cNvPr id="30731" name="AutoShape 38"/>
            <p:cNvSpPr>
              <a:spLocks noChangeArrowheads="1"/>
            </p:cNvSpPr>
            <p:nvPr/>
          </p:nvSpPr>
          <p:spPr bwMode="auto">
            <a:xfrm>
              <a:off x="2835" y="1441"/>
              <a:ext cx="2842" cy="810"/>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873"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
        <p:nvSpPr>
          <p:cNvPr id="8" name="灯片编号占位符 7"/>
          <p:cNvSpPr>
            <a:spLocks noGrp="1"/>
          </p:cNvSpPr>
          <p:nvPr>
            <p:ph type="sldNum" sz="quarter" idx="11"/>
          </p:nvPr>
        </p:nvSpPr>
        <p:spPr/>
        <p:txBody>
          <a:bodyPr/>
          <a:lstStyle/>
          <a:p>
            <a:fld id="{0C913308-F349-4B6D-A68A-DD1791B4A57B}" type="slidenum">
              <a:rPr lang="zh-CN" altLang="en-US" smtClean="0"/>
              <a:pPr/>
              <a:t>28</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89939" y="1438275"/>
            <a:ext cx="10026678" cy="2592388"/>
            <a:chOff x="704" y="906"/>
            <a:chExt cx="4535"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3941" cy="75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square">
              <a:spAutoFit/>
            </a:bodyPr>
            <a:lstStyle/>
            <a:p>
              <a:r>
                <a:rPr lang="en-US" altLang="zh-CN" sz="3600" dirty="0">
                  <a:solidFill>
                    <a:srgbClr val="FF3300"/>
                  </a:solidFill>
                  <a:ea typeface="黑体" pitchFamily="49" charset="-122"/>
                </a:rPr>
                <a:t>        </a:t>
              </a:r>
              <a:r>
                <a:rPr lang="zh-CN" altLang="en-US" sz="3600" dirty="0">
                  <a:solidFill>
                    <a:srgbClr val="FF3300"/>
                  </a:solidFill>
                  <a:latin typeface="黑体" pitchFamily="49" charset="-122"/>
                  <a:ea typeface="黑体" pitchFamily="49" charset="-122"/>
                </a:rPr>
                <a:t>在线性表中采用折半</a:t>
              </a:r>
              <a:r>
                <a:rPr lang="zh-CN" altLang="en-US" sz="3600" dirty="0" smtClean="0">
                  <a:solidFill>
                    <a:srgbClr val="FF3300"/>
                  </a:solidFill>
                  <a:latin typeface="黑体" pitchFamily="49" charset="-122"/>
                  <a:ea typeface="黑体" pitchFamily="49" charset="-122"/>
                </a:rPr>
                <a:t>查找方法</a:t>
              </a:r>
              <a:r>
                <a:rPr lang="zh-CN" altLang="en-US" sz="3600" dirty="0">
                  <a:solidFill>
                    <a:srgbClr val="FF3300"/>
                  </a:solidFill>
                  <a:latin typeface="黑体" pitchFamily="49" charset="-122"/>
                  <a:ea typeface="黑体" pitchFamily="49" charset="-122"/>
                </a:rPr>
                <a:t>查找数据元素，该</a:t>
              </a:r>
              <a:r>
                <a:rPr lang="zh-CN" altLang="en-US" sz="3600" dirty="0" smtClean="0">
                  <a:solidFill>
                    <a:srgbClr val="FF3300"/>
                  </a:solidFill>
                  <a:latin typeface="黑体" pitchFamily="49" charset="-122"/>
                  <a:ea typeface="黑体" pitchFamily="49" charset="-122"/>
                </a:rPr>
                <a:t>线性表应该</a:t>
              </a:r>
              <a:r>
                <a:rPr lang="zh-CN" altLang="en-US" sz="3600" dirty="0">
                  <a:solidFill>
                    <a:srgbClr val="FF3300"/>
                  </a:solidFill>
                  <a:latin typeface="黑体" pitchFamily="49" charset="-122"/>
                  <a:ea typeface="黑体" pitchFamily="49" charset="-122"/>
                </a:rPr>
                <a:t>满足什么条件？</a:t>
              </a:r>
            </a:p>
          </p:txBody>
        </p:sp>
      </p:grpSp>
      <p:grpSp>
        <p:nvGrpSpPr>
          <p:cNvPr id="3" name="Group 5"/>
          <p:cNvGrpSpPr>
            <a:grpSpLocks/>
          </p:cNvGrpSpPr>
          <p:nvPr/>
        </p:nvGrpSpPr>
        <p:grpSpPr bwMode="auto">
          <a:xfrm>
            <a:off x="2063482" y="4581525"/>
            <a:ext cx="4063471"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b="1"/>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b="1" i="1">
                  <a:latin typeface="幼圆" pitchFamily="49" charset="-122"/>
                  <a:ea typeface="幼圆" pitchFamily="49" charset="-122"/>
                </a:rPr>
                <a:t>  </a:t>
              </a:r>
              <a:r>
                <a:rPr lang="zh-CN" altLang="en-US" sz="2500" b="1" i="1">
                  <a:latin typeface="幼圆" pitchFamily="49" charset="-122"/>
                  <a:ea typeface="幼圆" pitchFamily="49" charset="-122"/>
                </a:rPr>
                <a:t>数据元素按</a:t>
              </a:r>
            </a:p>
            <a:p>
              <a:pPr>
                <a:lnSpc>
                  <a:spcPct val="80000"/>
                </a:lnSpc>
              </a:pPr>
              <a:r>
                <a:rPr lang="zh-CN" altLang="en-US" sz="2500" b="1" i="1">
                  <a:latin typeface="幼圆" pitchFamily="49" charset="-122"/>
                  <a:ea typeface="幼圆" pitchFamily="49" charset="-122"/>
                </a:rPr>
                <a:t>值有序排列</a:t>
              </a:r>
            </a:p>
          </p:txBody>
        </p:sp>
      </p:grpSp>
      <p:grpSp>
        <p:nvGrpSpPr>
          <p:cNvPr id="4" name="Group 8"/>
          <p:cNvGrpSpPr>
            <a:grpSpLocks/>
          </p:cNvGrpSpPr>
          <p:nvPr/>
        </p:nvGrpSpPr>
        <p:grpSpPr bwMode="auto">
          <a:xfrm>
            <a:off x="6383036" y="4652964"/>
            <a:ext cx="4063471"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b="1"/>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b="1" i="1">
                  <a:latin typeface="幼圆" pitchFamily="49" charset="-122"/>
                  <a:ea typeface="幼圆" pitchFamily="49" charset="-122"/>
                </a:rPr>
                <a:t>必须采用顺</a:t>
              </a:r>
            </a:p>
            <a:p>
              <a:pPr>
                <a:lnSpc>
                  <a:spcPct val="80000"/>
                </a:lnSpc>
              </a:pPr>
              <a:r>
                <a:rPr lang="zh-CN" altLang="en-US" sz="2500" b="1" i="1">
                  <a:latin typeface="幼圆" pitchFamily="49" charset="-122"/>
                  <a:ea typeface="幼圆" pitchFamily="49" charset="-122"/>
                </a:rPr>
                <a:t>序存储结构</a:t>
              </a:r>
            </a:p>
          </p:txBody>
        </p:sp>
      </p:grpSp>
      <p:grpSp>
        <p:nvGrpSpPr>
          <p:cNvPr id="5" name="Group 11"/>
          <p:cNvGrpSpPr>
            <a:grpSpLocks/>
          </p:cNvGrpSpPr>
          <p:nvPr/>
        </p:nvGrpSpPr>
        <p:grpSpPr bwMode="auto">
          <a:xfrm>
            <a:off x="2427502" y="692150"/>
            <a:ext cx="2899456"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sp>
        <p:nvSpPr>
          <p:cNvPr id="6" name="灯片编号占位符 5"/>
          <p:cNvSpPr>
            <a:spLocks noGrp="1"/>
          </p:cNvSpPr>
          <p:nvPr>
            <p:ph type="sldNum" sz="quarter" idx="12"/>
          </p:nvPr>
        </p:nvSpPr>
        <p:spPr/>
        <p:txBody>
          <a:bodyPr/>
          <a:lstStyle/>
          <a:p>
            <a:pPr>
              <a:defRPr/>
            </a:pPr>
            <a:fld id="{056801AA-A478-44F8-8C46-F9420D3CF34B}" type="slidenum">
              <a:rPr lang="en-US" altLang="zh-CN" smtClean="0"/>
              <a:pPr>
                <a:defRPr/>
              </a:pPr>
              <a:t>29</a:t>
            </a:fld>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0" y="0"/>
            <a:ext cx="8380909"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4685691" y="1052737"/>
            <a:ext cx="7504723"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1007303" y="3573017"/>
            <a:ext cx="9945815" cy="2981325"/>
          </a:xfrm>
          <a:prstGeom prst="rect">
            <a:avLst/>
          </a:prstGeom>
          <a:noFill/>
          <a:ln w="9525">
            <a:noFill/>
            <a:miter lim="800000"/>
            <a:headEnd/>
            <a:tailEnd/>
          </a:ln>
        </p:spPr>
      </p:pic>
      <p:grpSp>
        <p:nvGrpSpPr>
          <p:cNvPr id="6" name="Group 120"/>
          <p:cNvGrpSpPr>
            <a:grpSpLocks/>
          </p:cNvGrpSpPr>
          <p:nvPr/>
        </p:nvGrpSpPr>
        <p:grpSpPr bwMode="auto">
          <a:xfrm>
            <a:off x="8495163" y="188640"/>
            <a:ext cx="3695251"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60"/>
              <a:ext cx="1862" cy="232"/>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互联网时代，几乎我们每个人都会要用到搜索。</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FF0000"/>
                </a:solidFill>
                <a:latin typeface="黑体" pitchFamily="2" charset="-122"/>
                <a:ea typeface="黑体" pitchFamily="2" charset="-122"/>
              </a:rPr>
              <a:t>插值查找</a:t>
            </a:r>
            <a:r>
              <a:rPr lang="en-US" altLang="zh-CN" sz="3200" dirty="0">
                <a:solidFill>
                  <a:srgbClr val="FF0000"/>
                </a:solidFill>
                <a:latin typeface="黑体" pitchFamily="2" charset="-122"/>
                <a:ea typeface="黑体" pitchFamily="2" charset="-122"/>
              </a:rPr>
              <a:t>(Interpolation Search)*</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30</a:t>
            </a:fld>
            <a:endParaRPr lang="zh-CN" altLang="en-US" dirty="0"/>
          </a:p>
        </p:txBody>
      </p:sp>
      <p:grpSp>
        <p:nvGrpSpPr>
          <p:cNvPr id="4" name="Group 38"/>
          <p:cNvGrpSpPr>
            <a:grpSpLocks/>
          </p:cNvGrpSpPr>
          <p:nvPr/>
        </p:nvGrpSpPr>
        <p:grpSpPr bwMode="auto">
          <a:xfrm>
            <a:off x="1103302" y="1412776"/>
            <a:ext cx="10079808" cy="1440160"/>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87" y="1522"/>
              <a:ext cx="4809" cy="1558"/>
            </a:xfrm>
            <a:prstGeom prst="rect">
              <a:avLst/>
            </a:prstGeom>
            <a:noFill/>
            <a:ln w="9525">
              <a:noFill/>
              <a:miter lim="800000"/>
              <a:headEnd/>
              <a:tailEnd/>
            </a:ln>
          </p:spPr>
          <p:txBody>
            <a:bodyPr wrap="square">
              <a:spAutoFit/>
            </a:bodyPr>
            <a:lstStyle/>
            <a:p>
              <a:pPr algn="just" fontAlgn="base">
                <a:spcBef>
                  <a:spcPct val="0"/>
                </a:spcBef>
              </a:pPr>
              <a:r>
                <a:rPr lang="zh-CN" altLang="en-US" sz="2800" b="0" baseline="0" dirty="0">
                  <a:solidFill>
                    <a:srgbClr val="000080"/>
                  </a:solidFill>
                  <a:latin typeface="幼圆" pitchFamily="49" charset="-122"/>
                  <a:ea typeface="幼圆" pitchFamily="49" charset="-122"/>
                </a:rPr>
                <a:t> </a:t>
              </a:r>
              <a:r>
                <a:rPr lang="zh-CN" altLang="en-US" sz="2800" dirty="0">
                  <a:solidFill>
                    <a:srgbClr val="000080"/>
                  </a:solidFill>
                  <a:latin typeface="幼圆" pitchFamily="49" charset="-122"/>
                  <a:ea typeface="幼圆" pitchFamily="49" charset="-122"/>
                </a:rPr>
                <a:t>对于有序顺序表，折半查找时：</a:t>
              </a:r>
              <a:endParaRPr lang="en-US" altLang="zh-CN" sz="2800" dirty="0">
                <a:solidFill>
                  <a:srgbClr val="000080"/>
                </a:solidFill>
                <a:latin typeface="幼圆" pitchFamily="49" charset="-122"/>
                <a:ea typeface="幼圆" pitchFamily="49" charset="-122"/>
              </a:endParaRPr>
            </a:p>
            <a:p>
              <a:pPr algn="just" fontAlgn="base">
                <a:spcBef>
                  <a:spcPct val="0"/>
                </a:spcBef>
              </a:pPr>
              <a:r>
                <a:rPr lang="en-US" altLang="zh-CN" sz="2800" b="1" dirty="0">
                  <a:solidFill>
                    <a:srgbClr val="000080"/>
                  </a:solidFill>
                  <a:latin typeface="幼圆" pitchFamily="49" charset="-122"/>
                  <a:ea typeface="幼圆" pitchFamily="49" charset="-122"/>
                </a:rPr>
                <a:t>    mid = low + (high-low)/2</a:t>
              </a:r>
              <a:endParaRPr lang="zh-CN" altLang="en-US" sz="2800" b="1" baseline="0" dirty="0">
                <a:solidFill>
                  <a:srgbClr val="000080"/>
                </a:solidFill>
                <a:latin typeface="幼圆" pitchFamily="49" charset="-122"/>
                <a:ea typeface="幼圆" pitchFamily="49" charset="-122"/>
              </a:endParaRPr>
            </a:p>
          </p:txBody>
        </p:sp>
      </p:grpSp>
      <p:grpSp>
        <p:nvGrpSpPr>
          <p:cNvPr id="7" name="Group 38"/>
          <p:cNvGrpSpPr>
            <a:grpSpLocks/>
          </p:cNvGrpSpPr>
          <p:nvPr/>
        </p:nvGrpSpPr>
        <p:grpSpPr bwMode="auto">
          <a:xfrm>
            <a:off x="333" y="3284985"/>
            <a:ext cx="12190081" cy="1440160"/>
            <a:chOff x="-273" y="1200"/>
            <a:chExt cx="5698" cy="2352"/>
          </a:xfrm>
        </p:grpSpPr>
        <p:sp>
          <p:nvSpPr>
            <p:cNvPr id="8"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273" y="1522"/>
              <a:ext cx="5469" cy="1558"/>
            </a:xfrm>
            <a:prstGeom prst="rect">
              <a:avLst/>
            </a:prstGeom>
            <a:noFill/>
            <a:ln w="9525">
              <a:noFill/>
              <a:miter lim="800000"/>
              <a:headEnd/>
              <a:tailEnd/>
            </a:ln>
          </p:spPr>
          <p:txBody>
            <a:bodyPr wrap="square">
              <a:spAutoFit/>
            </a:bodyPr>
            <a:lstStyle/>
            <a:p>
              <a:pPr algn="just" fontAlgn="base">
                <a:spcBef>
                  <a:spcPct val="0"/>
                </a:spcBef>
              </a:pPr>
              <a:r>
                <a:rPr lang="zh-CN" altLang="en-US" sz="2800" b="0" baseline="0" dirty="0">
                  <a:solidFill>
                    <a:srgbClr val="000080"/>
                  </a:solidFill>
                  <a:latin typeface="幼圆" pitchFamily="49" charset="-122"/>
                  <a:ea typeface="幼圆" pitchFamily="49" charset="-122"/>
                </a:rPr>
                <a:t> </a:t>
              </a:r>
              <a:r>
                <a:rPr lang="zh-CN" altLang="en-US" sz="2800" dirty="0">
                  <a:solidFill>
                    <a:srgbClr val="000080"/>
                  </a:solidFill>
                  <a:latin typeface="幼圆" pitchFamily="49" charset="-122"/>
                  <a:ea typeface="幼圆" pitchFamily="49" charset="-122"/>
                </a:rPr>
                <a:t>对于有序顺序表，</a:t>
              </a:r>
              <a:r>
                <a:rPr lang="zh-CN" altLang="en-US" sz="2800" dirty="0">
                  <a:solidFill>
                    <a:srgbClr val="FF0000"/>
                  </a:solidFill>
                  <a:latin typeface="黑体" pitchFamily="2" charset="-122"/>
                  <a:ea typeface="黑体" pitchFamily="2" charset="-122"/>
                </a:rPr>
                <a:t>插值查找</a:t>
              </a:r>
              <a:r>
                <a:rPr lang="zh-CN" altLang="en-US" sz="2800" dirty="0">
                  <a:solidFill>
                    <a:srgbClr val="000080"/>
                  </a:solidFill>
                  <a:latin typeface="幼圆" pitchFamily="49" charset="-122"/>
                  <a:ea typeface="幼圆" pitchFamily="49" charset="-122"/>
                </a:rPr>
                <a:t>时：</a:t>
              </a:r>
              <a:endParaRPr lang="en-US" altLang="zh-CN" sz="2800" dirty="0">
                <a:solidFill>
                  <a:srgbClr val="000080"/>
                </a:solidFill>
                <a:latin typeface="幼圆" pitchFamily="49" charset="-122"/>
                <a:ea typeface="幼圆" pitchFamily="49" charset="-122"/>
              </a:endParaRPr>
            </a:p>
            <a:p>
              <a:pPr algn="just" fontAlgn="base">
                <a:spcBef>
                  <a:spcPct val="0"/>
                </a:spcBef>
              </a:pPr>
              <a:r>
                <a:rPr lang="en-US" altLang="zh-CN" sz="2800" b="1" dirty="0">
                  <a:solidFill>
                    <a:srgbClr val="000080"/>
                  </a:solidFill>
                  <a:latin typeface="幼圆" pitchFamily="49" charset="-122"/>
                  <a:ea typeface="幼圆" pitchFamily="49" charset="-122"/>
                </a:rPr>
                <a:t>    </a:t>
              </a:r>
              <a:r>
                <a:rPr lang="en-US" altLang="zh-CN" sz="2800" b="1" dirty="0">
                  <a:solidFill>
                    <a:srgbClr val="FF0000"/>
                  </a:solidFill>
                  <a:latin typeface="幼圆" pitchFamily="49" charset="-122"/>
                  <a:ea typeface="幼圆" pitchFamily="49" charset="-122"/>
                </a:rPr>
                <a:t>mid=low + (high-low)*(k-a[low])/(a[high]-a[low])</a:t>
              </a:r>
              <a:endParaRPr lang="zh-CN" altLang="en-US" sz="2800" b="1" baseline="0" dirty="0">
                <a:solidFill>
                  <a:srgbClr val="000080"/>
                </a:solidFill>
                <a:latin typeface="幼圆" pitchFamily="49" charset="-122"/>
                <a:ea typeface="幼圆" pitchFamily="49" charset="-122"/>
              </a:endParaRPr>
            </a:p>
          </p:txBody>
        </p:sp>
      </p:grpSp>
    </p:spTree>
    <p:extLst>
      <p:ext uri="{BB962C8B-B14F-4D97-AF65-F5344CB8AC3E}">
        <p14:creationId xmlns:p14="http://schemas.microsoft.com/office/powerpoint/2010/main" val="40612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812694" y="1295400"/>
            <a:ext cx="11174545" cy="485363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dirty="0" err="1">
                <a:solidFill>
                  <a:srgbClr val="003399"/>
                </a:solidFill>
                <a:ea typeface="宋体" charset="-122"/>
              </a:rPr>
              <a:t>int</a:t>
            </a:r>
            <a:r>
              <a:rPr lang="en-US" altLang="zh-CN" sz="2800" baseline="0" dirty="0">
                <a:solidFill>
                  <a:srgbClr val="003399"/>
                </a:solidFill>
                <a:ea typeface="宋体" charset="-122"/>
              </a:rPr>
              <a:t> </a:t>
            </a:r>
            <a:r>
              <a:rPr lang="en-US" altLang="zh-CN" sz="2800" dirty="0" err="1">
                <a:solidFill>
                  <a:srgbClr val="003399"/>
                </a:solidFill>
                <a:ea typeface="宋体" charset="-122"/>
              </a:rPr>
              <a:t>insertElem</a:t>
            </a:r>
            <a:r>
              <a:rPr lang="en-US" altLang="zh-CN" sz="2800" baseline="0" dirty="0">
                <a:solidFill>
                  <a:srgbClr val="003399"/>
                </a:solidFill>
                <a:ea typeface="宋体" charset="-122"/>
              </a:rPr>
              <a:t>(</a:t>
            </a:r>
            <a:r>
              <a:rPr lang="en-US" altLang="zh-CN" sz="2800" baseline="0" dirty="0" err="1">
                <a:solidFill>
                  <a:srgbClr val="003399"/>
                </a:solidFill>
                <a:ea typeface="宋体" charset="-122"/>
              </a:rPr>
              <a:t>ElemType</a:t>
            </a:r>
            <a:r>
              <a:rPr lang="en-US" altLang="zh-CN" sz="2800" baseline="0" dirty="0">
                <a:solidFill>
                  <a:srgbClr val="003399"/>
                </a:solidFill>
                <a:ea typeface="宋体" charset="-122"/>
              </a:rPr>
              <a:t> </a:t>
            </a:r>
            <a:r>
              <a:rPr lang="en-US" altLang="zh-CN" sz="2800" dirty="0">
                <a:solidFill>
                  <a:srgbClr val="003399"/>
                </a:solidFill>
                <a:ea typeface="宋体" charset="-122"/>
              </a:rPr>
              <a:t>list</a:t>
            </a:r>
            <a:r>
              <a:rPr lang="en-US" altLang="zh-CN" sz="2800" baseline="0" dirty="0">
                <a:solidFill>
                  <a:srgbClr val="003399"/>
                </a:solidFill>
                <a:ea typeface="宋体" charset="-122"/>
              </a:rPr>
              <a:t>[ ],  </a:t>
            </a:r>
            <a:r>
              <a:rPr lang="en-US" altLang="zh-CN" sz="2800" baseline="0" dirty="0" err="1">
                <a:solidFill>
                  <a:srgbClr val="003399"/>
                </a:solidFill>
                <a:ea typeface="宋体" charset="-122"/>
              </a:rPr>
              <a:t>ElemType</a:t>
            </a:r>
            <a:r>
              <a:rPr lang="en-US" altLang="zh-CN" sz="2800" baseline="0" dirty="0">
                <a:solidFill>
                  <a:srgbClr val="003399"/>
                </a:solidFill>
                <a:ea typeface="宋体" charset="-122"/>
              </a:rPr>
              <a:t> item)</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a:t>
            </a:r>
            <a:r>
              <a:rPr lang="en-US" altLang="zh-CN" sz="2800" baseline="0" dirty="0">
                <a:solidFill>
                  <a:srgbClr val="003399"/>
                </a:solidFill>
                <a:ea typeface="宋体" charset="-122"/>
              </a:rPr>
              <a:t>=0,j;</a:t>
            </a:r>
          </a:p>
          <a:p>
            <a:pPr fontAlgn="base">
              <a:lnSpc>
                <a:spcPct val="80000"/>
              </a:lnSpc>
              <a:spcBef>
                <a:spcPct val="0"/>
              </a:spcBef>
            </a:pP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dirty="0">
                <a:solidFill>
                  <a:srgbClr val="003399"/>
                </a:solidFill>
                <a:ea typeface="宋体" charset="-122"/>
              </a:rPr>
              <a:t>if  (N == MAXSIZE) return -1;</a:t>
            </a: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dirty="0">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 </a:t>
            </a:r>
            <a:r>
              <a:rPr lang="en-US" altLang="zh-CN" sz="2800" baseline="0" dirty="0" err="1">
                <a:solidFill>
                  <a:srgbClr val="003399"/>
                </a:solidFill>
                <a:ea typeface="宋体" charset="-122"/>
                <a:sym typeface="Symbol" pitchFamily="18" charset="2"/>
              </a:rPr>
              <a:t>searchElem</a:t>
            </a:r>
            <a:r>
              <a:rPr lang="en-US" altLang="zh-CN" sz="2800" baseline="0" dirty="0">
                <a:solidFill>
                  <a:srgbClr val="003399"/>
                </a:solidFill>
                <a:ea typeface="宋体" charset="-122"/>
                <a:sym typeface="Symbol" pitchFamily="18" charset="2"/>
              </a:rPr>
              <a:t>(list, item);          </a:t>
            </a:r>
            <a:r>
              <a:rPr lang="en-US" altLang="zh-CN" sz="2800" baseline="0" dirty="0">
                <a:solidFill>
                  <a:srgbClr val="007400"/>
                </a:solidFill>
                <a:ea typeface="宋体" charset="-122"/>
                <a:sym typeface="Symbol" pitchFamily="18" charset="2"/>
              </a:rPr>
              <a:t>/* </a:t>
            </a:r>
            <a:r>
              <a:rPr lang="zh-CN" altLang="en-US" sz="2800" baseline="0" dirty="0">
                <a:solidFill>
                  <a:srgbClr val="007400"/>
                </a:solidFill>
                <a:ea typeface="幼圆" pitchFamily="49" charset="-122"/>
                <a:sym typeface="Symbol" pitchFamily="18" charset="2"/>
              </a:rPr>
              <a:t>寻找</a:t>
            </a:r>
            <a:r>
              <a:rPr lang="en-US" altLang="zh-CN" sz="2800" baseline="0" dirty="0">
                <a:solidFill>
                  <a:srgbClr val="007400"/>
                </a:solidFill>
                <a:ea typeface="幼圆" pitchFamily="49" charset="-122"/>
                <a:sym typeface="Symbol" pitchFamily="18" charset="2"/>
              </a:rPr>
              <a:t>item</a:t>
            </a:r>
            <a:r>
              <a:rPr lang="zh-CN" altLang="en-US" sz="2800" baseline="0" dirty="0">
                <a:solidFill>
                  <a:srgbClr val="007400"/>
                </a:solidFill>
                <a:ea typeface="幼圆" pitchFamily="49" charset="-122"/>
                <a:sym typeface="Symbol" pitchFamily="18" charset="2"/>
              </a:rPr>
              <a:t>的合适位置 </a:t>
            </a:r>
            <a:r>
              <a:rPr lang="zh-CN" altLang="en-US" sz="2800" baseline="0" dirty="0">
                <a:solidFill>
                  <a:srgbClr val="007400"/>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for(j=N</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1;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800" baseline="0" dirty="0">
                <a:solidFill>
                  <a:srgbClr val="007400"/>
                </a:solidFill>
                <a:ea typeface="宋体" charset="-122"/>
                <a:sym typeface="Symbol" pitchFamily="18" charset="2"/>
              </a:rPr>
              <a:t>/* </a:t>
            </a:r>
            <a:r>
              <a:rPr lang="zh-CN" altLang="en-US" sz="2800" baseline="0" dirty="0">
                <a:solidFill>
                  <a:srgbClr val="007400"/>
                </a:solidFill>
                <a:ea typeface="宋体" charset="-122"/>
                <a:sym typeface="Symbol" pitchFamily="18" charset="2"/>
              </a:rPr>
              <a:t>将</a:t>
            </a:r>
            <a:r>
              <a:rPr lang="en-US" altLang="zh-CN" sz="2800" baseline="0" dirty="0">
                <a:solidFill>
                  <a:srgbClr val="007400"/>
                </a:solidFill>
                <a:ea typeface="宋体" charset="-122"/>
                <a:sym typeface="Symbol" pitchFamily="18" charset="2"/>
              </a:rPr>
              <a:t>item</a:t>
            </a:r>
            <a:r>
              <a:rPr lang="zh-CN" altLang="en-US" sz="2800" baseline="0" dirty="0">
                <a:solidFill>
                  <a:srgbClr val="007400"/>
                </a:solidFill>
                <a:ea typeface="幼圆" pitchFamily="49" charset="-122"/>
                <a:sym typeface="Symbol" pitchFamily="18" charset="2"/>
              </a:rPr>
              <a:t>插入表中</a:t>
            </a:r>
            <a:r>
              <a:rPr lang="zh-CN" altLang="en-US" sz="28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N+</a:t>
            </a:r>
            <a:r>
              <a:rPr lang="en-US" altLang="zh-CN" sz="28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815307" y="2564903"/>
            <a:ext cx="7750228" cy="1474234"/>
            <a:chOff x="899" y="2076"/>
            <a:chExt cx="3662" cy="923"/>
          </a:xfrm>
        </p:grpSpPr>
        <p:sp>
          <p:nvSpPr>
            <p:cNvPr id="73737" name="Freeform 17"/>
            <p:cNvSpPr>
              <a:spLocks/>
            </p:cNvSpPr>
            <p:nvPr/>
          </p:nvSpPr>
          <p:spPr bwMode="auto">
            <a:xfrm>
              <a:off x="899" y="2076"/>
              <a:ext cx="2338" cy="316"/>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2438" y="2421"/>
              <a:ext cx="1396" cy="578"/>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en-US" altLang="zh-CN" dirty="0"/>
            </a:p>
            <a:p>
              <a:endParaRPr lang="en-US" altLang="zh-CN" dirty="0" smtClean="0"/>
            </a:p>
            <a:p>
              <a:endParaRPr lang="zh-CN" altLang="en-US" dirty="0"/>
            </a:p>
          </p:txBody>
        </p:sp>
        <p:sp>
          <p:nvSpPr>
            <p:cNvPr id="73739" name="Rectangle 19"/>
            <p:cNvSpPr>
              <a:spLocks noChangeArrowheads="1"/>
            </p:cNvSpPr>
            <p:nvPr/>
          </p:nvSpPr>
          <p:spPr bwMode="auto">
            <a:xfrm rot="20754294">
              <a:off x="2495" y="2535"/>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4" name="Group 20"/>
          <p:cNvGrpSpPr>
            <a:grpSpLocks/>
          </p:cNvGrpSpPr>
          <p:nvPr/>
        </p:nvGrpSpPr>
        <p:grpSpPr bwMode="auto">
          <a:xfrm>
            <a:off x="3288434" y="-171449"/>
            <a:ext cx="8901979" cy="1656234"/>
            <a:chOff x="1482" y="3413"/>
            <a:chExt cx="3461" cy="1071"/>
          </a:xfrm>
        </p:grpSpPr>
        <p:sp>
          <p:nvSpPr>
            <p:cNvPr id="73735" name="Freeform 21"/>
            <p:cNvSpPr>
              <a:spLocks/>
            </p:cNvSpPr>
            <p:nvPr/>
          </p:nvSpPr>
          <p:spPr bwMode="auto">
            <a:xfrm>
              <a:off x="1482" y="3413"/>
              <a:ext cx="3461"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1901" y="3714"/>
              <a:ext cx="2744" cy="537"/>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400" dirty="0">
                  <a:solidFill>
                    <a:srgbClr val="FF3300"/>
                  </a:solidFill>
                  <a:ea typeface="幼圆" pitchFamily="49" charset="-122"/>
                </a:rPr>
                <a:t>对于动态表，通常元素没有查找到时要进行</a:t>
              </a:r>
              <a:r>
                <a:rPr lang="zh-CN" altLang="en-US" sz="2400" b="1" dirty="0">
                  <a:solidFill>
                    <a:srgbClr val="7030A0"/>
                  </a:solidFill>
                  <a:ea typeface="幼圆" pitchFamily="49" charset="-122"/>
                </a:rPr>
                <a:t>插入</a:t>
              </a:r>
              <a:r>
                <a:rPr lang="zh-CN" altLang="en-US" sz="2400" dirty="0">
                  <a:solidFill>
                    <a:srgbClr val="FF3300"/>
                  </a:solidFill>
                  <a:ea typeface="幼圆" pitchFamily="49" charset="-122"/>
                </a:rPr>
                <a:t>操作，基于折半查找算法，如何获取元素的</a:t>
              </a:r>
              <a:r>
                <a:rPr lang="zh-CN" altLang="en-US" sz="2400" b="1" dirty="0">
                  <a:solidFill>
                    <a:srgbClr val="7030A0"/>
                  </a:solidFill>
                  <a:ea typeface="幼圆" pitchFamily="49" charset="-122"/>
                </a:rPr>
                <a:t>插入位置</a:t>
              </a:r>
              <a:r>
                <a:rPr lang="zh-CN" altLang="en-US" sz="2400" dirty="0">
                  <a:solidFill>
                    <a:srgbClr val="FF3300"/>
                  </a:solidFill>
                  <a:ea typeface="幼圆" pitchFamily="49" charset="-122"/>
                </a:rPr>
                <a:t>？</a:t>
              </a:r>
              <a:endParaRPr lang="en-US" altLang="zh-CN" sz="2400" baseline="0" dirty="0">
                <a:solidFill>
                  <a:srgbClr val="FF3300"/>
                </a:solidFill>
                <a:ea typeface="幼圆" pitchFamily="49" charset="-122"/>
              </a:endParaRPr>
            </a:p>
          </p:txBody>
        </p:sp>
      </p:grpSp>
      <p:sp>
        <p:nvSpPr>
          <p:cNvPr id="18" name="矩形 17"/>
          <p:cNvSpPr/>
          <p:nvPr/>
        </p:nvSpPr>
        <p:spPr>
          <a:xfrm>
            <a:off x="6959302" y="1556792"/>
            <a:ext cx="5231111" cy="5401479"/>
          </a:xfrm>
          <a:prstGeom prst="rect">
            <a:avLst/>
          </a:prstGeom>
          <a:solidFill>
            <a:schemeClr val="accent1">
              <a:lumMod val="90000"/>
            </a:schemeClr>
          </a:solidFill>
        </p:spPr>
        <p:txBody>
          <a:bodyPr wrap="square">
            <a:spAutoFit/>
          </a:bodyPr>
          <a:lstStyle/>
          <a:p>
            <a:pPr>
              <a:buFont typeface="Wingdings" pitchFamily="2" charset="2"/>
              <a:buNone/>
            </a:pPr>
            <a:r>
              <a:rPr lang="zh-CN" altLang="en-US" sz="2300" b="1" dirty="0">
                <a:ea typeface="宋体" pitchFamily="2" charset="-122"/>
              </a:rPr>
              <a:t>折半查找算法如下</a:t>
            </a:r>
            <a:r>
              <a:rPr lang="en-US" altLang="zh-CN" sz="2300" b="1" dirty="0">
                <a:ea typeface="宋体" pitchFamily="2" charset="-122"/>
              </a:rPr>
              <a:t>:</a:t>
            </a:r>
          </a:p>
          <a:p>
            <a:pPr>
              <a:buFont typeface="Wingdings" pitchFamily="2" charset="2"/>
              <a:buNone/>
            </a:pPr>
            <a:r>
              <a:rPr lang="en-US" altLang="zh-CN" sz="2300" dirty="0" err="1">
                <a:ea typeface="宋体" pitchFamily="2" charset="-122"/>
              </a:rPr>
              <a:t>int</a:t>
            </a:r>
            <a:r>
              <a:rPr lang="en-US" altLang="zh-CN" sz="2300" dirty="0">
                <a:ea typeface="宋体" pitchFamily="2" charset="-122"/>
              </a:rPr>
              <a:t> </a:t>
            </a:r>
            <a:r>
              <a:rPr lang="en-US" altLang="zh-CN" sz="2300" dirty="0" err="1">
                <a:ea typeface="宋体" pitchFamily="2" charset="-122"/>
              </a:rPr>
              <a:t>searchElem</a:t>
            </a:r>
            <a:r>
              <a:rPr lang="en-US" altLang="zh-CN" sz="2300" dirty="0">
                <a:ea typeface="宋体" pitchFamily="2" charset="-122"/>
              </a:rPr>
              <a:t>(</a:t>
            </a:r>
            <a:r>
              <a:rPr lang="en-US" altLang="zh-CN" sz="2300" dirty="0" err="1">
                <a:ea typeface="宋体" pitchFamily="2" charset="-122"/>
              </a:rPr>
              <a:t>ElemType</a:t>
            </a:r>
            <a:r>
              <a:rPr lang="en-US" altLang="zh-CN" sz="2300" dirty="0">
                <a:ea typeface="宋体" pitchFamily="2" charset="-122"/>
              </a:rPr>
              <a:t> list[ ], </a:t>
            </a:r>
            <a:r>
              <a:rPr lang="en-US" altLang="zh-CN" sz="2300" dirty="0" err="1">
                <a:ea typeface="宋体" pitchFamily="2" charset="-122"/>
              </a:rPr>
              <a:t>ElemType</a:t>
            </a:r>
            <a:r>
              <a:rPr lang="en-US" altLang="zh-CN" sz="2300" dirty="0">
                <a:ea typeface="宋体" pitchFamily="2" charset="-122"/>
              </a:rPr>
              <a:t> item)</a:t>
            </a:r>
          </a:p>
          <a:p>
            <a:pPr>
              <a:buFont typeface="Wingdings" pitchFamily="2" charset="2"/>
              <a:buNone/>
            </a:pPr>
            <a:r>
              <a:rPr lang="en-US" altLang="zh-CN" sz="2300" dirty="0">
                <a:ea typeface="宋体" pitchFamily="2" charset="-122"/>
              </a:rPr>
              <a:t>{</a:t>
            </a:r>
          </a:p>
          <a:p>
            <a:pPr lvl="1">
              <a:buFont typeface="Wingdings" pitchFamily="2" charset="2"/>
              <a:buNone/>
            </a:pPr>
            <a:r>
              <a:rPr lang="en-US" altLang="zh-CN" sz="2300" dirty="0" err="1">
                <a:ea typeface="宋体" pitchFamily="2" charset="-122"/>
              </a:rPr>
              <a:t>int</a:t>
            </a:r>
            <a:r>
              <a:rPr lang="en-US" altLang="zh-CN" sz="2300" dirty="0">
                <a:ea typeface="宋体" pitchFamily="2" charset="-122"/>
              </a:rPr>
              <a:t> low=0, high=n-1, mid;</a:t>
            </a:r>
          </a:p>
          <a:p>
            <a:pPr lvl="1">
              <a:buFont typeface="Wingdings" pitchFamily="2" charset="2"/>
              <a:buNone/>
            </a:pPr>
            <a:r>
              <a:rPr lang="en-US" altLang="zh-CN" sz="2300" dirty="0">
                <a:ea typeface="宋体" pitchFamily="2" charset="-122"/>
              </a:rPr>
              <a:t>while(low &lt;= high){</a:t>
            </a:r>
          </a:p>
          <a:p>
            <a:pPr lvl="2" indent="0">
              <a:buFont typeface="Wingdings" pitchFamily="2" charset="2"/>
              <a:buNone/>
            </a:pPr>
            <a:r>
              <a:rPr lang="en-US" altLang="zh-CN" sz="2300" dirty="0">
                <a:ea typeface="宋体" pitchFamily="2" charset="-122"/>
              </a:rPr>
              <a:t>mid = (high + low) / 2;</a:t>
            </a:r>
          </a:p>
          <a:p>
            <a:pPr lvl="2" indent="0">
              <a:buFont typeface="Wingdings" pitchFamily="2" charset="2"/>
              <a:buNone/>
            </a:pPr>
            <a:r>
              <a:rPr lang="en-US" altLang="zh-CN" sz="2300" dirty="0">
                <a:ea typeface="宋体" pitchFamily="2" charset="-122"/>
              </a:rPr>
              <a:t>if(( item &lt; list[mid])</a:t>
            </a:r>
          </a:p>
          <a:p>
            <a:pPr lvl="3" indent="0"/>
            <a:r>
              <a:rPr lang="en-US" altLang="zh-CN" sz="2300" dirty="0">
                <a:ea typeface="宋体" pitchFamily="2" charset="-122"/>
              </a:rPr>
              <a:t>   high = mid – 1;</a:t>
            </a:r>
          </a:p>
          <a:p>
            <a:pPr lvl="2" indent="0">
              <a:buFont typeface="Wingdings" pitchFamily="2" charset="2"/>
              <a:buNone/>
            </a:pPr>
            <a:r>
              <a:rPr lang="en-US" altLang="zh-CN" sz="2300" dirty="0">
                <a:ea typeface="宋体" pitchFamily="2" charset="-122"/>
              </a:rPr>
              <a:t>else if ( item &gt; list[mid])</a:t>
            </a:r>
          </a:p>
          <a:p>
            <a:pPr lvl="3" indent="0"/>
            <a:r>
              <a:rPr lang="en-US" altLang="zh-CN" sz="2300" dirty="0">
                <a:ea typeface="宋体" pitchFamily="2" charset="-122"/>
              </a:rPr>
              <a:t>   low = mid + 1;</a:t>
            </a:r>
          </a:p>
          <a:p>
            <a:pPr lvl="2" indent="0">
              <a:buFont typeface="Wingdings" pitchFamily="2" charset="2"/>
              <a:buNone/>
            </a:pPr>
            <a:r>
              <a:rPr lang="en-US" altLang="zh-CN" sz="2300" dirty="0">
                <a:ea typeface="宋体" pitchFamily="2" charset="-122"/>
              </a:rPr>
              <a:t>else</a:t>
            </a:r>
          </a:p>
          <a:p>
            <a:pPr lvl="3" indent="0"/>
            <a:r>
              <a:rPr lang="en-US" altLang="zh-CN" sz="2300" b="1" dirty="0">
                <a:solidFill>
                  <a:srgbClr val="7030A0"/>
                </a:solidFill>
                <a:ea typeface="宋体" pitchFamily="2" charset="-122"/>
              </a:rPr>
              <a:t>   return (mid);</a:t>
            </a:r>
          </a:p>
          <a:p>
            <a:pPr lvl="1">
              <a:buFont typeface="Wingdings" pitchFamily="2" charset="2"/>
              <a:buNone/>
            </a:pPr>
            <a:r>
              <a:rPr lang="en-US" altLang="zh-CN" sz="2300" dirty="0">
                <a:ea typeface="宋体" pitchFamily="2" charset="-122"/>
              </a:rPr>
              <a:t>}</a:t>
            </a:r>
          </a:p>
          <a:p>
            <a:pPr lvl="1">
              <a:buFont typeface="Wingdings" pitchFamily="2" charset="2"/>
              <a:buNone/>
            </a:pPr>
            <a:r>
              <a:rPr lang="en-US" altLang="zh-CN" sz="2300" b="1" dirty="0">
                <a:solidFill>
                  <a:srgbClr val="7030A0"/>
                </a:solidFill>
                <a:ea typeface="宋体" pitchFamily="2" charset="-122"/>
              </a:rPr>
              <a:t>return low</a:t>
            </a:r>
            <a:r>
              <a:rPr lang="en-US" altLang="zh-CN" sz="2300" b="1" dirty="0">
                <a:solidFill>
                  <a:srgbClr val="7030A0"/>
                </a:solidFill>
              </a:rPr>
              <a:t> </a:t>
            </a:r>
            <a:r>
              <a:rPr lang="en-US" altLang="zh-CN" sz="2300" b="1" dirty="0">
                <a:solidFill>
                  <a:srgbClr val="7030A0"/>
                </a:solidFill>
                <a:ea typeface="宋体" pitchFamily="2" charset="-122"/>
              </a:rPr>
              <a:t>;</a:t>
            </a:r>
          </a:p>
          <a:p>
            <a:pPr>
              <a:buFont typeface="Wingdings" pitchFamily="2" charset="2"/>
              <a:buNone/>
            </a:pPr>
            <a:r>
              <a:rPr lang="en-US" altLang="zh-CN" sz="2300" dirty="0">
                <a:ea typeface="宋体" pitchFamily="2" charset="-122"/>
              </a:rPr>
              <a:t>}</a:t>
            </a:r>
          </a:p>
        </p:txBody>
      </p:sp>
      <p:sp>
        <p:nvSpPr>
          <p:cNvPr id="2" name="灯片编号占位符 1"/>
          <p:cNvSpPr>
            <a:spLocks noGrp="1"/>
          </p:cNvSpPr>
          <p:nvPr>
            <p:ph type="sldNum" sz="quarter" idx="11"/>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1664900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32</a:t>
            </a:fld>
            <a:endParaRPr lang="zh-CN" altLang="en-US"/>
          </a:p>
        </p:txBody>
      </p:sp>
      <p:grpSp>
        <p:nvGrpSpPr>
          <p:cNvPr id="3" name="Group 123"/>
          <p:cNvGrpSpPr>
            <a:grpSpLocks/>
          </p:cNvGrpSpPr>
          <p:nvPr/>
        </p:nvGrpSpPr>
        <p:grpSpPr bwMode="auto">
          <a:xfrm>
            <a:off x="335316" y="1340768"/>
            <a:ext cx="1132778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660315" y="762000"/>
            <a:ext cx="6567162"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链接顺序表的查找</a:t>
              </a:r>
            </a:p>
          </p:txBody>
        </p:sp>
      </p:grpSp>
      <p:grpSp>
        <p:nvGrpSpPr>
          <p:cNvPr id="3" name="Group 146"/>
          <p:cNvGrpSpPr>
            <a:grpSpLocks/>
          </p:cNvGrpSpPr>
          <p:nvPr/>
        </p:nvGrpSpPr>
        <p:grpSpPr bwMode="auto">
          <a:xfrm>
            <a:off x="1487824" y="3224215"/>
            <a:ext cx="8926938"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29"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23" cy="310"/>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177"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2447277" y="1772817"/>
            <a:ext cx="5174576" cy="1152525"/>
            <a:chOff x="1156" y="1117"/>
            <a:chExt cx="2445" cy="726"/>
          </a:xfrm>
        </p:grpSpPr>
        <p:grpSp>
          <p:nvGrpSpPr>
            <p:cNvPr id="9" name="Group 148"/>
            <p:cNvGrpSpPr>
              <a:grpSpLocks/>
            </p:cNvGrpSpPr>
            <p:nvPr/>
          </p:nvGrpSpPr>
          <p:grpSpPr bwMode="auto">
            <a:xfrm>
              <a:off x="2160" y="1554"/>
              <a:ext cx="1441" cy="289"/>
              <a:chOff x="1584" y="1440"/>
              <a:chExt cx="1441" cy="289"/>
            </a:xfrm>
          </p:grpSpPr>
          <p:sp>
            <p:nvSpPr>
              <p:cNvPr id="32776" name="Rectangle 149"/>
              <p:cNvSpPr>
                <a:spLocks noChangeArrowheads="1"/>
              </p:cNvSpPr>
              <p:nvPr/>
            </p:nvSpPr>
            <p:spPr bwMode="auto">
              <a:xfrm>
                <a:off x="1584" y="1440"/>
                <a:ext cx="480" cy="288"/>
              </a:xfrm>
              <a:prstGeom prst="rect">
                <a:avLst/>
              </a:prstGeom>
              <a:noFill/>
              <a:ln w="25400" cap="sq">
                <a:solidFill>
                  <a:schemeClr val="tx1"/>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tx1"/>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45" y="1440"/>
                <a:ext cx="480" cy="288"/>
              </a:xfrm>
              <a:prstGeom prst="rect">
                <a:avLst/>
              </a:prstGeom>
              <a:noFill/>
              <a:ln w="25400" cap="sq">
                <a:solidFill>
                  <a:schemeClr val="tx1"/>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457"/>
                <a:ext cx="1315" cy="272"/>
              </a:xfrm>
              <a:prstGeom prst="rect">
                <a:avLst/>
              </a:prstGeom>
              <a:noFill/>
              <a:ln w="12700" cap="sq">
                <a:noFill/>
                <a:miter lim="800000"/>
                <a:headEnd type="none" w="sm" len="sm"/>
                <a:tailEnd type="none" w="sm" len="sm"/>
              </a:ln>
            </p:spPr>
            <p:txBody>
              <a:bodyPr wrap="square">
                <a:spAutoFit/>
              </a:bodyPr>
              <a:lstStyle/>
              <a:p>
                <a:r>
                  <a:rPr lang="en-US" altLang="zh-CN" sz="2200" dirty="0" smtClean="0"/>
                  <a:t>   key           rec        </a:t>
                </a:r>
                <a:r>
                  <a:rPr lang="en-US" altLang="zh-CN" sz="2200" dirty="0"/>
                  <a:t>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6239457" y="4928918"/>
            <a:ext cx="5950957"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3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链接顺序表（链表）适合于动态查找表，但查找效率低。</a:t>
              </a:r>
            </a:p>
          </p:txBody>
        </p:sp>
      </p:grpSp>
      <p:sp>
        <p:nvSpPr>
          <p:cNvPr id="10" name="灯片编号占位符 9"/>
          <p:cNvSpPr>
            <a:spLocks noGrp="1"/>
          </p:cNvSpPr>
          <p:nvPr>
            <p:ph type="sldNum" sz="quarter" idx="11"/>
          </p:nvPr>
        </p:nvSpPr>
        <p:spPr/>
        <p:txBody>
          <a:bodyPr/>
          <a:lstStyle/>
          <a:p>
            <a:fld id="{0C913308-F349-4B6D-A68A-DD1791B4A57B}" type="slidenum">
              <a:rPr lang="zh-CN" altLang="en-US" smtClean="0"/>
              <a:pPr/>
              <a:t>33</a:t>
            </a:fld>
            <a:endParaRPr lang="zh-CN" altLang="en-US"/>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015868" y="2349500"/>
            <a:ext cx="10260264"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768"/>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800" dirty="0">
                  <a:solidFill>
                    <a:srgbClr val="000099"/>
                  </a:solidFill>
                </a:rPr>
                <a:t>  </a:t>
              </a:r>
              <a:r>
                <a:rPr lang="en-US" altLang="zh-CN" sz="2800" dirty="0" err="1">
                  <a:solidFill>
                    <a:srgbClr val="000099"/>
                  </a:solidFill>
                </a:rPr>
                <a:t>struct</a:t>
              </a:r>
              <a:r>
                <a:rPr lang="en-US" altLang="zh-CN" sz="2800" dirty="0">
                  <a:solidFill>
                    <a:srgbClr val="000099"/>
                  </a:solidFill>
                </a:rPr>
                <a:t> node *search(</a:t>
              </a:r>
              <a:r>
                <a:rPr lang="en-US" altLang="zh-CN" sz="2800" dirty="0" err="1">
                  <a:solidFill>
                    <a:srgbClr val="000099"/>
                  </a:solidFill>
                </a:rPr>
                <a:t>struct</a:t>
              </a:r>
              <a:r>
                <a:rPr lang="en-US" altLang="zh-CN" sz="2800" dirty="0">
                  <a:solidFill>
                    <a:srgbClr val="000099"/>
                  </a:solidFill>
                </a:rPr>
                <a:t> node * p, </a:t>
              </a:r>
              <a:r>
                <a:rPr lang="en-US" altLang="zh-CN" sz="2800" dirty="0" err="1">
                  <a:solidFill>
                    <a:srgbClr val="000099"/>
                  </a:solidFill>
                </a:rPr>
                <a:t>keytype</a:t>
              </a:r>
              <a:r>
                <a:rPr lang="en-US" altLang="zh-CN" sz="2800" dirty="0">
                  <a:solidFill>
                    <a:srgbClr val="000099"/>
                  </a:solidFill>
                </a:rPr>
                <a:t>  k)</a:t>
              </a:r>
            </a:p>
            <a:p>
              <a:pPr>
                <a:lnSpc>
                  <a:spcPct val="70000"/>
                </a:lnSpc>
              </a:pPr>
              <a:r>
                <a:rPr lang="en-US" altLang="zh-CN" sz="2800" dirty="0">
                  <a:solidFill>
                    <a:srgbClr val="000099"/>
                  </a:solidFill>
                </a:rPr>
                <a:t>  {</a:t>
              </a:r>
            </a:p>
            <a:p>
              <a:pPr>
                <a:lnSpc>
                  <a:spcPct val="70000"/>
                </a:lnSpc>
              </a:pPr>
              <a:r>
                <a:rPr lang="en-US" altLang="zh-CN" sz="2800" dirty="0">
                  <a:solidFill>
                    <a:srgbClr val="000099"/>
                  </a:solidFill>
                </a:rPr>
                <a:t>          while(p!=NULL){</a:t>
              </a:r>
            </a:p>
            <a:p>
              <a:pPr>
                <a:lnSpc>
                  <a:spcPct val="70000"/>
                </a:lnSpc>
              </a:pPr>
              <a:r>
                <a:rPr lang="en-US" altLang="zh-CN" sz="2800" dirty="0">
                  <a:solidFill>
                    <a:srgbClr val="000099"/>
                  </a:solidFill>
                </a:rPr>
                <a:t>                 if(p</a:t>
              </a:r>
              <a:r>
                <a:rPr lang="en-US" altLang="zh-CN" sz="2800" dirty="0">
                  <a:solidFill>
                    <a:srgbClr val="000099"/>
                  </a:solidFill>
                  <a:latin typeface="宋体" charset="-122"/>
                </a:rPr>
                <a:t>-</a:t>
              </a:r>
              <a:r>
                <a:rPr lang="en-US" altLang="zh-CN" sz="2800" dirty="0">
                  <a:solidFill>
                    <a:srgbClr val="000099"/>
                  </a:solidFill>
                </a:rPr>
                <a:t>&gt;key==k)</a:t>
              </a:r>
            </a:p>
            <a:p>
              <a:pPr>
                <a:lnSpc>
                  <a:spcPct val="70000"/>
                </a:lnSpc>
              </a:pPr>
              <a:r>
                <a:rPr lang="en-US" altLang="zh-CN" sz="2800" dirty="0">
                  <a:solidFill>
                    <a:srgbClr val="000099"/>
                  </a:solidFill>
                </a:rPr>
                <a:t>                       return p;              </a:t>
              </a:r>
              <a:r>
                <a:rPr lang="en-US" altLang="zh-CN" sz="2800" dirty="0">
                  <a:solidFill>
                    <a:srgbClr val="000099"/>
                  </a:solidFill>
                  <a:sym typeface="Symbol" pitchFamily="18" charset="2"/>
                </a:rPr>
                <a:t>/* </a:t>
              </a:r>
              <a:r>
                <a:rPr lang="zh-CN" altLang="en-US" sz="2800" dirty="0">
                  <a:solidFill>
                    <a:srgbClr val="000099"/>
                  </a:solidFill>
                  <a:ea typeface="幼圆" pitchFamily="49" charset="-122"/>
                  <a:sym typeface="Symbol" pitchFamily="18" charset="2"/>
                </a:rPr>
                <a:t>查找成功</a:t>
              </a:r>
              <a:r>
                <a:rPr lang="zh-CN" altLang="en-US" sz="2800" dirty="0">
                  <a:solidFill>
                    <a:srgbClr val="000099"/>
                  </a:solidFill>
                  <a:ea typeface="楷体_GB2312" pitchFamily="49" charset="-122"/>
                  <a:sym typeface="Symbol" pitchFamily="18" charset="2"/>
                </a:rPr>
                <a:t> </a:t>
              </a:r>
              <a:r>
                <a:rPr lang="zh-CN" altLang="en-US" sz="2800" dirty="0">
                  <a:solidFill>
                    <a:srgbClr val="000099"/>
                  </a:solidFill>
                  <a:sym typeface="Symbol" pitchFamily="18" charset="2"/>
                </a:rPr>
                <a:t>*</a:t>
              </a:r>
              <a:r>
                <a:rPr lang="en-US" altLang="zh-CN" sz="2800" dirty="0">
                  <a:solidFill>
                    <a:srgbClr val="000099"/>
                  </a:solidFill>
                  <a:sym typeface="Symbol" pitchFamily="18" charset="2"/>
                </a:rPr>
                <a:t>/ </a:t>
              </a:r>
              <a:endParaRPr lang="en-US" altLang="zh-CN" sz="2800" dirty="0">
                <a:solidFill>
                  <a:srgbClr val="000099"/>
                </a:solidFill>
              </a:endParaRPr>
            </a:p>
            <a:p>
              <a:pPr>
                <a:lnSpc>
                  <a:spcPct val="70000"/>
                </a:lnSpc>
              </a:pPr>
              <a:r>
                <a:rPr lang="en-US" altLang="zh-CN" sz="2800" dirty="0">
                  <a:solidFill>
                    <a:srgbClr val="000099"/>
                  </a:solidFill>
                </a:rPr>
                <a:t>                 p</a:t>
              </a:r>
              <a:r>
                <a:rPr lang="en-US" altLang="zh-CN" sz="2800" dirty="0">
                  <a:solidFill>
                    <a:srgbClr val="000099"/>
                  </a:solidFill>
                  <a:sym typeface="Symbol" pitchFamily="18" charset="2"/>
                </a:rPr>
                <a:t>=p</a:t>
              </a:r>
              <a:r>
                <a:rPr lang="en-US" altLang="zh-CN" sz="2800" dirty="0">
                  <a:solidFill>
                    <a:srgbClr val="000099"/>
                  </a:solidFill>
                  <a:latin typeface="宋体" charset="-122"/>
                  <a:sym typeface="Symbol" pitchFamily="18" charset="2"/>
                </a:rPr>
                <a:t>-</a:t>
              </a:r>
              <a:r>
                <a:rPr lang="en-US" altLang="zh-CN" sz="2800" dirty="0">
                  <a:solidFill>
                    <a:srgbClr val="000099"/>
                  </a:solidFill>
                  <a:sym typeface="Symbol" pitchFamily="18" charset="2"/>
                </a:rPr>
                <a:t>&gt;link;</a:t>
              </a:r>
            </a:p>
            <a:p>
              <a:pPr>
                <a:lnSpc>
                  <a:spcPct val="70000"/>
                </a:lnSpc>
              </a:pPr>
              <a:r>
                <a:rPr lang="en-US" altLang="zh-CN" sz="2800" dirty="0">
                  <a:solidFill>
                    <a:srgbClr val="000099"/>
                  </a:solidFill>
                  <a:sym typeface="Symbol" pitchFamily="18" charset="2"/>
                </a:rPr>
                <a:t>          }</a:t>
              </a:r>
            </a:p>
            <a:p>
              <a:pPr>
                <a:lnSpc>
                  <a:spcPct val="70000"/>
                </a:lnSpc>
              </a:pPr>
              <a:r>
                <a:rPr lang="en-US" altLang="zh-CN" sz="2800" dirty="0">
                  <a:solidFill>
                    <a:srgbClr val="000099"/>
                  </a:solidFill>
                  <a:sym typeface="Symbol" pitchFamily="18" charset="2"/>
                </a:rPr>
                <a:t>          return NULL;                  /* </a:t>
              </a:r>
              <a:r>
                <a:rPr lang="zh-CN" altLang="en-US" sz="2800" dirty="0">
                  <a:solidFill>
                    <a:srgbClr val="000099"/>
                  </a:solidFill>
                  <a:ea typeface="幼圆" pitchFamily="49" charset="-122"/>
                  <a:sym typeface="Symbol" pitchFamily="18" charset="2"/>
                </a:rPr>
                <a:t>查找失败</a:t>
              </a:r>
              <a:r>
                <a:rPr lang="zh-CN" altLang="en-US" sz="2800" dirty="0">
                  <a:solidFill>
                    <a:srgbClr val="000099"/>
                  </a:solidFill>
                  <a:sym typeface="Symbol" pitchFamily="18" charset="2"/>
                </a:rPr>
                <a:t> *</a:t>
              </a:r>
              <a:r>
                <a:rPr lang="en-US" altLang="zh-CN" sz="2800" dirty="0">
                  <a:solidFill>
                    <a:srgbClr val="000099"/>
                  </a:solidFill>
                  <a:sym typeface="Symbol" pitchFamily="18" charset="2"/>
                </a:rPr>
                <a:t>/  </a:t>
              </a:r>
            </a:p>
            <a:p>
              <a:pPr>
                <a:lnSpc>
                  <a:spcPct val="70000"/>
                </a:lnSpc>
              </a:pPr>
              <a:r>
                <a:rPr lang="en-US" altLang="zh-CN" sz="2800" dirty="0">
                  <a:solidFill>
                    <a:srgbClr val="000099"/>
                  </a:solidFill>
                  <a:sym typeface="Symbol" pitchFamily="18" charset="2"/>
                </a:rPr>
                <a:t>  }</a:t>
              </a:r>
            </a:p>
          </p:txBody>
        </p:sp>
      </p:grpSp>
      <p:grpSp>
        <p:nvGrpSpPr>
          <p:cNvPr id="3" name="Group 40"/>
          <p:cNvGrpSpPr>
            <a:grpSpLocks/>
          </p:cNvGrpSpPr>
          <p:nvPr/>
        </p:nvGrpSpPr>
        <p:grpSpPr bwMode="auto">
          <a:xfrm>
            <a:off x="1312163" y="927100"/>
            <a:ext cx="3227497"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6852875" y="246064"/>
            <a:ext cx="4774578"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sz="2400"/>
            </a:p>
          </p:txBody>
        </p:sp>
        <p:sp>
          <p:nvSpPr>
            <p:cNvPr id="33798" name="Text Box 14"/>
            <p:cNvSpPr txBox="1">
              <a:spLocks noChangeArrowheads="1"/>
            </p:cNvSpPr>
            <p:nvPr/>
          </p:nvSpPr>
          <p:spPr bwMode="auto">
            <a:xfrm>
              <a:off x="3408" y="259"/>
              <a:ext cx="1239" cy="989"/>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sz="2400" dirty="0" err="1">
                  <a:solidFill>
                    <a:srgbClr val="000099"/>
                  </a:solidFill>
                </a:rPr>
                <a:t>struct</a:t>
              </a:r>
              <a:r>
                <a:rPr lang="en-US" altLang="zh-CN" sz="2400" dirty="0">
                  <a:solidFill>
                    <a:srgbClr val="000099"/>
                  </a:solidFill>
                </a:rPr>
                <a:t> node {</a:t>
              </a:r>
            </a:p>
            <a:p>
              <a:pPr>
                <a:lnSpc>
                  <a:spcPct val="80000"/>
                </a:lnSpc>
              </a:pPr>
              <a:r>
                <a:rPr lang="en-US" altLang="zh-CN" sz="2400" dirty="0">
                  <a:solidFill>
                    <a:srgbClr val="000099"/>
                  </a:solidFill>
                </a:rPr>
                <a:t>       </a:t>
              </a:r>
              <a:r>
                <a:rPr lang="en-US" altLang="zh-CN" sz="2400" dirty="0" err="1">
                  <a:solidFill>
                    <a:srgbClr val="000099"/>
                  </a:solidFill>
                </a:rPr>
                <a:t>keytype</a:t>
              </a:r>
              <a:r>
                <a:rPr lang="en-US" altLang="zh-CN" sz="2400" dirty="0">
                  <a:solidFill>
                    <a:srgbClr val="000099"/>
                  </a:solidFill>
                </a:rPr>
                <a:t>   key;</a:t>
              </a:r>
            </a:p>
            <a:p>
              <a:pPr>
                <a:lnSpc>
                  <a:spcPct val="80000"/>
                </a:lnSpc>
              </a:pPr>
              <a:r>
                <a:rPr lang="en-US" altLang="zh-CN" sz="2400" dirty="0">
                  <a:solidFill>
                    <a:srgbClr val="000099"/>
                  </a:solidFill>
                </a:rPr>
                <a:t>       </a:t>
              </a:r>
              <a:r>
                <a:rPr lang="en-US" altLang="zh-CN" sz="2400" dirty="0" err="1">
                  <a:solidFill>
                    <a:srgbClr val="000099"/>
                  </a:solidFill>
                </a:rPr>
                <a:t>rectype</a:t>
              </a:r>
              <a:r>
                <a:rPr lang="en-US" altLang="zh-CN" sz="2400" dirty="0">
                  <a:solidFill>
                    <a:srgbClr val="000099"/>
                  </a:solidFill>
                </a:rPr>
                <a:t>    </a:t>
              </a:r>
              <a:r>
                <a:rPr lang="en-US" altLang="zh-CN" sz="2400" dirty="0" err="1">
                  <a:solidFill>
                    <a:srgbClr val="000099"/>
                  </a:solidFill>
                </a:rPr>
                <a:t>rec</a:t>
              </a:r>
              <a:r>
                <a:rPr lang="en-US" altLang="zh-CN" sz="2400" dirty="0">
                  <a:solidFill>
                    <a:srgbClr val="000099"/>
                  </a:solidFill>
                </a:rPr>
                <a:t>;</a:t>
              </a:r>
            </a:p>
            <a:p>
              <a:pPr>
                <a:lnSpc>
                  <a:spcPct val="80000"/>
                </a:lnSpc>
              </a:pPr>
              <a:r>
                <a:rPr lang="en-US" altLang="zh-CN" sz="2400" dirty="0">
                  <a:solidFill>
                    <a:srgbClr val="000099"/>
                  </a:solidFill>
                </a:rPr>
                <a:t>       </a:t>
              </a:r>
              <a:r>
                <a:rPr lang="en-US" altLang="zh-CN" sz="2400" dirty="0" err="1">
                  <a:solidFill>
                    <a:srgbClr val="000099"/>
                  </a:solidFill>
                </a:rPr>
                <a:t>struct</a:t>
              </a:r>
              <a:r>
                <a:rPr lang="en-US" altLang="zh-CN" sz="2400" dirty="0">
                  <a:solidFill>
                    <a:srgbClr val="000099"/>
                  </a:solidFill>
                </a:rPr>
                <a:t> node  *link;</a:t>
              </a:r>
            </a:p>
            <a:p>
              <a:pPr>
                <a:lnSpc>
                  <a:spcPct val="80000"/>
                </a:lnSpc>
              </a:pPr>
              <a:r>
                <a:rPr lang="en-US" altLang="zh-CN" sz="2400" dirty="0">
                  <a:solidFill>
                    <a:srgbClr val="000099"/>
                  </a:solidFill>
                </a:rPr>
                <a:t>}  ; </a:t>
              </a:r>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34</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609520" y="1350963"/>
            <a:ext cx="11343857" cy="1098816"/>
            <a:chOff x="288" y="432"/>
            <a:chExt cx="2819" cy="410"/>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5" name="Text Box 132"/>
            <p:cNvSpPr txBox="1">
              <a:spLocks noChangeArrowheads="1"/>
            </p:cNvSpPr>
            <p:nvPr/>
          </p:nvSpPr>
          <p:spPr bwMode="auto">
            <a:xfrm>
              <a:off x="539" y="465"/>
              <a:ext cx="2496" cy="264"/>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609520" y="2738439"/>
            <a:ext cx="9710003" cy="1100053"/>
            <a:chOff x="288" y="432"/>
            <a:chExt cx="2747" cy="410"/>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3" name="Text Box 132"/>
            <p:cNvSpPr txBox="1">
              <a:spLocks noChangeArrowheads="1"/>
            </p:cNvSpPr>
            <p:nvPr/>
          </p:nvSpPr>
          <p:spPr bwMode="auto">
            <a:xfrm>
              <a:off x="539" y="465"/>
              <a:ext cx="2496" cy="264"/>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624337" y="4251326"/>
            <a:ext cx="11134333" cy="1770754"/>
            <a:chOff x="288" y="432"/>
            <a:chExt cx="2747" cy="469"/>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1" name="Text Box 132"/>
            <p:cNvSpPr txBox="1">
              <a:spLocks noChangeArrowheads="1"/>
            </p:cNvSpPr>
            <p:nvPr/>
          </p:nvSpPr>
          <p:spPr bwMode="auto">
            <a:xfrm>
              <a:off x="539" y="465"/>
              <a:ext cx="2496" cy="351"/>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334390" y="333376"/>
            <a:ext cx="4165058"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600" dirty="0" smtClean="0">
                  <a:solidFill>
                    <a:srgbClr val="FF0000"/>
                  </a:solidFill>
                  <a:ea typeface="楷体_GB2312" pitchFamily="49" charset="-122"/>
                </a:rPr>
                <a:t>7</a:t>
              </a:r>
              <a:r>
                <a:rPr lang="en-US" altLang="zh-CN" sz="3300" dirty="0" smtClean="0">
                  <a:solidFill>
                    <a:srgbClr val="FF0000"/>
                  </a:solidFill>
                  <a:ea typeface="楷体_GB2312" pitchFamily="49" charset="-122"/>
                </a:rPr>
                <a:t>.3</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endParaRPr lang="zh-CN" altLang="en-US" sz="4400" b="0" dirty="0">
                <a:solidFill>
                  <a:srgbClr val="FF6600"/>
                </a:solidFill>
              </a:endParaRPr>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35</a:t>
            </a:fld>
            <a:endParaRPr lang="zh-CN" alt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4751299" y="1628776"/>
            <a:ext cx="2207395"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sz="2800" dirty="0"/>
              <a:t>硬盘</a:t>
            </a:r>
          </a:p>
        </p:txBody>
      </p:sp>
      <p:sp>
        <p:nvSpPr>
          <p:cNvPr id="9219" name="矩形 17"/>
          <p:cNvSpPr>
            <a:spLocks noChangeArrowheads="1"/>
          </p:cNvSpPr>
          <p:nvPr/>
        </p:nvSpPr>
        <p:spPr bwMode="auto">
          <a:xfrm>
            <a:off x="8374560" y="4941168"/>
            <a:ext cx="3815853" cy="1384995"/>
          </a:xfrm>
          <a:prstGeom prst="rect">
            <a:avLst/>
          </a:prstGeom>
          <a:noFill/>
          <a:ln w="9525">
            <a:noFill/>
            <a:miter lim="800000"/>
            <a:headEnd/>
            <a:tailEnd/>
          </a:ln>
        </p:spPr>
        <p:txBody>
          <a:bodyPr>
            <a:spAutoFit/>
          </a:bodyPr>
          <a:lstStyle/>
          <a:p>
            <a:r>
              <a:rPr lang="zh-CN" altLang="en-US" sz="2800"/>
              <a:t>　　</a:t>
            </a:r>
            <a:r>
              <a:rPr lang="en-US" altLang="zh-CN" sz="2800"/>
              <a:t>1s = 1000ms </a:t>
            </a:r>
          </a:p>
          <a:p>
            <a:r>
              <a:rPr lang="zh-CN" altLang="en-US" sz="2800"/>
              <a:t>　　</a:t>
            </a:r>
            <a:r>
              <a:rPr lang="en-US" altLang="zh-CN" sz="2800"/>
              <a:t>1ms = 1000us </a:t>
            </a:r>
          </a:p>
          <a:p>
            <a:r>
              <a:rPr lang="zh-CN" altLang="en-US" sz="2800"/>
              <a:t>　　</a:t>
            </a:r>
            <a:r>
              <a:rPr lang="en-US" altLang="zh-CN" sz="2800"/>
              <a:t>1us = 1000ns </a:t>
            </a:r>
            <a:endParaRPr lang="zh-CN" altLang="en-US" sz="2800"/>
          </a:p>
        </p:txBody>
      </p:sp>
      <p:sp>
        <p:nvSpPr>
          <p:cNvPr id="9220" name="矩形 18"/>
          <p:cNvSpPr>
            <a:spLocks noChangeArrowheads="1"/>
          </p:cNvSpPr>
          <p:nvPr/>
        </p:nvSpPr>
        <p:spPr bwMode="auto">
          <a:xfrm>
            <a:off x="912165" y="188913"/>
            <a:ext cx="2670924" cy="523220"/>
          </a:xfrm>
          <a:prstGeom prst="rect">
            <a:avLst/>
          </a:prstGeom>
          <a:noFill/>
          <a:ln w="9525">
            <a:noFill/>
            <a:miter lim="800000"/>
            <a:headEnd/>
            <a:tailEnd/>
          </a:ln>
        </p:spPr>
        <p:txBody>
          <a:bodyPr wrap="none">
            <a:spAutoFit/>
          </a:bodyPr>
          <a:lstStyle/>
          <a:p>
            <a:r>
              <a:rPr lang="zh-CN" altLang="zh-CN" sz="2800" dirty="0"/>
              <a:t>Memory Hierarchy </a:t>
            </a:r>
            <a:endParaRPr lang="zh-CN" altLang="en-US" sz="2800" dirty="0"/>
          </a:p>
        </p:txBody>
      </p:sp>
      <p:sp>
        <p:nvSpPr>
          <p:cNvPr id="9221" name="矩形 19"/>
          <p:cNvSpPr>
            <a:spLocks noChangeArrowheads="1"/>
          </p:cNvSpPr>
          <p:nvPr/>
        </p:nvSpPr>
        <p:spPr bwMode="auto">
          <a:xfrm>
            <a:off x="912165" y="1052513"/>
            <a:ext cx="1620957" cy="523220"/>
          </a:xfrm>
          <a:prstGeom prst="rect">
            <a:avLst/>
          </a:prstGeom>
          <a:noFill/>
          <a:ln w="9525">
            <a:noFill/>
            <a:miter lim="800000"/>
            <a:headEnd/>
            <a:tailEnd/>
          </a:ln>
        </p:spPr>
        <p:txBody>
          <a:bodyPr wrap="none">
            <a:spAutoFit/>
          </a:bodyPr>
          <a:lstStyle/>
          <a:p>
            <a:r>
              <a:rPr lang="zh-CN" altLang="en-US" sz="2800" dirty="0"/>
              <a:t>典型容量</a:t>
            </a:r>
          </a:p>
        </p:txBody>
      </p:sp>
      <p:sp>
        <p:nvSpPr>
          <p:cNvPr id="9222" name="矩形 20"/>
          <p:cNvSpPr>
            <a:spLocks noChangeArrowheads="1"/>
          </p:cNvSpPr>
          <p:nvPr/>
        </p:nvSpPr>
        <p:spPr bwMode="auto">
          <a:xfrm>
            <a:off x="8590432" y="1052513"/>
            <a:ext cx="2339102" cy="523220"/>
          </a:xfrm>
          <a:prstGeom prst="rect">
            <a:avLst/>
          </a:prstGeom>
          <a:noFill/>
          <a:ln w="9525">
            <a:noFill/>
            <a:miter lim="800000"/>
            <a:headEnd/>
            <a:tailEnd/>
          </a:ln>
        </p:spPr>
        <p:txBody>
          <a:bodyPr wrap="none">
            <a:spAutoFit/>
          </a:bodyPr>
          <a:lstStyle/>
          <a:p>
            <a:r>
              <a:rPr lang="zh-CN" altLang="en-US" sz="2800"/>
              <a:t>典型访问时间</a:t>
            </a:r>
          </a:p>
        </p:txBody>
      </p:sp>
      <p:sp>
        <p:nvSpPr>
          <p:cNvPr id="9223" name="矩形 21"/>
          <p:cNvSpPr>
            <a:spLocks noChangeArrowheads="1"/>
          </p:cNvSpPr>
          <p:nvPr/>
        </p:nvSpPr>
        <p:spPr bwMode="auto">
          <a:xfrm>
            <a:off x="4751299" y="2600326"/>
            <a:ext cx="2207395"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sz="2800"/>
              <a:t>内存</a:t>
            </a:r>
          </a:p>
        </p:txBody>
      </p:sp>
      <p:sp>
        <p:nvSpPr>
          <p:cNvPr id="9224" name="矩形 22"/>
          <p:cNvSpPr>
            <a:spLocks noChangeArrowheads="1"/>
          </p:cNvSpPr>
          <p:nvPr/>
        </p:nvSpPr>
        <p:spPr bwMode="auto">
          <a:xfrm>
            <a:off x="4751299" y="3573463"/>
            <a:ext cx="2207395"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sz="2800"/>
              <a:t>二级</a:t>
            </a:r>
            <a:r>
              <a:rPr lang="en-US" altLang="zh-CN" sz="2800"/>
              <a:t>Cache</a:t>
            </a:r>
            <a:endParaRPr lang="zh-CN" altLang="en-US" sz="2800"/>
          </a:p>
        </p:txBody>
      </p:sp>
      <p:sp>
        <p:nvSpPr>
          <p:cNvPr id="9225" name="矩形 23"/>
          <p:cNvSpPr>
            <a:spLocks noChangeArrowheads="1"/>
          </p:cNvSpPr>
          <p:nvPr/>
        </p:nvSpPr>
        <p:spPr bwMode="auto">
          <a:xfrm>
            <a:off x="4751299" y="4545013"/>
            <a:ext cx="2207395"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sz="2800"/>
              <a:t>一级</a:t>
            </a:r>
            <a:r>
              <a:rPr lang="en-US" altLang="zh-CN" sz="2800"/>
              <a:t>Cache</a:t>
            </a:r>
            <a:endParaRPr lang="zh-CN" altLang="en-US" sz="2800"/>
          </a:p>
        </p:txBody>
      </p:sp>
      <p:sp>
        <p:nvSpPr>
          <p:cNvPr id="9226" name="矩形 24"/>
          <p:cNvSpPr>
            <a:spLocks noChangeArrowheads="1"/>
          </p:cNvSpPr>
          <p:nvPr/>
        </p:nvSpPr>
        <p:spPr bwMode="auto">
          <a:xfrm>
            <a:off x="4751299" y="5516563"/>
            <a:ext cx="2207395"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sz="2800"/>
              <a:t>寄存器</a:t>
            </a:r>
          </a:p>
        </p:txBody>
      </p:sp>
      <p:cxnSp>
        <p:nvCxnSpPr>
          <p:cNvPr id="9227" name="直接箭头连接符 26"/>
          <p:cNvCxnSpPr>
            <a:cxnSpLocks noChangeShapeType="1"/>
            <a:stCxn id="9218" idx="2"/>
            <a:endCxn id="9223" idx="0"/>
          </p:cNvCxnSpPr>
          <p:nvPr/>
        </p:nvCxnSpPr>
        <p:spPr bwMode="auto">
          <a:xfrm>
            <a:off x="5856055" y="2205039"/>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5856055" y="3176589"/>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5856055"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5856055"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1775653" y="1700213"/>
            <a:ext cx="2162772" cy="523220"/>
          </a:xfrm>
          <a:prstGeom prst="rect">
            <a:avLst/>
          </a:prstGeom>
          <a:noFill/>
          <a:ln w="9525">
            <a:noFill/>
            <a:miter lim="800000"/>
            <a:headEnd/>
            <a:tailEnd/>
          </a:ln>
        </p:spPr>
        <p:txBody>
          <a:bodyPr wrap="none">
            <a:spAutoFit/>
          </a:bodyPr>
          <a:lstStyle/>
          <a:p>
            <a:r>
              <a:rPr lang="zh-CN" altLang="en-US" sz="2800"/>
              <a:t>几百</a:t>
            </a:r>
            <a:r>
              <a:rPr lang="en-US" altLang="zh-CN" sz="2800"/>
              <a:t>GB-</a:t>
            </a:r>
            <a:r>
              <a:rPr lang="zh-CN" altLang="en-US" sz="2800"/>
              <a:t>几</a:t>
            </a:r>
            <a:r>
              <a:rPr lang="en-US" altLang="zh-CN" sz="2800"/>
              <a:t>TB</a:t>
            </a:r>
            <a:endParaRPr lang="zh-CN" altLang="en-US" sz="2800"/>
          </a:p>
        </p:txBody>
      </p:sp>
      <p:sp>
        <p:nvSpPr>
          <p:cNvPr id="9232" name="矩形 42"/>
          <p:cNvSpPr>
            <a:spLocks noChangeArrowheads="1"/>
          </p:cNvSpPr>
          <p:nvPr/>
        </p:nvSpPr>
        <p:spPr bwMode="auto">
          <a:xfrm>
            <a:off x="7246524" y="1700213"/>
            <a:ext cx="1165704" cy="523220"/>
          </a:xfrm>
          <a:prstGeom prst="rect">
            <a:avLst/>
          </a:prstGeom>
          <a:noFill/>
          <a:ln w="9525">
            <a:noFill/>
            <a:miter lim="800000"/>
            <a:headEnd/>
            <a:tailEnd/>
          </a:ln>
        </p:spPr>
        <p:txBody>
          <a:bodyPr wrap="none">
            <a:spAutoFit/>
          </a:bodyPr>
          <a:lstStyle/>
          <a:p>
            <a:r>
              <a:rPr lang="en-US" altLang="zh-CN" sz="2800"/>
              <a:t>3-15ms</a:t>
            </a:r>
            <a:endParaRPr lang="zh-CN" altLang="en-US" sz="2800"/>
          </a:p>
        </p:txBody>
      </p:sp>
      <p:sp>
        <p:nvSpPr>
          <p:cNvPr id="9233" name="矩形 43"/>
          <p:cNvSpPr>
            <a:spLocks noChangeArrowheads="1"/>
          </p:cNvSpPr>
          <p:nvPr/>
        </p:nvSpPr>
        <p:spPr bwMode="auto">
          <a:xfrm>
            <a:off x="1775653" y="2636838"/>
            <a:ext cx="2228495" cy="523220"/>
          </a:xfrm>
          <a:prstGeom prst="rect">
            <a:avLst/>
          </a:prstGeom>
          <a:noFill/>
          <a:ln w="9525">
            <a:noFill/>
            <a:miter lim="800000"/>
            <a:headEnd/>
            <a:tailEnd/>
          </a:ln>
        </p:spPr>
        <p:txBody>
          <a:bodyPr wrap="none">
            <a:spAutoFit/>
          </a:bodyPr>
          <a:lstStyle/>
          <a:p>
            <a:r>
              <a:rPr lang="zh-CN" altLang="en-US" sz="2800"/>
              <a:t>几百</a:t>
            </a:r>
            <a:r>
              <a:rPr lang="en-US" altLang="zh-CN" sz="2800"/>
              <a:t>MB-</a:t>
            </a:r>
            <a:r>
              <a:rPr lang="zh-CN" altLang="en-US" sz="2800"/>
              <a:t>几</a:t>
            </a:r>
            <a:r>
              <a:rPr lang="en-US" altLang="zh-CN" sz="2800"/>
              <a:t>GB</a:t>
            </a:r>
            <a:endParaRPr lang="zh-CN" altLang="en-US" sz="2800"/>
          </a:p>
        </p:txBody>
      </p:sp>
      <p:sp>
        <p:nvSpPr>
          <p:cNvPr id="9234" name="矩形 44"/>
          <p:cNvSpPr>
            <a:spLocks noChangeArrowheads="1"/>
          </p:cNvSpPr>
          <p:nvPr/>
        </p:nvSpPr>
        <p:spPr bwMode="auto">
          <a:xfrm>
            <a:off x="7246523" y="2636838"/>
            <a:ext cx="1574470" cy="523220"/>
          </a:xfrm>
          <a:prstGeom prst="rect">
            <a:avLst/>
          </a:prstGeom>
          <a:noFill/>
          <a:ln w="9525">
            <a:noFill/>
            <a:miter lim="800000"/>
            <a:headEnd/>
            <a:tailEnd/>
          </a:ln>
        </p:spPr>
        <p:txBody>
          <a:bodyPr wrap="none">
            <a:spAutoFit/>
          </a:bodyPr>
          <a:lstStyle/>
          <a:p>
            <a:r>
              <a:rPr lang="en-US" altLang="zh-CN" sz="2800" dirty="0"/>
              <a:t>100-150ns</a:t>
            </a:r>
            <a:endParaRPr lang="zh-CN" altLang="en-US" sz="2800" dirty="0"/>
          </a:p>
        </p:txBody>
      </p:sp>
      <p:sp>
        <p:nvSpPr>
          <p:cNvPr id="9235" name="矩形 45"/>
          <p:cNvSpPr>
            <a:spLocks noChangeArrowheads="1"/>
          </p:cNvSpPr>
          <p:nvPr/>
        </p:nvSpPr>
        <p:spPr bwMode="auto">
          <a:xfrm>
            <a:off x="1775653" y="3573463"/>
            <a:ext cx="2196435" cy="523220"/>
          </a:xfrm>
          <a:prstGeom prst="rect">
            <a:avLst/>
          </a:prstGeom>
          <a:noFill/>
          <a:ln w="9525">
            <a:noFill/>
            <a:miter lim="800000"/>
            <a:headEnd/>
            <a:tailEnd/>
          </a:ln>
        </p:spPr>
        <p:txBody>
          <a:bodyPr wrap="none">
            <a:spAutoFit/>
          </a:bodyPr>
          <a:lstStyle/>
          <a:p>
            <a:r>
              <a:rPr lang="zh-CN" altLang="en-US" sz="2800"/>
              <a:t>几百</a:t>
            </a:r>
            <a:r>
              <a:rPr lang="en-US" altLang="zh-CN" sz="2800"/>
              <a:t>KB-</a:t>
            </a:r>
            <a:r>
              <a:rPr lang="zh-CN" altLang="en-US" sz="2800"/>
              <a:t>几</a:t>
            </a:r>
            <a:r>
              <a:rPr lang="en-US" altLang="zh-CN" sz="2800"/>
              <a:t>MB</a:t>
            </a:r>
            <a:endParaRPr lang="zh-CN" altLang="en-US" sz="2800"/>
          </a:p>
        </p:txBody>
      </p:sp>
      <p:sp>
        <p:nvSpPr>
          <p:cNvPr id="9236" name="矩形 46"/>
          <p:cNvSpPr>
            <a:spLocks noChangeArrowheads="1"/>
          </p:cNvSpPr>
          <p:nvPr/>
        </p:nvSpPr>
        <p:spPr bwMode="auto">
          <a:xfrm>
            <a:off x="7246524" y="3644900"/>
            <a:ext cx="1247457" cy="523220"/>
          </a:xfrm>
          <a:prstGeom prst="rect">
            <a:avLst/>
          </a:prstGeom>
          <a:noFill/>
          <a:ln w="9525">
            <a:noFill/>
            <a:miter lim="800000"/>
            <a:headEnd/>
            <a:tailEnd/>
          </a:ln>
        </p:spPr>
        <p:txBody>
          <a:bodyPr wrap="none">
            <a:spAutoFit/>
          </a:bodyPr>
          <a:lstStyle/>
          <a:p>
            <a:r>
              <a:rPr lang="en-US" altLang="zh-CN" sz="2800"/>
              <a:t>40-60ns</a:t>
            </a:r>
            <a:endParaRPr lang="zh-CN" altLang="en-US" sz="2800"/>
          </a:p>
        </p:txBody>
      </p:sp>
      <p:sp>
        <p:nvSpPr>
          <p:cNvPr id="9237" name="矩形 47"/>
          <p:cNvSpPr>
            <a:spLocks noChangeArrowheads="1"/>
          </p:cNvSpPr>
          <p:nvPr/>
        </p:nvSpPr>
        <p:spPr bwMode="auto">
          <a:xfrm>
            <a:off x="1775653" y="4581525"/>
            <a:ext cx="2113079" cy="523220"/>
          </a:xfrm>
          <a:prstGeom prst="rect">
            <a:avLst/>
          </a:prstGeom>
          <a:noFill/>
          <a:ln w="9525">
            <a:noFill/>
            <a:miter lim="800000"/>
            <a:headEnd/>
            <a:tailEnd/>
          </a:ln>
        </p:spPr>
        <p:txBody>
          <a:bodyPr wrap="none">
            <a:spAutoFit/>
          </a:bodyPr>
          <a:lstStyle/>
          <a:p>
            <a:r>
              <a:rPr lang="zh-CN" altLang="en-US" sz="2800"/>
              <a:t>几十</a:t>
            </a:r>
            <a:r>
              <a:rPr lang="en-US" altLang="zh-CN" sz="2800"/>
              <a:t>-</a:t>
            </a:r>
            <a:r>
              <a:rPr lang="zh-CN" altLang="en-US" sz="2800"/>
              <a:t>几百</a:t>
            </a:r>
            <a:r>
              <a:rPr lang="en-US" altLang="zh-CN" sz="2800"/>
              <a:t>KB</a:t>
            </a:r>
            <a:endParaRPr lang="zh-CN" altLang="en-US" sz="2800"/>
          </a:p>
        </p:txBody>
      </p:sp>
      <p:sp>
        <p:nvSpPr>
          <p:cNvPr id="9238" name="矩形 48"/>
          <p:cNvSpPr>
            <a:spLocks noChangeArrowheads="1"/>
          </p:cNvSpPr>
          <p:nvPr/>
        </p:nvSpPr>
        <p:spPr bwMode="auto">
          <a:xfrm>
            <a:off x="1775653" y="5516563"/>
            <a:ext cx="1915909" cy="523220"/>
          </a:xfrm>
          <a:prstGeom prst="rect">
            <a:avLst/>
          </a:prstGeom>
          <a:noFill/>
          <a:ln w="9525">
            <a:noFill/>
            <a:miter lim="800000"/>
            <a:headEnd/>
            <a:tailEnd/>
          </a:ln>
        </p:spPr>
        <p:txBody>
          <a:bodyPr wrap="none">
            <a:spAutoFit/>
          </a:bodyPr>
          <a:lstStyle/>
          <a:p>
            <a:r>
              <a:rPr lang="zh-CN" altLang="en-US" sz="2800"/>
              <a:t>几十</a:t>
            </a:r>
            <a:r>
              <a:rPr lang="en-US" altLang="zh-CN" sz="2800"/>
              <a:t>-</a:t>
            </a:r>
            <a:r>
              <a:rPr lang="zh-CN" altLang="en-US" sz="2800"/>
              <a:t>几百</a:t>
            </a:r>
            <a:r>
              <a:rPr lang="en-US" altLang="zh-CN" sz="2800"/>
              <a:t>B</a:t>
            </a:r>
            <a:endParaRPr lang="zh-CN" altLang="en-US" sz="2800"/>
          </a:p>
        </p:txBody>
      </p:sp>
      <p:sp>
        <p:nvSpPr>
          <p:cNvPr id="9239" name="矩形 49"/>
          <p:cNvSpPr>
            <a:spLocks noChangeArrowheads="1"/>
          </p:cNvSpPr>
          <p:nvPr/>
        </p:nvSpPr>
        <p:spPr bwMode="auto">
          <a:xfrm>
            <a:off x="7246524" y="4581525"/>
            <a:ext cx="1083951" cy="523220"/>
          </a:xfrm>
          <a:prstGeom prst="rect">
            <a:avLst/>
          </a:prstGeom>
          <a:noFill/>
          <a:ln w="9525">
            <a:noFill/>
            <a:miter lim="800000"/>
            <a:headEnd/>
            <a:tailEnd/>
          </a:ln>
        </p:spPr>
        <p:txBody>
          <a:bodyPr wrap="none">
            <a:spAutoFit/>
          </a:bodyPr>
          <a:lstStyle/>
          <a:p>
            <a:r>
              <a:rPr lang="en-US" altLang="zh-CN" sz="2800"/>
              <a:t>5-10ns</a:t>
            </a:r>
            <a:endParaRPr lang="zh-CN" altLang="en-US" sz="2800"/>
          </a:p>
        </p:txBody>
      </p:sp>
      <p:sp>
        <p:nvSpPr>
          <p:cNvPr id="9240" name="矩形 50"/>
          <p:cNvSpPr>
            <a:spLocks noChangeArrowheads="1"/>
          </p:cNvSpPr>
          <p:nvPr/>
        </p:nvSpPr>
        <p:spPr bwMode="auto">
          <a:xfrm>
            <a:off x="7246523" y="5589588"/>
            <a:ext cx="659155" cy="523220"/>
          </a:xfrm>
          <a:prstGeom prst="rect">
            <a:avLst/>
          </a:prstGeom>
          <a:noFill/>
          <a:ln w="9525">
            <a:noFill/>
            <a:miter lim="800000"/>
            <a:headEnd/>
            <a:tailEnd/>
          </a:ln>
        </p:spPr>
        <p:txBody>
          <a:bodyPr wrap="none">
            <a:spAutoFit/>
          </a:bodyPr>
          <a:lstStyle/>
          <a:p>
            <a:r>
              <a:rPr lang="en-US" altLang="zh-CN" sz="2800"/>
              <a:t>1ns</a:t>
            </a:r>
            <a:endParaRPr lang="zh-CN" altLang="en-US" sz="2800"/>
          </a:p>
        </p:txBody>
      </p:sp>
      <p:sp>
        <p:nvSpPr>
          <p:cNvPr id="2" name="灯片编号占位符 1"/>
          <p:cNvSpPr>
            <a:spLocks noGrp="1"/>
          </p:cNvSpPr>
          <p:nvPr>
            <p:ph type="sldNum" sz="quarter" idx="11"/>
          </p:nvPr>
        </p:nvSpPr>
        <p:spPr/>
        <p:txBody>
          <a:bodyPr/>
          <a:lstStyle/>
          <a:p>
            <a:fld id="{0C913308-F349-4B6D-A68A-DD1791B4A57B}" type="slidenum">
              <a:rPr lang="zh-CN" altLang="en-US" smtClean="0"/>
              <a:pPr/>
              <a:t>36</a:t>
            </a:fld>
            <a:endParaRPr lang="zh-CN" alt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520" y="457201"/>
            <a:ext cx="5293690"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600" dirty="0" smtClean="0">
                  <a:solidFill>
                    <a:srgbClr val="FF0000"/>
                  </a:solidFill>
                  <a:ea typeface="楷体_GB2312" pitchFamily="49" charset="-122"/>
                </a:rPr>
                <a:t>7</a:t>
              </a:r>
              <a:r>
                <a:rPr lang="en-US" altLang="zh-CN" sz="3300" dirty="0" smtClean="0">
                  <a:solidFill>
                    <a:srgbClr val="FF0000"/>
                  </a:solidFill>
                  <a:ea typeface="楷体_GB2312" pitchFamily="49" charset="-122"/>
                </a:rPr>
                <a:t>.3</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r>
                <a:rPr lang="en-US" altLang="zh-CN" sz="3300" dirty="0">
                  <a:solidFill>
                    <a:srgbClr val="FF0000"/>
                  </a:solidFill>
                  <a:latin typeface="楷体_GB2312" pitchFamily="49" charset="-122"/>
                  <a:ea typeface="楷体_GB2312" pitchFamily="49" charset="-122"/>
                </a:rPr>
                <a:t>Index</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grpSp>
        <p:nvGrpSpPr>
          <p:cNvPr id="16" name="组合 15"/>
          <p:cNvGrpSpPr/>
          <p:nvPr/>
        </p:nvGrpSpPr>
        <p:grpSpPr>
          <a:xfrm>
            <a:off x="1140735" y="2022476"/>
            <a:ext cx="8934278" cy="1118492"/>
            <a:chOff x="855663" y="2022475"/>
            <a:chExt cx="6701581" cy="1118492"/>
          </a:xfrm>
        </p:grpSpPr>
        <p:sp>
          <p:nvSpPr>
            <p:cNvPr id="281621" name="Text Box 21"/>
            <p:cNvSpPr txBox="1">
              <a:spLocks noChangeArrowheads="1"/>
            </p:cNvSpPr>
            <p:nvPr/>
          </p:nvSpPr>
          <p:spPr bwMode="auto">
            <a:xfrm>
              <a:off x="855663" y="2022475"/>
              <a:ext cx="1506537" cy="5847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200" dirty="0">
                  <a:solidFill>
                    <a:srgbClr val="FF3300"/>
                  </a:solidFill>
                  <a:ea typeface="楷体_GB2312" pitchFamily="49" charset="-122"/>
                </a:rPr>
                <a:t>1</a:t>
              </a:r>
              <a:r>
                <a:rPr lang="en-US" altLang="zh-CN" sz="3200" dirty="0">
                  <a:solidFill>
                    <a:srgbClr val="FF3300"/>
                  </a:solidFill>
                  <a:latin typeface="楷体_GB2312" pitchFamily="49" charset="-122"/>
                  <a:ea typeface="楷体_GB2312" pitchFamily="49" charset="-122"/>
                </a:rPr>
                <a:t>.</a:t>
              </a:r>
              <a:r>
                <a:rPr lang="zh-CN" altLang="en-US" sz="3200" dirty="0">
                  <a:solidFill>
                    <a:srgbClr val="FF3300"/>
                  </a:solidFill>
                  <a:latin typeface="黑体" pitchFamily="49" charset="-122"/>
                  <a:ea typeface="黑体" pitchFamily="49" charset="-122"/>
                </a:rPr>
                <a:t>索引</a:t>
              </a:r>
              <a:endParaRPr lang="zh-CN" altLang="en-US" sz="3200" b="0" dirty="0">
                <a:solidFill>
                  <a:srgbClr val="FF3300"/>
                </a:solidFill>
                <a:latin typeface="黑体" pitchFamily="49" charset="-122"/>
                <a:ea typeface="黑体" pitchFamily="49" charset="-122"/>
              </a:endParaRPr>
            </a:p>
          </p:txBody>
        </p:sp>
        <p:sp>
          <p:nvSpPr>
            <p:cNvPr id="281622" name="Text Box 22"/>
            <p:cNvSpPr txBox="1">
              <a:spLocks noChangeArrowheads="1"/>
            </p:cNvSpPr>
            <p:nvPr/>
          </p:nvSpPr>
          <p:spPr bwMode="auto">
            <a:xfrm>
              <a:off x="1493257" y="2617747"/>
              <a:ext cx="6063987" cy="523220"/>
            </a:xfrm>
            <a:prstGeom prst="rect">
              <a:avLst/>
            </a:prstGeom>
            <a:noFill/>
            <a:ln w="12700" cap="sq">
              <a:noFill/>
              <a:miter lim="800000"/>
              <a:headEnd type="none" w="sm" len="sm"/>
              <a:tailEnd type="none" w="sm" len="sm"/>
            </a:ln>
          </p:spPr>
          <p:txBody>
            <a:bodyPr wrap="none">
              <a:spAutoFit/>
            </a:bodyPr>
            <a:lstStyle/>
            <a:p>
              <a:r>
                <a:rPr lang="zh-CN" altLang="en-US" sz="2800" dirty="0">
                  <a:solidFill>
                    <a:srgbClr val="003399"/>
                  </a:solidFill>
                  <a:latin typeface="楷体_GB2312" pitchFamily="49" charset="-122"/>
                  <a:ea typeface="幼圆" pitchFamily="49" charset="-122"/>
                </a:rPr>
                <a:t>记录关键字值与记录的存储位置之间的对应关系。</a:t>
              </a:r>
              <a:endParaRPr lang="zh-CN" altLang="en-US" sz="2800" b="0" dirty="0">
                <a:solidFill>
                  <a:srgbClr val="003399"/>
                </a:solidFill>
                <a:ea typeface="幼圆" pitchFamily="49" charset="-122"/>
              </a:endParaRPr>
            </a:p>
          </p:txBody>
        </p:sp>
      </p:grpSp>
      <p:grpSp>
        <p:nvGrpSpPr>
          <p:cNvPr id="17" name="组合 16"/>
          <p:cNvGrpSpPr/>
          <p:nvPr/>
        </p:nvGrpSpPr>
        <p:grpSpPr>
          <a:xfrm>
            <a:off x="1117455" y="3204265"/>
            <a:ext cx="10393598" cy="1160839"/>
            <a:chOff x="838200" y="3204265"/>
            <a:chExt cx="7796213" cy="1160839"/>
          </a:xfrm>
        </p:grpSpPr>
        <p:sp>
          <p:nvSpPr>
            <p:cNvPr id="281623" name="Text Box 23"/>
            <p:cNvSpPr txBox="1">
              <a:spLocks noChangeArrowheads="1"/>
            </p:cNvSpPr>
            <p:nvPr/>
          </p:nvSpPr>
          <p:spPr bwMode="auto">
            <a:xfrm>
              <a:off x="838200" y="3204265"/>
              <a:ext cx="2438400" cy="5847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200" dirty="0">
                  <a:solidFill>
                    <a:srgbClr val="FF3300"/>
                  </a:solidFill>
                  <a:ea typeface="楷体_GB2312" pitchFamily="49" charset="-122"/>
                </a:rPr>
                <a:t>2</a:t>
              </a:r>
              <a:r>
                <a:rPr lang="en-US" altLang="zh-CN" sz="3200" dirty="0">
                  <a:solidFill>
                    <a:srgbClr val="FF3300"/>
                  </a:solidFill>
                  <a:latin typeface="楷体_GB2312" pitchFamily="49" charset="-122"/>
                  <a:ea typeface="楷体_GB2312" pitchFamily="49" charset="-122"/>
                </a:rPr>
                <a:t>.</a:t>
              </a:r>
              <a:r>
                <a:rPr lang="zh-CN" altLang="en-US" sz="3200" dirty="0">
                  <a:solidFill>
                    <a:srgbClr val="FF3300"/>
                  </a:solidFill>
                  <a:latin typeface="黑体" pitchFamily="49" charset="-122"/>
                  <a:ea typeface="黑体" pitchFamily="49" charset="-122"/>
                </a:rPr>
                <a:t>索引文件</a:t>
              </a:r>
              <a:endParaRPr lang="zh-CN" altLang="en-US" sz="3200" b="0" dirty="0">
                <a:solidFill>
                  <a:srgbClr val="FF3300"/>
                </a:solidFill>
                <a:latin typeface="黑体" pitchFamily="49" charset="-122"/>
                <a:ea typeface="黑体" pitchFamily="49" charset="-122"/>
              </a:endParaRPr>
            </a:p>
          </p:txBody>
        </p:sp>
        <p:sp>
          <p:nvSpPr>
            <p:cNvPr id="281624" name="Text Box 24"/>
            <p:cNvSpPr txBox="1">
              <a:spLocks noChangeArrowheads="1"/>
            </p:cNvSpPr>
            <p:nvPr/>
          </p:nvSpPr>
          <p:spPr bwMode="auto">
            <a:xfrm>
              <a:off x="985838" y="3841884"/>
              <a:ext cx="7648575" cy="523220"/>
            </a:xfrm>
            <a:prstGeom prst="rect">
              <a:avLst/>
            </a:prstGeom>
            <a:noFill/>
            <a:ln w="12700" cap="sq">
              <a:noFill/>
              <a:miter lim="800000"/>
              <a:headEnd type="none" w="sm" len="sm"/>
              <a:tailEnd type="none" w="sm" len="sm"/>
            </a:ln>
          </p:spPr>
          <p:txBody>
            <a:bodyPr>
              <a:spAutoFit/>
            </a:bodyPr>
            <a:lstStyle/>
            <a:p>
              <a:r>
                <a:rPr lang="en-US" altLang="zh-CN" sz="2800" dirty="0">
                  <a:solidFill>
                    <a:srgbClr val="003399"/>
                  </a:solidFill>
                  <a:latin typeface="幼圆" pitchFamily="49" charset="-122"/>
                  <a:ea typeface="幼圆" pitchFamily="49" charset="-122"/>
                </a:rPr>
                <a:t>    </a:t>
              </a:r>
              <a:r>
                <a:rPr lang="zh-CN" altLang="en-US" sz="2800" dirty="0">
                  <a:solidFill>
                    <a:srgbClr val="003399"/>
                  </a:solidFill>
                  <a:latin typeface="幼圆" pitchFamily="49" charset="-122"/>
                  <a:ea typeface="幼圆" pitchFamily="49" charset="-122"/>
                </a:rPr>
                <a:t>由</a:t>
              </a:r>
              <a:r>
                <a:rPr lang="zh-CN" altLang="en-US" sz="2800" dirty="0">
                  <a:solidFill>
                    <a:schemeClr val="accent2"/>
                  </a:solidFill>
                  <a:latin typeface="黑体" pitchFamily="49" charset="-122"/>
                  <a:ea typeface="黑体" pitchFamily="49" charset="-122"/>
                </a:rPr>
                <a:t>基本数据</a:t>
              </a:r>
              <a:r>
                <a:rPr lang="zh-CN" altLang="en-US" sz="2800" dirty="0">
                  <a:solidFill>
                    <a:srgbClr val="003399"/>
                  </a:solidFill>
                  <a:latin typeface="幼圆" pitchFamily="49" charset="-122"/>
                  <a:ea typeface="幼圆" pitchFamily="49" charset="-122"/>
                </a:rPr>
                <a:t>与</a:t>
              </a:r>
              <a:r>
                <a:rPr lang="zh-CN" altLang="en-US" sz="2800" dirty="0">
                  <a:solidFill>
                    <a:schemeClr val="accent2"/>
                  </a:solidFill>
                  <a:latin typeface="黑体" pitchFamily="49" charset="-122"/>
                  <a:ea typeface="黑体" pitchFamily="49" charset="-122"/>
                </a:rPr>
                <a:t>索引表</a:t>
              </a:r>
              <a:r>
                <a:rPr lang="zh-CN" altLang="en-US" sz="2800" dirty="0">
                  <a:solidFill>
                    <a:srgbClr val="003399"/>
                  </a:solidFill>
                  <a:latin typeface="幼圆" pitchFamily="49" charset="-122"/>
                  <a:ea typeface="幼圆" pitchFamily="49" charset="-122"/>
                </a:rPr>
                <a:t>两部分组成的数据集</a:t>
              </a:r>
              <a:r>
                <a:rPr lang="zh-CN" altLang="en-US" sz="2800" dirty="0" smtClean="0">
                  <a:solidFill>
                    <a:srgbClr val="003399"/>
                  </a:solidFill>
                  <a:latin typeface="幼圆" pitchFamily="49" charset="-122"/>
                  <a:ea typeface="幼圆" pitchFamily="49" charset="-122"/>
                </a:rPr>
                <a:t>称为索引文</a:t>
              </a:r>
              <a:r>
                <a:rPr lang="zh-CN" altLang="en-US" sz="2800" dirty="0">
                  <a:solidFill>
                    <a:srgbClr val="003399"/>
                  </a:solidFill>
                  <a:latin typeface="幼圆" pitchFamily="49" charset="-122"/>
                  <a:ea typeface="幼圆" pitchFamily="49" charset="-122"/>
                </a:rPr>
                <a:t>件。</a:t>
              </a:r>
              <a:endParaRPr lang="zh-CN" altLang="en-US" sz="2800" b="0" dirty="0">
                <a:solidFill>
                  <a:srgbClr val="003399"/>
                </a:solidFill>
                <a:latin typeface="幼圆" pitchFamily="49" charset="-122"/>
                <a:ea typeface="幼圆" pitchFamily="49" charset="-122"/>
              </a:endParaRPr>
            </a:p>
          </p:txBody>
        </p:sp>
      </p:grpSp>
      <p:grpSp>
        <p:nvGrpSpPr>
          <p:cNvPr id="18" name="组合 17"/>
          <p:cNvGrpSpPr/>
          <p:nvPr/>
        </p:nvGrpSpPr>
        <p:grpSpPr>
          <a:xfrm>
            <a:off x="1117454" y="4556125"/>
            <a:ext cx="9182298" cy="1681187"/>
            <a:chOff x="838200" y="4556125"/>
            <a:chExt cx="6887620" cy="1681187"/>
          </a:xfrm>
        </p:grpSpPr>
        <p:sp>
          <p:nvSpPr>
            <p:cNvPr id="281625" name="Text Box 25"/>
            <p:cNvSpPr txBox="1">
              <a:spLocks noChangeArrowheads="1"/>
            </p:cNvSpPr>
            <p:nvPr/>
          </p:nvSpPr>
          <p:spPr bwMode="auto">
            <a:xfrm>
              <a:off x="838200" y="4556125"/>
              <a:ext cx="3124200" cy="5847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200" dirty="0">
                  <a:solidFill>
                    <a:srgbClr val="FF3300"/>
                  </a:solidFill>
                  <a:ea typeface="楷体_GB2312" pitchFamily="49" charset="-122"/>
                </a:rPr>
                <a:t>3</a:t>
              </a:r>
              <a:r>
                <a:rPr lang="en-US" altLang="zh-CN" sz="3200" dirty="0">
                  <a:solidFill>
                    <a:srgbClr val="FF3300"/>
                  </a:solidFill>
                  <a:latin typeface="楷体_GB2312" pitchFamily="49" charset="-122"/>
                  <a:ea typeface="楷体_GB2312" pitchFamily="49" charset="-122"/>
                </a:rPr>
                <a:t>.</a:t>
              </a:r>
              <a:r>
                <a:rPr lang="zh-CN" altLang="en-US" sz="3200" dirty="0">
                  <a:solidFill>
                    <a:srgbClr val="FF3300"/>
                  </a:solidFill>
                  <a:latin typeface="黑体" pitchFamily="49" charset="-122"/>
                  <a:ea typeface="黑体" pitchFamily="49" charset="-122"/>
                </a:rPr>
                <a:t>索引表的特点</a:t>
              </a:r>
              <a:endParaRPr lang="zh-CN" altLang="en-US" sz="3200" b="0" dirty="0">
                <a:solidFill>
                  <a:srgbClr val="FF3300"/>
                </a:solidFill>
                <a:latin typeface="黑体" pitchFamily="49" charset="-122"/>
                <a:ea typeface="黑体" pitchFamily="49" charset="-122"/>
              </a:endParaRPr>
            </a:p>
          </p:txBody>
        </p:sp>
        <p:sp>
          <p:nvSpPr>
            <p:cNvPr id="281626" name="Text Box 26"/>
            <p:cNvSpPr txBox="1">
              <a:spLocks noChangeArrowheads="1"/>
            </p:cNvSpPr>
            <p:nvPr/>
          </p:nvSpPr>
          <p:spPr bwMode="auto">
            <a:xfrm>
              <a:off x="1553621" y="5157192"/>
              <a:ext cx="5257800" cy="523220"/>
            </a:xfrm>
            <a:prstGeom prst="rect">
              <a:avLst/>
            </a:prstGeom>
            <a:noFill/>
            <a:ln w="12700" cap="sq">
              <a:noFill/>
              <a:miter lim="800000"/>
              <a:headEnd type="none" w="sm" len="sm"/>
              <a:tailEnd type="none" w="sm" len="sm"/>
            </a:ln>
          </p:spPr>
          <p:txBody>
            <a:bodyPr>
              <a:spAutoFit/>
            </a:bodyPr>
            <a:lstStyle/>
            <a:p>
              <a:r>
                <a:rPr lang="en-US" altLang="zh-CN" sz="2800" dirty="0">
                  <a:solidFill>
                    <a:srgbClr val="003399"/>
                  </a:solidFill>
                  <a:ea typeface="幼圆" pitchFamily="49" charset="-122"/>
                </a:rPr>
                <a:t>(1)</a:t>
              </a:r>
              <a:r>
                <a:rPr lang="en-US" altLang="zh-CN" sz="2800" dirty="0">
                  <a:solidFill>
                    <a:srgbClr val="003399"/>
                  </a:solidFill>
                  <a:latin typeface="幼圆" pitchFamily="49" charset="-122"/>
                  <a:ea typeface="幼圆" pitchFamily="49" charset="-122"/>
                </a:rPr>
                <a:t> </a:t>
              </a:r>
              <a:r>
                <a:rPr lang="zh-CN" altLang="en-US" sz="2800" dirty="0">
                  <a:solidFill>
                    <a:srgbClr val="003399"/>
                  </a:solidFill>
                  <a:latin typeface="幼圆" pitchFamily="49" charset="-122"/>
                  <a:ea typeface="幼圆" pitchFamily="49" charset="-122"/>
                </a:rPr>
                <a:t>索引表是由系统自动产生的；</a:t>
              </a:r>
              <a:endParaRPr lang="zh-CN" altLang="en-US" sz="2800" b="0" dirty="0">
                <a:solidFill>
                  <a:srgbClr val="003399"/>
                </a:solidFill>
                <a:latin typeface="幼圆" pitchFamily="49" charset="-122"/>
                <a:ea typeface="幼圆" pitchFamily="49" charset="-122"/>
              </a:endParaRPr>
            </a:p>
          </p:txBody>
        </p:sp>
        <p:sp>
          <p:nvSpPr>
            <p:cNvPr id="281627" name="Text Box 27"/>
            <p:cNvSpPr txBox="1">
              <a:spLocks noChangeArrowheads="1"/>
            </p:cNvSpPr>
            <p:nvPr/>
          </p:nvSpPr>
          <p:spPr bwMode="auto">
            <a:xfrm>
              <a:off x="1547270" y="5714092"/>
              <a:ext cx="6178550" cy="523220"/>
            </a:xfrm>
            <a:prstGeom prst="rect">
              <a:avLst/>
            </a:prstGeom>
            <a:noFill/>
            <a:ln w="12700" cap="sq">
              <a:noFill/>
              <a:miter lim="800000"/>
              <a:headEnd type="none" w="sm" len="sm"/>
              <a:tailEnd type="none" w="sm" len="sm"/>
            </a:ln>
          </p:spPr>
          <p:txBody>
            <a:bodyPr>
              <a:spAutoFit/>
            </a:bodyPr>
            <a:lstStyle/>
            <a:p>
              <a:r>
                <a:rPr lang="en-US" altLang="zh-CN" sz="2800" dirty="0">
                  <a:solidFill>
                    <a:srgbClr val="003399"/>
                  </a:solidFill>
                  <a:ea typeface="幼圆" pitchFamily="49" charset="-122"/>
                </a:rPr>
                <a:t>(2)</a:t>
              </a:r>
              <a:r>
                <a:rPr lang="en-US" altLang="zh-CN" sz="2800" dirty="0">
                  <a:solidFill>
                    <a:srgbClr val="003399"/>
                  </a:solidFill>
                  <a:latin typeface="幼圆" pitchFamily="49" charset="-122"/>
                  <a:ea typeface="幼圆" pitchFamily="49" charset="-122"/>
                </a:rPr>
                <a:t> </a:t>
              </a:r>
              <a:r>
                <a:rPr lang="zh-CN" altLang="en-US" sz="2800" dirty="0">
                  <a:solidFill>
                    <a:srgbClr val="003399"/>
                  </a:solidFill>
                  <a:latin typeface="幼圆" pitchFamily="49" charset="-122"/>
                  <a:ea typeface="幼圆" pitchFamily="49" charset="-122"/>
                </a:rPr>
                <a:t>索引表中表项按关键字值有序排列。</a:t>
              </a:r>
              <a:endParaRPr lang="zh-CN" altLang="en-US" sz="2800" b="0" dirty="0">
                <a:solidFill>
                  <a:srgbClr val="003399"/>
                </a:solidFill>
                <a:latin typeface="幼圆" pitchFamily="49" charset="-122"/>
                <a:ea typeface="幼圆" pitchFamily="49" charset="-122"/>
              </a:endParaRPr>
            </a:p>
          </p:txBody>
        </p:sp>
      </p:grpSp>
      <p:pic>
        <p:nvPicPr>
          <p:cNvPr id="10250" name="Picture 28"/>
          <p:cNvPicPr>
            <a:picLocks noChangeAspect="1" noChangeArrowheads="1"/>
          </p:cNvPicPr>
          <p:nvPr/>
        </p:nvPicPr>
        <p:blipFill>
          <a:blip r:embed="rId3" cstate="print"/>
          <a:srcRect/>
          <a:stretch>
            <a:fillRect/>
          </a:stretch>
        </p:blipFill>
        <p:spPr bwMode="auto">
          <a:xfrm>
            <a:off x="8939636" y="457201"/>
            <a:ext cx="2336496" cy="1389063"/>
          </a:xfrm>
          <a:prstGeom prst="rect">
            <a:avLst/>
          </a:prstGeom>
          <a:noFill/>
          <a:ln w="12700" cap="sq">
            <a:noFill/>
            <a:miter lim="800000"/>
            <a:headEnd/>
            <a:tailEnd/>
          </a:ln>
        </p:spPr>
      </p:pic>
      <p:grpSp>
        <p:nvGrpSpPr>
          <p:cNvPr id="3" name="Group 29"/>
          <p:cNvGrpSpPr>
            <a:grpSpLocks/>
          </p:cNvGrpSpPr>
          <p:nvPr/>
        </p:nvGrpSpPr>
        <p:grpSpPr bwMode="auto">
          <a:xfrm>
            <a:off x="554495" y="1219200"/>
            <a:ext cx="6213724"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a:latin typeface="黑体" pitchFamily="49" charset="-122"/>
                  <a:ea typeface="黑体" pitchFamily="49" charset="-122"/>
                </a:rPr>
                <a:t>索引的基本概念</a:t>
              </a:r>
              <a:endParaRPr lang="zh-CN" altLang="en-US" b="0" dirty="0">
                <a:latin typeface="黑体" pitchFamily="49" charset="-122"/>
                <a:ea typeface="黑体" pitchFamily="49" charset="-122"/>
              </a:endParaRP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pPr/>
              <a:t>37</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9629" y="287339"/>
            <a:ext cx="5767165"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稠密索引</a:t>
              </a:r>
              <a:endParaRPr lang="zh-CN" altLang="en-US" b="0"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7421652" y="2254968"/>
            <a:ext cx="3930138" cy="4270376"/>
            <a:chOff x="3183" y="1484"/>
            <a:chExt cx="1857" cy="26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90" y="1484"/>
              <a:ext cx="1178" cy="291"/>
            </a:xfrm>
            <a:prstGeom prst="rect">
              <a:avLst/>
            </a:prstGeom>
            <a:noFill/>
            <a:ln w="12700" cap="sq">
              <a:noFill/>
              <a:miter lim="800000"/>
              <a:headEnd type="none" w="sm" len="sm"/>
              <a:tailEnd type="none" w="sm" len="sm"/>
            </a:ln>
          </p:spPr>
          <p:txBody>
            <a:bodyPr wrap="none">
              <a:spAutoFit/>
            </a:bodyPr>
            <a:lstStyle/>
            <a:p>
              <a:r>
                <a:rPr lang="zh-CN" altLang="en-US" sz="2400" dirty="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191"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70" name="Rectangle 60"/>
            <p:cNvSpPr>
              <a:spLocks noChangeArrowheads="1"/>
            </p:cNvSpPr>
            <p:nvPr/>
          </p:nvSpPr>
          <p:spPr bwMode="auto">
            <a:xfrm>
              <a:off x="3633" y="1990"/>
              <a:ext cx="198"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11371" name="Rectangle 61"/>
            <p:cNvSpPr>
              <a:spLocks noChangeArrowheads="1"/>
            </p:cNvSpPr>
            <p:nvPr/>
          </p:nvSpPr>
          <p:spPr bwMode="auto">
            <a:xfrm>
              <a:off x="3626" y="2165"/>
              <a:ext cx="198"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72" name="Rectangle 62"/>
            <p:cNvSpPr>
              <a:spLocks noChangeArrowheads="1"/>
            </p:cNvSpPr>
            <p:nvPr/>
          </p:nvSpPr>
          <p:spPr bwMode="auto">
            <a:xfrm>
              <a:off x="3626" y="2368"/>
              <a:ext cx="198"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373" name="Rectangle 63"/>
            <p:cNvSpPr>
              <a:spLocks noChangeArrowheads="1"/>
            </p:cNvSpPr>
            <p:nvPr/>
          </p:nvSpPr>
          <p:spPr bwMode="auto">
            <a:xfrm>
              <a:off x="3626" y="2560"/>
              <a:ext cx="198"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74" name="Rectangle 64"/>
            <p:cNvSpPr>
              <a:spLocks noChangeArrowheads="1"/>
            </p:cNvSpPr>
            <p:nvPr/>
          </p:nvSpPr>
          <p:spPr bwMode="auto">
            <a:xfrm>
              <a:off x="3626" y="2762"/>
              <a:ext cx="198"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75" name="Rectangle 65"/>
            <p:cNvSpPr>
              <a:spLocks noChangeArrowheads="1"/>
            </p:cNvSpPr>
            <p:nvPr/>
          </p:nvSpPr>
          <p:spPr bwMode="auto">
            <a:xfrm>
              <a:off x="3622" y="2944"/>
              <a:ext cx="198"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76" name="Rectangle 66"/>
            <p:cNvSpPr>
              <a:spLocks noChangeArrowheads="1"/>
            </p:cNvSpPr>
            <p:nvPr/>
          </p:nvSpPr>
          <p:spPr bwMode="auto">
            <a:xfrm>
              <a:off x="3622" y="3136"/>
              <a:ext cx="198"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77" name="Rectangle 67"/>
            <p:cNvSpPr>
              <a:spLocks noChangeArrowheads="1"/>
            </p:cNvSpPr>
            <p:nvPr/>
          </p:nvSpPr>
          <p:spPr bwMode="auto">
            <a:xfrm>
              <a:off x="3637" y="3323"/>
              <a:ext cx="198"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78" name="Rectangle 68"/>
            <p:cNvSpPr>
              <a:spLocks noChangeArrowheads="1"/>
            </p:cNvSpPr>
            <p:nvPr/>
          </p:nvSpPr>
          <p:spPr bwMode="auto">
            <a:xfrm>
              <a:off x="3633" y="3520"/>
              <a:ext cx="198"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79" name="Rectangle 69"/>
            <p:cNvSpPr>
              <a:spLocks noChangeArrowheads="1"/>
            </p:cNvSpPr>
            <p:nvPr/>
          </p:nvSpPr>
          <p:spPr bwMode="auto">
            <a:xfrm>
              <a:off x="3638" y="3701"/>
              <a:ext cx="198"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80" name="Rectangle 70"/>
            <p:cNvSpPr>
              <a:spLocks noChangeArrowheads="1"/>
            </p:cNvSpPr>
            <p:nvPr/>
          </p:nvSpPr>
          <p:spPr bwMode="auto">
            <a:xfrm>
              <a:off x="3637" y="3889"/>
              <a:ext cx="198"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81" name="Rectangle 71"/>
            <p:cNvSpPr>
              <a:spLocks noChangeArrowheads="1"/>
            </p:cNvSpPr>
            <p:nvPr/>
          </p:nvSpPr>
          <p:spPr bwMode="auto">
            <a:xfrm>
              <a:off x="3933" y="1798"/>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1382" name="Rectangle 72"/>
            <p:cNvSpPr>
              <a:spLocks noChangeArrowheads="1"/>
            </p:cNvSpPr>
            <p:nvPr/>
          </p:nvSpPr>
          <p:spPr bwMode="auto">
            <a:xfrm>
              <a:off x="3933" y="1979"/>
              <a:ext cx="354" cy="271"/>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1384" name="Rectangle 74"/>
            <p:cNvSpPr>
              <a:spLocks noChangeArrowheads="1"/>
            </p:cNvSpPr>
            <p:nvPr/>
          </p:nvSpPr>
          <p:spPr bwMode="auto">
            <a:xfrm>
              <a:off x="3948" y="236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11385" name="Rectangle 75"/>
            <p:cNvSpPr>
              <a:spLocks noChangeArrowheads="1"/>
            </p:cNvSpPr>
            <p:nvPr/>
          </p:nvSpPr>
          <p:spPr bwMode="auto">
            <a:xfrm>
              <a:off x="3937" y="256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11386" name="Rectangle 76"/>
            <p:cNvSpPr>
              <a:spLocks noChangeArrowheads="1"/>
            </p:cNvSpPr>
            <p:nvPr/>
          </p:nvSpPr>
          <p:spPr bwMode="auto">
            <a:xfrm>
              <a:off x="3948" y="2744"/>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1387" name="Rectangle 77"/>
            <p:cNvSpPr>
              <a:spLocks noChangeArrowheads="1"/>
            </p:cNvSpPr>
            <p:nvPr/>
          </p:nvSpPr>
          <p:spPr bwMode="auto">
            <a:xfrm>
              <a:off x="3955" y="2939"/>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11388" name="Rectangle 78"/>
            <p:cNvSpPr>
              <a:spLocks noChangeArrowheads="1"/>
            </p:cNvSpPr>
            <p:nvPr/>
          </p:nvSpPr>
          <p:spPr bwMode="auto">
            <a:xfrm>
              <a:off x="3948" y="3139"/>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11389" name="Rectangle 79"/>
            <p:cNvSpPr>
              <a:spLocks noChangeArrowheads="1"/>
            </p:cNvSpPr>
            <p:nvPr/>
          </p:nvSpPr>
          <p:spPr bwMode="auto">
            <a:xfrm>
              <a:off x="3948" y="3312"/>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11390" name="Rectangle 80"/>
            <p:cNvSpPr>
              <a:spLocks noChangeArrowheads="1"/>
            </p:cNvSpPr>
            <p:nvPr/>
          </p:nvSpPr>
          <p:spPr bwMode="auto">
            <a:xfrm>
              <a:off x="3948" y="3504"/>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11391" name="Rectangle 81"/>
            <p:cNvSpPr>
              <a:spLocks noChangeArrowheads="1"/>
            </p:cNvSpPr>
            <p:nvPr/>
          </p:nvSpPr>
          <p:spPr bwMode="auto">
            <a:xfrm>
              <a:off x="3948" y="3707"/>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1392" name="Rectangle 82"/>
            <p:cNvSpPr>
              <a:spLocks noChangeArrowheads="1"/>
            </p:cNvSpPr>
            <p:nvPr/>
          </p:nvSpPr>
          <p:spPr bwMode="auto">
            <a:xfrm>
              <a:off x="3948" y="390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11393" name="Rectangle 83"/>
            <p:cNvSpPr>
              <a:spLocks noChangeArrowheads="1"/>
            </p:cNvSpPr>
            <p:nvPr/>
          </p:nvSpPr>
          <p:spPr bwMode="auto">
            <a:xfrm>
              <a:off x="4551" y="1728"/>
              <a:ext cx="177"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4" name="Rectangle 84"/>
            <p:cNvSpPr>
              <a:spLocks noChangeArrowheads="1"/>
            </p:cNvSpPr>
            <p:nvPr/>
          </p:nvSpPr>
          <p:spPr bwMode="auto">
            <a:xfrm>
              <a:off x="4560" y="1905"/>
              <a:ext cx="177"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5" name="Rectangle 85"/>
            <p:cNvSpPr>
              <a:spLocks noChangeArrowheads="1"/>
            </p:cNvSpPr>
            <p:nvPr/>
          </p:nvSpPr>
          <p:spPr bwMode="auto">
            <a:xfrm>
              <a:off x="4560" y="2112"/>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6" name="Rectangle 86"/>
            <p:cNvSpPr>
              <a:spLocks noChangeArrowheads="1"/>
            </p:cNvSpPr>
            <p:nvPr/>
          </p:nvSpPr>
          <p:spPr bwMode="auto">
            <a:xfrm>
              <a:off x="4560" y="2304"/>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7" name="Rectangle 87"/>
            <p:cNvSpPr>
              <a:spLocks noChangeArrowheads="1"/>
            </p:cNvSpPr>
            <p:nvPr/>
          </p:nvSpPr>
          <p:spPr bwMode="auto">
            <a:xfrm>
              <a:off x="4560" y="2496"/>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8" name="Rectangle 88"/>
            <p:cNvSpPr>
              <a:spLocks noChangeArrowheads="1"/>
            </p:cNvSpPr>
            <p:nvPr/>
          </p:nvSpPr>
          <p:spPr bwMode="auto">
            <a:xfrm>
              <a:off x="4560" y="2688"/>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9" name="Rectangle 89"/>
            <p:cNvSpPr>
              <a:spLocks noChangeArrowheads="1"/>
            </p:cNvSpPr>
            <p:nvPr/>
          </p:nvSpPr>
          <p:spPr bwMode="auto">
            <a:xfrm>
              <a:off x="4560" y="3072"/>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0" name="Rectangle 90"/>
            <p:cNvSpPr>
              <a:spLocks noChangeArrowheads="1"/>
            </p:cNvSpPr>
            <p:nvPr/>
          </p:nvSpPr>
          <p:spPr bwMode="auto">
            <a:xfrm>
              <a:off x="4560" y="2880"/>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1" name="Rectangle 91"/>
            <p:cNvSpPr>
              <a:spLocks noChangeArrowheads="1"/>
            </p:cNvSpPr>
            <p:nvPr/>
          </p:nvSpPr>
          <p:spPr bwMode="auto">
            <a:xfrm>
              <a:off x="4560" y="3456"/>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2" name="Rectangle 92"/>
            <p:cNvSpPr>
              <a:spLocks noChangeArrowheads="1"/>
            </p:cNvSpPr>
            <p:nvPr/>
          </p:nvSpPr>
          <p:spPr bwMode="auto">
            <a:xfrm>
              <a:off x="4560" y="3648"/>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3" name="Rectangle 93"/>
            <p:cNvSpPr>
              <a:spLocks noChangeArrowheads="1"/>
            </p:cNvSpPr>
            <p:nvPr/>
          </p:nvSpPr>
          <p:spPr bwMode="auto">
            <a:xfrm>
              <a:off x="4560" y="3840"/>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4" name="Rectangle 94"/>
            <p:cNvSpPr>
              <a:spLocks noChangeArrowheads="1"/>
            </p:cNvSpPr>
            <p:nvPr/>
          </p:nvSpPr>
          <p:spPr bwMode="auto">
            <a:xfrm>
              <a:off x="4560" y="3264"/>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5" name="Rectangle 95"/>
            <p:cNvSpPr>
              <a:spLocks noChangeArrowheads="1"/>
            </p:cNvSpPr>
            <p:nvPr/>
          </p:nvSpPr>
          <p:spPr bwMode="auto">
            <a:xfrm>
              <a:off x="3190" y="1776"/>
              <a:ext cx="308" cy="252"/>
            </a:xfrm>
            <a:prstGeom prst="rect">
              <a:avLst/>
            </a:prstGeom>
            <a:noFill/>
            <a:ln w="12700" cap="sq">
              <a:noFill/>
              <a:miter lim="800000"/>
              <a:headEnd type="none" w="sm" len="sm"/>
              <a:tailEnd type="none" w="sm" len="sm"/>
            </a:ln>
          </p:spPr>
          <p:txBody>
            <a:bodyPr wrap="none">
              <a:spAutoFit/>
            </a:bodyPr>
            <a:lstStyle/>
            <a:p>
              <a:r>
                <a:rPr lang="en-US" altLang="zh-CN" sz="2000" b="0" dirty="0"/>
                <a:t>0101</a:t>
              </a:r>
            </a:p>
          </p:txBody>
        </p:sp>
        <p:sp>
          <p:nvSpPr>
            <p:cNvPr id="11406" name="Rectangle 96"/>
            <p:cNvSpPr>
              <a:spLocks noChangeArrowheads="1"/>
            </p:cNvSpPr>
            <p:nvPr/>
          </p:nvSpPr>
          <p:spPr bwMode="auto">
            <a:xfrm>
              <a:off x="3190" y="1988"/>
              <a:ext cx="308" cy="252"/>
            </a:xfrm>
            <a:prstGeom prst="rect">
              <a:avLst/>
            </a:prstGeom>
            <a:noFill/>
            <a:ln w="12700" cap="sq">
              <a:noFill/>
              <a:miter lim="800000"/>
              <a:headEnd type="none" w="sm" len="sm"/>
              <a:tailEnd type="none" w="sm" len="sm"/>
            </a:ln>
          </p:spPr>
          <p:txBody>
            <a:bodyPr wrap="none">
              <a:spAutoFit/>
            </a:bodyPr>
            <a:lstStyle/>
            <a:p>
              <a:r>
                <a:rPr lang="en-US" altLang="zh-CN" sz="2000" b="0" dirty="0"/>
                <a:t>0201</a:t>
              </a:r>
            </a:p>
          </p:txBody>
        </p:sp>
        <p:sp>
          <p:nvSpPr>
            <p:cNvPr id="11407" name="Rectangle 97"/>
            <p:cNvSpPr>
              <a:spLocks noChangeArrowheads="1"/>
            </p:cNvSpPr>
            <p:nvPr/>
          </p:nvSpPr>
          <p:spPr bwMode="auto">
            <a:xfrm>
              <a:off x="3194" y="2179"/>
              <a:ext cx="308" cy="252"/>
            </a:xfrm>
            <a:prstGeom prst="rect">
              <a:avLst/>
            </a:prstGeom>
            <a:noFill/>
            <a:ln w="12700" cap="sq">
              <a:noFill/>
              <a:miter lim="800000"/>
              <a:headEnd type="none" w="sm" len="sm"/>
              <a:tailEnd type="none" w="sm" len="sm"/>
            </a:ln>
          </p:spPr>
          <p:txBody>
            <a:bodyPr wrap="none">
              <a:spAutoFit/>
            </a:bodyPr>
            <a:lstStyle/>
            <a:p>
              <a:r>
                <a:rPr lang="en-US" altLang="zh-CN" sz="2000" b="0" dirty="0"/>
                <a:t>0301</a:t>
              </a:r>
            </a:p>
          </p:txBody>
        </p:sp>
        <p:sp>
          <p:nvSpPr>
            <p:cNvPr id="11408" name="Rectangle 98"/>
            <p:cNvSpPr>
              <a:spLocks noChangeArrowheads="1"/>
            </p:cNvSpPr>
            <p:nvPr/>
          </p:nvSpPr>
          <p:spPr bwMode="auto">
            <a:xfrm>
              <a:off x="3190" y="2379"/>
              <a:ext cx="308"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409" name="Rectangle 99"/>
            <p:cNvSpPr>
              <a:spLocks noChangeArrowheads="1"/>
            </p:cNvSpPr>
            <p:nvPr/>
          </p:nvSpPr>
          <p:spPr bwMode="auto">
            <a:xfrm>
              <a:off x="3190" y="2560"/>
              <a:ext cx="308"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410" name="Rectangle 100"/>
            <p:cNvSpPr>
              <a:spLocks noChangeArrowheads="1"/>
            </p:cNvSpPr>
            <p:nvPr/>
          </p:nvSpPr>
          <p:spPr bwMode="auto">
            <a:xfrm>
              <a:off x="3183" y="2737"/>
              <a:ext cx="308"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411" name="Rectangle 101"/>
            <p:cNvSpPr>
              <a:spLocks noChangeArrowheads="1"/>
            </p:cNvSpPr>
            <p:nvPr/>
          </p:nvSpPr>
          <p:spPr bwMode="auto">
            <a:xfrm>
              <a:off x="3190" y="2921"/>
              <a:ext cx="308"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412" name="Rectangle 102"/>
            <p:cNvSpPr>
              <a:spLocks noChangeArrowheads="1"/>
            </p:cNvSpPr>
            <p:nvPr/>
          </p:nvSpPr>
          <p:spPr bwMode="auto">
            <a:xfrm>
              <a:off x="3190" y="3120"/>
              <a:ext cx="308"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413" name="Rectangle 103"/>
            <p:cNvSpPr>
              <a:spLocks noChangeArrowheads="1"/>
            </p:cNvSpPr>
            <p:nvPr/>
          </p:nvSpPr>
          <p:spPr bwMode="auto">
            <a:xfrm>
              <a:off x="3190" y="3302"/>
              <a:ext cx="308"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414" name="Rectangle 104"/>
            <p:cNvSpPr>
              <a:spLocks noChangeArrowheads="1"/>
            </p:cNvSpPr>
            <p:nvPr/>
          </p:nvSpPr>
          <p:spPr bwMode="auto">
            <a:xfrm>
              <a:off x="3190" y="3494"/>
              <a:ext cx="308"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1415" name="Rectangle 105"/>
            <p:cNvSpPr>
              <a:spLocks noChangeArrowheads="1"/>
            </p:cNvSpPr>
            <p:nvPr/>
          </p:nvSpPr>
          <p:spPr bwMode="auto">
            <a:xfrm>
              <a:off x="3190" y="3696"/>
              <a:ext cx="3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416" name="Rectangle 106"/>
            <p:cNvSpPr>
              <a:spLocks noChangeArrowheads="1"/>
            </p:cNvSpPr>
            <p:nvPr/>
          </p:nvSpPr>
          <p:spPr bwMode="auto">
            <a:xfrm>
              <a:off x="3190" y="3878"/>
              <a:ext cx="308"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10797828" y="2822575"/>
            <a:ext cx="812694" cy="1658938"/>
            <a:chOff x="5102" y="1680"/>
            <a:chExt cx="384" cy="1045"/>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4" name="Text Box 109"/>
            <p:cNvSpPr txBox="1">
              <a:spLocks noChangeArrowheads="1"/>
            </p:cNvSpPr>
            <p:nvPr/>
          </p:nvSpPr>
          <p:spPr bwMode="auto">
            <a:xfrm>
              <a:off x="5141" y="1744"/>
              <a:ext cx="257" cy="98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800" i="1" dirty="0">
                  <a:ea typeface="黑体" pitchFamily="49" charset="-122"/>
                </a:rPr>
                <a:t>基</a:t>
              </a:r>
            </a:p>
            <a:p>
              <a:pPr>
                <a:lnSpc>
                  <a:spcPct val="85000"/>
                </a:lnSpc>
              </a:pPr>
              <a:r>
                <a:rPr lang="zh-CN" altLang="en-US" sz="2800" i="1" dirty="0">
                  <a:ea typeface="黑体" pitchFamily="49" charset="-122"/>
                </a:rPr>
                <a:t>本</a:t>
              </a:r>
            </a:p>
            <a:p>
              <a:pPr>
                <a:lnSpc>
                  <a:spcPct val="85000"/>
                </a:lnSpc>
              </a:pPr>
              <a:r>
                <a:rPr lang="zh-CN" altLang="en-US" sz="2800" i="1" dirty="0">
                  <a:ea typeface="黑体" pitchFamily="49" charset="-122"/>
                </a:rPr>
                <a:t>数</a:t>
              </a:r>
            </a:p>
            <a:p>
              <a:pPr>
                <a:lnSpc>
                  <a:spcPct val="85000"/>
                </a:lnSpc>
              </a:pPr>
              <a:r>
                <a:rPr lang="zh-CN" altLang="en-US" sz="2800" i="1" dirty="0">
                  <a:ea typeface="黑体" pitchFamily="49" charset="-122"/>
                </a:rPr>
                <a:t>据</a:t>
              </a:r>
            </a:p>
          </p:txBody>
        </p:sp>
      </p:grpSp>
      <p:grpSp>
        <p:nvGrpSpPr>
          <p:cNvPr id="20" name="Group 110"/>
          <p:cNvGrpSpPr>
            <a:grpSpLocks/>
          </p:cNvGrpSpPr>
          <p:nvPr/>
        </p:nvGrpSpPr>
        <p:grpSpPr bwMode="auto">
          <a:xfrm>
            <a:off x="1007403" y="2349500"/>
            <a:ext cx="819044"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3053956" y="2030415"/>
            <a:ext cx="1625390" cy="4346577"/>
            <a:chOff x="1584" y="1403"/>
            <a:chExt cx="768" cy="2738"/>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604" y="1403"/>
              <a:ext cx="702" cy="291"/>
            </a:xfrm>
            <a:prstGeom prst="rect">
              <a:avLst/>
            </a:prstGeom>
            <a:noFill/>
            <a:ln w="12700" cap="sq">
              <a:noFill/>
              <a:miter lim="800000"/>
              <a:headEnd type="none" w="sm" len="sm"/>
              <a:tailEnd type="none" w="sm" len="sm"/>
            </a:ln>
          </p:spPr>
          <p:txBody>
            <a:bodyPr wrap="none">
              <a:spAutoFit/>
            </a:bodyPr>
            <a:lstStyle/>
            <a:p>
              <a:r>
                <a:rPr lang="zh-CN" altLang="en-US" sz="2400" dirty="0">
                  <a:ea typeface="幼圆" pitchFamily="49" charset="-122"/>
                </a:rPr>
                <a:t>学号 地址</a:t>
              </a:r>
            </a:p>
          </p:txBody>
        </p:sp>
        <p:sp>
          <p:nvSpPr>
            <p:cNvPr id="11298" name="Rectangle 155"/>
            <p:cNvSpPr>
              <a:spLocks noChangeArrowheads="1"/>
            </p:cNvSpPr>
            <p:nvPr/>
          </p:nvSpPr>
          <p:spPr bwMode="auto">
            <a:xfrm>
              <a:off x="1632" y="1802"/>
              <a:ext cx="198"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299" name="Rectangle 156"/>
            <p:cNvSpPr>
              <a:spLocks noChangeArrowheads="1"/>
            </p:cNvSpPr>
            <p:nvPr/>
          </p:nvSpPr>
          <p:spPr bwMode="auto">
            <a:xfrm>
              <a:off x="1632" y="1990"/>
              <a:ext cx="198"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1300" name="Rectangle 157"/>
            <p:cNvSpPr>
              <a:spLocks noChangeArrowheads="1"/>
            </p:cNvSpPr>
            <p:nvPr/>
          </p:nvSpPr>
          <p:spPr bwMode="auto">
            <a:xfrm>
              <a:off x="1632" y="2160"/>
              <a:ext cx="198"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01" name="Rectangle 158"/>
            <p:cNvSpPr>
              <a:spLocks noChangeArrowheads="1"/>
            </p:cNvSpPr>
            <p:nvPr/>
          </p:nvSpPr>
          <p:spPr bwMode="auto">
            <a:xfrm>
              <a:off x="1632" y="2357"/>
              <a:ext cx="198"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02" name="Rectangle 159"/>
            <p:cNvSpPr>
              <a:spLocks noChangeArrowheads="1"/>
            </p:cNvSpPr>
            <p:nvPr/>
          </p:nvSpPr>
          <p:spPr bwMode="auto">
            <a:xfrm>
              <a:off x="1632" y="2560"/>
              <a:ext cx="191"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03" name="Rectangle 160"/>
            <p:cNvSpPr>
              <a:spLocks noChangeArrowheads="1"/>
            </p:cNvSpPr>
            <p:nvPr/>
          </p:nvSpPr>
          <p:spPr bwMode="auto">
            <a:xfrm>
              <a:off x="1632" y="2747"/>
              <a:ext cx="198"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04" name="Rectangle 161"/>
            <p:cNvSpPr>
              <a:spLocks noChangeArrowheads="1"/>
            </p:cNvSpPr>
            <p:nvPr/>
          </p:nvSpPr>
          <p:spPr bwMode="auto">
            <a:xfrm>
              <a:off x="1632" y="2933"/>
              <a:ext cx="198"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05" name="Rectangle 162"/>
            <p:cNvSpPr>
              <a:spLocks noChangeArrowheads="1"/>
            </p:cNvSpPr>
            <p:nvPr/>
          </p:nvSpPr>
          <p:spPr bwMode="auto">
            <a:xfrm>
              <a:off x="1628" y="3120"/>
              <a:ext cx="198"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06" name="Rectangle 163"/>
            <p:cNvSpPr>
              <a:spLocks noChangeArrowheads="1"/>
            </p:cNvSpPr>
            <p:nvPr/>
          </p:nvSpPr>
          <p:spPr bwMode="auto">
            <a:xfrm>
              <a:off x="1632" y="3312"/>
              <a:ext cx="198"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07" name="Rectangle 164"/>
            <p:cNvSpPr>
              <a:spLocks noChangeArrowheads="1"/>
            </p:cNvSpPr>
            <p:nvPr/>
          </p:nvSpPr>
          <p:spPr bwMode="auto">
            <a:xfrm>
              <a:off x="1632" y="3504"/>
              <a:ext cx="198"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08" name="Rectangle 165"/>
            <p:cNvSpPr>
              <a:spLocks noChangeArrowheads="1"/>
            </p:cNvSpPr>
            <p:nvPr/>
          </p:nvSpPr>
          <p:spPr bwMode="auto">
            <a:xfrm>
              <a:off x="1632" y="3696"/>
              <a:ext cx="198"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09" name="Rectangle 166"/>
            <p:cNvSpPr>
              <a:spLocks noChangeArrowheads="1"/>
            </p:cNvSpPr>
            <p:nvPr/>
          </p:nvSpPr>
          <p:spPr bwMode="auto">
            <a:xfrm>
              <a:off x="1632" y="3889"/>
              <a:ext cx="198"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10" name="Rectangle 167"/>
            <p:cNvSpPr>
              <a:spLocks noChangeArrowheads="1"/>
            </p:cNvSpPr>
            <p:nvPr/>
          </p:nvSpPr>
          <p:spPr bwMode="auto">
            <a:xfrm>
              <a:off x="1946" y="1813"/>
              <a:ext cx="308"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311" name="Rectangle 168"/>
            <p:cNvSpPr>
              <a:spLocks noChangeArrowheads="1"/>
            </p:cNvSpPr>
            <p:nvPr/>
          </p:nvSpPr>
          <p:spPr bwMode="auto">
            <a:xfrm>
              <a:off x="1938" y="1979"/>
              <a:ext cx="308"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312" name="Rectangle 169"/>
            <p:cNvSpPr>
              <a:spLocks noChangeArrowheads="1"/>
            </p:cNvSpPr>
            <p:nvPr/>
          </p:nvSpPr>
          <p:spPr bwMode="auto">
            <a:xfrm>
              <a:off x="1946" y="2160"/>
              <a:ext cx="308"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313" name="Rectangle 170"/>
            <p:cNvSpPr>
              <a:spLocks noChangeArrowheads="1"/>
            </p:cNvSpPr>
            <p:nvPr/>
          </p:nvSpPr>
          <p:spPr bwMode="auto">
            <a:xfrm>
              <a:off x="1946" y="2352"/>
              <a:ext cx="308"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314" name="Rectangle 171"/>
            <p:cNvSpPr>
              <a:spLocks noChangeArrowheads="1"/>
            </p:cNvSpPr>
            <p:nvPr/>
          </p:nvSpPr>
          <p:spPr bwMode="auto">
            <a:xfrm>
              <a:off x="1942" y="2545"/>
              <a:ext cx="308"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315" name="Rectangle 172"/>
            <p:cNvSpPr>
              <a:spLocks noChangeArrowheads="1"/>
            </p:cNvSpPr>
            <p:nvPr/>
          </p:nvSpPr>
          <p:spPr bwMode="auto">
            <a:xfrm>
              <a:off x="1946" y="2737"/>
              <a:ext cx="308"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316" name="Rectangle 173"/>
            <p:cNvSpPr>
              <a:spLocks noChangeArrowheads="1"/>
            </p:cNvSpPr>
            <p:nvPr/>
          </p:nvSpPr>
          <p:spPr bwMode="auto">
            <a:xfrm>
              <a:off x="1942" y="2929"/>
              <a:ext cx="308"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317" name="Rectangle 174"/>
            <p:cNvSpPr>
              <a:spLocks noChangeArrowheads="1"/>
            </p:cNvSpPr>
            <p:nvPr/>
          </p:nvSpPr>
          <p:spPr bwMode="auto">
            <a:xfrm>
              <a:off x="1942" y="3121"/>
              <a:ext cx="308"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318" name="Rectangle 175"/>
            <p:cNvSpPr>
              <a:spLocks noChangeArrowheads="1"/>
            </p:cNvSpPr>
            <p:nvPr/>
          </p:nvSpPr>
          <p:spPr bwMode="auto">
            <a:xfrm>
              <a:off x="1946" y="3324"/>
              <a:ext cx="308"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319" name="Rectangle 176"/>
            <p:cNvSpPr>
              <a:spLocks noChangeArrowheads="1"/>
            </p:cNvSpPr>
            <p:nvPr/>
          </p:nvSpPr>
          <p:spPr bwMode="auto">
            <a:xfrm>
              <a:off x="1946" y="3519"/>
              <a:ext cx="308"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11320" name="Rectangle 177"/>
            <p:cNvSpPr>
              <a:spLocks noChangeArrowheads="1"/>
            </p:cNvSpPr>
            <p:nvPr/>
          </p:nvSpPr>
          <p:spPr bwMode="auto">
            <a:xfrm>
              <a:off x="1942" y="3697"/>
              <a:ext cx="3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321" name="Rectangle 178"/>
            <p:cNvSpPr>
              <a:spLocks noChangeArrowheads="1"/>
            </p:cNvSpPr>
            <p:nvPr/>
          </p:nvSpPr>
          <p:spPr bwMode="auto">
            <a:xfrm>
              <a:off x="1946" y="3878"/>
              <a:ext cx="308"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283827" name="Line 179"/>
          <p:cNvSpPr>
            <a:spLocks noChangeShapeType="1"/>
          </p:cNvSpPr>
          <p:nvPr/>
        </p:nvSpPr>
        <p:spPr bwMode="auto">
          <a:xfrm>
            <a:off x="4577755" y="2822575"/>
            <a:ext cx="1930149"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4577755" y="3127375"/>
            <a:ext cx="1930149"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4577755" y="3432175"/>
            <a:ext cx="1930149"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4476168" y="3813175"/>
            <a:ext cx="2031736"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5390442" y="4306889"/>
            <a:ext cx="260316" cy="836612"/>
            <a:chOff x="2688" y="2711"/>
            <a:chExt cx="123" cy="527"/>
          </a:xfrm>
        </p:grpSpPr>
        <p:sp>
          <p:nvSpPr>
            <p:cNvPr id="11293" name="Text Box 186"/>
            <p:cNvSpPr txBox="1">
              <a:spLocks noChangeArrowheads="1"/>
            </p:cNvSpPr>
            <p:nvPr/>
          </p:nvSpPr>
          <p:spPr bwMode="auto">
            <a:xfrm>
              <a:off x="2688" y="2711"/>
              <a:ext cx="123" cy="310"/>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23" cy="310"/>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23" cy="310"/>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3053954" y="3584576"/>
            <a:ext cx="713223"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3832786" y="3567113"/>
            <a:ext cx="823275"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4531194" y="3813175"/>
            <a:ext cx="2031736"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7030651" y="4273724"/>
            <a:ext cx="3386226"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812695" y="1125540"/>
            <a:ext cx="11043329" cy="630238"/>
            <a:chOff x="609600" y="1125539"/>
            <a:chExt cx="8283575" cy="630238"/>
          </a:xfrm>
        </p:grpSpPr>
        <p:sp>
          <p:nvSpPr>
            <p:cNvPr id="283653" name="Text Box 5"/>
            <p:cNvSpPr txBox="1">
              <a:spLocks noChangeArrowheads="1"/>
            </p:cNvSpPr>
            <p:nvPr/>
          </p:nvSpPr>
          <p:spPr bwMode="auto">
            <a:xfrm>
              <a:off x="1619250" y="1191756"/>
              <a:ext cx="7273925" cy="437043"/>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800" dirty="0">
                  <a:solidFill>
                    <a:srgbClr val="000099"/>
                  </a:solidFill>
                  <a:latin typeface="幼圆" pitchFamily="49" charset="-122"/>
                  <a:ea typeface="幼圆" pitchFamily="49" charset="-122"/>
                </a:rPr>
                <a:t>   </a:t>
              </a:r>
              <a:r>
                <a:rPr lang="zh-CN" altLang="en-US" sz="2800" dirty="0">
                  <a:solidFill>
                    <a:srgbClr val="000099"/>
                  </a:solidFill>
                  <a:latin typeface="幼圆" pitchFamily="49" charset="-122"/>
                  <a:ea typeface="幼圆" pitchFamily="49" charset="-122"/>
                </a:rPr>
                <a:t>基本数据中的每一个记录在索引表</a:t>
              </a:r>
              <a:r>
                <a:rPr lang="zh-CN" altLang="en-US" sz="2800" dirty="0" smtClean="0">
                  <a:solidFill>
                    <a:srgbClr val="000099"/>
                  </a:solidFill>
                  <a:latin typeface="幼圆" pitchFamily="49" charset="-122"/>
                  <a:ea typeface="幼圆" pitchFamily="49" charset="-122"/>
                </a:rPr>
                <a:t>中都</a:t>
              </a:r>
              <a:r>
                <a:rPr lang="zh-CN" altLang="en-US" sz="2800" dirty="0">
                  <a:solidFill>
                    <a:srgbClr val="000099"/>
                  </a:solidFill>
                  <a:latin typeface="幼圆" pitchFamily="49" charset="-122"/>
                  <a:ea typeface="幼圆" pitchFamily="49" charset="-122"/>
                </a:rPr>
                <a:t>占有一项。</a:t>
              </a:r>
              <a:endParaRPr lang="zh-CN" altLang="en-US" sz="2800" b="0" dirty="0">
                <a:solidFill>
                  <a:srgbClr val="000099"/>
                </a:solidFill>
                <a:latin typeface="幼圆" pitchFamily="49" charset="-122"/>
                <a:ea typeface="幼圆" pitchFamily="49" charset="-122"/>
              </a:endParaRPr>
            </a:p>
          </p:txBody>
        </p:sp>
        <p:grpSp>
          <p:nvGrpSpPr>
            <p:cNvPr id="11271" name="Group 193"/>
            <p:cNvGrpSpPr>
              <a:grpSpLocks/>
            </p:cNvGrpSpPr>
            <p:nvPr/>
          </p:nvGrpSpPr>
          <p:grpSpPr bwMode="auto">
            <a:xfrm>
              <a:off x="609600" y="1125539"/>
              <a:ext cx="1219200" cy="630238"/>
              <a:chOff x="384" y="748"/>
              <a:chExt cx="768" cy="397"/>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511" cy="397"/>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8117742" y="1743076"/>
            <a:ext cx="2946016"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1290" name="Rectangle 199"/>
            <p:cNvSpPr>
              <a:spLocks noChangeArrowheads="1"/>
            </p:cNvSpPr>
            <p:nvPr/>
          </p:nvSpPr>
          <p:spPr bwMode="auto">
            <a:xfrm>
              <a:off x="4091" y="1002"/>
              <a:ext cx="505" cy="281"/>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101587" y="5257797"/>
            <a:ext cx="3174587" cy="968375"/>
            <a:chOff x="95" y="3574"/>
            <a:chExt cx="1500" cy="610"/>
          </a:xfrm>
        </p:grpSpPr>
        <p:sp>
          <p:nvSpPr>
            <p:cNvPr id="11286" name="Text Box 201"/>
            <p:cNvSpPr txBox="1">
              <a:spLocks noChangeArrowheads="1"/>
            </p:cNvSpPr>
            <p:nvPr/>
          </p:nvSpPr>
          <p:spPr bwMode="auto">
            <a:xfrm>
              <a:off x="96" y="3647"/>
              <a:ext cx="1440" cy="53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FF3300"/>
                  </a:solidFill>
                  <a:ea typeface="幼圆" pitchFamily="49" charset="-122"/>
                </a:rPr>
                <a:t>    </a:t>
              </a:r>
              <a:r>
                <a:rPr lang="zh-CN" altLang="en-US" sz="2600" dirty="0">
                  <a:solidFill>
                    <a:srgbClr val="FF3300"/>
                  </a:solidFill>
                  <a:ea typeface="幼圆" pitchFamily="49" charset="-122"/>
                </a:rPr>
                <a:t>例如查找：</a:t>
              </a:r>
            </a:p>
            <a:p>
              <a:pPr>
                <a:lnSpc>
                  <a:spcPct val="95000"/>
                </a:lnSpc>
              </a:pPr>
              <a:r>
                <a:rPr lang="zh-CN" altLang="en-US" sz="2600" dirty="0">
                  <a:solidFill>
                    <a:srgbClr val="000066"/>
                  </a:solidFill>
                  <a:ea typeface="幼圆" pitchFamily="49" charset="-122"/>
                </a:rPr>
                <a:t>    </a:t>
              </a:r>
              <a:r>
                <a:rPr lang="zh-CN" altLang="en-US" sz="2600" dirty="0">
                  <a:solidFill>
                    <a:srgbClr val="003399"/>
                  </a:solidFill>
                  <a:ea typeface="幼圆" pitchFamily="49" charset="-122"/>
                </a:rPr>
                <a:t>学号</a:t>
              </a:r>
              <a:r>
                <a:rPr lang="en-US" altLang="zh-CN" sz="2600" dirty="0">
                  <a:solidFill>
                    <a:srgbClr val="003399"/>
                  </a:solidFill>
                  <a:ea typeface="幼圆" pitchFamily="49" charset="-122"/>
                </a:rPr>
                <a:t>=08 </a:t>
              </a:r>
              <a:r>
                <a:rPr lang="zh-CN" altLang="en-US" sz="2600" dirty="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sz="2400"/>
            </a:p>
          </p:txBody>
        </p:sp>
      </p:grpSp>
      <p:sp>
        <p:nvSpPr>
          <p:cNvPr id="11433" name="灯片编号占位符 11432"/>
          <p:cNvSpPr>
            <a:spLocks noGrp="1"/>
          </p:cNvSpPr>
          <p:nvPr>
            <p:ph type="sldNum" sz="quarter" idx="11"/>
          </p:nvPr>
        </p:nvSpPr>
        <p:spPr/>
        <p:txBody>
          <a:bodyPr/>
          <a:lstStyle/>
          <a:p>
            <a:fld id="{0C913308-F349-4B6D-A68A-DD1791B4A57B}" type="slidenum">
              <a:rPr lang="zh-CN" altLang="en-US" smtClean="0"/>
              <a:pPr/>
              <a:t>38</a:t>
            </a:fld>
            <a:endParaRPr lang="zh-CN" altLang="en-US"/>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1272"/>
                                        </p:tgtEl>
                                        <p:attrNameLst>
                                          <p:attrName>style.visibility</p:attrName>
                                        </p:attrNameLst>
                                      </p:cBhvr>
                                      <p:to>
                                        <p:strVal val="visible"/>
                                      </p:to>
                                    </p:set>
                                    <p:animEffect transition="in" filter="dissolve">
                                      <p:cBhvr>
                                        <p:cTn id="19" dur="500"/>
                                        <p:tgtEl>
                                          <p:spTgt spid="1127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3827"/>
                                        </p:tgtEl>
                                        <p:attrNameLst>
                                          <p:attrName>style.visibility</p:attrName>
                                        </p:attrNameLst>
                                      </p:cBhvr>
                                      <p:to>
                                        <p:strVal val="visible"/>
                                      </p:to>
                                    </p:set>
                                    <p:animEffect transition="in" filter="wipe(left)">
                                      <p:cBhvr>
                                        <p:cTn id="32" dur="500"/>
                                        <p:tgtEl>
                                          <p:spTgt spid="283827"/>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83828"/>
                                        </p:tgtEl>
                                        <p:attrNameLst>
                                          <p:attrName>style.visibility</p:attrName>
                                        </p:attrNameLst>
                                      </p:cBhvr>
                                      <p:to>
                                        <p:strVal val="visible"/>
                                      </p:to>
                                    </p:set>
                                    <p:animEffect transition="in" filter="wipe(left)">
                                      <p:cBhvr>
                                        <p:cTn id="36" dur="500"/>
                                        <p:tgtEl>
                                          <p:spTgt spid="283828"/>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83829"/>
                                        </p:tgtEl>
                                        <p:attrNameLst>
                                          <p:attrName>style.visibility</p:attrName>
                                        </p:attrNameLst>
                                      </p:cBhvr>
                                      <p:to>
                                        <p:strVal val="visible"/>
                                      </p:to>
                                    </p:set>
                                    <p:animEffect transition="in" filter="wipe(left)">
                                      <p:cBhvr>
                                        <p:cTn id="40" dur="500"/>
                                        <p:tgtEl>
                                          <p:spTgt spid="283829"/>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83830"/>
                                        </p:tgtEl>
                                        <p:attrNameLst>
                                          <p:attrName>style.visibility</p:attrName>
                                        </p:attrNameLst>
                                      </p:cBhvr>
                                      <p:to>
                                        <p:strVal val="visible"/>
                                      </p:to>
                                    </p:set>
                                    <p:animEffect transition="in" filter="wipe(left)">
                                      <p:cBhvr>
                                        <p:cTn id="44" dur="500"/>
                                        <p:tgtEl>
                                          <p:spTgt spid="283830"/>
                                        </p:tgtEl>
                                      </p:cBhvr>
                                    </p:animEffect>
                                  </p:childTnLst>
                                </p:cTn>
                              </p:par>
                            </p:childTnLst>
                          </p:cTn>
                        </p:par>
                        <p:par>
                          <p:cTn id="45" fill="hold">
                            <p:stCondLst>
                              <p:cond delay="2000"/>
                            </p:stCondLst>
                            <p:childTnLst>
                              <p:par>
                                <p:cTn id="46" presetID="22" presetClass="entr" presetSubtype="1" fill="hold" nodeType="afterEffect">
                                  <p:stCondLst>
                                    <p:cond delay="0"/>
                                  </p:stCondLst>
                                  <p:childTnLst>
                                    <p:set>
                                      <p:cBhvr>
                                        <p:cTn id="47" dur="1" fill="hold">
                                          <p:stCondLst>
                                            <p:cond delay="0"/>
                                          </p:stCondLst>
                                        </p:cTn>
                                        <p:tgtEl>
                                          <p:spTgt spid="11270"/>
                                        </p:tgtEl>
                                        <p:attrNameLst>
                                          <p:attrName>style.visibility</p:attrName>
                                        </p:attrNameLst>
                                      </p:cBhvr>
                                      <p:to>
                                        <p:strVal val="visible"/>
                                      </p:to>
                                    </p:set>
                                    <p:animEffect transition="in" filter="wipe(up)">
                                      <p:cBhvr>
                                        <p:cTn id="48" dur="500"/>
                                        <p:tgtEl>
                                          <p:spTgt spid="1127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2" fill="hold" nodeType="clickEffect">
                                  <p:stCondLst>
                                    <p:cond delay="0"/>
                                  </p:stCondLst>
                                  <p:childTnLst>
                                    <p:set>
                                      <p:cBhvr>
                                        <p:cTn id="52" dur="1" fill="hold">
                                          <p:stCondLst>
                                            <p:cond delay="0"/>
                                          </p:stCondLst>
                                        </p:cTn>
                                        <p:tgtEl>
                                          <p:spTgt spid="11273"/>
                                        </p:tgtEl>
                                        <p:attrNameLst>
                                          <p:attrName>style.visibility</p:attrName>
                                        </p:attrNameLst>
                                      </p:cBhvr>
                                      <p:to>
                                        <p:strVal val="visible"/>
                                      </p:to>
                                    </p:set>
                                    <p:anim calcmode="lin" valueType="num">
                                      <p:cBhvr additive="base">
                                        <p:cTn id="53" dur="500" fill="hold"/>
                                        <p:tgtEl>
                                          <p:spTgt spid="11273"/>
                                        </p:tgtEl>
                                        <p:attrNameLst>
                                          <p:attrName>ppt_x</p:attrName>
                                        </p:attrNameLst>
                                      </p:cBhvr>
                                      <p:tavLst>
                                        <p:tav tm="0">
                                          <p:val>
                                            <p:strVal val="0-#ppt_w/2"/>
                                          </p:val>
                                        </p:tav>
                                        <p:tav tm="100000">
                                          <p:val>
                                            <p:strVal val="#ppt_x"/>
                                          </p:val>
                                        </p:tav>
                                      </p:tavLst>
                                    </p:anim>
                                    <p:anim calcmode="lin" valueType="num">
                                      <p:cBhvr additive="base">
                                        <p:cTn id="5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83837"/>
                                        </p:tgtEl>
                                        <p:attrNameLst>
                                          <p:attrName>style.visibility</p:attrName>
                                        </p:attrNameLst>
                                      </p:cBhvr>
                                      <p:to>
                                        <p:strVal val="visible"/>
                                      </p:to>
                                    </p:set>
                                    <p:animEffect transition="in" filter="wipe(left)">
                                      <p:cBhvr>
                                        <p:cTn id="59" dur="500"/>
                                        <p:tgtEl>
                                          <p:spTgt spid="283837"/>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283838"/>
                                        </p:tgtEl>
                                        <p:attrNameLst>
                                          <p:attrName>style.visibility</p:attrName>
                                        </p:attrNameLst>
                                      </p:cBhvr>
                                      <p:to>
                                        <p:strVal val="visible"/>
                                      </p:to>
                                    </p:set>
                                    <p:animEffect transition="in" filter="wipe(right)">
                                      <p:cBhvr>
                                        <p:cTn id="63" dur="500"/>
                                        <p:tgtEl>
                                          <p:spTgt spid="28383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9"/>
                                        </p:tgtEl>
                                        <p:attrNameLst>
                                          <p:attrName>style.visibility</p:attrName>
                                        </p:attrNameLst>
                                      </p:cBhvr>
                                      <p:to>
                                        <p:strVal val="visible"/>
                                      </p:to>
                                    </p:set>
                                    <p:animEffect transition="in" filter="wipe(left)">
                                      <p:cBhvr>
                                        <p:cTn id="68" dur="500"/>
                                        <p:tgtEl>
                                          <p:spTgt spid="283839"/>
                                        </p:tgtEl>
                                      </p:cBhvr>
                                    </p:animEffect>
                                  </p:childTnLst>
                                </p:cTn>
                              </p:par>
                            </p:childTnLst>
                          </p:cTn>
                        </p:par>
                        <p:par>
                          <p:cTn id="69" fill="hold">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283840"/>
                                        </p:tgtEl>
                                        <p:attrNameLst>
                                          <p:attrName>style.visibility</p:attrName>
                                        </p:attrNameLst>
                                      </p:cBhvr>
                                      <p:to>
                                        <p:strVal val="visible"/>
                                      </p:to>
                                    </p:set>
                                    <p:animEffect transition="in" filter="wipe(right)">
                                      <p:cBhvr>
                                        <p:cTn id="72"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1523802" y="1219200"/>
            <a:ext cx="9625347"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661"/>
              <a:ext cx="3840" cy="79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dirty="0">
                  <a:solidFill>
                    <a:srgbClr val="FF3300"/>
                  </a:solidFill>
                  <a:latin typeface="黑体" pitchFamily="49" charset="-122"/>
                  <a:ea typeface="黑体" pitchFamily="49" charset="-122"/>
                </a:rPr>
                <a:t>    </a:t>
              </a:r>
              <a:r>
                <a:rPr lang="zh-CN" altLang="en-US" sz="3800" i="1" dirty="0">
                  <a:solidFill>
                    <a:srgbClr val="FF3300"/>
                  </a:solidFill>
                  <a:latin typeface="黑体" pitchFamily="49" charset="-122"/>
                  <a:ea typeface="黑体" pitchFamily="49" charset="-122"/>
                </a:rPr>
                <a:t>在稠密索引文件中</a:t>
              </a:r>
              <a:r>
                <a:rPr lang="zh-CN" altLang="en-US" sz="3800" i="1" dirty="0" smtClean="0">
                  <a:solidFill>
                    <a:srgbClr val="FF3300"/>
                  </a:solidFill>
                  <a:latin typeface="黑体" pitchFamily="49" charset="-122"/>
                  <a:ea typeface="黑体" pitchFamily="49" charset="-122"/>
                </a:rPr>
                <a:t>查找</a:t>
              </a:r>
              <a:r>
                <a:rPr lang="zh-CN" altLang="en-US" sz="3800" i="1" dirty="0">
                  <a:solidFill>
                    <a:srgbClr val="FF3300"/>
                  </a:solidFill>
                  <a:latin typeface="黑体" pitchFamily="49" charset="-122"/>
                  <a:ea typeface="黑体" pitchFamily="49" charset="-122"/>
                </a:rPr>
                <a:t>一个记录存在与否的</a:t>
              </a:r>
              <a:r>
                <a:rPr lang="zh-CN" altLang="en-US" sz="3800" i="1" dirty="0" smtClean="0">
                  <a:solidFill>
                    <a:srgbClr val="FF3300"/>
                  </a:solidFill>
                  <a:latin typeface="黑体" pitchFamily="49" charset="-122"/>
                  <a:ea typeface="黑体" pitchFamily="49" charset="-122"/>
                </a:rPr>
                <a:t>过程</a:t>
              </a:r>
              <a:r>
                <a:rPr lang="zh-CN" altLang="en-US" sz="3800" i="1" dirty="0">
                  <a:solidFill>
                    <a:srgbClr val="FF3300"/>
                  </a:solidFill>
                  <a:latin typeface="黑体" pitchFamily="49" charset="-122"/>
                  <a:ea typeface="黑体" pitchFamily="49" charset="-122"/>
                </a:rPr>
                <a:t>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
        <p:nvSpPr>
          <p:cNvPr id="3" name="灯片编号占位符 2"/>
          <p:cNvSpPr>
            <a:spLocks noGrp="1"/>
          </p:cNvSpPr>
          <p:nvPr>
            <p:ph type="sldNum" sz="quarter" idx="11"/>
          </p:nvPr>
        </p:nvSpPr>
        <p:spPr/>
        <p:txBody>
          <a:bodyPr/>
          <a:lstStyle/>
          <a:p>
            <a:fld id="{0C913308-F349-4B6D-A68A-DD1791B4A57B}" type="slidenum">
              <a:rPr lang="zh-CN" altLang="en-US" smtClean="0"/>
              <a:pPr/>
              <a:t>39</a:t>
            </a:fld>
            <a:endParaRPr lang="zh-CN" altLang="en-US"/>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3061" y="476250"/>
            <a:ext cx="8126942"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2497342" y="857250"/>
            <a:ext cx="3657124"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2903689" y="857250"/>
            <a:ext cx="314919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2469829" y="1843089"/>
            <a:ext cx="629838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smtClean="0">
                <a:solidFill>
                  <a:srgbClr val="FFFF00"/>
                </a:solidFill>
                <a:ea typeface="楷体_GB2312" pitchFamily="49" charset="-122"/>
              </a:rPr>
              <a:t>7.1  </a:t>
            </a:r>
            <a:r>
              <a:rPr lang="zh-CN" altLang="en-US" sz="3500" dirty="0">
                <a:solidFill>
                  <a:srgbClr val="FFFF00"/>
                </a:solidFill>
                <a:ea typeface="幼圆" pitchFamily="49" charset="-122"/>
              </a:rPr>
              <a:t>查找的基本概念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2461364" y="2419351"/>
            <a:ext cx="49841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7.2  </a:t>
            </a:r>
            <a:r>
              <a:rPr lang="zh-CN" altLang="en-US" sz="3500" dirty="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2469829" y="3019426"/>
            <a:ext cx="497563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7.3  </a:t>
            </a:r>
            <a:r>
              <a:rPr lang="zh-CN" altLang="en-US" sz="3500" dirty="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2446549" y="4302796"/>
            <a:ext cx="55407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7.5  </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2465597" y="4891758"/>
            <a:ext cx="6672981"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smtClean="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10031695" y="5300664"/>
            <a:ext cx="1724859"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927" y="3445"/>
              <a:ext cx="475" cy="368"/>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b="0"/>
            </a:p>
          </p:txBody>
        </p:sp>
      </p:grpSp>
      <p:grpSp>
        <p:nvGrpSpPr>
          <p:cNvPr id="3" name="Group 44"/>
          <p:cNvGrpSpPr>
            <a:grpSpLocks/>
          </p:cNvGrpSpPr>
          <p:nvPr/>
        </p:nvGrpSpPr>
        <p:grpSpPr bwMode="auto">
          <a:xfrm>
            <a:off x="8395725" y="2098675"/>
            <a:ext cx="1348140" cy="3317876"/>
            <a:chOff x="3914" y="1253"/>
            <a:chExt cx="637"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78" y="1786"/>
              <a:ext cx="373" cy="471"/>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2447276" y="3667621"/>
            <a:ext cx="6018289" cy="63094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square">
            <a:spAutoFit/>
          </a:bodyPr>
          <a:lstStyle/>
          <a:p>
            <a:r>
              <a:rPr lang="en-US" altLang="zh-CN" sz="3500" dirty="0" smtClean="0">
                <a:solidFill>
                  <a:srgbClr val="FFFF00"/>
                </a:solidFill>
                <a:ea typeface="楷体_GB2312" pitchFamily="49" charset="-122"/>
              </a:rPr>
              <a:t>7.4  </a:t>
            </a:r>
            <a:r>
              <a:rPr lang="zh-CN" altLang="en-US" sz="3500" dirty="0">
                <a:solidFill>
                  <a:srgbClr val="FFFF00"/>
                </a:solidFill>
                <a:ea typeface="楷体_GB2312" pitchFamily="49" charset="-122"/>
              </a:rPr>
              <a:t>二叉查找树</a:t>
            </a:r>
            <a:r>
              <a:rPr lang="en-US" altLang="zh-CN" sz="3500" dirty="0">
                <a:solidFill>
                  <a:srgbClr val="FFFF00"/>
                </a:solidFill>
                <a:ea typeface="楷体_GB2312" pitchFamily="49" charset="-122"/>
              </a:rPr>
              <a:t>(BST)</a:t>
            </a:r>
            <a:endParaRPr lang="zh-CN" altLang="en-US" sz="3500" dirty="0">
              <a:solidFill>
                <a:srgbClr val="00FF00"/>
              </a:solidFill>
              <a:ea typeface="幼圆"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4</a:t>
            </a:fld>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3" presetClass="entr" presetSubtype="52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 calcmode="lin" valueType="num">
                                      <p:cBhvr>
                                        <p:cTn id="12" dur="500" fill="hold"/>
                                        <p:tgtEl>
                                          <p:spTgt spid="2"/>
                                        </p:tgtEl>
                                        <p:attrNameLst>
                                          <p:attrName>ppt_x</p:attrName>
                                        </p:attrNameLst>
                                      </p:cBhvr>
                                      <p:tavLst>
                                        <p:tav tm="0">
                                          <p:val>
                                            <p:fltVal val="0.5"/>
                                          </p:val>
                                        </p:tav>
                                        <p:tav tm="100000">
                                          <p:val>
                                            <p:strVal val="#ppt_x"/>
                                          </p:val>
                                        </p:tav>
                                      </p:tavLst>
                                    </p:anim>
                                    <p:anim calcmode="lin" valueType="num">
                                      <p:cBhvr>
                                        <p:cTn id="13"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348" y="152400"/>
            <a:ext cx="6048646"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非稠密索引</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分块索引</a:t>
              </a:r>
              <a:endParaRPr lang="zh-CN" altLang="en-US" b="0"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6736474" y="2511426"/>
            <a:ext cx="3930138" cy="4114800"/>
            <a:chOff x="3183" y="1582"/>
            <a:chExt cx="1857" cy="2592"/>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996" cy="252"/>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198"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3379" name="Rectangle 60"/>
            <p:cNvSpPr>
              <a:spLocks noChangeArrowheads="1"/>
            </p:cNvSpPr>
            <p:nvPr/>
          </p:nvSpPr>
          <p:spPr bwMode="auto">
            <a:xfrm>
              <a:off x="3633" y="1990"/>
              <a:ext cx="198"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380" name="Rectangle 61"/>
            <p:cNvSpPr>
              <a:spLocks noChangeArrowheads="1"/>
            </p:cNvSpPr>
            <p:nvPr/>
          </p:nvSpPr>
          <p:spPr bwMode="auto">
            <a:xfrm>
              <a:off x="3626" y="2165"/>
              <a:ext cx="198"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3381" name="Rectangle 62"/>
            <p:cNvSpPr>
              <a:spLocks noChangeArrowheads="1"/>
            </p:cNvSpPr>
            <p:nvPr/>
          </p:nvSpPr>
          <p:spPr bwMode="auto">
            <a:xfrm>
              <a:off x="3626" y="2368"/>
              <a:ext cx="198"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82" name="Rectangle 63"/>
            <p:cNvSpPr>
              <a:spLocks noChangeArrowheads="1"/>
            </p:cNvSpPr>
            <p:nvPr/>
          </p:nvSpPr>
          <p:spPr bwMode="auto">
            <a:xfrm>
              <a:off x="3626" y="2560"/>
              <a:ext cx="191"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3383" name="Rectangle 64"/>
            <p:cNvSpPr>
              <a:spLocks noChangeArrowheads="1"/>
            </p:cNvSpPr>
            <p:nvPr/>
          </p:nvSpPr>
          <p:spPr bwMode="auto">
            <a:xfrm>
              <a:off x="3626" y="2762"/>
              <a:ext cx="198"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3384" name="Rectangle 65"/>
            <p:cNvSpPr>
              <a:spLocks noChangeArrowheads="1"/>
            </p:cNvSpPr>
            <p:nvPr/>
          </p:nvSpPr>
          <p:spPr bwMode="auto">
            <a:xfrm>
              <a:off x="3622" y="2944"/>
              <a:ext cx="198"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3385" name="Rectangle 66"/>
            <p:cNvSpPr>
              <a:spLocks noChangeArrowheads="1"/>
            </p:cNvSpPr>
            <p:nvPr/>
          </p:nvSpPr>
          <p:spPr bwMode="auto">
            <a:xfrm>
              <a:off x="3622" y="3136"/>
              <a:ext cx="198"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86" name="Rectangle 67"/>
            <p:cNvSpPr>
              <a:spLocks noChangeArrowheads="1"/>
            </p:cNvSpPr>
            <p:nvPr/>
          </p:nvSpPr>
          <p:spPr bwMode="auto">
            <a:xfrm>
              <a:off x="3637" y="3323"/>
              <a:ext cx="198"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3387" name="Rectangle 68"/>
            <p:cNvSpPr>
              <a:spLocks noChangeArrowheads="1"/>
            </p:cNvSpPr>
            <p:nvPr/>
          </p:nvSpPr>
          <p:spPr bwMode="auto">
            <a:xfrm>
              <a:off x="3633" y="3520"/>
              <a:ext cx="198"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3388" name="Rectangle 69"/>
            <p:cNvSpPr>
              <a:spLocks noChangeArrowheads="1"/>
            </p:cNvSpPr>
            <p:nvPr/>
          </p:nvSpPr>
          <p:spPr bwMode="auto">
            <a:xfrm>
              <a:off x="3638" y="3701"/>
              <a:ext cx="198"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3389" name="Rectangle 70"/>
            <p:cNvSpPr>
              <a:spLocks noChangeArrowheads="1"/>
            </p:cNvSpPr>
            <p:nvPr/>
          </p:nvSpPr>
          <p:spPr bwMode="auto">
            <a:xfrm>
              <a:off x="3637" y="3889"/>
              <a:ext cx="198"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90" name="Rectangle 71"/>
            <p:cNvSpPr>
              <a:spLocks noChangeArrowheads="1"/>
            </p:cNvSpPr>
            <p:nvPr/>
          </p:nvSpPr>
          <p:spPr bwMode="auto">
            <a:xfrm>
              <a:off x="3933" y="1798"/>
              <a:ext cx="354" cy="271"/>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354" cy="271"/>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13393" name="Rectangle 74"/>
            <p:cNvSpPr>
              <a:spLocks noChangeArrowheads="1"/>
            </p:cNvSpPr>
            <p:nvPr/>
          </p:nvSpPr>
          <p:spPr bwMode="auto">
            <a:xfrm>
              <a:off x="3948" y="236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13394" name="Rectangle 75"/>
            <p:cNvSpPr>
              <a:spLocks noChangeArrowheads="1"/>
            </p:cNvSpPr>
            <p:nvPr/>
          </p:nvSpPr>
          <p:spPr bwMode="auto">
            <a:xfrm>
              <a:off x="3937" y="256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3395" name="Rectangle 76"/>
            <p:cNvSpPr>
              <a:spLocks noChangeArrowheads="1"/>
            </p:cNvSpPr>
            <p:nvPr/>
          </p:nvSpPr>
          <p:spPr bwMode="auto">
            <a:xfrm>
              <a:off x="3948" y="2744"/>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3396" name="Rectangle 77"/>
            <p:cNvSpPr>
              <a:spLocks noChangeArrowheads="1"/>
            </p:cNvSpPr>
            <p:nvPr/>
          </p:nvSpPr>
          <p:spPr bwMode="auto">
            <a:xfrm>
              <a:off x="3955" y="2939"/>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13397" name="Rectangle 78"/>
            <p:cNvSpPr>
              <a:spLocks noChangeArrowheads="1"/>
            </p:cNvSpPr>
            <p:nvPr/>
          </p:nvSpPr>
          <p:spPr bwMode="auto">
            <a:xfrm>
              <a:off x="3948" y="3139"/>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3398" name="Rectangle 79"/>
            <p:cNvSpPr>
              <a:spLocks noChangeArrowheads="1"/>
            </p:cNvSpPr>
            <p:nvPr/>
          </p:nvSpPr>
          <p:spPr bwMode="auto">
            <a:xfrm>
              <a:off x="3948" y="3312"/>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13399" name="Rectangle 80"/>
            <p:cNvSpPr>
              <a:spLocks noChangeArrowheads="1"/>
            </p:cNvSpPr>
            <p:nvPr/>
          </p:nvSpPr>
          <p:spPr bwMode="auto">
            <a:xfrm>
              <a:off x="3948" y="3504"/>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13400" name="Rectangle 81"/>
            <p:cNvSpPr>
              <a:spLocks noChangeArrowheads="1"/>
            </p:cNvSpPr>
            <p:nvPr/>
          </p:nvSpPr>
          <p:spPr bwMode="auto">
            <a:xfrm>
              <a:off x="3948" y="3707"/>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3401" name="Rectangle 82"/>
            <p:cNvSpPr>
              <a:spLocks noChangeArrowheads="1"/>
            </p:cNvSpPr>
            <p:nvPr/>
          </p:nvSpPr>
          <p:spPr bwMode="auto">
            <a:xfrm>
              <a:off x="3948" y="3903"/>
              <a:ext cx="354" cy="271"/>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13402" name="Rectangle 83"/>
            <p:cNvSpPr>
              <a:spLocks noChangeArrowheads="1"/>
            </p:cNvSpPr>
            <p:nvPr/>
          </p:nvSpPr>
          <p:spPr bwMode="auto">
            <a:xfrm>
              <a:off x="4551" y="1728"/>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3" name="Rectangle 84"/>
            <p:cNvSpPr>
              <a:spLocks noChangeArrowheads="1"/>
            </p:cNvSpPr>
            <p:nvPr/>
          </p:nvSpPr>
          <p:spPr bwMode="auto">
            <a:xfrm>
              <a:off x="4560" y="1905"/>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4" name="Rectangle 85"/>
            <p:cNvSpPr>
              <a:spLocks noChangeArrowheads="1"/>
            </p:cNvSpPr>
            <p:nvPr/>
          </p:nvSpPr>
          <p:spPr bwMode="auto">
            <a:xfrm>
              <a:off x="4560" y="2112"/>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5" name="Rectangle 86"/>
            <p:cNvSpPr>
              <a:spLocks noChangeArrowheads="1"/>
            </p:cNvSpPr>
            <p:nvPr/>
          </p:nvSpPr>
          <p:spPr bwMode="auto">
            <a:xfrm>
              <a:off x="4560" y="2304"/>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6" name="Rectangle 87"/>
            <p:cNvSpPr>
              <a:spLocks noChangeArrowheads="1"/>
            </p:cNvSpPr>
            <p:nvPr/>
          </p:nvSpPr>
          <p:spPr bwMode="auto">
            <a:xfrm>
              <a:off x="4560" y="2496"/>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7" name="Rectangle 88"/>
            <p:cNvSpPr>
              <a:spLocks noChangeArrowheads="1"/>
            </p:cNvSpPr>
            <p:nvPr/>
          </p:nvSpPr>
          <p:spPr bwMode="auto">
            <a:xfrm>
              <a:off x="4560" y="2688"/>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8" name="Rectangle 89"/>
            <p:cNvSpPr>
              <a:spLocks noChangeArrowheads="1"/>
            </p:cNvSpPr>
            <p:nvPr/>
          </p:nvSpPr>
          <p:spPr bwMode="auto">
            <a:xfrm>
              <a:off x="4560" y="3072"/>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9" name="Rectangle 90"/>
            <p:cNvSpPr>
              <a:spLocks noChangeArrowheads="1"/>
            </p:cNvSpPr>
            <p:nvPr/>
          </p:nvSpPr>
          <p:spPr bwMode="auto">
            <a:xfrm>
              <a:off x="4560" y="2880"/>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0" name="Rectangle 91"/>
            <p:cNvSpPr>
              <a:spLocks noChangeArrowheads="1"/>
            </p:cNvSpPr>
            <p:nvPr/>
          </p:nvSpPr>
          <p:spPr bwMode="auto">
            <a:xfrm>
              <a:off x="4560" y="3456"/>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1" name="Rectangle 92"/>
            <p:cNvSpPr>
              <a:spLocks noChangeArrowheads="1"/>
            </p:cNvSpPr>
            <p:nvPr/>
          </p:nvSpPr>
          <p:spPr bwMode="auto">
            <a:xfrm>
              <a:off x="4560" y="3648"/>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2" name="Rectangle 93"/>
            <p:cNvSpPr>
              <a:spLocks noChangeArrowheads="1"/>
            </p:cNvSpPr>
            <p:nvPr/>
          </p:nvSpPr>
          <p:spPr bwMode="auto">
            <a:xfrm>
              <a:off x="4560" y="3840"/>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3" name="Rectangle 94"/>
            <p:cNvSpPr>
              <a:spLocks noChangeArrowheads="1"/>
            </p:cNvSpPr>
            <p:nvPr/>
          </p:nvSpPr>
          <p:spPr bwMode="auto">
            <a:xfrm>
              <a:off x="4560" y="3264"/>
              <a:ext cx="177"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4" name="Rectangle 95"/>
            <p:cNvSpPr>
              <a:spLocks noChangeArrowheads="1"/>
            </p:cNvSpPr>
            <p:nvPr/>
          </p:nvSpPr>
          <p:spPr bwMode="auto">
            <a:xfrm>
              <a:off x="3190" y="1776"/>
              <a:ext cx="308"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415" name="Rectangle 96"/>
            <p:cNvSpPr>
              <a:spLocks noChangeArrowheads="1"/>
            </p:cNvSpPr>
            <p:nvPr/>
          </p:nvSpPr>
          <p:spPr bwMode="auto">
            <a:xfrm>
              <a:off x="3190" y="1988"/>
              <a:ext cx="308"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3416" name="Rectangle 97"/>
            <p:cNvSpPr>
              <a:spLocks noChangeArrowheads="1"/>
            </p:cNvSpPr>
            <p:nvPr/>
          </p:nvSpPr>
          <p:spPr bwMode="auto">
            <a:xfrm>
              <a:off x="3194" y="2179"/>
              <a:ext cx="308"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3417" name="Rectangle 98"/>
            <p:cNvSpPr>
              <a:spLocks noChangeArrowheads="1"/>
            </p:cNvSpPr>
            <p:nvPr/>
          </p:nvSpPr>
          <p:spPr bwMode="auto">
            <a:xfrm>
              <a:off x="3190" y="2379"/>
              <a:ext cx="308"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3418" name="Rectangle 99"/>
            <p:cNvSpPr>
              <a:spLocks noChangeArrowheads="1"/>
            </p:cNvSpPr>
            <p:nvPr/>
          </p:nvSpPr>
          <p:spPr bwMode="auto">
            <a:xfrm>
              <a:off x="3190" y="2560"/>
              <a:ext cx="308"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419" name="Rectangle 100"/>
            <p:cNvSpPr>
              <a:spLocks noChangeArrowheads="1"/>
            </p:cNvSpPr>
            <p:nvPr/>
          </p:nvSpPr>
          <p:spPr bwMode="auto">
            <a:xfrm>
              <a:off x="3183" y="2737"/>
              <a:ext cx="308"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3420" name="Rectangle 101"/>
            <p:cNvSpPr>
              <a:spLocks noChangeArrowheads="1"/>
            </p:cNvSpPr>
            <p:nvPr/>
          </p:nvSpPr>
          <p:spPr bwMode="auto">
            <a:xfrm>
              <a:off x="3190" y="2921"/>
              <a:ext cx="308"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3421" name="Rectangle 102"/>
            <p:cNvSpPr>
              <a:spLocks noChangeArrowheads="1"/>
            </p:cNvSpPr>
            <p:nvPr/>
          </p:nvSpPr>
          <p:spPr bwMode="auto">
            <a:xfrm>
              <a:off x="3190" y="3120"/>
              <a:ext cx="308"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3422" name="Rectangle 103"/>
            <p:cNvSpPr>
              <a:spLocks noChangeArrowheads="1"/>
            </p:cNvSpPr>
            <p:nvPr/>
          </p:nvSpPr>
          <p:spPr bwMode="auto">
            <a:xfrm>
              <a:off x="3190" y="3302"/>
              <a:ext cx="308"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3423" name="Rectangle 104"/>
            <p:cNvSpPr>
              <a:spLocks noChangeArrowheads="1"/>
            </p:cNvSpPr>
            <p:nvPr/>
          </p:nvSpPr>
          <p:spPr bwMode="auto">
            <a:xfrm>
              <a:off x="3190" y="3494"/>
              <a:ext cx="308"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3424" name="Rectangle 105"/>
            <p:cNvSpPr>
              <a:spLocks noChangeArrowheads="1"/>
            </p:cNvSpPr>
            <p:nvPr/>
          </p:nvSpPr>
          <p:spPr bwMode="auto">
            <a:xfrm>
              <a:off x="3190" y="3696"/>
              <a:ext cx="3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3425" name="Rectangle 106"/>
            <p:cNvSpPr>
              <a:spLocks noChangeArrowheads="1"/>
            </p:cNvSpPr>
            <p:nvPr/>
          </p:nvSpPr>
          <p:spPr bwMode="auto">
            <a:xfrm>
              <a:off x="3190" y="3878"/>
              <a:ext cx="308"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11062378" y="3429000"/>
            <a:ext cx="721689"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73" name="Text Box 109"/>
            <p:cNvSpPr txBox="1">
              <a:spLocks noChangeArrowheads="1"/>
            </p:cNvSpPr>
            <p:nvPr/>
          </p:nvSpPr>
          <p:spPr bwMode="auto">
            <a:xfrm>
              <a:off x="5227" y="2305"/>
              <a:ext cx="227" cy="81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6715612" y="4114800"/>
            <a:ext cx="3250777"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6671270" y="5334000"/>
            <a:ext cx="3250777"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4416910" y="2514601"/>
            <a:ext cx="1688879" cy="1408113"/>
            <a:chOff x="1602" y="1567"/>
            <a:chExt cx="798"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633" cy="252"/>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198"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58" name="Rectangle 125"/>
            <p:cNvSpPr>
              <a:spLocks noChangeArrowheads="1"/>
            </p:cNvSpPr>
            <p:nvPr/>
          </p:nvSpPr>
          <p:spPr bwMode="auto">
            <a:xfrm>
              <a:off x="1669" y="1994"/>
              <a:ext cx="198"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59" name="Rectangle 126"/>
            <p:cNvSpPr>
              <a:spLocks noChangeArrowheads="1"/>
            </p:cNvSpPr>
            <p:nvPr/>
          </p:nvSpPr>
          <p:spPr bwMode="auto">
            <a:xfrm>
              <a:off x="1669" y="2198"/>
              <a:ext cx="198"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60" name="Rectangle 127"/>
            <p:cNvSpPr>
              <a:spLocks noChangeArrowheads="1"/>
            </p:cNvSpPr>
            <p:nvPr/>
          </p:nvSpPr>
          <p:spPr bwMode="auto">
            <a:xfrm>
              <a:off x="1979" y="1798"/>
              <a:ext cx="308"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361" name="Rectangle 128"/>
            <p:cNvSpPr>
              <a:spLocks noChangeArrowheads="1"/>
            </p:cNvSpPr>
            <p:nvPr/>
          </p:nvSpPr>
          <p:spPr bwMode="auto">
            <a:xfrm>
              <a:off x="1979" y="2005"/>
              <a:ext cx="308"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362" name="Rectangle 129"/>
            <p:cNvSpPr>
              <a:spLocks noChangeArrowheads="1"/>
            </p:cNvSpPr>
            <p:nvPr/>
          </p:nvSpPr>
          <p:spPr bwMode="auto">
            <a:xfrm>
              <a:off x="1979" y="2202"/>
              <a:ext cx="308"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25" name="Group 130"/>
          <p:cNvGrpSpPr>
            <a:grpSpLocks/>
          </p:cNvGrpSpPr>
          <p:nvPr/>
        </p:nvGrpSpPr>
        <p:grpSpPr bwMode="auto">
          <a:xfrm>
            <a:off x="814812" y="2390775"/>
            <a:ext cx="2196814"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23282" y="3429000"/>
            <a:ext cx="4548124"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27" name="Group 136"/>
          <p:cNvGrpSpPr>
            <a:grpSpLocks/>
          </p:cNvGrpSpPr>
          <p:nvPr/>
        </p:nvGrpSpPr>
        <p:grpSpPr bwMode="auto">
          <a:xfrm>
            <a:off x="389416" y="4494213"/>
            <a:ext cx="5805262"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350" name="Text Box 139"/>
            <p:cNvSpPr txBox="1">
              <a:spLocks noChangeArrowheads="1"/>
            </p:cNvSpPr>
            <p:nvPr/>
          </p:nvSpPr>
          <p:spPr bwMode="auto">
            <a:xfrm rot="20904063">
              <a:off x="1109" y="2841"/>
              <a:ext cx="465" cy="33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4429607" y="3224213"/>
            <a:ext cx="1767186"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6239222" y="4079875"/>
            <a:ext cx="3657124"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143916" y="1035052"/>
            <a:ext cx="11538465" cy="1345421"/>
            <a:chOff x="107951" y="1035051"/>
            <a:chExt cx="8654975" cy="1345421"/>
          </a:xfrm>
        </p:grpSpPr>
        <p:sp>
          <p:nvSpPr>
            <p:cNvPr id="293893" name="Text Box 5"/>
            <p:cNvSpPr txBox="1">
              <a:spLocks noChangeArrowheads="1"/>
            </p:cNvSpPr>
            <p:nvPr/>
          </p:nvSpPr>
          <p:spPr bwMode="auto">
            <a:xfrm>
              <a:off x="1327151" y="1124744"/>
              <a:ext cx="7435775" cy="1255728"/>
            </a:xfrm>
            <a:prstGeom prst="rect">
              <a:avLst/>
            </a:prstGeom>
            <a:noFill/>
            <a:ln w="12700" cap="sq">
              <a:noFill/>
              <a:miter lim="800000"/>
              <a:headEnd type="none" w="sm" len="sm"/>
              <a:tailEnd type="none" w="sm" len="sm"/>
            </a:ln>
          </p:spPr>
          <p:txBody>
            <a:bodyPr wrap="square">
              <a:spAutoFit/>
            </a:bodyPr>
            <a:lstStyle/>
            <a:p>
              <a:pPr>
                <a:lnSpc>
                  <a:spcPct val="90000"/>
                </a:lnSpc>
              </a:pPr>
              <a:r>
                <a:rPr lang="en-US" altLang="zh-CN" sz="2800" dirty="0">
                  <a:solidFill>
                    <a:srgbClr val="000099"/>
                  </a:solidFill>
                  <a:latin typeface="幼圆" pitchFamily="49" charset="-122"/>
                  <a:ea typeface="幼圆" pitchFamily="49" charset="-122"/>
                </a:rPr>
                <a:t>       </a:t>
              </a:r>
              <a:r>
                <a:rPr lang="zh-CN" altLang="en-US" sz="2800" dirty="0">
                  <a:solidFill>
                    <a:srgbClr val="000099"/>
                  </a:solidFill>
                  <a:latin typeface="幼圆" pitchFamily="49" charset="-122"/>
                  <a:ea typeface="幼圆" pitchFamily="49" charset="-122"/>
                </a:rPr>
                <a:t>将文件的基本数据中记录分成若干块</a:t>
              </a:r>
              <a:r>
                <a:rPr lang="en-US" altLang="zh-CN" sz="2800" dirty="0">
                  <a:solidFill>
                    <a:srgbClr val="000099"/>
                  </a:solidFill>
                  <a:latin typeface="幼圆" pitchFamily="49" charset="-122"/>
                  <a:ea typeface="幼圆" pitchFamily="49" charset="-122"/>
                </a:rPr>
                <a:t>(</a:t>
              </a:r>
              <a:r>
                <a:rPr lang="zh-CN" altLang="en-US" sz="2800" dirty="0">
                  <a:solidFill>
                    <a:srgbClr val="000099"/>
                  </a:solidFill>
                  <a:latin typeface="幼圆" pitchFamily="49" charset="-122"/>
                  <a:ea typeface="幼圆" pitchFamily="49" charset="-122"/>
                </a:rPr>
                <a:t>块与块</a:t>
              </a:r>
              <a:r>
                <a:rPr lang="zh-CN" altLang="en-US" sz="2800" dirty="0" smtClean="0">
                  <a:solidFill>
                    <a:srgbClr val="000099"/>
                  </a:solidFill>
                  <a:latin typeface="幼圆" pitchFamily="49" charset="-122"/>
                  <a:ea typeface="幼圆" pitchFamily="49" charset="-122"/>
                </a:rPr>
                <a:t>之间记录</a:t>
              </a:r>
              <a:r>
                <a:rPr lang="zh-CN" altLang="en-US" sz="2800" dirty="0">
                  <a:solidFill>
                    <a:srgbClr val="000099"/>
                  </a:solidFill>
                  <a:latin typeface="幼圆" pitchFamily="49" charset="-122"/>
                  <a:ea typeface="幼圆" pitchFamily="49" charset="-122"/>
                </a:rPr>
                <a:t>按关键字值有序</a:t>
              </a:r>
              <a:r>
                <a:rPr lang="en-US" altLang="zh-CN" sz="2800" dirty="0">
                  <a:solidFill>
                    <a:srgbClr val="000099"/>
                  </a:solidFill>
                  <a:latin typeface="幼圆" pitchFamily="49" charset="-122"/>
                  <a:ea typeface="幼圆" pitchFamily="49" charset="-122"/>
                </a:rPr>
                <a:t>, </a:t>
              </a:r>
              <a:r>
                <a:rPr lang="zh-CN" altLang="en-US" sz="2800" dirty="0">
                  <a:solidFill>
                    <a:srgbClr val="000099"/>
                  </a:solidFill>
                  <a:latin typeface="幼圆" pitchFamily="49" charset="-122"/>
                  <a:ea typeface="幼圆" pitchFamily="49" charset="-122"/>
                </a:rPr>
                <a:t>块内记录是否按</a:t>
              </a:r>
              <a:r>
                <a:rPr lang="zh-CN" altLang="en-US" sz="2800" dirty="0" smtClean="0">
                  <a:solidFill>
                    <a:srgbClr val="000099"/>
                  </a:solidFill>
                  <a:latin typeface="幼圆" pitchFamily="49" charset="-122"/>
                  <a:ea typeface="幼圆" pitchFamily="49" charset="-122"/>
                </a:rPr>
                <a:t>关键字</a:t>
              </a:r>
              <a:r>
                <a:rPr lang="zh-CN" altLang="en-US" sz="2800" dirty="0">
                  <a:solidFill>
                    <a:srgbClr val="000099"/>
                  </a:solidFill>
                  <a:latin typeface="幼圆" pitchFamily="49" charset="-122"/>
                  <a:ea typeface="幼圆" pitchFamily="49" charset="-122"/>
                </a:rPr>
                <a:t>值有序无所谓</a:t>
              </a:r>
              <a:r>
                <a:rPr lang="en-US" altLang="zh-CN" sz="2800" dirty="0">
                  <a:solidFill>
                    <a:srgbClr val="000099"/>
                  </a:solidFill>
                  <a:latin typeface="幼圆" pitchFamily="49" charset="-122"/>
                  <a:ea typeface="幼圆" pitchFamily="49" charset="-122"/>
                </a:rPr>
                <a:t>),</a:t>
              </a:r>
              <a:r>
                <a:rPr lang="zh-CN" altLang="en-US" sz="2800" dirty="0">
                  <a:solidFill>
                    <a:srgbClr val="000099"/>
                  </a:solidFill>
                  <a:latin typeface="幼圆" pitchFamily="49" charset="-122"/>
                  <a:ea typeface="幼圆" pitchFamily="49" charset="-122"/>
                </a:rPr>
                <a:t>索引表中为每一块建立一项。</a:t>
              </a:r>
              <a:endParaRPr lang="zh-CN" altLang="en-US" sz="2800" b="0" dirty="0">
                <a:solidFill>
                  <a:srgbClr val="000099"/>
                </a:solidFill>
                <a:latin typeface="幼圆" pitchFamily="49" charset="-122"/>
                <a:ea typeface="幼圆" pitchFamily="49" charset="-122"/>
              </a:endParaRPr>
            </a:p>
          </p:txBody>
        </p:sp>
        <p:grpSp>
          <p:nvGrpSpPr>
            <p:cNvPr id="28" name="Group 142"/>
            <p:cNvGrpSpPr>
              <a:grpSpLocks/>
            </p:cNvGrpSpPr>
            <p:nvPr/>
          </p:nvGrpSpPr>
          <p:grpSpPr bwMode="auto">
            <a:xfrm>
              <a:off x="107951" y="1035051"/>
              <a:ext cx="1219200" cy="630238"/>
              <a:chOff x="68" y="748"/>
              <a:chExt cx="768" cy="397"/>
            </a:xfrm>
          </p:grpSpPr>
          <p:sp>
            <p:nvSpPr>
              <p:cNvPr id="13346" name="Oval 143"/>
              <p:cNvSpPr>
                <a:spLocks noChangeArrowheads="1"/>
              </p:cNvSpPr>
              <p:nvPr/>
            </p:nvSpPr>
            <p:spPr bwMode="auto">
              <a:xfrm>
                <a:off x="68"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113" y="748"/>
                <a:ext cx="511" cy="397"/>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dirty="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6527254" y="4386263"/>
            <a:ext cx="3386226"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5892033" y="3048001"/>
            <a:ext cx="1616923"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5892033" y="3810001"/>
            <a:ext cx="1625388"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5892033" y="3470276"/>
            <a:ext cx="1625388"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5953409" y="3498850"/>
            <a:ext cx="1015868"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7549168" y="2130425"/>
            <a:ext cx="301585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3339" name="Rectangle 159"/>
            <p:cNvSpPr>
              <a:spLocks noChangeArrowheads="1"/>
            </p:cNvSpPr>
            <p:nvPr/>
          </p:nvSpPr>
          <p:spPr bwMode="auto">
            <a:xfrm>
              <a:off x="4294" y="1342"/>
              <a:ext cx="505" cy="281"/>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948144" y="5994400"/>
            <a:ext cx="5365052"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2920620" y="4916489"/>
            <a:ext cx="571426"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
        <p:nvSpPr>
          <p:cNvPr id="160" name="灯片编号占位符 159"/>
          <p:cNvSpPr>
            <a:spLocks noGrp="1"/>
          </p:cNvSpPr>
          <p:nvPr>
            <p:ph type="sldNum" sz="quarter" idx="11"/>
          </p:nvPr>
        </p:nvSpPr>
        <p:spPr/>
        <p:txBody>
          <a:bodyPr/>
          <a:lstStyle/>
          <a:p>
            <a:fld id="{0C913308-F349-4B6D-A68A-DD1791B4A57B}" type="slidenum">
              <a:rPr lang="zh-CN" altLang="en-US" smtClean="0"/>
              <a:pPr/>
              <a:t>40</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right)">
                                      <p:cBhvr>
                                        <p:cTn id="16" dur="500"/>
                                        <p:tgtEl>
                                          <p:spTgt spid="19"/>
                                        </p:tgtEl>
                                      </p:cBhvr>
                                    </p:animEffect>
                                  </p:childTnLst>
                                </p:cTn>
                              </p:par>
                              <p:par>
                                <p:cTn id="17" presetID="9" presetClass="entr" presetSubtype="0" fill="hold" nodeType="withEffect">
                                  <p:stCondLst>
                                    <p:cond delay="0"/>
                                  </p:stCondLst>
                                  <p:childTnLst>
                                    <p:set>
                                      <p:cBhvr>
                                        <p:cTn id="18" dur="1" fill="hold">
                                          <p:stCondLst>
                                            <p:cond delay="0"/>
                                          </p:stCondLst>
                                        </p:cTn>
                                        <p:tgtEl>
                                          <p:spTgt spid="13312"/>
                                        </p:tgtEl>
                                        <p:attrNameLst>
                                          <p:attrName>style.visibility</p:attrName>
                                        </p:attrNameLst>
                                      </p:cBhvr>
                                      <p:to>
                                        <p:strVal val="visible"/>
                                      </p:to>
                                    </p:set>
                                    <p:animEffect transition="in" filter="dissolve">
                                      <p:cBhvr>
                                        <p:cTn id="19" dur="500"/>
                                        <p:tgtEl>
                                          <p:spTgt spid="133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93998"/>
                                        </p:tgtEl>
                                        <p:attrNameLst>
                                          <p:attrName>style.visibility</p:attrName>
                                        </p:attrNameLst>
                                      </p:cBhvr>
                                      <p:to>
                                        <p:strVal val="visible"/>
                                      </p:to>
                                    </p:set>
                                    <p:animEffect transition="in" filter="wipe(right)">
                                      <p:cBhvr>
                                        <p:cTn id="24" dur="500"/>
                                        <p:tgtEl>
                                          <p:spTgt spid="29399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93999"/>
                                        </p:tgtEl>
                                        <p:attrNameLst>
                                          <p:attrName>style.visibility</p:attrName>
                                        </p:attrNameLst>
                                      </p:cBhvr>
                                      <p:to>
                                        <p:strVal val="visible"/>
                                      </p:to>
                                    </p:set>
                                    <p:animEffect transition="in" filter="wipe(left)">
                                      <p:cBhvr>
                                        <p:cTn id="28" dur="500"/>
                                        <p:tgtEl>
                                          <p:spTgt spid="29399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slide(fromLeft)">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528"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 calcmode="lin" valueType="num">
                                      <p:cBhvr>
                                        <p:cTn id="61" dur="500" fill="hold"/>
                                        <p:tgtEl>
                                          <p:spTgt spid="27"/>
                                        </p:tgtEl>
                                        <p:attrNameLst>
                                          <p:attrName>ppt_x</p:attrName>
                                        </p:attrNameLst>
                                      </p:cBhvr>
                                      <p:tavLst>
                                        <p:tav tm="0">
                                          <p:val>
                                            <p:fltVal val="0.5"/>
                                          </p:val>
                                        </p:tav>
                                        <p:tav tm="100000">
                                          <p:val>
                                            <p:strVal val="#ppt_x"/>
                                          </p:val>
                                        </p:tav>
                                      </p:tavLst>
                                    </p:anim>
                                    <p:anim calcmode="lin" valueType="num">
                                      <p:cBhvr>
                                        <p:cTn id="62" dur="500" fill="hold"/>
                                        <p:tgtEl>
                                          <p:spTgt spid="27"/>
                                        </p:tgtEl>
                                        <p:attrNameLst>
                                          <p:attrName>ppt_y</p:attrName>
                                        </p:attrNameLst>
                                      </p:cBhvr>
                                      <p:tavLst>
                                        <p:tav tm="0">
                                          <p:val>
                                            <p:fltVal val="0.5"/>
                                          </p:val>
                                        </p:tav>
                                        <p:tav tm="100000">
                                          <p:val>
                                            <p:strVal val="#ppt_y"/>
                                          </p:val>
                                        </p:tav>
                                      </p:tavLst>
                                    </p:anim>
                                  </p:childTnLst>
                                </p:cTn>
                              </p:par>
                              <p:par>
                                <p:cTn id="63" presetID="23" presetClass="entr" presetSubtype="288" fill="hold" grpId="0" nodeType="withEffect">
                                  <p:stCondLst>
                                    <p:cond delay="0"/>
                                  </p:stCondLst>
                                  <p:childTnLst>
                                    <p:set>
                                      <p:cBhvr>
                                        <p:cTn id="64" dur="1" fill="hold">
                                          <p:stCondLst>
                                            <p:cond delay="0"/>
                                          </p:stCondLst>
                                        </p:cTn>
                                        <p:tgtEl>
                                          <p:spTgt spid="294061"/>
                                        </p:tgtEl>
                                        <p:attrNameLst>
                                          <p:attrName>style.visibility</p:attrName>
                                        </p:attrNameLst>
                                      </p:cBhvr>
                                      <p:to>
                                        <p:strVal val="visible"/>
                                      </p:to>
                                    </p:set>
                                    <p:anim calcmode="lin" valueType="num">
                                      <p:cBhvr>
                                        <p:cTn id="65" dur="500" fill="hold"/>
                                        <p:tgtEl>
                                          <p:spTgt spid="294061"/>
                                        </p:tgtEl>
                                        <p:attrNameLst>
                                          <p:attrName>ppt_w</p:attrName>
                                        </p:attrNameLst>
                                      </p:cBhvr>
                                      <p:tavLst>
                                        <p:tav tm="0">
                                          <p:val>
                                            <p:strVal val="4/3*#ppt_w"/>
                                          </p:val>
                                        </p:tav>
                                        <p:tav tm="100000">
                                          <p:val>
                                            <p:strVal val="#ppt_w"/>
                                          </p:val>
                                        </p:tav>
                                      </p:tavLst>
                                    </p:anim>
                                    <p:anim calcmode="lin" valueType="num">
                                      <p:cBhvr>
                                        <p:cTn id="6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12" fill="hold" nodeType="clickEffect">
                                  <p:stCondLst>
                                    <p:cond delay="0"/>
                                  </p:stCondLst>
                                  <p:childTnLst>
                                    <p:set>
                                      <p:cBhvr>
                                        <p:cTn id="70" dur="1" fill="hold">
                                          <p:stCondLst>
                                            <p:cond delay="0"/>
                                          </p:stCondLst>
                                        </p:cTn>
                                        <p:tgtEl>
                                          <p:spTgt spid="13313"/>
                                        </p:tgtEl>
                                        <p:attrNameLst>
                                          <p:attrName>style.visibility</p:attrName>
                                        </p:attrNameLst>
                                      </p:cBhvr>
                                      <p:to>
                                        <p:strVal val="visible"/>
                                      </p:to>
                                    </p:set>
                                    <p:anim calcmode="lin" valueType="num">
                                      <p:cBhvr additive="base">
                                        <p:cTn id="71" dur="250" fill="hold"/>
                                        <p:tgtEl>
                                          <p:spTgt spid="13313"/>
                                        </p:tgtEl>
                                        <p:attrNameLst>
                                          <p:attrName>ppt_x</p:attrName>
                                        </p:attrNameLst>
                                      </p:cBhvr>
                                      <p:tavLst>
                                        <p:tav tm="0">
                                          <p:val>
                                            <p:strVal val="0-#ppt_w/2"/>
                                          </p:val>
                                        </p:tav>
                                        <p:tav tm="100000">
                                          <p:val>
                                            <p:strVal val="#ppt_x"/>
                                          </p:val>
                                        </p:tav>
                                      </p:tavLst>
                                    </p:anim>
                                    <p:anim calcmode="lin" valueType="num">
                                      <p:cBhvr additive="base">
                                        <p:cTn id="72" dur="25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028"/>
                                        </p:tgtEl>
                                        <p:attrNameLst>
                                          <p:attrName>style.visibility</p:attrName>
                                        </p:attrNameLst>
                                      </p:cBhvr>
                                      <p:to>
                                        <p:strVal val="visible"/>
                                      </p:to>
                                    </p:set>
                                    <p:animEffect transition="in" filter="wipe(left)">
                                      <p:cBhvr>
                                        <p:cTn id="77" dur="500"/>
                                        <p:tgtEl>
                                          <p:spTgt spid="294028"/>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94043"/>
                                        </p:tgtEl>
                                        <p:attrNameLst>
                                          <p:attrName>style.visibility</p:attrName>
                                        </p:attrNameLst>
                                      </p:cBhvr>
                                      <p:to>
                                        <p:strVal val="visible"/>
                                      </p:to>
                                    </p:set>
                                    <p:animEffect transition="in" filter="wipe(left)">
                                      <p:cBhvr>
                                        <p:cTn id="81" dur="500"/>
                                        <p:tgtEl>
                                          <p:spTgt spid="29404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4029"/>
                                        </p:tgtEl>
                                        <p:attrNameLst>
                                          <p:attrName>style.visibility</p:attrName>
                                        </p:attrNameLst>
                                      </p:cBhvr>
                                      <p:to>
                                        <p:strVal val="visible"/>
                                      </p:to>
                                    </p:set>
                                    <p:animEffect transition="in" filter="wipe(left)">
                                      <p:cBhvr>
                                        <p:cTn id="85" dur="500"/>
                                        <p:tgtEl>
                                          <p:spTgt spid="2940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grpId="0" nodeType="clickEffect">
                                  <p:stCondLst>
                                    <p:cond delay="0"/>
                                  </p:stCondLst>
                                  <p:childTnLst>
                                    <p:set>
                                      <p:cBhvr>
                                        <p:cTn id="89" dur="1" fill="hold">
                                          <p:stCondLst>
                                            <p:cond delay="0"/>
                                          </p:stCondLst>
                                        </p:cTn>
                                        <p:tgtEl>
                                          <p:spTgt spid="294033"/>
                                        </p:tgtEl>
                                        <p:attrNameLst>
                                          <p:attrName>style.visibility</p:attrName>
                                        </p:attrNameLst>
                                      </p:cBhvr>
                                      <p:to>
                                        <p:strVal val="visible"/>
                                      </p:to>
                                    </p:set>
                                    <p:animEffect transition="in" filter="wipe(right)">
                                      <p:cBhvr>
                                        <p:cTn id="90"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015868" y="1143001"/>
            <a:ext cx="10057091"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1851843" y="2375009"/>
            <a:ext cx="8431702" cy="206210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dirty="0">
                <a:solidFill>
                  <a:srgbClr val="FF3300"/>
                </a:solidFill>
                <a:latin typeface="黑体" pitchFamily="49" charset="-122"/>
                <a:ea typeface="黑体" pitchFamily="49" charset="-122"/>
              </a:rPr>
              <a:t>    </a:t>
            </a:r>
            <a:r>
              <a:rPr lang="zh-CN" altLang="en-US" sz="3200" i="1" dirty="0">
                <a:solidFill>
                  <a:srgbClr val="FF3300"/>
                </a:solidFill>
                <a:latin typeface="黑体" pitchFamily="49" charset="-122"/>
                <a:ea typeface="黑体" pitchFamily="49" charset="-122"/>
              </a:rPr>
              <a:t>在非稠密索引</a:t>
            </a:r>
            <a:r>
              <a:rPr lang="en-US" altLang="zh-CN" sz="3200" i="1" dirty="0">
                <a:solidFill>
                  <a:srgbClr val="FF3300"/>
                </a:solidFill>
                <a:latin typeface="黑体" pitchFamily="49" charset="-122"/>
                <a:ea typeface="黑体" pitchFamily="49" charset="-122"/>
              </a:rPr>
              <a:t>(</a:t>
            </a:r>
            <a:r>
              <a:rPr lang="zh-CN" altLang="en-US" sz="3200" i="1" dirty="0">
                <a:solidFill>
                  <a:srgbClr val="FF3300"/>
                </a:solidFill>
                <a:latin typeface="黑体" pitchFamily="49" charset="-122"/>
                <a:ea typeface="黑体" pitchFamily="49" charset="-122"/>
              </a:rPr>
              <a:t>分块</a:t>
            </a:r>
            <a:r>
              <a:rPr lang="en-US" altLang="zh-CN" sz="3200" i="1" dirty="0">
                <a:solidFill>
                  <a:srgbClr val="FF3300"/>
                </a:solidFill>
                <a:latin typeface="黑体" pitchFamily="49" charset="-122"/>
                <a:ea typeface="黑体" pitchFamily="49" charset="-122"/>
              </a:rPr>
              <a:t>)</a:t>
            </a:r>
            <a:r>
              <a:rPr lang="zh-CN" altLang="en-US" sz="3200" i="1" dirty="0">
                <a:solidFill>
                  <a:srgbClr val="FF3300"/>
                </a:solidFill>
                <a:latin typeface="黑体" pitchFamily="49" charset="-122"/>
                <a:ea typeface="黑体" pitchFamily="49" charset="-122"/>
              </a:rPr>
              <a:t>文件</a:t>
            </a:r>
            <a:r>
              <a:rPr lang="zh-CN" altLang="en-US" sz="3200" i="1" dirty="0" smtClean="0">
                <a:solidFill>
                  <a:srgbClr val="FF3300"/>
                </a:solidFill>
                <a:latin typeface="黑体" pitchFamily="49" charset="-122"/>
                <a:ea typeface="黑体" pitchFamily="49" charset="-122"/>
              </a:rPr>
              <a:t>中查找</a:t>
            </a:r>
            <a:r>
              <a:rPr lang="zh-CN" altLang="en-US" sz="3200" i="1" dirty="0">
                <a:solidFill>
                  <a:srgbClr val="FF3300"/>
                </a:solidFill>
                <a:latin typeface="黑体" pitchFamily="49" charset="-122"/>
                <a:ea typeface="黑体" pitchFamily="49" charset="-122"/>
              </a:rPr>
              <a:t>一个记录存在与否的过程是</a:t>
            </a:r>
            <a:r>
              <a:rPr lang="zh-CN" altLang="en-US" sz="3200" i="1" dirty="0" smtClean="0">
                <a:solidFill>
                  <a:srgbClr val="FF3300"/>
                </a:solidFill>
                <a:latin typeface="黑体" pitchFamily="49" charset="-122"/>
                <a:ea typeface="黑体" pitchFamily="49" charset="-122"/>
              </a:rPr>
              <a:t>：先</a:t>
            </a:r>
            <a:r>
              <a:rPr lang="zh-CN" altLang="en-US" sz="3200" i="1" dirty="0">
                <a:solidFill>
                  <a:srgbClr val="FF3300"/>
                </a:solidFill>
                <a:latin typeface="黑体" pitchFamily="49" charset="-122"/>
                <a:ea typeface="黑体" pitchFamily="49" charset="-122"/>
              </a:rPr>
              <a:t>查找索引表</a:t>
            </a:r>
            <a:r>
              <a:rPr lang="en-US" altLang="zh-CN" sz="3200" i="1" dirty="0">
                <a:solidFill>
                  <a:srgbClr val="FF3300"/>
                </a:solidFill>
                <a:latin typeface="黑体" pitchFamily="49" charset="-122"/>
                <a:ea typeface="黑体" pitchFamily="49" charset="-122"/>
              </a:rPr>
              <a:t>(</a:t>
            </a:r>
            <a:r>
              <a:rPr lang="zh-CN" altLang="en-US" sz="3200" i="1" dirty="0">
                <a:solidFill>
                  <a:srgbClr val="FF3300"/>
                </a:solidFill>
                <a:latin typeface="黑体" pitchFamily="49" charset="-122"/>
                <a:ea typeface="黑体" pitchFamily="49" charset="-122"/>
              </a:rPr>
              <a:t>确定被查找记录所在块</a:t>
            </a:r>
            <a:r>
              <a:rPr lang="en-US" altLang="zh-CN" sz="3200" i="1" dirty="0">
                <a:solidFill>
                  <a:srgbClr val="FF3300"/>
                </a:solidFill>
                <a:latin typeface="黑体" pitchFamily="49" charset="-122"/>
                <a:ea typeface="黑体" pitchFamily="49" charset="-122"/>
              </a:rPr>
              <a:t>)</a:t>
            </a:r>
            <a:r>
              <a:rPr lang="zh-CN" altLang="en-US" sz="3200" i="1" dirty="0">
                <a:solidFill>
                  <a:srgbClr val="FF3300"/>
                </a:solidFill>
                <a:latin typeface="黑体" pitchFamily="49" charset="-122"/>
                <a:ea typeface="黑体" pitchFamily="49" charset="-122"/>
              </a:rPr>
              <a:t>，然后在相应块中查找被查记录存在与否。</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41</a:t>
            </a:fld>
            <a:endParaRPr lang="zh-CN" altLang="en-US"/>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609521" y="457201"/>
            <a:ext cx="5813727"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多级索引</a:t>
              </a:r>
              <a:endParaRPr lang="zh-CN" altLang="en-US" b="0"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914281" y="1219202"/>
            <a:ext cx="10361851" cy="1296990"/>
            <a:chOff x="432" y="912"/>
            <a:chExt cx="4896" cy="817"/>
          </a:xfrm>
        </p:grpSpPr>
        <p:sp>
          <p:nvSpPr>
            <p:cNvPr id="15370" name="Text Box 3"/>
            <p:cNvSpPr txBox="1">
              <a:spLocks noChangeArrowheads="1"/>
            </p:cNvSpPr>
            <p:nvPr/>
          </p:nvSpPr>
          <p:spPr bwMode="auto">
            <a:xfrm>
              <a:off x="432" y="912"/>
              <a:ext cx="4896" cy="807"/>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400" dirty="0">
                  <a:solidFill>
                    <a:srgbClr val="000099"/>
                  </a:solidFill>
                  <a:latin typeface="幼圆" pitchFamily="49" charset="-122"/>
                  <a:ea typeface="幼圆" pitchFamily="49" charset="-122"/>
                </a:rPr>
                <a:t>     </a:t>
              </a:r>
              <a:r>
                <a:rPr lang="zh-CN" altLang="en-US" sz="3200" dirty="0">
                  <a:solidFill>
                    <a:srgbClr val="000099"/>
                  </a:solidFill>
                  <a:latin typeface="幼圆" pitchFamily="49" charset="-122"/>
                  <a:ea typeface="幼圆" pitchFamily="49" charset="-122"/>
                </a:rPr>
                <a:t>当索引文件的索引本身非常庞大时</a:t>
              </a:r>
              <a:r>
                <a:rPr lang="en-US" altLang="zh-CN" sz="3200" dirty="0">
                  <a:solidFill>
                    <a:srgbClr val="000099"/>
                  </a:solidFill>
                  <a:latin typeface="幼圆" pitchFamily="49" charset="-122"/>
                  <a:ea typeface="幼圆" pitchFamily="49" charset="-122"/>
                </a:rPr>
                <a:t>,</a:t>
              </a:r>
              <a:r>
                <a:rPr lang="zh-CN" altLang="en-US" sz="3200" dirty="0">
                  <a:solidFill>
                    <a:srgbClr val="000099"/>
                  </a:solidFill>
                  <a:latin typeface="幼圆" pitchFamily="49" charset="-122"/>
                  <a:ea typeface="幼圆" pitchFamily="49" charset="-122"/>
                </a:rPr>
                <a:t>可以把索引分块</a:t>
              </a:r>
              <a:r>
                <a:rPr lang="en-US" altLang="zh-CN" sz="3200" dirty="0">
                  <a:solidFill>
                    <a:srgbClr val="000099"/>
                  </a:solidFill>
                  <a:latin typeface="幼圆" pitchFamily="49" charset="-122"/>
                  <a:ea typeface="幼圆" pitchFamily="49" charset="-122"/>
                </a:rPr>
                <a:t>,</a:t>
              </a:r>
              <a:r>
                <a:rPr lang="zh-CN" altLang="en-US" sz="3200" dirty="0">
                  <a:solidFill>
                    <a:srgbClr val="000099"/>
                  </a:solidFill>
                  <a:latin typeface="幼圆" pitchFamily="49" charset="-122"/>
                  <a:ea typeface="幼圆" pitchFamily="49" charset="-122"/>
                </a:rPr>
                <a:t>建立索引的索引</a:t>
              </a:r>
              <a:r>
                <a:rPr lang="en-US" altLang="zh-CN" sz="3200" dirty="0">
                  <a:solidFill>
                    <a:srgbClr val="000099"/>
                  </a:solidFill>
                  <a:latin typeface="幼圆" pitchFamily="49" charset="-122"/>
                  <a:ea typeface="幼圆" pitchFamily="49" charset="-122"/>
                </a:rPr>
                <a:t>,</a:t>
              </a:r>
              <a:r>
                <a:rPr lang="zh-CN" altLang="en-US" sz="3200" dirty="0">
                  <a:solidFill>
                    <a:srgbClr val="000099"/>
                  </a:solidFill>
                  <a:latin typeface="幼圆" pitchFamily="49" charset="-122"/>
                  <a:ea typeface="幼圆" pitchFamily="49" charset="-122"/>
                </a:rPr>
                <a:t>形成      </a:t>
              </a:r>
              <a:r>
                <a:rPr lang="zh-CN" altLang="en-US" sz="3200" dirty="0" smtClean="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a:t>
              </a:r>
              <a:endParaRPr lang="zh-CN" altLang="en-US" sz="2400" b="0"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329" y="1351"/>
              <a:ext cx="1887" cy="378"/>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2946017" y="5486400"/>
            <a:ext cx="6196793"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树形结构的多级索引</a:t>
              </a:r>
              <a:endParaRPr lang="en-US" altLang="zh-CN" sz="3000" dirty="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1475124" y="2890840"/>
            <a:ext cx="9089900" cy="1379538"/>
            <a:chOff x="697" y="2027"/>
            <a:chExt cx="4295" cy="869"/>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21583219">
              <a:off x="697" y="2027"/>
              <a:ext cx="451" cy="64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a:solidFill>
                    <a:srgbClr val="FF3300"/>
                  </a:solidFill>
                  <a:ea typeface="华文行楷" pitchFamily="2" charset="-122"/>
                </a:rPr>
                <a:t>如</a:t>
              </a:r>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42</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43</a:t>
            </a:fld>
            <a:endParaRPr lang="zh-CN" altLang="en-US"/>
          </a:p>
        </p:txBody>
      </p:sp>
      <p:grpSp>
        <p:nvGrpSpPr>
          <p:cNvPr id="3" name="Group 123"/>
          <p:cNvGrpSpPr>
            <a:grpSpLocks/>
          </p:cNvGrpSpPr>
          <p:nvPr/>
        </p:nvGrpSpPr>
        <p:grpSpPr bwMode="auto">
          <a:xfrm>
            <a:off x="352188" y="1340768"/>
            <a:ext cx="11310912" cy="3888432"/>
            <a:chOff x="1133" y="3475"/>
            <a:chExt cx="3352"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84" y="3619"/>
              <a:ext cx="3294" cy="448"/>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3600" dirty="0">
                  <a:solidFill>
                    <a:srgbClr val="FF0000"/>
                  </a:solidFill>
                  <a:latin typeface="黑体" pitchFamily="2" charset="-122"/>
                  <a:ea typeface="黑体" pitchFamily="2" charset="-122"/>
                </a:rPr>
                <a:t>延伸阅读</a:t>
              </a:r>
              <a:r>
                <a:rPr lang="en-US" altLang="zh-CN" sz="3600" baseline="30000" dirty="0">
                  <a:solidFill>
                    <a:srgbClr val="FF0000"/>
                  </a:solidFill>
                  <a:latin typeface="黑体" pitchFamily="2" charset="-122"/>
                  <a:ea typeface="黑体" pitchFamily="2" charset="-122"/>
                </a:rPr>
                <a:t>*</a:t>
              </a:r>
              <a:r>
                <a:rPr lang="zh-CN" altLang="en-US" sz="3600" dirty="0">
                  <a:solidFill>
                    <a:srgbClr val="FF0000"/>
                  </a:solidFill>
                  <a:latin typeface="黑体" pitchFamily="2" charset="-122"/>
                  <a:ea typeface="黑体" pitchFamily="2" charset="-122"/>
                </a:rPr>
                <a:t>：</a:t>
              </a:r>
              <a:endParaRPr lang="en-US" altLang="zh-CN" sz="3600" dirty="0">
                <a:solidFill>
                  <a:srgbClr val="FF0000"/>
                </a:solidFill>
                <a:latin typeface="黑体" pitchFamily="2" charset="-122"/>
                <a:ea typeface="黑体" pitchFamily="2" charset="-122"/>
              </a:endParaRPr>
            </a:p>
            <a:p>
              <a:pPr>
                <a:defRPr/>
              </a:pPr>
              <a:r>
                <a:rPr lang="zh-CN" altLang="en-US" sz="3600" dirty="0">
                  <a:solidFill>
                    <a:srgbClr val="7030A0"/>
                  </a:solidFill>
                  <a:latin typeface="黑体" pitchFamily="2" charset="-122"/>
                  <a:ea typeface="黑体" pitchFamily="2" charset="-122"/>
                </a:rPr>
                <a:t>    </a:t>
              </a:r>
              <a:r>
                <a:rPr lang="zh-CN" altLang="en-US" sz="3600" dirty="0">
                  <a:solidFill>
                    <a:srgbClr val="FF0000"/>
                  </a:solidFill>
                  <a:latin typeface="黑体" pitchFamily="2" charset="-122"/>
                  <a:ea typeface="黑体" pitchFamily="2" charset="-122"/>
                </a:rPr>
                <a:t>倒排索引</a:t>
              </a:r>
              <a:r>
                <a:rPr lang="zh-CN" altLang="en-US" sz="3600" dirty="0">
                  <a:solidFill>
                    <a:srgbClr val="7030A0"/>
                  </a:solidFill>
                  <a:latin typeface="黑体" pitchFamily="2" charset="-122"/>
                  <a:ea typeface="黑体" pitchFamily="2" charset="-122"/>
                </a:rPr>
                <a:t>（</a:t>
              </a:r>
              <a:r>
                <a:rPr lang="en-US" altLang="zh-CN" sz="3600" dirty="0">
                  <a:solidFill>
                    <a:srgbClr val="7030A0"/>
                  </a:solidFill>
                  <a:latin typeface="黑体" pitchFamily="2" charset="-122"/>
                  <a:ea typeface="黑体" pitchFamily="2" charset="-122"/>
                </a:rPr>
                <a:t>inverted index</a:t>
              </a:r>
              <a:r>
                <a:rPr lang="zh-CN" altLang="en-US" sz="3600" dirty="0">
                  <a:solidFill>
                    <a:srgbClr val="7030A0"/>
                  </a:solidFill>
                  <a:latin typeface="黑体" pitchFamily="2" charset="-122"/>
                  <a:ea typeface="黑体" pitchFamily="2" charset="-122"/>
                </a:rPr>
                <a:t>）是目前搜索引擎中常用的搜索技术。</a:t>
              </a:r>
              <a:endParaRPr lang="en-US" altLang="zh-CN" sz="3600" dirty="0">
                <a:solidFill>
                  <a:srgbClr val="7030A0"/>
                </a:solidFill>
                <a:latin typeface="黑体" pitchFamily="2" charset="-122"/>
                <a:ea typeface="黑体" pitchFamily="2" charset="-122"/>
              </a:endParaRPr>
            </a:p>
            <a:p>
              <a:pPr>
                <a:defRPr/>
              </a:pPr>
              <a:r>
                <a:rPr lang="en-US" altLang="zh-CN" sz="3600" dirty="0">
                  <a:solidFill>
                    <a:srgbClr val="7030A0"/>
                  </a:solidFill>
                  <a:latin typeface="黑体" pitchFamily="2" charset="-122"/>
                  <a:ea typeface="黑体" pitchFamily="2" charset="-122"/>
                </a:rPr>
                <a:t>    </a:t>
              </a:r>
              <a:r>
                <a:rPr lang="zh-CN" altLang="en-US" sz="3600" dirty="0">
                  <a:solidFill>
                    <a:srgbClr val="7030A0"/>
                  </a:solidFill>
                  <a:latin typeface="黑体" pitchFamily="2" charset="-122"/>
                  <a:ea typeface="黑体" pitchFamily="2" charset="-122"/>
                </a:rPr>
                <a:t>请同学自学有关</a:t>
              </a:r>
              <a:r>
                <a:rPr lang="zh-CN" altLang="en-US" sz="3600" dirty="0">
                  <a:solidFill>
                    <a:srgbClr val="FF0000"/>
                  </a:solidFill>
                  <a:latin typeface="黑体" pitchFamily="2" charset="-122"/>
                  <a:ea typeface="黑体" pitchFamily="2" charset="-122"/>
                </a:rPr>
                <a:t>倒排索引</a:t>
              </a:r>
              <a:r>
                <a:rPr lang="zh-CN" altLang="en-US" sz="3600" dirty="0">
                  <a:solidFill>
                    <a:srgbClr val="7030A0"/>
                  </a:solidFill>
                  <a:latin typeface="黑体" pitchFamily="2" charset="-122"/>
                  <a:ea typeface="黑体" pitchFamily="2" charset="-122"/>
                </a:rPr>
                <a:t>的基本原理。</a:t>
              </a:r>
            </a:p>
          </p:txBody>
        </p:sp>
      </p:grpSp>
    </p:spTree>
    <p:extLst>
      <p:ext uri="{BB962C8B-B14F-4D97-AF65-F5344CB8AC3E}">
        <p14:creationId xmlns:p14="http://schemas.microsoft.com/office/powerpoint/2010/main" val="2854464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44</a:t>
            </a:fld>
            <a:endParaRPr lang="zh-CN" altLang="en-US"/>
          </a:p>
        </p:txBody>
      </p:sp>
      <p:grpSp>
        <p:nvGrpSpPr>
          <p:cNvPr id="3" name="Group 38"/>
          <p:cNvGrpSpPr>
            <a:grpSpLocks/>
          </p:cNvGrpSpPr>
          <p:nvPr/>
        </p:nvGrpSpPr>
        <p:grpSpPr bwMode="auto">
          <a:xfrm>
            <a:off x="623311" y="404665"/>
            <a:ext cx="10720322" cy="5344695"/>
            <a:chOff x="274" y="1218"/>
            <a:chExt cx="5136" cy="3379"/>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88"/>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400" baseline="0" dirty="0">
                  <a:solidFill>
                    <a:srgbClr val="000080"/>
                  </a:solidFill>
                  <a:latin typeface="幼圆" pitchFamily="49" charset="-122"/>
                  <a:ea typeface="幼圆" pitchFamily="49" charset="-122"/>
                </a:rPr>
                <a:t>1</a:t>
              </a:r>
              <a:r>
                <a:rPr lang="zh-CN" altLang="en-US" sz="2400" baseline="0" dirty="0">
                  <a:solidFill>
                    <a:srgbClr val="000080"/>
                  </a:solidFill>
                  <a:latin typeface="幼圆" pitchFamily="49" charset="-122"/>
                  <a:ea typeface="幼圆" pitchFamily="49" charset="-122"/>
                </a:rPr>
                <a:t>）若表</a:t>
              </a:r>
              <a:r>
                <a:rPr lang="zh-CN" altLang="en-US" sz="2400" b="1" baseline="0" dirty="0">
                  <a:solidFill>
                    <a:srgbClr val="000080"/>
                  </a:solidFill>
                  <a:latin typeface="幼圆" pitchFamily="49" charset="-122"/>
                  <a:ea typeface="幼圆" pitchFamily="49" charset="-122"/>
                </a:rPr>
                <a:t>无序</a:t>
              </a:r>
              <a:r>
                <a:rPr lang="zh-CN" altLang="en-US" sz="2400" baseline="0" dirty="0">
                  <a:solidFill>
                    <a:srgbClr val="000080"/>
                  </a:solidFill>
                  <a:latin typeface="幼圆" pitchFamily="49" charset="-122"/>
                  <a:ea typeface="幼圆" pitchFamily="49" charset="-122"/>
                </a:rPr>
                <a:t>（无论是顺序存储还是链式存储），查找采用</a:t>
              </a:r>
              <a:r>
                <a:rPr lang="zh-CN" altLang="en-US" sz="2400" b="1" baseline="0" dirty="0">
                  <a:solidFill>
                    <a:srgbClr val="000080"/>
                  </a:solidFill>
                  <a:latin typeface="幼圆" pitchFamily="49" charset="-122"/>
                  <a:ea typeface="幼圆" pitchFamily="49" charset="-122"/>
                </a:rPr>
                <a:t>顺序查找</a:t>
              </a:r>
              <a:r>
                <a:rPr lang="zh-CN" altLang="en-US" sz="2400" baseline="0" dirty="0">
                  <a:solidFill>
                    <a:srgbClr val="000080"/>
                  </a:solidFill>
                  <a:latin typeface="幼圆" pitchFamily="49" charset="-122"/>
                  <a:ea typeface="幼圆" pitchFamily="49" charset="-122"/>
                </a:rPr>
                <a:t>方法，元素的</a:t>
              </a:r>
              <a:r>
                <a:rPr lang="zh-CN" altLang="en-US" sz="2400" b="1" baseline="0" dirty="0">
                  <a:solidFill>
                    <a:srgbClr val="000080"/>
                  </a:solidFill>
                  <a:latin typeface="幼圆" pitchFamily="49" charset="-122"/>
                  <a:ea typeface="幼圆" pitchFamily="49" charset="-122"/>
                </a:rPr>
                <a:t>插入</a:t>
              </a:r>
              <a:r>
                <a:rPr lang="zh-CN" altLang="en-US" sz="2400" baseline="0" dirty="0">
                  <a:solidFill>
                    <a:srgbClr val="000080"/>
                  </a:solidFill>
                  <a:latin typeface="幼圆" pitchFamily="49" charset="-122"/>
                  <a:ea typeface="幼圆" pitchFamily="49" charset="-122"/>
                </a:rPr>
                <a:t>和</a:t>
              </a:r>
              <a:r>
                <a:rPr lang="zh-CN" altLang="en-US" sz="2400" b="1" baseline="0" dirty="0">
                  <a:solidFill>
                    <a:srgbClr val="000080"/>
                  </a:solidFill>
                  <a:latin typeface="幼圆" pitchFamily="49" charset="-122"/>
                  <a:ea typeface="幼圆" pitchFamily="49" charset="-122"/>
                </a:rPr>
                <a:t>删除</a:t>
              </a:r>
              <a:r>
                <a:rPr lang="zh-CN" altLang="en-US" sz="2400" baseline="0" dirty="0">
                  <a:solidFill>
                    <a:srgbClr val="000080"/>
                  </a:solidFill>
                  <a:latin typeface="幼圆" pitchFamily="49" charset="-122"/>
                  <a:ea typeface="幼圆" pitchFamily="49" charset="-122"/>
                </a:rPr>
                <a:t>操作简单，但查找</a:t>
              </a:r>
              <a:r>
                <a:rPr lang="zh-CN" altLang="en-US" sz="2400" b="1" baseline="0" dirty="0">
                  <a:solidFill>
                    <a:srgbClr val="000080"/>
                  </a:solidFill>
                  <a:latin typeface="幼圆" pitchFamily="49" charset="-122"/>
                  <a:ea typeface="幼圆" pitchFamily="49" charset="-122"/>
                </a:rPr>
                <a:t>效率低</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pPr>
              <a:r>
                <a:rPr lang="en-US" altLang="zh-CN" sz="2400" dirty="0">
                  <a:solidFill>
                    <a:srgbClr val="000080"/>
                  </a:solidFill>
                  <a:latin typeface="幼圆" pitchFamily="49" charset="-122"/>
                  <a:ea typeface="幼圆" pitchFamily="49" charset="-122"/>
                </a:rPr>
                <a:t>2</a:t>
              </a:r>
              <a:r>
                <a:rPr lang="zh-CN" altLang="en-US" sz="2400" dirty="0">
                  <a:solidFill>
                    <a:srgbClr val="000080"/>
                  </a:solidFill>
                  <a:latin typeface="幼圆" pitchFamily="49" charset="-122"/>
                  <a:ea typeface="幼圆" pitchFamily="49" charset="-122"/>
                </a:rPr>
                <a:t>）若表</a:t>
              </a:r>
              <a:r>
                <a:rPr lang="zh-CN" altLang="en-US" sz="2400" b="1" dirty="0">
                  <a:solidFill>
                    <a:srgbClr val="000080"/>
                  </a:solidFill>
                  <a:latin typeface="幼圆" pitchFamily="49" charset="-122"/>
                  <a:ea typeface="幼圆" pitchFamily="49" charset="-122"/>
                </a:rPr>
                <a:t>有序</a:t>
              </a:r>
              <a:r>
                <a:rPr lang="zh-CN" altLang="en-US" sz="2400" dirty="0">
                  <a:solidFill>
                    <a:srgbClr val="000080"/>
                  </a:solidFill>
                  <a:latin typeface="幼圆" pitchFamily="49" charset="-122"/>
                  <a:ea typeface="幼圆" pitchFamily="49" charset="-122"/>
                </a:rPr>
                <a:t>，如果采用</a:t>
              </a:r>
              <a:r>
                <a:rPr lang="zh-CN" altLang="en-US" sz="2400" b="1" dirty="0">
                  <a:solidFill>
                    <a:srgbClr val="000080"/>
                  </a:solidFill>
                  <a:latin typeface="幼圆" pitchFamily="49" charset="-122"/>
                  <a:ea typeface="幼圆" pitchFamily="49" charset="-122"/>
                </a:rPr>
                <a:t>顺序存储</a:t>
              </a:r>
              <a:r>
                <a:rPr lang="zh-CN" altLang="en-US" sz="2400" dirty="0">
                  <a:solidFill>
                    <a:srgbClr val="000080"/>
                  </a:solidFill>
                  <a:latin typeface="幼圆" pitchFamily="49" charset="-122"/>
                  <a:ea typeface="幼圆" pitchFamily="49" charset="-122"/>
                </a:rPr>
                <a:t>，可用折半查找方法，</a:t>
              </a:r>
              <a:r>
                <a:rPr lang="zh-CN" altLang="en-US" sz="2400" b="1" dirty="0">
                  <a:solidFill>
                    <a:srgbClr val="000080"/>
                  </a:solidFill>
                  <a:latin typeface="幼圆" pitchFamily="49" charset="-122"/>
                  <a:ea typeface="幼圆" pitchFamily="49" charset="-122"/>
                </a:rPr>
                <a:t>查找效率高</a:t>
              </a:r>
              <a:r>
                <a:rPr lang="zh-CN" altLang="en-US" sz="2400" dirty="0">
                  <a:solidFill>
                    <a:srgbClr val="000080"/>
                  </a:solidFill>
                  <a:latin typeface="幼圆" pitchFamily="49" charset="-122"/>
                  <a:ea typeface="幼圆" pitchFamily="49" charset="-122"/>
                </a:rPr>
                <a:t>，但</a:t>
              </a:r>
              <a:r>
                <a:rPr lang="zh-CN" altLang="en-US" sz="2400" b="1" dirty="0">
                  <a:solidFill>
                    <a:srgbClr val="000080"/>
                  </a:solidFill>
                  <a:latin typeface="幼圆" pitchFamily="49" charset="-122"/>
                  <a:ea typeface="幼圆" pitchFamily="49" charset="-122"/>
                </a:rPr>
                <a:t>插入和删除操作效率低</a:t>
              </a:r>
              <a:r>
                <a:rPr lang="zh-CN" altLang="en-US" sz="2400" dirty="0">
                  <a:solidFill>
                    <a:srgbClr val="000080"/>
                  </a:solidFill>
                  <a:latin typeface="幼圆" pitchFamily="49" charset="-122"/>
                  <a:ea typeface="幼圆" pitchFamily="49" charset="-122"/>
                </a:rPr>
                <a:t>；若采用</a:t>
              </a:r>
              <a:r>
                <a:rPr lang="zh-CN" altLang="en-US" sz="2400" b="1" dirty="0">
                  <a:solidFill>
                    <a:srgbClr val="000080"/>
                  </a:solidFill>
                  <a:latin typeface="幼圆" pitchFamily="49" charset="-122"/>
                  <a:ea typeface="幼圆" pitchFamily="49" charset="-122"/>
                </a:rPr>
                <a:t>链式存储</a:t>
              </a:r>
              <a:r>
                <a:rPr lang="zh-CN" altLang="en-US" sz="2400" dirty="0">
                  <a:solidFill>
                    <a:srgbClr val="000080"/>
                  </a:solidFill>
                  <a:latin typeface="幼圆" pitchFamily="49" charset="-122"/>
                  <a:ea typeface="幼圆" pitchFamily="49" charset="-122"/>
                </a:rPr>
                <a:t>，</a:t>
              </a:r>
              <a:r>
                <a:rPr lang="zh-CN" altLang="en-US" sz="2400" b="1" dirty="0">
                  <a:solidFill>
                    <a:srgbClr val="000080"/>
                  </a:solidFill>
                  <a:latin typeface="幼圆" pitchFamily="49" charset="-122"/>
                  <a:ea typeface="幼圆" pitchFamily="49" charset="-122"/>
                </a:rPr>
                <a:t>插入和删除操作效率高</a:t>
              </a:r>
              <a:r>
                <a:rPr lang="zh-CN" altLang="en-US" sz="2400" dirty="0">
                  <a:solidFill>
                    <a:srgbClr val="000080"/>
                  </a:solidFill>
                  <a:latin typeface="幼圆" pitchFamily="49" charset="-122"/>
                  <a:ea typeface="幼圆" pitchFamily="49" charset="-122"/>
                </a:rPr>
                <a:t>，但</a:t>
              </a:r>
              <a:r>
                <a:rPr lang="zh-CN" altLang="en-US" sz="2400" b="1" dirty="0">
                  <a:solidFill>
                    <a:srgbClr val="000080"/>
                  </a:solidFill>
                  <a:latin typeface="幼圆" pitchFamily="49" charset="-122"/>
                  <a:ea typeface="幼圆" pitchFamily="49" charset="-122"/>
                </a:rPr>
                <a:t>查找效率低</a:t>
              </a:r>
              <a:r>
                <a:rPr lang="zh-CN" altLang="en-US" sz="2400" dirty="0">
                  <a:solidFill>
                    <a:srgbClr val="000080"/>
                  </a:solidFill>
                  <a:latin typeface="幼圆" pitchFamily="49" charset="-122"/>
                  <a:ea typeface="幼圆" pitchFamily="49" charset="-122"/>
                </a:rPr>
                <a:t>（只能用顺序查找方法）；</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400" baseline="0" dirty="0">
                <a:solidFill>
                  <a:srgbClr val="000080"/>
                </a:solidFill>
                <a:latin typeface="幼圆" pitchFamily="49" charset="-122"/>
                <a:ea typeface="幼圆" pitchFamily="49" charset="-122"/>
              </a:endParaRPr>
            </a:p>
            <a:p>
              <a:pPr algn="just" fontAlgn="base">
                <a:spcBef>
                  <a:spcPct val="0"/>
                </a:spcBef>
              </a:pPr>
              <a:r>
                <a:rPr lang="zh-CN" altLang="en-US" sz="2400" baseline="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6239457" y="4826139"/>
            <a:ext cx="5950957" cy="1929083"/>
            <a:chOff x="2205" y="2744"/>
            <a:chExt cx="1491" cy="732"/>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3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二叉排序树（二叉搜索树，</a:t>
              </a:r>
              <a:r>
                <a:rPr lang="en-US" altLang="zh-CN" sz="2800" dirty="0">
                  <a:solidFill>
                    <a:srgbClr val="FF3300"/>
                  </a:solidFill>
                  <a:latin typeface="华文新魏" pitchFamily="2" charset="-122"/>
                  <a:ea typeface="华文新魏" pitchFamily="2" charset="-122"/>
                </a:rPr>
                <a:t>Binary Search </a:t>
              </a:r>
              <a:r>
                <a:rPr lang="en-US" altLang="zh-CN" sz="2800" dirty="0" err="1">
                  <a:solidFill>
                    <a:srgbClr val="FF3300"/>
                  </a:solidFill>
                  <a:latin typeface="华文新魏" pitchFamily="2" charset="-122"/>
                  <a:ea typeface="华文新魏" pitchFamily="2" charset="-122"/>
                </a:rPr>
                <a:t>Tree,BST</a:t>
              </a:r>
              <a:r>
                <a:rPr lang="zh-CN" altLang="en-US" sz="2800" dirty="0">
                  <a:solidFill>
                    <a:srgbClr val="FF3300"/>
                  </a:solidFill>
                  <a:latin typeface="华文新魏" pitchFamily="2" charset="-122"/>
                  <a:ea typeface="华文新魏" pitchFamily="2" charset="-122"/>
                </a:rPr>
                <a:t>）</a:t>
              </a:r>
            </a:p>
          </p:txBody>
        </p:sp>
      </p:grpSp>
    </p:spTree>
    <p:extLst>
      <p:ext uri="{BB962C8B-B14F-4D97-AF65-F5344CB8AC3E}">
        <p14:creationId xmlns:p14="http://schemas.microsoft.com/office/powerpoint/2010/main" val="36528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45</a:t>
            </a:fld>
            <a:endParaRPr lang="zh-CN" altLang="en-US"/>
          </a:p>
        </p:txBody>
      </p:sp>
      <p:grpSp>
        <p:nvGrpSpPr>
          <p:cNvPr id="6" name="Group 38"/>
          <p:cNvGrpSpPr>
            <a:grpSpLocks/>
          </p:cNvGrpSpPr>
          <p:nvPr/>
        </p:nvGrpSpPr>
        <p:grpSpPr bwMode="auto">
          <a:xfrm>
            <a:off x="527313" y="1484784"/>
            <a:ext cx="10720322"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354"/>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二叉查找（排序）树的构造原理及查找算法已在</a:t>
              </a:r>
              <a:r>
                <a:rPr lang="zh-CN" altLang="en-US" sz="2800" dirty="0" smtClean="0">
                  <a:solidFill>
                    <a:srgbClr val="000080"/>
                  </a:solidFill>
                  <a:latin typeface="幼圆" pitchFamily="49" charset="-122"/>
                  <a:ea typeface="幼圆" pitchFamily="49" charset="-122"/>
                </a:rPr>
                <a:t>“树与二叉树”</a:t>
              </a:r>
              <a:r>
                <a:rPr lang="zh-CN" altLang="en-US" sz="2800" dirty="0">
                  <a:solidFill>
                    <a:srgbClr val="000080"/>
                  </a:solidFill>
                  <a:latin typeface="幼圆" pitchFamily="49" charset="-122"/>
                  <a:ea typeface="幼圆" pitchFamily="49" charset="-122"/>
                </a:rPr>
                <a:t>一章</a:t>
              </a:r>
              <a:r>
                <a:rPr lang="zh-CN" altLang="en-US" sz="2800" dirty="0" smtClean="0">
                  <a:solidFill>
                    <a:srgbClr val="000080"/>
                  </a:solidFill>
                  <a:latin typeface="幼圆" pitchFamily="49" charset="-122"/>
                  <a:ea typeface="幼圆" pitchFamily="49" charset="-122"/>
                </a:rPr>
                <a:t>中</a:t>
              </a:r>
              <a:r>
                <a:rPr lang="zh-CN" altLang="en-US" sz="2800" dirty="0">
                  <a:solidFill>
                    <a:srgbClr val="000080"/>
                  </a:solidFill>
                  <a:latin typeface="幼圆" pitchFamily="49" charset="-122"/>
                  <a:ea typeface="幼圆" pitchFamily="49" charset="-122"/>
                </a:rPr>
                <a:t>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a:solidFill>
                  <a:srgbClr val="000080"/>
                </a:solidFill>
                <a:latin typeface="幼圆" pitchFamily="49" charset="-122"/>
                <a:ea typeface="幼圆" pitchFamily="49" charset="-122"/>
              </a:endParaRPr>
            </a:p>
            <a:p>
              <a:pPr algn="just" fontAlgn="base">
                <a:spcBef>
                  <a:spcPct val="0"/>
                </a:spcBef>
              </a:pPr>
              <a:r>
                <a:rPr lang="zh-CN" altLang="en-US" sz="2800" b="1" baseline="0" dirty="0">
                  <a:solidFill>
                    <a:srgbClr val="000080"/>
                  </a:solidFill>
                  <a:latin typeface="幼圆" pitchFamily="49" charset="-122"/>
                  <a:ea typeface="幼圆" pitchFamily="49" charset="-122"/>
                </a:rPr>
                <a:t>二叉</a:t>
              </a:r>
              <a:r>
                <a:rPr lang="zh-CN" altLang="en-US" sz="2800" b="1" dirty="0">
                  <a:solidFill>
                    <a:srgbClr val="000080"/>
                  </a:solidFill>
                  <a:latin typeface="幼圆" pitchFamily="49" charset="-122"/>
                  <a:ea typeface="幼圆" pitchFamily="49" charset="-122"/>
                </a:rPr>
                <a:t>查找（</a:t>
              </a:r>
              <a:r>
                <a:rPr lang="zh-CN" altLang="en-US" sz="2800" b="1" baseline="0" dirty="0">
                  <a:solidFill>
                    <a:srgbClr val="000080"/>
                  </a:solidFill>
                  <a:latin typeface="幼圆" pitchFamily="49" charset="-122"/>
                  <a:ea typeface="幼圆" pitchFamily="49" charset="-122"/>
                </a:rPr>
                <a:t>排序）树采用链式存储，元素插入与删除效率高，同时查找效率通常较高</a:t>
              </a:r>
              <a:r>
                <a:rPr lang="zh-CN" altLang="en-US" sz="2800" baseline="0" dirty="0">
                  <a:solidFill>
                    <a:srgbClr val="000080"/>
                  </a:solidFill>
                  <a:latin typeface="幼圆" pitchFamily="49" charset="-122"/>
                  <a:ea typeface="幼圆" pitchFamily="49" charset="-122"/>
                </a:rPr>
                <a:t>（平衡二叉排序树</a:t>
              </a:r>
              <a:r>
                <a:rPr lang="en-US" altLang="zh-CN" sz="2800" baseline="0" dirty="0">
                  <a:solidFill>
                    <a:srgbClr val="000080"/>
                  </a:solidFill>
                  <a:latin typeface="幼圆" pitchFamily="49" charset="-122"/>
                  <a:ea typeface="幼圆" pitchFamily="49" charset="-122"/>
                </a:rPr>
                <a:t>AVL</a:t>
              </a:r>
              <a:r>
                <a:rPr lang="zh-CN" altLang="en-US" sz="2800" baseline="0" dirty="0">
                  <a:solidFill>
                    <a:srgbClr val="000080"/>
                  </a:solidFill>
                  <a:latin typeface="幼圆" pitchFamily="49" charset="-122"/>
                  <a:ea typeface="幼圆" pitchFamily="49" charset="-122"/>
                </a:rPr>
                <a:t>的查找算法时间复杂度为</a:t>
              </a:r>
              <a:r>
                <a:rPr lang="en-US" altLang="zh-CN" sz="3600" b="1" baseline="0"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baseline="0" dirty="0">
                  <a:solidFill>
                    <a:srgbClr val="FF0000"/>
                  </a:solidFill>
                  <a:latin typeface="幼圆" pitchFamily="49" charset="-122"/>
                  <a:ea typeface="幼圆" pitchFamily="49" charset="-122"/>
                </a:rPr>
                <a:t>n)</a:t>
              </a:r>
              <a:r>
                <a:rPr lang="zh-CN" altLang="en-US" sz="2800" baseline="0" dirty="0">
                  <a:solidFill>
                    <a:srgbClr val="000080"/>
                  </a:solidFill>
                  <a:latin typeface="幼圆" pitchFamily="49" charset="-122"/>
                  <a:ea typeface="幼圆" pitchFamily="49" charset="-122"/>
                </a:rPr>
                <a:t>），特别适合</a:t>
              </a:r>
              <a:r>
                <a:rPr lang="zh-CN" altLang="en-US" sz="2800" b="1" baseline="0" dirty="0">
                  <a:solidFill>
                    <a:srgbClr val="000080"/>
                  </a:solidFill>
                  <a:latin typeface="幼圆" pitchFamily="49" charset="-122"/>
                  <a:ea typeface="幼圆" pitchFamily="49" charset="-122"/>
                </a:rPr>
                <a:t>动态查找表</a:t>
              </a:r>
              <a:r>
                <a:rPr lang="zh-CN" altLang="en-US" sz="2800" baseline="0" dirty="0">
                  <a:solidFill>
                    <a:srgbClr val="000080"/>
                  </a:solidFill>
                  <a:latin typeface="幼圆" pitchFamily="49" charset="-122"/>
                  <a:ea typeface="幼圆" pitchFamily="49" charset="-122"/>
                </a:rPr>
                <a:t>的数据组织（如单词词频统计中单词表的构造）。</a:t>
              </a:r>
              <a:endParaRPr lang="en-US" altLang="zh-CN" sz="28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609521" y="457201"/>
            <a:ext cx="8461629"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smtClean="0">
                  <a:solidFill>
                    <a:srgbClr val="FF0000"/>
                  </a:solidFill>
                  <a:ea typeface="楷体_GB2312" pitchFamily="49" charset="-122"/>
                </a:rPr>
                <a:t>7.4</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二叉查找（排序）树（</a:t>
              </a:r>
              <a:r>
                <a:rPr lang="en-US" altLang="zh-CN" sz="3300" dirty="0">
                  <a:solidFill>
                    <a:srgbClr val="FF0000"/>
                  </a:solidFill>
                  <a:latin typeface="楷体_GB2312" pitchFamily="49" charset="-122"/>
                  <a:ea typeface="楷体_GB2312" pitchFamily="49" charset="-122"/>
                </a:rPr>
                <a:t>BST</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spTree>
    <p:extLst>
      <p:ext uri="{BB962C8B-B14F-4D97-AF65-F5344CB8AC3E}">
        <p14:creationId xmlns:p14="http://schemas.microsoft.com/office/powerpoint/2010/main" val="17688117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46</a:t>
            </a:fld>
            <a:endParaRPr lang="zh-CN" altLang="en-US"/>
          </a:p>
        </p:txBody>
      </p:sp>
      <p:sp>
        <p:nvSpPr>
          <p:cNvPr id="3" name="TextBox 2"/>
          <p:cNvSpPr txBox="1"/>
          <p:nvPr/>
        </p:nvSpPr>
        <p:spPr>
          <a:xfrm>
            <a:off x="4175243" y="856358"/>
            <a:ext cx="8015170"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BTNodeptr</a:t>
            </a:r>
            <a:r>
              <a:rPr lang="en-US" altLang="zh-CN" sz="2400" dirty="0"/>
              <a:t>  </a:t>
            </a:r>
            <a:r>
              <a:rPr lang="en-US" altLang="zh-CN" sz="2400" dirty="0" err="1"/>
              <a:t>searchBST</a:t>
            </a:r>
            <a:r>
              <a:rPr lang="en-US" altLang="zh-CN" sz="2400" dirty="0"/>
              <a:t>(</a:t>
            </a:r>
            <a:r>
              <a:rPr lang="en-US" altLang="zh-CN" sz="2400" dirty="0" err="1"/>
              <a:t>BTNodeptr</a:t>
            </a:r>
            <a:r>
              <a:rPr lang="en-US" altLang="zh-CN" sz="2400" dirty="0"/>
              <a:t> p, </a:t>
            </a:r>
            <a:r>
              <a:rPr lang="en-US" altLang="zh-CN" sz="2400" dirty="0" err="1"/>
              <a:t>Datatype</a:t>
            </a:r>
            <a:r>
              <a:rPr lang="en-US" altLang="zh-CN" sz="2400" dirty="0"/>
              <a:t> item)</a:t>
            </a:r>
          </a:p>
          <a:p>
            <a:r>
              <a:rPr lang="en-US" altLang="zh-CN" sz="2400" dirty="0"/>
              <a:t>{</a:t>
            </a:r>
          </a:p>
          <a:p>
            <a:r>
              <a:rPr lang="en-US" altLang="zh-CN" sz="2400" dirty="0"/>
              <a:t>    if(p == NULL){</a:t>
            </a:r>
          </a:p>
          <a:p>
            <a:r>
              <a:rPr lang="en-US" altLang="zh-CN" sz="2400" dirty="0"/>
              <a:t>        p = (</a:t>
            </a:r>
            <a:r>
              <a:rPr lang="en-US" altLang="zh-CN" sz="2400" dirty="0" err="1"/>
              <a:t>BTNodeptr</a:t>
            </a:r>
            <a:r>
              <a:rPr lang="en-US" altLang="zh-CN" sz="2400" dirty="0"/>
              <a:t>)</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BTNode</a:t>
            </a:r>
            <a:r>
              <a:rPr lang="en-US" altLang="zh-CN" sz="2400" dirty="0"/>
              <a:t>));</a:t>
            </a:r>
          </a:p>
          <a:p>
            <a:r>
              <a:rPr lang="en-US" altLang="zh-CN" sz="2400" dirty="0"/>
              <a:t>        p-&gt;data = item;</a:t>
            </a:r>
          </a:p>
          <a:p>
            <a:r>
              <a:rPr lang="en-US" altLang="zh-CN" sz="2400" dirty="0"/>
              <a:t>        p-&gt;</a:t>
            </a:r>
            <a:r>
              <a:rPr lang="en-US" altLang="zh-CN" sz="2400" dirty="0" err="1"/>
              <a:t>lchild</a:t>
            </a:r>
            <a:r>
              <a:rPr lang="en-US" altLang="zh-CN" sz="2400" dirty="0"/>
              <a:t> = p-&gt;</a:t>
            </a:r>
            <a:r>
              <a:rPr lang="en-US" altLang="zh-CN" sz="2400" dirty="0" err="1"/>
              <a:t>rchild</a:t>
            </a:r>
            <a:r>
              <a:rPr lang="en-US" altLang="zh-CN" sz="2400" dirty="0"/>
              <a:t> = NULL;</a:t>
            </a:r>
          </a:p>
          <a:p>
            <a:r>
              <a:rPr lang="en-US" altLang="zh-CN" sz="2400" dirty="0"/>
              <a:t>    } </a:t>
            </a:r>
          </a:p>
          <a:p>
            <a:r>
              <a:rPr lang="en-US" altLang="zh-CN" sz="2400" dirty="0"/>
              <a:t>    else if( item &lt; p-&gt;data)</a:t>
            </a:r>
          </a:p>
          <a:p>
            <a:r>
              <a:rPr lang="en-US" altLang="zh-CN" sz="2400" dirty="0"/>
              <a:t>        p-&gt;</a:t>
            </a:r>
            <a:r>
              <a:rPr lang="en-US" altLang="zh-CN" sz="2400" dirty="0" err="1"/>
              <a:t>lchild</a:t>
            </a:r>
            <a:r>
              <a:rPr lang="en-US" altLang="zh-CN" sz="2400" dirty="0"/>
              <a:t> = </a:t>
            </a:r>
            <a:r>
              <a:rPr lang="en-US" altLang="zh-CN" sz="2400" dirty="0" err="1"/>
              <a:t>insertBST</a:t>
            </a:r>
            <a:r>
              <a:rPr lang="en-US" altLang="zh-CN" sz="2400" dirty="0"/>
              <a:t>(p-&gt;</a:t>
            </a:r>
            <a:r>
              <a:rPr lang="en-US" altLang="zh-CN" sz="2400" dirty="0" err="1"/>
              <a:t>lchild</a:t>
            </a:r>
            <a:r>
              <a:rPr lang="en-US" altLang="zh-CN" sz="2400" dirty="0"/>
              <a:t>, item);</a:t>
            </a:r>
          </a:p>
          <a:p>
            <a:r>
              <a:rPr lang="en-US" altLang="zh-CN" sz="2400" dirty="0"/>
              <a:t>    else if( item &gt; p-&gt;data)</a:t>
            </a:r>
          </a:p>
          <a:p>
            <a:r>
              <a:rPr lang="en-US" altLang="zh-CN" sz="2400" dirty="0"/>
              <a:t>       p-&gt;</a:t>
            </a:r>
            <a:r>
              <a:rPr lang="en-US" altLang="zh-CN" sz="2400" dirty="0" err="1"/>
              <a:t>rchild</a:t>
            </a:r>
            <a:r>
              <a:rPr lang="en-US" altLang="zh-CN" sz="2400" dirty="0"/>
              <a:t> = </a:t>
            </a:r>
            <a:r>
              <a:rPr lang="en-US" altLang="zh-CN" sz="2400" dirty="0" err="1"/>
              <a:t>insertBST</a:t>
            </a:r>
            <a:r>
              <a:rPr lang="en-US" altLang="zh-CN" sz="2400" dirty="0"/>
              <a:t>(p-&gt;</a:t>
            </a:r>
            <a:r>
              <a:rPr lang="en-US" altLang="zh-CN" sz="2400" dirty="0" err="1"/>
              <a:t>rchild,item</a:t>
            </a:r>
            <a:r>
              <a:rPr lang="en-US" altLang="zh-CN" sz="2400" dirty="0"/>
              <a:t>);</a:t>
            </a:r>
          </a:p>
          <a:p>
            <a:r>
              <a:rPr lang="en-US" altLang="zh-CN" sz="2400" dirty="0"/>
              <a:t>    else   </a:t>
            </a:r>
          </a:p>
          <a:p>
            <a:r>
              <a:rPr lang="en-US" altLang="zh-CN" sz="2400" dirty="0">
                <a:solidFill>
                  <a:srgbClr val="7030A0"/>
                </a:solidFill>
              </a:rPr>
              <a:t>       </a:t>
            </a:r>
            <a:r>
              <a:rPr lang="en-US" altLang="zh-CN" sz="2400" i="1" dirty="0">
                <a:solidFill>
                  <a:srgbClr val="7030A0"/>
                </a:solidFill>
              </a:rPr>
              <a:t>do-something</a:t>
            </a:r>
            <a:r>
              <a:rPr lang="en-US" altLang="zh-CN" sz="2400" i="1" dirty="0"/>
              <a:t>;</a:t>
            </a:r>
            <a:r>
              <a:rPr lang="en-US" altLang="zh-CN" sz="2400" dirty="0"/>
              <a:t> //</a:t>
            </a:r>
            <a:r>
              <a:rPr lang="zh-CN" altLang="en-US" sz="2400" dirty="0"/>
              <a:t>找到该元素</a:t>
            </a:r>
            <a:endParaRPr lang="en-US" altLang="zh-CN" sz="2400" dirty="0"/>
          </a:p>
          <a:p>
            <a:r>
              <a:rPr lang="en-US" altLang="zh-CN" sz="2400" dirty="0"/>
              <a:t>    return p;</a:t>
            </a:r>
          </a:p>
          <a:p>
            <a:r>
              <a:rPr lang="en-US" altLang="zh-CN" sz="2400" dirty="0"/>
              <a:t>} </a:t>
            </a:r>
            <a:endParaRPr lang="zh-CN" altLang="en-US" sz="2400" dirty="0"/>
          </a:p>
        </p:txBody>
      </p:sp>
      <p:grpSp>
        <p:nvGrpSpPr>
          <p:cNvPr id="4" name="Group 46"/>
          <p:cNvGrpSpPr>
            <a:grpSpLocks/>
          </p:cNvGrpSpPr>
          <p:nvPr/>
        </p:nvGrpSpPr>
        <p:grpSpPr bwMode="auto">
          <a:xfrm>
            <a:off x="0" y="2564905"/>
            <a:ext cx="4079245"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769"/>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a:solidFill>
                    <a:srgbClr val="FF3300"/>
                  </a:solidFill>
                  <a:latin typeface="黑体" pitchFamily="2" charset="-122"/>
                  <a:ea typeface="黑体" pitchFamily="2" charset="-122"/>
                </a:rPr>
                <a:t>功能：</a:t>
              </a:r>
              <a:r>
                <a:rPr lang="zh-CN" altLang="en-US"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a:solidFill>
                    <a:srgbClr val="FF0000"/>
                  </a:solidFill>
                  <a:latin typeface="幼圆" pitchFamily="49" charset="-122"/>
                  <a:ea typeface="幼圆" pitchFamily="49" charset="-122"/>
                </a:rPr>
                <a:t>（特别适合动态查找表的构造和查找）</a:t>
              </a:r>
            </a:p>
          </p:txBody>
        </p:sp>
      </p:grpSp>
      <p:grpSp>
        <p:nvGrpSpPr>
          <p:cNvPr id="8" name="Group 35"/>
          <p:cNvGrpSpPr>
            <a:grpSpLocks/>
          </p:cNvGrpSpPr>
          <p:nvPr/>
        </p:nvGrpSpPr>
        <p:grpSpPr bwMode="auto">
          <a:xfrm>
            <a:off x="815307" y="404664"/>
            <a:ext cx="2742843"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extLst>
      <p:ext uri="{BB962C8B-B14F-4D97-AF65-F5344CB8AC3E}">
        <p14:creationId xmlns:p14="http://schemas.microsoft.com/office/powerpoint/2010/main" val="1465544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5903210" y="6400800"/>
            <a:ext cx="2539669" cy="457200"/>
          </a:xfrm>
        </p:spPr>
        <p:txBody>
          <a:bodyPr/>
          <a:lstStyle/>
          <a:p>
            <a:fld id="{0C913308-F349-4B6D-A68A-DD1791B4A57B}" type="slidenum">
              <a:rPr lang="zh-CN" altLang="en-US" smtClean="0"/>
              <a:pPr/>
              <a:t>47</a:t>
            </a:fld>
            <a:endParaRPr lang="zh-CN" altLang="en-US"/>
          </a:p>
        </p:txBody>
      </p:sp>
      <p:grpSp>
        <p:nvGrpSpPr>
          <p:cNvPr id="3" name="Group 348"/>
          <p:cNvGrpSpPr>
            <a:grpSpLocks/>
          </p:cNvGrpSpPr>
          <p:nvPr/>
        </p:nvGrpSpPr>
        <p:grpSpPr bwMode="auto">
          <a:xfrm>
            <a:off x="0" y="0"/>
            <a:ext cx="11855097"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37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a:solidFill>
                    <a:srgbClr val="FF3300"/>
                  </a:solidFill>
                  <a:latin typeface="华文新魏" pitchFamily="2" charset="-122"/>
                  <a:ea typeface="华文新魏" pitchFamily="2" charset="-122"/>
                </a:rPr>
                <a:t>BST</a:t>
              </a:r>
              <a:r>
                <a:rPr lang="zh-CN" altLang="en-US" sz="2800" dirty="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a:solidFill>
                    <a:srgbClr val="FF3300"/>
                  </a:solidFill>
                  <a:latin typeface="华文新魏" pitchFamily="2" charset="-122"/>
                  <a:ea typeface="华文新魏" pitchFamily="2" charset="-122"/>
                </a:rPr>
                <a:t>O(log2n)</a:t>
              </a:r>
              <a:r>
                <a:rPr lang="zh-CN" altLang="en-US" sz="2800" dirty="0">
                  <a:solidFill>
                    <a:srgbClr val="FF3300"/>
                  </a:solidFill>
                  <a:latin typeface="华文新魏" pitchFamily="2" charset="-122"/>
                  <a:ea typeface="华文新魏" pitchFamily="2" charset="-122"/>
                </a:rPr>
                <a:t>查找性能。对于像单词表（字典）这样的数据，有没有更好的数据结构呢？</a:t>
              </a:r>
            </a:p>
          </p:txBody>
        </p:sp>
      </p:grpSp>
      <p:grpSp>
        <p:nvGrpSpPr>
          <p:cNvPr id="16" name="组合 28"/>
          <p:cNvGrpSpPr/>
          <p:nvPr/>
        </p:nvGrpSpPr>
        <p:grpSpPr>
          <a:xfrm>
            <a:off x="431315" y="3140968"/>
            <a:ext cx="4426765" cy="2601580"/>
            <a:chOff x="323528" y="3140968"/>
            <a:chExt cx="3320506" cy="2601580"/>
          </a:xfrm>
        </p:grpSpPr>
        <p:sp>
          <p:nvSpPr>
            <p:cNvPr id="6" name="矩形 5"/>
            <p:cNvSpPr/>
            <p:nvPr/>
          </p:nvSpPr>
          <p:spPr>
            <a:xfrm>
              <a:off x="323528" y="3140968"/>
              <a:ext cx="321668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not take to heart every thing you hear</a:t>
              </a:r>
              <a:endParaRPr lang="zh-CN" altLang="en-US" dirty="0"/>
            </a:p>
          </p:txBody>
        </p:sp>
        <p:sp>
          <p:nvSpPr>
            <p:cNvPr id="7" name="矩形 6"/>
            <p:cNvSpPr/>
            <p:nvPr/>
          </p:nvSpPr>
          <p:spPr>
            <a:xfrm>
              <a:off x="1475656" y="3573016"/>
              <a:ext cx="297235" cy="369332"/>
            </a:xfrm>
            <a:prstGeom prst="rect">
              <a:avLst/>
            </a:prstGeom>
          </p:spPr>
          <p:txBody>
            <a:bodyPr wrap="none">
              <a:spAutoFit/>
            </a:bodyPr>
            <a:lstStyle/>
            <a:p>
              <a:r>
                <a:rPr lang="en-US" altLang="zh-CN" dirty="0"/>
                <a:t>do</a:t>
              </a:r>
              <a:endParaRPr lang="zh-CN" altLang="en-US" dirty="0"/>
            </a:p>
          </p:txBody>
        </p:sp>
        <p:sp>
          <p:nvSpPr>
            <p:cNvPr id="8" name="矩形 7"/>
            <p:cNvSpPr/>
            <p:nvPr/>
          </p:nvSpPr>
          <p:spPr>
            <a:xfrm>
              <a:off x="1907704" y="4005064"/>
              <a:ext cx="336915" cy="369332"/>
            </a:xfrm>
            <a:prstGeom prst="rect">
              <a:avLst/>
            </a:prstGeom>
          </p:spPr>
          <p:txBody>
            <a:bodyPr wrap="none">
              <a:spAutoFit/>
            </a:bodyPr>
            <a:lstStyle/>
            <a:p>
              <a:r>
                <a:rPr lang="en-US" altLang="zh-CN" dirty="0"/>
                <a:t>not</a:t>
              </a:r>
              <a:endParaRPr lang="zh-CN" altLang="en-US" dirty="0"/>
            </a:p>
          </p:txBody>
        </p:sp>
        <p:sp>
          <p:nvSpPr>
            <p:cNvPr id="9" name="矩形 8"/>
            <p:cNvSpPr/>
            <p:nvPr/>
          </p:nvSpPr>
          <p:spPr>
            <a:xfrm>
              <a:off x="2267744" y="4437112"/>
              <a:ext cx="407857" cy="369332"/>
            </a:xfrm>
            <a:prstGeom prst="rect">
              <a:avLst/>
            </a:prstGeom>
          </p:spPr>
          <p:txBody>
            <a:bodyPr wrap="none">
              <a:spAutoFit/>
            </a:bodyPr>
            <a:lstStyle/>
            <a:p>
              <a:r>
                <a:rPr lang="en-US" altLang="zh-CN" dirty="0"/>
                <a:t>take</a:t>
              </a:r>
              <a:endParaRPr lang="zh-CN" altLang="en-US" dirty="0"/>
            </a:p>
          </p:txBody>
        </p:sp>
        <p:sp>
          <p:nvSpPr>
            <p:cNvPr id="10" name="矩形 9"/>
            <p:cNvSpPr/>
            <p:nvPr/>
          </p:nvSpPr>
          <p:spPr>
            <a:xfrm>
              <a:off x="2771800" y="4869160"/>
              <a:ext cx="257557" cy="369332"/>
            </a:xfrm>
            <a:prstGeom prst="rect">
              <a:avLst/>
            </a:prstGeom>
          </p:spPr>
          <p:txBody>
            <a:bodyPr wrap="none">
              <a:spAutoFit/>
            </a:bodyPr>
            <a:lstStyle/>
            <a:p>
              <a:r>
                <a:rPr lang="en-US" altLang="zh-CN" dirty="0"/>
                <a:t>to</a:t>
              </a:r>
              <a:endParaRPr lang="zh-CN" altLang="en-US" dirty="0"/>
            </a:p>
          </p:txBody>
        </p:sp>
        <p:sp>
          <p:nvSpPr>
            <p:cNvPr id="11" name="矩形 10"/>
            <p:cNvSpPr/>
            <p:nvPr/>
          </p:nvSpPr>
          <p:spPr>
            <a:xfrm>
              <a:off x="1475656" y="4437112"/>
              <a:ext cx="463168" cy="369332"/>
            </a:xfrm>
            <a:prstGeom prst="rect">
              <a:avLst/>
            </a:prstGeom>
          </p:spPr>
          <p:txBody>
            <a:bodyPr wrap="none">
              <a:spAutoFit/>
            </a:bodyPr>
            <a:lstStyle/>
            <a:p>
              <a:r>
                <a:rPr lang="en-US" altLang="zh-CN" dirty="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3" name="矩形 12"/>
            <p:cNvSpPr/>
            <p:nvPr/>
          </p:nvSpPr>
          <p:spPr>
            <a:xfrm>
              <a:off x="2123728" y="5373216"/>
              <a:ext cx="447537" cy="369332"/>
            </a:xfrm>
            <a:prstGeom prst="rect">
              <a:avLst/>
            </a:prstGeom>
          </p:spPr>
          <p:txBody>
            <a:bodyPr wrap="none">
              <a:spAutoFit/>
            </a:bodyPr>
            <a:lstStyle/>
            <a:p>
              <a:r>
                <a:rPr lang="en-US" altLang="zh-CN" dirty="0"/>
                <a:t>thing</a:t>
              </a:r>
              <a:endParaRPr lang="zh-CN" altLang="en-US" dirty="0"/>
            </a:p>
          </p:txBody>
        </p:sp>
        <p:sp>
          <p:nvSpPr>
            <p:cNvPr id="14" name="矩形 13"/>
            <p:cNvSpPr/>
            <p:nvPr/>
          </p:nvSpPr>
          <p:spPr>
            <a:xfrm>
              <a:off x="3275856" y="5373216"/>
              <a:ext cx="368178" cy="369332"/>
            </a:xfrm>
            <a:prstGeom prst="rect">
              <a:avLst/>
            </a:prstGeom>
          </p:spPr>
          <p:txBody>
            <a:bodyPr wrap="none">
              <a:spAutoFit/>
            </a:bodyPr>
            <a:lstStyle/>
            <a:p>
              <a:r>
                <a:rPr lang="en-US" altLang="zh-CN" dirty="0"/>
                <a:t>you</a:t>
              </a:r>
              <a:endParaRPr lang="zh-CN" altLang="en-US" dirty="0"/>
            </a:p>
          </p:txBody>
        </p:sp>
        <p:sp>
          <p:nvSpPr>
            <p:cNvPr id="15" name="矩形 14"/>
            <p:cNvSpPr/>
            <p:nvPr/>
          </p:nvSpPr>
          <p:spPr>
            <a:xfrm>
              <a:off x="1403648" y="5373216"/>
              <a:ext cx="423489" cy="369332"/>
            </a:xfrm>
            <a:prstGeom prst="rect">
              <a:avLst/>
            </a:prstGeom>
          </p:spPr>
          <p:txBody>
            <a:bodyPr wrap="none">
              <a:spAutoFit/>
            </a:bodyPr>
            <a:lstStyle/>
            <a:p>
              <a:r>
                <a:rPr lang="en-US" altLang="zh-CN" dirty="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6332306" y="3140968"/>
            <a:ext cx="5149647" cy="3501008"/>
            <a:chOff x="4749848" y="3356992"/>
            <a:chExt cx="3862738" cy="3501008"/>
          </a:xfrm>
        </p:grpSpPr>
        <p:sp>
          <p:nvSpPr>
            <p:cNvPr id="30" name="矩形 29"/>
            <p:cNvSpPr/>
            <p:nvPr/>
          </p:nvSpPr>
          <p:spPr>
            <a:xfrm>
              <a:off x="4749848" y="3356992"/>
              <a:ext cx="329604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every hear  heart  not take thing to you</a:t>
              </a:r>
              <a:endParaRPr lang="zh-CN" altLang="en-US" dirty="0"/>
            </a:p>
          </p:txBody>
        </p:sp>
        <p:sp>
          <p:nvSpPr>
            <p:cNvPr id="31" name="矩形 30"/>
            <p:cNvSpPr/>
            <p:nvPr/>
          </p:nvSpPr>
          <p:spPr>
            <a:xfrm>
              <a:off x="4788024" y="3789040"/>
              <a:ext cx="297235" cy="369332"/>
            </a:xfrm>
            <a:prstGeom prst="rect">
              <a:avLst/>
            </a:prstGeom>
          </p:spPr>
          <p:txBody>
            <a:bodyPr wrap="none">
              <a:spAutoFit/>
            </a:bodyPr>
            <a:lstStyle/>
            <a:p>
              <a:r>
                <a:rPr lang="en-US" altLang="zh-CN" dirty="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3" name="矩形 32"/>
            <p:cNvSpPr/>
            <p:nvPr/>
          </p:nvSpPr>
          <p:spPr>
            <a:xfrm>
              <a:off x="5580112" y="4509120"/>
              <a:ext cx="423489" cy="369332"/>
            </a:xfrm>
            <a:prstGeom prst="rect">
              <a:avLst/>
            </a:prstGeom>
          </p:spPr>
          <p:txBody>
            <a:bodyPr wrap="none">
              <a:spAutoFit/>
            </a:bodyPr>
            <a:lstStyle/>
            <a:p>
              <a:r>
                <a:rPr lang="en-US" altLang="zh-CN" dirty="0"/>
                <a:t>hear</a:t>
              </a:r>
              <a:endParaRPr lang="zh-CN" altLang="en-US" dirty="0"/>
            </a:p>
          </p:txBody>
        </p:sp>
        <p:sp>
          <p:nvSpPr>
            <p:cNvPr id="34" name="矩形 33"/>
            <p:cNvSpPr/>
            <p:nvPr/>
          </p:nvSpPr>
          <p:spPr>
            <a:xfrm>
              <a:off x="6012160" y="4869160"/>
              <a:ext cx="463168" cy="369332"/>
            </a:xfrm>
            <a:prstGeom prst="rect">
              <a:avLst/>
            </a:prstGeom>
          </p:spPr>
          <p:txBody>
            <a:bodyPr wrap="none">
              <a:spAutoFit/>
            </a:bodyPr>
            <a:lstStyle/>
            <a:p>
              <a:r>
                <a:rPr lang="en-US" altLang="zh-CN" dirty="0"/>
                <a:t>heart</a:t>
              </a:r>
              <a:endParaRPr lang="zh-CN" altLang="en-US" dirty="0"/>
            </a:p>
          </p:txBody>
        </p:sp>
        <p:sp>
          <p:nvSpPr>
            <p:cNvPr id="35" name="矩形 34"/>
            <p:cNvSpPr/>
            <p:nvPr/>
          </p:nvSpPr>
          <p:spPr>
            <a:xfrm>
              <a:off x="6516216" y="5229200"/>
              <a:ext cx="336915" cy="369332"/>
            </a:xfrm>
            <a:prstGeom prst="rect">
              <a:avLst/>
            </a:prstGeom>
          </p:spPr>
          <p:txBody>
            <a:bodyPr wrap="none">
              <a:spAutoFit/>
            </a:bodyPr>
            <a:lstStyle/>
            <a:p>
              <a:r>
                <a:rPr lang="en-US" altLang="zh-CN" dirty="0"/>
                <a:t>not</a:t>
              </a:r>
              <a:endParaRPr lang="zh-CN" altLang="en-US" dirty="0"/>
            </a:p>
          </p:txBody>
        </p:sp>
        <p:sp>
          <p:nvSpPr>
            <p:cNvPr id="36" name="矩形 35"/>
            <p:cNvSpPr/>
            <p:nvPr/>
          </p:nvSpPr>
          <p:spPr>
            <a:xfrm>
              <a:off x="6948264" y="5589240"/>
              <a:ext cx="407857" cy="369332"/>
            </a:xfrm>
            <a:prstGeom prst="rect">
              <a:avLst/>
            </a:prstGeom>
          </p:spPr>
          <p:txBody>
            <a:bodyPr wrap="none">
              <a:spAutoFit/>
            </a:bodyPr>
            <a:lstStyle/>
            <a:p>
              <a:r>
                <a:rPr lang="en-US" altLang="zh-CN" dirty="0"/>
                <a:t>take</a:t>
              </a:r>
              <a:endParaRPr lang="zh-CN" altLang="en-US" dirty="0"/>
            </a:p>
          </p:txBody>
        </p:sp>
        <p:sp>
          <p:nvSpPr>
            <p:cNvPr id="37" name="矩形 36"/>
            <p:cNvSpPr/>
            <p:nvPr/>
          </p:nvSpPr>
          <p:spPr>
            <a:xfrm>
              <a:off x="7380312" y="5949280"/>
              <a:ext cx="447537" cy="369332"/>
            </a:xfrm>
            <a:prstGeom prst="rect">
              <a:avLst/>
            </a:prstGeom>
          </p:spPr>
          <p:txBody>
            <a:bodyPr wrap="none">
              <a:spAutoFit/>
            </a:bodyPr>
            <a:lstStyle/>
            <a:p>
              <a:r>
                <a:rPr lang="en-US" altLang="zh-CN" dirty="0"/>
                <a:t>thing</a:t>
              </a:r>
              <a:endParaRPr lang="zh-CN" altLang="en-US" dirty="0"/>
            </a:p>
          </p:txBody>
        </p:sp>
        <p:sp>
          <p:nvSpPr>
            <p:cNvPr id="38" name="矩形 37"/>
            <p:cNvSpPr/>
            <p:nvPr/>
          </p:nvSpPr>
          <p:spPr>
            <a:xfrm>
              <a:off x="7884368" y="6237312"/>
              <a:ext cx="257557" cy="369332"/>
            </a:xfrm>
            <a:prstGeom prst="rect">
              <a:avLst/>
            </a:prstGeom>
          </p:spPr>
          <p:txBody>
            <a:bodyPr wrap="none">
              <a:spAutoFit/>
            </a:bodyPr>
            <a:lstStyle/>
            <a:p>
              <a:r>
                <a:rPr lang="en-US" altLang="zh-CN" dirty="0"/>
                <a:t>to</a:t>
              </a:r>
              <a:endParaRPr lang="zh-CN" altLang="en-US" dirty="0"/>
            </a:p>
          </p:txBody>
        </p:sp>
        <p:sp>
          <p:nvSpPr>
            <p:cNvPr id="39" name="矩形 38"/>
            <p:cNvSpPr/>
            <p:nvPr/>
          </p:nvSpPr>
          <p:spPr>
            <a:xfrm>
              <a:off x="8244408" y="6488668"/>
              <a:ext cx="368178" cy="369332"/>
            </a:xfrm>
            <a:prstGeom prst="rect">
              <a:avLst/>
            </a:prstGeom>
          </p:spPr>
          <p:txBody>
            <a:bodyPr wrap="none">
              <a:spAutoFit/>
            </a:bodyPr>
            <a:lstStyle/>
            <a:p>
              <a:r>
                <a:rPr lang="en-US" altLang="zh-CN" dirty="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5688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48</a:t>
            </a:fld>
            <a:endParaRPr lang="zh-CN" altLang="en-US"/>
          </a:p>
        </p:txBody>
      </p:sp>
      <p:grpSp>
        <p:nvGrpSpPr>
          <p:cNvPr id="3" name="Group 108"/>
          <p:cNvGrpSpPr>
            <a:grpSpLocks/>
          </p:cNvGrpSpPr>
          <p:nvPr/>
        </p:nvGrpSpPr>
        <p:grpSpPr bwMode="auto">
          <a:xfrm>
            <a:off x="660314" y="44624"/>
            <a:ext cx="7259223"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a:solidFill>
                    <a:srgbClr val="FFFFFF"/>
                  </a:solidFill>
                  <a:latin typeface="黑体" pitchFamily="49" charset="-122"/>
                  <a:ea typeface="黑体" pitchFamily="49" charset="-122"/>
                </a:rPr>
                <a:t>Trie</a:t>
              </a:r>
              <a:r>
                <a:rPr lang="zh-CN" altLang="en-US" sz="3000" dirty="0">
                  <a:solidFill>
                    <a:srgbClr val="FFFFFF"/>
                  </a:solidFill>
                  <a:latin typeface="黑体" pitchFamily="49" charset="-122"/>
                  <a:ea typeface="黑体" pitchFamily="49" charset="-122"/>
                </a:rPr>
                <a:t>结构及查找</a:t>
              </a:r>
              <a:r>
                <a:rPr lang="en-US" altLang="zh-CN" sz="3000" dirty="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527313" y="404664"/>
            <a:ext cx="10720322"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926"/>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在二叉树遍历中通常是通过比较整个键值来进行的，即每个节点包含一个键值，该键值与要查找的键值进行比较而在树中寻找正确的路径。而用键值的一部分来确定查找路径的树称为</a:t>
              </a:r>
              <a:r>
                <a:rPr lang="en-US" altLang="zh-CN" sz="2400" b="1"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树（它来源于</a:t>
              </a:r>
              <a:r>
                <a:rPr lang="en-US" altLang="zh-CN" sz="2400" baseline="0" dirty="0">
                  <a:solidFill>
                    <a:srgbClr val="000080"/>
                  </a:solidFill>
                  <a:latin typeface="幼圆" pitchFamily="49" charset="-122"/>
                  <a:ea typeface="幼圆" pitchFamily="49" charset="-122"/>
                </a:rPr>
                <a:t>re</a:t>
              </a:r>
              <a:r>
                <a:rPr lang="en-US" altLang="zh-CN" sz="2400" b="1" baseline="0" dirty="0">
                  <a:solidFill>
                    <a:srgbClr val="000080"/>
                  </a:solidFill>
                  <a:latin typeface="幼圆" pitchFamily="49" charset="-122"/>
                  <a:ea typeface="幼圆" pitchFamily="49" charset="-122"/>
                </a:rPr>
                <a:t>trie</a:t>
              </a:r>
              <a:r>
                <a:rPr lang="en-US" altLang="zh-CN" sz="2400" baseline="0" dirty="0">
                  <a:solidFill>
                    <a:srgbClr val="000080"/>
                  </a:solidFill>
                  <a:latin typeface="幼圆" pitchFamily="49" charset="-122"/>
                  <a:ea typeface="幼圆" pitchFamily="49" charset="-122"/>
                </a:rPr>
                <a:t>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主要应用</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baseline="0" dirty="0">
                  <a:solidFill>
                    <a:srgbClr val="000080"/>
                  </a:solidFill>
                  <a:latin typeface="幼圆" pitchFamily="49" charset="-122"/>
                  <a:ea typeface="幼圆" pitchFamily="49" charset="-122"/>
                </a:rPr>
                <a:t>信息检索（</a:t>
              </a:r>
              <a:r>
                <a:rPr lang="en-US" altLang="zh-CN" sz="2400" baseline="0" dirty="0">
                  <a:solidFill>
                    <a:srgbClr val="000080"/>
                  </a:solidFill>
                  <a:latin typeface="幼圆" pitchFamily="49" charset="-122"/>
                  <a:ea typeface="幼圆" pitchFamily="49" charset="-122"/>
                </a:rPr>
                <a:t>information retrieval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baseline="0" dirty="0">
                  <a:solidFill>
                    <a:srgbClr val="000080"/>
                  </a:solidFill>
                  <a:latin typeface="幼圆" pitchFamily="49" charset="-122"/>
                  <a:ea typeface="幼圆" pitchFamily="49" charset="-122"/>
                </a:rPr>
                <a:t> </a:t>
              </a:r>
              <a:endParaRPr lang="zh-CN" altLang="en-US" sz="2400" baseline="0" dirty="0">
                <a:solidFill>
                  <a:srgbClr val="000080"/>
                </a:solidFill>
                <a:latin typeface="幼圆" pitchFamily="49" charset="-122"/>
                <a:ea typeface="幼圆" pitchFamily="49" charset="-122"/>
              </a:endParaRPr>
            </a:p>
          </p:txBody>
        </p:sp>
      </p:grpSp>
      <p:pic>
        <p:nvPicPr>
          <p:cNvPr id="9" name="Picture 2"/>
          <p:cNvPicPr>
            <a:picLocks noChangeAspect="1" noChangeArrowheads="1"/>
          </p:cNvPicPr>
          <p:nvPr/>
        </p:nvPicPr>
        <p:blipFill>
          <a:blip r:embed="rId2" cstate="print"/>
          <a:srcRect/>
          <a:stretch>
            <a:fillRect/>
          </a:stretch>
        </p:blipFill>
        <p:spPr bwMode="auto">
          <a:xfrm>
            <a:off x="0" y="1772816"/>
            <a:ext cx="12374438" cy="5085184"/>
          </a:xfrm>
          <a:prstGeom prst="rect">
            <a:avLst/>
          </a:prstGeom>
          <a:noFill/>
          <a:ln w="9525">
            <a:noFill/>
            <a:miter lim="800000"/>
            <a:headEnd/>
            <a:tailEnd/>
          </a:ln>
        </p:spPr>
      </p:pic>
    </p:spTree>
    <p:extLst>
      <p:ext uri="{BB962C8B-B14F-4D97-AF65-F5344CB8AC3E}">
        <p14:creationId xmlns:p14="http://schemas.microsoft.com/office/powerpoint/2010/main" val="12380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609521" y="457201"/>
            <a:ext cx="5813727"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527313" y="980728"/>
            <a:ext cx="10720322"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487"/>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码、英文单词；</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对于结点的分层标记；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8591162" y="1"/>
            <a:ext cx="3599251" cy="1047575"/>
            <a:chOff x="1732" y="2678"/>
            <a:chExt cx="1964" cy="81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6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err="1">
                  <a:solidFill>
                    <a:srgbClr val="FF3300"/>
                  </a:solidFill>
                  <a:latin typeface="华文新魏" pitchFamily="2" charset="-122"/>
                  <a:ea typeface="华文新魏" pitchFamily="2" charset="-122"/>
                </a:rPr>
                <a:t>Trie</a:t>
              </a:r>
              <a:r>
                <a:rPr lang="zh-CN" altLang="en-US" sz="2400" dirty="0">
                  <a:solidFill>
                    <a:srgbClr val="FF3300"/>
                  </a:solidFill>
                  <a:latin typeface="华文新魏" pitchFamily="2" charset="-122"/>
                  <a:ea typeface="华文新魏" pitchFamily="2" charset="-122"/>
                </a:rPr>
                <a:t>实际上就是一个多叉树结构。</a:t>
              </a:r>
            </a:p>
          </p:txBody>
        </p:sp>
      </p:grpSp>
      <p:pic>
        <p:nvPicPr>
          <p:cNvPr id="2050" name="Picture 2"/>
          <p:cNvPicPr>
            <a:picLocks noChangeAspect="1" noChangeArrowheads="1"/>
          </p:cNvPicPr>
          <p:nvPr/>
        </p:nvPicPr>
        <p:blipFill>
          <a:blip r:embed="rId3" cstate="print"/>
          <a:srcRect/>
          <a:stretch>
            <a:fillRect/>
          </a:stretch>
        </p:blipFill>
        <p:spPr bwMode="auto">
          <a:xfrm>
            <a:off x="5423219" y="4077072"/>
            <a:ext cx="6767194" cy="2780928"/>
          </a:xfrm>
          <a:prstGeom prst="rect">
            <a:avLst/>
          </a:prstGeom>
          <a:noFill/>
          <a:ln w="9525">
            <a:noFill/>
            <a:miter lim="800000"/>
            <a:headEnd/>
            <a:tailEnd/>
          </a:ln>
        </p:spPr>
      </p:pic>
    </p:spTree>
    <p:extLst>
      <p:ext uri="{BB962C8B-B14F-4D97-AF65-F5344CB8AC3E}">
        <p14:creationId xmlns:p14="http://schemas.microsoft.com/office/powerpoint/2010/main" val="270059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3" presetClass="entr" presetSubtype="52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 calcmode="lin" valueType="num">
                                      <p:cBhvr>
                                        <p:cTn id="13" dur="500" fill="hold"/>
                                        <p:tgtEl>
                                          <p:spTgt spid="9"/>
                                        </p:tgtEl>
                                        <p:attrNameLst>
                                          <p:attrName>ppt_x</p:attrName>
                                        </p:attrNameLst>
                                      </p:cBhvr>
                                      <p:tavLst>
                                        <p:tav tm="0">
                                          <p:val>
                                            <p:fltVal val="0.5"/>
                                          </p:val>
                                        </p:tav>
                                        <p:tav tm="100000">
                                          <p:val>
                                            <p:strVal val="#ppt_x"/>
                                          </p:val>
                                        </p:tav>
                                      </p:tavLst>
                                    </p:anim>
                                    <p:anim calcmode="lin" valueType="num">
                                      <p:cBhvr>
                                        <p:cTn id="14" dur="500" fill="hold"/>
                                        <p:tgtEl>
                                          <p:spTgt spid="9"/>
                                        </p:tgtEl>
                                        <p:attrNameLst>
                                          <p:attrName>ppt_y</p:attrName>
                                        </p:attrNameLst>
                                      </p:cBhvr>
                                      <p:tavLst>
                                        <p:tav tm="0">
                                          <p:val>
                                            <p:fltVal val="0.5"/>
                                          </p:val>
                                        </p:tav>
                                        <p:tav tm="100000">
                                          <p:val>
                                            <p:strVal val="#ppt_y"/>
                                          </p:val>
                                        </p:tav>
                                      </p:tavLst>
                                    </p:anim>
                                  </p:childTnLst>
                                </p:cTn>
                              </p:par>
                              <p:par>
                                <p:cTn id="15" presetID="3" presetClass="entr" presetSubtype="1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11107" y="584200"/>
            <a:ext cx="5587273"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smtClean="0">
                <a:solidFill>
                  <a:srgbClr val="FF6600"/>
                </a:solidFill>
                <a:ea typeface="楷体_GB2312" pitchFamily="49" charset="-122"/>
              </a:rPr>
              <a:t>7</a:t>
            </a:r>
            <a:r>
              <a:rPr lang="en-US" altLang="zh-CN" sz="3300" dirty="0" smtClean="0">
                <a:solidFill>
                  <a:srgbClr val="FF0000"/>
                </a:solidFill>
                <a:ea typeface="楷体_GB2312" pitchFamily="49" charset="-122"/>
              </a:rPr>
              <a:t>.1</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查找的基本概念</a:t>
            </a:r>
            <a:endParaRPr lang="zh-CN" altLang="en-US" sz="4400" b="0" dirty="0">
              <a:solidFill>
                <a:srgbClr val="FF6600"/>
              </a:solidFill>
            </a:endParaRPr>
          </a:p>
        </p:txBody>
      </p:sp>
      <p:sp>
        <p:nvSpPr>
          <p:cNvPr id="350211" name="Text Box 3"/>
          <p:cNvSpPr txBox="1">
            <a:spLocks noChangeArrowheads="1"/>
          </p:cNvSpPr>
          <p:nvPr/>
        </p:nvSpPr>
        <p:spPr bwMode="auto">
          <a:xfrm>
            <a:off x="3111095" y="1655764"/>
            <a:ext cx="2234909"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1199995" y="1371601"/>
            <a:ext cx="1726975"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3790457" y="2276476"/>
            <a:ext cx="7695198"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91"/>
            </a:xfrm>
            <a:prstGeom prst="rect">
              <a:avLst/>
            </a:prstGeom>
            <a:noFill/>
            <a:ln w="12700" cap="sq">
              <a:noFill/>
              <a:miter lim="800000"/>
              <a:headEnd type="none" w="sm" len="sm"/>
              <a:tailEnd type="none" w="sm" len="sm"/>
            </a:ln>
          </p:spPr>
          <p:txBody>
            <a:bodyPr>
              <a:spAutoFit/>
            </a:bodyPr>
            <a:lstStyle/>
            <a:p>
              <a:r>
                <a:rPr lang="zh-CN" altLang="en-US" sz="2400" dirty="0" smtClean="0">
                  <a:solidFill>
                    <a:schemeClr val="accent2"/>
                  </a:solidFill>
                  <a:latin typeface="黑体" pitchFamily="49" charset="-122"/>
                  <a:ea typeface="黑体" pitchFamily="49" charset="-122"/>
                </a:rPr>
                <a:t> 学 </a:t>
              </a:r>
              <a:r>
                <a:rPr lang="zh-CN" altLang="en-US" sz="2400" dirty="0">
                  <a:solidFill>
                    <a:schemeClr val="accent2"/>
                  </a:solidFill>
                  <a:latin typeface="黑体" pitchFamily="49" charset="-122"/>
                  <a:ea typeface="黑体" pitchFamily="49" charset="-122"/>
                </a:rPr>
                <a:t>号  </a:t>
              </a:r>
              <a:r>
                <a:rPr lang="zh-CN" altLang="en-US" sz="2400" dirty="0" smtClean="0">
                  <a:solidFill>
                    <a:schemeClr val="accent2"/>
                  </a:solidFill>
                  <a:latin typeface="黑体" pitchFamily="49" charset="-122"/>
                  <a:ea typeface="黑体" pitchFamily="49" charset="-122"/>
                </a:rPr>
                <a:t>  </a:t>
              </a:r>
              <a:r>
                <a:rPr lang="zh-CN" altLang="en-US" sz="2400" dirty="0">
                  <a:solidFill>
                    <a:schemeClr val="accent2"/>
                  </a:solidFill>
                  <a:latin typeface="黑体" pitchFamily="49" charset="-122"/>
                  <a:ea typeface="黑体" pitchFamily="49" charset="-122"/>
                </a:rPr>
                <a:t>姓 名 </a:t>
              </a:r>
              <a:r>
                <a:rPr lang="zh-CN" altLang="en-US" sz="2400" dirty="0" smtClean="0">
                  <a:solidFill>
                    <a:schemeClr val="accent2"/>
                  </a:solidFill>
                  <a:latin typeface="黑体" pitchFamily="49" charset="-122"/>
                  <a:ea typeface="黑体" pitchFamily="49" charset="-122"/>
                </a:rPr>
                <a:t>性别  </a:t>
              </a:r>
              <a:r>
                <a:rPr lang="zh-CN" altLang="en-US" sz="2400" dirty="0">
                  <a:solidFill>
                    <a:schemeClr val="accent2"/>
                  </a:solidFill>
                  <a:latin typeface="黑体" pitchFamily="49" charset="-122"/>
                  <a:ea typeface="黑体" pitchFamily="49" charset="-122"/>
                </a:rPr>
                <a:t>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dirty="0">
                  <a:solidFill>
                    <a:srgbClr val="000076"/>
                  </a:solidFill>
                  <a:ea typeface="幼圆" pitchFamily="49" charset="-122"/>
                </a:rPr>
                <a:t>99001 </a:t>
              </a:r>
              <a:r>
                <a:rPr lang="en-US" altLang="zh-CN" sz="2200" dirty="0" smtClean="0">
                  <a:solidFill>
                    <a:srgbClr val="000076"/>
                  </a:solidFill>
                  <a:ea typeface="幼圆" pitchFamily="49" charset="-122"/>
                </a:rPr>
                <a:t>           </a:t>
              </a:r>
              <a:r>
                <a:rPr lang="zh-CN" altLang="en-US" sz="2200" dirty="0">
                  <a:solidFill>
                    <a:srgbClr val="000076"/>
                  </a:solidFill>
                  <a:ea typeface="幼圆" pitchFamily="49" charset="-122"/>
                </a:rPr>
                <a:t>张 三   </a:t>
              </a:r>
              <a:r>
                <a:rPr lang="zh-CN" altLang="en-US" sz="2200" dirty="0" smtClean="0">
                  <a:solidFill>
                    <a:srgbClr val="000076"/>
                  </a:solidFill>
                  <a:ea typeface="幼圆" pitchFamily="49" charset="-122"/>
                </a:rPr>
                <a:t>       </a:t>
              </a:r>
              <a:r>
                <a:rPr lang="zh-CN" altLang="en-US" sz="2200" dirty="0">
                  <a:solidFill>
                    <a:srgbClr val="000076"/>
                  </a:solidFill>
                  <a:ea typeface="幼圆" pitchFamily="49" charset="-122"/>
                </a:rPr>
                <a:t>女 </a:t>
              </a:r>
              <a:r>
                <a:rPr lang="zh-CN" altLang="en-US" sz="2200" dirty="0" smtClean="0">
                  <a:solidFill>
                    <a:srgbClr val="000076"/>
                  </a:solidFill>
                  <a:ea typeface="幼圆" pitchFamily="49" charset="-122"/>
                </a:rPr>
                <a:t>        </a:t>
              </a:r>
              <a:r>
                <a:rPr lang="en-US" altLang="zh-CN" sz="2200" dirty="0">
                  <a:solidFill>
                    <a:srgbClr val="000076"/>
                  </a:solidFill>
                  <a:ea typeface="幼圆" pitchFamily="49" charset="-122"/>
                </a:rPr>
                <a:t>20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pPr>
              <a:r>
                <a:rPr lang="en-US" altLang="zh-CN" sz="2200" dirty="0">
                  <a:solidFill>
                    <a:srgbClr val="000076"/>
                  </a:solidFill>
                  <a:ea typeface="幼圆" pitchFamily="49" charset="-122"/>
                </a:rPr>
                <a:t>99002 </a:t>
              </a:r>
              <a:r>
                <a:rPr lang="en-US" altLang="zh-CN" sz="2200" dirty="0" smtClean="0">
                  <a:solidFill>
                    <a:srgbClr val="000076"/>
                  </a:solidFill>
                  <a:ea typeface="幼圆" pitchFamily="49" charset="-122"/>
                </a:rPr>
                <a:t>           </a:t>
              </a:r>
              <a:r>
                <a:rPr lang="zh-CN" altLang="en-US" sz="2200" dirty="0">
                  <a:solidFill>
                    <a:srgbClr val="000076"/>
                  </a:solidFill>
                  <a:ea typeface="幼圆" pitchFamily="49" charset="-122"/>
                </a:rPr>
                <a:t>李 四  </a:t>
              </a:r>
              <a:r>
                <a:rPr lang="zh-CN" altLang="en-US" sz="2200" dirty="0" smtClean="0">
                  <a:solidFill>
                    <a:srgbClr val="000076"/>
                  </a:solidFill>
                  <a:ea typeface="幼圆" pitchFamily="49" charset="-122"/>
                </a:rPr>
                <a:t>        男         </a:t>
              </a:r>
              <a:r>
                <a:rPr lang="en-US" altLang="zh-CN" sz="2200" dirty="0">
                  <a:solidFill>
                    <a:srgbClr val="000076"/>
                  </a:solidFill>
                  <a:ea typeface="幼圆" pitchFamily="49" charset="-122"/>
                </a:rPr>
                <a:t>18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spcBef>
                  <a:spcPct val="10000"/>
                </a:spcBef>
              </a:pPr>
              <a:r>
                <a:rPr lang="en-US" altLang="zh-CN" sz="2200" dirty="0">
                  <a:solidFill>
                    <a:srgbClr val="000076"/>
                  </a:solidFill>
                  <a:ea typeface="幼圆" pitchFamily="49" charset="-122"/>
                </a:rPr>
                <a:t>99003 </a:t>
              </a:r>
              <a:r>
                <a:rPr lang="en-US" altLang="zh-CN" sz="2200" dirty="0" smtClean="0">
                  <a:solidFill>
                    <a:srgbClr val="000076"/>
                  </a:solidFill>
                  <a:ea typeface="幼圆" pitchFamily="49" charset="-122"/>
                </a:rPr>
                <a:t>           </a:t>
              </a:r>
              <a:r>
                <a:rPr lang="zh-CN" altLang="en-US" sz="2200" dirty="0">
                  <a:solidFill>
                    <a:srgbClr val="000076"/>
                  </a:solidFill>
                  <a:ea typeface="幼圆" pitchFamily="49" charset="-122"/>
                </a:rPr>
                <a:t>王 五    </a:t>
              </a:r>
              <a:r>
                <a:rPr lang="zh-CN" altLang="en-US" sz="2200" dirty="0" smtClean="0">
                  <a:solidFill>
                    <a:srgbClr val="000076"/>
                  </a:solidFill>
                  <a:ea typeface="幼圆" pitchFamily="49" charset="-122"/>
                </a:rPr>
                <a:t>      </a:t>
              </a:r>
              <a:r>
                <a:rPr lang="zh-CN" altLang="en-US" sz="2200" dirty="0">
                  <a:solidFill>
                    <a:srgbClr val="000076"/>
                  </a:solidFill>
                  <a:ea typeface="幼圆" pitchFamily="49" charset="-122"/>
                </a:rPr>
                <a:t>男 </a:t>
              </a:r>
              <a:r>
                <a:rPr lang="zh-CN" altLang="en-US" sz="2200" dirty="0" smtClean="0">
                  <a:solidFill>
                    <a:srgbClr val="000076"/>
                  </a:solidFill>
                  <a:ea typeface="幼圆" pitchFamily="49" charset="-122"/>
                </a:rPr>
                <a:t>        </a:t>
              </a:r>
              <a:r>
                <a:rPr lang="en-US" altLang="zh-CN" sz="2200" dirty="0">
                  <a:solidFill>
                    <a:srgbClr val="000076"/>
                  </a:solidFill>
                  <a:ea typeface="幼圆" pitchFamily="49" charset="-122"/>
                </a:rPr>
                <a:t>17          </a:t>
              </a:r>
              <a:r>
                <a:rPr lang="en-US" altLang="zh-CN" sz="2200" dirty="0">
                  <a:solidFill>
                    <a:srgbClr val="0000A2"/>
                  </a:solidFill>
                  <a:ea typeface="幼圆" pitchFamily="49" charset="-122"/>
                  <a:sym typeface="Symbol" pitchFamily="18" charset="2"/>
                </a:rPr>
                <a:t> </a:t>
              </a:r>
            </a:p>
            <a:p>
              <a:pPr>
                <a:lnSpc>
                  <a:spcPct val="115000"/>
                </a:lnSpc>
              </a:pP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 </a:t>
              </a:r>
            </a:p>
            <a:p>
              <a:pPr>
                <a:lnSpc>
                  <a:spcPct val="115000"/>
                </a:lnSpc>
              </a:pP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         </a:t>
              </a:r>
              <a:r>
                <a:rPr lang="en-US" altLang="zh-CN" sz="2200" dirty="0">
                  <a:solidFill>
                    <a:srgbClr val="0000A2"/>
                  </a:solidFill>
                  <a:ea typeface="幼圆" pitchFamily="49" charset="-122"/>
                  <a:sym typeface="Symbol" pitchFamily="18" charset="2"/>
                </a:rPr>
                <a:t>           </a:t>
              </a:r>
            </a:p>
            <a:p>
              <a:pPr>
                <a:lnSpc>
                  <a:spcPct val="115000"/>
                </a:lnSpc>
                <a:spcBef>
                  <a:spcPct val="15000"/>
                </a:spcBef>
              </a:pP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a:t>
              </a:r>
              <a:r>
                <a:rPr lang="en-US" altLang="zh-CN" sz="2200" dirty="0" smtClean="0">
                  <a:solidFill>
                    <a:srgbClr val="0000A2"/>
                  </a:solidFill>
                  <a:ea typeface="幼圆" pitchFamily="49" charset="-122"/>
                  <a:sym typeface="Symbol" pitchFamily="18" charset="2"/>
                </a:rPr>
                <a:t>       </a:t>
              </a:r>
              <a:r>
                <a:rPr lang="en-US" altLang="zh-CN" sz="2200" dirty="0">
                  <a:solidFill>
                    <a:srgbClr val="0000A2"/>
                  </a:solidFill>
                  <a:ea typeface="幼圆" pitchFamily="49" charset="-122"/>
                  <a:sym typeface="Symbol" pitchFamily="18" charset="2"/>
                </a:rPr>
                <a:t>           </a:t>
              </a:r>
            </a:p>
            <a:p>
              <a:pPr>
                <a:lnSpc>
                  <a:spcPct val="115000"/>
                </a:lnSpc>
                <a:spcBef>
                  <a:spcPct val="30000"/>
                </a:spcBef>
              </a:pPr>
              <a:r>
                <a:rPr lang="en-US" altLang="zh-CN" sz="2200" dirty="0">
                  <a:solidFill>
                    <a:srgbClr val="000076"/>
                  </a:solidFill>
                  <a:ea typeface="幼圆" pitchFamily="49" charset="-122"/>
                </a:rPr>
                <a:t>99030   </a:t>
              </a:r>
              <a:r>
                <a:rPr lang="en-US" altLang="zh-CN" sz="2200" dirty="0" smtClean="0">
                  <a:solidFill>
                    <a:srgbClr val="000076"/>
                  </a:solidFill>
                  <a:ea typeface="幼圆" pitchFamily="49" charset="-122"/>
                </a:rPr>
                <a:t>         </a:t>
              </a:r>
              <a:r>
                <a:rPr lang="zh-CN" altLang="en-US" sz="2200" dirty="0">
                  <a:solidFill>
                    <a:srgbClr val="000076"/>
                  </a:solidFill>
                  <a:ea typeface="幼圆" pitchFamily="49" charset="-122"/>
                </a:rPr>
                <a:t>刘 末   </a:t>
              </a:r>
              <a:r>
                <a:rPr lang="zh-CN" altLang="en-US" sz="2200" dirty="0" smtClean="0">
                  <a:solidFill>
                    <a:srgbClr val="000076"/>
                  </a:solidFill>
                  <a:ea typeface="幼圆" pitchFamily="49" charset="-122"/>
                </a:rPr>
                <a:t>       </a:t>
              </a:r>
              <a:r>
                <a:rPr lang="zh-CN" altLang="en-US" sz="2200" dirty="0">
                  <a:solidFill>
                    <a:srgbClr val="000076"/>
                  </a:solidFill>
                  <a:ea typeface="幼圆" pitchFamily="49" charset="-122"/>
                </a:rPr>
                <a:t>女    </a:t>
              </a:r>
              <a:r>
                <a:rPr lang="zh-CN" altLang="en-US" sz="2200" dirty="0" smtClean="0">
                  <a:solidFill>
                    <a:srgbClr val="000076"/>
                  </a:solidFill>
                  <a:ea typeface="幼圆" pitchFamily="49" charset="-122"/>
                </a:rPr>
                <a:t>     </a:t>
              </a:r>
              <a:r>
                <a:rPr lang="en-US" altLang="zh-CN" sz="2200" dirty="0">
                  <a:solidFill>
                    <a:srgbClr val="000076"/>
                  </a:solidFill>
                  <a:ea typeface="幼圆" pitchFamily="49" charset="-122"/>
                </a:rPr>
                <a:t>19    </a:t>
              </a:r>
              <a:r>
                <a:rPr lang="en-US" altLang="zh-CN" sz="2200" dirty="0" smtClean="0">
                  <a:solidFill>
                    <a:srgbClr val="000076"/>
                  </a:solidFill>
                  <a:ea typeface="幼圆" pitchFamily="49" charset="-122"/>
                </a:rPr>
                <a:t>       </a:t>
              </a:r>
              <a:r>
                <a:rPr lang="en-US" altLang="zh-CN" sz="2200" dirty="0">
                  <a:solidFill>
                    <a:srgbClr val="0000A2"/>
                  </a:solidFill>
                  <a:ea typeface="幼圆" pitchFamily="49" charset="-122"/>
                  <a:sym typeface="Symbol" pitchFamily="18" charset="2"/>
                </a:rPr>
                <a:t> </a:t>
              </a:r>
              <a:endParaRPr lang="en-US" altLang="zh-CN" sz="2200" dirty="0">
                <a:solidFill>
                  <a:srgbClr val="000076"/>
                </a:solidFill>
                <a:ea typeface="幼圆" pitchFamily="49" charset="-122"/>
              </a:endParaRP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pPr/>
              <a:t>5</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par>
                          <p:cTn id="11" fill="hold" nodeType="with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0211"/>
                                        </p:tgtEl>
                                        <p:attrNameLst>
                                          <p:attrName>style.visibility</p:attrName>
                                        </p:attrNameLst>
                                      </p:cBhvr>
                                      <p:to>
                                        <p:strVal val="visible"/>
                                      </p:to>
                                    </p:set>
                                    <p:animEffect transition="in" filter="dissolve">
                                      <p:cBhvr>
                                        <p:cTn id="14" dur="500"/>
                                        <p:tgtEl>
                                          <p:spTgt spid="350211"/>
                                        </p:tgtEl>
                                      </p:cBhvr>
                                    </p:animEffect>
                                  </p:childTnLst>
                                </p:cTn>
                              </p:par>
                            </p:childTnLst>
                          </p:cTn>
                        </p:par>
                        <p:par>
                          <p:cTn id="15" fill="hold" nodeType="with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609521" y="457201"/>
            <a:ext cx="5813727"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结构构造示例</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sp>
        <p:nvSpPr>
          <p:cNvPr id="6" name="矩形 5"/>
          <p:cNvSpPr/>
          <p:nvPr/>
        </p:nvSpPr>
        <p:spPr>
          <a:xfrm>
            <a:off x="335316" y="1340769"/>
            <a:ext cx="6095207" cy="3108543"/>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r>
              <a:rPr lang="zh-CN" altLang="en-US" sz="2800" b="1" dirty="0"/>
              <a:t>一种用于描述单词的</a:t>
            </a:r>
            <a:r>
              <a:rPr lang="en-US" altLang="zh-CN" sz="2800" b="1" dirty="0" err="1"/>
              <a:t>trie</a:t>
            </a:r>
            <a:r>
              <a:rPr lang="zh-CN" altLang="en-US" sz="2800" b="1" dirty="0"/>
              <a:t>结构定义</a:t>
            </a:r>
            <a:endParaRPr lang="en-US" altLang="zh-CN" sz="2800" dirty="0"/>
          </a:p>
          <a:p>
            <a:r>
              <a:rPr lang="en-US" altLang="zh-CN" sz="2800" dirty="0" err="1"/>
              <a:t>struct</a:t>
            </a:r>
            <a:r>
              <a:rPr lang="en-US" altLang="zh-CN" sz="2800" dirty="0"/>
              <a:t> </a:t>
            </a:r>
            <a:r>
              <a:rPr lang="en-US" altLang="zh-CN" sz="2800" dirty="0" err="1"/>
              <a:t>tnode</a:t>
            </a:r>
            <a:r>
              <a:rPr lang="en-US" altLang="zh-CN" sz="2800" dirty="0"/>
              <a:t> {	// word tree </a:t>
            </a:r>
          </a:p>
          <a:p>
            <a:r>
              <a:rPr lang="en-US" altLang="zh-CN" sz="2800" dirty="0"/>
              <a:t>    char </a:t>
            </a:r>
            <a:r>
              <a:rPr lang="en-US" altLang="zh-CN" sz="2800" dirty="0" err="1"/>
              <a:t>isword</a:t>
            </a:r>
            <a:r>
              <a:rPr lang="en-US" altLang="zh-CN" sz="2800" dirty="0"/>
              <a:t>;	// is or not a word</a:t>
            </a:r>
          </a:p>
          <a:p>
            <a:r>
              <a:rPr lang="en-US" altLang="zh-CN" sz="2800" dirty="0"/>
              <a:t>    char </a:t>
            </a:r>
            <a:r>
              <a:rPr lang="en-US" altLang="zh-CN" sz="2800" dirty="0" err="1"/>
              <a:t>isleaf</a:t>
            </a:r>
            <a:r>
              <a:rPr lang="en-US" altLang="zh-CN" sz="2800" dirty="0"/>
              <a:t>;	// is or not a leaf node</a:t>
            </a:r>
          </a:p>
          <a:p>
            <a:r>
              <a:rPr lang="en-US" altLang="zh-CN" sz="2800" dirty="0"/>
              <a:t>    </a:t>
            </a:r>
            <a:r>
              <a:rPr lang="en-US" altLang="zh-CN" sz="2800" dirty="0" err="1"/>
              <a:t>struct</a:t>
            </a:r>
            <a:r>
              <a:rPr lang="en-US" altLang="zh-CN" sz="2800" dirty="0"/>
              <a:t> </a:t>
            </a:r>
            <a:r>
              <a:rPr lang="en-US" altLang="zh-CN" sz="2800" dirty="0" err="1"/>
              <a:t>tnode</a:t>
            </a:r>
            <a:r>
              <a:rPr lang="en-US" altLang="zh-CN" sz="2800" dirty="0"/>
              <a:t> *</a:t>
            </a:r>
            <a:r>
              <a:rPr lang="en-US" altLang="zh-CN" sz="2800" dirty="0" err="1"/>
              <a:t>ptr</a:t>
            </a:r>
            <a:r>
              <a:rPr lang="en-US" altLang="zh-CN" sz="2800" dirty="0"/>
              <a:t>[26];</a:t>
            </a:r>
          </a:p>
          <a:p>
            <a:r>
              <a:rPr lang="en-US" altLang="zh-CN" sz="2800" dirty="0"/>
              <a:t>};  </a:t>
            </a:r>
          </a:p>
          <a:p>
            <a:endParaRPr lang="en-US" altLang="zh-CN" sz="2800" dirty="0"/>
          </a:p>
        </p:txBody>
      </p:sp>
      <p:sp>
        <p:nvSpPr>
          <p:cNvPr id="7" name="矩形 6"/>
          <p:cNvSpPr/>
          <p:nvPr/>
        </p:nvSpPr>
        <p:spPr>
          <a:xfrm>
            <a:off x="5903210" y="-50534"/>
            <a:ext cx="6287203" cy="7109639"/>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sz="1900" b="1" dirty="0"/>
              <a:t>基于</a:t>
            </a:r>
            <a:r>
              <a:rPr lang="en-US" altLang="zh-CN" sz="1900" b="1" dirty="0" err="1"/>
              <a:t>trie</a:t>
            </a:r>
            <a:r>
              <a:rPr lang="zh-CN" altLang="en-US" sz="1900" b="1" dirty="0"/>
              <a:t>结构的单词树的构造</a:t>
            </a:r>
            <a:endParaRPr lang="en-US" altLang="zh-CN" sz="1900" b="1" dirty="0"/>
          </a:p>
          <a:p>
            <a:r>
              <a:rPr lang="en-US" altLang="zh-CN" sz="1900" dirty="0"/>
              <a:t>void </a:t>
            </a:r>
            <a:r>
              <a:rPr lang="en-US" altLang="zh-CN" sz="1900" dirty="0" err="1"/>
              <a:t>wordTree</a:t>
            </a:r>
            <a:r>
              <a:rPr lang="en-US" altLang="zh-CN" sz="1900" dirty="0"/>
              <a:t>(</a:t>
            </a:r>
            <a:r>
              <a:rPr lang="en-US" altLang="zh-CN" sz="1900" dirty="0" err="1"/>
              <a:t>struct</a:t>
            </a:r>
            <a:r>
              <a:rPr lang="en-US" altLang="zh-CN" sz="1900" dirty="0"/>
              <a:t> </a:t>
            </a:r>
            <a:r>
              <a:rPr lang="en-US" altLang="zh-CN" sz="1900" dirty="0" err="1"/>
              <a:t>tnode</a:t>
            </a:r>
            <a:r>
              <a:rPr lang="en-US" altLang="zh-CN" sz="1900" dirty="0"/>
              <a:t> *</a:t>
            </a:r>
            <a:r>
              <a:rPr lang="en-US" altLang="zh-CN" sz="1900" dirty="0" err="1"/>
              <a:t>root,char</a:t>
            </a:r>
            <a:r>
              <a:rPr lang="en-US" altLang="zh-CN" sz="1900" dirty="0"/>
              <a:t> *w</a:t>
            </a:r>
            <a:r>
              <a:rPr lang="en-US" altLang="zh-CN" sz="1900" dirty="0" smtClean="0"/>
              <a:t>)</a:t>
            </a:r>
          </a:p>
          <a:p>
            <a:r>
              <a:rPr lang="en-US" altLang="zh-CN" sz="1900" dirty="0" smtClean="0"/>
              <a:t>/* install w at or below p */</a:t>
            </a:r>
          </a:p>
          <a:p>
            <a:r>
              <a:rPr lang="en-US" altLang="zh-CN" sz="1900" dirty="0" smtClean="0"/>
              <a:t>{</a:t>
            </a:r>
            <a:endParaRPr lang="en-US" altLang="zh-CN" sz="1900" dirty="0"/>
          </a:p>
          <a:p>
            <a:r>
              <a:rPr lang="en-US" altLang="zh-CN" sz="1900" dirty="0"/>
              <a:t>    </a:t>
            </a:r>
            <a:r>
              <a:rPr lang="en-US" altLang="zh-CN" sz="1900" dirty="0" err="1"/>
              <a:t>struct</a:t>
            </a:r>
            <a:r>
              <a:rPr lang="en-US" altLang="zh-CN" sz="1900" dirty="0"/>
              <a:t> </a:t>
            </a:r>
            <a:r>
              <a:rPr lang="en-US" altLang="zh-CN" sz="1900" dirty="0" err="1"/>
              <a:t>tnode</a:t>
            </a:r>
            <a:r>
              <a:rPr lang="en-US" altLang="zh-CN" sz="1900" dirty="0"/>
              <a:t> *p;</a:t>
            </a:r>
          </a:p>
          <a:p>
            <a:r>
              <a:rPr lang="en-US" altLang="zh-CN" sz="1900" dirty="0"/>
              <a:t>    for(p=root; *w != '\0'; w++){</a:t>
            </a:r>
          </a:p>
          <a:p>
            <a:r>
              <a:rPr lang="en-US" altLang="zh-CN" sz="1900" dirty="0"/>
              <a:t>        if(p-&gt;</a:t>
            </a:r>
            <a:r>
              <a:rPr lang="en-US" altLang="zh-CN" sz="1900" dirty="0" err="1"/>
              <a:t>ptr</a:t>
            </a:r>
            <a:r>
              <a:rPr lang="en-US" altLang="zh-CN" sz="1900" dirty="0"/>
              <a:t>[*w-'a'] == NULL) {</a:t>
            </a:r>
          </a:p>
          <a:p>
            <a:r>
              <a:rPr lang="en-US" altLang="zh-CN" sz="1900" dirty="0"/>
              <a:t>            p-&gt;</a:t>
            </a:r>
            <a:r>
              <a:rPr lang="en-US" altLang="zh-CN" sz="1900" dirty="0" err="1"/>
              <a:t>ptr</a:t>
            </a:r>
            <a:r>
              <a:rPr lang="en-US" altLang="zh-CN" sz="1900" dirty="0"/>
              <a:t>[*w-'a'] = </a:t>
            </a:r>
            <a:r>
              <a:rPr lang="en-US" altLang="zh-CN" sz="1900" dirty="0" err="1" smtClean="0">
                <a:solidFill>
                  <a:srgbClr val="FF0000"/>
                </a:solidFill>
              </a:rPr>
              <a:t>talloc</a:t>
            </a:r>
            <a:r>
              <a:rPr lang="en-US" altLang="zh-CN" sz="1900" dirty="0">
                <a:solidFill>
                  <a:srgbClr val="FF0000"/>
                </a:solidFill>
              </a:rPr>
              <a:t>()</a:t>
            </a:r>
            <a:r>
              <a:rPr lang="en-US" altLang="zh-CN" sz="1900" dirty="0"/>
              <a:t>;</a:t>
            </a:r>
          </a:p>
          <a:p>
            <a:r>
              <a:rPr lang="en-US" altLang="zh-CN" sz="1900" dirty="0"/>
              <a:t>            p-&gt;</a:t>
            </a:r>
            <a:r>
              <a:rPr lang="en-US" altLang="zh-CN" sz="1900" dirty="0" err="1"/>
              <a:t>isleaf</a:t>
            </a:r>
            <a:r>
              <a:rPr lang="en-US" altLang="zh-CN" sz="1900" dirty="0"/>
              <a:t> = 0;</a:t>
            </a:r>
          </a:p>
          <a:p>
            <a:r>
              <a:rPr lang="en-US" altLang="zh-CN" sz="1900" dirty="0"/>
              <a:t>        }</a:t>
            </a:r>
          </a:p>
          <a:p>
            <a:r>
              <a:rPr lang="en-US" altLang="zh-CN" sz="1900" dirty="0"/>
              <a:t>        p = p-&gt;</a:t>
            </a:r>
            <a:r>
              <a:rPr lang="en-US" altLang="zh-CN" sz="1900" dirty="0" err="1"/>
              <a:t>ptr</a:t>
            </a:r>
            <a:r>
              <a:rPr lang="en-US" altLang="zh-CN" sz="1900" dirty="0"/>
              <a:t>[*w-'a'];	</a:t>
            </a:r>
          </a:p>
          <a:p>
            <a:r>
              <a:rPr lang="en-US" altLang="zh-CN" sz="1900" dirty="0"/>
              <a:t>    }</a:t>
            </a:r>
          </a:p>
          <a:p>
            <a:r>
              <a:rPr lang="en-US" altLang="zh-CN" sz="1900" dirty="0"/>
              <a:t>    p-&gt;</a:t>
            </a:r>
            <a:r>
              <a:rPr lang="en-US" altLang="zh-CN" sz="1900" dirty="0" err="1"/>
              <a:t>isword</a:t>
            </a:r>
            <a:r>
              <a:rPr lang="en-US" altLang="zh-CN" sz="1900" dirty="0"/>
              <a:t> = 1;</a:t>
            </a:r>
          </a:p>
          <a:p>
            <a:r>
              <a:rPr lang="en-US" altLang="zh-CN" sz="1900" dirty="0" smtClean="0"/>
              <a:t>}</a:t>
            </a:r>
          </a:p>
          <a:p>
            <a:endParaRPr lang="en-US" altLang="zh-CN" sz="1900" dirty="0"/>
          </a:p>
          <a:p>
            <a:r>
              <a:rPr lang="en-US" altLang="zh-CN" sz="1900" dirty="0" err="1"/>
              <a:t>struct</a:t>
            </a:r>
            <a:r>
              <a:rPr lang="en-US" altLang="zh-CN" sz="1900" dirty="0"/>
              <a:t> </a:t>
            </a:r>
            <a:r>
              <a:rPr lang="en-US" altLang="zh-CN" sz="1900" dirty="0" err="1"/>
              <a:t>tnode</a:t>
            </a:r>
            <a:r>
              <a:rPr lang="en-US" altLang="zh-CN" sz="1900" dirty="0"/>
              <a:t> *</a:t>
            </a:r>
            <a:r>
              <a:rPr lang="en-US" altLang="zh-CN" sz="1900" dirty="0" err="1"/>
              <a:t>talloc</a:t>
            </a:r>
            <a:r>
              <a:rPr lang="en-US" altLang="zh-CN" sz="1900" dirty="0"/>
              <a:t>()</a:t>
            </a:r>
          </a:p>
          <a:p>
            <a:r>
              <a:rPr lang="en-US" altLang="zh-CN" sz="1900" dirty="0"/>
              <a:t>{   </a:t>
            </a:r>
            <a:r>
              <a:rPr lang="en-US" altLang="zh-CN" sz="1900" dirty="0" err="1"/>
              <a:t>int</a:t>
            </a:r>
            <a:r>
              <a:rPr lang="en-US" altLang="zh-CN" sz="1900" dirty="0"/>
              <a:t> i;</a:t>
            </a:r>
          </a:p>
          <a:p>
            <a:r>
              <a:rPr lang="en-US" altLang="zh-CN" sz="1900" dirty="0"/>
              <a:t>    </a:t>
            </a:r>
            <a:r>
              <a:rPr lang="en-US" altLang="zh-CN" sz="1900" dirty="0" err="1"/>
              <a:t>struct</a:t>
            </a:r>
            <a:r>
              <a:rPr lang="en-US" altLang="zh-CN" sz="1900" dirty="0"/>
              <a:t> </a:t>
            </a:r>
            <a:r>
              <a:rPr lang="en-US" altLang="zh-CN" sz="1900" dirty="0" err="1"/>
              <a:t>tnode</a:t>
            </a:r>
            <a:r>
              <a:rPr lang="en-US" altLang="zh-CN" sz="1900" dirty="0"/>
              <a:t> *p;</a:t>
            </a:r>
          </a:p>
          <a:p>
            <a:r>
              <a:rPr lang="en-US" altLang="zh-CN" sz="1900" dirty="0"/>
              <a:t>    p = (</a:t>
            </a:r>
            <a:r>
              <a:rPr lang="en-US" altLang="zh-CN" sz="1900" dirty="0" err="1"/>
              <a:t>struct</a:t>
            </a:r>
            <a:r>
              <a:rPr lang="en-US" altLang="zh-CN" sz="1900" dirty="0"/>
              <a:t> </a:t>
            </a:r>
            <a:r>
              <a:rPr lang="en-US" altLang="zh-CN" sz="1900" dirty="0" err="1"/>
              <a:t>tnode</a:t>
            </a:r>
            <a:r>
              <a:rPr lang="en-US" altLang="zh-CN" sz="1900" dirty="0"/>
              <a:t> *)</a:t>
            </a:r>
            <a:r>
              <a:rPr lang="en-US" altLang="zh-CN" sz="1900" dirty="0" err="1"/>
              <a:t>malloc</a:t>
            </a:r>
            <a:r>
              <a:rPr lang="en-US" altLang="zh-CN" sz="1900" dirty="0"/>
              <a:t>(</a:t>
            </a:r>
            <a:r>
              <a:rPr lang="en-US" altLang="zh-CN" sz="1900" dirty="0" err="1"/>
              <a:t>sizeof</a:t>
            </a:r>
            <a:r>
              <a:rPr lang="en-US" altLang="zh-CN" sz="1900" dirty="0"/>
              <a:t>(</a:t>
            </a:r>
            <a:r>
              <a:rPr lang="en-US" altLang="zh-CN" sz="1900" dirty="0" err="1"/>
              <a:t>struct</a:t>
            </a:r>
            <a:r>
              <a:rPr lang="en-US" altLang="zh-CN" sz="1900" dirty="0"/>
              <a:t> </a:t>
            </a:r>
            <a:r>
              <a:rPr lang="en-US" altLang="zh-CN" sz="1900" dirty="0" err="1"/>
              <a:t>tnode</a:t>
            </a:r>
            <a:r>
              <a:rPr lang="en-US" altLang="zh-CN" sz="1900" dirty="0"/>
              <a:t>));</a:t>
            </a:r>
          </a:p>
          <a:p>
            <a:r>
              <a:rPr lang="en-US" altLang="zh-CN" sz="1900" dirty="0"/>
              <a:t>    </a:t>
            </a:r>
            <a:r>
              <a:rPr lang="en-US" altLang="zh-CN" sz="1900" dirty="0" err="1"/>
              <a:t>isword</a:t>
            </a:r>
            <a:r>
              <a:rPr lang="en-US" altLang="zh-CN" sz="1900" dirty="0"/>
              <a:t> = 0; </a:t>
            </a:r>
            <a:r>
              <a:rPr lang="en-US" altLang="zh-CN" sz="1900" dirty="0" err="1"/>
              <a:t>isleaf</a:t>
            </a:r>
            <a:r>
              <a:rPr lang="en-US" altLang="zh-CN" sz="1900" dirty="0"/>
              <a:t> = 1;</a:t>
            </a:r>
          </a:p>
          <a:p>
            <a:r>
              <a:rPr lang="en-US" altLang="zh-CN" sz="1900" dirty="0"/>
              <a:t>    for(i=0; i&lt;26; i++)</a:t>
            </a:r>
          </a:p>
          <a:p>
            <a:r>
              <a:rPr lang="en-US" altLang="zh-CN" sz="1900" dirty="0"/>
              <a:t>        </a:t>
            </a:r>
            <a:r>
              <a:rPr lang="en-US" altLang="zh-CN" sz="1900" dirty="0" err="1"/>
              <a:t>ptr</a:t>
            </a:r>
            <a:r>
              <a:rPr lang="en-US" altLang="zh-CN" sz="1900" dirty="0"/>
              <a:t>[i] = NULL;</a:t>
            </a:r>
          </a:p>
          <a:p>
            <a:r>
              <a:rPr lang="en-US" altLang="zh-CN" sz="1900" dirty="0"/>
              <a:t>    return p;</a:t>
            </a:r>
          </a:p>
          <a:p>
            <a:r>
              <a:rPr lang="en-US" altLang="zh-CN" sz="1900" dirty="0" smtClean="0"/>
              <a:t>}</a:t>
            </a:r>
            <a:endParaRPr lang="zh-CN" altLang="en-US" sz="1900" dirty="0"/>
          </a:p>
        </p:txBody>
      </p:sp>
    </p:spTree>
    <p:extLst>
      <p:ext uri="{BB962C8B-B14F-4D97-AF65-F5344CB8AC3E}">
        <p14:creationId xmlns:p14="http://schemas.microsoft.com/office/powerpoint/2010/main" val="1871506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51</a:t>
            </a:fld>
            <a:endParaRPr lang="zh-CN" altLang="en-US"/>
          </a:p>
        </p:txBody>
      </p:sp>
      <p:grpSp>
        <p:nvGrpSpPr>
          <p:cNvPr id="3" name="Group 146"/>
          <p:cNvGrpSpPr>
            <a:grpSpLocks/>
          </p:cNvGrpSpPr>
          <p:nvPr/>
        </p:nvGrpSpPr>
        <p:grpSpPr bwMode="auto">
          <a:xfrm>
            <a:off x="609521" y="457201"/>
            <a:ext cx="6733662"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2878"/>
                  </a:solidFill>
                  <a:latin typeface="黑体" pitchFamily="49" charset="-122"/>
                  <a:ea typeface="黑体" pitchFamily="49" charset="-122"/>
                </a:rPr>
                <a:t>Trie</a:t>
              </a:r>
              <a:r>
                <a:rPr lang="zh-CN" altLang="en-US" sz="2800" dirty="0">
                  <a:solidFill>
                    <a:srgbClr val="002878"/>
                  </a:solidFill>
                  <a:latin typeface="黑体" pitchFamily="49" charset="-122"/>
                  <a:ea typeface="黑体" pitchFamily="49" charset="-122"/>
                </a:rPr>
                <a:t>结构性能分析</a:t>
              </a:r>
              <a:r>
                <a:rPr lang="en-US" altLang="zh-CN" sz="28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527313" y="980728"/>
            <a:ext cx="10720322"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081"/>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采用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a:t>
              </a:r>
              <a:r>
                <a:rPr lang="zh-CN" altLang="en-US" sz="2400" baseline="0" dirty="0">
                  <a:solidFill>
                    <a:srgbClr val="000080"/>
                  </a:solidFill>
                  <a:latin typeface="幼圆" pitchFamily="49" charset="-122"/>
                  <a:ea typeface="幼圆" pitchFamily="49" charset="-122"/>
                </a:rPr>
                <a:t>对英文单词来说，树的高度取决于最长的单词长度。绝大多数常用单词通常都不是很长，一般访问几个节点（很可能是</a:t>
              </a:r>
              <a:r>
                <a:rPr lang="en-US" altLang="zh-CN" sz="2400" baseline="0" dirty="0">
                  <a:solidFill>
                    <a:srgbClr val="000080"/>
                  </a:solidFill>
                  <a:latin typeface="幼圆" pitchFamily="49" charset="-122"/>
                  <a:ea typeface="幼圆" pitchFamily="49" charset="-122"/>
                </a:rPr>
                <a:t>5~7</a:t>
              </a:r>
              <a:r>
                <a:rPr lang="zh-CN" altLang="en-US" sz="2400" baseline="0" dirty="0">
                  <a:solidFill>
                    <a:srgbClr val="000080"/>
                  </a:solidFill>
                  <a:latin typeface="幼圆" pitchFamily="49" charset="-122"/>
                  <a:ea typeface="幼圆" pitchFamily="49" charset="-122"/>
                </a:rPr>
                <a:t>个）就可以解决问题。</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而采用（最理想的）平衡二叉查找树，假设有</a:t>
              </a:r>
              <a:r>
                <a:rPr lang="en-US" altLang="zh-CN" sz="2400" dirty="0">
                  <a:solidFill>
                    <a:srgbClr val="000080"/>
                  </a:solidFill>
                  <a:latin typeface="幼圆" pitchFamily="49" charset="-122"/>
                  <a:ea typeface="幼圆" pitchFamily="49" charset="-122"/>
                </a:rPr>
                <a:t>10000</a:t>
              </a:r>
              <a:r>
                <a:rPr lang="zh-CN" altLang="en-US" sz="2400" dirty="0">
                  <a:solidFill>
                    <a:srgbClr val="000080"/>
                  </a:solidFill>
                  <a:latin typeface="幼圆" pitchFamily="49" charset="-122"/>
                  <a:ea typeface="幼圆" pitchFamily="49" charset="-122"/>
                </a:rPr>
                <a:t>个单词，则树的高度为</a:t>
              </a:r>
              <a:r>
                <a:rPr lang="en-US" altLang="zh-CN" sz="2400" dirty="0">
                  <a:solidFill>
                    <a:srgbClr val="000080"/>
                  </a:solidFill>
                  <a:latin typeface="幼圆" pitchFamily="49" charset="-122"/>
                  <a:ea typeface="幼圆" pitchFamily="49" charset="-122"/>
                </a:rPr>
                <a:t>14</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lg10000</a:t>
              </a:r>
              <a:r>
                <a:rPr lang="zh-CN" altLang="en-US" sz="2400" dirty="0">
                  <a:solidFill>
                    <a:srgbClr val="000080"/>
                  </a:solidFill>
                  <a:latin typeface="幼圆" pitchFamily="49" charset="-122"/>
                  <a:ea typeface="幼圆" pitchFamily="49" charset="-122"/>
                </a:rPr>
                <a:t>）。由于大多数的单词都存储在树的最低层，因此平均查找单词需要访问</a:t>
              </a:r>
              <a:r>
                <a:rPr lang="en-US" altLang="zh-CN" sz="2400" dirty="0">
                  <a:solidFill>
                    <a:srgbClr val="000080"/>
                  </a:solidFill>
                  <a:latin typeface="幼圆" pitchFamily="49" charset="-122"/>
                  <a:ea typeface="幼圆" pitchFamily="49" charset="-122"/>
                </a:rPr>
                <a:t>13</a:t>
              </a:r>
              <a:r>
                <a:rPr lang="zh-CN" altLang="en-US" sz="2400" dirty="0">
                  <a:solidFill>
                    <a:srgbClr val="000080"/>
                  </a:solidFill>
                  <a:latin typeface="幼圆" pitchFamily="49" charset="-122"/>
                  <a:ea typeface="幼圆" pitchFamily="49" charset="-122"/>
                </a:rPr>
                <a:t>个节点，是</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树的两倍。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此外，在</a:t>
              </a:r>
              <a:r>
                <a:rPr lang="en-US" altLang="zh-CN" sz="2400" baseline="0" dirty="0">
                  <a:solidFill>
                    <a:srgbClr val="000080"/>
                  </a:solidFill>
                  <a:latin typeface="幼圆" pitchFamily="49" charset="-122"/>
                  <a:ea typeface="幼圆" pitchFamily="49" charset="-122"/>
                </a:rPr>
                <a:t>BST</a:t>
              </a:r>
              <a:r>
                <a:rPr lang="zh-CN" altLang="en-US" sz="2400" baseline="0" dirty="0">
                  <a:solidFill>
                    <a:srgbClr val="000080"/>
                  </a:solidFill>
                  <a:latin typeface="幼圆" pitchFamily="49" charset="-122"/>
                  <a:ea typeface="幼圆" pitchFamily="49" charset="-122"/>
                </a:rPr>
                <a:t>树中，查找过程需要比较整个单词（串比较），而在</a:t>
              </a:r>
              <a:r>
                <a:rPr lang="en-US" altLang="zh-CN" sz="2400" baseline="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结构中，每次比较只需要比较一个字母。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因此，</a:t>
              </a:r>
              <a:r>
                <a:rPr lang="zh-CN" altLang="en-US" sz="2400" b="1" dirty="0">
                  <a:solidFill>
                    <a:srgbClr val="FF0000"/>
                  </a:solidFill>
                  <a:latin typeface="幼圆" pitchFamily="49" charset="-122"/>
                  <a:ea typeface="幼圆" pitchFamily="49" charset="-122"/>
                </a:rPr>
                <a:t>在访问速度要求很高的系统中，如拼写检查、词频统计中，</a:t>
              </a:r>
              <a:r>
                <a:rPr lang="en-US" altLang="zh-CN" sz="2400" b="1" dirty="0" err="1">
                  <a:solidFill>
                    <a:srgbClr val="FF0000"/>
                  </a:solidFill>
                  <a:latin typeface="幼圆" pitchFamily="49" charset="-122"/>
                  <a:ea typeface="幼圆" pitchFamily="49" charset="-122"/>
                </a:rPr>
                <a:t>trie</a:t>
              </a:r>
              <a:r>
                <a:rPr lang="zh-CN" altLang="en-US" sz="2400" b="1" dirty="0">
                  <a:solidFill>
                    <a:srgbClr val="FF0000"/>
                  </a:solidFill>
                  <a:latin typeface="幼圆" pitchFamily="49" charset="-122"/>
                  <a:ea typeface="幼圆" pitchFamily="49" charset="-122"/>
                </a:rPr>
                <a:t>结构是一个非常好的选择。</a:t>
              </a:r>
              <a:endParaRPr lang="en-US" altLang="zh-CN" sz="2400" b="1" baseline="0" dirty="0">
                <a:solidFill>
                  <a:srgbClr val="FF0000"/>
                </a:solidFill>
                <a:latin typeface="幼圆" pitchFamily="49" charset="-122"/>
                <a:ea typeface="幼圆" pitchFamily="49" charset="-122"/>
              </a:endParaRPr>
            </a:p>
          </p:txBody>
        </p:sp>
      </p:grpSp>
    </p:spTree>
    <p:extLst>
      <p:ext uri="{BB962C8B-B14F-4D97-AF65-F5344CB8AC3E}">
        <p14:creationId xmlns:p14="http://schemas.microsoft.com/office/powerpoint/2010/main" val="205825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52</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476672"/>
            <a:ext cx="7701872"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5333306" y="3645025"/>
            <a:ext cx="6857107" cy="3019425"/>
          </a:xfrm>
          <a:prstGeom prst="rect">
            <a:avLst/>
          </a:prstGeom>
        </p:spPr>
      </p:pic>
      <p:grpSp>
        <p:nvGrpSpPr>
          <p:cNvPr id="6" name="Group 120"/>
          <p:cNvGrpSpPr>
            <a:grpSpLocks/>
          </p:cNvGrpSpPr>
          <p:nvPr/>
        </p:nvGrpSpPr>
        <p:grpSpPr bwMode="auto">
          <a:xfrm>
            <a:off x="8111168" y="476672"/>
            <a:ext cx="3049880"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a:solidFill>
                    <a:srgbClr val="FF3300"/>
                  </a:solidFill>
                  <a:ea typeface="幼圆" pitchFamily="49" charset="-122"/>
                </a:rPr>
                <a:t>计算机结构与存储性能</a:t>
              </a:r>
              <a:endParaRPr lang="zh-CN" altLang="en-US" sz="2500" baseline="0" dirty="0">
                <a:solidFill>
                  <a:srgbClr val="FF3300"/>
                </a:solidFill>
                <a:ea typeface="幼圆" pitchFamily="49" charset="-122"/>
              </a:endParaRPr>
            </a:p>
          </p:txBody>
        </p:sp>
      </p:grpSp>
    </p:spTree>
    <p:extLst>
      <p:ext uri="{BB962C8B-B14F-4D97-AF65-F5344CB8AC3E}">
        <p14:creationId xmlns:p14="http://schemas.microsoft.com/office/powerpoint/2010/main" val="35588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53</a:t>
            </a:fld>
            <a:endParaRPr lang="zh-CN" altLang="en-US"/>
          </a:p>
        </p:txBody>
      </p:sp>
      <p:grpSp>
        <p:nvGrpSpPr>
          <p:cNvPr id="3" name="Group 123"/>
          <p:cNvGrpSpPr>
            <a:grpSpLocks/>
          </p:cNvGrpSpPr>
          <p:nvPr/>
        </p:nvGrpSpPr>
        <p:grpSpPr bwMode="auto">
          <a:xfrm>
            <a:off x="335316" y="980728"/>
            <a:ext cx="1132778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3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a:solidFill>
                    <a:srgbClr val="FF0000"/>
                  </a:solidFill>
                  <a:latin typeface="黑体" pitchFamily="2" charset="-122"/>
                  <a:ea typeface="黑体" pitchFamily="2" charset="-122"/>
                </a:rPr>
                <a:t>问题：</a:t>
              </a:r>
              <a:endParaRPr lang="en-US" altLang="zh-CN" sz="44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3200" dirty="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9261650" y="4090626"/>
            <a:ext cx="1199994"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7823174" y="5107111"/>
            <a:ext cx="2879945" cy="1016364"/>
            <a:chOff x="3624" y="2880"/>
            <a:chExt cx="1932" cy="541"/>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80"/>
              <a:ext cx="1862" cy="541"/>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a:solidFill>
                    <a:srgbClr val="FF3300"/>
                  </a:solidFill>
                  <a:ea typeface="幼圆" pitchFamily="49" charset="-122"/>
                </a:rPr>
                <a:t>B</a:t>
              </a:r>
              <a:r>
                <a:rPr lang="zh-CN" altLang="en-US" sz="6000" b="1" dirty="0">
                  <a:solidFill>
                    <a:srgbClr val="FF3300"/>
                  </a:solidFill>
                  <a:ea typeface="幼圆" pitchFamily="49" charset="-122"/>
                </a:rPr>
                <a:t>树</a:t>
              </a:r>
              <a:endParaRPr lang="zh-CN" altLang="en-US" sz="6000" b="1" baseline="0" dirty="0">
                <a:solidFill>
                  <a:srgbClr val="FF3300"/>
                </a:solidFill>
                <a:ea typeface="幼圆" pitchFamily="49" charset="-122"/>
              </a:endParaRPr>
            </a:p>
          </p:txBody>
        </p:sp>
      </p:grpSp>
    </p:spTree>
    <p:extLst>
      <p:ext uri="{BB962C8B-B14F-4D97-AF65-F5344CB8AC3E}">
        <p14:creationId xmlns:p14="http://schemas.microsoft.com/office/powerpoint/2010/main" val="172661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52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59777" y="2895600"/>
            <a:ext cx="2719562"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5401030" y="2971800"/>
            <a:ext cx="3132259"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1828562" y="2278064"/>
            <a:ext cx="6806314"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6368222" y="1143000"/>
            <a:ext cx="5517431"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281" cy="55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1117454" y="4724400"/>
            <a:ext cx="4571405"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6095205" y="4570416"/>
            <a:ext cx="4670875" cy="1590676"/>
            <a:chOff x="2880" y="2377"/>
            <a:chExt cx="2207" cy="1002"/>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1" y="2377"/>
              <a:ext cx="2136" cy="1002"/>
              <a:chOff x="3030" y="2147"/>
              <a:chExt cx="1100" cy="884"/>
            </a:xfrm>
          </p:grpSpPr>
          <p:sp>
            <p:nvSpPr>
              <p:cNvPr id="16434" name="Freeform 26"/>
              <p:cNvSpPr>
                <a:spLocks/>
              </p:cNvSpPr>
              <p:nvPr/>
            </p:nvSpPr>
            <p:spPr bwMode="auto">
              <a:xfrm>
                <a:off x="3044" y="2417"/>
                <a:ext cx="45" cy="205"/>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0" y="2217"/>
                <a:ext cx="409" cy="814"/>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square" anchor="ctr">
                <a:spAutoFit/>
              </a:bodyPr>
              <a:lstStyle/>
              <a:p>
                <a:endParaRPr lang="zh-CN" altLang="en-US"/>
              </a:p>
            </p:txBody>
          </p:sp>
          <p:sp>
            <p:nvSpPr>
              <p:cNvPr id="16436" name="Freeform 28"/>
              <p:cNvSpPr>
                <a:spLocks/>
              </p:cNvSpPr>
              <p:nvPr/>
            </p:nvSpPr>
            <p:spPr bwMode="auto">
              <a:xfrm>
                <a:off x="3305" y="2147"/>
                <a:ext cx="825" cy="823"/>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square" anchor="ctr">
                <a:spAutoFit/>
              </a:bodyPr>
              <a:lstStyle/>
              <a:p>
                <a:endParaRPr lang="zh-CN" altLang="en-US"/>
              </a:p>
            </p:txBody>
          </p:sp>
        </p:grpSp>
      </p:grpSp>
      <p:grpSp>
        <p:nvGrpSpPr>
          <p:cNvPr id="9" name="Group 32"/>
          <p:cNvGrpSpPr>
            <a:grpSpLocks/>
          </p:cNvGrpSpPr>
          <p:nvPr/>
        </p:nvGrpSpPr>
        <p:grpSpPr bwMode="auto">
          <a:xfrm>
            <a:off x="917025" y="969987"/>
            <a:ext cx="10666611"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b="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1015868" y="1425575"/>
            <a:ext cx="914281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endParaRPr lang="zh-CN" altLang="en-US" sz="2600" b="0">
              <a:solidFill>
                <a:srgbClr val="000084"/>
              </a:solidFill>
              <a:latin typeface="幼圆" pitchFamily="49" charset="-122"/>
              <a:ea typeface="幼圆" pitchFamily="49" charset="-122"/>
            </a:endParaRPr>
          </a:p>
        </p:txBody>
      </p:sp>
      <p:sp>
        <p:nvSpPr>
          <p:cNvPr id="308260" name="Text Box 36"/>
          <p:cNvSpPr txBox="1">
            <a:spLocks noChangeArrowheads="1"/>
          </p:cNvSpPr>
          <p:nvPr/>
        </p:nvSpPr>
        <p:spPr bwMode="auto">
          <a:xfrm>
            <a:off x="1233857" y="1878013"/>
            <a:ext cx="7644405"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1" name="Text Box 37"/>
          <p:cNvSpPr txBox="1">
            <a:spLocks noChangeArrowheads="1"/>
          </p:cNvSpPr>
          <p:nvPr/>
        </p:nvSpPr>
        <p:spPr bwMode="auto">
          <a:xfrm>
            <a:off x="1202110" y="2241550"/>
            <a:ext cx="10076139"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b="0">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b="0">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2" name="Text Box 38"/>
          <p:cNvSpPr txBox="1">
            <a:spLocks noChangeArrowheads="1"/>
          </p:cNvSpPr>
          <p:nvPr/>
        </p:nvSpPr>
        <p:spPr bwMode="auto">
          <a:xfrm>
            <a:off x="1219041" y="2651125"/>
            <a:ext cx="10565025" cy="590931"/>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sp>
        <p:nvSpPr>
          <p:cNvPr id="308263" name="Text Box 39"/>
          <p:cNvSpPr txBox="1">
            <a:spLocks noChangeArrowheads="1"/>
          </p:cNvSpPr>
          <p:nvPr/>
        </p:nvSpPr>
        <p:spPr bwMode="auto">
          <a:xfrm>
            <a:off x="1199995" y="3348038"/>
            <a:ext cx="10584071" cy="84023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grpSp>
        <p:nvGrpSpPr>
          <p:cNvPr id="11" name="Group 49"/>
          <p:cNvGrpSpPr>
            <a:grpSpLocks/>
          </p:cNvGrpSpPr>
          <p:nvPr/>
        </p:nvGrpSpPr>
        <p:grpSpPr bwMode="auto">
          <a:xfrm>
            <a:off x="2259573" y="443507"/>
            <a:ext cx="8804185" cy="5865813"/>
            <a:chOff x="1312" y="189"/>
            <a:chExt cx="4160" cy="3695"/>
          </a:xfrm>
        </p:grpSpPr>
        <p:grpSp>
          <p:nvGrpSpPr>
            <p:cNvPr id="12" name="Group 50"/>
            <p:cNvGrpSpPr>
              <a:grpSpLocks/>
            </p:cNvGrpSpPr>
            <p:nvPr/>
          </p:nvGrpSpPr>
          <p:grpSpPr bwMode="auto">
            <a:xfrm>
              <a:off x="3312" y="189"/>
              <a:ext cx="2160" cy="3625"/>
              <a:chOff x="3408" y="189"/>
              <a:chExt cx="216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b="0">
                  <a:solidFill>
                    <a:srgbClr val="FFFFCC"/>
                  </a:solidFill>
                </a:endParaRPr>
              </a:p>
            </p:txBody>
          </p:sp>
          <p:sp>
            <p:nvSpPr>
              <p:cNvPr id="16422" name="Text Box 52"/>
              <p:cNvSpPr txBox="1">
                <a:spLocks noChangeArrowheads="1"/>
              </p:cNvSpPr>
              <p:nvPr/>
            </p:nvSpPr>
            <p:spPr bwMode="auto">
              <a:xfrm>
                <a:off x="3604" y="291"/>
                <a:ext cx="1368" cy="463"/>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non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312" y="3884"/>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912165" y="1916113"/>
            <a:ext cx="9853917"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b="0">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654"/>
              <a:ext cx="3784" cy="407"/>
            </a:xfrm>
            <a:prstGeom prst="rect">
              <a:avLst/>
            </a:prstGeom>
            <a:noFill/>
            <a:ln w="12700" cap="sq">
              <a:noFill/>
              <a:miter lim="800000"/>
              <a:headEnd type="none" w="sm" len="sm"/>
              <a:tailEnd type="none" w="sm" len="sm"/>
            </a:ln>
          </p:spPr>
          <p:txBody>
            <a:bodyPr>
              <a:spAutoFit/>
            </a:bodyPr>
            <a:lstStyle/>
            <a:p>
              <a:r>
                <a:rPr lang="en-US" altLang="zh-CN" sz="3600" dirty="0" smtClean="0">
                  <a:solidFill>
                    <a:srgbClr val="FF3300"/>
                  </a:solidFill>
                  <a:ea typeface="楷体_GB2312" pitchFamily="49" charset="-122"/>
                </a:rPr>
                <a:t> n</a:t>
              </a:r>
              <a:r>
                <a:rPr lang="en-US" altLang="zh-CN" sz="3600" dirty="0">
                  <a:solidFill>
                    <a:srgbClr val="000084"/>
                  </a:solidFill>
                  <a:ea typeface="楷体_GB2312" pitchFamily="49" charset="-122"/>
                </a:rPr>
                <a:t>,   p</a:t>
              </a:r>
              <a:r>
                <a:rPr lang="en-US" altLang="zh-CN" sz="3600" baseline="-30000" dirty="0">
                  <a:solidFill>
                    <a:srgbClr val="000084"/>
                  </a:solidFill>
                  <a:ea typeface="楷体_GB2312" pitchFamily="49" charset="-122"/>
                </a:rPr>
                <a:t>0</a:t>
              </a:r>
              <a:r>
                <a:rPr lang="en-US" altLang="zh-CN" sz="3600" dirty="0">
                  <a:solidFill>
                    <a:srgbClr val="000084"/>
                  </a:solidFill>
                  <a:ea typeface="楷体_GB2312" pitchFamily="49" charset="-122"/>
                </a:rPr>
                <a:t>,   key</a:t>
              </a:r>
              <a:r>
                <a:rPr lang="en-US" altLang="zh-CN" sz="3600" baseline="-34000" dirty="0">
                  <a:solidFill>
                    <a:srgbClr val="000084"/>
                  </a:solidFill>
                  <a:ea typeface="楷体_GB2312" pitchFamily="49" charset="-122"/>
                </a:rPr>
                <a:t>1</a:t>
              </a:r>
              <a:r>
                <a:rPr lang="en-US" altLang="zh-CN" sz="3600" dirty="0">
                  <a:solidFill>
                    <a:srgbClr val="000084"/>
                  </a:solidFill>
                  <a:ea typeface="楷体_GB2312" pitchFamily="49" charset="-122"/>
                </a:rPr>
                <a:t>,  p</a:t>
              </a:r>
              <a:r>
                <a:rPr lang="en-US" altLang="zh-CN" sz="3600" baseline="-34000" dirty="0">
                  <a:solidFill>
                    <a:srgbClr val="000084"/>
                  </a:solidFill>
                  <a:ea typeface="楷体_GB2312" pitchFamily="49" charset="-122"/>
                </a:rPr>
                <a:t>1</a:t>
              </a:r>
              <a:r>
                <a:rPr lang="en-US" altLang="zh-CN" sz="3600" dirty="0">
                  <a:solidFill>
                    <a:srgbClr val="000084"/>
                  </a:solidFill>
                  <a:ea typeface="楷体_GB2312" pitchFamily="49" charset="-122"/>
                </a:rPr>
                <a:t>,   key</a:t>
              </a:r>
              <a:r>
                <a:rPr lang="en-US" altLang="zh-CN" sz="3600" baseline="-30000" dirty="0">
                  <a:solidFill>
                    <a:srgbClr val="000084"/>
                  </a:solidFill>
                  <a:ea typeface="楷体_GB2312" pitchFamily="49" charset="-122"/>
                </a:rPr>
                <a:t>2</a:t>
              </a:r>
              <a:r>
                <a:rPr lang="en-US" altLang="zh-CN" sz="3600" dirty="0">
                  <a:solidFill>
                    <a:srgbClr val="000084"/>
                  </a:solidFill>
                  <a:ea typeface="楷体_GB2312" pitchFamily="49" charset="-122"/>
                </a:rPr>
                <a:t>,  p</a:t>
              </a:r>
              <a:r>
                <a:rPr lang="en-US" altLang="zh-CN" sz="3600" baseline="-34000" dirty="0">
                  <a:solidFill>
                    <a:srgbClr val="000084"/>
                  </a:solidFill>
                  <a:ea typeface="楷体_GB2312" pitchFamily="49" charset="-122"/>
                </a:rPr>
                <a:t>2</a:t>
              </a:r>
              <a:r>
                <a:rPr lang="en-US" altLang="zh-CN" sz="3600" dirty="0" smtClean="0">
                  <a:solidFill>
                    <a:srgbClr val="000084"/>
                  </a:solidFill>
                  <a:ea typeface="楷体_GB2312" pitchFamily="49" charset="-122"/>
                </a:rPr>
                <a:t>,  </a:t>
              </a:r>
              <a:r>
                <a:rPr lang="en-US" altLang="zh-CN" sz="3600" dirty="0" smtClean="0">
                  <a:solidFill>
                    <a:srgbClr val="000084"/>
                  </a:solidFill>
                  <a:ea typeface="楷体_GB2312" pitchFamily="49" charset="-122"/>
                  <a:sym typeface="Symbol" pitchFamily="18" charset="2"/>
                </a:rPr>
                <a:t> ,    </a:t>
              </a:r>
              <a:r>
                <a:rPr lang="en-US" altLang="zh-CN" sz="3600" dirty="0" err="1">
                  <a:solidFill>
                    <a:srgbClr val="000084"/>
                  </a:solidFill>
                  <a:ea typeface="楷体_GB2312" pitchFamily="49" charset="-122"/>
                  <a:sym typeface="Symbol" pitchFamily="18" charset="2"/>
                </a:rPr>
                <a:t>key</a:t>
              </a:r>
              <a:r>
                <a:rPr lang="en-US" altLang="zh-CN" sz="3600" baseline="-30000" dirty="0" err="1">
                  <a:solidFill>
                    <a:srgbClr val="000084"/>
                  </a:solidFill>
                  <a:ea typeface="楷体_GB2312" pitchFamily="49" charset="-122"/>
                  <a:sym typeface="Symbol" pitchFamily="18" charset="2"/>
                </a:rPr>
                <a:t>n</a:t>
              </a:r>
              <a:r>
                <a:rPr lang="en-US" altLang="zh-CN" sz="3600" dirty="0">
                  <a:solidFill>
                    <a:srgbClr val="000084"/>
                  </a:solidFill>
                  <a:ea typeface="楷体_GB2312" pitchFamily="49" charset="-122"/>
                  <a:sym typeface="Symbol" pitchFamily="18" charset="2"/>
                </a:rPr>
                <a:t>,  </a:t>
              </a:r>
              <a:r>
                <a:rPr lang="en-US" altLang="zh-CN" sz="3600" dirty="0" smtClean="0">
                  <a:solidFill>
                    <a:srgbClr val="000084"/>
                  </a:solidFill>
                  <a:ea typeface="楷体_GB2312" pitchFamily="49" charset="-122"/>
                  <a:sym typeface="Symbol" pitchFamily="18" charset="2"/>
                </a:rPr>
                <a:t>  </a:t>
              </a:r>
              <a:r>
                <a:rPr lang="en-US" altLang="zh-CN" sz="3600" dirty="0" err="1" smtClean="0">
                  <a:solidFill>
                    <a:srgbClr val="000084"/>
                  </a:solidFill>
                  <a:ea typeface="楷体_GB2312" pitchFamily="49" charset="-122"/>
                  <a:sym typeface="Symbol" pitchFamily="18" charset="2"/>
                </a:rPr>
                <a:t>p</a:t>
              </a:r>
              <a:r>
                <a:rPr lang="en-US" altLang="zh-CN" sz="3600" baseline="-30000" dirty="0" err="1" smtClean="0">
                  <a:solidFill>
                    <a:srgbClr val="000084"/>
                  </a:solidFill>
                  <a:ea typeface="楷体_GB2312" pitchFamily="49" charset="-122"/>
                  <a:sym typeface="Symbol" pitchFamily="18" charset="2"/>
                </a:rPr>
                <a:t>n</a:t>
              </a:r>
              <a:endParaRPr lang="en-US" altLang="zh-CN" sz="3600" baseline="-30000" dirty="0">
                <a:solidFill>
                  <a:srgbClr val="000084"/>
                </a:solidFill>
                <a:ea typeface="楷体_GB2312" pitchFamily="49" charset="-122"/>
                <a:sym typeface="Symbol" pitchFamily="18" charset="2"/>
              </a:endParaRPr>
            </a:p>
          </p:txBody>
        </p:sp>
      </p:grpSp>
      <p:grpSp>
        <p:nvGrpSpPr>
          <p:cNvPr id="14" name="Group 61"/>
          <p:cNvGrpSpPr>
            <a:grpSpLocks/>
          </p:cNvGrpSpPr>
          <p:nvPr/>
        </p:nvGrpSpPr>
        <p:grpSpPr bwMode="auto">
          <a:xfrm>
            <a:off x="2890990" y="3263901"/>
            <a:ext cx="6588326" cy="404813"/>
            <a:chOff x="1536" y="2592"/>
            <a:chExt cx="3113"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04"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254"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649"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379095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559115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8471470"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664547" y="247650"/>
            <a:ext cx="7254625"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a:t>
              </a:r>
              <a:r>
                <a:rPr lang="en-US" altLang="zh-CN" sz="2900" dirty="0" smtClean="0">
                  <a:solidFill>
                    <a:srgbClr val="FF0000"/>
                  </a:solidFill>
                  <a:ea typeface="楷体_GB2312" pitchFamily="49" charset="-122"/>
                </a:rPr>
                <a:t>7.5</a:t>
              </a:r>
              <a:r>
                <a:rPr lang="en-US" altLang="zh-CN" sz="2900" dirty="0" smtClean="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 </a:t>
              </a:r>
              <a:r>
                <a:rPr lang="en-US" altLang="zh-CN" sz="2900" dirty="0">
                  <a:solidFill>
                    <a:srgbClr val="FF0000"/>
                  </a:solidFill>
                  <a:ea typeface="楷体_GB2312" pitchFamily="49" charset="-122"/>
                </a:rPr>
                <a:t>– </a:t>
              </a:r>
              <a:r>
                <a:rPr lang="zh-CN" altLang="en-US" sz="2900" dirty="0">
                  <a:solidFill>
                    <a:srgbClr val="FF0000"/>
                  </a:solidFill>
                  <a:ea typeface="楷体_GB2312" pitchFamily="49" charset="-122"/>
                </a:rPr>
                <a:t>多路查找树</a:t>
              </a:r>
              <a:endParaRPr lang="zh-CN" altLang="en-US" sz="2900" b="0" dirty="0">
                <a:solidFill>
                  <a:srgbClr val="FF6600"/>
                </a:solidFill>
              </a:endParaRPr>
            </a:p>
          </p:txBody>
        </p:sp>
      </p:grpSp>
      <p:grpSp>
        <p:nvGrpSpPr>
          <p:cNvPr id="16" name="Group 72"/>
          <p:cNvGrpSpPr>
            <a:grpSpLocks/>
          </p:cNvGrpSpPr>
          <p:nvPr/>
        </p:nvGrpSpPr>
        <p:grpSpPr bwMode="auto">
          <a:xfrm>
            <a:off x="239153" y="4932364"/>
            <a:ext cx="1868773"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b="0">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dirty="0">
                  <a:solidFill>
                    <a:srgbClr val="FF3300"/>
                  </a:solidFill>
                  <a:latin typeface="黑体" pitchFamily="49" charset="-122"/>
                  <a:ea typeface="黑体" pitchFamily="49" charset="-122"/>
                </a:rPr>
                <a:t> </a:t>
              </a:r>
              <a:r>
                <a:rPr lang="zh-CN" altLang="en-US" sz="2100" dirty="0">
                  <a:solidFill>
                    <a:srgbClr val="FF3300"/>
                  </a:solidFill>
                  <a:latin typeface="黑体" pitchFamily="49" charset="-122"/>
                  <a:ea typeface="黑体" pitchFamily="49" charset="-122"/>
                </a:rPr>
                <a:t>还含有</a:t>
              </a:r>
              <a:r>
                <a:rPr lang="en-US" altLang="zh-CN" sz="2100" dirty="0">
                  <a:solidFill>
                    <a:srgbClr val="FF3300"/>
                  </a:solidFill>
                  <a:ea typeface="黑体" pitchFamily="49" charset="-122"/>
                </a:rPr>
                <a:t>n</a:t>
              </a:r>
            </a:p>
            <a:p>
              <a:pPr>
                <a:lnSpc>
                  <a:spcPct val="80000"/>
                </a:lnSpc>
              </a:pPr>
              <a:r>
                <a:rPr lang="zh-CN" altLang="zh-CN" sz="2100" dirty="0">
                  <a:solidFill>
                    <a:srgbClr val="FF3300"/>
                  </a:solidFill>
                  <a:latin typeface="黑体" pitchFamily="49" charset="-122"/>
                  <a:ea typeface="黑体" pitchFamily="49" charset="-122"/>
                </a:rPr>
                <a:t>个指向记</a:t>
              </a:r>
              <a:endParaRPr lang="zh-CN" altLang="en-US" sz="2100" dirty="0">
                <a:solidFill>
                  <a:srgbClr val="FF3300"/>
                </a:solidFill>
                <a:latin typeface="黑体" pitchFamily="49" charset="-122"/>
                <a:ea typeface="黑体" pitchFamily="49" charset="-122"/>
              </a:endParaRPr>
            </a:p>
            <a:p>
              <a:pPr>
                <a:lnSpc>
                  <a:spcPct val="80000"/>
                </a:lnSpc>
              </a:pPr>
              <a:r>
                <a:rPr lang="zh-CN" altLang="zh-CN" sz="2100" dirty="0">
                  <a:solidFill>
                    <a:srgbClr val="FF3300"/>
                  </a:solidFill>
                  <a:latin typeface="黑体" pitchFamily="49" charset="-122"/>
                  <a:ea typeface="黑体" pitchFamily="49" charset="-122"/>
                </a:rPr>
                <a:t>录的指针</a:t>
              </a:r>
              <a:endParaRPr lang="zh-CN" altLang="en-US" sz="2100" dirty="0">
                <a:solidFill>
                  <a:srgbClr val="FF3300"/>
                </a:solidFill>
                <a:latin typeface="黑体" pitchFamily="49" charset="-122"/>
                <a:ea typeface="黑体" pitchFamily="49" charset="-122"/>
              </a:endParaRPr>
            </a:p>
          </p:txBody>
        </p:sp>
      </p:grpSp>
      <p:sp>
        <p:nvSpPr>
          <p:cNvPr id="17" name="灯片编号占位符 16"/>
          <p:cNvSpPr>
            <a:spLocks noGrp="1"/>
          </p:cNvSpPr>
          <p:nvPr>
            <p:ph type="sldNum" sz="quarter" idx="11"/>
          </p:nvPr>
        </p:nvSpPr>
        <p:spPr/>
        <p:txBody>
          <a:bodyPr/>
          <a:lstStyle/>
          <a:p>
            <a:fld id="{0C913308-F349-4B6D-A68A-DD1791B4A57B}" type="slidenum">
              <a:rPr lang="zh-CN" altLang="en-US" smtClean="0"/>
              <a:pPr/>
              <a:t>54</a:t>
            </a:fld>
            <a:endParaRPr lang="zh-CN" altLang="en-US"/>
          </a:p>
        </p:txBody>
      </p:sp>
      <p:grpSp>
        <p:nvGrpSpPr>
          <p:cNvPr id="70" name="Group 40"/>
          <p:cNvGrpSpPr>
            <a:grpSpLocks/>
          </p:cNvGrpSpPr>
          <p:nvPr/>
        </p:nvGrpSpPr>
        <p:grpSpPr bwMode="auto">
          <a:xfrm>
            <a:off x="1219041" y="4384675"/>
            <a:ext cx="10971372" cy="1887538"/>
            <a:chOff x="576" y="2820"/>
            <a:chExt cx="5184" cy="1189"/>
          </a:xfrm>
        </p:grpSpPr>
        <p:sp>
          <p:nvSpPr>
            <p:cNvPr id="71"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sp>
          <p:nvSpPr>
            <p:cNvPr id="72" name="Line 42"/>
            <p:cNvSpPr>
              <a:spLocks noChangeShapeType="1"/>
            </p:cNvSpPr>
            <p:nvPr/>
          </p:nvSpPr>
          <p:spPr bwMode="auto">
            <a:xfrm>
              <a:off x="1020"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73" name="Line 43"/>
            <p:cNvSpPr>
              <a:spLocks noChangeShapeType="1"/>
            </p:cNvSpPr>
            <p:nvPr/>
          </p:nvSpPr>
          <p:spPr bwMode="auto">
            <a:xfrm>
              <a:off x="1020"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74" name="Line 44"/>
            <p:cNvSpPr>
              <a:spLocks noChangeShapeType="1"/>
            </p:cNvSpPr>
            <p:nvPr/>
          </p:nvSpPr>
          <p:spPr bwMode="auto">
            <a:xfrm>
              <a:off x="1020"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75" name="Line 45"/>
            <p:cNvSpPr>
              <a:spLocks noChangeShapeType="1"/>
            </p:cNvSpPr>
            <p:nvPr/>
          </p:nvSpPr>
          <p:spPr bwMode="auto">
            <a:xfrm>
              <a:off x="4476"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3" presetClass="entr" presetSubtype="28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ppt_x</p:attrName>
                                        </p:attrNameLst>
                                      </p:cBhvr>
                                      <p:tavLst>
                                        <p:tav tm="0">
                                          <p:val>
                                            <p:fltVal val="0.5"/>
                                          </p:val>
                                        </p:tav>
                                        <p:tav tm="100000">
                                          <p:val>
                                            <p:strVal val="#ppt_x"/>
                                          </p:val>
                                        </p:tav>
                                      </p:tavLst>
                                    </p:anim>
                                    <p:anim calcmode="lin" valueType="num">
                                      <p:cBhvr>
                                        <p:cTn id="33"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08259"/>
                                        </p:tgtEl>
                                        <p:attrNameLst>
                                          <p:attrName>style.visibility</p:attrName>
                                        </p:attrNameLst>
                                      </p:cBhvr>
                                      <p:to>
                                        <p:strVal val="visible"/>
                                      </p:to>
                                    </p:set>
                                    <p:animEffect transition="in" filter="dissolve">
                                      <p:cBhvr>
                                        <p:cTn id="43" dur="500"/>
                                        <p:tgtEl>
                                          <p:spTgt spid="3082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08260"/>
                                        </p:tgtEl>
                                        <p:attrNameLst>
                                          <p:attrName>style.visibility</p:attrName>
                                        </p:attrNameLst>
                                      </p:cBhvr>
                                      <p:to>
                                        <p:strVal val="visible"/>
                                      </p:to>
                                    </p:set>
                                    <p:animEffect transition="in" filter="wipe(left)">
                                      <p:cBhvr>
                                        <p:cTn id="48" dur="500"/>
                                        <p:tgtEl>
                                          <p:spTgt spid="3082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308261"/>
                                        </p:tgtEl>
                                        <p:attrNameLst>
                                          <p:attrName>style.visibility</p:attrName>
                                        </p:attrNameLst>
                                      </p:cBhvr>
                                      <p:to>
                                        <p:strVal val="visible"/>
                                      </p:to>
                                    </p:set>
                                    <p:animEffect transition="in" filter="wipe(right)">
                                      <p:cBhvr>
                                        <p:cTn id="53" dur="500"/>
                                        <p:tgtEl>
                                          <p:spTgt spid="3082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08262"/>
                                        </p:tgtEl>
                                        <p:attrNameLst>
                                          <p:attrName>style.visibility</p:attrName>
                                        </p:attrNameLst>
                                      </p:cBhvr>
                                      <p:to>
                                        <p:strVal val="visible"/>
                                      </p:to>
                                    </p:set>
                                    <p:animEffect transition="in" filter="wipe(left)">
                                      <p:cBhvr>
                                        <p:cTn id="58" dur="500"/>
                                        <p:tgtEl>
                                          <p:spTgt spid="3082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308263"/>
                                        </p:tgtEl>
                                        <p:attrNameLst>
                                          <p:attrName>style.visibility</p:attrName>
                                        </p:attrNameLst>
                                      </p:cBhvr>
                                      <p:to>
                                        <p:strVal val="visible"/>
                                      </p:to>
                                    </p:set>
                                    <p:animEffect transition="in" filter="wipe(right)">
                                      <p:cBhvr>
                                        <p:cTn id="63" dur="500"/>
                                        <p:tgtEl>
                                          <p:spTgt spid="30826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wipe(left)">
                                      <p:cBhvr>
                                        <p:cTn id="68" dur="500"/>
                                        <p:tgtEl>
                                          <p:spTgt spid="7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up)">
                                      <p:cBhvr>
                                        <p:cTn id="73" dur="1000"/>
                                        <p:tgtEl>
                                          <p:spTgt spid="1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up)">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up)">
                                      <p:cBhvr>
                                        <p:cTn id="88" dur="500"/>
                                        <p:tgtEl>
                                          <p:spTgt spid="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308290"/>
                                        </p:tgtEl>
                                        <p:attrNameLst>
                                          <p:attrName>style.visibility</p:attrName>
                                        </p:attrNameLst>
                                      </p:cBhvr>
                                      <p:to>
                                        <p:strVal val="visible"/>
                                      </p:to>
                                    </p:set>
                                    <p:animEffect transition="in" filter="wipe(up)">
                                      <p:cBhvr>
                                        <p:cTn id="93" dur="500"/>
                                        <p:tgtEl>
                                          <p:spTgt spid="30829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308291"/>
                                        </p:tgtEl>
                                        <p:attrNameLst>
                                          <p:attrName>style.visibility</p:attrName>
                                        </p:attrNameLst>
                                      </p:cBhvr>
                                      <p:to>
                                        <p:strVal val="visible"/>
                                      </p:to>
                                    </p:set>
                                    <p:animEffect transition="in" filter="wipe(up)">
                                      <p:cBhvr>
                                        <p:cTn id="98" dur="500"/>
                                        <p:tgtEl>
                                          <p:spTgt spid="30829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308292"/>
                                        </p:tgtEl>
                                        <p:attrNameLst>
                                          <p:attrName>style.visibility</p:attrName>
                                        </p:attrNameLst>
                                      </p:cBhvr>
                                      <p:to>
                                        <p:strVal val="visible"/>
                                      </p:to>
                                    </p:set>
                                    <p:animEffect transition="in" filter="wipe(up)">
                                      <p:cBhvr>
                                        <p:cTn id="103"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116402" y="914401"/>
            <a:ext cx="11885653" cy="4659313"/>
            <a:chOff x="55" y="658"/>
            <a:chExt cx="5616" cy="2935"/>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142" cy="23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192" cy="602"/>
              <a:chOff x="240" y="2640"/>
              <a:chExt cx="192" cy="602"/>
            </a:xfrm>
          </p:grpSpPr>
          <p:grpSp>
            <p:nvGrpSpPr>
              <p:cNvPr id="13" name="Group 71"/>
              <p:cNvGrpSpPr>
                <a:grpSpLocks/>
              </p:cNvGrpSpPr>
              <p:nvPr/>
            </p:nvGrpSpPr>
            <p:grpSpPr bwMode="auto">
              <a:xfrm>
                <a:off x="240" y="3009"/>
                <a:ext cx="192" cy="233"/>
                <a:chOff x="240" y="3009"/>
                <a:chExt cx="192" cy="233"/>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192" cy="602"/>
              <a:chOff x="240" y="2640"/>
              <a:chExt cx="192" cy="602"/>
            </a:xfrm>
          </p:grpSpPr>
          <p:grpSp>
            <p:nvGrpSpPr>
              <p:cNvPr id="15" name="Group 78"/>
              <p:cNvGrpSpPr>
                <a:grpSpLocks/>
              </p:cNvGrpSpPr>
              <p:nvPr/>
            </p:nvGrpSpPr>
            <p:grpSpPr bwMode="auto">
              <a:xfrm>
                <a:off x="240" y="3009"/>
                <a:ext cx="192" cy="233"/>
                <a:chOff x="240" y="3009"/>
                <a:chExt cx="192" cy="233"/>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192" cy="602"/>
              <a:chOff x="240" y="2640"/>
              <a:chExt cx="192" cy="602"/>
            </a:xfrm>
          </p:grpSpPr>
          <p:grpSp>
            <p:nvGrpSpPr>
              <p:cNvPr id="17" name="Group 83"/>
              <p:cNvGrpSpPr>
                <a:grpSpLocks/>
              </p:cNvGrpSpPr>
              <p:nvPr/>
            </p:nvGrpSpPr>
            <p:grpSpPr bwMode="auto">
              <a:xfrm>
                <a:off x="240" y="3009"/>
                <a:ext cx="192" cy="233"/>
                <a:chOff x="240" y="3009"/>
                <a:chExt cx="192" cy="233"/>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192" cy="602"/>
              <a:chOff x="240" y="2640"/>
              <a:chExt cx="192" cy="602"/>
            </a:xfrm>
          </p:grpSpPr>
          <p:grpSp>
            <p:nvGrpSpPr>
              <p:cNvPr id="19" name="Group 88"/>
              <p:cNvGrpSpPr>
                <a:grpSpLocks/>
              </p:cNvGrpSpPr>
              <p:nvPr/>
            </p:nvGrpSpPr>
            <p:grpSpPr bwMode="auto">
              <a:xfrm>
                <a:off x="240" y="3009"/>
                <a:ext cx="192" cy="233"/>
                <a:chOff x="240" y="3009"/>
                <a:chExt cx="192" cy="233"/>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192" cy="602"/>
              <a:chOff x="240" y="2640"/>
              <a:chExt cx="192" cy="602"/>
            </a:xfrm>
          </p:grpSpPr>
          <p:grpSp>
            <p:nvGrpSpPr>
              <p:cNvPr id="21" name="Group 93"/>
              <p:cNvGrpSpPr>
                <a:grpSpLocks/>
              </p:cNvGrpSpPr>
              <p:nvPr/>
            </p:nvGrpSpPr>
            <p:grpSpPr bwMode="auto">
              <a:xfrm>
                <a:off x="240" y="3009"/>
                <a:ext cx="192" cy="233"/>
                <a:chOff x="240" y="3009"/>
                <a:chExt cx="192" cy="233"/>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192" cy="602"/>
              <a:chOff x="240" y="2640"/>
              <a:chExt cx="192" cy="602"/>
            </a:xfrm>
          </p:grpSpPr>
          <p:grpSp>
            <p:nvGrpSpPr>
              <p:cNvPr id="23" name="Group 98"/>
              <p:cNvGrpSpPr>
                <a:grpSpLocks/>
              </p:cNvGrpSpPr>
              <p:nvPr/>
            </p:nvGrpSpPr>
            <p:grpSpPr bwMode="auto">
              <a:xfrm>
                <a:off x="240" y="3009"/>
                <a:ext cx="192" cy="233"/>
                <a:chOff x="240" y="3009"/>
                <a:chExt cx="192" cy="233"/>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192" cy="602"/>
              <a:chOff x="240" y="2640"/>
              <a:chExt cx="192" cy="602"/>
            </a:xfrm>
          </p:grpSpPr>
          <p:grpSp>
            <p:nvGrpSpPr>
              <p:cNvPr id="25" name="Group 103"/>
              <p:cNvGrpSpPr>
                <a:grpSpLocks/>
              </p:cNvGrpSpPr>
              <p:nvPr/>
            </p:nvGrpSpPr>
            <p:grpSpPr bwMode="auto">
              <a:xfrm>
                <a:off x="240" y="3009"/>
                <a:ext cx="192" cy="233"/>
                <a:chOff x="240" y="3009"/>
                <a:chExt cx="192" cy="233"/>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192" cy="602"/>
              <a:chOff x="240" y="2640"/>
              <a:chExt cx="192" cy="602"/>
            </a:xfrm>
          </p:grpSpPr>
          <p:grpSp>
            <p:nvGrpSpPr>
              <p:cNvPr id="27" name="Group 108"/>
              <p:cNvGrpSpPr>
                <a:grpSpLocks/>
              </p:cNvGrpSpPr>
              <p:nvPr/>
            </p:nvGrpSpPr>
            <p:grpSpPr bwMode="auto">
              <a:xfrm>
                <a:off x="240" y="3009"/>
                <a:ext cx="192" cy="233"/>
                <a:chOff x="240" y="3009"/>
                <a:chExt cx="192" cy="233"/>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192" cy="602"/>
              <a:chOff x="240" y="2640"/>
              <a:chExt cx="192" cy="602"/>
            </a:xfrm>
          </p:grpSpPr>
          <p:grpSp>
            <p:nvGrpSpPr>
              <p:cNvPr id="29" name="Group 113"/>
              <p:cNvGrpSpPr>
                <a:grpSpLocks/>
              </p:cNvGrpSpPr>
              <p:nvPr/>
            </p:nvGrpSpPr>
            <p:grpSpPr bwMode="auto">
              <a:xfrm>
                <a:off x="240" y="3009"/>
                <a:ext cx="192" cy="233"/>
                <a:chOff x="240" y="3009"/>
                <a:chExt cx="192" cy="233"/>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192" cy="602"/>
              <a:chOff x="240" y="2640"/>
              <a:chExt cx="192" cy="602"/>
            </a:xfrm>
          </p:grpSpPr>
          <p:grpSp>
            <p:nvGrpSpPr>
              <p:cNvPr id="31" name="Group 118"/>
              <p:cNvGrpSpPr>
                <a:grpSpLocks/>
              </p:cNvGrpSpPr>
              <p:nvPr/>
            </p:nvGrpSpPr>
            <p:grpSpPr bwMode="auto">
              <a:xfrm>
                <a:off x="240" y="3009"/>
                <a:ext cx="192" cy="233"/>
                <a:chOff x="240" y="3009"/>
                <a:chExt cx="192" cy="233"/>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192" cy="602"/>
              <a:chOff x="240" y="2640"/>
              <a:chExt cx="192" cy="602"/>
            </a:xfrm>
          </p:grpSpPr>
          <p:grpSp>
            <p:nvGrpSpPr>
              <p:cNvPr id="17484" name="Group 123"/>
              <p:cNvGrpSpPr>
                <a:grpSpLocks/>
              </p:cNvGrpSpPr>
              <p:nvPr/>
            </p:nvGrpSpPr>
            <p:grpSpPr bwMode="auto">
              <a:xfrm>
                <a:off x="240" y="3009"/>
                <a:ext cx="192" cy="233"/>
                <a:chOff x="240" y="3009"/>
                <a:chExt cx="192" cy="233"/>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192" cy="602"/>
              <a:chOff x="240" y="2640"/>
              <a:chExt cx="192" cy="602"/>
            </a:xfrm>
          </p:grpSpPr>
          <p:grpSp>
            <p:nvGrpSpPr>
              <p:cNvPr id="17492" name="Group 128"/>
              <p:cNvGrpSpPr>
                <a:grpSpLocks/>
              </p:cNvGrpSpPr>
              <p:nvPr/>
            </p:nvGrpSpPr>
            <p:grpSpPr bwMode="auto">
              <a:xfrm>
                <a:off x="240" y="3009"/>
                <a:ext cx="192" cy="233"/>
                <a:chOff x="240" y="3009"/>
                <a:chExt cx="192" cy="233"/>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192" cy="602"/>
              <a:chOff x="240" y="2640"/>
              <a:chExt cx="192" cy="602"/>
            </a:xfrm>
          </p:grpSpPr>
          <p:grpSp>
            <p:nvGrpSpPr>
              <p:cNvPr id="17500" name="Group 133"/>
              <p:cNvGrpSpPr>
                <a:grpSpLocks/>
              </p:cNvGrpSpPr>
              <p:nvPr/>
            </p:nvGrpSpPr>
            <p:grpSpPr bwMode="auto">
              <a:xfrm>
                <a:off x="240" y="3009"/>
                <a:ext cx="192" cy="233"/>
                <a:chOff x="240" y="3009"/>
                <a:chExt cx="192" cy="233"/>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192" cy="602"/>
              <a:chOff x="240" y="2640"/>
              <a:chExt cx="192" cy="602"/>
            </a:xfrm>
          </p:grpSpPr>
          <p:grpSp>
            <p:nvGrpSpPr>
              <p:cNvPr id="17508" name="Group 138"/>
              <p:cNvGrpSpPr>
                <a:grpSpLocks/>
              </p:cNvGrpSpPr>
              <p:nvPr/>
            </p:nvGrpSpPr>
            <p:grpSpPr bwMode="auto">
              <a:xfrm>
                <a:off x="240" y="3009"/>
                <a:ext cx="192" cy="233"/>
                <a:chOff x="240" y="3009"/>
                <a:chExt cx="192" cy="233"/>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191"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0" y="5046664"/>
            <a:ext cx="12190413"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6734357" y="1148161"/>
            <a:ext cx="3968234" cy="430212"/>
            <a:chOff x="3216" y="510"/>
            <a:chExt cx="1875" cy="271"/>
          </a:xfrm>
        </p:grpSpPr>
        <p:sp>
          <p:nvSpPr>
            <p:cNvPr id="17422" name="Text Box 224"/>
            <p:cNvSpPr txBox="1">
              <a:spLocks noChangeArrowheads="1"/>
            </p:cNvSpPr>
            <p:nvPr/>
          </p:nvSpPr>
          <p:spPr bwMode="auto">
            <a:xfrm>
              <a:off x="3343" y="510"/>
              <a:ext cx="1748" cy="271"/>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6730124" y="1498997"/>
            <a:ext cx="4340719"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6728008" y="1833960"/>
            <a:ext cx="4287808" cy="446087"/>
            <a:chOff x="2993" y="816"/>
            <a:chExt cx="2026" cy="281"/>
          </a:xfrm>
        </p:grpSpPr>
        <p:sp>
          <p:nvSpPr>
            <p:cNvPr id="17418" name="Rectangle 230"/>
            <p:cNvSpPr>
              <a:spLocks noChangeArrowheads="1"/>
            </p:cNvSpPr>
            <p:nvPr/>
          </p:nvSpPr>
          <p:spPr bwMode="auto">
            <a:xfrm>
              <a:off x="3120" y="816"/>
              <a:ext cx="1899" cy="281"/>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6728009" y="469110"/>
            <a:ext cx="4581987" cy="668338"/>
            <a:chOff x="3157" y="217"/>
            <a:chExt cx="2165" cy="421"/>
          </a:xfrm>
        </p:grpSpPr>
        <p:sp>
          <p:nvSpPr>
            <p:cNvPr id="17416" name="Text Box 233"/>
            <p:cNvSpPr txBox="1">
              <a:spLocks noChangeArrowheads="1"/>
            </p:cNvSpPr>
            <p:nvPr/>
          </p:nvSpPr>
          <p:spPr bwMode="auto">
            <a:xfrm>
              <a:off x="3304" y="217"/>
              <a:ext cx="2018" cy="421"/>
            </a:xfrm>
            <a:prstGeom prst="rect">
              <a:avLst/>
            </a:prstGeom>
            <a:noFill/>
            <a:ln w="12700" cap="sq">
              <a:noFill/>
              <a:miter lim="800000"/>
              <a:headEnd type="none" w="sm" len="sm"/>
              <a:tailEnd type="none" w="sm" len="sm"/>
            </a:ln>
          </p:spPr>
          <p:txBody>
            <a:bodyPr wrap="square">
              <a:spAutoFit/>
            </a:bodyPr>
            <a:lstStyle/>
            <a:p>
              <a:pPr algn="just">
                <a:lnSpc>
                  <a:spcPct val="85000"/>
                </a:lnSpc>
              </a:pPr>
              <a:r>
                <a:rPr lang="zh-CN" altLang="en-US" sz="2200" dirty="0">
                  <a:solidFill>
                    <a:srgbClr val="000000"/>
                  </a:solidFill>
                  <a:latin typeface="幼圆" pitchFamily="49" charset="-122"/>
                  <a:ea typeface="幼圆" pitchFamily="49" charset="-122"/>
                </a:rPr>
                <a:t>每个分支结点最多有</a:t>
              </a:r>
              <a:r>
                <a:rPr lang="en-US" altLang="zh-CN" sz="2200" dirty="0">
                  <a:solidFill>
                    <a:srgbClr val="000000"/>
                  </a:solidFill>
                  <a:ea typeface="幼圆" pitchFamily="49" charset="-122"/>
                </a:rPr>
                <a:t>4</a:t>
              </a:r>
              <a:r>
                <a:rPr lang="zh-CN" altLang="en-US" sz="2200" dirty="0">
                  <a:solidFill>
                    <a:srgbClr val="000000"/>
                  </a:solidFill>
                  <a:latin typeface="幼圆" pitchFamily="49" charset="-122"/>
                  <a:ea typeface="幼圆" pitchFamily="49" charset="-122"/>
                </a:rPr>
                <a:t>棵子树</a:t>
              </a:r>
            </a:p>
            <a:p>
              <a:pPr algn="just">
                <a:lnSpc>
                  <a:spcPct val="85000"/>
                </a:lnSpc>
              </a:pPr>
              <a:r>
                <a:rPr lang="en-US" altLang="zh-CN" sz="2200" dirty="0">
                  <a:solidFill>
                    <a:srgbClr val="000000"/>
                  </a:solidFill>
                  <a:latin typeface="幼圆" pitchFamily="49" charset="-122"/>
                  <a:ea typeface="幼圆" pitchFamily="49" charset="-122"/>
                </a:rPr>
                <a:t>(</a:t>
              </a:r>
              <a:r>
                <a:rPr lang="zh-CN" altLang="en-US" sz="2200" dirty="0">
                  <a:solidFill>
                    <a:srgbClr val="000000"/>
                  </a:solidFill>
                  <a:latin typeface="幼圆" pitchFamily="49" charset="-122"/>
                  <a:ea typeface="幼圆" pitchFamily="49" charset="-122"/>
                </a:rPr>
                <a:t>即最多有</a:t>
              </a:r>
              <a:r>
                <a:rPr lang="en-US" altLang="zh-CN" sz="2200" dirty="0">
                  <a:solidFill>
                    <a:srgbClr val="000000"/>
                  </a:solidFill>
                  <a:ea typeface="幼圆" pitchFamily="49" charset="-122"/>
                </a:rPr>
                <a:t>m-1</a:t>
              </a:r>
              <a:r>
                <a:rPr lang="zh-CN" altLang="en-US" sz="2200" dirty="0">
                  <a:solidFill>
                    <a:srgbClr val="000000"/>
                  </a:solidFill>
                  <a:latin typeface="幼圆" pitchFamily="49" charset="-122"/>
                  <a:ea typeface="幼圆" pitchFamily="49" charset="-122"/>
                </a:rPr>
                <a:t>个关键字值</a:t>
              </a:r>
              <a:r>
                <a:rPr lang="en-US" altLang="zh-CN" sz="2200" dirty="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
        <p:nvSpPr>
          <p:cNvPr id="17528" name="灯片编号占位符 17527"/>
          <p:cNvSpPr>
            <a:spLocks noGrp="1"/>
          </p:cNvSpPr>
          <p:nvPr>
            <p:ph type="sldNum" sz="quarter" idx="11"/>
          </p:nvPr>
        </p:nvSpPr>
        <p:spPr/>
        <p:txBody>
          <a:bodyPr/>
          <a:lstStyle/>
          <a:p>
            <a:fld id="{0C913308-F349-4B6D-A68A-DD1791B4A57B}" type="slidenum">
              <a:rPr lang="zh-CN" altLang="en-US" smtClean="0"/>
              <a:pPr/>
              <a:t>55</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2639141" y="1357313"/>
            <a:ext cx="5667694" cy="3735388"/>
            <a:chOff x="1427" y="695"/>
            <a:chExt cx="2678" cy="2353"/>
          </a:xfrm>
        </p:grpSpPr>
        <p:grpSp>
          <p:nvGrpSpPr>
            <p:cNvPr id="3" name="Group 11"/>
            <p:cNvGrpSpPr>
              <a:grpSpLocks/>
            </p:cNvGrpSpPr>
            <p:nvPr/>
          </p:nvGrpSpPr>
          <p:grpSpPr bwMode="auto">
            <a:xfrm>
              <a:off x="2517" y="912"/>
              <a:ext cx="499" cy="252"/>
              <a:chOff x="2290" y="754"/>
              <a:chExt cx="499" cy="252"/>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2"/>
              <a:chOff x="2290" y="754"/>
              <a:chExt cx="499" cy="252"/>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2"/>
              <a:chOff x="2290" y="754"/>
              <a:chExt cx="499" cy="252"/>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2"/>
              <a:chOff x="2290" y="754"/>
              <a:chExt cx="499" cy="252"/>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2"/>
              <a:chOff x="2290" y="754"/>
              <a:chExt cx="499" cy="252"/>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2"/>
              <a:chOff x="2290" y="754"/>
              <a:chExt cx="499" cy="252"/>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2"/>
              <a:chOff x="2290" y="754"/>
              <a:chExt cx="499" cy="252"/>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2"/>
              <a:chOff x="2290" y="754"/>
              <a:chExt cx="499" cy="252"/>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2"/>
              <a:chOff x="2290" y="754"/>
              <a:chExt cx="499" cy="252"/>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2"/>
              <a:chOff x="2290" y="754"/>
              <a:chExt cx="499" cy="252"/>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2"/>
              <a:chOff x="2290" y="754"/>
              <a:chExt cx="499" cy="252"/>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2"/>
              <a:chOff x="2290" y="754"/>
              <a:chExt cx="499" cy="252"/>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154"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4275111" y="5411788"/>
            <a:ext cx="3001043"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525" cy="320"/>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4867700" y="1300164"/>
            <a:ext cx="312906" cy="43088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4867699" y="1344613"/>
            <a:ext cx="1894171" cy="1087437"/>
            <a:chOff x="2480" y="687"/>
            <a:chExt cx="895" cy="685"/>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5521666" y="2074863"/>
            <a:ext cx="1373537" cy="1093787"/>
            <a:chOff x="2789" y="1147"/>
            <a:chExt cx="649" cy="689"/>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5521664" y="2819401"/>
            <a:ext cx="986238" cy="1123950"/>
            <a:chOff x="2789" y="1616"/>
            <a:chExt cx="466" cy="708"/>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6097324" y="3898901"/>
            <a:ext cx="1536500"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8014775" y="3467100"/>
            <a:ext cx="3743895"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814811" y="1052513"/>
            <a:ext cx="11039096"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593" cy="2592"/>
              <a:chOff x="602" y="816"/>
              <a:chExt cx="4593"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752" y="1157"/>
                <a:ext cx="4389" cy="1629"/>
              </a:xfrm>
              <a:prstGeom prst="rect">
                <a:avLst/>
              </a:prstGeom>
              <a:noFill/>
              <a:ln w="12700" cap="sq">
                <a:noFill/>
                <a:miter lim="800000"/>
                <a:headEnd type="none" w="sm" len="sm"/>
                <a:tailEnd type="none" w="sm" len="sm"/>
              </a:ln>
            </p:spPr>
            <p:txBody>
              <a:bodyPr wrap="square">
                <a:spAutoFit/>
              </a:bodyPr>
              <a:lstStyle/>
              <a:p>
                <a:r>
                  <a:rPr lang="en-US" altLang="zh-CN" sz="2700" dirty="0">
                    <a:solidFill>
                      <a:srgbClr val="002878"/>
                    </a:solidFill>
                    <a:latin typeface="幼圆" pitchFamily="49" charset="-122"/>
                    <a:ea typeface="幼圆" pitchFamily="49" charset="-122"/>
                  </a:rPr>
                  <a:t>    </a:t>
                </a:r>
                <a:r>
                  <a:rPr lang="zh-CN" altLang="en-US" sz="2700" dirty="0">
                    <a:solidFill>
                      <a:srgbClr val="002878"/>
                    </a:solidFill>
                    <a:latin typeface="幼圆" pitchFamily="49" charset="-122"/>
                    <a:ea typeface="幼圆" pitchFamily="49" charset="-122"/>
                  </a:rPr>
                  <a:t>首先将给定的关键字</a:t>
                </a:r>
                <a:r>
                  <a:rPr lang="en-US" altLang="zh-CN" sz="2700" dirty="0">
                    <a:solidFill>
                      <a:srgbClr val="002878"/>
                    </a:solidFill>
                    <a:ea typeface="幼圆" pitchFamily="49" charset="-122"/>
                  </a:rPr>
                  <a:t>k</a:t>
                </a:r>
                <a:r>
                  <a:rPr lang="zh-CN" altLang="en-US" sz="2700" dirty="0">
                    <a:solidFill>
                      <a:srgbClr val="002878"/>
                    </a:solidFill>
                    <a:latin typeface="幼圆" pitchFamily="49" charset="-122"/>
                    <a:ea typeface="幼圆" pitchFamily="49" charset="-122"/>
                  </a:rPr>
                  <a:t>在</a:t>
                </a:r>
                <a:r>
                  <a:rPr lang="en-US" altLang="zh-CN" sz="2700" dirty="0">
                    <a:solidFill>
                      <a:srgbClr val="002878"/>
                    </a:solidFill>
                    <a:ea typeface="幼圆" pitchFamily="49" charset="-122"/>
                  </a:rPr>
                  <a:t>B-</a:t>
                </a:r>
                <a:r>
                  <a:rPr lang="zh-CN" altLang="en-US" sz="2700" dirty="0">
                    <a:solidFill>
                      <a:srgbClr val="002878"/>
                    </a:solidFill>
                    <a:latin typeface="幼圆" pitchFamily="49" charset="-122"/>
                    <a:ea typeface="幼圆" pitchFamily="49" charset="-122"/>
                  </a:rPr>
                  <a:t>树的根</a:t>
                </a:r>
                <a:r>
                  <a:rPr lang="zh-CN" altLang="en-US" sz="2700" dirty="0" smtClean="0">
                    <a:solidFill>
                      <a:srgbClr val="002878"/>
                    </a:solidFill>
                    <a:latin typeface="幼圆" pitchFamily="49" charset="-122"/>
                    <a:ea typeface="幼圆" pitchFamily="49" charset="-122"/>
                  </a:rPr>
                  <a:t>结点的关键字集合中采用</a:t>
                </a:r>
                <a:r>
                  <a:rPr lang="zh-CN" altLang="en-US" sz="2700" b="1" dirty="0" smtClean="0">
                    <a:solidFill>
                      <a:srgbClr val="FF0000"/>
                    </a:solidFill>
                    <a:latin typeface="幼圆" pitchFamily="49" charset="-122"/>
                    <a:ea typeface="幼圆" pitchFamily="49" charset="-122"/>
                  </a:rPr>
                  <a:t>顺序查找法</a:t>
                </a:r>
                <a:r>
                  <a:rPr lang="zh-CN" altLang="en-US" sz="2700" dirty="0" smtClean="0">
                    <a:solidFill>
                      <a:srgbClr val="002878"/>
                    </a:solidFill>
                    <a:latin typeface="幼圆" pitchFamily="49" charset="-122"/>
                    <a:ea typeface="幼圆" pitchFamily="49" charset="-122"/>
                  </a:rPr>
                  <a:t>或者</a:t>
                </a:r>
                <a:r>
                  <a:rPr lang="zh-CN" altLang="en-US" sz="2700" b="1" dirty="0" smtClean="0">
                    <a:solidFill>
                      <a:srgbClr val="FF3300"/>
                    </a:solidFill>
                    <a:latin typeface="幼圆" pitchFamily="49" charset="-122"/>
                    <a:ea typeface="幼圆" pitchFamily="49" charset="-122"/>
                  </a:rPr>
                  <a:t>折半查找法</a:t>
                </a:r>
                <a:r>
                  <a:rPr lang="zh-CN" altLang="en-US" sz="2700" dirty="0" smtClean="0">
                    <a:solidFill>
                      <a:srgbClr val="002878"/>
                    </a:solidFill>
                    <a:latin typeface="幼圆" pitchFamily="49" charset="-122"/>
                    <a:ea typeface="幼圆" pitchFamily="49" charset="-122"/>
                  </a:rPr>
                  <a:t>进行查找，若有</a:t>
                </a:r>
                <a:r>
                  <a:rPr lang="en-US" altLang="zh-CN" sz="2700" dirty="0" smtClean="0">
                    <a:solidFill>
                      <a:srgbClr val="002878"/>
                    </a:solidFill>
                    <a:ea typeface="幼圆" pitchFamily="49" charset="-122"/>
                  </a:rPr>
                  <a:t>k=</a:t>
                </a:r>
                <a:r>
                  <a:rPr lang="en-US" altLang="zh-CN" sz="2700" dirty="0" err="1" smtClean="0">
                    <a:solidFill>
                      <a:srgbClr val="002878"/>
                    </a:solidFill>
                    <a:ea typeface="幼圆" pitchFamily="49" charset="-122"/>
                  </a:rPr>
                  <a:t>key</a:t>
                </a:r>
                <a:r>
                  <a:rPr lang="en-US" altLang="zh-CN" sz="2700" baseline="-25000" dirty="0" err="1" smtClean="0">
                    <a:solidFill>
                      <a:srgbClr val="002878"/>
                    </a:solidFill>
                    <a:ea typeface="幼圆" pitchFamily="49" charset="-122"/>
                  </a:rPr>
                  <a:t>i</a:t>
                </a:r>
                <a:r>
                  <a:rPr lang="en-US" altLang="zh-CN" sz="2700" dirty="0" smtClean="0">
                    <a:solidFill>
                      <a:srgbClr val="002878"/>
                    </a:solidFill>
                    <a:ea typeface="幼圆" pitchFamily="49" charset="-122"/>
                  </a:rPr>
                  <a:t> , </a:t>
                </a:r>
                <a:r>
                  <a:rPr lang="zh-CN" altLang="en-US" sz="2700" dirty="0" smtClean="0">
                    <a:solidFill>
                      <a:srgbClr val="002878"/>
                    </a:solidFill>
                    <a:latin typeface="幼圆" pitchFamily="49" charset="-122"/>
                    <a:ea typeface="幼圆" pitchFamily="49" charset="-122"/>
                  </a:rPr>
                  <a:t>则查找</a:t>
                </a:r>
                <a:r>
                  <a:rPr lang="zh-CN" altLang="en-US" sz="2700" dirty="0">
                    <a:solidFill>
                      <a:srgbClr val="002878"/>
                    </a:solidFill>
                    <a:latin typeface="幼圆" pitchFamily="49" charset="-122"/>
                    <a:ea typeface="幼圆" pitchFamily="49" charset="-122"/>
                  </a:rPr>
                  <a:t>成功，根据相应的指针取得</a:t>
                </a:r>
                <a:r>
                  <a:rPr lang="zh-CN" altLang="en-US" sz="2700" dirty="0" smtClean="0">
                    <a:solidFill>
                      <a:srgbClr val="002878"/>
                    </a:solidFill>
                    <a:latin typeface="幼圆" pitchFamily="49" charset="-122"/>
                    <a:ea typeface="幼圆" pitchFamily="49" charset="-122"/>
                  </a:rPr>
                  <a:t>记录；</a:t>
                </a:r>
                <a:endParaRPr lang="en-US" altLang="zh-CN" sz="2700" dirty="0" smtClean="0">
                  <a:solidFill>
                    <a:srgbClr val="002878"/>
                  </a:solidFill>
                  <a:latin typeface="幼圆" pitchFamily="49" charset="-122"/>
                  <a:ea typeface="幼圆" pitchFamily="49" charset="-122"/>
                </a:endParaRPr>
              </a:p>
              <a:p>
                <a:r>
                  <a:rPr lang="zh-CN" altLang="en-US" sz="2700" dirty="0" smtClean="0">
                    <a:solidFill>
                      <a:srgbClr val="002878"/>
                    </a:solidFill>
                    <a:latin typeface="幼圆" pitchFamily="49" charset="-122"/>
                    <a:ea typeface="幼圆" pitchFamily="49" charset="-122"/>
                  </a:rPr>
                  <a:t>    否则，若</a:t>
                </a:r>
                <a:r>
                  <a:rPr lang="en-US" altLang="zh-CN" sz="2700" dirty="0" err="1">
                    <a:solidFill>
                      <a:srgbClr val="002878"/>
                    </a:solidFill>
                    <a:ea typeface="幼圆" pitchFamily="49" charset="-122"/>
                  </a:rPr>
                  <a:t>k</a:t>
                </a:r>
                <a:r>
                  <a:rPr lang="en-US" altLang="zh-CN" sz="2700" dirty="0" err="1">
                    <a:solidFill>
                      <a:srgbClr val="002878"/>
                    </a:solidFill>
                    <a:latin typeface="幼圆" pitchFamily="49" charset="-122"/>
                    <a:ea typeface="幼圆" pitchFamily="49" charset="-122"/>
                    <a:sym typeface="Symbol" pitchFamily="18" charset="2"/>
                  </a:rPr>
                  <a:t></a:t>
                </a:r>
                <a:r>
                  <a:rPr lang="en-US" altLang="zh-CN" sz="2700" dirty="0" err="1">
                    <a:solidFill>
                      <a:srgbClr val="002878"/>
                    </a:solidFill>
                    <a:ea typeface="幼圆" pitchFamily="49" charset="-122"/>
                  </a:rPr>
                  <a:t>key</a:t>
                </a:r>
                <a:r>
                  <a:rPr lang="en-US" altLang="zh-CN" sz="2700" baseline="-22000" dirty="0" err="1">
                    <a:solidFill>
                      <a:srgbClr val="002878"/>
                    </a:solidFill>
                    <a:ea typeface="幼圆" pitchFamily="49" charset="-122"/>
                  </a:rPr>
                  <a:t>i</a:t>
                </a:r>
                <a:r>
                  <a:rPr lang="en-US" altLang="zh-CN" sz="2700" dirty="0">
                    <a:solidFill>
                      <a:srgbClr val="002878"/>
                    </a:solidFill>
                    <a:latin typeface="幼圆" pitchFamily="49" charset="-122"/>
                    <a:ea typeface="幼圆" pitchFamily="49" charset="-122"/>
                  </a:rPr>
                  <a:t>,</a:t>
                </a:r>
                <a:r>
                  <a:rPr lang="zh-CN" altLang="en-US" sz="2700" dirty="0">
                    <a:solidFill>
                      <a:srgbClr val="002878"/>
                    </a:solidFill>
                    <a:latin typeface="幼圆" pitchFamily="49" charset="-122"/>
                    <a:ea typeface="幼圆" pitchFamily="49" charset="-122"/>
                  </a:rPr>
                  <a:t>则在指针</a:t>
                </a:r>
                <a:r>
                  <a:rPr lang="en-US" altLang="zh-CN" sz="2700" dirty="0">
                    <a:solidFill>
                      <a:srgbClr val="002878"/>
                    </a:solidFill>
                    <a:ea typeface="幼圆" pitchFamily="49" charset="-122"/>
                  </a:rPr>
                  <a:t>p</a:t>
                </a:r>
                <a:r>
                  <a:rPr lang="en-US" altLang="zh-CN" sz="2700" baseline="-22000" dirty="0">
                    <a:solidFill>
                      <a:srgbClr val="002878"/>
                    </a:solidFill>
                    <a:ea typeface="幼圆" pitchFamily="49" charset="-122"/>
                  </a:rPr>
                  <a:t>i-1</a:t>
                </a:r>
                <a:r>
                  <a:rPr lang="zh-CN" altLang="en-US" sz="2700" dirty="0">
                    <a:solidFill>
                      <a:srgbClr val="002878"/>
                    </a:solidFill>
                    <a:latin typeface="幼圆" pitchFamily="49" charset="-122"/>
                    <a:ea typeface="幼圆" pitchFamily="49" charset="-122"/>
                  </a:rPr>
                  <a:t>所指的结点中</a:t>
                </a:r>
                <a:r>
                  <a:rPr lang="zh-CN" altLang="en-US" sz="2700" dirty="0" smtClean="0">
                    <a:solidFill>
                      <a:srgbClr val="002878"/>
                    </a:solidFill>
                    <a:latin typeface="幼圆" pitchFamily="49" charset="-122"/>
                    <a:ea typeface="幼圆" pitchFamily="49" charset="-122"/>
                  </a:rPr>
                  <a:t>重复。</a:t>
                </a:r>
                <a:endParaRPr lang="zh-CN" altLang="en-US" sz="2700" dirty="0">
                  <a:solidFill>
                    <a:srgbClr val="002878"/>
                  </a:solidFill>
                  <a:latin typeface="幼圆" pitchFamily="49" charset="-122"/>
                  <a:ea typeface="幼圆" pitchFamily="49" charset="-122"/>
                </a:endParaRPr>
              </a:p>
              <a:p>
                <a:r>
                  <a:rPr lang="zh-CN" altLang="en-US" sz="2700" dirty="0">
                    <a:solidFill>
                      <a:srgbClr val="002878"/>
                    </a:solidFill>
                    <a:latin typeface="幼圆" pitchFamily="49" charset="-122"/>
                    <a:ea typeface="幼圆" pitchFamily="49" charset="-122"/>
                  </a:rPr>
                  <a:t>上述查找过程</a:t>
                </a:r>
                <a:r>
                  <a:rPr lang="en-US" altLang="zh-CN" sz="2700" dirty="0">
                    <a:solidFill>
                      <a:srgbClr val="002878"/>
                    </a:solidFill>
                    <a:latin typeface="幼圆" pitchFamily="49" charset="-122"/>
                    <a:ea typeface="幼圆" pitchFamily="49" charset="-122"/>
                  </a:rPr>
                  <a:t>,</a:t>
                </a:r>
                <a:r>
                  <a:rPr lang="zh-CN" altLang="en-US" sz="2700" dirty="0">
                    <a:solidFill>
                      <a:srgbClr val="002878"/>
                    </a:solidFill>
                    <a:latin typeface="幼圆" pitchFamily="49" charset="-122"/>
                    <a:ea typeface="幼圆" pitchFamily="49" charset="-122"/>
                  </a:rPr>
                  <a:t>直到在某结点中查找成功</a:t>
                </a:r>
                <a:r>
                  <a:rPr lang="zh-CN" altLang="en-US" sz="2700" dirty="0" smtClean="0">
                    <a:solidFill>
                      <a:srgbClr val="002878"/>
                    </a:solidFill>
                    <a:latin typeface="幼圆" pitchFamily="49" charset="-122"/>
                    <a:ea typeface="幼圆" pitchFamily="49" charset="-122"/>
                  </a:rPr>
                  <a:t>，或者</a:t>
                </a:r>
                <a:r>
                  <a:rPr lang="zh-CN" altLang="en-US" sz="2700" dirty="0">
                    <a:solidFill>
                      <a:srgbClr val="002878"/>
                    </a:solidFill>
                    <a:latin typeface="幼圆" pitchFamily="49" charset="-122"/>
                    <a:ea typeface="幼圆" pitchFamily="49" charset="-122"/>
                  </a:rPr>
                  <a:t>有</a:t>
                </a:r>
                <a:r>
                  <a:rPr lang="en-US" altLang="zh-CN" sz="2700" dirty="0">
                    <a:solidFill>
                      <a:srgbClr val="002878"/>
                    </a:solidFill>
                    <a:ea typeface="幼圆" pitchFamily="49" charset="-122"/>
                  </a:rPr>
                  <a:t>p</a:t>
                </a:r>
                <a:r>
                  <a:rPr lang="en-US" altLang="zh-CN" sz="2700" baseline="-22000" dirty="0">
                    <a:solidFill>
                      <a:srgbClr val="002878"/>
                    </a:solidFill>
                    <a:ea typeface="幼圆" pitchFamily="49" charset="-122"/>
                  </a:rPr>
                  <a:t>i-1</a:t>
                </a:r>
                <a:r>
                  <a:rPr lang="en-US" altLang="zh-CN" sz="2700" dirty="0">
                    <a:solidFill>
                      <a:srgbClr val="002878"/>
                    </a:solidFill>
                    <a:ea typeface="幼圆" pitchFamily="49" charset="-122"/>
                  </a:rPr>
                  <a:t>=NULL</a:t>
                </a:r>
                <a:r>
                  <a:rPr lang="zh-CN" altLang="en-US" sz="2700" dirty="0">
                    <a:solidFill>
                      <a:srgbClr val="002878"/>
                    </a:solidFill>
                    <a:latin typeface="幼圆" pitchFamily="49" charset="-122"/>
                    <a:ea typeface="幼圆" pitchFamily="49" charset="-122"/>
                  </a:rPr>
                  <a:t>，查找失败。</a:t>
                </a:r>
              </a:p>
            </p:txBody>
          </p:sp>
        </p:grpSp>
      </p:grpSp>
      <p:grpSp>
        <p:nvGrpSpPr>
          <p:cNvPr id="22" name="Group 175"/>
          <p:cNvGrpSpPr>
            <a:grpSpLocks/>
          </p:cNvGrpSpPr>
          <p:nvPr/>
        </p:nvGrpSpPr>
        <p:grpSpPr bwMode="auto">
          <a:xfrm>
            <a:off x="7056048" y="404814"/>
            <a:ext cx="4319555"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50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70000"/>
                </a:lnSpc>
              </a:pPr>
              <a:r>
                <a:rPr lang="en-US" altLang="zh-CN" sz="3200" dirty="0">
                  <a:solidFill>
                    <a:srgbClr val="FF3300"/>
                  </a:solidFill>
                  <a:ea typeface="华文新魏" pitchFamily="2" charset="-122"/>
                </a:rPr>
                <a:t>  </a:t>
              </a:r>
              <a:r>
                <a:rPr lang="zh-CN" altLang="en-US" sz="3200" dirty="0">
                  <a:solidFill>
                    <a:srgbClr val="FF3300"/>
                  </a:solidFill>
                  <a:ea typeface="华文新魏" pitchFamily="2" charset="-122"/>
                </a:rPr>
                <a:t>类似于二</a:t>
              </a:r>
              <a:r>
                <a:rPr lang="zh-CN" altLang="en-US" sz="3200" dirty="0" smtClean="0">
                  <a:solidFill>
                    <a:srgbClr val="FF3300"/>
                  </a:solidFill>
                  <a:ea typeface="华文新魏" pitchFamily="2" charset="-122"/>
                </a:rPr>
                <a:t>叉排序</a:t>
              </a:r>
              <a:r>
                <a:rPr lang="zh-CN" altLang="en-US" sz="3200" dirty="0">
                  <a:solidFill>
                    <a:srgbClr val="FF3300"/>
                  </a:solidFill>
                  <a:ea typeface="华文新魏" pitchFamily="2" charset="-122"/>
                </a:rPr>
                <a:t>树的查找</a:t>
              </a:r>
            </a:p>
          </p:txBody>
        </p:sp>
      </p:grpSp>
      <p:grpSp>
        <p:nvGrpSpPr>
          <p:cNvPr id="23" name="Group 189"/>
          <p:cNvGrpSpPr>
            <a:grpSpLocks/>
          </p:cNvGrpSpPr>
          <p:nvPr/>
        </p:nvGrpSpPr>
        <p:grpSpPr bwMode="auto">
          <a:xfrm>
            <a:off x="1841261" y="5444774"/>
            <a:ext cx="9079318" cy="720724"/>
            <a:chOff x="689" y="3582"/>
            <a:chExt cx="4290" cy="454"/>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851" y="3582"/>
              <a:ext cx="4128" cy="446"/>
            </a:xfrm>
            <a:prstGeom prst="rect">
              <a:avLst/>
            </a:prstGeom>
            <a:noFill/>
            <a:ln w="12700" cap="sq">
              <a:noFill/>
              <a:miter lim="800000"/>
              <a:headEnd type="none" w="sm" len="sm"/>
              <a:tailEnd type="none" w="sm" len="sm"/>
            </a:ln>
          </p:spPr>
          <p:txBody>
            <a:bodyPr>
              <a:spAutoFit/>
            </a:bodyPr>
            <a:lstStyle/>
            <a:p>
              <a:r>
                <a:rPr lang="en-US" altLang="zh-CN" sz="4000" dirty="0">
                  <a:solidFill>
                    <a:srgbClr val="FF3300"/>
                  </a:solidFill>
                  <a:ea typeface="楷体_GB2312" pitchFamily="49" charset="-122"/>
                </a:rPr>
                <a:t>n</a:t>
              </a:r>
              <a:r>
                <a:rPr lang="en-US" altLang="zh-CN" sz="3200" dirty="0">
                  <a:solidFill>
                    <a:srgbClr val="000084"/>
                  </a:solidFill>
                  <a:ea typeface="楷体_GB2312" pitchFamily="49" charset="-122"/>
                </a:rPr>
                <a:t>,  p</a:t>
              </a:r>
              <a:r>
                <a:rPr lang="en-US" altLang="zh-CN" sz="3200" baseline="-30000" dirty="0">
                  <a:solidFill>
                    <a:srgbClr val="000084"/>
                  </a:solidFill>
                  <a:ea typeface="楷体_GB2312" pitchFamily="49" charset="-122"/>
                </a:rPr>
                <a:t>0</a:t>
              </a:r>
              <a:r>
                <a:rPr lang="en-US" altLang="zh-CN" sz="3200" dirty="0">
                  <a:solidFill>
                    <a:srgbClr val="000084"/>
                  </a:solidFill>
                  <a:ea typeface="楷体_GB2312" pitchFamily="49" charset="-122"/>
                </a:rPr>
                <a:t>,  key</a:t>
              </a:r>
              <a:r>
                <a:rPr lang="en-US" altLang="zh-CN" sz="3200" baseline="-34000" dirty="0">
                  <a:solidFill>
                    <a:srgbClr val="000084"/>
                  </a:solidFill>
                  <a:ea typeface="楷体_GB2312" pitchFamily="49" charset="-122"/>
                </a:rPr>
                <a:t>1</a:t>
              </a:r>
              <a:r>
                <a:rPr lang="en-US" altLang="zh-CN" sz="3200" dirty="0">
                  <a:solidFill>
                    <a:srgbClr val="000084"/>
                  </a:solidFill>
                  <a:ea typeface="楷体_GB2312" pitchFamily="49" charset="-122"/>
                </a:rPr>
                <a:t>, </a:t>
              </a:r>
              <a:r>
                <a:rPr lang="en-US" altLang="zh-CN" sz="3200" dirty="0">
                  <a:solidFill>
                    <a:srgbClr val="000084"/>
                  </a:solidFill>
                </a:rPr>
                <a:t>p</a:t>
              </a:r>
              <a:r>
                <a:rPr lang="en-US" altLang="zh-CN" sz="3200" baseline="-25000" dirty="0">
                  <a:solidFill>
                    <a:srgbClr val="000084"/>
                  </a:solidFill>
                </a:rPr>
                <a:t>1</a:t>
              </a:r>
              <a:r>
                <a:rPr lang="en-US" altLang="zh-CN" sz="3200" dirty="0">
                  <a:solidFill>
                    <a:srgbClr val="000084"/>
                  </a:solidFill>
                </a:rPr>
                <a:t>,</a:t>
              </a:r>
              <a:r>
                <a:rPr lang="en-US" altLang="zh-CN" sz="3200" dirty="0">
                  <a:solidFill>
                    <a:srgbClr val="000084"/>
                  </a:solidFill>
                  <a:ea typeface="楷体_GB2312" pitchFamily="49" charset="-122"/>
                </a:rPr>
                <a:t>   </a:t>
              </a:r>
              <a:r>
                <a:rPr lang="en-US" altLang="zh-CN" sz="3200" dirty="0">
                  <a:solidFill>
                    <a:srgbClr val="000084"/>
                  </a:solidFill>
                  <a:ea typeface="楷体_GB2312" pitchFamily="49" charset="-122"/>
                  <a:sym typeface="Symbol" pitchFamily="18" charset="2"/>
                </a:rPr>
                <a:t>, </a:t>
              </a:r>
              <a:r>
                <a:rPr lang="en-US" altLang="zh-CN" sz="3200" dirty="0">
                  <a:solidFill>
                    <a:srgbClr val="000084"/>
                  </a:solidFill>
                  <a:sym typeface="Symbol" pitchFamily="18" charset="2"/>
                </a:rPr>
                <a:t>  p</a:t>
              </a:r>
              <a:r>
                <a:rPr lang="en-US" altLang="zh-CN" sz="3200" baseline="-25000" dirty="0">
                  <a:solidFill>
                    <a:srgbClr val="000084"/>
                  </a:solidFill>
                  <a:sym typeface="Symbol" pitchFamily="18" charset="2"/>
                </a:rPr>
                <a:t>i</a:t>
              </a:r>
              <a:r>
                <a:rPr lang="en-US" altLang="zh-CN" sz="3200" baseline="-25000" dirty="0">
                  <a:solidFill>
                    <a:srgbClr val="000084"/>
                  </a:solidFill>
                  <a:latin typeface="宋体" charset="-122"/>
                  <a:sym typeface="Symbol" pitchFamily="18" charset="2"/>
                </a:rPr>
                <a:t>-</a:t>
              </a:r>
              <a:r>
                <a:rPr lang="en-US" altLang="zh-CN" sz="3200" baseline="-25000" dirty="0">
                  <a:solidFill>
                    <a:srgbClr val="000084"/>
                  </a:solidFill>
                  <a:sym typeface="Symbol" pitchFamily="18" charset="2"/>
                </a:rPr>
                <a:t>1</a:t>
              </a:r>
              <a:r>
                <a:rPr lang="en-US" altLang="zh-CN" sz="3200" dirty="0">
                  <a:solidFill>
                    <a:srgbClr val="000084"/>
                  </a:solidFill>
                  <a:sym typeface="Symbol" pitchFamily="18" charset="2"/>
                </a:rPr>
                <a:t>,</a:t>
              </a:r>
              <a:r>
                <a:rPr lang="en-US" altLang="zh-CN" sz="3200" dirty="0">
                  <a:solidFill>
                    <a:srgbClr val="000084"/>
                  </a:solidFill>
                  <a:ea typeface="楷体_GB2312" pitchFamily="49" charset="-122"/>
                  <a:sym typeface="Symbol" pitchFamily="18" charset="2"/>
                </a:rPr>
                <a:t>  </a:t>
              </a:r>
              <a:r>
                <a:rPr lang="en-US" altLang="zh-CN" sz="3200" dirty="0" err="1">
                  <a:solidFill>
                    <a:srgbClr val="000084"/>
                  </a:solidFill>
                  <a:sym typeface="Symbol" pitchFamily="18" charset="2"/>
                </a:rPr>
                <a:t>key</a:t>
              </a:r>
              <a:r>
                <a:rPr lang="en-US" altLang="zh-CN" sz="3200" baseline="-25000" dirty="0" err="1">
                  <a:solidFill>
                    <a:srgbClr val="000084"/>
                  </a:solidFill>
                  <a:sym typeface="Symbol" pitchFamily="18" charset="2"/>
                </a:rPr>
                <a:t>i</a:t>
              </a:r>
              <a:r>
                <a:rPr lang="en-US" altLang="zh-CN" sz="3200" dirty="0">
                  <a:solidFill>
                    <a:srgbClr val="000084"/>
                  </a:solidFill>
                  <a:sym typeface="Symbol" pitchFamily="18" charset="2"/>
                </a:rPr>
                <a:t>,     ,</a:t>
              </a:r>
              <a:r>
                <a:rPr lang="en-US" altLang="zh-CN" sz="3200" dirty="0">
                  <a:solidFill>
                    <a:srgbClr val="FFFFCC"/>
                  </a:solidFill>
                  <a:sym typeface="Symbol" pitchFamily="18" charset="2"/>
                </a:rPr>
                <a:t>  </a:t>
              </a:r>
              <a:r>
                <a:rPr lang="en-US" altLang="zh-CN" sz="3200" dirty="0" err="1">
                  <a:solidFill>
                    <a:srgbClr val="000084"/>
                  </a:solidFill>
                  <a:ea typeface="楷体_GB2312" pitchFamily="49" charset="-122"/>
                  <a:sym typeface="Symbol" pitchFamily="18" charset="2"/>
                </a:rPr>
                <a:t>key</a:t>
              </a:r>
              <a:r>
                <a:rPr lang="en-US" altLang="zh-CN" sz="3200" baseline="-30000" dirty="0" err="1">
                  <a:solidFill>
                    <a:srgbClr val="000084"/>
                  </a:solidFill>
                  <a:ea typeface="楷体_GB2312" pitchFamily="49" charset="-122"/>
                  <a:sym typeface="Symbol" pitchFamily="18" charset="2"/>
                </a:rPr>
                <a:t>n</a:t>
              </a:r>
              <a:r>
                <a:rPr lang="en-US" altLang="zh-CN" sz="3200" dirty="0">
                  <a:solidFill>
                    <a:srgbClr val="000084"/>
                  </a:solidFill>
                  <a:ea typeface="楷体_GB2312" pitchFamily="49" charset="-122"/>
                  <a:sym typeface="Symbol" pitchFamily="18" charset="2"/>
                </a:rPr>
                <a:t>,  </a:t>
              </a:r>
              <a:r>
                <a:rPr lang="en-US" altLang="zh-CN" sz="3200" dirty="0" err="1">
                  <a:solidFill>
                    <a:srgbClr val="000084"/>
                  </a:solidFill>
                  <a:ea typeface="楷体_GB2312" pitchFamily="49" charset="-122"/>
                  <a:sym typeface="Symbol" pitchFamily="18" charset="2"/>
                </a:rPr>
                <a:t>p</a:t>
              </a:r>
              <a:r>
                <a:rPr lang="en-US" altLang="zh-CN" sz="3200" baseline="-30000" dirty="0" err="1">
                  <a:solidFill>
                    <a:srgbClr val="000084"/>
                  </a:solidFill>
                  <a:ea typeface="楷体_GB2312" pitchFamily="49" charset="-122"/>
                  <a:sym typeface="Symbol" pitchFamily="18" charset="2"/>
                </a:rPr>
                <a:t>n</a:t>
              </a:r>
              <a:endParaRPr lang="en-US" altLang="zh-CN" sz="3200" baseline="-30000" dirty="0">
                <a:solidFill>
                  <a:srgbClr val="000084"/>
                </a:solidFill>
                <a:ea typeface="楷体_GB2312" pitchFamily="49" charset="-122"/>
                <a:sym typeface="Symbol" pitchFamily="18" charset="2"/>
              </a:endParaRPr>
            </a:p>
          </p:txBody>
        </p:sp>
      </p:grpSp>
      <p:sp>
        <p:nvSpPr>
          <p:cNvPr id="325822" name="Line 190"/>
          <p:cNvSpPr>
            <a:spLocks noChangeShapeType="1"/>
          </p:cNvSpPr>
          <p:nvPr/>
        </p:nvSpPr>
        <p:spPr bwMode="auto">
          <a:xfrm flipV="1">
            <a:off x="8262302" y="6101233"/>
            <a:ext cx="713224"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6743278" y="6093296"/>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1102641" y="684213"/>
            <a:ext cx="4330136"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b="0">
                <a:solidFill>
                  <a:srgbClr val="FFFFFF"/>
                </a:solidFill>
                <a:latin typeface="黑体" pitchFamily="49" charset="-122"/>
                <a:ea typeface="黑体" pitchFamily="49" charset="-122"/>
              </a:endParaRPr>
            </a:p>
          </p:txBody>
        </p:sp>
      </p:grpSp>
      <p:sp>
        <p:nvSpPr>
          <p:cNvPr id="25" name="灯片编号占位符 24"/>
          <p:cNvSpPr>
            <a:spLocks noGrp="1"/>
          </p:cNvSpPr>
          <p:nvPr>
            <p:ph type="sldNum" sz="quarter" idx="12"/>
          </p:nvPr>
        </p:nvSpPr>
        <p:spPr/>
        <p:txBody>
          <a:bodyPr/>
          <a:lstStyle/>
          <a:p>
            <a:pPr>
              <a:defRPr/>
            </a:pPr>
            <a:fld id="{056801AA-A478-44F8-8C46-F9420D3CF34B}" type="slidenum">
              <a:rPr lang="en-US" altLang="zh-CN" smtClean="0"/>
              <a:pPr>
                <a:defRPr/>
              </a:pPr>
              <a:t>56</a:t>
            </a:fld>
            <a:endParaRPr lang="en-US" altLang="zh-CN"/>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Bottom)">
                                      <p:cBhvr>
                                        <p:cTn id="15" dur="25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5764"/>
                                        </p:tgtEl>
                                        <p:attrNameLst>
                                          <p:attrName>style.visibility</p:attrName>
                                        </p:attrNameLst>
                                      </p:cBhvr>
                                      <p:to>
                                        <p:strVal val="visible"/>
                                      </p:to>
                                    </p:set>
                                    <p:animEffect transition="in" filter="dissolve">
                                      <p:cBhvr>
                                        <p:cTn id="20" dur="500"/>
                                        <p:tgtEl>
                                          <p:spTgt spid="3257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288" fill="hold" grpId="0" nodeType="clickEffect">
                                  <p:stCondLst>
                                    <p:cond delay="0"/>
                                  </p:stCondLst>
                                  <p:childTnLst>
                                    <p:set>
                                      <p:cBhvr>
                                        <p:cTn id="39" dur="1" fill="hold">
                                          <p:stCondLst>
                                            <p:cond delay="0"/>
                                          </p:stCondLst>
                                        </p:cTn>
                                        <p:tgtEl>
                                          <p:spTgt spid="325781"/>
                                        </p:tgtEl>
                                        <p:attrNameLst>
                                          <p:attrName>style.visibility</p:attrName>
                                        </p:attrNameLst>
                                      </p:cBhvr>
                                      <p:to>
                                        <p:strVal val="visible"/>
                                      </p:to>
                                    </p:set>
                                    <p:anim calcmode="lin" valueType="num">
                                      <p:cBhvr>
                                        <p:cTn id="40" dur="500" fill="hold"/>
                                        <p:tgtEl>
                                          <p:spTgt spid="325781"/>
                                        </p:tgtEl>
                                        <p:attrNameLst>
                                          <p:attrName>ppt_w</p:attrName>
                                        </p:attrNameLst>
                                      </p:cBhvr>
                                      <p:tavLst>
                                        <p:tav tm="0">
                                          <p:val>
                                            <p:strVal val="4/3*#ppt_w"/>
                                          </p:val>
                                        </p:tav>
                                        <p:tav tm="100000">
                                          <p:val>
                                            <p:strVal val="#ppt_w"/>
                                          </p:val>
                                        </p:tav>
                                      </p:tavLst>
                                    </p:anim>
                                    <p:anim calcmode="lin" valueType="num">
                                      <p:cBhvr>
                                        <p:cTn id="41" dur="500" fill="hold"/>
                                        <p:tgtEl>
                                          <p:spTgt spid="325781"/>
                                        </p:tgtEl>
                                        <p:attrNameLst>
                                          <p:attrName>ppt_h</p:attrName>
                                        </p:attrNameLst>
                                      </p:cBhvr>
                                      <p:tavLst>
                                        <p:tav tm="0">
                                          <p:val>
                                            <p:strVal val="4/3*#ppt_h"/>
                                          </p:val>
                                        </p:tav>
                                        <p:tav tm="100000">
                                          <p:val>
                                            <p:strVal val="#ppt_h"/>
                                          </p:val>
                                        </p:tav>
                                      </p:tavLst>
                                    </p:anim>
                                  </p:childTnLst>
                                </p:cTn>
                              </p:par>
                            </p:childTnLst>
                          </p:cTn>
                        </p:par>
                        <p:par>
                          <p:cTn id="42" fill="hold" nodeType="withGroup">
                            <p:stCondLst>
                              <p:cond delay="500"/>
                            </p:stCondLst>
                            <p:childTnLst>
                              <p:par>
                                <p:cTn id="43" presetID="23" presetClass="entr" presetSubtype="528"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 calcmode="lin" valueType="num">
                                      <p:cBhvr>
                                        <p:cTn id="47" dur="500" fill="hold"/>
                                        <p:tgtEl>
                                          <p:spTgt spid="19"/>
                                        </p:tgtEl>
                                        <p:attrNameLst>
                                          <p:attrName>ppt_x</p:attrName>
                                        </p:attrNameLst>
                                      </p:cBhvr>
                                      <p:tavLst>
                                        <p:tav tm="0">
                                          <p:val>
                                            <p:fltVal val="0.5"/>
                                          </p:val>
                                        </p:tav>
                                        <p:tav tm="100000">
                                          <p:val>
                                            <p:strVal val="#ppt_x"/>
                                          </p:val>
                                        </p:tav>
                                      </p:tavLst>
                                    </p:anim>
                                    <p:anim calcmode="lin" valueType="num">
                                      <p:cBhvr>
                                        <p:cTn id="48"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25822"/>
                                        </p:tgtEl>
                                        <p:attrNameLst>
                                          <p:attrName>style.visibility</p:attrName>
                                        </p:attrNameLst>
                                      </p:cBhvr>
                                      <p:to>
                                        <p:strVal val="visible"/>
                                      </p:to>
                                    </p:set>
                                    <p:animEffect transition="in" filter="wipe(left)">
                                      <p:cBhvr>
                                        <p:cTn id="63" dur="500"/>
                                        <p:tgtEl>
                                          <p:spTgt spid="32582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25823"/>
                                        </p:tgtEl>
                                        <p:attrNameLst>
                                          <p:attrName>style.visibility</p:attrName>
                                        </p:attrNameLst>
                                      </p:cBhvr>
                                      <p:to>
                                        <p:strVal val="visible"/>
                                      </p:to>
                                    </p:set>
                                    <p:animEffect transition="in" filter="wipe(up)">
                                      <p:cBhvr>
                                        <p:cTn id="68"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027" y="365868"/>
            <a:ext cx="11932213" cy="4249738"/>
            <a:chOff x="26" y="772"/>
            <a:chExt cx="5638" cy="2677"/>
          </a:xfrm>
        </p:grpSpPr>
        <p:sp>
          <p:nvSpPr>
            <p:cNvPr id="19489" name="Rectangle 3"/>
            <p:cNvSpPr>
              <a:spLocks noChangeArrowheads="1"/>
            </p:cNvSpPr>
            <p:nvPr/>
          </p:nvSpPr>
          <p:spPr bwMode="auto">
            <a:xfrm>
              <a:off x="26" y="2502"/>
              <a:ext cx="151"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142" cy="23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192" cy="602"/>
              <a:chOff x="240" y="2640"/>
              <a:chExt cx="192" cy="602"/>
            </a:xfrm>
          </p:grpSpPr>
          <p:grpSp>
            <p:nvGrpSpPr>
              <p:cNvPr id="13" name="Group 68"/>
              <p:cNvGrpSpPr>
                <a:grpSpLocks/>
              </p:cNvGrpSpPr>
              <p:nvPr/>
            </p:nvGrpSpPr>
            <p:grpSpPr bwMode="auto">
              <a:xfrm>
                <a:off x="240" y="3009"/>
                <a:ext cx="192" cy="233"/>
                <a:chOff x="240" y="3009"/>
                <a:chExt cx="192" cy="233"/>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192" cy="602"/>
              <a:chOff x="240" y="2640"/>
              <a:chExt cx="192" cy="602"/>
            </a:xfrm>
          </p:grpSpPr>
          <p:grpSp>
            <p:nvGrpSpPr>
              <p:cNvPr id="15" name="Group 73"/>
              <p:cNvGrpSpPr>
                <a:grpSpLocks/>
              </p:cNvGrpSpPr>
              <p:nvPr/>
            </p:nvGrpSpPr>
            <p:grpSpPr bwMode="auto">
              <a:xfrm>
                <a:off x="240" y="3009"/>
                <a:ext cx="192" cy="233"/>
                <a:chOff x="240" y="3009"/>
                <a:chExt cx="192" cy="233"/>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192" cy="602"/>
              <a:chOff x="240" y="2640"/>
              <a:chExt cx="192" cy="602"/>
            </a:xfrm>
          </p:grpSpPr>
          <p:grpSp>
            <p:nvGrpSpPr>
              <p:cNvPr id="17" name="Group 78"/>
              <p:cNvGrpSpPr>
                <a:grpSpLocks/>
              </p:cNvGrpSpPr>
              <p:nvPr/>
            </p:nvGrpSpPr>
            <p:grpSpPr bwMode="auto">
              <a:xfrm>
                <a:off x="240" y="3009"/>
                <a:ext cx="192" cy="233"/>
                <a:chOff x="240" y="3009"/>
                <a:chExt cx="192" cy="233"/>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192" cy="602"/>
              <a:chOff x="240" y="2640"/>
              <a:chExt cx="192" cy="602"/>
            </a:xfrm>
          </p:grpSpPr>
          <p:grpSp>
            <p:nvGrpSpPr>
              <p:cNvPr id="19" name="Group 83"/>
              <p:cNvGrpSpPr>
                <a:grpSpLocks/>
              </p:cNvGrpSpPr>
              <p:nvPr/>
            </p:nvGrpSpPr>
            <p:grpSpPr bwMode="auto">
              <a:xfrm>
                <a:off x="240" y="3009"/>
                <a:ext cx="192" cy="233"/>
                <a:chOff x="240" y="3009"/>
                <a:chExt cx="192" cy="233"/>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192" cy="602"/>
              <a:chOff x="240" y="2640"/>
              <a:chExt cx="192" cy="602"/>
            </a:xfrm>
          </p:grpSpPr>
          <p:grpSp>
            <p:nvGrpSpPr>
              <p:cNvPr id="21" name="Group 88"/>
              <p:cNvGrpSpPr>
                <a:grpSpLocks/>
              </p:cNvGrpSpPr>
              <p:nvPr/>
            </p:nvGrpSpPr>
            <p:grpSpPr bwMode="auto">
              <a:xfrm>
                <a:off x="240" y="3009"/>
                <a:ext cx="192" cy="233"/>
                <a:chOff x="240" y="3009"/>
                <a:chExt cx="192" cy="233"/>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192" cy="602"/>
              <a:chOff x="240" y="2640"/>
              <a:chExt cx="192" cy="602"/>
            </a:xfrm>
          </p:grpSpPr>
          <p:grpSp>
            <p:nvGrpSpPr>
              <p:cNvPr id="23" name="Group 93"/>
              <p:cNvGrpSpPr>
                <a:grpSpLocks/>
              </p:cNvGrpSpPr>
              <p:nvPr/>
            </p:nvGrpSpPr>
            <p:grpSpPr bwMode="auto">
              <a:xfrm>
                <a:off x="240" y="3009"/>
                <a:ext cx="192" cy="233"/>
                <a:chOff x="240" y="3009"/>
                <a:chExt cx="192" cy="233"/>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192" cy="602"/>
              <a:chOff x="240" y="2640"/>
              <a:chExt cx="192" cy="602"/>
            </a:xfrm>
          </p:grpSpPr>
          <p:grpSp>
            <p:nvGrpSpPr>
              <p:cNvPr id="25" name="Group 98"/>
              <p:cNvGrpSpPr>
                <a:grpSpLocks/>
              </p:cNvGrpSpPr>
              <p:nvPr/>
            </p:nvGrpSpPr>
            <p:grpSpPr bwMode="auto">
              <a:xfrm>
                <a:off x="240" y="3009"/>
                <a:ext cx="192" cy="233"/>
                <a:chOff x="240" y="3009"/>
                <a:chExt cx="192" cy="233"/>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192" cy="602"/>
              <a:chOff x="240" y="2640"/>
              <a:chExt cx="192" cy="602"/>
            </a:xfrm>
          </p:grpSpPr>
          <p:grpSp>
            <p:nvGrpSpPr>
              <p:cNvPr id="27" name="Group 103"/>
              <p:cNvGrpSpPr>
                <a:grpSpLocks/>
              </p:cNvGrpSpPr>
              <p:nvPr/>
            </p:nvGrpSpPr>
            <p:grpSpPr bwMode="auto">
              <a:xfrm>
                <a:off x="240" y="3009"/>
                <a:ext cx="192" cy="233"/>
                <a:chOff x="240" y="3009"/>
                <a:chExt cx="192" cy="233"/>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192" cy="602"/>
              <a:chOff x="240" y="2640"/>
              <a:chExt cx="192" cy="602"/>
            </a:xfrm>
          </p:grpSpPr>
          <p:grpSp>
            <p:nvGrpSpPr>
              <p:cNvPr id="29" name="Group 108"/>
              <p:cNvGrpSpPr>
                <a:grpSpLocks/>
              </p:cNvGrpSpPr>
              <p:nvPr/>
            </p:nvGrpSpPr>
            <p:grpSpPr bwMode="auto">
              <a:xfrm>
                <a:off x="240" y="3009"/>
                <a:ext cx="192" cy="233"/>
                <a:chOff x="240" y="3009"/>
                <a:chExt cx="192" cy="233"/>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192" cy="602"/>
              <a:chOff x="240" y="2640"/>
              <a:chExt cx="192" cy="602"/>
            </a:xfrm>
          </p:grpSpPr>
          <p:grpSp>
            <p:nvGrpSpPr>
              <p:cNvPr id="31" name="Group 113"/>
              <p:cNvGrpSpPr>
                <a:grpSpLocks/>
              </p:cNvGrpSpPr>
              <p:nvPr/>
            </p:nvGrpSpPr>
            <p:grpSpPr bwMode="auto">
              <a:xfrm>
                <a:off x="240" y="3009"/>
                <a:ext cx="192" cy="233"/>
                <a:chOff x="240" y="3009"/>
                <a:chExt cx="192" cy="233"/>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192" cy="602"/>
              <a:chOff x="240" y="2640"/>
              <a:chExt cx="192" cy="602"/>
            </a:xfrm>
          </p:grpSpPr>
          <p:grpSp>
            <p:nvGrpSpPr>
              <p:cNvPr id="19457" name="Group 118"/>
              <p:cNvGrpSpPr>
                <a:grpSpLocks/>
              </p:cNvGrpSpPr>
              <p:nvPr/>
            </p:nvGrpSpPr>
            <p:grpSpPr bwMode="auto">
              <a:xfrm>
                <a:off x="240" y="3009"/>
                <a:ext cx="192" cy="233"/>
                <a:chOff x="240" y="3009"/>
                <a:chExt cx="192" cy="233"/>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192" cy="602"/>
              <a:chOff x="240" y="2640"/>
              <a:chExt cx="192" cy="602"/>
            </a:xfrm>
          </p:grpSpPr>
          <p:grpSp>
            <p:nvGrpSpPr>
              <p:cNvPr id="19459" name="Group 123"/>
              <p:cNvGrpSpPr>
                <a:grpSpLocks/>
              </p:cNvGrpSpPr>
              <p:nvPr/>
            </p:nvGrpSpPr>
            <p:grpSpPr bwMode="auto">
              <a:xfrm>
                <a:off x="240" y="3009"/>
                <a:ext cx="192" cy="233"/>
                <a:chOff x="240" y="3009"/>
                <a:chExt cx="192" cy="233"/>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192" cy="602"/>
              <a:chOff x="240" y="2640"/>
              <a:chExt cx="192" cy="602"/>
            </a:xfrm>
          </p:grpSpPr>
          <p:grpSp>
            <p:nvGrpSpPr>
              <p:cNvPr id="19461" name="Group 128"/>
              <p:cNvGrpSpPr>
                <a:grpSpLocks/>
              </p:cNvGrpSpPr>
              <p:nvPr/>
            </p:nvGrpSpPr>
            <p:grpSpPr bwMode="auto">
              <a:xfrm>
                <a:off x="240" y="3009"/>
                <a:ext cx="192" cy="233"/>
                <a:chOff x="240" y="3009"/>
                <a:chExt cx="192" cy="233"/>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192" cy="602"/>
              <a:chOff x="240" y="2640"/>
              <a:chExt cx="192" cy="602"/>
            </a:xfrm>
          </p:grpSpPr>
          <p:grpSp>
            <p:nvGrpSpPr>
              <p:cNvPr id="19463" name="Group 133"/>
              <p:cNvGrpSpPr>
                <a:grpSpLocks/>
              </p:cNvGrpSpPr>
              <p:nvPr/>
            </p:nvGrpSpPr>
            <p:grpSpPr bwMode="auto">
              <a:xfrm>
                <a:off x="240" y="3009"/>
                <a:ext cx="192" cy="233"/>
                <a:chOff x="240" y="3009"/>
                <a:chExt cx="192" cy="233"/>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129"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191"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137" cy="233"/>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19537" name="Rectangle 151"/>
            <p:cNvSpPr>
              <a:spLocks noChangeArrowheads="1"/>
            </p:cNvSpPr>
            <p:nvPr/>
          </p:nvSpPr>
          <p:spPr bwMode="auto">
            <a:xfrm>
              <a:off x="661" y="1747"/>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44"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151"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19"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11"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1775653" y="4654921"/>
            <a:ext cx="5629600" cy="461665"/>
          </a:xfrm>
          <a:prstGeom prst="rect">
            <a:avLst/>
          </a:prstGeom>
          <a:noFill/>
          <a:ln w="12700" cap="sq">
            <a:noFill/>
            <a:miter lim="800000"/>
            <a:headEnd type="none" w="sm" len="sm"/>
            <a:tailEnd type="none" w="sm" len="sm"/>
          </a:ln>
        </p:spPr>
        <p:txBody>
          <a:bodyPr>
            <a:spAutoFit/>
          </a:bodyPr>
          <a:lstStyle/>
          <a:p>
            <a:r>
              <a:rPr lang="zh-CN" altLang="en-US" sz="2400" dirty="0">
                <a:solidFill>
                  <a:srgbClr val="000000"/>
                </a:solidFill>
                <a:latin typeface="幼圆" pitchFamily="49" charset="-122"/>
                <a:ea typeface="幼圆" pitchFamily="49" charset="-122"/>
              </a:rPr>
              <a:t>例如，查找关键字值</a:t>
            </a:r>
            <a:r>
              <a:rPr lang="en-US" altLang="zh-CN" sz="2400" dirty="0">
                <a:solidFill>
                  <a:srgbClr val="FF3300"/>
                </a:solidFill>
                <a:ea typeface="楷体_GB2312" pitchFamily="49" charset="-122"/>
              </a:rPr>
              <a:t>k=47</a:t>
            </a:r>
          </a:p>
        </p:txBody>
      </p:sp>
      <p:sp>
        <p:nvSpPr>
          <p:cNvPr id="226475" name="Line 171"/>
          <p:cNvSpPr>
            <a:spLocks noChangeShapeType="1"/>
          </p:cNvSpPr>
          <p:nvPr/>
        </p:nvSpPr>
        <p:spPr bwMode="auto">
          <a:xfrm>
            <a:off x="6095207" y="1280269"/>
            <a:ext cx="1726975"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8736463" y="2423269"/>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6922716" y="4654921"/>
            <a:ext cx="3259242"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dirty="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1775654" y="5127575"/>
            <a:ext cx="5532246" cy="461665"/>
          </a:xfrm>
          <a:prstGeom prst="rect">
            <a:avLst/>
          </a:prstGeom>
          <a:noFill/>
          <a:ln w="12700" cap="sq">
            <a:noFill/>
            <a:miter lim="800000"/>
            <a:headEnd type="none" w="sm" len="sm"/>
            <a:tailEnd type="none" w="sm" len="sm"/>
          </a:ln>
        </p:spPr>
        <p:txBody>
          <a:bodyPr>
            <a:spAutoFit/>
          </a:bodyPr>
          <a:lstStyle/>
          <a:p>
            <a:r>
              <a:rPr lang="zh-CN" altLang="en-US" sz="2400" dirty="0">
                <a:solidFill>
                  <a:srgbClr val="000000"/>
                </a:solidFill>
                <a:latin typeface="幼圆" pitchFamily="49" charset="-122"/>
                <a:ea typeface="幼圆" pitchFamily="49" charset="-122"/>
              </a:rPr>
              <a:t>例如，查找关键字值</a:t>
            </a:r>
            <a:r>
              <a:rPr lang="en-US" altLang="zh-CN" sz="2400" dirty="0">
                <a:solidFill>
                  <a:srgbClr val="FF3300"/>
                </a:solidFill>
                <a:ea typeface="楷体_GB2312" pitchFamily="49" charset="-122"/>
              </a:rPr>
              <a:t>k=23</a:t>
            </a:r>
          </a:p>
        </p:txBody>
      </p:sp>
      <p:sp>
        <p:nvSpPr>
          <p:cNvPr id="226479" name="Text Box 175"/>
          <p:cNvSpPr txBox="1">
            <a:spLocks noChangeArrowheads="1"/>
          </p:cNvSpPr>
          <p:nvPr/>
        </p:nvSpPr>
        <p:spPr bwMode="auto">
          <a:xfrm>
            <a:off x="6922716" y="5051376"/>
            <a:ext cx="3360829"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3250777" y="1356468"/>
            <a:ext cx="2133322"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2844430" y="2423268"/>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2438083" y="3642468"/>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7729060" y="3337668"/>
            <a:ext cx="609521" cy="609600"/>
            <a:chOff x="3652" y="2352"/>
            <a:chExt cx="288" cy="384"/>
          </a:xfrm>
        </p:grpSpPr>
        <p:sp>
          <p:nvSpPr>
            <p:cNvPr id="19487" name="Rectangle 181"/>
            <p:cNvSpPr>
              <a:spLocks noChangeArrowheads="1"/>
            </p:cNvSpPr>
            <p:nvPr/>
          </p:nvSpPr>
          <p:spPr bwMode="auto">
            <a:xfrm>
              <a:off x="3660" y="2426"/>
              <a:ext cx="198" cy="252"/>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2133322" y="4099669"/>
            <a:ext cx="609521"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1655019" y="5635626"/>
            <a:ext cx="8184085"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23"/>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10169260" y="285750"/>
            <a:ext cx="1396818" cy="923924"/>
            <a:chOff x="4760" y="300"/>
            <a:chExt cx="660" cy="582"/>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00"/>
              <a:ext cx="613" cy="58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400" dirty="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4295006" y="6093296"/>
            <a:ext cx="863488"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624337" y="333376"/>
            <a:ext cx="2878291" cy="584200"/>
            <a:chOff x="358" y="239"/>
            <a:chExt cx="1360" cy="368"/>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448" y="239"/>
              <a:ext cx="1270"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3200" dirty="0">
                  <a:solidFill>
                    <a:srgbClr val="FF3300"/>
                  </a:solidFill>
                </a:rPr>
                <a:t>4</a:t>
              </a:r>
              <a:r>
                <a:rPr lang="zh-CN" altLang="en-US" sz="3200" dirty="0">
                  <a:solidFill>
                    <a:srgbClr val="FF3300"/>
                  </a:solidFill>
                  <a:ea typeface="幼圆" pitchFamily="49" charset="-122"/>
                </a:rPr>
                <a:t>阶</a:t>
              </a:r>
              <a:r>
                <a:rPr lang="en-US" altLang="zh-CN" sz="3200" dirty="0">
                  <a:solidFill>
                    <a:srgbClr val="FF3300"/>
                  </a:solidFill>
                </a:rPr>
                <a:t>B-</a:t>
              </a:r>
              <a:r>
                <a:rPr lang="zh-CN" altLang="en-US" sz="3200" dirty="0">
                  <a:solidFill>
                    <a:srgbClr val="FF3300"/>
                  </a:solidFill>
                  <a:ea typeface="幼圆" pitchFamily="49" charset="-122"/>
                </a:rPr>
                <a:t>树</a:t>
              </a:r>
            </a:p>
          </p:txBody>
        </p:sp>
      </p:grpSp>
      <p:grpSp>
        <p:nvGrpSpPr>
          <p:cNvPr id="19468" name="Group 231"/>
          <p:cNvGrpSpPr>
            <a:grpSpLocks/>
          </p:cNvGrpSpPr>
          <p:nvPr/>
        </p:nvGrpSpPr>
        <p:grpSpPr bwMode="auto">
          <a:xfrm>
            <a:off x="6311078" y="1094532"/>
            <a:ext cx="863488"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6802081" y="1080243"/>
            <a:ext cx="2234909" cy="350838"/>
          </a:xfrm>
          <a:prstGeom prst="rect">
            <a:avLst/>
          </a:prstGeom>
          <a:noFill/>
          <a:ln w="12700" cap="sq">
            <a:noFill/>
            <a:miter lim="800000"/>
            <a:headEnd type="none" w="sm" len="sm"/>
            <a:tailEnd type="none" w="sm" len="sm"/>
          </a:ln>
        </p:spPr>
        <p:txBody>
          <a:bodyPr>
            <a:spAutoFit/>
          </a:bodyPr>
          <a:lstStyle/>
          <a:p>
            <a:r>
              <a:rPr lang="en-US" altLang="zh-CN" sz="1700" dirty="0">
                <a:solidFill>
                  <a:srgbClr val="CC0066"/>
                </a:solidFill>
              </a:rPr>
              <a:t>=Maxkey</a:t>
            </a:r>
          </a:p>
        </p:txBody>
      </p:sp>
      <p:sp>
        <p:nvSpPr>
          <p:cNvPr id="19490" name="灯片编号占位符 19489"/>
          <p:cNvSpPr>
            <a:spLocks noGrp="1"/>
          </p:cNvSpPr>
          <p:nvPr>
            <p:ph type="sldNum" sz="quarter" idx="11"/>
          </p:nvPr>
        </p:nvSpPr>
        <p:spPr/>
        <p:txBody>
          <a:bodyPr/>
          <a:lstStyle/>
          <a:p>
            <a:fld id="{0C913308-F349-4B6D-A68A-DD1791B4A57B}" type="slidenum">
              <a:rPr lang="zh-CN" altLang="en-US" smtClean="0"/>
              <a:pPr/>
              <a:t>57</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862424" y="1073068"/>
            <a:ext cx="8211598" cy="4444164"/>
            <a:chOff x="880" y="668"/>
            <a:chExt cx="3880" cy="2354"/>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190"/>
            </a:xfrm>
            <a:prstGeom prst="rect">
              <a:avLst/>
            </a:prstGeom>
            <a:no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20485" name="Text Box 5"/>
            <p:cNvSpPr txBox="1">
              <a:spLocks noChangeArrowheads="1"/>
            </p:cNvSpPr>
            <p:nvPr/>
          </p:nvSpPr>
          <p:spPr bwMode="auto">
            <a:xfrm rot="20918261">
              <a:off x="880" y="668"/>
              <a:ext cx="2177" cy="48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1927"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grpSp>
        <p:nvGrpSpPr>
          <p:cNvPr id="11" name="Group 189"/>
          <p:cNvGrpSpPr>
            <a:grpSpLocks/>
          </p:cNvGrpSpPr>
          <p:nvPr/>
        </p:nvGrpSpPr>
        <p:grpSpPr bwMode="auto">
          <a:xfrm>
            <a:off x="1841261" y="5673715"/>
            <a:ext cx="8861330" cy="733423"/>
            <a:chOff x="689" y="3574"/>
            <a:chExt cx="4187" cy="462"/>
          </a:xfrm>
        </p:grpSpPr>
        <p:sp>
          <p:nvSpPr>
            <p:cNvPr id="12"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3" name="Rectangle 188"/>
            <p:cNvSpPr>
              <a:spLocks noChangeArrowheads="1"/>
            </p:cNvSpPr>
            <p:nvPr/>
          </p:nvSpPr>
          <p:spPr bwMode="auto">
            <a:xfrm>
              <a:off x="748" y="3574"/>
              <a:ext cx="4128" cy="446"/>
            </a:xfrm>
            <a:prstGeom prst="rect">
              <a:avLst/>
            </a:prstGeom>
            <a:noFill/>
            <a:ln w="12700" cap="sq">
              <a:noFill/>
              <a:miter lim="800000"/>
              <a:headEnd type="none" w="sm" len="sm"/>
              <a:tailEnd type="none" w="sm" len="sm"/>
            </a:ln>
          </p:spPr>
          <p:txBody>
            <a:bodyPr>
              <a:spAutoFit/>
            </a:bodyPr>
            <a:lstStyle/>
            <a:p>
              <a:r>
                <a:rPr lang="en-US" altLang="zh-CN" sz="4000" dirty="0">
                  <a:solidFill>
                    <a:srgbClr val="FF3300"/>
                  </a:solidFill>
                  <a:ea typeface="楷体_GB2312" pitchFamily="49" charset="-122"/>
                </a:rPr>
                <a:t>n</a:t>
              </a:r>
              <a:r>
                <a:rPr lang="en-US" altLang="zh-CN" sz="3200" dirty="0">
                  <a:solidFill>
                    <a:srgbClr val="000084"/>
                  </a:solidFill>
                  <a:ea typeface="楷体_GB2312" pitchFamily="49" charset="-122"/>
                </a:rPr>
                <a:t>,  p</a:t>
              </a:r>
              <a:r>
                <a:rPr lang="en-US" altLang="zh-CN" sz="3200" baseline="-30000" dirty="0">
                  <a:solidFill>
                    <a:srgbClr val="000084"/>
                  </a:solidFill>
                  <a:ea typeface="楷体_GB2312" pitchFamily="49" charset="-122"/>
                </a:rPr>
                <a:t>0</a:t>
              </a:r>
              <a:r>
                <a:rPr lang="en-US" altLang="zh-CN" sz="3200" dirty="0">
                  <a:solidFill>
                    <a:srgbClr val="000084"/>
                  </a:solidFill>
                  <a:ea typeface="楷体_GB2312" pitchFamily="49" charset="-122"/>
                </a:rPr>
                <a:t>,  key</a:t>
              </a:r>
              <a:r>
                <a:rPr lang="en-US" altLang="zh-CN" sz="3200" baseline="-34000" dirty="0">
                  <a:solidFill>
                    <a:srgbClr val="000084"/>
                  </a:solidFill>
                  <a:ea typeface="楷体_GB2312" pitchFamily="49" charset="-122"/>
                </a:rPr>
                <a:t>1</a:t>
              </a:r>
              <a:r>
                <a:rPr lang="en-US" altLang="zh-CN" sz="3200" dirty="0">
                  <a:solidFill>
                    <a:srgbClr val="000084"/>
                  </a:solidFill>
                  <a:ea typeface="楷体_GB2312" pitchFamily="49" charset="-122"/>
                </a:rPr>
                <a:t>, </a:t>
              </a:r>
              <a:r>
                <a:rPr lang="en-US" altLang="zh-CN" sz="3200" dirty="0">
                  <a:solidFill>
                    <a:srgbClr val="000084"/>
                  </a:solidFill>
                </a:rPr>
                <a:t>p</a:t>
              </a:r>
              <a:r>
                <a:rPr lang="en-US" altLang="zh-CN" sz="3200" baseline="-25000" dirty="0">
                  <a:solidFill>
                    <a:srgbClr val="000084"/>
                  </a:solidFill>
                </a:rPr>
                <a:t>1</a:t>
              </a:r>
              <a:r>
                <a:rPr lang="en-US" altLang="zh-CN" sz="3200" dirty="0">
                  <a:solidFill>
                    <a:srgbClr val="000084"/>
                  </a:solidFill>
                </a:rPr>
                <a:t>,</a:t>
              </a:r>
              <a:r>
                <a:rPr lang="en-US" altLang="zh-CN" sz="3200" dirty="0">
                  <a:solidFill>
                    <a:srgbClr val="000084"/>
                  </a:solidFill>
                  <a:ea typeface="楷体_GB2312" pitchFamily="49" charset="-122"/>
                </a:rPr>
                <a:t>   </a:t>
              </a:r>
              <a:r>
                <a:rPr lang="en-US" altLang="zh-CN" sz="3200" dirty="0">
                  <a:solidFill>
                    <a:srgbClr val="000084"/>
                  </a:solidFill>
                  <a:ea typeface="楷体_GB2312" pitchFamily="49" charset="-122"/>
                  <a:sym typeface="Symbol" pitchFamily="18" charset="2"/>
                </a:rPr>
                <a:t>, </a:t>
              </a:r>
              <a:r>
                <a:rPr lang="en-US" altLang="zh-CN" sz="3200" dirty="0">
                  <a:solidFill>
                    <a:srgbClr val="000084"/>
                  </a:solidFill>
                  <a:sym typeface="Symbol" pitchFamily="18" charset="2"/>
                </a:rPr>
                <a:t>  p</a:t>
              </a:r>
              <a:r>
                <a:rPr lang="en-US" altLang="zh-CN" sz="3200" baseline="-25000" dirty="0">
                  <a:solidFill>
                    <a:srgbClr val="000084"/>
                  </a:solidFill>
                  <a:sym typeface="Symbol" pitchFamily="18" charset="2"/>
                </a:rPr>
                <a:t>i</a:t>
              </a:r>
              <a:r>
                <a:rPr lang="en-US" altLang="zh-CN" sz="3200" baseline="-25000" dirty="0">
                  <a:solidFill>
                    <a:srgbClr val="000084"/>
                  </a:solidFill>
                  <a:latin typeface="宋体" charset="-122"/>
                  <a:sym typeface="Symbol" pitchFamily="18" charset="2"/>
                </a:rPr>
                <a:t>-</a:t>
              </a:r>
              <a:r>
                <a:rPr lang="en-US" altLang="zh-CN" sz="3200" baseline="-25000" dirty="0">
                  <a:solidFill>
                    <a:srgbClr val="000084"/>
                  </a:solidFill>
                  <a:sym typeface="Symbol" pitchFamily="18" charset="2"/>
                </a:rPr>
                <a:t>1</a:t>
              </a:r>
              <a:r>
                <a:rPr lang="en-US" altLang="zh-CN" sz="3200" dirty="0">
                  <a:solidFill>
                    <a:srgbClr val="000084"/>
                  </a:solidFill>
                  <a:sym typeface="Symbol" pitchFamily="18" charset="2"/>
                </a:rPr>
                <a:t>,</a:t>
              </a:r>
              <a:r>
                <a:rPr lang="en-US" altLang="zh-CN" sz="3200" dirty="0">
                  <a:solidFill>
                    <a:srgbClr val="000084"/>
                  </a:solidFill>
                  <a:ea typeface="楷体_GB2312" pitchFamily="49" charset="-122"/>
                  <a:sym typeface="Symbol" pitchFamily="18" charset="2"/>
                </a:rPr>
                <a:t>  </a:t>
              </a:r>
              <a:r>
                <a:rPr lang="en-US" altLang="zh-CN" sz="3200" dirty="0" err="1">
                  <a:solidFill>
                    <a:srgbClr val="000084"/>
                  </a:solidFill>
                  <a:sym typeface="Symbol" pitchFamily="18" charset="2"/>
                </a:rPr>
                <a:t>key</a:t>
              </a:r>
              <a:r>
                <a:rPr lang="en-US" altLang="zh-CN" sz="3200" baseline="-25000" dirty="0" err="1">
                  <a:solidFill>
                    <a:srgbClr val="000084"/>
                  </a:solidFill>
                  <a:sym typeface="Symbol" pitchFamily="18" charset="2"/>
                </a:rPr>
                <a:t>i</a:t>
              </a:r>
              <a:r>
                <a:rPr lang="en-US" altLang="zh-CN" sz="3200" dirty="0">
                  <a:solidFill>
                    <a:srgbClr val="000084"/>
                  </a:solidFill>
                  <a:sym typeface="Symbol" pitchFamily="18" charset="2"/>
                </a:rPr>
                <a:t>,     ,</a:t>
              </a:r>
              <a:r>
                <a:rPr lang="en-US" altLang="zh-CN" sz="3200" dirty="0">
                  <a:solidFill>
                    <a:srgbClr val="FFFFCC"/>
                  </a:solidFill>
                  <a:sym typeface="Symbol" pitchFamily="18" charset="2"/>
                </a:rPr>
                <a:t>  </a:t>
              </a:r>
              <a:r>
                <a:rPr lang="en-US" altLang="zh-CN" sz="3200" dirty="0" err="1">
                  <a:solidFill>
                    <a:srgbClr val="000084"/>
                  </a:solidFill>
                  <a:ea typeface="楷体_GB2312" pitchFamily="49" charset="-122"/>
                  <a:sym typeface="Symbol" pitchFamily="18" charset="2"/>
                </a:rPr>
                <a:t>key</a:t>
              </a:r>
              <a:r>
                <a:rPr lang="en-US" altLang="zh-CN" sz="3200" baseline="-30000" dirty="0" err="1">
                  <a:solidFill>
                    <a:srgbClr val="000084"/>
                  </a:solidFill>
                  <a:ea typeface="楷体_GB2312" pitchFamily="49" charset="-122"/>
                  <a:sym typeface="Symbol" pitchFamily="18" charset="2"/>
                </a:rPr>
                <a:t>n</a:t>
              </a:r>
              <a:r>
                <a:rPr lang="en-US" altLang="zh-CN" sz="3200" dirty="0">
                  <a:solidFill>
                    <a:srgbClr val="000084"/>
                  </a:solidFill>
                  <a:ea typeface="楷体_GB2312" pitchFamily="49" charset="-122"/>
                  <a:sym typeface="Symbol" pitchFamily="18" charset="2"/>
                </a:rPr>
                <a:t>,  </a:t>
              </a:r>
              <a:r>
                <a:rPr lang="en-US" altLang="zh-CN" sz="3200" dirty="0" err="1">
                  <a:solidFill>
                    <a:srgbClr val="000084"/>
                  </a:solidFill>
                  <a:ea typeface="楷体_GB2312" pitchFamily="49" charset="-122"/>
                  <a:sym typeface="Symbol" pitchFamily="18" charset="2"/>
                </a:rPr>
                <a:t>p</a:t>
              </a:r>
              <a:r>
                <a:rPr lang="en-US" altLang="zh-CN" sz="3200" baseline="-30000" dirty="0" err="1">
                  <a:solidFill>
                    <a:srgbClr val="000084"/>
                  </a:solidFill>
                  <a:ea typeface="楷体_GB2312" pitchFamily="49" charset="-122"/>
                  <a:sym typeface="Symbol" pitchFamily="18" charset="2"/>
                </a:rPr>
                <a:t>n</a:t>
              </a:r>
              <a:endParaRPr lang="en-US" altLang="zh-CN" sz="3200" baseline="-30000" dirty="0">
                <a:solidFill>
                  <a:srgbClr val="000084"/>
                </a:solidFill>
                <a:ea typeface="楷体_GB2312" pitchFamily="49" charset="-122"/>
                <a:sym typeface="Symbol" pitchFamily="18" charset="2"/>
              </a:endParaRPr>
            </a:p>
          </p:txBody>
        </p:sp>
      </p:grpSp>
      <p:sp>
        <p:nvSpPr>
          <p:cNvPr id="14" name="Line 190"/>
          <p:cNvSpPr>
            <a:spLocks noChangeShapeType="1"/>
          </p:cNvSpPr>
          <p:nvPr/>
        </p:nvSpPr>
        <p:spPr bwMode="auto">
          <a:xfrm flipV="1">
            <a:off x="7967414" y="6525344"/>
            <a:ext cx="1224136"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15" name="Line 191"/>
          <p:cNvSpPr>
            <a:spLocks noChangeShapeType="1"/>
          </p:cNvSpPr>
          <p:nvPr/>
        </p:nvSpPr>
        <p:spPr bwMode="auto">
          <a:xfrm>
            <a:off x="6455246"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58</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668780" y="429950"/>
            <a:ext cx="8192551" cy="5410712"/>
          </a:xfrm>
          <a:prstGeom prst="rect">
            <a:avLst/>
          </a:prstGeom>
          <a:noFill/>
          <a:ln w="12700" cap="sq">
            <a:noFill/>
            <a:miter lim="800000"/>
            <a:headEnd type="none" w="sm" len="sm"/>
            <a:tailEnd type="none" w="sm" len="sm"/>
          </a:ln>
        </p:spPr>
        <p:txBody>
          <a:bodyPr wrap="square">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FF0000"/>
                </a:solidFill>
              </a:rPr>
              <a:t>//</a:t>
            </a:r>
            <a:r>
              <a:rPr lang="zh-CN" altLang="en-US" sz="2400" dirty="0">
                <a:solidFill>
                  <a:srgbClr val="FF0000"/>
                </a:solidFill>
              </a:rPr>
              <a:t>在树</a:t>
            </a:r>
            <a:r>
              <a:rPr lang="en-US" altLang="zh-CN" sz="2400" dirty="0">
                <a:solidFill>
                  <a:srgbClr val="FF0000"/>
                </a:solidFill>
              </a:rPr>
              <a:t>t</a:t>
            </a:r>
            <a:r>
              <a:rPr lang="zh-CN" altLang="en-US" sz="2400" dirty="0">
                <a:solidFill>
                  <a:srgbClr val="FF0000"/>
                </a:solidFill>
              </a:rPr>
              <a:t>中查找关键字值</a:t>
            </a:r>
            <a:r>
              <a:rPr lang="en-US" altLang="zh-CN" sz="2400" dirty="0">
                <a:solidFill>
                  <a:srgbClr val="FF0000"/>
                </a:solidFill>
              </a:rPr>
              <a:t>k</a:t>
            </a:r>
            <a:endParaRPr lang="en-US" altLang="zh-CN" sz="2400" dirty="0" smtClean="0">
              <a:solidFill>
                <a:srgbClr val="002878"/>
              </a:solidFill>
            </a:endParaRPr>
          </a:p>
          <a:p>
            <a:pPr>
              <a:lnSpc>
                <a:spcPct val="80000"/>
              </a:lnSpc>
            </a:pPr>
            <a:r>
              <a:rPr lang="en-US" altLang="zh-CN" sz="2400" dirty="0" smtClean="0">
                <a:solidFill>
                  <a:srgbClr val="002878"/>
                </a:solidFill>
              </a:rPr>
              <a:t>{</a:t>
            </a:r>
            <a:endParaRPr lang="en-US" altLang="zh-CN" sz="2400" dirty="0">
              <a:solidFill>
                <a:srgbClr val="FF0000"/>
              </a:solidFill>
            </a:endParaRP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r>
              <a:rPr lang="en-US" altLang="zh-CN" sz="2400" dirty="0" smtClean="0">
                <a:solidFill>
                  <a:srgbClr val="002878"/>
                </a:solidFill>
              </a:rPr>
              <a:t>;</a:t>
            </a:r>
            <a:r>
              <a:rPr lang="en-US" altLang="zh-CN" sz="2400" dirty="0" smtClean="0">
                <a:solidFill>
                  <a:srgbClr val="FF0000"/>
                </a:solidFill>
              </a:rPr>
              <a:t>//</a:t>
            </a:r>
            <a:r>
              <a:rPr lang="zh-CN" altLang="en-US" sz="2400" dirty="0" smtClean="0">
                <a:solidFill>
                  <a:srgbClr val="FF0000"/>
                </a:solidFill>
              </a:rPr>
              <a:t>从根结点开始比较查找</a:t>
            </a:r>
            <a:endParaRPr lang="en-US" altLang="zh-CN" sz="2400" dirty="0">
              <a:solidFill>
                <a:srgbClr val="FF0000"/>
              </a:solidFill>
            </a:endParaRP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&gt;key[n+1]=Maxkey;</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&gt;key[i]==k</a:t>
            </a:r>
            <a:r>
              <a:rPr lang="en-US" altLang="zh-CN" sz="2400" dirty="0" smtClean="0">
                <a:solidFill>
                  <a:srgbClr val="002878"/>
                </a:solidFill>
              </a:rPr>
              <a:t>)</a:t>
            </a:r>
            <a:r>
              <a:rPr lang="en-US" altLang="zh-CN" sz="2400" dirty="0" smtClean="0">
                <a:solidFill>
                  <a:srgbClr val="FF0000"/>
                </a:solidFill>
              </a:rPr>
              <a:t>//</a:t>
            </a:r>
            <a:r>
              <a:rPr lang="zh-CN" altLang="en-US" sz="2400" dirty="0" smtClean="0">
                <a:solidFill>
                  <a:srgbClr val="FF0000"/>
                </a:solidFill>
              </a:rPr>
              <a:t>在</a:t>
            </a:r>
            <a:r>
              <a:rPr lang="en-US" altLang="zh-CN" sz="2400" dirty="0" smtClean="0">
                <a:solidFill>
                  <a:srgbClr val="FF0000"/>
                </a:solidFill>
              </a:rPr>
              <a:t>p</a:t>
            </a:r>
            <a:r>
              <a:rPr lang="zh-CN" altLang="en-US" sz="2400" dirty="0" smtClean="0">
                <a:solidFill>
                  <a:srgbClr val="FF0000"/>
                </a:solidFill>
              </a:rPr>
              <a:t>结点找到</a:t>
            </a:r>
            <a:r>
              <a:rPr lang="en-US" altLang="zh-CN" sz="2400" dirty="0" smtClean="0">
                <a:solidFill>
                  <a:srgbClr val="FF0000"/>
                </a:solidFill>
              </a:rPr>
              <a:t>k</a:t>
            </a:r>
            <a:endParaRPr lang="en-US" altLang="zh-CN" sz="2400" dirty="0">
              <a:solidFill>
                <a:srgbClr val="FF0000"/>
              </a:solidFill>
            </a:endParaRP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smtClean="0">
                <a:solidFill>
                  <a:srgbClr val="002878"/>
                </a:solidFill>
              </a:rPr>
              <a:t>else</a:t>
            </a:r>
            <a:r>
              <a:rPr lang="en-US" altLang="zh-CN" sz="2400" dirty="0" smtClean="0">
                <a:solidFill>
                  <a:srgbClr val="FF0000"/>
                </a:solidFill>
              </a:rPr>
              <a:t>//</a:t>
            </a:r>
            <a:r>
              <a:rPr lang="zh-CN" altLang="en-US" sz="2400" dirty="0" smtClean="0">
                <a:solidFill>
                  <a:srgbClr val="FF0000"/>
                </a:solidFill>
              </a:rPr>
              <a:t>否则到</a:t>
            </a:r>
            <a:r>
              <a:rPr lang="en-US" altLang="zh-CN" sz="2400" dirty="0" smtClean="0">
                <a:solidFill>
                  <a:srgbClr val="FF0000"/>
                </a:solidFill>
              </a:rPr>
              <a:t>p</a:t>
            </a:r>
            <a:r>
              <a:rPr lang="zh-CN" altLang="en-US" sz="2400" dirty="0" smtClean="0">
                <a:solidFill>
                  <a:srgbClr val="FF0000"/>
                </a:solidFill>
              </a:rPr>
              <a:t>的第</a:t>
            </a:r>
            <a:r>
              <a:rPr lang="en-US" altLang="zh-CN" sz="2400" dirty="0" smtClean="0">
                <a:solidFill>
                  <a:srgbClr val="FF0000"/>
                </a:solidFill>
              </a:rPr>
              <a:t>i-1</a:t>
            </a:r>
            <a:r>
              <a:rPr lang="zh-CN" altLang="en-US" sz="2400" dirty="0" smtClean="0">
                <a:solidFill>
                  <a:srgbClr val="FF0000"/>
                </a:solidFill>
              </a:rPr>
              <a:t>棵子树中继续查找</a:t>
            </a:r>
            <a:endParaRPr lang="en-US" altLang="zh-CN" sz="2400" dirty="0">
              <a:solidFill>
                <a:srgbClr val="FF0000"/>
              </a:solidFill>
            </a:endParaRP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9070853" y="4652963"/>
            <a:ext cx="1631738"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9743866" y="5100638"/>
            <a:ext cx="2816917"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3300"/>
                </a:solidFill>
                <a:ea typeface="黑体" pitchFamily="49" charset="-122"/>
              </a:rPr>
              <a:t>查找成功！</a:t>
            </a:r>
          </a:p>
        </p:txBody>
      </p:sp>
      <p:grpSp>
        <p:nvGrpSpPr>
          <p:cNvPr id="3" name="Group 17"/>
          <p:cNvGrpSpPr>
            <a:grpSpLocks/>
          </p:cNvGrpSpPr>
          <p:nvPr/>
        </p:nvGrpSpPr>
        <p:grpSpPr bwMode="auto">
          <a:xfrm>
            <a:off x="1583293" y="1052736"/>
            <a:ext cx="9409483" cy="2603498"/>
            <a:chOff x="912" y="757"/>
            <a:chExt cx="4446" cy="1640"/>
          </a:xfrm>
        </p:grpSpPr>
        <p:sp>
          <p:nvSpPr>
            <p:cNvPr id="21596" name="Rectangle 18"/>
            <p:cNvSpPr>
              <a:spLocks noChangeArrowheads="1"/>
            </p:cNvSpPr>
            <p:nvPr/>
          </p:nvSpPr>
          <p:spPr bwMode="auto">
            <a:xfrm>
              <a:off x="912" y="2027"/>
              <a:ext cx="1776" cy="370"/>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3725" y="757"/>
              <a:ext cx="1632" cy="576"/>
            </a:xfrm>
            <a:prstGeom prst="wedgeRectCallout">
              <a:avLst>
                <a:gd name="adj1" fmla="val -105928"/>
                <a:gd name="adj2" fmla="val 137083"/>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21598" name="Text Box 20"/>
            <p:cNvSpPr txBox="1">
              <a:spLocks noChangeArrowheads="1"/>
            </p:cNvSpPr>
            <p:nvPr/>
          </p:nvSpPr>
          <p:spPr bwMode="auto">
            <a:xfrm>
              <a:off x="3834" y="802"/>
              <a:ext cx="1524" cy="547"/>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pPr>
                <a:lnSpc>
                  <a:spcPct val="90000"/>
                </a:lnSpc>
              </a:pPr>
              <a:r>
                <a:rPr lang="en-US" altLang="zh-CN" sz="2800" dirty="0">
                  <a:solidFill>
                    <a:srgbClr val="FF3300"/>
                  </a:solidFill>
                  <a:latin typeface="黑体" pitchFamily="49" charset="-122"/>
                  <a:ea typeface="黑体" pitchFamily="49" charset="-122"/>
                </a:rPr>
                <a:t>  </a:t>
              </a:r>
              <a:r>
                <a:rPr lang="zh-CN" altLang="en-US" sz="2800" dirty="0">
                  <a:solidFill>
                    <a:srgbClr val="FF3300"/>
                  </a:solidFill>
                  <a:latin typeface="黑体" pitchFamily="49" charset="-122"/>
                  <a:ea typeface="黑体" pitchFamily="49" charset="-122"/>
                </a:rPr>
                <a:t>在</a:t>
              </a:r>
              <a:r>
                <a:rPr lang="en-US" altLang="zh-CN" sz="2800" dirty="0">
                  <a:solidFill>
                    <a:srgbClr val="FF3300"/>
                  </a:solidFill>
                  <a:ea typeface="黑体" pitchFamily="49" charset="-122"/>
                </a:rPr>
                <a:t>p</a:t>
              </a:r>
              <a:r>
                <a:rPr lang="zh-CN" altLang="en-US" sz="2800" dirty="0">
                  <a:solidFill>
                    <a:srgbClr val="FF3300"/>
                  </a:solidFill>
                  <a:latin typeface="黑体" pitchFamily="49" charset="-122"/>
                  <a:ea typeface="黑体" pitchFamily="49" charset="-122"/>
                </a:rPr>
                <a:t>指结点的关</a:t>
              </a:r>
            </a:p>
            <a:p>
              <a:pPr>
                <a:lnSpc>
                  <a:spcPct val="90000"/>
                </a:lnSpc>
              </a:pPr>
              <a:r>
                <a:rPr lang="zh-CN" altLang="en-US" sz="2800" dirty="0">
                  <a:solidFill>
                    <a:srgbClr val="FF3300"/>
                  </a:solidFill>
                  <a:latin typeface="黑体" pitchFamily="49" charset="-122"/>
                  <a:ea typeface="黑体" pitchFamily="49" charset="-122"/>
                </a:rPr>
                <a:t>键字集合中查找</a:t>
              </a:r>
              <a:r>
                <a:rPr lang="en-US" altLang="zh-CN" sz="2800" dirty="0">
                  <a:solidFill>
                    <a:srgbClr val="FF3300"/>
                  </a:solidFill>
                  <a:ea typeface="黑体" pitchFamily="49" charset="-122"/>
                </a:rPr>
                <a:t>k</a:t>
              </a:r>
            </a:p>
          </p:txBody>
        </p:sp>
      </p:grpSp>
      <p:sp>
        <p:nvSpPr>
          <p:cNvPr id="345109" name="Text Box 21"/>
          <p:cNvSpPr txBox="1">
            <a:spLocks noChangeArrowheads="1"/>
          </p:cNvSpPr>
          <p:nvPr/>
        </p:nvSpPr>
        <p:spPr bwMode="auto">
          <a:xfrm>
            <a:off x="2539669" y="5867400"/>
            <a:ext cx="3075117" cy="7817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800" dirty="0">
                <a:solidFill>
                  <a:srgbClr val="CC0066"/>
                </a:solidFill>
                <a:ea typeface="黑体" pitchFamily="49" charset="-122"/>
              </a:rPr>
              <a:t>   </a:t>
            </a:r>
            <a:r>
              <a:rPr lang="zh-CN" altLang="en-US" sz="2800" dirty="0">
                <a:solidFill>
                  <a:srgbClr val="CC0066"/>
                </a:solidFill>
                <a:ea typeface="黑体" pitchFamily="49" charset="-122"/>
              </a:rPr>
              <a:t>沿着新的指</a:t>
            </a:r>
          </a:p>
          <a:p>
            <a:pPr>
              <a:lnSpc>
                <a:spcPct val="80000"/>
              </a:lnSpc>
            </a:pPr>
            <a:r>
              <a:rPr lang="zh-CN" altLang="en-US" sz="2800" dirty="0">
                <a:solidFill>
                  <a:srgbClr val="CC0066"/>
                </a:solidFill>
                <a:ea typeface="黑体" pitchFamily="49" charset="-122"/>
              </a:rPr>
              <a:t>针</a:t>
            </a:r>
            <a:r>
              <a:rPr lang="en-US" altLang="zh-CN" sz="2800" dirty="0">
                <a:solidFill>
                  <a:srgbClr val="CC0066"/>
                </a:solidFill>
                <a:ea typeface="黑体" pitchFamily="49" charset="-122"/>
              </a:rPr>
              <a:t>p</a:t>
            </a:r>
            <a:r>
              <a:rPr lang="en-US" altLang="zh-CN" sz="2800" baseline="-25000" dirty="0">
                <a:solidFill>
                  <a:srgbClr val="CC0066"/>
                </a:solidFill>
                <a:ea typeface="黑体" pitchFamily="49" charset="-122"/>
              </a:rPr>
              <a:t>2</a:t>
            </a:r>
            <a:r>
              <a:rPr lang="zh-CN" altLang="en-US" sz="2800" dirty="0">
                <a:solidFill>
                  <a:srgbClr val="CC0066"/>
                </a:solidFill>
                <a:ea typeface="黑体" pitchFamily="49" charset="-122"/>
              </a:rPr>
              <a:t>继续查找！</a:t>
            </a:r>
          </a:p>
        </p:txBody>
      </p:sp>
      <p:sp>
        <p:nvSpPr>
          <p:cNvPr id="345110" name="Rectangle 22"/>
          <p:cNvSpPr>
            <a:spLocks noChangeArrowheads="1"/>
          </p:cNvSpPr>
          <p:nvPr/>
        </p:nvSpPr>
        <p:spPr bwMode="auto">
          <a:xfrm>
            <a:off x="11228712" y="2745755"/>
            <a:ext cx="619080" cy="276999"/>
          </a:xfrm>
          <a:prstGeom prst="rect">
            <a:avLst/>
          </a:prstGeom>
          <a:noFill/>
          <a:ln w="12700" cap="sq">
            <a:noFill/>
            <a:miter lim="800000"/>
            <a:headEnd/>
            <a:tailEnd/>
          </a:ln>
        </p:spPr>
        <p:txBody>
          <a:bodyPr wrap="none">
            <a:spAutoFit/>
          </a:bodyPr>
          <a:lstStyle/>
          <a:p>
            <a:r>
              <a:rPr lang="en-US" altLang="zh-CN" sz="1200" dirty="0">
                <a:solidFill>
                  <a:srgbClr val="CC00CC"/>
                </a:solidFill>
              </a:rPr>
              <a:t>Maxkey</a:t>
            </a:r>
          </a:p>
        </p:txBody>
      </p:sp>
      <p:grpSp>
        <p:nvGrpSpPr>
          <p:cNvPr id="4" name="Group 23"/>
          <p:cNvGrpSpPr>
            <a:grpSpLocks/>
          </p:cNvGrpSpPr>
          <p:nvPr/>
        </p:nvGrpSpPr>
        <p:grpSpPr bwMode="auto">
          <a:xfrm>
            <a:off x="5305794" y="5257800"/>
            <a:ext cx="3938603" cy="384175"/>
            <a:chOff x="3024" y="3072"/>
            <a:chExt cx="1861" cy="242"/>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19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19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19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293" cy="174"/>
            </a:xfrm>
            <a:prstGeom prst="rect">
              <a:avLst/>
            </a:prstGeom>
            <a:noFill/>
            <a:ln w="12700" cap="sq">
              <a:noFill/>
              <a:miter lim="800000"/>
              <a:headEnd/>
              <a:tailEnd/>
            </a:ln>
          </p:spPr>
          <p:txBody>
            <a:bodyPr wrap="none">
              <a:spAutoFit/>
            </a:bodyPr>
            <a:lstStyle/>
            <a:p>
              <a:r>
                <a:rPr lang="en-US" altLang="zh-CN" sz="1200" dirty="0">
                  <a:solidFill>
                    <a:srgbClr val="CC00CC"/>
                  </a:solidFill>
                </a:rPr>
                <a:t>Maxkey</a:t>
              </a:r>
            </a:p>
          </p:txBody>
        </p:sp>
      </p:grpSp>
      <p:grpSp>
        <p:nvGrpSpPr>
          <p:cNvPr id="5" name="Group 35"/>
          <p:cNvGrpSpPr>
            <a:grpSpLocks/>
          </p:cNvGrpSpPr>
          <p:nvPr/>
        </p:nvGrpSpPr>
        <p:grpSpPr bwMode="auto">
          <a:xfrm>
            <a:off x="5282513" y="5791201"/>
            <a:ext cx="3860297"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6501553" y="5924550"/>
            <a:ext cx="609521"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10979838" y="-74389"/>
            <a:ext cx="1094174"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chemeClr val="bg1">
                <a:lumMod val="95000"/>
              </a:schemeClr>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b="0">
                <a:solidFill>
                  <a:srgbClr val="FFFFCC"/>
                </a:solidFill>
              </a:endParaRPr>
            </a:p>
          </p:txBody>
        </p:sp>
        <p:sp>
          <p:nvSpPr>
            <p:cNvPr id="21568" name="Text Box 55"/>
            <p:cNvSpPr txBox="1">
              <a:spLocks noChangeArrowheads="1"/>
            </p:cNvSpPr>
            <p:nvPr/>
          </p:nvSpPr>
          <p:spPr bwMode="auto">
            <a:xfrm>
              <a:off x="4955" y="484"/>
              <a:ext cx="360" cy="712"/>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6516369" y="4876800"/>
            <a:ext cx="609521"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07"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7055188" y="2348880"/>
            <a:ext cx="5070873" cy="739775"/>
            <a:chOff x="3216" y="1574"/>
            <a:chExt cx="2396" cy="466"/>
          </a:xfrm>
        </p:grpSpPr>
        <p:grpSp>
          <p:nvGrpSpPr>
            <p:cNvPr id="10" name="Group 60"/>
            <p:cNvGrpSpPr>
              <a:grpSpLocks/>
            </p:cNvGrpSpPr>
            <p:nvPr/>
          </p:nvGrpSpPr>
          <p:grpSpPr bwMode="auto">
            <a:xfrm>
              <a:off x="3216" y="1574"/>
              <a:ext cx="2304" cy="466"/>
              <a:chOff x="3216" y="2160"/>
              <a:chExt cx="2304" cy="466"/>
            </a:xfrm>
          </p:grpSpPr>
          <p:sp>
            <p:nvSpPr>
              <p:cNvPr id="21550" name="Rectangle 61"/>
              <p:cNvSpPr>
                <a:spLocks noChangeArrowheads="1"/>
              </p:cNvSpPr>
              <p:nvPr/>
            </p:nvSpPr>
            <p:spPr bwMode="auto">
              <a:xfrm>
                <a:off x="3597" y="2384"/>
                <a:ext cx="260"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21551" name="Rectangle 62"/>
              <p:cNvSpPr>
                <a:spLocks noChangeArrowheads="1"/>
              </p:cNvSpPr>
              <p:nvPr/>
            </p:nvSpPr>
            <p:spPr bwMode="auto">
              <a:xfrm>
                <a:off x="3888" y="2382"/>
                <a:ext cx="260"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21552" name="Rectangle 63"/>
              <p:cNvSpPr>
                <a:spLocks noChangeArrowheads="1"/>
              </p:cNvSpPr>
              <p:nvPr/>
            </p:nvSpPr>
            <p:spPr bwMode="auto">
              <a:xfrm>
                <a:off x="4176" y="2382"/>
                <a:ext cx="260"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21553" name="Rectangle 64"/>
              <p:cNvSpPr>
                <a:spLocks noChangeArrowheads="1"/>
              </p:cNvSpPr>
              <p:nvPr/>
            </p:nvSpPr>
            <p:spPr bwMode="auto">
              <a:xfrm>
                <a:off x="4896" y="2393"/>
                <a:ext cx="260"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55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196"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7055189" y="3126755"/>
            <a:ext cx="5102620"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51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196"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174"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719574" y="5892800"/>
            <a:ext cx="1631738"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7151286" y="5241926"/>
            <a:ext cx="609521"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59</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844430" y="1066801"/>
            <a:ext cx="3923789"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812695" y="762001"/>
            <a:ext cx="1782001"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2431734" y="1884364"/>
            <a:ext cx="7477209" cy="3373437"/>
            <a:chOff x="835" y="1379"/>
            <a:chExt cx="3533"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359" cy="291"/>
            </a:xfrm>
            <a:prstGeom prst="rect">
              <a:avLst/>
            </a:prstGeom>
            <a:noFill/>
            <a:ln w="12700" cap="sq">
              <a:noFill/>
              <a:miter lim="800000"/>
              <a:headEnd type="none" w="sm" len="sm"/>
              <a:tailEnd type="none" w="sm" len="sm"/>
            </a:ln>
          </p:spPr>
          <p:txBody>
            <a:bodyPr wrap="none">
              <a:spAutoFit/>
            </a:bodyPr>
            <a:lstStyle/>
            <a:p>
              <a:r>
                <a:rPr lang="zh-CN" altLang="en-US" sz="2400" dirty="0" smtClean="0">
                  <a:solidFill>
                    <a:schemeClr val="accent2"/>
                  </a:solidFill>
                  <a:latin typeface="黑体" pitchFamily="49" charset="-122"/>
                  <a:ea typeface="黑体" pitchFamily="49" charset="-122"/>
                </a:rPr>
                <a:t> 编 </a:t>
              </a:r>
              <a:r>
                <a:rPr lang="zh-CN" altLang="en-US" sz="2400" dirty="0">
                  <a:solidFill>
                    <a:schemeClr val="accent2"/>
                  </a:solidFill>
                  <a:latin typeface="黑体" pitchFamily="49" charset="-122"/>
                  <a:ea typeface="黑体" pitchFamily="49" charset="-122"/>
                </a:rPr>
                <a:t>号  名 </a:t>
              </a:r>
              <a:r>
                <a:rPr lang="zh-CN" altLang="en-US" sz="2400" dirty="0" smtClean="0">
                  <a:solidFill>
                    <a:schemeClr val="accent2"/>
                  </a:solidFill>
                  <a:latin typeface="黑体" pitchFamily="49" charset="-122"/>
                  <a:ea typeface="黑体" pitchFamily="49" charset="-122"/>
                </a:rPr>
                <a:t>称   </a:t>
              </a:r>
              <a:r>
                <a:rPr lang="zh-CN" altLang="en-US" sz="2400" dirty="0">
                  <a:solidFill>
                    <a:schemeClr val="accent2"/>
                  </a:solidFill>
                  <a:latin typeface="黑体" pitchFamily="49" charset="-122"/>
                  <a:ea typeface="黑体" pitchFamily="49" charset="-122"/>
                </a:rPr>
                <a:t>库存数量 </a:t>
              </a:r>
              <a:r>
                <a:rPr lang="zh-CN" altLang="en-US" sz="2400" dirty="0" smtClean="0">
                  <a:solidFill>
                    <a:schemeClr val="accent2"/>
                  </a:solidFill>
                  <a:latin typeface="黑体" pitchFamily="49" charset="-122"/>
                  <a:ea typeface="黑体" pitchFamily="49" charset="-122"/>
                </a:rPr>
                <a:t> 入库</a:t>
              </a:r>
              <a:r>
                <a:rPr lang="zh-CN" altLang="en-US" sz="2400" dirty="0">
                  <a:solidFill>
                    <a:schemeClr val="accent2"/>
                  </a:solidFill>
                  <a:latin typeface="黑体" pitchFamily="49" charset="-122"/>
                  <a:ea typeface="黑体" pitchFamily="49" charset="-122"/>
                </a:rPr>
                <a:t>时间  </a:t>
              </a:r>
              <a:r>
                <a:rPr lang="zh-CN" altLang="en-US" sz="2400" dirty="0" smtClean="0">
                  <a:solidFill>
                    <a:schemeClr val="accent2"/>
                  </a:solidFill>
                  <a:latin typeface="黑体" pitchFamily="49" charset="-122"/>
                  <a:ea typeface="黑体" pitchFamily="49" charset="-122"/>
                </a:rPr>
                <a:t> 其 </a:t>
              </a:r>
              <a:r>
                <a:rPr lang="zh-CN" altLang="en-US" sz="2400" dirty="0">
                  <a:solidFill>
                    <a:schemeClr val="accent2"/>
                  </a:solidFill>
                  <a:latin typeface="黑体" pitchFamily="49" charset="-122"/>
                  <a:ea typeface="黑体" pitchFamily="49" charset="-122"/>
                </a:rPr>
                <a:t>他</a:t>
              </a:r>
              <a:r>
                <a:rPr lang="zh-CN" altLang="en-US" sz="2400" b="0" dirty="0">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dirty="0" smtClean="0">
                  <a:solidFill>
                    <a:srgbClr val="000084"/>
                  </a:solidFill>
                  <a:sym typeface="Symbol" pitchFamily="18" charset="2"/>
                </a:rPr>
                <a:t>   010020        </a:t>
              </a:r>
              <a:r>
                <a:rPr lang="zh-CN" altLang="en-US" sz="2100" dirty="0">
                  <a:solidFill>
                    <a:srgbClr val="000084"/>
                  </a:solidFill>
                  <a:ea typeface="幼圆" pitchFamily="49" charset="-122"/>
                  <a:sym typeface="Symbol" pitchFamily="18" charset="2"/>
                </a:rPr>
                <a:t>电视机</a:t>
              </a:r>
              <a:r>
                <a:rPr lang="zh-CN" altLang="en-US" sz="2100" dirty="0">
                  <a:solidFill>
                    <a:srgbClr val="000084"/>
                  </a:solidFill>
                  <a:sym typeface="Symbol" pitchFamily="18" charset="2"/>
                </a:rPr>
                <a:t>  </a:t>
              </a:r>
              <a:r>
                <a:rPr lang="zh-CN" altLang="en-US" sz="2100" dirty="0" smtClean="0">
                  <a:solidFill>
                    <a:srgbClr val="000084"/>
                  </a:solidFill>
                  <a:sym typeface="Symbol" pitchFamily="18" charset="2"/>
                </a:rPr>
                <a:t>            </a:t>
              </a:r>
              <a:r>
                <a:rPr lang="en-US" altLang="zh-CN" sz="2100" dirty="0">
                  <a:solidFill>
                    <a:srgbClr val="000084"/>
                  </a:solidFill>
                  <a:sym typeface="Symbol" pitchFamily="18" charset="2"/>
                </a:rPr>
                <a:t>300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2005.7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30000"/>
                </a:lnSpc>
              </a:pPr>
              <a:r>
                <a:rPr lang="en-US" altLang="zh-CN" sz="2100" dirty="0" smtClean="0">
                  <a:solidFill>
                    <a:srgbClr val="000084"/>
                  </a:solidFill>
                  <a:sym typeface="Symbol" pitchFamily="18" charset="2"/>
                </a:rPr>
                <a:t>   010021        </a:t>
              </a:r>
              <a:r>
                <a:rPr lang="zh-CN" altLang="en-US" sz="2100" dirty="0">
                  <a:solidFill>
                    <a:srgbClr val="000084"/>
                  </a:solidFill>
                  <a:ea typeface="幼圆" pitchFamily="49" charset="-122"/>
                  <a:sym typeface="Symbol" pitchFamily="18" charset="2"/>
                </a:rPr>
                <a:t>洗衣机</a:t>
              </a:r>
              <a:r>
                <a:rPr lang="zh-CN" altLang="en-US" sz="2100" dirty="0">
                  <a:solidFill>
                    <a:srgbClr val="000084"/>
                  </a:solidFill>
                  <a:sym typeface="Symbol" pitchFamily="18" charset="2"/>
                </a:rPr>
                <a:t>   </a:t>
              </a:r>
              <a:r>
                <a:rPr lang="zh-CN" altLang="en-US" sz="2100" dirty="0" smtClean="0">
                  <a:solidFill>
                    <a:srgbClr val="000084"/>
                  </a:solidFill>
                  <a:sym typeface="Symbol" pitchFamily="18" charset="2"/>
                </a:rPr>
                <a:t>           </a:t>
              </a:r>
              <a:r>
                <a:rPr lang="en-US" altLang="zh-CN" sz="2100" dirty="0">
                  <a:solidFill>
                    <a:srgbClr val="000084"/>
                  </a:solidFill>
                  <a:sym typeface="Symbol" pitchFamily="18" charset="2"/>
                </a:rPr>
                <a:t>100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2006.1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30000"/>
                </a:lnSpc>
              </a:pPr>
              <a:r>
                <a:rPr lang="en-US" altLang="zh-CN" sz="2100" dirty="0" smtClean="0">
                  <a:solidFill>
                    <a:srgbClr val="000084"/>
                  </a:solidFill>
                  <a:sym typeface="Symbol" pitchFamily="18" charset="2"/>
                </a:rPr>
                <a:t>   010023        </a:t>
              </a:r>
              <a:r>
                <a:rPr lang="zh-CN" altLang="en-US" sz="2100" dirty="0">
                  <a:solidFill>
                    <a:srgbClr val="000084"/>
                  </a:solidFill>
                  <a:ea typeface="幼圆" pitchFamily="49" charset="-122"/>
                  <a:sym typeface="Symbol" pitchFamily="18" charset="2"/>
                </a:rPr>
                <a:t>空调机</a:t>
              </a:r>
              <a:r>
                <a:rPr lang="zh-CN" altLang="en-US" sz="2100" dirty="0">
                  <a:solidFill>
                    <a:srgbClr val="000084"/>
                  </a:solidFill>
                  <a:sym typeface="Symbol" pitchFamily="18" charset="2"/>
                </a:rPr>
                <a:t>   </a:t>
              </a:r>
              <a:r>
                <a:rPr lang="zh-CN" altLang="en-US" sz="2100" dirty="0" smtClean="0">
                  <a:solidFill>
                    <a:srgbClr val="000084"/>
                  </a:solidFill>
                  <a:sym typeface="Symbol" pitchFamily="18" charset="2"/>
                </a:rPr>
                <a:t>            </a:t>
              </a:r>
              <a:r>
                <a:rPr lang="en-US" altLang="zh-CN" sz="2100" dirty="0">
                  <a:solidFill>
                    <a:srgbClr val="000084"/>
                  </a:solidFill>
                  <a:sym typeface="Symbol" pitchFamily="18" charset="2"/>
                </a:rPr>
                <a:t>50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2006.5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30000"/>
                </a:lnSpc>
              </a:pPr>
              <a:r>
                <a:rPr lang="en-US" altLang="zh-CN" sz="2100" dirty="0" smtClean="0">
                  <a:solidFill>
                    <a:srgbClr val="000084"/>
                  </a:solidFill>
                  <a:sym typeface="Symbol" pitchFamily="18" charset="2"/>
                </a:rPr>
                <a:t>   010025        </a:t>
              </a:r>
              <a:r>
                <a:rPr lang="zh-CN" altLang="en-US" sz="2100" dirty="0">
                  <a:solidFill>
                    <a:srgbClr val="000084"/>
                  </a:solidFill>
                  <a:ea typeface="幼圆" pitchFamily="49" charset="-122"/>
                  <a:sym typeface="Symbol" pitchFamily="18" charset="2"/>
                </a:rPr>
                <a:t>电冰箱</a:t>
              </a:r>
              <a:r>
                <a:rPr lang="zh-CN" altLang="en-US" sz="2100" dirty="0">
                  <a:solidFill>
                    <a:srgbClr val="000084"/>
                  </a:solidFill>
                  <a:sym typeface="Symbol" pitchFamily="18" charset="2"/>
                </a:rPr>
                <a:t>   </a:t>
              </a:r>
              <a:r>
                <a:rPr lang="zh-CN" altLang="en-US" sz="2100" dirty="0" smtClean="0">
                  <a:solidFill>
                    <a:srgbClr val="000084"/>
                  </a:solidFill>
                  <a:sym typeface="Symbol" pitchFamily="18" charset="2"/>
                </a:rPr>
                <a:t>            </a:t>
              </a:r>
              <a:r>
                <a:rPr lang="en-US" altLang="zh-CN" sz="2100" dirty="0">
                  <a:solidFill>
                    <a:srgbClr val="000084"/>
                  </a:solidFill>
                  <a:sym typeface="Symbol" pitchFamily="18" charset="2"/>
                </a:rPr>
                <a:t>30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2006.9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15000"/>
                </a:lnSpc>
              </a:pP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15000"/>
                </a:lnSpc>
              </a:pP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a:p>
              <a:pPr>
                <a:lnSpc>
                  <a:spcPct val="115000"/>
                </a:lnSpc>
              </a:pP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      </a:t>
              </a:r>
              <a:r>
                <a:rPr lang="en-US" altLang="zh-CN" sz="2100" dirty="0" smtClean="0">
                  <a:solidFill>
                    <a:srgbClr val="000084"/>
                  </a:solidFill>
                  <a:sym typeface="Symbol" pitchFamily="18" charset="2"/>
                </a:rPr>
                <a:t>            </a:t>
              </a:r>
              <a:r>
                <a:rPr lang="en-US" altLang="zh-CN" sz="2100" dirty="0">
                  <a:solidFill>
                    <a:srgbClr val="000084"/>
                  </a:solidFill>
                  <a:sym typeface="Symbol" pitchFamily="18" charset="2"/>
                </a:rPr>
                <a:t></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pPr/>
              <a:t>6</a:t>
            </a:fld>
            <a:endParaRPr lang="zh-CN" altLang="en-US"/>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3279" y="347663"/>
            <a:ext cx="4406326"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FF00"/>
                  </a:solidFill>
                  <a:latin typeface="黑体" pitchFamily="49" charset="-122"/>
                  <a:ea typeface="黑体" pitchFamily="49" charset="-122"/>
                </a:rPr>
                <a:t>三</a:t>
              </a:r>
              <a:r>
                <a:rPr lang="en-US" altLang="zh-CN" sz="2600">
                  <a:solidFill>
                    <a:srgbClr val="FFFF00"/>
                  </a:solidFill>
                  <a:latin typeface="楷体_GB2312" pitchFamily="49" charset="-122"/>
                  <a:ea typeface="楷体_GB2312" pitchFamily="49" charset="-122"/>
                </a:rPr>
                <a:t>.</a:t>
              </a:r>
              <a:r>
                <a:rPr lang="en-US" altLang="zh-CN" sz="2600">
                  <a:solidFill>
                    <a:srgbClr val="FFFF00"/>
                  </a:solidFill>
                  <a:ea typeface="楷体_GB2312" pitchFamily="49" charset="-122"/>
                </a:rPr>
                <a:t>B-</a:t>
              </a:r>
              <a:r>
                <a:rPr lang="zh-CN" altLang="zh-CN" sz="2600">
                  <a:solidFill>
                    <a:srgbClr val="FFFF00"/>
                  </a:solidFill>
                  <a:latin typeface="黑体" pitchFamily="49" charset="-122"/>
                  <a:ea typeface="黑体" pitchFamily="49" charset="-122"/>
                </a:rPr>
                <a:t>树的插入</a:t>
              </a:r>
              <a:endParaRPr lang="zh-CN" altLang="en-US" sz="2600" b="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1295232" y="4581525"/>
            <a:ext cx="10105768" cy="155427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1523801" y="1577976"/>
            <a:ext cx="6368222" cy="1697038"/>
            <a:chOff x="624" y="805"/>
            <a:chExt cx="3009" cy="1069"/>
          </a:xfrm>
        </p:grpSpPr>
        <p:grpSp>
          <p:nvGrpSpPr>
            <p:cNvPr id="4" name="Group 14"/>
            <p:cNvGrpSpPr>
              <a:grpSpLocks/>
            </p:cNvGrpSpPr>
            <p:nvPr/>
          </p:nvGrpSpPr>
          <p:grpSpPr bwMode="auto">
            <a:xfrm>
              <a:off x="1728" y="805"/>
              <a:ext cx="1905" cy="1069"/>
              <a:chOff x="1728" y="805"/>
              <a:chExt cx="1905" cy="1069"/>
            </a:xfrm>
          </p:grpSpPr>
          <p:grpSp>
            <p:nvGrpSpPr>
              <p:cNvPr id="5" name="Group 15"/>
              <p:cNvGrpSpPr>
                <a:grpSpLocks/>
              </p:cNvGrpSpPr>
              <p:nvPr/>
            </p:nvGrpSpPr>
            <p:grpSpPr bwMode="auto">
              <a:xfrm>
                <a:off x="2367" y="1064"/>
                <a:ext cx="576" cy="271"/>
                <a:chOff x="2016" y="1130"/>
                <a:chExt cx="576" cy="271"/>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39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71"/>
                <a:chOff x="2016" y="1130"/>
                <a:chExt cx="576" cy="271"/>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39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71"/>
                <a:chOff x="1440" y="1669"/>
                <a:chExt cx="336" cy="271"/>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0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15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5540713" y="3025775"/>
            <a:ext cx="531214" cy="766763"/>
            <a:chOff x="2629" y="1728"/>
            <a:chExt cx="251" cy="483"/>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215"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4907912" y="2832100"/>
            <a:ext cx="1828562"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572"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1073012" y="2501903"/>
            <a:ext cx="1771419" cy="566738"/>
            <a:chOff x="507" y="1114"/>
            <a:chExt cx="837" cy="357"/>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32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196" cy="337"/>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7477210" y="1517650"/>
            <a:ext cx="3832784"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8590433" y="2946400"/>
            <a:ext cx="2687817"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59" y="1557"/>
              <a:ext cx="966"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r>
                <a:rPr lang="zh-CN" altLang="en-US" sz="3200" dirty="0">
                  <a:solidFill>
                    <a:srgbClr val="99CCFF"/>
                  </a:solidFill>
                  <a:ea typeface="黑体" pitchFamily="49" charset="-122"/>
                </a:rPr>
                <a:t>结点分裂</a:t>
              </a:r>
            </a:p>
          </p:txBody>
        </p:sp>
      </p:grpSp>
      <p:grpSp>
        <p:nvGrpSpPr>
          <p:cNvPr id="14" name="Group 52"/>
          <p:cNvGrpSpPr>
            <a:grpSpLocks/>
          </p:cNvGrpSpPr>
          <p:nvPr/>
        </p:nvGrpSpPr>
        <p:grpSpPr bwMode="auto">
          <a:xfrm>
            <a:off x="5034896" y="404813"/>
            <a:ext cx="5765049" cy="792162"/>
            <a:chOff x="2379" y="255"/>
            <a:chExt cx="2724"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503" cy="388"/>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000" dirty="0">
                  <a:solidFill>
                    <a:srgbClr val="000074"/>
                  </a:solidFill>
                  <a:ea typeface="幼圆" pitchFamily="49" charset="-122"/>
                </a:rPr>
                <a:t>B-</a:t>
              </a:r>
              <a:r>
                <a:rPr lang="zh-CN" altLang="en-US" sz="2000" dirty="0">
                  <a:solidFill>
                    <a:srgbClr val="000074"/>
                  </a:solidFill>
                  <a:latin typeface="幼圆" pitchFamily="49" charset="-122"/>
                  <a:ea typeface="幼圆" pitchFamily="49" charset="-122"/>
                </a:rPr>
                <a:t>树的生成从空树开始，即逐个</a:t>
              </a:r>
              <a:r>
                <a:rPr lang="zh-CN" altLang="en-US" sz="2000" dirty="0" smtClean="0">
                  <a:solidFill>
                    <a:srgbClr val="000074"/>
                  </a:solidFill>
                  <a:latin typeface="幼圆" pitchFamily="49" charset="-122"/>
                  <a:ea typeface="幼圆" pitchFamily="49" charset="-122"/>
                </a:rPr>
                <a:t>在叶</a:t>
              </a:r>
              <a:r>
                <a:rPr lang="zh-CN" altLang="en-US" sz="2000" dirty="0">
                  <a:solidFill>
                    <a:srgbClr val="000074"/>
                  </a:solidFill>
                  <a:latin typeface="幼圆" pitchFamily="49" charset="-122"/>
                  <a:ea typeface="幼圆" pitchFamily="49" charset="-122"/>
                </a:rPr>
                <a:t>结点中插入结点</a:t>
              </a:r>
              <a:r>
                <a:rPr lang="en-US" altLang="zh-CN" sz="2000" dirty="0">
                  <a:solidFill>
                    <a:srgbClr val="000074"/>
                  </a:solidFill>
                  <a:latin typeface="幼圆" pitchFamily="49" charset="-122"/>
                  <a:ea typeface="幼圆" pitchFamily="49" charset="-122"/>
                </a:rPr>
                <a:t>(</a:t>
              </a:r>
              <a:r>
                <a:rPr lang="zh-CN" altLang="en-US" sz="2000" dirty="0">
                  <a:solidFill>
                    <a:srgbClr val="000074"/>
                  </a:solidFill>
                  <a:latin typeface="幼圆" pitchFamily="49" charset="-122"/>
                  <a:ea typeface="幼圆" pitchFamily="49" charset="-122"/>
                </a:rPr>
                <a:t>关键字</a:t>
              </a:r>
              <a:r>
                <a:rPr lang="en-US" altLang="zh-CN" sz="2000" dirty="0">
                  <a:solidFill>
                    <a:srgbClr val="000074"/>
                  </a:solidFill>
                  <a:latin typeface="幼圆" pitchFamily="49" charset="-122"/>
                  <a:ea typeface="幼圆" pitchFamily="49" charset="-122"/>
                </a:rPr>
                <a:t>)</a:t>
              </a:r>
              <a:r>
                <a:rPr lang="zh-CN" altLang="en-US" sz="2000" dirty="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912166" y="4062413"/>
            <a:ext cx="10575606" cy="2365375"/>
            <a:chOff x="431" y="2559"/>
            <a:chExt cx="4997" cy="149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dirty="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1163"/>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400" dirty="0">
                  <a:solidFill>
                    <a:srgbClr val="00008C"/>
                  </a:solidFill>
                  <a:latin typeface="幼圆" pitchFamily="49" charset="-122"/>
                  <a:ea typeface="幼圆" pitchFamily="49" charset="-122"/>
                </a:rPr>
                <a:t>    </a:t>
              </a:r>
              <a:r>
                <a:rPr lang="zh-CN" altLang="en-US" sz="2400" dirty="0">
                  <a:solidFill>
                    <a:srgbClr val="00008C"/>
                  </a:solidFill>
                  <a:latin typeface="幼圆" pitchFamily="49" charset="-122"/>
                  <a:ea typeface="幼圆" pitchFamily="49" charset="-122"/>
                </a:rPr>
                <a:t>若将</a:t>
              </a:r>
              <a:r>
                <a:rPr lang="en-US" altLang="zh-CN" sz="2400" dirty="0">
                  <a:solidFill>
                    <a:srgbClr val="00008C"/>
                  </a:solidFill>
                  <a:ea typeface="幼圆" pitchFamily="49" charset="-122"/>
                </a:rPr>
                <a:t>k</a:t>
              </a:r>
              <a:r>
                <a:rPr lang="zh-CN" altLang="en-US" sz="2400" dirty="0">
                  <a:solidFill>
                    <a:srgbClr val="00008C"/>
                  </a:solidFill>
                  <a:latin typeface="幼圆" pitchFamily="49" charset="-122"/>
                  <a:ea typeface="幼圆" pitchFamily="49" charset="-122"/>
                </a:rPr>
                <a:t>插入到某结点后使得该结点中关键字值数目超过</a:t>
              </a:r>
              <a:r>
                <a:rPr lang="en-US" altLang="zh-CN" sz="2400" dirty="0">
                  <a:solidFill>
                    <a:srgbClr val="00008C"/>
                  </a:solidFill>
                  <a:ea typeface="幼圆" pitchFamily="49" charset="-122"/>
                </a:rPr>
                <a:t>m-1</a:t>
              </a:r>
              <a:r>
                <a:rPr lang="zh-CN" altLang="en-US" sz="2400" dirty="0">
                  <a:solidFill>
                    <a:srgbClr val="00008C"/>
                  </a:solidFill>
                  <a:latin typeface="幼圆" pitchFamily="49" charset="-122"/>
                  <a:ea typeface="幼圆" pitchFamily="49" charset="-122"/>
                </a:rPr>
                <a:t>时，则要以该结点</a:t>
              </a:r>
              <a:r>
                <a:rPr lang="zh-CN" altLang="en-US" sz="2400" dirty="0">
                  <a:solidFill>
                    <a:srgbClr val="FF0000"/>
                  </a:solidFill>
                  <a:latin typeface="黑体" pitchFamily="49" charset="-122"/>
                  <a:ea typeface="黑体" pitchFamily="49" charset="-122"/>
                </a:rPr>
                <a:t>位置居中</a:t>
              </a:r>
              <a:r>
                <a:rPr lang="zh-CN" altLang="en-US" sz="2400" dirty="0">
                  <a:solidFill>
                    <a:srgbClr val="00008C"/>
                  </a:solidFill>
                  <a:latin typeface="幼圆" pitchFamily="49" charset="-122"/>
                  <a:ea typeface="幼圆" pitchFamily="49" charset="-122"/>
                </a:rPr>
                <a:t>的那个关键字值为界将该结点</a:t>
              </a:r>
              <a:r>
                <a:rPr lang="zh-CN" altLang="en-US" sz="2400" dirty="0" smtClean="0">
                  <a:solidFill>
                    <a:srgbClr val="FF0000"/>
                  </a:solidFill>
                  <a:latin typeface="黑体" pitchFamily="49" charset="-122"/>
                  <a:ea typeface="黑体" pitchFamily="49" charset="-122"/>
                </a:rPr>
                <a:t>一分为二</a:t>
              </a:r>
              <a:r>
                <a:rPr lang="en-US" altLang="zh-CN" sz="2400" dirty="0">
                  <a:solidFill>
                    <a:srgbClr val="00008C"/>
                  </a:solidFill>
                  <a:latin typeface="幼圆" pitchFamily="49" charset="-122"/>
                  <a:ea typeface="幼圆" pitchFamily="49" charset="-122"/>
                </a:rPr>
                <a:t>,</a:t>
              </a:r>
              <a:r>
                <a:rPr lang="zh-CN" altLang="en-US" sz="2400" dirty="0">
                  <a:solidFill>
                    <a:srgbClr val="00008C"/>
                  </a:solidFill>
                  <a:latin typeface="幼圆" pitchFamily="49" charset="-122"/>
                  <a:ea typeface="幼圆" pitchFamily="49" charset="-122"/>
                </a:rPr>
                <a:t>产生一个新结点，并把位置居中的那个关键字值插入到</a:t>
              </a:r>
              <a:r>
                <a:rPr lang="zh-CN" altLang="en-US" sz="2400" dirty="0" smtClean="0">
                  <a:solidFill>
                    <a:srgbClr val="00008C"/>
                  </a:solidFill>
                  <a:latin typeface="幼圆" pitchFamily="49" charset="-122"/>
                  <a:ea typeface="幼圆" pitchFamily="49" charset="-122"/>
                </a:rPr>
                <a:t>双亲</a:t>
              </a:r>
              <a:r>
                <a:rPr lang="zh-CN" altLang="en-US" sz="2400" dirty="0">
                  <a:solidFill>
                    <a:srgbClr val="00008C"/>
                  </a:solidFill>
                  <a:latin typeface="幼圆" pitchFamily="49" charset="-122"/>
                  <a:ea typeface="幼圆" pitchFamily="49" charset="-122"/>
                </a:rPr>
                <a:t>结点中</a:t>
              </a:r>
              <a:r>
                <a:rPr lang="en-US" altLang="zh-CN" sz="2400" dirty="0">
                  <a:solidFill>
                    <a:srgbClr val="00008C"/>
                  </a:solidFill>
                  <a:latin typeface="幼圆" pitchFamily="49" charset="-122"/>
                  <a:ea typeface="幼圆" pitchFamily="49" charset="-122"/>
                </a:rPr>
                <a:t>;</a:t>
              </a:r>
              <a:r>
                <a:rPr lang="zh-CN" altLang="en-US" sz="2400" dirty="0">
                  <a:solidFill>
                    <a:srgbClr val="00008C"/>
                  </a:solidFill>
                  <a:latin typeface="幼圆" pitchFamily="49" charset="-122"/>
                  <a:ea typeface="幼圆" pitchFamily="49" charset="-122"/>
                </a:rPr>
                <a:t>如双亲结点也出现上述情况</a:t>
              </a:r>
              <a:r>
                <a:rPr lang="en-US" altLang="zh-CN" sz="2400" dirty="0">
                  <a:solidFill>
                    <a:srgbClr val="00008C"/>
                  </a:solidFill>
                  <a:latin typeface="幼圆" pitchFamily="49" charset="-122"/>
                  <a:ea typeface="幼圆" pitchFamily="49" charset="-122"/>
                </a:rPr>
                <a:t>,</a:t>
              </a:r>
              <a:r>
                <a:rPr lang="zh-CN" altLang="en-US" sz="2400" dirty="0">
                  <a:solidFill>
                    <a:srgbClr val="00008C"/>
                  </a:solidFill>
                  <a:latin typeface="幼圆" pitchFamily="49" charset="-122"/>
                  <a:ea typeface="幼圆" pitchFamily="49" charset="-122"/>
                </a:rPr>
                <a:t>则需要再次进行分裂</a:t>
              </a:r>
              <a:r>
                <a:rPr lang="en-US" altLang="zh-CN" sz="2400" dirty="0">
                  <a:solidFill>
                    <a:srgbClr val="00008C"/>
                  </a:solidFill>
                  <a:latin typeface="幼圆" pitchFamily="49" charset="-122"/>
                  <a:ea typeface="幼圆" pitchFamily="49" charset="-122"/>
                </a:rPr>
                <a:t>.</a:t>
              </a:r>
              <a:r>
                <a:rPr lang="zh-CN" altLang="en-US" sz="2400" dirty="0" smtClean="0">
                  <a:solidFill>
                    <a:srgbClr val="00008C"/>
                  </a:solidFill>
                  <a:latin typeface="幼圆" pitchFamily="49" charset="-122"/>
                  <a:ea typeface="幼圆" pitchFamily="49" charset="-122"/>
                </a:rPr>
                <a:t>最坏</a:t>
              </a:r>
              <a:r>
                <a:rPr lang="zh-CN" altLang="en-US" sz="2400" dirty="0">
                  <a:solidFill>
                    <a:srgbClr val="00008C"/>
                  </a:solidFill>
                  <a:latin typeface="幼圆" pitchFamily="49" charset="-122"/>
                  <a:ea typeface="幼圆" pitchFamily="49" charset="-122"/>
                </a:rPr>
                <a:t>情况下</a:t>
              </a:r>
              <a:r>
                <a:rPr lang="en-US" altLang="zh-CN" sz="2400" dirty="0">
                  <a:solidFill>
                    <a:srgbClr val="00008C"/>
                  </a:solidFill>
                  <a:latin typeface="幼圆" pitchFamily="49" charset="-122"/>
                  <a:ea typeface="幼圆" pitchFamily="49" charset="-122"/>
                </a:rPr>
                <a:t>,</a:t>
              </a:r>
              <a:r>
                <a:rPr lang="zh-CN" altLang="en-US" sz="2400" dirty="0">
                  <a:solidFill>
                    <a:srgbClr val="00008C"/>
                  </a:solidFill>
                  <a:latin typeface="幼圆" pitchFamily="49" charset="-122"/>
                  <a:ea typeface="幼圆" pitchFamily="49" charset="-122"/>
                </a:rPr>
                <a:t>需要一直分裂到根结点，以致于使得</a:t>
              </a:r>
              <a:r>
                <a:rPr lang="en-US" altLang="zh-CN" sz="2400" dirty="0">
                  <a:solidFill>
                    <a:srgbClr val="00008C"/>
                  </a:solidFill>
                  <a:ea typeface="幼圆" pitchFamily="49" charset="-122"/>
                </a:rPr>
                <a:t>B-</a:t>
              </a:r>
              <a:r>
                <a:rPr lang="zh-CN" altLang="en-US" sz="2400" dirty="0">
                  <a:solidFill>
                    <a:srgbClr val="00008C"/>
                  </a:solidFill>
                  <a:latin typeface="幼圆" pitchFamily="49" charset="-122"/>
                  <a:ea typeface="幼圆" pitchFamily="49" charset="-122"/>
                </a:rPr>
                <a:t>树的深度加</a:t>
              </a:r>
              <a:r>
                <a:rPr lang="en-US" altLang="zh-CN" sz="2400" dirty="0">
                  <a:solidFill>
                    <a:srgbClr val="00008C"/>
                  </a:solidFill>
                  <a:ea typeface="幼圆" pitchFamily="49" charset="-122"/>
                </a:rPr>
                <a:t>1</a:t>
              </a:r>
              <a:r>
                <a:rPr lang="zh-CN" altLang="en-US" sz="2400" dirty="0">
                  <a:solidFill>
                    <a:srgbClr val="00008C"/>
                  </a:solidFill>
                  <a:latin typeface="幼圆" pitchFamily="49" charset="-122"/>
                  <a:ea typeface="幼圆" pitchFamily="49" charset="-122"/>
                </a:rPr>
                <a:t>。</a:t>
              </a:r>
            </a:p>
          </p:txBody>
        </p:sp>
      </p:grpSp>
      <p:sp>
        <p:nvSpPr>
          <p:cNvPr id="17" name="灯片编号占位符 16"/>
          <p:cNvSpPr>
            <a:spLocks noGrp="1"/>
          </p:cNvSpPr>
          <p:nvPr>
            <p:ph type="sldNum" sz="quarter" idx="12"/>
          </p:nvPr>
        </p:nvSpPr>
        <p:spPr/>
        <p:txBody>
          <a:bodyPr/>
          <a:lstStyle/>
          <a:p>
            <a:pPr>
              <a:defRPr/>
            </a:pPr>
            <a:fld id="{056801AA-A478-44F8-8C46-F9420D3CF34B}" type="slidenum">
              <a:rPr lang="en-US" altLang="zh-CN" smtClean="0"/>
              <a:pPr>
                <a:defRPr/>
              </a:pPr>
              <a:t>60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par>
                                <p:cTn id="47" presetID="22" presetClass="entr" presetSubtype="8"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711107" y="547689"/>
            <a:ext cx="10869785"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1320628" y="231775"/>
            <a:ext cx="3047603"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1312163" y="911225"/>
            <a:ext cx="10408412" cy="1230313"/>
            <a:chOff x="576" y="624"/>
            <a:chExt cx="4918" cy="775"/>
          </a:xfrm>
        </p:grpSpPr>
        <p:sp>
          <p:nvSpPr>
            <p:cNvPr id="23597" name="Text Box 7"/>
            <p:cNvSpPr txBox="1">
              <a:spLocks noChangeArrowheads="1"/>
            </p:cNvSpPr>
            <p:nvPr/>
          </p:nvSpPr>
          <p:spPr bwMode="auto">
            <a:xfrm>
              <a:off x="598" y="624"/>
              <a:ext cx="4896" cy="477"/>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400" dirty="0">
                  <a:solidFill>
                    <a:srgbClr val="000066"/>
                  </a:solidFill>
                  <a:ea typeface="幼圆" pitchFamily="49" charset="-122"/>
                </a:rPr>
                <a:t>        </a:t>
              </a:r>
              <a:r>
                <a:rPr lang="zh-CN" altLang="en-US" sz="2400" dirty="0">
                  <a:solidFill>
                    <a:srgbClr val="000066"/>
                  </a:solidFill>
                  <a:ea typeface="幼圆" pitchFamily="49" charset="-122"/>
                </a:rPr>
                <a:t>若某结点已有</a:t>
              </a:r>
              <a:r>
                <a:rPr lang="en-US" altLang="zh-CN" sz="2400" dirty="0">
                  <a:solidFill>
                    <a:srgbClr val="000066"/>
                  </a:solidFill>
                  <a:ea typeface="幼圆" pitchFamily="49" charset="-122"/>
                </a:rPr>
                <a:t>m</a:t>
              </a:r>
              <a:r>
                <a:rPr lang="en-US" altLang="zh-CN" sz="2400" dirty="0">
                  <a:solidFill>
                    <a:srgbClr val="000066"/>
                  </a:solidFill>
                  <a:latin typeface="宋体" charset="-122"/>
                </a:rPr>
                <a:t>-</a:t>
              </a:r>
              <a:r>
                <a:rPr lang="en-US" altLang="zh-CN" sz="2400" dirty="0">
                  <a:solidFill>
                    <a:srgbClr val="000066"/>
                  </a:solidFill>
                  <a:ea typeface="幼圆" pitchFamily="49" charset="-122"/>
                </a:rPr>
                <a:t>1</a:t>
              </a:r>
              <a:r>
                <a:rPr lang="zh-CN" altLang="en-US" sz="2400" dirty="0">
                  <a:solidFill>
                    <a:srgbClr val="000066"/>
                  </a:solidFill>
                  <a:ea typeface="幼圆" pitchFamily="49" charset="-122"/>
                </a:rPr>
                <a:t>个关键字值，在该结点中</a:t>
              </a:r>
              <a:r>
                <a:rPr lang="zh-CN" altLang="en-US" sz="2400" dirty="0" smtClean="0">
                  <a:solidFill>
                    <a:srgbClr val="000066"/>
                  </a:solidFill>
                  <a:ea typeface="幼圆" pitchFamily="49" charset="-122"/>
                </a:rPr>
                <a:t>插入一</a:t>
              </a:r>
              <a:r>
                <a:rPr lang="zh-CN" altLang="en-US" sz="2400" dirty="0">
                  <a:solidFill>
                    <a:srgbClr val="000066"/>
                  </a:solidFill>
                  <a:ea typeface="幼圆" pitchFamily="49" charset="-122"/>
                </a:rPr>
                <a:t>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879" y="1031"/>
              <a:ext cx="4032" cy="368"/>
            </a:xfrm>
            <a:prstGeom prst="rect">
              <a:avLst/>
            </a:prstGeom>
            <a:noFill/>
            <a:ln w="12700" cap="sq">
              <a:noFill/>
              <a:miter lim="800000"/>
              <a:headEnd type="none" w="sm" len="sm"/>
              <a:tailEnd type="none" w="sm" len="sm"/>
            </a:ln>
          </p:spPr>
          <p:txBody>
            <a:bodyPr wrap="none">
              <a:spAutoFit/>
            </a:bodyPr>
            <a:lstStyle/>
            <a:p>
              <a:r>
                <a:rPr lang="en-US" altLang="zh-CN" sz="3200" dirty="0">
                  <a:solidFill>
                    <a:srgbClr val="FF3300"/>
                  </a:solidFill>
                </a:rPr>
                <a:t>m</a:t>
              </a:r>
              <a:r>
                <a:rPr lang="en-US" altLang="zh-CN" sz="3200" dirty="0">
                  <a:solidFill>
                    <a:srgbClr val="00007C"/>
                  </a:solidFill>
                </a:rPr>
                <a:t>  key</a:t>
              </a:r>
              <a:r>
                <a:rPr lang="en-US" altLang="zh-CN" sz="3200" baseline="-25000" dirty="0">
                  <a:solidFill>
                    <a:srgbClr val="00007C"/>
                  </a:solidFill>
                </a:rPr>
                <a:t>1</a:t>
              </a:r>
              <a:r>
                <a:rPr lang="en-US" altLang="zh-CN" sz="3200" dirty="0">
                  <a:solidFill>
                    <a:srgbClr val="00007C"/>
                  </a:solidFill>
                </a:rPr>
                <a:t>  key</a:t>
              </a:r>
              <a:r>
                <a:rPr lang="en-US" altLang="zh-CN" sz="3200" baseline="-25000" dirty="0">
                  <a:solidFill>
                    <a:srgbClr val="00007C"/>
                  </a:solidFill>
                </a:rPr>
                <a:t>2</a:t>
              </a:r>
              <a:r>
                <a:rPr lang="en-US" altLang="zh-CN" sz="3200" dirty="0">
                  <a:solidFill>
                    <a:srgbClr val="00007C"/>
                  </a:solidFill>
                </a:rPr>
                <a:t>  key</a:t>
              </a:r>
              <a:r>
                <a:rPr lang="en-US" altLang="zh-CN" sz="3200" baseline="-25000" dirty="0">
                  <a:solidFill>
                    <a:srgbClr val="00007C"/>
                  </a:solidFill>
                </a:rPr>
                <a:t>3</a:t>
              </a:r>
              <a:r>
                <a:rPr lang="en-US" altLang="zh-CN" sz="3200" dirty="0">
                  <a:solidFill>
                    <a:srgbClr val="00007C"/>
                  </a:solidFill>
                </a:rPr>
                <a:t>     </a:t>
              </a:r>
              <a:r>
                <a:rPr lang="en-US" altLang="zh-CN" sz="3200" dirty="0">
                  <a:solidFill>
                    <a:srgbClr val="00007C"/>
                  </a:solidFill>
                  <a:cs typeface="Times New Roman" pitchFamily="18" charset="0"/>
                </a:rPr>
                <a:t>…</a:t>
              </a:r>
              <a:r>
                <a:rPr lang="en-US" altLang="zh-CN" sz="3200" dirty="0">
                  <a:solidFill>
                    <a:srgbClr val="00007C"/>
                  </a:solidFill>
                  <a:sym typeface="Symbol" pitchFamily="18" charset="2"/>
                </a:rPr>
                <a:t>   </a:t>
              </a:r>
              <a:r>
                <a:rPr lang="en-US" altLang="zh-CN" sz="3200" dirty="0" err="1">
                  <a:solidFill>
                    <a:srgbClr val="00007C"/>
                  </a:solidFill>
                </a:rPr>
                <a:t>key</a:t>
              </a:r>
              <a:r>
                <a:rPr lang="en-US" altLang="zh-CN" sz="3200" baseline="-25000" dirty="0" err="1">
                  <a:solidFill>
                    <a:srgbClr val="00007C"/>
                  </a:solidFill>
                </a:rPr>
                <a:t>i</a:t>
              </a:r>
              <a:r>
                <a:rPr lang="en-US" altLang="zh-CN" sz="3200" baseline="-25000" dirty="0">
                  <a:solidFill>
                    <a:srgbClr val="00007C"/>
                  </a:solidFill>
                </a:rPr>
                <a:t>   </a:t>
              </a:r>
              <a:r>
                <a:rPr lang="en-US" altLang="zh-CN" sz="3200" dirty="0">
                  <a:solidFill>
                    <a:srgbClr val="00007C"/>
                  </a:solidFill>
                </a:rPr>
                <a:t>key</a:t>
              </a:r>
              <a:r>
                <a:rPr lang="en-US" altLang="zh-CN" sz="3200" baseline="-25000" dirty="0">
                  <a:solidFill>
                    <a:srgbClr val="00007C"/>
                  </a:solidFill>
                </a:rPr>
                <a:t>i+1</a:t>
              </a:r>
              <a:r>
                <a:rPr lang="en-US" altLang="zh-CN" sz="3200" dirty="0">
                  <a:solidFill>
                    <a:srgbClr val="00007C"/>
                  </a:solidFill>
                </a:rPr>
                <a:t>   </a:t>
              </a:r>
              <a:r>
                <a:rPr lang="en-US" altLang="zh-CN" sz="3200" dirty="0">
                  <a:solidFill>
                    <a:srgbClr val="00007C"/>
                  </a:solidFill>
                  <a:cs typeface="Times New Roman" pitchFamily="18" charset="0"/>
                </a:rPr>
                <a:t>…  </a:t>
              </a:r>
              <a:r>
                <a:rPr lang="en-US" altLang="zh-CN" sz="3200" dirty="0">
                  <a:solidFill>
                    <a:srgbClr val="00007C"/>
                  </a:solidFill>
                </a:rPr>
                <a:t>  key</a:t>
              </a:r>
              <a:r>
                <a:rPr lang="en-US" altLang="zh-CN" sz="3200" baseline="-25000" dirty="0">
                  <a:solidFill>
                    <a:srgbClr val="00007C"/>
                  </a:solidFill>
                </a:rPr>
                <a:t>m-1</a:t>
              </a:r>
              <a:r>
                <a:rPr lang="en-US" altLang="zh-CN" sz="3200" dirty="0">
                  <a:solidFill>
                    <a:srgbClr val="00007C"/>
                  </a:solidFill>
                </a:rPr>
                <a:t>  </a:t>
              </a:r>
              <a:r>
                <a:rPr lang="en-US" altLang="zh-CN" sz="3200" dirty="0" err="1">
                  <a:solidFill>
                    <a:srgbClr val="00007C"/>
                  </a:solidFill>
                </a:rPr>
                <a:t>key</a:t>
              </a:r>
              <a:r>
                <a:rPr lang="en-US" altLang="zh-CN" sz="3200" baseline="-25000" dirty="0" err="1">
                  <a:solidFill>
                    <a:srgbClr val="00007C"/>
                  </a:solidFill>
                </a:rPr>
                <a:t>m</a:t>
              </a:r>
              <a:r>
                <a:rPr lang="en-US" altLang="zh-CN" sz="3200" dirty="0">
                  <a:solidFill>
                    <a:srgbClr val="00007C"/>
                  </a:solidFill>
                </a:rPr>
                <a:t> </a:t>
              </a:r>
            </a:p>
          </p:txBody>
        </p:sp>
        <p:sp>
          <p:nvSpPr>
            <p:cNvPr id="23600" name="Text Box 10"/>
            <p:cNvSpPr txBox="1">
              <a:spLocks noChangeArrowheads="1"/>
            </p:cNvSpPr>
            <p:nvPr/>
          </p:nvSpPr>
          <p:spPr bwMode="auto">
            <a:xfrm>
              <a:off x="576" y="960"/>
              <a:ext cx="186" cy="407"/>
            </a:xfrm>
            <a:prstGeom prst="rect">
              <a:avLst/>
            </a:prstGeom>
            <a:noFill/>
            <a:ln w="12700" cap="sq">
              <a:noFill/>
              <a:miter lim="800000"/>
              <a:headEnd type="none" w="sm" len="sm"/>
              <a:tailEnd type="none" w="sm" len="sm"/>
            </a:ln>
          </p:spPr>
          <p:txBody>
            <a:bodyPr wrap="none">
              <a:spAutoFit/>
            </a:bodyPr>
            <a:lstStyle/>
            <a:p>
              <a:r>
                <a:rPr lang="en-US" altLang="zh-CN" sz="3600" dirty="0">
                  <a:solidFill>
                    <a:srgbClr val="CC0066"/>
                  </a:solidFill>
                </a:rPr>
                <a:t>q</a:t>
              </a:r>
            </a:p>
          </p:txBody>
        </p:sp>
      </p:grpSp>
      <p:grpSp>
        <p:nvGrpSpPr>
          <p:cNvPr id="4" name="Group 11"/>
          <p:cNvGrpSpPr>
            <a:grpSpLocks/>
          </p:cNvGrpSpPr>
          <p:nvPr/>
        </p:nvGrpSpPr>
        <p:grpSpPr bwMode="auto">
          <a:xfrm>
            <a:off x="1356607" y="2030416"/>
            <a:ext cx="9504712" cy="581026"/>
            <a:chOff x="597" y="1137"/>
            <a:chExt cx="4491" cy="366"/>
          </a:xfrm>
        </p:grpSpPr>
        <p:sp>
          <p:nvSpPr>
            <p:cNvPr id="23595" name="Rectangle 12"/>
            <p:cNvSpPr>
              <a:spLocks noChangeArrowheads="1"/>
            </p:cNvSpPr>
            <p:nvPr/>
          </p:nvSpPr>
          <p:spPr bwMode="auto">
            <a:xfrm>
              <a:off x="597" y="1235"/>
              <a:ext cx="4491" cy="26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400" dirty="0">
                  <a:solidFill>
                    <a:srgbClr val="000066"/>
                  </a:solidFill>
                  <a:ea typeface="幼圆" pitchFamily="49" charset="-122"/>
                </a:rPr>
                <a:t>则需要将该结点分解为两个结点</a:t>
              </a:r>
              <a:r>
                <a:rPr lang="en-US" altLang="zh-CN" sz="2400" dirty="0">
                  <a:solidFill>
                    <a:srgbClr val="CC0066"/>
                  </a:solidFill>
                  <a:ea typeface="幼圆" pitchFamily="49" charset="-122"/>
                </a:rPr>
                <a:t>q</a:t>
              </a:r>
              <a:r>
                <a:rPr lang="zh-CN" altLang="en-US" sz="2400" dirty="0">
                  <a:solidFill>
                    <a:srgbClr val="000066"/>
                  </a:solidFill>
                  <a:ea typeface="幼圆" pitchFamily="49" charset="-122"/>
                </a:rPr>
                <a:t>与</a:t>
              </a:r>
              <a:r>
                <a:rPr lang="en-US" altLang="zh-CN" sz="2400" dirty="0">
                  <a:solidFill>
                    <a:srgbClr val="CC0066"/>
                  </a:solidFill>
                  <a:ea typeface="幼圆" pitchFamily="49" charset="-122"/>
                </a:rPr>
                <a:t>q  </a:t>
              </a:r>
              <a:r>
                <a:rPr lang="en-US" altLang="zh-CN" sz="2400" dirty="0">
                  <a:solidFill>
                    <a:srgbClr val="000066"/>
                  </a:solidFill>
                  <a:ea typeface="幼圆" pitchFamily="49" charset="-122"/>
                </a:rPr>
                <a:t>, </a:t>
              </a:r>
              <a:r>
                <a:rPr lang="zh-CN" altLang="en-US" sz="2400" dirty="0">
                  <a:solidFill>
                    <a:srgbClr val="000066"/>
                  </a:solidFill>
                  <a:ea typeface="幼圆" pitchFamily="49" charset="-122"/>
                </a:rPr>
                <a:t>即</a:t>
              </a:r>
            </a:p>
          </p:txBody>
        </p:sp>
        <p:sp>
          <p:nvSpPr>
            <p:cNvPr id="23596" name="Text Box 13"/>
            <p:cNvSpPr txBox="1">
              <a:spLocks noChangeArrowheads="1"/>
            </p:cNvSpPr>
            <p:nvPr/>
          </p:nvSpPr>
          <p:spPr bwMode="auto">
            <a:xfrm>
              <a:off x="2850" y="1137"/>
              <a:ext cx="221" cy="233"/>
            </a:xfrm>
            <a:prstGeom prst="rect">
              <a:avLst/>
            </a:prstGeom>
            <a:noFill/>
            <a:ln w="12700" cap="sq">
              <a:noFill/>
              <a:miter lim="800000"/>
              <a:headEnd type="none" w="sm" len="sm"/>
              <a:tailEnd type="none" w="sm" len="sm"/>
            </a:ln>
          </p:spPr>
          <p:txBody>
            <a:bodyPr wrap="none">
              <a:spAutoFit/>
            </a:bodyPr>
            <a:lstStyle/>
            <a:p>
              <a:r>
                <a:rPr lang="zh-CN" altLang="en-US" dirty="0">
                  <a:solidFill>
                    <a:srgbClr val="CC0066"/>
                  </a:solidFill>
                </a:rPr>
                <a:t>， </a:t>
              </a:r>
            </a:p>
          </p:txBody>
        </p:sp>
      </p:grpSp>
      <p:grpSp>
        <p:nvGrpSpPr>
          <p:cNvPr id="5" name="Group 14"/>
          <p:cNvGrpSpPr>
            <a:grpSpLocks/>
          </p:cNvGrpSpPr>
          <p:nvPr/>
        </p:nvGrpSpPr>
        <p:grpSpPr bwMode="auto">
          <a:xfrm>
            <a:off x="1847611" y="2470155"/>
            <a:ext cx="8459216" cy="1333503"/>
            <a:chOff x="803" y="1436"/>
            <a:chExt cx="3997" cy="840"/>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496"/>
              <a:ext cx="3562" cy="368"/>
            </a:xfrm>
            <a:prstGeom prst="rect">
              <a:avLst/>
            </a:prstGeom>
            <a:noFill/>
            <a:ln w="12700" cap="sq">
              <a:noFill/>
              <a:miter lim="800000"/>
              <a:headEnd type="none" w="sm" len="sm"/>
              <a:tailEnd type="none" w="sm" len="sm"/>
            </a:ln>
          </p:spPr>
          <p:txBody>
            <a:bodyPr wrap="none">
              <a:spAutoFit/>
            </a:bodyPr>
            <a:lstStyle/>
            <a:p>
              <a:r>
                <a:rPr lang="en-US" altLang="zh-CN" sz="3200" b="0" dirty="0">
                  <a:solidFill>
                    <a:srgbClr val="FF3300"/>
                  </a:solidFill>
                  <a:sym typeface="Symbol" pitchFamily="18" charset="2"/>
                </a:rPr>
                <a:t></a:t>
              </a:r>
              <a:r>
                <a:rPr lang="en-US" altLang="zh-CN" sz="3200" dirty="0">
                  <a:solidFill>
                    <a:srgbClr val="FF3300"/>
                  </a:solidFill>
                </a:rPr>
                <a:t>m/2</a:t>
              </a:r>
              <a:r>
                <a:rPr lang="en-US" altLang="zh-CN" sz="3200" b="0" dirty="0">
                  <a:solidFill>
                    <a:srgbClr val="FF3300"/>
                  </a:solidFill>
                  <a:sym typeface="Symbol" pitchFamily="18" charset="2"/>
                </a:rPr>
                <a:t></a:t>
              </a:r>
              <a:r>
                <a:rPr lang="en-US" altLang="zh-CN" sz="3200" dirty="0">
                  <a:solidFill>
                    <a:srgbClr val="FF3300"/>
                  </a:solidFill>
                  <a:latin typeface="宋体" charset="-122"/>
                  <a:sym typeface="Symbol" pitchFamily="18" charset="2"/>
                </a:rPr>
                <a:t>-</a:t>
              </a:r>
              <a:r>
                <a:rPr lang="en-US" altLang="zh-CN" sz="3200" dirty="0">
                  <a:solidFill>
                    <a:srgbClr val="FF3300"/>
                  </a:solidFill>
                  <a:sym typeface="Symbol" pitchFamily="18" charset="2"/>
                </a:rPr>
                <a:t>1</a:t>
              </a:r>
              <a:r>
                <a:rPr lang="en-US" altLang="zh-CN" sz="3200" dirty="0">
                  <a:solidFill>
                    <a:srgbClr val="00007C"/>
                  </a:solidFill>
                </a:rPr>
                <a:t>  key</a:t>
              </a:r>
              <a:r>
                <a:rPr lang="en-US" altLang="zh-CN" sz="3200" baseline="-25000" dirty="0">
                  <a:solidFill>
                    <a:srgbClr val="00007C"/>
                  </a:solidFill>
                </a:rPr>
                <a:t>1</a:t>
              </a:r>
              <a:r>
                <a:rPr lang="en-US" altLang="zh-CN" sz="3200" dirty="0">
                  <a:solidFill>
                    <a:srgbClr val="00007C"/>
                  </a:solidFill>
                </a:rPr>
                <a:t>  key</a:t>
              </a:r>
              <a:r>
                <a:rPr lang="en-US" altLang="zh-CN" sz="3200" baseline="-25000" dirty="0">
                  <a:solidFill>
                    <a:srgbClr val="00007C"/>
                  </a:solidFill>
                </a:rPr>
                <a:t>2</a:t>
              </a:r>
              <a:r>
                <a:rPr lang="en-US" altLang="zh-CN" sz="3200" dirty="0">
                  <a:solidFill>
                    <a:srgbClr val="00007C"/>
                  </a:solidFill>
                </a:rPr>
                <a:t>      </a:t>
              </a:r>
              <a:r>
                <a:rPr lang="en-US" altLang="zh-CN" sz="3200" dirty="0">
                  <a:solidFill>
                    <a:srgbClr val="00007C"/>
                  </a:solidFill>
                  <a:cs typeface="Times New Roman" pitchFamily="18" charset="0"/>
                </a:rPr>
                <a:t>…  </a:t>
              </a:r>
              <a:r>
                <a:rPr lang="en-US" altLang="zh-CN" sz="3200" dirty="0">
                  <a:solidFill>
                    <a:srgbClr val="00007C"/>
                  </a:solidFill>
                </a:rPr>
                <a:t>   </a:t>
              </a:r>
              <a:r>
                <a:rPr lang="en-US" altLang="zh-CN" sz="3200" dirty="0" err="1">
                  <a:solidFill>
                    <a:srgbClr val="00007C"/>
                  </a:solidFill>
                </a:rPr>
                <a:t>key</a:t>
              </a:r>
              <a:r>
                <a:rPr lang="en-US" altLang="zh-CN" sz="3200" b="0" baseline="-25000" dirty="0" err="1">
                  <a:solidFill>
                    <a:srgbClr val="00007C"/>
                  </a:solidFill>
                  <a:sym typeface="Symbol" pitchFamily="18" charset="2"/>
                </a:rPr>
                <a:t></a:t>
              </a:r>
              <a:r>
                <a:rPr lang="en-US" altLang="zh-CN" sz="3200" baseline="-25000" dirty="0" err="1">
                  <a:solidFill>
                    <a:srgbClr val="00007C"/>
                  </a:solidFill>
                </a:rPr>
                <a:t>m</a:t>
              </a:r>
              <a:r>
                <a:rPr lang="en-US" altLang="zh-CN" sz="3200" baseline="-25000" dirty="0">
                  <a:solidFill>
                    <a:srgbClr val="00007C"/>
                  </a:solidFill>
                </a:rPr>
                <a:t>/2</a:t>
              </a:r>
              <a:r>
                <a:rPr lang="en-US" altLang="zh-CN" sz="3200" b="0" baseline="-25000" dirty="0">
                  <a:solidFill>
                    <a:srgbClr val="00007C"/>
                  </a:solidFill>
                  <a:sym typeface="Symbol" pitchFamily="18" charset="2"/>
                </a:rPr>
                <a:t>-2</a:t>
              </a:r>
              <a:r>
                <a:rPr lang="en-US" altLang="zh-CN" sz="3200" dirty="0">
                  <a:solidFill>
                    <a:srgbClr val="00007C"/>
                  </a:solidFill>
                </a:rPr>
                <a:t>   </a:t>
              </a:r>
              <a:r>
                <a:rPr lang="en-US" altLang="zh-CN" sz="3200" dirty="0" err="1">
                  <a:solidFill>
                    <a:srgbClr val="00007C"/>
                  </a:solidFill>
                </a:rPr>
                <a:t>key</a:t>
              </a:r>
              <a:r>
                <a:rPr lang="en-US" altLang="zh-CN" sz="3200" b="0" baseline="-25000" dirty="0" err="1">
                  <a:solidFill>
                    <a:srgbClr val="00007C"/>
                  </a:solidFill>
                  <a:sym typeface="Symbol" pitchFamily="18" charset="2"/>
                </a:rPr>
                <a:t></a:t>
              </a:r>
              <a:r>
                <a:rPr lang="en-US" altLang="zh-CN" sz="3200" baseline="-25000" dirty="0" err="1">
                  <a:solidFill>
                    <a:srgbClr val="00007C"/>
                  </a:solidFill>
                </a:rPr>
                <a:t>m</a:t>
              </a:r>
              <a:r>
                <a:rPr lang="en-US" altLang="zh-CN" sz="3200" baseline="-25000" dirty="0">
                  <a:solidFill>
                    <a:srgbClr val="00007C"/>
                  </a:solidFill>
                </a:rPr>
                <a:t>/2</a:t>
              </a:r>
              <a:r>
                <a:rPr lang="en-US" altLang="zh-CN" sz="3200" b="0" baseline="-25000" dirty="0">
                  <a:solidFill>
                    <a:srgbClr val="00007C"/>
                  </a:solidFill>
                  <a:sym typeface="Symbol" pitchFamily="18" charset="2"/>
                </a:rPr>
                <a:t></a:t>
              </a:r>
              <a:r>
                <a:rPr lang="en-US" altLang="zh-CN" sz="3200" b="0" baseline="-25000" dirty="0">
                  <a:solidFill>
                    <a:srgbClr val="00007C"/>
                  </a:solidFill>
                  <a:latin typeface="宋体" charset="-122"/>
                  <a:sym typeface="Symbol" pitchFamily="18" charset="2"/>
                </a:rPr>
                <a:t>-</a:t>
              </a:r>
              <a:r>
                <a:rPr lang="en-US" altLang="zh-CN" sz="3200" b="0" baseline="-25000" dirty="0">
                  <a:solidFill>
                    <a:srgbClr val="00007C"/>
                  </a:solidFill>
                  <a:sym typeface="Symbol" pitchFamily="18" charset="2"/>
                </a:rPr>
                <a:t>1</a:t>
              </a:r>
              <a:r>
                <a:rPr lang="en-US" altLang="zh-CN" sz="3200" dirty="0">
                  <a:solidFill>
                    <a:srgbClr val="00007C"/>
                  </a:solidFill>
                </a:rPr>
                <a:t> </a:t>
              </a:r>
            </a:p>
          </p:txBody>
        </p:sp>
        <p:sp>
          <p:nvSpPr>
            <p:cNvPr id="23590" name="Text Box 17"/>
            <p:cNvSpPr txBox="1">
              <a:spLocks noChangeArrowheads="1"/>
            </p:cNvSpPr>
            <p:nvPr/>
          </p:nvSpPr>
          <p:spPr bwMode="auto">
            <a:xfrm>
              <a:off x="901" y="1436"/>
              <a:ext cx="198" cy="446"/>
            </a:xfrm>
            <a:prstGeom prst="rect">
              <a:avLst/>
            </a:prstGeom>
            <a:noFill/>
            <a:ln w="12700" cap="sq">
              <a:noFill/>
              <a:miter lim="800000"/>
              <a:headEnd type="none" w="sm" len="sm"/>
              <a:tailEnd type="none" w="sm" len="sm"/>
            </a:ln>
          </p:spPr>
          <p:txBody>
            <a:bodyPr wrap="none">
              <a:spAutoFit/>
            </a:bodyPr>
            <a:lstStyle/>
            <a:p>
              <a:r>
                <a:rPr lang="en-US" altLang="zh-CN" sz="4000" dirty="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46" y="1908"/>
              <a:ext cx="3451" cy="368"/>
            </a:xfrm>
            <a:prstGeom prst="rect">
              <a:avLst/>
            </a:prstGeom>
            <a:noFill/>
            <a:ln w="12700" cap="sq">
              <a:noFill/>
              <a:miter lim="800000"/>
              <a:headEnd type="none" w="sm" len="sm"/>
              <a:tailEnd type="none" w="sm" len="sm"/>
            </a:ln>
          </p:spPr>
          <p:txBody>
            <a:bodyPr wrap="none">
              <a:spAutoFit/>
            </a:bodyPr>
            <a:lstStyle/>
            <a:p>
              <a:r>
                <a:rPr lang="en-US" altLang="zh-CN" sz="3200" dirty="0">
                  <a:solidFill>
                    <a:srgbClr val="FF3300"/>
                  </a:solidFill>
                  <a:sym typeface="Symbol" pitchFamily="18" charset="2"/>
                </a:rPr>
                <a:t>m</a:t>
              </a:r>
              <a:r>
                <a:rPr lang="en-US" altLang="zh-CN" sz="3200" dirty="0">
                  <a:solidFill>
                    <a:srgbClr val="FF3300"/>
                  </a:solidFill>
                  <a:latin typeface="宋体" charset="-122"/>
                  <a:sym typeface="Symbol" pitchFamily="18" charset="2"/>
                </a:rPr>
                <a:t>-</a:t>
              </a:r>
              <a:r>
                <a:rPr lang="en-US" altLang="zh-CN" sz="3200" b="0" dirty="0">
                  <a:solidFill>
                    <a:srgbClr val="FF3300"/>
                  </a:solidFill>
                  <a:sym typeface="Symbol" pitchFamily="18" charset="2"/>
                </a:rPr>
                <a:t></a:t>
              </a:r>
              <a:r>
                <a:rPr lang="en-US" altLang="zh-CN" sz="3200" dirty="0">
                  <a:solidFill>
                    <a:srgbClr val="FF3300"/>
                  </a:solidFill>
                </a:rPr>
                <a:t>m/2</a:t>
              </a:r>
              <a:r>
                <a:rPr lang="en-US" altLang="zh-CN" sz="3200" b="0" dirty="0">
                  <a:solidFill>
                    <a:srgbClr val="FF3300"/>
                  </a:solidFill>
                  <a:sym typeface="Symbol" pitchFamily="18" charset="2"/>
                </a:rPr>
                <a:t></a:t>
              </a:r>
              <a:r>
                <a:rPr lang="en-US" altLang="zh-CN" sz="3200" dirty="0">
                  <a:solidFill>
                    <a:srgbClr val="00007C"/>
                  </a:solidFill>
                </a:rPr>
                <a:t>  </a:t>
              </a:r>
              <a:r>
                <a:rPr lang="en-US" altLang="zh-CN" sz="3200" dirty="0" err="1">
                  <a:solidFill>
                    <a:srgbClr val="00007C"/>
                  </a:solidFill>
                </a:rPr>
                <a:t>key</a:t>
              </a:r>
              <a:r>
                <a:rPr lang="en-US" altLang="zh-CN" sz="3200" b="0" baseline="-25000" dirty="0" err="1">
                  <a:solidFill>
                    <a:srgbClr val="00007C"/>
                  </a:solidFill>
                  <a:sym typeface="Symbol" pitchFamily="18" charset="2"/>
                </a:rPr>
                <a:t></a:t>
              </a:r>
              <a:r>
                <a:rPr lang="en-US" altLang="zh-CN" sz="3200" baseline="-25000" dirty="0" err="1">
                  <a:solidFill>
                    <a:srgbClr val="00007C"/>
                  </a:solidFill>
                </a:rPr>
                <a:t>m</a:t>
              </a:r>
              <a:r>
                <a:rPr lang="en-US" altLang="zh-CN" sz="3200" baseline="-25000" dirty="0">
                  <a:solidFill>
                    <a:srgbClr val="00007C"/>
                  </a:solidFill>
                </a:rPr>
                <a:t>/2</a:t>
              </a:r>
              <a:r>
                <a:rPr lang="en-US" altLang="zh-CN" sz="3200" b="0" baseline="-25000" dirty="0">
                  <a:solidFill>
                    <a:srgbClr val="00007C"/>
                  </a:solidFill>
                  <a:sym typeface="Symbol" pitchFamily="18" charset="2"/>
                </a:rPr>
                <a:t></a:t>
              </a:r>
              <a:r>
                <a:rPr lang="en-US" altLang="zh-CN" sz="3200" b="0" baseline="-25000" dirty="0">
                  <a:solidFill>
                    <a:srgbClr val="00007C"/>
                  </a:solidFill>
                  <a:latin typeface="宋体" charset="-122"/>
                  <a:sym typeface="Symbol" pitchFamily="18" charset="2"/>
                </a:rPr>
                <a:t>+</a:t>
              </a:r>
              <a:r>
                <a:rPr lang="en-US" altLang="zh-CN" sz="3200" b="0" baseline="-25000" dirty="0">
                  <a:solidFill>
                    <a:srgbClr val="00007C"/>
                  </a:solidFill>
                  <a:sym typeface="Symbol" pitchFamily="18" charset="2"/>
                </a:rPr>
                <a:t>1</a:t>
              </a:r>
              <a:r>
                <a:rPr lang="en-US" altLang="zh-CN" sz="3200" dirty="0">
                  <a:solidFill>
                    <a:srgbClr val="00007C"/>
                  </a:solidFill>
                </a:rPr>
                <a:t> </a:t>
              </a:r>
              <a:r>
                <a:rPr lang="en-US" altLang="zh-CN" sz="3200" dirty="0" err="1">
                  <a:solidFill>
                    <a:srgbClr val="00007C"/>
                  </a:solidFill>
                </a:rPr>
                <a:t>key</a:t>
              </a:r>
              <a:r>
                <a:rPr lang="en-US" altLang="zh-CN" sz="3200" b="0" baseline="-25000" dirty="0" err="1">
                  <a:solidFill>
                    <a:srgbClr val="00007C"/>
                  </a:solidFill>
                  <a:sym typeface="Symbol" pitchFamily="18" charset="2"/>
                </a:rPr>
                <a:t></a:t>
              </a:r>
              <a:r>
                <a:rPr lang="en-US" altLang="zh-CN" sz="3200" baseline="-25000" dirty="0" err="1">
                  <a:solidFill>
                    <a:srgbClr val="00007C"/>
                  </a:solidFill>
                </a:rPr>
                <a:t>m</a:t>
              </a:r>
              <a:r>
                <a:rPr lang="en-US" altLang="zh-CN" sz="3200" baseline="-25000" dirty="0">
                  <a:solidFill>
                    <a:srgbClr val="00007C"/>
                  </a:solidFill>
                </a:rPr>
                <a:t>/2</a:t>
              </a:r>
              <a:r>
                <a:rPr lang="en-US" altLang="zh-CN" sz="3200" b="0" baseline="-25000" dirty="0">
                  <a:solidFill>
                    <a:srgbClr val="00007C"/>
                  </a:solidFill>
                  <a:sym typeface="Symbol" pitchFamily="18" charset="2"/>
                </a:rPr>
                <a:t></a:t>
              </a:r>
              <a:r>
                <a:rPr lang="en-US" altLang="zh-CN" sz="3200" b="0" baseline="-25000" dirty="0">
                  <a:solidFill>
                    <a:srgbClr val="00007C"/>
                  </a:solidFill>
                  <a:latin typeface="宋体" charset="-122"/>
                  <a:sym typeface="Symbol" pitchFamily="18" charset="2"/>
                </a:rPr>
                <a:t>+</a:t>
              </a:r>
              <a:r>
                <a:rPr lang="en-US" altLang="zh-CN" sz="3200" baseline="-25000" dirty="0">
                  <a:solidFill>
                    <a:srgbClr val="00007C"/>
                  </a:solidFill>
                </a:rPr>
                <a:t>2</a:t>
              </a:r>
              <a:r>
                <a:rPr lang="en-US" altLang="zh-CN" sz="3200" dirty="0">
                  <a:solidFill>
                    <a:srgbClr val="00007C"/>
                  </a:solidFill>
                </a:rPr>
                <a:t>    </a:t>
              </a:r>
              <a:r>
                <a:rPr lang="en-US" altLang="zh-CN" sz="3200" dirty="0">
                  <a:solidFill>
                    <a:srgbClr val="00007C"/>
                  </a:solidFill>
                  <a:cs typeface="Times New Roman" pitchFamily="18" charset="0"/>
                </a:rPr>
                <a:t>…  </a:t>
              </a:r>
              <a:r>
                <a:rPr lang="en-US" altLang="zh-CN" sz="3200" dirty="0">
                  <a:solidFill>
                    <a:srgbClr val="00007C"/>
                  </a:solidFill>
                </a:rPr>
                <a:t> key</a:t>
              </a:r>
              <a:r>
                <a:rPr lang="en-US" altLang="zh-CN" sz="3200" baseline="-25000" dirty="0">
                  <a:solidFill>
                    <a:srgbClr val="00007C"/>
                  </a:solidFill>
                </a:rPr>
                <a:t>m</a:t>
              </a:r>
              <a:r>
                <a:rPr lang="en-US" altLang="zh-CN" sz="3200" baseline="-25000" dirty="0">
                  <a:solidFill>
                    <a:srgbClr val="00007C"/>
                  </a:solidFill>
                  <a:latin typeface="宋体" charset="-122"/>
                </a:rPr>
                <a:t>-</a:t>
              </a:r>
              <a:r>
                <a:rPr lang="en-US" altLang="zh-CN" sz="3200" baseline="-25000" dirty="0">
                  <a:solidFill>
                    <a:srgbClr val="00007C"/>
                  </a:solidFill>
                </a:rPr>
                <a:t>1 </a:t>
              </a:r>
              <a:r>
                <a:rPr lang="en-US" altLang="zh-CN" sz="3200" dirty="0" err="1">
                  <a:solidFill>
                    <a:srgbClr val="00007C"/>
                  </a:solidFill>
                </a:rPr>
                <a:t>key</a:t>
              </a:r>
              <a:r>
                <a:rPr lang="en-US" altLang="zh-CN" sz="3200" baseline="-25000" dirty="0" err="1">
                  <a:solidFill>
                    <a:srgbClr val="00007C"/>
                  </a:solidFill>
                </a:rPr>
                <a:t>m</a:t>
              </a:r>
              <a:endParaRPr lang="en-US" altLang="zh-CN" sz="3200" baseline="-25000" dirty="0">
                <a:solidFill>
                  <a:srgbClr val="00007C"/>
                </a:solidFill>
              </a:endParaRPr>
            </a:p>
          </p:txBody>
        </p:sp>
        <p:sp>
          <p:nvSpPr>
            <p:cNvPr id="23593" name="Text Box 20"/>
            <p:cNvSpPr txBox="1">
              <a:spLocks noChangeArrowheads="1"/>
            </p:cNvSpPr>
            <p:nvPr/>
          </p:nvSpPr>
          <p:spPr bwMode="auto">
            <a:xfrm>
              <a:off x="803" y="1824"/>
              <a:ext cx="245" cy="368"/>
            </a:xfrm>
            <a:prstGeom prst="rect">
              <a:avLst/>
            </a:prstGeom>
            <a:noFill/>
            <a:ln w="12700" cap="sq">
              <a:noFill/>
              <a:miter lim="800000"/>
              <a:headEnd type="none" w="sm" len="sm"/>
              <a:tailEnd type="none" w="sm" len="sm"/>
            </a:ln>
          </p:spPr>
          <p:txBody>
            <a:bodyPr wrap="square">
              <a:spAutoFit/>
            </a:bodyPr>
            <a:lstStyle/>
            <a:p>
              <a:r>
                <a:rPr lang="en-US" altLang="zh-CN" sz="3200" dirty="0">
                  <a:solidFill>
                    <a:srgbClr val="CC0066"/>
                  </a:solidFill>
                </a:rPr>
                <a:t>q</a:t>
              </a:r>
            </a:p>
          </p:txBody>
        </p:sp>
        <p:sp>
          <p:nvSpPr>
            <p:cNvPr id="23594" name="Rectangle 21"/>
            <p:cNvSpPr>
              <a:spLocks noChangeArrowheads="1"/>
            </p:cNvSpPr>
            <p:nvPr/>
          </p:nvSpPr>
          <p:spPr bwMode="auto">
            <a:xfrm>
              <a:off x="905" y="1752"/>
              <a:ext cx="208" cy="252"/>
            </a:xfrm>
            <a:prstGeom prst="rect">
              <a:avLst/>
            </a:prstGeom>
            <a:noFill/>
            <a:ln w="12700" cap="sq">
              <a:noFill/>
              <a:miter lim="800000"/>
              <a:headEnd type="none" w="sm" len="sm"/>
              <a:tailEnd type="none" w="sm" len="sm"/>
            </a:ln>
          </p:spPr>
          <p:txBody>
            <a:bodyPr wrap="none">
              <a:spAutoFit/>
            </a:bodyPr>
            <a:lstStyle/>
            <a:p>
              <a:r>
                <a:rPr lang="zh-CN" altLang="en-US" sz="2000" dirty="0">
                  <a:solidFill>
                    <a:srgbClr val="CC0066"/>
                  </a:solidFill>
                </a:rPr>
                <a:t>，</a:t>
              </a:r>
            </a:p>
          </p:txBody>
        </p:sp>
      </p:grpSp>
      <p:grpSp>
        <p:nvGrpSpPr>
          <p:cNvPr id="6" name="Group 22"/>
          <p:cNvGrpSpPr>
            <a:grpSpLocks/>
          </p:cNvGrpSpPr>
          <p:nvPr/>
        </p:nvGrpSpPr>
        <p:grpSpPr bwMode="auto">
          <a:xfrm>
            <a:off x="1396819" y="3619508"/>
            <a:ext cx="10230635" cy="650876"/>
            <a:chOff x="590" y="2959"/>
            <a:chExt cx="4834" cy="410"/>
          </a:xfrm>
        </p:grpSpPr>
        <p:sp>
          <p:nvSpPr>
            <p:cNvPr id="23586" name="Rectangle 23"/>
            <p:cNvSpPr>
              <a:spLocks noChangeArrowheads="1"/>
            </p:cNvSpPr>
            <p:nvPr/>
          </p:nvSpPr>
          <p:spPr bwMode="auto">
            <a:xfrm>
              <a:off x="590" y="3039"/>
              <a:ext cx="4834" cy="330"/>
            </a:xfrm>
            <a:prstGeom prst="rect">
              <a:avLst/>
            </a:prstGeom>
            <a:noFill/>
            <a:ln w="12700" cap="sq">
              <a:noFill/>
              <a:miter lim="800000"/>
              <a:headEnd type="none" w="sm" len="sm"/>
              <a:tailEnd type="none" w="sm" len="sm"/>
            </a:ln>
          </p:spPr>
          <p:txBody>
            <a:bodyPr>
              <a:spAutoFit/>
            </a:bodyPr>
            <a:lstStyle/>
            <a:p>
              <a:r>
                <a:rPr lang="zh-CN" altLang="en-US" sz="2400" dirty="0">
                  <a:solidFill>
                    <a:srgbClr val="000066"/>
                  </a:solidFill>
                  <a:ea typeface="幼圆" pitchFamily="49" charset="-122"/>
                </a:rPr>
                <a:t>并且将关键字值</a:t>
              </a:r>
              <a:r>
                <a:rPr lang="en-US" altLang="zh-CN" sz="2800" dirty="0" err="1">
                  <a:solidFill>
                    <a:srgbClr val="CC0066"/>
                  </a:solidFill>
                </a:rPr>
                <a:t>key</a:t>
              </a:r>
              <a:r>
                <a:rPr lang="en-US" altLang="zh-CN" sz="2800" b="0" baseline="-25000" dirty="0" err="1">
                  <a:solidFill>
                    <a:srgbClr val="CC0066"/>
                  </a:solidFill>
                  <a:sym typeface="Symbol" pitchFamily="18" charset="2"/>
                </a:rPr>
                <a:t></a:t>
              </a:r>
              <a:r>
                <a:rPr lang="en-US" altLang="zh-CN" sz="2800" baseline="-25000" dirty="0" err="1">
                  <a:solidFill>
                    <a:srgbClr val="CC0066"/>
                  </a:solidFill>
                </a:rPr>
                <a:t>m</a:t>
              </a:r>
              <a:r>
                <a:rPr lang="en-US" altLang="zh-CN" sz="2800" baseline="-25000" dirty="0">
                  <a:solidFill>
                    <a:srgbClr val="CC0066"/>
                  </a:solidFill>
                </a:rPr>
                <a:t>/2</a:t>
              </a:r>
              <a:r>
                <a:rPr lang="en-US" altLang="zh-CN" sz="2800" b="0" baseline="-25000" dirty="0">
                  <a:solidFill>
                    <a:srgbClr val="CC0066"/>
                  </a:solidFill>
                  <a:sym typeface="Symbol" pitchFamily="18" charset="2"/>
                </a:rPr>
                <a:t></a:t>
              </a:r>
              <a:r>
                <a:rPr lang="zh-CN" altLang="en-US" sz="2400" dirty="0">
                  <a:solidFill>
                    <a:srgbClr val="000066"/>
                  </a:solidFill>
                  <a:ea typeface="幼圆" pitchFamily="49" charset="-122"/>
                  <a:sym typeface="Symbol" pitchFamily="18" charset="2"/>
                </a:rPr>
                <a:t>与一个指向 </a:t>
              </a:r>
              <a:r>
                <a:rPr lang="en-US" altLang="zh-CN" sz="2400" dirty="0">
                  <a:solidFill>
                    <a:srgbClr val="CC0066"/>
                  </a:solidFill>
                  <a:ea typeface="幼圆" pitchFamily="49" charset="-122"/>
                  <a:sym typeface="Symbol" pitchFamily="18" charset="2"/>
                </a:rPr>
                <a:t>q</a:t>
              </a:r>
              <a:r>
                <a:rPr lang="en-US" altLang="zh-CN" sz="2400" dirty="0">
                  <a:solidFill>
                    <a:srgbClr val="000066"/>
                  </a:solidFill>
                  <a:ea typeface="幼圆" pitchFamily="49" charset="-122"/>
                  <a:sym typeface="Symbol" pitchFamily="18" charset="2"/>
                </a:rPr>
                <a:t>  </a:t>
              </a:r>
              <a:r>
                <a:rPr lang="zh-CN" altLang="en-US" sz="2400" dirty="0">
                  <a:solidFill>
                    <a:srgbClr val="000066"/>
                  </a:solidFill>
                  <a:ea typeface="幼圆" pitchFamily="49" charset="-122"/>
                  <a:sym typeface="Symbol" pitchFamily="18" charset="2"/>
                </a:rPr>
                <a:t>的指针插入到 </a:t>
              </a:r>
              <a:r>
                <a:rPr lang="en-US" altLang="zh-CN" sz="2400" dirty="0">
                  <a:solidFill>
                    <a:srgbClr val="CC0066"/>
                  </a:solidFill>
                  <a:ea typeface="幼圆" pitchFamily="49" charset="-122"/>
                  <a:sym typeface="Symbol" pitchFamily="18" charset="2"/>
                </a:rPr>
                <a:t>q   </a:t>
              </a:r>
              <a:r>
                <a:rPr lang="zh-CN" altLang="en-US" sz="2400" dirty="0" smtClean="0">
                  <a:solidFill>
                    <a:srgbClr val="000066"/>
                  </a:solidFill>
                  <a:ea typeface="幼圆" pitchFamily="49" charset="-122"/>
                  <a:sym typeface="Symbol" pitchFamily="18" charset="2"/>
                </a:rPr>
                <a:t>的双亲</a:t>
              </a:r>
              <a:r>
                <a:rPr lang="zh-CN" altLang="en-US" sz="2400" dirty="0">
                  <a:solidFill>
                    <a:srgbClr val="000066"/>
                  </a:solidFill>
                  <a:ea typeface="幼圆" pitchFamily="49" charset="-122"/>
                  <a:sym typeface="Symbol" pitchFamily="18" charset="2"/>
                </a:rPr>
                <a:t>结点中。</a:t>
              </a:r>
            </a:p>
          </p:txBody>
        </p:sp>
        <p:sp>
          <p:nvSpPr>
            <p:cNvPr id="23587" name="Rectangle 24"/>
            <p:cNvSpPr>
              <a:spLocks noChangeArrowheads="1"/>
            </p:cNvSpPr>
            <p:nvPr/>
          </p:nvSpPr>
          <p:spPr bwMode="auto">
            <a:xfrm>
              <a:off x="3876" y="2959"/>
              <a:ext cx="196" cy="233"/>
            </a:xfrm>
            <a:prstGeom prst="rect">
              <a:avLst/>
            </a:prstGeom>
            <a:noFill/>
            <a:ln w="12700" cap="sq">
              <a:noFill/>
              <a:miter lim="800000"/>
              <a:headEnd type="none" w="sm" len="sm"/>
              <a:tailEnd type="none" w="sm" len="sm"/>
            </a:ln>
          </p:spPr>
          <p:txBody>
            <a:bodyPr wrap="none">
              <a:spAutoFit/>
            </a:bodyPr>
            <a:lstStyle/>
            <a:p>
              <a:r>
                <a:rPr lang="zh-CN" altLang="en-US" dirty="0">
                  <a:solidFill>
                    <a:srgbClr val="CC0066"/>
                  </a:solidFill>
                </a:rPr>
                <a:t>，</a:t>
              </a:r>
            </a:p>
          </p:txBody>
        </p:sp>
      </p:grpSp>
      <p:grpSp>
        <p:nvGrpSpPr>
          <p:cNvPr id="7" name="Group 64"/>
          <p:cNvGrpSpPr>
            <a:grpSpLocks/>
          </p:cNvGrpSpPr>
          <p:nvPr/>
        </p:nvGrpSpPr>
        <p:grpSpPr bwMode="auto">
          <a:xfrm>
            <a:off x="624336" y="5084763"/>
            <a:ext cx="11028514"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668780" y="5076825"/>
            <a:ext cx="11834859" cy="1079500"/>
            <a:chOff x="308" y="2251"/>
            <a:chExt cx="5592"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266" cy="257"/>
              <a:chOff x="3272" y="3385"/>
              <a:chExt cx="266" cy="257"/>
            </a:xfrm>
          </p:grpSpPr>
          <p:sp>
            <p:nvSpPr>
              <p:cNvPr id="23580" name="Text Box 73"/>
              <p:cNvSpPr txBox="1">
                <a:spLocks noChangeArrowheads="1"/>
              </p:cNvSpPr>
              <p:nvPr/>
            </p:nvSpPr>
            <p:spPr bwMode="auto">
              <a:xfrm>
                <a:off x="3272" y="3390"/>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0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133" y="2488"/>
              <a:ext cx="2767"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r>
                <a:rPr lang="en-US" altLang="zh-CN" sz="2800" dirty="0">
                  <a:solidFill>
                    <a:srgbClr val="000074"/>
                  </a:solidFill>
                  <a:sym typeface="Symbol" pitchFamily="18" charset="2"/>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 </a:t>
              </a:r>
              <a:r>
                <a:rPr lang="en-US" altLang="zh-CN" sz="2800" dirty="0">
                  <a:solidFill>
                    <a:srgbClr val="FFFFCC"/>
                  </a:solidFill>
                  <a:sym typeface="Symbol" pitchFamily="18" charset="2"/>
                </a:rPr>
                <a:t>  </a:t>
              </a:r>
              <a:r>
                <a:rPr lang="en-US" altLang="zh-CN" sz="2800" dirty="0">
                  <a:solidFill>
                    <a:srgbClr val="000074"/>
                  </a:solidFill>
                </a:rPr>
                <a:t>…</a:t>
              </a:r>
              <a:r>
                <a:rPr lang="en-US" altLang="zh-CN" sz="2800" dirty="0">
                  <a:solidFill>
                    <a:srgbClr val="FFFFCC"/>
                  </a:solidFill>
                </a:rPr>
                <a:t>  </a:t>
              </a:r>
              <a:r>
                <a:rPr lang="en-US" altLang="zh-CN" sz="2800" dirty="0">
                  <a:solidFill>
                    <a:srgbClr val="000074"/>
                  </a:solidFill>
                </a:rPr>
                <a:t>key</a:t>
              </a:r>
              <a:r>
                <a:rPr lang="en-US" altLang="zh-CN" sz="2800" baseline="-25000" dirty="0">
                  <a:solidFill>
                    <a:srgbClr val="000074"/>
                  </a:solidFill>
                  <a:sym typeface="Symbol" pitchFamily="18" charset="2"/>
                </a:rPr>
                <a:t>m-1</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endParaRPr lang="en-US" altLang="zh-CN" sz="2800" baseline="-25000" dirty="0">
                <a:solidFill>
                  <a:srgbClr val="000074"/>
                </a:solidFill>
                <a:sym typeface="Symbol" pitchFamily="18" charset="2"/>
              </a:endParaRP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66" y="2483"/>
              <a:ext cx="2404" cy="330"/>
            </a:xfrm>
            <a:prstGeom prst="rect">
              <a:avLst/>
            </a:prstGeom>
            <a:noFill/>
            <a:ln w="12700" cap="sq">
              <a:noFill/>
              <a:miter lim="800000"/>
              <a:headEnd type="none" w="sm" len="sm"/>
              <a:tailEnd type="none" w="sm" len="sm"/>
            </a:ln>
          </p:spPr>
          <p:txBody>
            <a:bodyPr>
              <a:spAutoFit/>
            </a:bodyPr>
            <a:lstStyle/>
            <a:p>
              <a:r>
                <a:rPr lang="en-US" altLang="zh-CN" sz="2800" dirty="0">
                  <a:solidFill>
                    <a:srgbClr val="000074"/>
                  </a:solidFill>
                </a:rPr>
                <a:t>key</a:t>
              </a:r>
              <a:r>
                <a:rPr lang="en-US" altLang="zh-CN" sz="2800" baseline="-25000" dirty="0">
                  <a:solidFill>
                    <a:srgbClr val="000074"/>
                  </a:solidFill>
                </a:rPr>
                <a:t>1</a:t>
              </a:r>
              <a:r>
                <a:rPr lang="en-US" altLang="zh-CN" sz="2800" dirty="0">
                  <a:solidFill>
                    <a:srgbClr val="000074"/>
                  </a:solidFill>
                </a:rPr>
                <a:t>  key</a:t>
              </a:r>
              <a:r>
                <a:rPr lang="en-US" altLang="zh-CN" sz="2800" baseline="-25000" dirty="0">
                  <a:solidFill>
                    <a:srgbClr val="000074"/>
                  </a:solidFill>
                </a:rPr>
                <a:t>2</a:t>
              </a:r>
              <a:r>
                <a:rPr lang="en-US" altLang="zh-CN" sz="2800" dirty="0">
                  <a:solidFill>
                    <a:srgbClr val="000074"/>
                  </a:solidFill>
                </a:rPr>
                <a:t>  …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66" y="2483"/>
              <a:ext cx="861"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FF0000"/>
                  </a:solidFill>
                </a:rPr>
                <a:t>key</a:t>
              </a:r>
              <a:r>
                <a:rPr lang="en-US" altLang="zh-CN" sz="2800" baseline="-25000" dirty="0" err="1">
                  <a:solidFill>
                    <a:srgbClr val="FF0000"/>
                  </a:solidFill>
                  <a:sym typeface="Symbol" pitchFamily="18" charset="2"/>
                </a:rPr>
                <a:t>m</a:t>
              </a:r>
              <a:r>
                <a:rPr lang="en-US" altLang="zh-CN" sz="2800" baseline="-25000" dirty="0">
                  <a:solidFill>
                    <a:srgbClr val="FF0000"/>
                  </a:solidFill>
                  <a:sym typeface="Symbol" pitchFamily="18" charset="2"/>
                </a:rPr>
                <a:t>/2</a:t>
              </a:r>
              <a:endParaRPr lang="en-US" altLang="zh-CN" sz="2800" baseline="-25000" dirty="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5151297" y="4437063"/>
            <a:ext cx="2467712"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
        <p:nvSpPr>
          <p:cNvPr id="12" name="灯片编号占位符 11"/>
          <p:cNvSpPr>
            <a:spLocks noGrp="1"/>
          </p:cNvSpPr>
          <p:nvPr>
            <p:ph type="sldNum" sz="quarter" idx="11"/>
          </p:nvPr>
        </p:nvSpPr>
        <p:spPr/>
        <p:txBody>
          <a:bodyPr/>
          <a:lstStyle/>
          <a:p>
            <a:fld id="{0C913308-F349-4B6D-A68A-DD1791B4A57B}" type="slidenum">
              <a:rPr lang="zh-CN" altLang="en-US" smtClean="0"/>
              <a:pPr/>
              <a:t>61</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487824" y="1076325"/>
            <a:ext cx="4366114" cy="2416175"/>
            <a:chOff x="703" y="845"/>
            <a:chExt cx="2063" cy="1522"/>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71"/>
              <a:chOff x="2016" y="1130"/>
              <a:chExt cx="576" cy="271"/>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451" cy="271"/>
              </a:xfrm>
              <a:prstGeom prst="rect">
                <a:avLst/>
              </a:prstGeom>
              <a:noFill/>
              <a:ln w="12700" cap="sq">
                <a:noFill/>
                <a:miter lim="800000"/>
                <a:headEnd type="none" w="sm" len="sm"/>
                <a:tailEnd type="none" w="sm" len="sm"/>
              </a:ln>
            </p:spPr>
            <p:txBody>
              <a:bodyPr wrap="none">
                <a:spAutoFit/>
              </a:bodyPr>
              <a:lstStyle/>
              <a:p>
                <a:r>
                  <a:rPr lang="en-US" altLang="zh-CN" sz="2200" dirty="0" smtClean="0">
                    <a:solidFill>
                      <a:srgbClr val="000000"/>
                    </a:solidFill>
                  </a:rPr>
                  <a:t>  10  </a:t>
                </a:r>
                <a:r>
                  <a:rPr lang="en-US" altLang="zh-CN" sz="2200" dirty="0">
                    <a:solidFill>
                      <a:srgbClr val="000000"/>
                    </a:solidFill>
                  </a:rPr>
                  <a:t>20</a:t>
                </a:r>
              </a:p>
            </p:txBody>
          </p:sp>
        </p:grpSp>
        <p:grpSp>
          <p:nvGrpSpPr>
            <p:cNvPr id="4" name="Group 48"/>
            <p:cNvGrpSpPr>
              <a:grpSpLocks/>
            </p:cNvGrpSpPr>
            <p:nvPr/>
          </p:nvGrpSpPr>
          <p:grpSpPr bwMode="auto">
            <a:xfrm>
              <a:off x="1511" y="2085"/>
              <a:ext cx="576" cy="271"/>
              <a:chOff x="2016" y="1130"/>
              <a:chExt cx="576" cy="271"/>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39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71"/>
              <a:chOff x="1440" y="1669"/>
              <a:chExt cx="336" cy="271"/>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0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15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146"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3489930" y="3500438"/>
            <a:ext cx="531214" cy="752475"/>
            <a:chOff x="884" y="2816"/>
            <a:chExt cx="251" cy="474"/>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215"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2893107" y="3041650"/>
            <a:ext cx="1828562"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572"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10222169" y="260351"/>
            <a:ext cx="1362956"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2804219" y="2544764"/>
            <a:ext cx="225184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dirty="0">
                  <a:solidFill>
                    <a:srgbClr val="000000"/>
                  </a:solidFill>
                </a:rPr>
                <a:t>12        </a:t>
              </a:r>
              <a:r>
                <a:rPr lang="en-US" altLang="zh-CN" sz="2200" dirty="0" smtClean="0">
                  <a:solidFill>
                    <a:srgbClr val="000000"/>
                  </a:solidFill>
                </a:rPr>
                <a:t>       16</a:t>
              </a:r>
              <a:endParaRPr lang="en-US" altLang="zh-CN" sz="2200" dirty="0">
                <a:solidFill>
                  <a:srgbClr val="000000"/>
                </a:solidFill>
              </a:endParaRP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146"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253" cy="267"/>
              <a:chOff x="1900" y="3697"/>
              <a:chExt cx="253" cy="267"/>
            </a:xfrm>
          </p:grpSpPr>
          <p:sp>
            <p:nvSpPr>
              <p:cNvPr id="24647" name="Text Box 82"/>
              <p:cNvSpPr txBox="1">
                <a:spLocks noChangeArrowheads="1"/>
              </p:cNvSpPr>
              <p:nvPr/>
            </p:nvSpPr>
            <p:spPr bwMode="auto">
              <a:xfrm>
                <a:off x="1900" y="3702"/>
                <a:ext cx="146"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196"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2855677" y="230188"/>
            <a:ext cx="3813414" cy="504826"/>
            <a:chOff x="1453" y="292"/>
            <a:chExt cx="1515" cy="318"/>
          </a:xfrm>
        </p:grpSpPr>
        <p:sp>
          <p:nvSpPr>
            <p:cNvPr id="24636" name="AutoShape 85"/>
            <p:cNvSpPr>
              <a:spLocks noChangeArrowheads="1"/>
            </p:cNvSpPr>
            <p:nvPr/>
          </p:nvSpPr>
          <p:spPr bwMode="auto">
            <a:xfrm>
              <a:off x="1520" y="292"/>
              <a:ext cx="1447"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453" y="341"/>
              <a:ext cx="1515" cy="242"/>
            </a:xfrm>
            <a:prstGeom prst="rect">
              <a:avLst/>
            </a:prstGeom>
            <a:noFill/>
            <a:ln w="12700" cap="sq">
              <a:noFill/>
              <a:miter lim="800000"/>
              <a:headEnd type="none" w="sm" len="sm"/>
              <a:tailEnd type="none" w="sm" len="sm"/>
            </a:ln>
          </p:spPr>
          <p:txBody>
            <a:bodyPr wrap="square">
              <a:spAutoFit/>
            </a:bodyPr>
            <a:lstStyle/>
            <a:p>
              <a:pPr algn="ctr">
                <a:lnSpc>
                  <a:spcPct val="95000"/>
                </a:lnSpc>
              </a:pPr>
              <a:r>
                <a:rPr lang="zh-CN" altLang="en-US" sz="2000" dirty="0">
                  <a:solidFill>
                    <a:srgbClr val="000080"/>
                  </a:solidFill>
                  <a:ea typeface="幼圆" pitchFamily="49" charset="-122"/>
                </a:rPr>
                <a:t>每个分支结点</a:t>
              </a:r>
              <a:r>
                <a:rPr lang="zh-CN" altLang="en-US" sz="2000" dirty="0" smtClean="0">
                  <a:solidFill>
                    <a:srgbClr val="000080"/>
                  </a:solidFill>
                  <a:ea typeface="幼圆" pitchFamily="49" charset="-122"/>
                </a:rPr>
                <a:t>中关键字</a:t>
              </a:r>
              <a:r>
                <a:rPr lang="zh-CN" altLang="en-US" sz="2000" dirty="0">
                  <a:solidFill>
                    <a:srgbClr val="000080"/>
                  </a:solidFill>
                  <a:ea typeface="幼圆" pitchFamily="49" charset="-122"/>
                </a:rPr>
                <a:t>个数</a:t>
              </a:r>
              <a:r>
                <a:rPr lang="en-US" altLang="zh-CN" sz="2000" dirty="0">
                  <a:solidFill>
                    <a:srgbClr val="000080"/>
                  </a:solidFill>
                </a:rPr>
                <a:t>&lt; 3</a:t>
              </a:r>
            </a:p>
          </p:txBody>
        </p:sp>
      </p:grpSp>
      <p:grpSp>
        <p:nvGrpSpPr>
          <p:cNvPr id="12" name="Group 87"/>
          <p:cNvGrpSpPr>
            <a:grpSpLocks/>
          </p:cNvGrpSpPr>
          <p:nvPr/>
        </p:nvGrpSpPr>
        <p:grpSpPr bwMode="auto">
          <a:xfrm>
            <a:off x="3678288" y="1028700"/>
            <a:ext cx="1934382"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6033832" y="1651000"/>
            <a:ext cx="5149179" cy="1846263"/>
            <a:chOff x="2851" y="1207"/>
            <a:chExt cx="2433" cy="1163"/>
          </a:xfrm>
        </p:grpSpPr>
        <p:grpSp>
          <p:nvGrpSpPr>
            <p:cNvPr id="14" name="Group 91"/>
            <p:cNvGrpSpPr>
              <a:grpSpLocks/>
            </p:cNvGrpSpPr>
            <p:nvPr/>
          </p:nvGrpSpPr>
          <p:grpSpPr bwMode="auto">
            <a:xfrm>
              <a:off x="3379" y="2099"/>
              <a:ext cx="336" cy="271"/>
              <a:chOff x="1440" y="1669"/>
              <a:chExt cx="336" cy="271"/>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14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0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0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0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975" y="1523"/>
              <a:ext cx="69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000000"/>
                  </a:solidFill>
                </a:rPr>
                <a:t>10 </a:t>
              </a:r>
              <a:r>
                <a:rPr lang="en-US" altLang="zh-CN" sz="2200" dirty="0" smtClean="0">
                  <a:solidFill>
                    <a:srgbClr val="000000"/>
                  </a:solidFill>
                </a:rPr>
                <a:t>   </a:t>
              </a:r>
              <a:r>
                <a:rPr lang="en-US" altLang="zh-CN" sz="2200" dirty="0">
                  <a:solidFill>
                    <a:srgbClr val="FF3300"/>
                  </a:solidFill>
                </a:rPr>
                <a:t>15</a:t>
              </a:r>
              <a:r>
                <a:rPr lang="en-US" altLang="zh-CN" sz="2200" dirty="0">
                  <a:solidFill>
                    <a:srgbClr val="000000"/>
                  </a:solidFill>
                </a:rPr>
                <a:t>  </a:t>
              </a:r>
              <a:r>
                <a:rPr lang="en-US" altLang="zh-CN" sz="2200" dirty="0" smtClean="0">
                  <a:solidFill>
                    <a:srgbClr val="000000"/>
                  </a:solidFill>
                </a:rPr>
                <a:t>  20</a:t>
              </a:r>
              <a:endParaRPr lang="en-US" altLang="zh-CN" sz="2200" dirty="0">
                <a:solidFill>
                  <a:srgbClr val="000000"/>
                </a:solidFill>
              </a:endParaRP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15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146"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253" cy="267"/>
              <a:chOff x="1900" y="3697"/>
              <a:chExt cx="253" cy="267"/>
            </a:xfrm>
          </p:grpSpPr>
          <p:sp>
            <p:nvSpPr>
              <p:cNvPr id="24630" name="Text Box 111"/>
              <p:cNvSpPr txBox="1">
                <a:spLocks noChangeArrowheads="1"/>
              </p:cNvSpPr>
              <p:nvPr/>
            </p:nvSpPr>
            <p:spPr bwMode="auto">
              <a:xfrm>
                <a:off x="1900" y="3702"/>
                <a:ext cx="146"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196"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624336" y="5540378"/>
            <a:ext cx="11159730" cy="933451"/>
            <a:chOff x="300" y="2856"/>
            <a:chExt cx="5273" cy="588"/>
          </a:xfrm>
        </p:grpSpPr>
        <p:grpSp>
          <p:nvGrpSpPr>
            <p:cNvPr id="17" name="Group 114"/>
            <p:cNvGrpSpPr>
              <a:grpSpLocks/>
            </p:cNvGrpSpPr>
            <p:nvPr/>
          </p:nvGrpSpPr>
          <p:grpSpPr bwMode="auto">
            <a:xfrm>
              <a:off x="353" y="3113"/>
              <a:ext cx="5220" cy="331"/>
              <a:chOff x="353" y="3113"/>
              <a:chExt cx="5220" cy="331"/>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402" y="3114"/>
                <a:ext cx="5171" cy="330"/>
              </a:xfrm>
              <a:prstGeom prst="rect">
                <a:avLst/>
              </a:prstGeom>
              <a:noFill/>
              <a:ln w="12700" cap="sq">
                <a:noFill/>
                <a:miter lim="800000"/>
                <a:headEnd type="none" w="sm" len="sm"/>
                <a:tailEnd type="none" w="sm" len="sm"/>
              </a:ln>
            </p:spPr>
            <p:txBody>
              <a:bodyPr>
                <a:spAutoFit/>
              </a:bodyPr>
              <a:lstStyle/>
              <a:p>
                <a:r>
                  <a:rPr lang="en-US" altLang="zh-CN" sz="2800" dirty="0">
                    <a:solidFill>
                      <a:srgbClr val="000074"/>
                    </a:solidFill>
                  </a:rPr>
                  <a:t>key</a:t>
                </a:r>
                <a:r>
                  <a:rPr lang="en-US" altLang="zh-CN" sz="2800" baseline="-25000" dirty="0">
                    <a:solidFill>
                      <a:srgbClr val="000074"/>
                    </a:solidFill>
                  </a:rPr>
                  <a:t>1</a:t>
                </a:r>
                <a:r>
                  <a:rPr lang="en-US" altLang="zh-CN" sz="2800" dirty="0">
                    <a:solidFill>
                      <a:srgbClr val="000074"/>
                    </a:solidFill>
                  </a:rPr>
                  <a:t>  key</a:t>
                </a:r>
                <a:r>
                  <a:rPr lang="en-US" altLang="zh-CN" sz="2800" baseline="-25000" dirty="0">
                    <a:solidFill>
                      <a:srgbClr val="000074"/>
                    </a:solidFill>
                  </a:rPr>
                  <a:t>2</a:t>
                </a:r>
                <a:r>
                  <a:rPr lang="en-US" altLang="zh-CN" sz="2800" dirty="0">
                    <a:solidFill>
                      <a:srgbClr val="000074"/>
                    </a:solidFill>
                  </a:rPr>
                  <a:t>  …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r>
                  <a:rPr lang="en-US" altLang="zh-CN" sz="2800" dirty="0">
                    <a:solidFill>
                      <a:srgbClr val="000074"/>
                    </a:solidFill>
                    <a:sym typeface="Symbol" pitchFamily="18" charset="2"/>
                  </a:rPr>
                  <a:t>  </a:t>
                </a:r>
                <a:r>
                  <a:rPr lang="en-US" altLang="zh-CN" sz="2800" dirty="0" err="1">
                    <a:solidFill>
                      <a:srgbClr val="FF0000"/>
                    </a:solidFill>
                  </a:rPr>
                  <a:t>key</a:t>
                </a:r>
                <a:r>
                  <a:rPr lang="en-US" altLang="zh-CN" sz="2800" baseline="-25000" dirty="0" err="1">
                    <a:solidFill>
                      <a:srgbClr val="FF0000"/>
                    </a:solidFill>
                    <a:sym typeface="Symbol" pitchFamily="18" charset="2"/>
                  </a:rPr>
                  <a:t>m</a:t>
                </a:r>
                <a:r>
                  <a:rPr lang="en-US" altLang="zh-CN" sz="2800" baseline="-25000" dirty="0">
                    <a:solidFill>
                      <a:srgbClr val="FF0000"/>
                    </a:solidFill>
                    <a:sym typeface="Symbol" pitchFamily="18" charset="2"/>
                  </a:rPr>
                  <a:t>/2</a:t>
                </a:r>
                <a:r>
                  <a:rPr lang="en-US" altLang="zh-CN" sz="2800" dirty="0">
                    <a:solidFill>
                      <a:srgbClr val="FF0000"/>
                    </a:solidFill>
                    <a:sym typeface="Symbol" pitchFamily="18" charset="2"/>
                  </a:rPr>
                  <a:t> </a:t>
                </a:r>
                <a:r>
                  <a:rPr lang="en-US" altLang="zh-CN" sz="2800" dirty="0">
                    <a:solidFill>
                      <a:srgbClr val="000074"/>
                    </a:solidFill>
                    <a:sym typeface="Symbol" pitchFamily="18" charset="2"/>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r>
                  <a:rPr lang="en-US" altLang="zh-CN" sz="2800" dirty="0">
                    <a:solidFill>
                      <a:srgbClr val="000074"/>
                    </a:solidFill>
                    <a:sym typeface="Symbol" pitchFamily="18" charset="2"/>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 </a:t>
                </a:r>
                <a:r>
                  <a:rPr lang="en-US" altLang="zh-CN" sz="2800" dirty="0">
                    <a:solidFill>
                      <a:srgbClr val="FFFFCC"/>
                    </a:solidFill>
                    <a:sym typeface="Symbol" pitchFamily="18" charset="2"/>
                  </a:rPr>
                  <a:t>  </a:t>
                </a:r>
                <a:r>
                  <a:rPr lang="en-US" altLang="zh-CN" sz="2800" dirty="0">
                    <a:solidFill>
                      <a:srgbClr val="000074"/>
                    </a:solidFill>
                  </a:rPr>
                  <a:t>…</a:t>
                </a:r>
                <a:r>
                  <a:rPr lang="en-US" altLang="zh-CN" sz="2800" dirty="0">
                    <a:solidFill>
                      <a:srgbClr val="FFFFCC"/>
                    </a:solidFill>
                  </a:rPr>
                  <a:t>  </a:t>
                </a:r>
                <a:r>
                  <a:rPr lang="en-US" altLang="zh-CN" sz="2800" dirty="0">
                    <a:solidFill>
                      <a:srgbClr val="000074"/>
                    </a:solidFill>
                  </a:rPr>
                  <a:t>key</a:t>
                </a:r>
                <a:r>
                  <a:rPr lang="en-US" altLang="zh-CN" sz="2800" baseline="-25000" dirty="0">
                    <a:solidFill>
                      <a:srgbClr val="000074"/>
                    </a:solidFill>
                    <a:sym typeface="Symbol" pitchFamily="18" charset="2"/>
                  </a:rPr>
                  <a:t>m-1</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endParaRPr lang="en-US" altLang="zh-CN" sz="2800" baseline="-25000" dirty="0">
                  <a:solidFill>
                    <a:srgbClr val="000074"/>
                  </a:solidFill>
                  <a:sym typeface="Symbol" pitchFamily="18" charset="2"/>
                </a:endParaRPr>
              </a:p>
            </p:txBody>
          </p:sp>
        </p:grpSp>
        <p:sp>
          <p:nvSpPr>
            <p:cNvPr id="24609" name="Text Box 117"/>
            <p:cNvSpPr txBox="1">
              <a:spLocks noChangeArrowheads="1"/>
            </p:cNvSpPr>
            <p:nvPr/>
          </p:nvSpPr>
          <p:spPr bwMode="auto">
            <a:xfrm>
              <a:off x="300" y="2856"/>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668780" y="4652963"/>
            <a:ext cx="11834859" cy="1079500"/>
            <a:chOff x="308" y="2251"/>
            <a:chExt cx="5592"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266" cy="257"/>
              <a:chOff x="3272" y="3385"/>
              <a:chExt cx="266" cy="257"/>
            </a:xfrm>
          </p:grpSpPr>
          <p:sp>
            <p:nvSpPr>
              <p:cNvPr id="24606" name="Text Box 122"/>
              <p:cNvSpPr txBox="1">
                <a:spLocks noChangeArrowheads="1"/>
              </p:cNvSpPr>
              <p:nvPr/>
            </p:nvSpPr>
            <p:spPr bwMode="auto">
              <a:xfrm>
                <a:off x="3272" y="3390"/>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0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133" y="2523"/>
              <a:ext cx="2767"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r>
                <a:rPr lang="en-US" altLang="zh-CN" sz="2800" dirty="0">
                  <a:solidFill>
                    <a:srgbClr val="000074"/>
                  </a:solidFill>
                  <a:sym typeface="Symbol" pitchFamily="18" charset="2"/>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 </a:t>
              </a:r>
              <a:r>
                <a:rPr lang="en-US" altLang="zh-CN" sz="2800" dirty="0">
                  <a:solidFill>
                    <a:srgbClr val="FFFFCC"/>
                  </a:solidFill>
                  <a:sym typeface="Symbol" pitchFamily="18" charset="2"/>
                </a:rPr>
                <a:t>  </a:t>
              </a:r>
              <a:r>
                <a:rPr lang="en-US" altLang="zh-CN" sz="2800" dirty="0">
                  <a:solidFill>
                    <a:srgbClr val="000074"/>
                  </a:solidFill>
                </a:rPr>
                <a:t>…</a:t>
              </a:r>
              <a:r>
                <a:rPr lang="en-US" altLang="zh-CN" sz="2800" dirty="0">
                  <a:solidFill>
                    <a:srgbClr val="FFFFCC"/>
                  </a:solidFill>
                </a:rPr>
                <a:t>  </a:t>
              </a:r>
              <a:r>
                <a:rPr lang="en-US" altLang="zh-CN" sz="2800" dirty="0">
                  <a:solidFill>
                    <a:srgbClr val="000074"/>
                  </a:solidFill>
                </a:rPr>
                <a:t>key</a:t>
              </a:r>
              <a:r>
                <a:rPr lang="en-US" altLang="zh-CN" sz="2800" baseline="-25000" dirty="0">
                  <a:solidFill>
                    <a:srgbClr val="000074"/>
                  </a:solidFill>
                  <a:sym typeface="Symbol" pitchFamily="18" charset="2"/>
                </a:rPr>
                <a:t>m-1</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endParaRPr lang="en-US" altLang="zh-CN" sz="2800" baseline="-25000" dirty="0">
                <a:solidFill>
                  <a:srgbClr val="000074"/>
                </a:solidFill>
                <a:sym typeface="Symbol" pitchFamily="18" charset="2"/>
              </a:endParaRP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23"/>
              <a:ext cx="2404" cy="330"/>
            </a:xfrm>
            <a:prstGeom prst="rect">
              <a:avLst/>
            </a:prstGeom>
            <a:noFill/>
            <a:ln w="12700" cap="sq">
              <a:noFill/>
              <a:miter lim="800000"/>
              <a:headEnd type="none" w="sm" len="sm"/>
              <a:tailEnd type="none" w="sm" len="sm"/>
            </a:ln>
          </p:spPr>
          <p:txBody>
            <a:bodyPr>
              <a:spAutoFit/>
            </a:bodyPr>
            <a:lstStyle/>
            <a:p>
              <a:r>
                <a:rPr lang="en-US" altLang="zh-CN" sz="2800" dirty="0">
                  <a:solidFill>
                    <a:srgbClr val="000074"/>
                  </a:solidFill>
                </a:rPr>
                <a:t>key</a:t>
              </a:r>
              <a:r>
                <a:rPr lang="en-US" altLang="zh-CN" sz="2800" baseline="-25000" dirty="0">
                  <a:solidFill>
                    <a:srgbClr val="000074"/>
                  </a:solidFill>
                </a:rPr>
                <a:t>1</a:t>
              </a:r>
              <a:r>
                <a:rPr lang="en-US" altLang="zh-CN" sz="2800" dirty="0">
                  <a:solidFill>
                    <a:srgbClr val="000074"/>
                  </a:solidFill>
                </a:rPr>
                <a:t>  key</a:t>
              </a:r>
              <a:r>
                <a:rPr lang="en-US" altLang="zh-CN" sz="2800" baseline="-25000" dirty="0">
                  <a:solidFill>
                    <a:srgbClr val="000074"/>
                  </a:solidFill>
                </a:rPr>
                <a:t>2</a:t>
              </a:r>
              <a:r>
                <a:rPr lang="en-US" altLang="zh-CN" sz="2800" dirty="0">
                  <a:solidFill>
                    <a:srgbClr val="000074"/>
                  </a:solidFill>
                </a:rPr>
                <a:t>  …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/2-2</a:t>
              </a:r>
              <a:r>
                <a:rPr lang="en-US" altLang="zh-CN" sz="2800" dirty="0">
                  <a:solidFill>
                    <a:srgbClr val="FFFFCC"/>
                  </a:solidFill>
                </a:rPr>
                <a:t> </a:t>
              </a:r>
              <a:r>
                <a:rPr lang="en-US" altLang="zh-CN" sz="2800" dirty="0" err="1">
                  <a:solidFill>
                    <a:srgbClr val="000074"/>
                  </a:solidFill>
                </a:rPr>
                <a:t>key</a:t>
              </a:r>
              <a:r>
                <a:rPr lang="en-US" altLang="zh-CN" sz="2800" baseline="-25000" dirty="0" err="1">
                  <a:solidFill>
                    <a:srgbClr val="000074"/>
                  </a:solidFill>
                  <a:sym typeface="Symbol" pitchFamily="18" charset="2"/>
                </a:rPr>
                <a:t>m</a:t>
              </a:r>
              <a:r>
                <a:rPr lang="en-US" altLang="zh-CN" sz="2800" baseline="-25000" dirty="0">
                  <a:solidFill>
                    <a:srgbClr val="000074"/>
                  </a:solidFill>
                  <a:sym typeface="Symbol" pitchFamily="18" charset="2"/>
                </a:rPr>
                <a:t>/2-1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89" y="2523"/>
              <a:ext cx="861" cy="291"/>
            </a:xfrm>
            <a:prstGeom prst="rect">
              <a:avLst/>
            </a:prstGeom>
            <a:noFill/>
            <a:ln w="12700" cap="sq">
              <a:noFill/>
              <a:miter lim="800000"/>
              <a:headEnd type="none" w="sm" len="sm"/>
              <a:tailEnd type="none" w="sm" len="sm"/>
            </a:ln>
          </p:spPr>
          <p:txBody>
            <a:bodyPr>
              <a:spAutoFit/>
            </a:bodyPr>
            <a:lstStyle/>
            <a:p>
              <a:r>
                <a:rPr lang="en-US" altLang="zh-CN" sz="2400" dirty="0" err="1">
                  <a:solidFill>
                    <a:srgbClr val="FF0000"/>
                  </a:solidFill>
                </a:rPr>
                <a:t>key</a:t>
              </a:r>
              <a:r>
                <a:rPr lang="en-US" altLang="zh-CN" sz="2400" baseline="-25000" dirty="0" err="1">
                  <a:solidFill>
                    <a:srgbClr val="FF0000"/>
                  </a:solidFill>
                  <a:sym typeface="Symbol" pitchFamily="18" charset="2"/>
                </a:rPr>
                <a:t>m</a:t>
              </a:r>
              <a:r>
                <a:rPr lang="en-US" altLang="zh-CN" sz="2400" baseline="-25000" dirty="0">
                  <a:solidFill>
                    <a:srgbClr val="FF0000"/>
                  </a:solidFill>
                  <a:sym typeface="Symbol" pitchFamily="18" charset="2"/>
                </a:rPr>
                <a:t>/2</a:t>
              </a:r>
              <a:endParaRPr lang="en-US" altLang="zh-CN" sz="2400" baseline="-25000" dirty="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143"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5151297" y="3967163"/>
            <a:ext cx="2467712" cy="1612900"/>
            <a:chOff x="2434" y="2867"/>
            <a:chExt cx="1166" cy="1016"/>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67"/>
              <a:ext cx="1147" cy="330"/>
            </a:xfrm>
            <a:prstGeom prst="rect">
              <a:avLst/>
            </a:prstGeom>
            <a:noFill/>
            <a:ln w="12700" cap="sq">
              <a:noFill/>
              <a:miter lim="800000"/>
              <a:headEnd type="none" w="sm" len="sm"/>
              <a:tailEnd type="none" w="sm" len="sm"/>
            </a:ln>
          </p:spPr>
          <p:txBody>
            <a:bodyPr>
              <a:spAutoFit/>
            </a:bodyPr>
            <a:lstStyle/>
            <a:p>
              <a:r>
                <a:rPr lang="zh-CN" altLang="en-US" sz="2800" dirty="0">
                  <a:solidFill>
                    <a:srgbClr val="FF0000"/>
                  </a:solidFill>
                  <a:ea typeface="幼圆" pitchFamily="49" charset="-122"/>
                </a:rPr>
                <a:t>双亲结点</a:t>
              </a:r>
            </a:p>
          </p:txBody>
        </p:sp>
      </p:grpSp>
      <p:sp>
        <p:nvSpPr>
          <p:cNvPr id="21" name="灯片编号占位符 20"/>
          <p:cNvSpPr>
            <a:spLocks noGrp="1"/>
          </p:cNvSpPr>
          <p:nvPr>
            <p:ph type="sldNum" sz="quarter" idx="12"/>
          </p:nvPr>
        </p:nvSpPr>
        <p:spPr/>
        <p:txBody>
          <a:bodyPr/>
          <a:lstStyle/>
          <a:p>
            <a:pPr>
              <a:defRPr/>
            </a:pPr>
            <a:fld id="{056801AA-A478-44F8-8C46-F9420D3CF34B}" type="slidenum">
              <a:rPr lang="en-US" altLang="zh-CN" smtClean="0"/>
              <a:pPr>
                <a:defRPr/>
              </a:pPr>
              <a:t>62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44433" y="620714"/>
            <a:ext cx="8833817"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812" cy="547"/>
            </a:xfrm>
            <a:prstGeom prst="rect">
              <a:avLst/>
            </a:prstGeom>
            <a:noFill/>
            <a:ln w="9525">
              <a:noFill/>
              <a:miter lim="800000"/>
              <a:headEnd/>
              <a:tailEnd/>
            </a:ln>
          </p:spPr>
          <p:txBody>
            <a:bodyPr wrap="square">
              <a:spAutoFit/>
            </a:bodyPr>
            <a:lstStyle/>
            <a:p>
              <a:pPr>
                <a:lnSpc>
                  <a:spcPct val="90000"/>
                </a:lnSpc>
              </a:pPr>
              <a:r>
                <a:rPr lang="en-US" altLang="zh-CN" sz="2800" dirty="0">
                  <a:solidFill>
                    <a:srgbClr val="000099"/>
                  </a:solidFill>
                  <a:ea typeface="幼圆" pitchFamily="49" charset="-122"/>
                </a:rPr>
                <a:t>        </a:t>
              </a:r>
              <a:r>
                <a:rPr lang="zh-CN" altLang="en-US" sz="2800" dirty="0">
                  <a:solidFill>
                    <a:srgbClr val="000099"/>
                  </a:solidFill>
                  <a:ea typeface="幼圆" pitchFamily="49" charset="-122"/>
                </a:rPr>
                <a:t>请画出依次插入关键字序列</a:t>
              </a:r>
              <a:r>
                <a:rPr lang="en-US" altLang="zh-CN" sz="2800" dirty="0">
                  <a:solidFill>
                    <a:srgbClr val="000099"/>
                  </a:solidFill>
                </a:rPr>
                <a:t>(</a:t>
              </a:r>
              <a:r>
                <a:rPr lang="en-US" altLang="zh-CN" sz="2800" dirty="0" smtClean="0">
                  <a:solidFill>
                    <a:srgbClr val="000099"/>
                  </a:solidFill>
                </a:rPr>
                <a:t>5,6,9,13,8,1,12,4,3,10</a:t>
              </a:r>
              <a:r>
                <a:rPr lang="en-US" altLang="zh-CN" sz="2800" dirty="0">
                  <a:solidFill>
                    <a:srgbClr val="000099"/>
                  </a:solidFill>
                </a:rPr>
                <a:t>)</a:t>
              </a:r>
              <a:r>
                <a:rPr lang="zh-CN" altLang="en-US" sz="2800" dirty="0">
                  <a:solidFill>
                    <a:srgbClr val="000099"/>
                  </a:solidFill>
                  <a:ea typeface="幼圆" pitchFamily="49" charset="-122"/>
                </a:rPr>
                <a:t>中各关键字值</a:t>
              </a:r>
              <a:r>
                <a:rPr lang="zh-CN" altLang="en-US" sz="2800" dirty="0" smtClean="0">
                  <a:solidFill>
                    <a:srgbClr val="000099"/>
                  </a:solidFill>
                  <a:ea typeface="幼圆" pitchFamily="49" charset="-122"/>
                </a:rPr>
                <a:t>以后的</a:t>
              </a:r>
              <a:r>
                <a:rPr lang="en-US" altLang="zh-CN" sz="2800" dirty="0">
                  <a:solidFill>
                    <a:srgbClr val="000099"/>
                  </a:solidFill>
                </a:rPr>
                <a:t>4</a:t>
              </a:r>
              <a:r>
                <a:rPr lang="zh-CN" altLang="en-US" sz="2800" dirty="0">
                  <a:solidFill>
                    <a:srgbClr val="000099"/>
                  </a:solidFill>
                  <a:ea typeface="幼圆" pitchFamily="49" charset="-122"/>
                </a:rPr>
                <a:t>阶</a:t>
              </a:r>
              <a:r>
                <a:rPr lang="en-US" altLang="zh-CN" sz="2800" dirty="0">
                  <a:solidFill>
                    <a:srgbClr val="000099"/>
                  </a:solidFill>
                </a:rPr>
                <a:t>B-</a:t>
              </a:r>
              <a:r>
                <a:rPr lang="zh-CN" altLang="en-US" sz="2800" dirty="0">
                  <a:solidFill>
                    <a:srgbClr val="000099"/>
                  </a:solidFill>
                  <a:ea typeface="幼圆" pitchFamily="49" charset="-122"/>
                </a:rPr>
                <a:t>树</a:t>
              </a:r>
              <a:r>
                <a:rPr lang="zh-CN" altLang="en-US" sz="2800" dirty="0">
                  <a:solidFill>
                    <a:srgbClr val="000099"/>
                  </a:solidFill>
                </a:rPr>
                <a:t>。</a:t>
              </a:r>
            </a:p>
          </p:txBody>
        </p:sp>
      </p:grpSp>
      <p:sp>
        <p:nvSpPr>
          <p:cNvPr id="357381" name="Text Box 5"/>
          <p:cNvSpPr txBox="1">
            <a:spLocks noChangeArrowheads="1"/>
          </p:cNvSpPr>
          <p:nvPr/>
        </p:nvSpPr>
        <p:spPr bwMode="auto">
          <a:xfrm>
            <a:off x="1870890" y="4149726"/>
            <a:ext cx="10078255" cy="523220"/>
          </a:xfrm>
          <a:prstGeom prst="rect">
            <a:avLst/>
          </a:prstGeom>
          <a:noFill/>
          <a:ln w="9525">
            <a:noFill/>
            <a:miter lim="800000"/>
            <a:headEnd/>
            <a:tailEnd/>
          </a:ln>
        </p:spPr>
        <p:txBody>
          <a:bodyPr>
            <a:spAutoFit/>
          </a:bodyPr>
          <a:lstStyle/>
          <a:p>
            <a:r>
              <a:rPr lang="en-US" altLang="zh-CN" sz="2800">
                <a:solidFill>
                  <a:srgbClr val="000099"/>
                </a:solidFill>
              </a:rPr>
              <a:t>1.  4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树的每个分支结点中关键字个数不能超过</a:t>
            </a:r>
            <a:r>
              <a:rPr lang="en-US" altLang="zh-CN" sz="2800">
                <a:solidFill>
                  <a:srgbClr val="000099"/>
                </a:solidFill>
              </a:rPr>
              <a:t>3</a:t>
            </a:r>
            <a:r>
              <a:rPr lang="zh-CN" altLang="en-US" sz="2800">
                <a:solidFill>
                  <a:srgbClr val="000099"/>
                </a:solidFill>
              </a:rPr>
              <a:t>；</a:t>
            </a:r>
          </a:p>
        </p:txBody>
      </p:sp>
      <p:sp>
        <p:nvSpPr>
          <p:cNvPr id="357382" name="Text Box 6"/>
          <p:cNvSpPr txBox="1">
            <a:spLocks noChangeArrowheads="1"/>
          </p:cNvSpPr>
          <p:nvPr/>
        </p:nvSpPr>
        <p:spPr bwMode="auto">
          <a:xfrm>
            <a:off x="1873007" y="4530726"/>
            <a:ext cx="10078255" cy="523220"/>
          </a:xfrm>
          <a:prstGeom prst="rect">
            <a:avLst/>
          </a:prstGeom>
          <a:noFill/>
          <a:ln w="9525">
            <a:noFill/>
            <a:miter lim="800000"/>
            <a:headEnd/>
            <a:tailEnd/>
          </a:ln>
        </p:spPr>
        <p:txBody>
          <a:bodyPr>
            <a:spAutoFit/>
          </a:bodyPr>
          <a:lstStyle/>
          <a:p>
            <a:r>
              <a:rPr lang="en-US" altLang="zh-CN" sz="2800" dirty="0">
                <a:solidFill>
                  <a:srgbClr val="000099"/>
                </a:solidFill>
              </a:rPr>
              <a:t>2.  </a:t>
            </a:r>
            <a:r>
              <a:rPr lang="zh-CN" altLang="en-US" sz="2800" dirty="0">
                <a:solidFill>
                  <a:srgbClr val="000099"/>
                </a:solidFill>
                <a:ea typeface="幼圆" pitchFamily="49" charset="-122"/>
              </a:rPr>
              <a:t>生成</a:t>
            </a:r>
            <a:r>
              <a:rPr lang="en-US" altLang="zh-CN" sz="2800" dirty="0">
                <a:solidFill>
                  <a:srgbClr val="000099"/>
                </a:solidFill>
              </a:rPr>
              <a:t>B-</a:t>
            </a:r>
            <a:r>
              <a:rPr lang="zh-CN" altLang="en-US" sz="2800" dirty="0">
                <a:solidFill>
                  <a:srgbClr val="000099"/>
                </a:solidFill>
                <a:ea typeface="幼圆" pitchFamily="49" charset="-122"/>
              </a:rPr>
              <a:t>树从空树开始，逐个插入关键字而得到的；</a:t>
            </a:r>
            <a:endParaRPr lang="zh-CN" altLang="en-US" sz="2800" dirty="0">
              <a:solidFill>
                <a:srgbClr val="000099"/>
              </a:solidFill>
            </a:endParaRPr>
          </a:p>
        </p:txBody>
      </p:sp>
      <p:sp>
        <p:nvSpPr>
          <p:cNvPr id="357383" name="Text Box 7"/>
          <p:cNvSpPr txBox="1">
            <a:spLocks noChangeArrowheads="1"/>
          </p:cNvSpPr>
          <p:nvPr/>
        </p:nvSpPr>
        <p:spPr bwMode="auto">
          <a:xfrm>
            <a:off x="1870890" y="4929188"/>
            <a:ext cx="10078255" cy="1255728"/>
          </a:xfrm>
          <a:prstGeom prst="rect">
            <a:avLst/>
          </a:prstGeom>
          <a:noFill/>
          <a:ln w="9525">
            <a:noFill/>
            <a:miter lim="800000"/>
            <a:headEnd/>
            <a:tailEnd/>
          </a:ln>
        </p:spPr>
        <p:txBody>
          <a:bodyPr>
            <a:spAutoFit/>
          </a:bodyPr>
          <a:lstStyle/>
          <a:p>
            <a:pPr marL="457200" indent="-457200">
              <a:lnSpc>
                <a:spcPct val="90000"/>
              </a:lnSpc>
            </a:pPr>
            <a:r>
              <a:rPr lang="en-US" altLang="zh-CN" sz="2800">
                <a:solidFill>
                  <a:srgbClr val="000099"/>
                </a:solidFill>
                <a:ea typeface="幼圆" pitchFamily="49" charset="-122"/>
              </a:rPr>
              <a:t>3.  </a:t>
            </a:r>
            <a:r>
              <a:rPr lang="zh-CN" altLang="en-US" sz="2800">
                <a:solidFill>
                  <a:srgbClr val="000099"/>
                </a:solidFill>
                <a:ea typeface="幼圆" pitchFamily="49" charset="-122"/>
              </a:rPr>
              <a:t>每次在最下面一层的某个分支结点中添加一个关</a:t>
            </a:r>
          </a:p>
          <a:p>
            <a:pPr marL="457200" indent="-457200">
              <a:lnSpc>
                <a:spcPct val="90000"/>
              </a:lnSpc>
            </a:pPr>
            <a:r>
              <a:rPr lang="zh-CN" altLang="en-US" sz="2800">
                <a:solidFill>
                  <a:srgbClr val="000099"/>
                </a:solidFill>
                <a:ea typeface="幼圆" pitchFamily="49" charset="-122"/>
              </a:rPr>
              <a:t>     键字</a:t>
            </a:r>
            <a:r>
              <a:rPr lang="en-US" altLang="zh-CN" sz="2800">
                <a:solidFill>
                  <a:srgbClr val="000099"/>
                </a:solidFill>
                <a:ea typeface="幼圆" pitchFamily="49" charset="-122"/>
              </a:rPr>
              <a:t>;</a:t>
            </a:r>
            <a:r>
              <a:rPr lang="zh-CN" altLang="en-US" sz="2800">
                <a:solidFill>
                  <a:srgbClr val="000099"/>
                </a:solidFill>
                <a:ea typeface="幼圆" pitchFamily="49" charset="-122"/>
              </a:rPr>
              <a:t>若添加后该分支结点中关键字个数不超过</a:t>
            </a:r>
            <a:r>
              <a:rPr lang="en-US" altLang="zh-CN" sz="2800">
                <a:solidFill>
                  <a:srgbClr val="000099"/>
                </a:solidFill>
                <a:ea typeface="幼圆" pitchFamily="49" charset="-122"/>
              </a:rPr>
              <a:t>3,</a:t>
            </a:r>
          </a:p>
          <a:p>
            <a:pPr marL="457200" indent="-457200">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则本次插入成功，否则，进行</a:t>
            </a:r>
            <a:r>
              <a:rPr lang="zh-CN" altLang="en-US" sz="2800">
                <a:solidFill>
                  <a:srgbClr val="FF0000"/>
                </a:solidFill>
                <a:ea typeface="黑体" pitchFamily="49" charset="-122"/>
              </a:rPr>
              <a:t>结点分裂</a:t>
            </a:r>
            <a:r>
              <a:rPr lang="zh-CN" altLang="en-US" sz="2800">
                <a:solidFill>
                  <a:srgbClr val="000099"/>
                </a:solidFill>
                <a:ea typeface="幼圆" pitchFamily="49" charset="-122"/>
              </a:rPr>
              <a:t>。</a:t>
            </a:r>
            <a:endParaRPr lang="zh-CN" altLang="en-US" sz="2800">
              <a:solidFill>
                <a:srgbClr val="000099"/>
              </a:solidFill>
            </a:endParaRPr>
          </a:p>
        </p:txBody>
      </p:sp>
      <p:grpSp>
        <p:nvGrpSpPr>
          <p:cNvPr id="3" name="Group 8"/>
          <p:cNvGrpSpPr>
            <a:grpSpLocks/>
          </p:cNvGrpSpPr>
          <p:nvPr/>
        </p:nvGrpSpPr>
        <p:grpSpPr bwMode="auto">
          <a:xfrm>
            <a:off x="1390471" y="3284538"/>
            <a:ext cx="9983016" cy="2952751"/>
            <a:chOff x="612" y="1842"/>
            <a:chExt cx="4717" cy="1860"/>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65" y="1842"/>
              <a:ext cx="917" cy="48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400" dirty="0">
                  <a:solidFill>
                    <a:srgbClr val="FF0000"/>
                  </a:solidFill>
                  <a:ea typeface="华文新魏" pitchFamily="2" charset="-122"/>
                </a:rPr>
                <a:t>原则</a:t>
              </a:r>
            </a:p>
          </p:txBody>
        </p:sp>
      </p:grpSp>
      <p:grpSp>
        <p:nvGrpSpPr>
          <p:cNvPr id="4" name="Group 150"/>
          <p:cNvGrpSpPr>
            <a:grpSpLocks/>
          </p:cNvGrpSpPr>
          <p:nvPr/>
        </p:nvGrpSpPr>
        <p:grpSpPr bwMode="auto">
          <a:xfrm>
            <a:off x="526982" y="333375"/>
            <a:ext cx="2785171"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b="0">
                <a:solidFill>
                  <a:srgbClr val="FFFFFF"/>
                </a:solidFill>
              </a:endParaRPr>
            </a:p>
          </p:txBody>
        </p:sp>
      </p:grpSp>
      <p:grpSp>
        <p:nvGrpSpPr>
          <p:cNvPr id="5" name="Group 153"/>
          <p:cNvGrpSpPr>
            <a:grpSpLocks/>
          </p:cNvGrpSpPr>
          <p:nvPr/>
        </p:nvGrpSpPr>
        <p:grpSpPr bwMode="auto">
          <a:xfrm>
            <a:off x="5390450" y="2349007"/>
            <a:ext cx="6080391" cy="1008063"/>
            <a:chOff x="2472" y="1162"/>
            <a:chExt cx="2873" cy="635"/>
          </a:xfrm>
        </p:grpSpPr>
        <p:sp>
          <p:nvSpPr>
            <p:cNvPr id="25609" name="Rectangle 154"/>
            <p:cNvSpPr>
              <a:spLocks noChangeArrowheads="1"/>
            </p:cNvSpPr>
            <p:nvPr/>
          </p:nvSpPr>
          <p:spPr bwMode="auto">
            <a:xfrm>
              <a:off x="2472" y="1162"/>
              <a:ext cx="2724" cy="635"/>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sz="2400">
                <a:solidFill>
                  <a:srgbClr val="FFFFCC"/>
                </a:solidFill>
              </a:endParaRPr>
            </a:p>
          </p:txBody>
        </p:sp>
        <p:sp>
          <p:nvSpPr>
            <p:cNvPr id="25610" name="Text Box 155"/>
            <p:cNvSpPr txBox="1">
              <a:spLocks noChangeArrowheads="1"/>
            </p:cNvSpPr>
            <p:nvPr/>
          </p:nvSpPr>
          <p:spPr bwMode="auto">
            <a:xfrm>
              <a:off x="2597" y="1253"/>
              <a:ext cx="2748" cy="52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800" dirty="0">
                  <a:solidFill>
                    <a:srgbClr val="000074"/>
                  </a:solidFill>
                  <a:ea typeface="幼圆" pitchFamily="49" charset="-122"/>
                </a:rPr>
                <a:t>B-</a:t>
              </a:r>
              <a:r>
                <a:rPr lang="zh-CN" altLang="en-US" sz="2800" dirty="0">
                  <a:solidFill>
                    <a:srgbClr val="000074"/>
                  </a:solidFill>
                  <a:latin typeface="幼圆" pitchFamily="49" charset="-122"/>
                  <a:ea typeface="幼圆" pitchFamily="49" charset="-122"/>
                </a:rPr>
                <a:t>树的生成从空树开始，即逐个在</a:t>
              </a:r>
            </a:p>
            <a:p>
              <a:pPr>
                <a:lnSpc>
                  <a:spcPct val="85000"/>
                </a:lnSpc>
              </a:pPr>
              <a:r>
                <a:rPr lang="zh-CN" altLang="en-US" sz="2800" dirty="0">
                  <a:solidFill>
                    <a:srgbClr val="000074"/>
                  </a:solidFill>
                  <a:latin typeface="幼圆" pitchFamily="49" charset="-122"/>
                  <a:ea typeface="幼圆" pitchFamily="49" charset="-122"/>
                </a:rPr>
                <a:t>叶结点中插入结点</a:t>
              </a:r>
              <a:r>
                <a:rPr lang="en-US" altLang="zh-CN" sz="2800" dirty="0">
                  <a:solidFill>
                    <a:srgbClr val="000074"/>
                  </a:solidFill>
                  <a:latin typeface="幼圆" pitchFamily="49" charset="-122"/>
                  <a:ea typeface="幼圆" pitchFamily="49" charset="-122"/>
                </a:rPr>
                <a:t>(</a:t>
              </a:r>
              <a:r>
                <a:rPr lang="zh-CN" altLang="en-US" sz="2800" dirty="0">
                  <a:solidFill>
                    <a:srgbClr val="000074"/>
                  </a:solidFill>
                  <a:latin typeface="幼圆" pitchFamily="49" charset="-122"/>
                  <a:ea typeface="幼圆" pitchFamily="49" charset="-122"/>
                </a:rPr>
                <a:t>关键字</a:t>
              </a:r>
              <a:r>
                <a:rPr lang="en-US" altLang="zh-CN" sz="2800" dirty="0">
                  <a:solidFill>
                    <a:srgbClr val="000074"/>
                  </a:solidFill>
                  <a:latin typeface="幼圆" pitchFamily="49" charset="-122"/>
                  <a:ea typeface="幼圆" pitchFamily="49" charset="-122"/>
                </a:rPr>
                <a:t>)</a:t>
              </a:r>
              <a:r>
                <a:rPr lang="zh-CN" altLang="en-US" sz="2800" dirty="0">
                  <a:solidFill>
                    <a:srgbClr val="000074"/>
                  </a:solidFill>
                  <a:latin typeface="幼圆" pitchFamily="49" charset="-122"/>
                  <a:ea typeface="幼圆" pitchFamily="49" charset="-122"/>
                </a:rPr>
                <a:t>而得到</a:t>
              </a:r>
            </a:p>
          </p:txBody>
        </p:sp>
      </p:grpSp>
      <p:sp>
        <p:nvSpPr>
          <p:cNvPr id="6" name="灯片编号占位符 5"/>
          <p:cNvSpPr>
            <a:spLocks noGrp="1"/>
          </p:cNvSpPr>
          <p:nvPr>
            <p:ph type="sldNum" sz="quarter" idx="12"/>
          </p:nvPr>
        </p:nvSpPr>
        <p:spPr/>
        <p:txBody>
          <a:bodyPr/>
          <a:lstStyle/>
          <a:p>
            <a:pPr>
              <a:defRPr/>
            </a:pPr>
            <a:fld id="{056801AA-A478-44F8-8C46-F9420D3CF34B}" type="slidenum">
              <a:rPr lang="en-US" altLang="zh-CN" smtClean="0"/>
              <a:pPr>
                <a:defRPr/>
              </a:pPr>
              <a:t>63</a:t>
            </a:fld>
            <a:endParaRPr lang="en-US" altLang="zh-CN"/>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58720" y="404813"/>
            <a:ext cx="8929055" cy="865189"/>
            <a:chOff x="1202" y="28"/>
            <a:chExt cx="3901" cy="545"/>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23" y="28"/>
              <a:ext cx="3765" cy="48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400" dirty="0" smtClean="0">
                  <a:solidFill>
                    <a:srgbClr val="FFFF00"/>
                  </a:solidFill>
                </a:rPr>
                <a:t> （</a:t>
              </a:r>
              <a:r>
                <a:rPr lang="en-US" altLang="zh-CN" sz="4400" dirty="0">
                  <a:solidFill>
                    <a:srgbClr val="FFFF00"/>
                  </a:solidFill>
                </a:rPr>
                <a:t>5, 6, 9, 13, </a:t>
              </a:r>
              <a:r>
                <a:rPr lang="en-US" altLang="zh-CN" sz="4400" dirty="0" smtClean="0">
                  <a:solidFill>
                    <a:srgbClr val="FFFF00"/>
                  </a:solidFill>
                </a:rPr>
                <a:t> 8</a:t>
              </a:r>
              <a:r>
                <a:rPr lang="en-US" altLang="zh-CN" sz="4400" dirty="0">
                  <a:solidFill>
                    <a:srgbClr val="FFFF00"/>
                  </a:solidFill>
                </a:rPr>
                <a:t>, 1, </a:t>
              </a:r>
              <a:r>
                <a:rPr lang="en-US" altLang="zh-CN" sz="4400" dirty="0" smtClean="0">
                  <a:solidFill>
                    <a:srgbClr val="FFFF00"/>
                  </a:solidFill>
                </a:rPr>
                <a:t>12</a:t>
              </a:r>
              <a:r>
                <a:rPr lang="en-US" altLang="zh-CN" sz="4400" dirty="0">
                  <a:solidFill>
                    <a:srgbClr val="FFFF00"/>
                  </a:solidFill>
                </a:rPr>
                <a:t>, 14, 10, 4, 3</a:t>
              </a:r>
              <a:r>
                <a:rPr lang="zh-CN" altLang="en-US" sz="4400" dirty="0">
                  <a:solidFill>
                    <a:srgbClr val="FFFF00"/>
                  </a:solidFill>
                </a:rPr>
                <a:t>）</a:t>
              </a:r>
            </a:p>
          </p:txBody>
        </p:sp>
      </p:grpSp>
      <p:sp>
        <p:nvSpPr>
          <p:cNvPr id="360453" name="Line 5"/>
          <p:cNvSpPr>
            <a:spLocks noChangeShapeType="1"/>
          </p:cNvSpPr>
          <p:nvPr/>
        </p:nvSpPr>
        <p:spPr bwMode="auto">
          <a:xfrm>
            <a:off x="2960833" y="1138238"/>
            <a:ext cx="383066"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4730136" y="4508500"/>
            <a:ext cx="670895" cy="492125"/>
            <a:chOff x="1927" y="2979"/>
            <a:chExt cx="317" cy="310"/>
          </a:xfrm>
        </p:grpSpPr>
        <p:sp>
          <p:nvSpPr>
            <p:cNvPr id="26804" name="Text Box 7"/>
            <p:cNvSpPr txBox="1">
              <a:spLocks noChangeArrowheads="1"/>
            </p:cNvSpPr>
            <p:nvPr/>
          </p:nvSpPr>
          <p:spPr bwMode="auto">
            <a:xfrm>
              <a:off x="2011" y="2979"/>
              <a:ext cx="159" cy="310"/>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3508977" y="1133475"/>
            <a:ext cx="383067"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4476169" y="4508501"/>
            <a:ext cx="1779884"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4033842" y="1133475"/>
            <a:ext cx="383067"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4154477" y="4505326"/>
            <a:ext cx="2846545"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4704739" y="1133475"/>
            <a:ext cx="383066"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3866648" y="4529139"/>
            <a:ext cx="3379876"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719574" y="5275264"/>
            <a:ext cx="3155540"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7822182" y="1989138"/>
            <a:ext cx="3693103"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5377751" y="1133475"/>
            <a:ext cx="383066"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5904136" y="1124744"/>
            <a:ext cx="383067"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6504228" y="1124744"/>
            <a:ext cx="383066"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7248110" y="1124744"/>
            <a:ext cx="383067"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8016097" y="1124744"/>
            <a:ext cx="383066"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8592086" y="1124744"/>
            <a:ext cx="383066"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9168075" y="1124744"/>
            <a:ext cx="383066"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4797860" y="4627564"/>
            <a:ext cx="575658"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334390" y="3605213"/>
            <a:ext cx="7113191"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5202090" y="4530726"/>
            <a:ext cx="2292052"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3580934" y="4521201"/>
            <a:ext cx="1746023"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5284629" y="4508500"/>
            <a:ext cx="3115328"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6383036" y="5589589"/>
            <a:ext cx="3155540"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5919547" y="4584700"/>
            <a:ext cx="575658"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3983048" y="3500438"/>
            <a:ext cx="5375634"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10"/>
                <a:chOff x="4785" y="3702"/>
                <a:chExt cx="317" cy="310"/>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66" y="3702"/>
                  <a:ext cx="159" cy="310"/>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6366105" y="4508500"/>
            <a:ext cx="2880409"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6315311" y="4518026"/>
            <a:ext cx="3174587"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3887811" y="5445125"/>
            <a:ext cx="3155539"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7293084" y="4606925"/>
            <a:ext cx="575658"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3096281" y="3479800"/>
            <a:ext cx="6363988"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203" y="2832"/>
              <a:ext cx="317" cy="310"/>
              <a:chOff x="4830" y="3292"/>
              <a:chExt cx="317" cy="310"/>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68" y="3292"/>
                <a:ext cx="231" cy="310"/>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2831731" y="4492626"/>
            <a:ext cx="2304751"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2351312" y="4483100"/>
            <a:ext cx="295871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719574" y="5373689"/>
            <a:ext cx="3155540"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3085698" y="4568825"/>
            <a:ext cx="575658"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526982" y="3070225"/>
            <a:ext cx="7102609"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10"/>
                <a:chOff x="612" y="2024"/>
                <a:chExt cx="317" cy="310"/>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95" y="2024"/>
                  <a:ext cx="159" cy="310"/>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49"/>
                <a:ext cx="2041" cy="629"/>
                <a:chOff x="1701" y="2257"/>
                <a:chExt cx="2041" cy="629"/>
              </a:xfrm>
            </p:grpSpPr>
            <p:grpSp>
              <p:nvGrpSpPr>
                <p:cNvPr id="26695" name="Group 148"/>
                <p:cNvGrpSpPr>
                  <a:grpSpLocks/>
                </p:cNvGrpSpPr>
                <p:nvPr/>
              </p:nvGrpSpPr>
              <p:grpSpPr bwMode="auto">
                <a:xfrm>
                  <a:off x="2258" y="2257"/>
                  <a:ext cx="1416" cy="368"/>
                  <a:chOff x="2258" y="1434"/>
                  <a:chExt cx="1416" cy="36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59" y="1434"/>
                    <a:ext cx="1315" cy="368"/>
                  </a:xfrm>
                  <a:prstGeom prst="rect">
                    <a:avLst/>
                  </a:prstGeom>
                  <a:noFill/>
                  <a:ln w="9525">
                    <a:noFill/>
                    <a:miter lim="800000"/>
                    <a:headEnd/>
                    <a:tailEnd/>
                  </a:ln>
                </p:spPr>
                <p:txBody>
                  <a:bodyPr>
                    <a:spAutoFit/>
                  </a:bodyPr>
                  <a:lstStyle/>
                  <a:p>
                    <a:r>
                      <a:rPr lang="en-US" altLang="zh-CN" sz="3200" dirty="0">
                        <a:solidFill>
                          <a:srgbClr val="F20000"/>
                        </a:solidFill>
                      </a:rPr>
                      <a:t>3   6  </a:t>
                    </a:r>
                    <a:r>
                      <a:rPr lang="en-US" altLang="zh-CN" sz="3200" dirty="0" smtClean="0">
                        <a:solidFill>
                          <a:srgbClr val="F20000"/>
                        </a:solidFill>
                      </a:rPr>
                      <a:t>   9   12</a:t>
                    </a:r>
                    <a:endParaRPr lang="en-US" altLang="zh-CN" sz="3200" dirty="0">
                      <a:solidFill>
                        <a:srgbClr val="F20000"/>
                      </a:solidFill>
                    </a:endParaRP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2063482" y="2716214"/>
            <a:ext cx="3155539"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5015492" y="3716339"/>
            <a:ext cx="575658"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27" name="Group 191"/>
          <p:cNvGrpSpPr>
            <a:grpSpLocks/>
          </p:cNvGrpSpPr>
          <p:nvPr/>
        </p:nvGrpSpPr>
        <p:grpSpPr bwMode="auto">
          <a:xfrm>
            <a:off x="838092" y="1700214"/>
            <a:ext cx="2698399"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
        <p:nvSpPr>
          <p:cNvPr id="360448" name="灯片编号占位符 360447"/>
          <p:cNvSpPr>
            <a:spLocks noGrp="1"/>
          </p:cNvSpPr>
          <p:nvPr>
            <p:ph type="sldNum" sz="quarter" idx="12"/>
          </p:nvPr>
        </p:nvSpPr>
        <p:spPr/>
        <p:txBody>
          <a:bodyPr/>
          <a:lstStyle/>
          <a:p>
            <a:pPr>
              <a:defRPr/>
            </a:pPr>
            <a:fld id="{056801AA-A478-44F8-8C46-F9420D3CF34B}" type="slidenum">
              <a:rPr lang="en-US" altLang="zh-CN" smtClean="0"/>
              <a:pPr>
                <a:defRPr/>
              </a:pPr>
              <a:t>64</a:t>
            </a:fld>
            <a:endParaRPr lang="en-US" altLang="zh-CN"/>
          </a:p>
        </p:txBody>
      </p:sp>
      <p:grpSp>
        <p:nvGrpSpPr>
          <p:cNvPr id="205" name="Group 161"/>
          <p:cNvGrpSpPr>
            <a:grpSpLocks/>
          </p:cNvGrpSpPr>
          <p:nvPr/>
        </p:nvGrpSpPr>
        <p:grpSpPr bwMode="auto">
          <a:xfrm>
            <a:off x="1465602" y="2565003"/>
            <a:ext cx="6529066" cy="2016125"/>
            <a:chOff x="884" y="1616"/>
            <a:chExt cx="3085" cy="1270"/>
          </a:xfrm>
        </p:grpSpPr>
        <p:sp>
          <p:nvSpPr>
            <p:cNvPr id="206"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07"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08"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9" name="Group 165"/>
            <p:cNvGrpSpPr>
              <a:grpSpLocks/>
            </p:cNvGrpSpPr>
            <p:nvPr/>
          </p:nvGrpSpPr>
          <p:grpSpPr bwMode="auto">
            <a:xfrm>
              <a:off x="2518" y="1852"/>
              <a:ext cx="317" cy="310"/>
              <a:chOff x="567" y="1483"/>
              <a:chExt cx="317" cy="310"/>
            </a:xfrm>
          </p:grpSpPr>
          <p:sp>
            <p:nvSpPr>
              <p:cNvPr id="223"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24" name="Rectangle 167"/>
              <p:cNvSpPr>
                <a:spLocks noChangeArrowheads="1"/>
              </p:cNvSpPr>
              <p:nvPr/>
            </p:nvSpPr>
            <p:spPr bwMode="auto">
              <a:xfrm>
                <a:off x="649" y="1483"/>
                <a:ext cx="159" cy="310"/>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10" name="Group 168"/>
            <p:cNvGrpSpPr>
              <a:grpSpLocks/>
            </p:cNvGrpSpPr>
            <p:nvPr/>
          </p:nvGrpSpPr>
          <p:grpSpPr bwMode="auto">
            <a:xfrm>
              <a:off x="3106" y="2311"/>
              <a:ext cx="817" cy="308"/>
              <a:chOff x="3560" y="1344"/>
              <a:chExt cx="817" cy="308"/>
            </a:xfrm>
          </p:grpSpPr>
          <p:sp>
            <p:nvSpPr>
              <p:cNvPr id="221"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22"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dirty="0">
                    <a:solidFill>
                      <a:srgbClr val="F20000"/>
                    </a:solidFill>
                  </a:rPr>
                  <a:t>9 12</a:t>
                </a:r>
              </a:p>
            </p:txBody>
          </p:sp>
        </p:grpSp>
        <p:grpSp>
          <p:nvGrpSpPr>
            <p:cNvPr id="211" name="Group 171"/>
            <p:cNvGrpSpPr>
              <a:grpSpLocks/>
            </p:cNvGrpSpPr>
            <p:nvPr/>
          </p:nvGrpSpPr>
          <p:grpSpPr bwMode="auto">
            <a:xfrm>
              <a:off x="1746" y="2312"/>
              <a:ext cx="317" cy="310"/>
              <a:chOff x="567" y="1483"/>
              <a:chExt cx="317" cy="310"/>
            </a:xfrm>
          </p:grpSpPr>
          <p:sp>
            <p:nvSpPr>
              <p:cNvPr id="219"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20" name="Rectangle 173"/>
              <p:cNvSpPr>
                <a:spLocks noChangeArrowheads="1"/>
              </p:cNvSpPr>
              <p:nvPr/>
            </p:nvSpPr>
            <p:spPr bwMode="auto">
              <a:xfrm>
                <a:off x="649" y="1483"/>
                <a:ext cx="159" cy="310"/>
              </a:xfrm>
              <a:prstGeom prst="rect">
                <a:avLst/>
              </a:prstGeom>
              <a:noFill/>
              <a:ln w="9525">
                <a:noFill/>
                <a:miter lim="800000"/>
                <a:headEnd/>
                <a:tailEnd/>
              </a:ln>
            </p:spPr>
            <p:txBody>
              <a:bodyPr wrap="none">
                <a:spAutoFit/>
              </a:bodyPr>
              <a:lstStyle/>
              <a:p>
                <a:pPr algn="ctr"/>
                <a:r>
                  <a:rPr lang="en-US" altLang="zh-CN" sz="2600" dirty="0">
                    <a:solidFill>
                      <a:srgbClr val="F20000"/>
                    </a:solidFill>
                  </a:rPr>
                  <a:t>3</a:t>
                </a:r>
              </a:p>
            </p:txBody>
          </p:sp>
        </p:grpSp>
        <p:sp>
          <p:nvSpPr>
            <p:cNvPr id="212"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3"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4"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5"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6"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7"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18"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sp>
        <p:nvSpPr>
          <p:cNvPr id="160" name="右箭头 159">
            <a:hlinkClick r:id="rId2" action="ppaction://hlinkpres?slideindex=65&amp;slidetitle=PowerPoint 演示文稿"/>
          </p:cNvPr>
          <p:cNvSpPr/>
          <p:nvPr/>
        </p:nvSpPr>
        <p:spPr bwMode="auto">
          <a:xfrm>
            <a:off x="8495194" y="5929313"/>
            <a:ext cx="1992500" cy="524023"/>
          </a:xfrm>
          <a:prstGeom prst="rightArrow">
            <a:avLst/>
          </a:prstGeom>
          <a:solidFill>
            <a:schemeClr val="tx1"/>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758493575"/>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205"/>
                                        </p:tgtEl>
                                        <p:attrNameLst>
                                          <p:attrName>style.visibility</p:attrName>
                                        </p:attrNameLst>
                                      </p:cBhvr>
                                      <p:to>
                                        <p:strVal val="visible"/>
                                      </p:to>
                                    </p:set>
                                    <p:animEffect transition="in" filter="wipe(up)">
                                      <p:cBhvr>
                                        <p:cTn id="19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1216925" y="1025526"/>
            <a:ext cx="8931171"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2" name="Group 58"/>
          <p:cNvGrpSpPr>
            <a:grpSpLocks/>
          </p:cNvGrpSpPr>
          <p:nvPr/>
        </p:nvGrpSpPr>
        <p:grpSpPr bwMode="auto">
          <a:xfrm>
            <a:off x="1614807" y="1524001"/>
            <a:ext cx="10241216" cy="1592263"/>
            <a:chOff x="576" y="960"/>
            <a:chExt cx="4656" cy="1003"/>
          </a:xfrm>
        </p:grpSpPr>
        <p:sp>
          <p:nvSpPr>
            <p:cNvPr id="27669" name="Text Box 5"/>
            <p:cNvSpPr txBox="1">
              <a:spLocks noChangeArrowheads="1"/>
            </p:cNvSpPr>
            <p:nvPr/>
          </p:nvSpPr>
          <p:spPr bwMode="auto">
            <a:xfrm>
              <a:off x="576" y="960"/>
              <a:ext cx="2305"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4488"/>
                  </a:solidFill>
                  <a:latin typeface="楷体_GB2312" pitchFamily="49" charset="-122"/>
                  <a:ea typeface="楷体_GB2312" pitchFamily="49" charset="-122"/>
                </a:rPr>
                <a:t>(</a:t>
              </a:r>
              <a:r>
                <a:rPr lang="en-US" altLang="zh-CN" sz="2400">
                  <a:solidFill>
                    <a:srgbClr val="004488"/>
                  </a:solidFill>
                  <a:ea typeface="楷体_GB2312" pitchFamily="49" charset="-122"/>
                </a:rPr>
                <a:t>1</a:t>
              </a:r>
              <a:r>
                <a:rPr lang="en-US" altLang="zh-CN" sz="2400">
                  <a:solidFill>
                    <a:srgbClr val="004488"/>
                  </a:solidFill>
                  <a:latin typeface="楷体_GB2312" pitchFamily="49" charset="-122"/>
                  <a:ea typeface="楷体_GB2312" pitchFamily="49" charset="-122"/>
                </a:rPr>
                <a:t>) </a:t>
              </a:r>
              <a:r>
                <a:rPr lang="zh-CN" altLang="en-US" sz="2400">
                  <a:solidFill>
                    <a:srgbClr val="004488"/>
                  </a:solidFill>
                  <a:latin typeface="幼圆" pitchFamily="49" charset="-122"/>
                  <a:ea typeface="幼圆" pitchFamily="49" charset="-122"/>
                </a:rPr>
                <a:t>每个分支结点最多有</a:t>
              </a:r>
              <a:r>
                <a:rPr lang="en-US" altLang="zh-CN" sz="2400">
                  <a:solidFill>
                    <a:srgbClr val="004488"/>
                  </a:solidFill>
                  <a:ea typeface="楷体_GB2312" pitchFamily="49" charset="-122"/>
                </a:rPr>
                <a:t>m </a:t>
              </a:r>
              <a:r>
                <a:rPr lang="zh-CN" altLang="en-US" sz="2400">
                  <a:solidFill>
                    <a:srgbClr val="004488"/>
                  </a:solidFill>
                  <a:latin typeface="幼圆" pitchFamily="49" charset="-122"/>
                  <a:ea typeface="幼圆" pitchFamily="49" charset="-122"/>
                </a:rPr>
                <a:t>棵子树；</a:t>
              </a:r>
              <a:endParaRPr lang="zh-CN" altLang="en-US" sz="2400" b="0">
                <a:solidFill>
                  <a:srgbClr val="004488"/>
                </a:solidFill>
                <a:latin typeface="幼圆" pitchFamily="49" charset="-122"/>
                <a:ea typeface="幼圆" pitchFamily="49" charset="-122"/>
              </a:endParaRPr>
            </a:p>
          </p:txBody>
        </p:sp>
        <p:sp>
          <p:nvSpPr>
            <p:cNvPr id="27670" name="Text Box 6"/>
            <p:cNvSpPr txBox="1">
              <a:spLocks noChangeArrowheads="1"/>
            </p:cNvSpPr>
            <p:nvPr/>
          </p:nvSpPr>
          <p:spPr bwMode="auto">
            <a:xfrm>
              <a:off x="576" y="1200"/>
              <a:ext cx="4440" cy="291"/>
            </a:xfrm>
            <a:prstGeom prst="rect">
              <a:avLst/>
            </a:prstGeom>
            <a:noFill/>
            <a:ln w="12700" cap="sq">
              <a:noFill/>
              <a:miter lim="800000"/>
              <a:headEnd type="none" w="sm" len="sm"/>
              <a:tailEnd type="none" w="sm" len="sm"/>
            </a:ln>
          </p:spPr>
          <p:txBody>
            <a:bodyPr>
              <a:spAutoFit/>
            </a:bodyPr>
            <a:lstStyle/>
            <a:p>
              <a:r>
                <a:rPr lang="en-US" altLang="zh-CN" sz="2400" dirty="0">
                  <a:solidFill>
                    <a:srgbClr val="004488"/>
                  </a:solidFill>
                  <a:latin typeface="楷体_GB2312" pitchFamily="49" charset="-122"/>
                  <a:ea typeface="楷体_GB2312" pitchFamily="49" charset="-122"/>
                </a:rPr>
                <a:t>(</a:t>
              </a:r>
              <a:r>
                <a:rPr lang="en-US" altLang="zh-CN" sz="2400" dirty="0">
                  <a:solidFill>
                    <a:srgbClr val="004488"/>
                  </a:solidFill>
                  <a:ea typeface="楷体_GB2312" pitchFamily="49" charset="-122"/>
                </a:rPr>
                <a:t>2</a:t>
              </a:r>
              <a:r>
                <a:rPr lang="en-US" altLang="zh-CN" sz="2400" dirty="0">
                  <a:solidFill>
                    <a:srgbClr val="004488"/>
                  </a:solidFill>
                  <a:latin typeface="楷体_GB2312" pitchFamily="49" charset="-122"/>
                  <a:ea typeface="楷体_GB2312" pitchFamily="49" charset="-122"/>
                </a:rPr>
                <a:t>) </a:t>
              </a:r>
              <a:r>
                <a:rPr lang="zh-CN" altLang="en-US" sz="2400" dirty="0">
                  <a:solidFill>
                    <a:srgbClr val="004488"/>
                  </a:solidFill>
                  <a:latin typeface="幼圆" pitchFamily="49" charset="-122"/>
                  <a:ea typeface="幼圆" pitchFamily="49" charset="-122"/>
                </a:rPr>
                <a:t>除根结点外，每个分支结点最少有</a:t>
              </a:r>
              <a:r>
                <a:rPr lang="zh-CN" altLang="en-US" sz="2400" b="0" dirty="0">
                  <a:solidFill>
                    <a:srgbClr val="004488"/>
                  </a:solidFill>
                  <a:latin typeface="楷体_GB2312" pitchFamily="49" charset="-122"/>
                  <a:ea typeface="楷体_GB2312" pitchFamily="49" charset="-122"/>
                  <a:sym typeface="Symbol" pitchFamily="18" charset="2"/>
                </a:rPr>
                <a:t></a:t>
              </a:r>
              <a:r>
                <a:rPr lang="en-US" altLang="zh-CN" sz="2400" dirty="0">
                  <a:solidFill>
                    <a:srgbClr val="004488"/>
                  </a:solidFill>
                  <a:ea typeface="楷体_GB2312" pitchFamily="49" charset="-122"/>
                </a:rPr>
                <a:t>m/2</a:t>
              </a:r>
              <a:r>
                <a:rPr lang="en-US" altLang="zh-CN" sz="2400" b="0" dirty="0">
                  <a:solidFill>
                    <a:srgbClr val="004488"/>
                  </a:solidFill>
                  <a:ea typeface="楷体_GB2312" pitchFamily="49" charset="-122"/>
                  <a:sym typeface="Symbol" pitchFamily="18" charset="2"/>
                </a:rPr>
                <a:t></a:t>
              </a:r>
              <a:r>
                <a:rPr lang="zh-CN" altLang="en-US" sz="2400" dirty="0">
                  <a:solidFill>
                    <a:srgbClr val="004488"/>
                  </a:solidFill>
                  <a:latin typeface="幼圆" pitchFamily="49" charset="-122"/>
                  <a:ea typeface="幼圆" pitchFamily="49" charset="-122"/>
                </a:rPr>
                <a:t>棵子树</a:t>
              </a:r>
              <a:r>
                <a:rPr lang="zh-CN" altLang="en-US" sz="2400" dirty="0">
                  <a:solidFill>
                    <a:srgbClr val="004488"/>
                  </a:solidFill>
                  <a:latin typeface="楷体_GB2312" pitchFamily="49" charset="-122"/>
                  <a:ea typeface="楷体_GB2312" pitchFamily="49" charset="-122"/>
                </a:rPr>
                <a:t>；</a:t>
              </a:r>
              <a:endParaRPr lang="zh-CN" altLang="en-US" sz="2400" b="0" dirty="0">
                <a:solidFill>
                  <a:srgbClr val="004488"/>
                </a:solidFill>
              </a:endParaRPr>
            </a:p>
          </p:txBody>
        </p:sp>
        <p:sp>
          <p:nvSpPr>
            <p:cNvPr id="27671" name="Text Box 7"/>
            <p:cNvSpPr txBox="1">
              <a:spLocks noChangeArrowheads="1"/>
            </p:cNvSpPr>
            <p:nvPr/>
          </p:nvSpPr>
          <p:spPr bwMode="auto">
            <a:xfrm>
              <a:off x="576" y="1440"/>
              <a:ext cx="4656" cy="523"/>
            </a:xfrm>
            <a:prstGeom prst="rect">
              <a:avLst/>
            </a:prstGeom>
            <a:noFill/>
            <a:ln w="12700" cap="sq">
              <a:noFill/>
              <a:miter lim="800000"/>
              <a:headEnd type="none" w="sm" len="sm"/>
              <a:tailEnd type="none" w="sm" len="sm"/>
            </a:ln>
          </p:spPr>
          <p:txBody>
            <a:bodyPr>
              <a:spAutoFit/>
            </a:bodyPr>
            <a:lstStyle/>
            <a:p>
              <a:r>
                <a:rPr lang="en-US" altLang="zh-CN" sz="2400" dirty="0">
                  <a:solidFill>
                    <a:srgbClr val="004488"/>
                  </a:solidFill>
                  <a:latin typeface="楷体_GB2312" pitchFamily="49" charset="-122"/>
                  <a:ea typeface="楷体_GB2312" pitchFamily="49" charset="-122"/>
                </a:rPr>
                <a:t>(</a:t>
              </a:r>
              <a:r>
                <a:rPr lang="en-US" altLang="zh-CN" sz="2400" dirty="0">
                  <a:solidFill>
                    <a:srgbClr val="004488"/>
                  </a:solidFill>
                  <a:ea typeface="楷体_GB2312" pitchFamily="49" charset="-122"/>
                </a:rPr>
                <a:t>3</a:t>
              </a:r>
              <a:r>
                <a:rPr lang="en-US" altLang="zh-CN" sz="2400" dirty="0">
                  <a:solidFill>
                    <a:srgbClr val="004488"/>
                  </a:solidFill>
                  <a:latin typeface="楷体_GB2312" pitchFamily="49" charset="-122"/>
                  <a:ea typeface="楷体_GB2312" pitchFamily="49" charset="-122"/>
                </a:rPr>
                <a:t>) </a:t>
              </a:r>
              <a:r>
                <a:rPr lang="zh-CN" altLang="en-US" sz="2400" dirty="0">
                  <a:solidFill>
                    <a:srgbClr val="004488"/>
                  </a:solidFill>
                  <a:latin typeface="幼圆" pitchFamily="49" charset="-122"/>
                  <a:ea typeface="幼圆" pitchFamily="49" charset="-122"/>
                </a:rPr>
                <a:t>根结点最少有两棵子树</a:t>
              </a:r>
              <a:r>
                <a:rPr lang="en-US" altLang="zh-CN" sz="2400" dirty="0">
                  <a:solidFill>
                    <a:srgbClr val="004488"/>
                  </a:solidFill>
                  <a:latin typeface="幼圆" pitchFamily="49" charset="-122"/>
                  <a:ea typeface="幼圆" pitchFamily="49" charset="-122"/>
                </a:rPr>
                <a:t>(</a:t>
              </a:r>
              <a:r>
                <a:rPr lang="zh-CN" altLang="en-US" sz="2400" dirty="0">
                  <a:solidFill>
                    <a:srgbClr val="004488"/>
                  </a:solidFill>
                  <a:latin typeface="幼圆" pitchFamily="49" charset="-122"/>
                  <a:ea typeface="幼圆" pitchFamily="49" charset="-122"/>
                </a:rPr>
                <a:t>除非根为叶结点</a:t>
              </a:r>
              <a:r>
                <a:rPr lang="en-US" altLang="zh-CN" sz="2400" dirty="0">
                  <a:solidFill>
                    <a:srgbClr val="004488"/>
                  </a:solidFill>
                  <a:latin typeface="幼圆" pitchFamily="49" charset="-122"/>
                  <a:ea typeface="幼圆" pitchFamily="49" charset="-122"/>
                </a:rPr>
                <a:t>,</a:t>
              </a:r>
              <a:r>
                <a:rPr lang="zh-CN" altLang="en-US" sz="2400" dirty="0" smtClean="0">
                  <a:solidFill>
                    <a:srgbClr val="004488"/>
                  </a:solidFill>
                  <a:latin typeface="幼圆" pitchFamily="49" charset="-122"/>
                  <a:ea typeface="幼圆" pitchFamily="49" charset="-122"/>
                </a:rPr>
                <a:t>此</a:t>
              </a:r>
              <a:endParaRPr lang="en-US" altLang="zh-CN" sz="2400" dirty="0" smtClean="0">
                <a:solidFill>
                  <a:srgbClr val="004488"/>
                </a:solidFill>
                <a:latin typeface="幼圆" pitchFamily="49" charset="-122"/>
                <a:ea typeface="幼圆" pitchFamily="49" charset="-122"/>
              </a:endParaRPr>
            </a:p>
            <a:p>
              <a:r>
                <a:rPr lang="zh-CN" altLang="en-US" sz="2400" dirty="0" smtClean="0">
                  <a:solidFill>
                    <a:srgbClr val="004488"/>
                  </a:solidFill>
                  <a:latin typeface="幼圆" pitchFamily="49" charset="-122"/>
                  <a:ea typeface="幼圆" pitchFamily="49" charset="-122"/>
                </a:rPr>
                <a:t>    </a:t>
              </a:r>
              <a:r>
                <a:rPr lang="zh-CN" altLang="en-US" sz="2400" dirty="0">
                  <a:solidFill>
                    <a:srgbClr val="004488"/>
                  </a:solidFill>
                  <a:latin typeface="幼圆" pitchFamily="49" charset="-122"/>
                  <a:ea typeface="幼圆" pitchFamily="49" charset="-122"/>
                </a:rPr>
                <a:t>时</a:t>
              </a:r>
              <a:r>
                <a:rPr lang="en-US" altLang="zh-CN" sz="2400" dirty="0">
                  <a:solidFill>
                    <a:srgbClr val="004488"/>
                  </a:solidFill>
                  <a:ea typeface="楷体_GB2312" pitchFamily="49" charset="-122"/>
                </a:rPr>
                <a:t>B+</a:t>
              </a:r>
              <a:r>
                <a:rPr lang="zh-CN" altLang="zh-CN" sz="2400" dirty="0">
                  <a:solidFill>
                    <a:srgbClr val="004488"/>
                  </a:solidFill>
                  <a:latin typeface="幼圆" pitchFamily="49" charset="-122"/>
                  <a:ea typeface="幼圆" pitchFamily="49" charset="-122"/>
                </a:rPr>
                <a:t>树只有一个结点</a:t>
              </a:r>
              <a:r>
                <a:rPr lang="en-US" altLang="zh-CN" sz="2400" dirty="0">
                  <a:solidFill>
                    <a:srgbClr val="004488"/>
                  </a:solidFill>
                  <a:latin typeface="楷体_GB2312" pitchFamily="49" charset="-122"/>
                  <a:ea typeface="楷体_GB2312" pitchFamily="49" charset="-122"/>
                </a:rPr>
                <a:t>)</a:t>
              </a:r>
              <a:r>
                <a:rPr lang="zh-CN" altLang="en-US" sz="2400" dirty="0">
                  <a:solidFill>
                    <a:srgbClr val="004488"/>
                  </a:solidFill>
                  <a:latin typeface="楷体_GB2312" pitchFamily="49" charset="-122"/>
                  <a:ea typeface="楷体_GB2312" pitchFamily="49" charset="-122"/>
                </a:rPr>
                <a:t>；</a:t>
              </a:r>
              <a:endParaRPr lang="zh-CN" altLang="en-US" sz="2400" b="0" dirty="0">
                <a:solidFill>
                  <a:srgbClr val="004488"/>
                </a:solidFill>
              </a:endParaRPr>
            </a:p>
          </p:txBody>
        </p:sp>
      </p:grpSp>
      <p:sp>
        <p:nvSpPr>
          <p:cNvPr id="125960" name="Text Box 8"/>
          <p:cNvSpPr txBox="1">
            <a:spLocks noChangeArrowheads="1"/>
          </p:cNvSpPr>
          <p:nvPr/>
        </p:nvSpPr>
        <p:spPr bwMode="auto">
          <a:xfrm>
            <a:off x="1631738" y="2971801"/>
            <a:ext cx="8592548" cy="442913"/>
          </a:xfrm>
          <a:prstGeom prst="rect">
            <a:avLst/>
          </a:prstGeom>
          <a:noFill/>
          <a:ln w="12700" cap="sq">
            <a:noFill/>
            <a:miter lim="800000"/>
            <a:headEnd type="none" w="sm" len="sm"/>
            <a:tailEnd type="none" w="sm" len="sm"/>
          </a:ln>
        </p:spPr>
        <p:txBody>
          <a:bodyPr>
            <a:spAutoFit/>
          </a:bodyPr>
          <a:lstStyle/>
          <a:p>
            <a:r>
              <a:rPr lang="en-US" altLang="zh-CN" sz="2300" dirty="0">
                <a:solidFill>
                  <a:srgbClr val="004488"/>
                </a:solidFill>
                <a:latin typeface="楷体_GB2312" pitchFamily="49" charset="-122"/>
                <a:ea typeface="楷体_GB2312" pitchFamily="49" charset="-122"/>
              </a:rPr>
              <a:t>(</a:t>
            </a:r>
            <a:r>
              <a:rPr lang="en-US" altLang="zh-CN" sz="2300" dirty="0">
                <a:solidFill>
                  <a:srgbClr val="004488"/>
                </a:solidFill>
                <a:ea typeface="楷体_GB2312" pitchFamily="49" charset="-122"/>
              </a:rPr>
              <a:t>4</a:t>
            </a:r>
            <a:r>
              <a:rPr lang="en-US" altLang="zh-CN" sz="2300" dirty="0">
                <a:solidFill>
                  <a:srgbClr val="004488"/>
                </a:solidFill>
                <a:latin typeface="楷体_GB2312" pitchFamily="49" charset="-122"/>
                <a:ea typeface="楷体_GB2312" pitchFamily="49" charset="-122"/>
              </a:rPr>
              <a:t>) </a:t>
            </a:r>
            <a:r>
              <a:rPr lang="zh-CN" altLang="en-US" sz="2300" dirty="0">
                <a:solidFill>
                  <a:srgbClr val="004488"/>
                </a:solidFill>
                <a:latin typeface="幼圆" pitchFamily="49" charset="-122"/>
                <a:ea typeface="幼圆" pitchFamily="49" charset="-122"/>
              </a:rPr>
              <a:t>具有</a:t>
            </a:r>
            <a:r>
              <a:rPr lang="en-US" altLang="zh-CN" sz="2300" dirty="0">
                <a:solidFill>
                  <a:srgbClr val="004488"/>
                </a:solidFill>
                <a:ea typeface="楷体_GB2312" pitchFamily="49" charset="-122"/>
              </a:rPr>
              <a:t>n </a:t>
            </a:r>
            <a:r>
              <a:rPr lang="zh-CN" altLang="en-US" sz="2300" dirty="0">
                <a:solidFill>
                  <a:srgbClr val="004488"/>
                </a:solidFill>
                <a:latin typeface="幼圆" pitchFamily="49" charset="-122"/>
                <a:ea typeface="幼圆" pitchFamily="49" charset="-122"/>
              </a:rPr>
              <a:t>棵子树的结点中一定有</a:t>
            </a:r>
            <a:r>
              <a:rPr lang="en-US" altLang="zh-CN" sz="2300" dirty="0">
                <a:solidFill>
                  <a:srgbClr val="004488"/>
                </a:solidFill>
                <a:ea typeface="楷体_GB2312" pitchFamily="49" charset="-122"/>
              </a:rPr>
              <a:t>n </a:t>
            </a:r>
            <a:r>
              <a:rPr lang="zh-CN" altLang="en-US" sz="2300" dirty="0">
                <a:solidFill>
                  <a:srgbClr val="004488"/>
                </a:solidFill>
                <a:latin typeface="幼圆" pitchFamily="49" charset="-122"/>
                <a:ea typeface="幼圆" pitchFamily="49" charset="-122"/>
              </a:rPr>
              <a:t>个关键字</a:t>
            </a:r>
            <a:r>
              <a:rPr lang="zh-CN" altLang="en-US" sz="2300" dirty="0">
                <a:solidFill>
                  <a:srgbClr val="004488"/>
                </a:solidFill>
                <a:latin typeface="楷体_GB2312" pitchFamily="49" charset="-122"/>
                <a:ea typeface="楷体_GB2312" pitchFamily="49" charset="-122"/>
              </a:rPr>
              <a:t>；</a:t>
            </a:r>
            <a:endParaRPr lang="zh-CN" altLang="en-US" sz="2300" b="0" dirty="0">
              <a:solidFill>
                <a:srgbClr val="004488"/>
              </a:solidFill>
            </a:endParaRPr>
          </a:p>
        </p:txBody>
      </p:sp>
      <p:sp>
        <p:nvSpPr>
          <p:cNvPr id="125961" name="Text Box 9"/>
          <p:cNvSpPr txBox="1">
            <a:spLocks noChangeArrowheads="1"/>
          </p:cNvSpPr>
          <p:nvPr/>
        </p:nvSpPr>
        <p:spPr bwMode="auto">
          <a:xfrm>
            <a:off x="1606342" y="5281614"/>
            <a:ext cx="9864498"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endParaRPr lang="zh-CN" altLang="en-US" sz="2300" b="0">
              <a:solidFill>
                <a:srgbClr val="004488"/>
              </a:solidFill>
              <a:latin typeface="幼圆" pitchFamily="49" charset="-122"/>
              <a:ea typeface="幼圆" pitchFamily="49" charset="-122"/>
            </a:endParaRPr>
          </a:p>
        </p:txBody>
      </p:sp>
      <p:grpSp>
        <p:nvGrpSpPr>
          <p:cNvPr id="3" name="Group 10"/>
          <p:cNvGrpSpPr>
            <a:grpSpLocks/>
          </p:cNvGrpSpPr>
          <p:nvPr/>
        </p:nvGrpSpPr>
        <p:grpSpPr bwMode="auto">
          <a:xfrm>
            <a:off x="1614808" y="3335339"/>
            <a:ext cx="7796785" cy="1897062"/>
            <a:chOff x="588" y="2238"/>
            <a:chExt cx="3684" cy="1195"/>
          </a:xfrm>
        </p:grpSpPr>
        <p:sp>
          <p:nvSpPr>
            <p:cNvPr id="27664" name="Text Box 11"/>
            <p:cNvSpPr txBox="1">
              <a:spLocks noChangeArrowheads="1"/>
            </p:cNvSpPr>
            <p:nvPr/>
          </p:nvSpPr>
          <p:spPr bwMode="auto">
            <a:xfrm>
              <a:off x="588" y="2238"/>
              <a:ext cx="3356" cy="1195"/>
            </a:xfrm>
            <a:prstGeom prst="rect">
              <a:avLst/>
            </a:prstGeom>
            <a:noFill/>
            <a:ln w="12700" cap="sq">
              <a:noFill/>
              <a:miter lim="800000"/>
              <a:headEnd type="none" w="sm" len="sm"/>
              <a:tailEnd type="none" w="sm" len="sm"/>
            </a:ln>
          </p:spPr>
          <p:txBody>
            <a:bodyPr wrap="none">
              <a:spAutoFit/>
            </a:bodyPr>
            <a:lstStyle/>
            <a:p>
              <a:r>
                <a:rPr lang="en-US" altLang="zh-CN" sz="2300" dirty="0">
                  <a:solidFill>
                    <a:srgbClr val="004488"/>
                  </a:solidFill>
                  <a:latin typeface="楷体_GB2312" pitchFamily="49" charset="-122"/>
                  <a:ea typeface="楷体_GB2312" pitchFamily="49" charset="-122"/>
                </a:rPr>
                <a:t>(</a:t>
              </a:r>
              <a:r>
                <a:rPr lang="en-US" altLang="zh-CN" sz="2300" dirty="0">
                  <a:solidFill>
                    <a:srgbClr val="004488"/>
                  </a:solidFill>
                  <a:ea typeface="楷体_GB2312" pitchFamily="49" charset="-122"/>
                </a:rPr>
                <a:t>5</a:t>
              </a:r>
              <a:r>
                <a:rPr lang="en-US" altLang="zh-CN" sz="2300" dirty="0">
                  <a:solidFill>
                    <a:srgbClr val="004488"/>
                  </a:solidFill>
                  <a:latin typeface="楷体_GB2312" pitchFamily="49" charset="-122"/>
                  <a:ea typeface="楷体_GB2312" pitchFamily="49" charset="-122"/>
                </a:rPr>
                <a:t>) </a:t>
              </a:r>
              <a:r>
                <a:rPr lang="zh-CN" altLang="en-US" sz="2300" dirty="0">
                  <a:solidFill>
                    <a:srgbClr val="004488"/>
                  </a:solidFill>
                  <a:latin typeface="幼圆" pitchFamily="49" charset="-122"/>
                  <a:ea typeface="幼圆" pitchFamily="49" charset="-122"/>
                </a:rPr>
                <a:t>叶结点中存放记录的关键字以及指向记录的指针</a:t>
              </a:r>
              <a:r>
                <a:rPr lang="en-US" altLang="zh-CN" sz="2300" dirty="0" smtClean="0">
                  <a:solidFill>
                    <a:srgbClr val="004488"/>
                  </a:solidFill>
                  <a:latin typeface="幼圆" pitchFamily="49" charset="-122"/>
                  <a:ea typeface="幼圆" pitchFamily="49" charset="-122"/>
                </a:rPr>
                <a:t>,</a:t>
              </a:r>
            </a:p>
            <a:p>
              <a:r>
                <a:rPr lang="en-US" altLang="zh-CN" sz="2300" dirty="0" smtClean="0">
                  <a:solidFill>
                    <a:srgbClr val="004488"/>
                  </a:solidFill>
                  <a:latin typeface="幼圆" pitchFamily="49" charset="-122"/>
                  <a:ea typeface="幼圆" pitchFamily="49" charset="-122"/>
                </a:rPr>
                <a:t>    </a:t>
              </a:r>
              <a:r>
                <a:rPr lang="zh-CN" altLang="en-US" sz="2300" dirty="0" smtClean="0">
                  <a:solidFill>
                    <a:srgbClr val="004488"/>
                  </a:solidFill>
                  <a:latin typeface="幼圆" pitchFamily="49" charset="-122"/>
                  <a:ea typeface="幼圆" pitchFamily="49" charset="-122"/>
                </a:rPr>
                <a:t>或者数据分块后每块的最大关键字值及指向该块</a:t>
              </a:r>
            </a:p>
            <a:p>
              <a:r>
                <a:rPr lang="zh-CN" altLang="en-US" sz="2300" dirty="0" smtClean="0">
                  <a:solidFill>
                    <a:srgbClr val="004488"/>
                  </a:solidFill>
                  <a:latin typeface="幼圆" pitchFamily="49" charset="-122"/>
                  <a:ea typeface="幼圆" pitchFamily="49" charset="-122"/>
                </a:rPr>
                <a:t>    的指针，并且叶结点按关键字值的大小顺序链接</a:t>
              </a:r>
            </a:p>
            <a:p>
              <a:r>
                <a:rPr lang="zh-CN" altLang="en-US" sz="2300" dirty="0" smtClean="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dirty="0" smtClean="0">
                  <a:solidFill>
                    <a:srgbClr val="004488"/>
                  </a:solidFill>
                </a:rPr>
                <a:t>                      </a:t>
              </a:r>
              <a:r>
                <a:rPr lang="en-US" altLang="zh-CN" sz="2200" dirty="0">
                  <a:solidFill>
                    <a:srgbClr val="004488"/>
                  </a:solidFill>
                </a:rPr>
                <a:t>key</a:t>
              </a:r>
              <a:r>
                <a:rPr lang="en-US" altLang="zh-CN" sz="2200" baseline="-25000" dirty="0">
                  <a:solidFill>
                    <a:srgbClr val="004488"/>
                  </a:solidFill>
                </a:rPr>
                <a:t>1</a:t>
              </a:r>
              <a:r>
                <a:rPr lang="en-US" altLang="zh-CN" sz="2200" dirty="0">
                  <a:solidFill>
                    <a:srgbClr val="004488"/>
                  </a:solidFill>
                </a:rPr>
                <a:t>   p</a:t>
              </a:r>
              <a:r>
                <a:rPr lang="en-US" altLang="zh-CN" sz="2200" baseline="-25000" dirty="0">
                  <a:solidFill>
                    <a:srgbClr val="004488"/>
                  </a:solidFill>
                </a:rPr>
                <a:t>1</a:t>
              </a:r>
              <a:r>
                <a:rPr lang="en-US" altLang="zh-CN" sz="2200" dirty="0">
                  <a:solidFill>
                    <a:srgbClr val="004488"/>
                  </a:solidFill>
                </a:rPr>
                <a:t>   key</a:t>
              </a:r>
              <a:r>
                <a:rPr lang="en-US" altLang="zh-CN" sz="2200" baseline="-25000" dirty="0">
                  <a:solidFill>
                    <a:srgbClr val="004488"/>
                  </a:solidFill>
                </a:rPr>
                <a:t>2</a:t>
              </a:r>
              <a:r>
                <a:rPr lang="en-US" altLang="zh-CN" sz="2200" dirty="0">
                  <a:solidFill>
                    <a:srgbClr val="004488"/>
                  </a:solidFill>
                </a:rPr>
                <a:t>   p</a:t>
              </a:r>
              <a:r>
                <a:rPr lang="en-US" altLang="zh-CN" sz="2200" baseline="-25000" dirty="0">
                  <a:solidFill>
                    <a:srgbClr val="004488"/>
                  </a:solidFill>
                </a:rPr>
                <a:t>2</a:t>
              </a:r>
              <a:r>
                <a:rPr lang="en-US" altLang="zh-CN" sz="2200" dirty="0">
                  <a:solidFill>
                    <a:srgbClr val="004488"/>
                  </a:solidFill>
                </a:rPr>
                <a:t>   </a:t>
              </a:r>
              <a:r>
                <a:rPr lang="en-US" altLang="zh-CN" sz="2200" dirty="0">
                  <a:solidFill>
                    <a:srgbClr val="004488"/>
                  </a:solidFill>
                  <a:cs typeface="Times New Roman" pitchFamily="18" charset="0"/>
                </a:rPr>
                <a:t>……  </a:t>
              </a:r>
              <a:r>
                <a:rPr lang="en-US" altLang="zh-CN" sz="2200" dirty="0" err="1">
                  <a:solidFill>
                    <a:srgbClr val="004488"/>
                  </a:solidFill>
                  <a:cs typeface="Times New Roman" pitchFamily="18" charset="0"/>
                </a:rPr>
                <a:t>key</a:t>
              </a:r>
              <a:r>
                <a:rPr lang="en-US" altLang="zh-CN" sz="2200" baseline="-25000" dirty="0" err="1">
                  <a:solidFill>
                    <a:srgbClr val="004488"/>
                  </a:solidFill>
                </a:rPr>
                <a:t>n</a:t>
              </a:r>
              <a:r>
                <a:rPr lang="en-US" altLang="zh-CN" sz="2200" dirty="0">
                  <a:solidFill>
                    <a:srgbClr val="004488"/>
                  </a:solidFill>
                  <a:cs typeface="Times New Roman" pitchFamily="18" charset="0"/>
                </a:rPr>
                <a:t>    </a:t>
              </a:r>
              <a:r>
                <a:rPr lang="en-US" altLang="zh-CN" sz="2200" dirty="0" err="1">
                  <a:solidFill>
                    <a:srgbClr val="004488"/>
                  </a:solidFill>
                  <a:cs typeface="Times New Roman" pitchFamily="18" charset="0"/>
                </a:rPr>
                <a:t>p</a:t>
              </a:r>
              <a:r>
                <a:rPr lang="en-US" altLang="zh-CN" sz="2200" baseline="-25000" dirty="0" err="1">
                  <a:solidFill>
                    <a:srgbClr val="004488"/>
                  </a:solidFill>
                </a:rPr>
                <a:t>n</a:t>
              </a:r>
              <a:r>
                <a:rPr lang="en-US" altLang="zh-CN" sz="2200" b="0" baseline="-25000" dirty="0">
                  <a:solidFill>
                    <a:srgbClr val="004488"/>
                  </a:solidFill>
                </a:rPr>
                <a:t>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319576" y="1600200"/>
            <a:ext cx="1092058"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461374" y="304801"/>
            <a:ext cx="4510030"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latin typeface="黑体" pitchFamily="49" charset="-122"/>
                  <a:ea typeface="黑体" pitchFamily="49" charset="-122"/>
                </a:rPr>
                <a:t>四</a:t>
              </a:r>
              <a:r>
                <a:rPr lang="en-US" altLang="zh-CN" sz="3000">
                  <a:solidFill>
                    <a:srgbClr val="FF3300"/>
                  </a:solidFill>
                  <a:latin typeface="楷体_GB2312" pitchFamily="49" charset="-122"/>
                  <a:ea typeface="楷体_GB2312" pitchFamily="49" charset="-122"/>
                </a:rPr>
                <a:t>.</a:t>
              </a:r>
              <a:r>
                <a:rPr lang="en-US" altLang="zh-CN" sz="3000">
                  <a:solidFill>
                    <a:srgbClr val="FF3300"/>
                  </a:solidFill>
                  <a:ea typeface="楷体_GB2312" pitchFamily="49" charset="-122"/>
                </a:rPr>
                <a:t>B</a:t>
              </a:r>
              <a:r>
                <a:rPr lang="en-US" altLang="zh-CN" sz="3000">
                  <a:solidFill>
                    <a:srgbClr val="FF3300"/>
                  </a:solidFill>
                  <a:cs typeface="Times New Roman" pitchFamily="18" charset="0"/>
                </a:rPr>
                <a:t>+</a:t>
              </a:r>
              <a:r>
                <a:rPr lang="zh-CN" altLang="zh-CN" sz="3000">
                  <a:solidFill>
                    <a:srgbClr val="FF3300"/>
                  </a:solidFill>
                  <a:latin typeface="黑体" pitchFamily="49" charset="-122"/>
                  <a:ea typeface="黑体" pitchFamily="49" charset="-122"/>
                </a:rPr>
                <a:t>树的定义</a:t>
              </a:r>
              <a:endParaRPr lang="zh-CN" altLang="en-US" sz="3000" b="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2278782" y="3754439"/>
            <a:ext cx="6336479" cy="9525"/>
            <a:chOff x="1116" y="2365"/>
            <a:chExt cx="2994"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055" y="2365"/>
              <a:ext cx="1055" cy="6"/>
            </a:xfrm>
            <a:prstGeom prst="line">
              <a:avLst/>
            </a:prstGeom>
            <a:noFill/>
            <a:ln w="50800" cap="sq">
              <a:solidFill>
                <a:srgbClr val="FF0000"/>
              </a:solidFill>
              <a:round/>
              <a:headEnd type="none" w="sm" len="sm"/>
              <a:tailEnd type="none" w="sm" len="sm"/>
            </a:ln>
          </p:spPr>
          <p:txBody>
            <a:bodyPr/>
            <a:lstStyle/>
            <a:p>
              <a:endParaRPr lang="zh-CN" altLang="en-US"/>
            </a:p>
          </p:txBody>
        </p:sp>
      </p:grpSp>
      <p:sp>
        <p:nvSpPr>
          <p:cNvPr id="7" name="灯片编号占位符 6"/>
          <p:cNvSpPr>
            <a:spLocks noGrp="1"/>
          </p:cNvSpPr>
          <p:nvPr>
            <p:ph type="sldNum" sz="quarter" idx="11"/>
          </p:nvPr>
        </p:nvSpPr>
        <p:spPr/>
        <p:txBody>
          <a:bodyPr/>
          <a:lstStyle/>
          <a:p>
            <a:fld id="{0C913308-F349-4B6D-A68A-DD1791B4A57B}" type="slidenum">
              <a:rPr lang="zh-CN" altLang="en-US" smtClean="0"/>
              <a:pPr/>
              <a:t>65</a:t>
            </a:fld>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7877208" y="568325"/>
            <a:ext cx="3555537"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3300"/>
                  </a:solidFill>
                  <a:latin typeface="黑体" pitchFamily="49" charset="-122"/>
                  <a:ea typeface="黑体" pitchFamily="49" charset="-122"/>
                </a:rPr>
                <a:t>一棵</a:t>
              </a:r>
              <a:r>
                <a:rPr lang="en-US" altLang="zh-CN" sz="3200" dirty="0">
                  <a:solidFill>
                    <a:srgbClr val="FF3300"/>
                  </a:solidFill>
                  <a:ea typeface="黑体" pitchFamily="49" charset="-122"/>
                </a:rPr>
                <a:t>3</a:t>
              </a:r>
              <a:r>
                <a:rPr lang="zh-CN" altLang="en-US" sz="3200" dirty="0">
                  <a:solidFill>
                    <a:srgbClr val="FF3300"/>
                  </a:solidFill>
                  <a:latin typeface="黑体" pitchFamily="49" charset="-122"/>
                  <a:ea typeface="黑体" pitchFamily="49" charset="-122"/>
                </a:rPr>
                <a:t>阶</a:t>
              </a:r>
              <a:r>
                <a:rPr lang="en-US" altLang="zh-CN" sz="3200" dirty="0">
                  <a:solidFill>
                    <a:srgbClr val="FF3300"/>
                  </a:solidFill>
                  <a:ea typeface="黑体" pitchFamily="49" charset="-122"/>
                </a:rPr>
                <a:t>B</a:t>
              </a:r>
              <a:r>
                <a:rPr lang="en-US" altLang="zh-CN" sz="3200" dirty="0">
                  <a:solidFill>
                    <a:srgbClr val="FF3300"/>
                  </a:solidFill>
                  <a:latin typeface="黑体" pitchFamily="49" charset="-122"/>
                  <a:ea typeface="黑体" pitchFamily="49" charset="-122"/>
                </a:rPr>
                <a:t>+</a:t>
              </a:r>
              <a:r>
                <a:rPr lang="zh-CN" altLang="en-US" sz="3200" dirty="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213755" y="1219201"/>
            <a:ext cx="11671898" cy="4078289"/>
            <a:chOff x="101" y="768"/>
            <a:chExt cx="5515" cy="2569"/>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181" cy="553"/>
              <a:chOff x="299" y="2784"/>
              <a:chExt cx="181" cy="553"/>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grpSp>
          <p:nvGrpSpPr>
            <p:cNvPr id="13" name="Group 75"/>
            <p:cNvGrpSpPr>
              <a:grpSpLocks/>
            </p:cNvGrpSpPr>
            <p:nvPr/>
          </p:nvGrpSpPr>
          <p:grpSpPr bwMode="auto">
            <a:xfrm>
              <a:off x="684" y="2784"/>
              <a:ext cx="181" cy="553"/>
              <a:chOff x="299" y="2784"/>
              <a:chExt cx="181" cy="553"/>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14" name="Group 79"/>
            <p:cNvGrpSpPr>
              <a:grpSpLocks/>
            </p:cNvGrpSpPr>
            <p:nvPr/>
          </p:nvGrpSpPr>
          <p:grpSpPr bwMode="auto">
            <a:xfrm>
              <a:off x="1190" y="2784"/>
              <a:ext cx="181" cy="553"/>
              <a:chOff x="299" y="2784"/>
              <a:chExt cx="181" cy="553"/>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grpSp>
          <p:nvGrpSpPr>
            <p:cNvPr id="15" name="Group 83"/>
            <p:cNvGrpSpPr>
              <a:grpSpLocks/>
            </p:cNvGrpSpPr>
            <p:nvPr/>
          </p:nvGrpSpPr>
          <p:grpSpPr bwMode="auto">
            <a:xfrm>
              <a:off x="1563" y="2784"/>
              <a:ext cx="181" cy="553"/>
              <a:chOff x="299" y="2784"/>
              <a:chExt cx="181" cy="553"/>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16" name="Group 87"/>
            <p:cNvGrpSpPr>
              <a:grpSpLocks/>
            </p:cNvGrpSpPr>
            <p:nvPr/>
          </p:nvGrpSpPr>
          <p:grpSpPr bwMode="auto">
            <a:xfrm>
              <a:off x="1958" y="2784"/>
              <a:ext cx="181" cy="553"/>
              <a:chOff x="299" y="2784"/>
              <a:chExt cx="181" cy="553"/>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grpSp>
          <p:nvGrpSpPr>
            <p:cNvPr id="17" name="Group 91"/>
            <p:cNvGrpSpPr>
              <a:grpSpLocks/>
            </p:cNvGrpSpPr>
            <p:nvPr/>
          </p:nvGrpSpPr>
          <p:grpSpPr bwMode="auto">
            <a:xfrm>
              <a:off x="2471" y="2784"/>
              <a:ext cx="181" cy="553"/>
              <a:chOff x="299" y="2784"/>
              <a:chExt cx="181" cy="553"/>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grpSp>
          <p:nvGrpSpPr>
            <p:cNvPr id="18" name="Group 95"/>
            <p:cNvGrpSpPr>
              <a:grpSpLocks/>
            </p:cNvGrpSpPr>
            <p:nvPr/>
          </p:nvGrpSpPr>
          <p:grpSpPr bwMode="auto">
            <a:xfrm>
              <a:off x="2854" y="2784"/>
              <a:ext cx="181" cy="553"/>
              <a:chOff x="299" y="2784"/>
              <a:chExt cx="181" cy="553"/>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19" name="Group 99"/>
            <p:cNvGrpSpPr>
              <a:grpSpLocks/>
            </p:cNvGrpSpPr>
            <p:nvPr/>
          </p:nvGrpSpPr>
          <p:grpSpPr bwMode="auto">
            <a:xfrm>
              <a:off x="3227" y="2784"/>
              <a:ext cx="181" cy="553"/>
              <a:chOff x="299" y="2784"/>
              <a:chExt cx="181" cy="553"/>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grpSp>
          <p:nvGrpSpPr>
            <p:cNvPr id="20" name="Group 103"/>
            <p:cNvGrpSpPr>
              <a:grpSpLocks/>
            </p:cNvGrpSpPr>
            <p:nvPr/>
          </p:nvGrpSpPr>
          <p:grpSpPr bwMode="auto">
            <a:xfrm>
              <a:off x="3755" y="2784"/>
              <a:ext cx="181" cy="553"/>
              <a:chOff x="299" y="2784"/>
              <a:chExt cx="181" cy="553"/>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21" name="Group 107"/>
            <p:cNvGrpSpPr>
              <a:grpSpLocks/>
            </p:cNvGrpSpPr>
            <p:nvPr/>
          </p:nvGrpSpPr>
          <p:grpSpPr bwMode="auto">
            <a:xfrm>
              <a:off x="4151" y="2784"/>
              <a:ext cx="181" cy="553"/>
              <a:chOff x="299" y="2784"/>
              <a:chExt cx="181" cy="553"/>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22" name="Group 111"/>
            <p:cNvGrpSpPr>
              <a:grpSpLocks/>
            </p:cNvGrpSpPr>
            <p:nvPr/>
          </p:nvGrpSpPr>
          <p:grpSpPr bwMode="auto">
            <a:xfrm>
              <a:off x="4538" y="2784"/>
              <a:ext cx="181" cy="553"/>
              <a:chOff x="299" y="2784"/>
              <a:chExt cx="181" cy="553"/>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23" name="Group 115"/>
            <p:cNvGrpSpPr>
              <a:grpSpLocks/>
            </p:cNvGrpSpPr>
            <p:nvPr/>
          </p:nvGrpSpPr>
          <p:grpSpPr bwMode="auto">
            <a:xfrm>
              <a:off x="5037" y="2784"/>
              <a:ext cx="181" cy="553"/>
              <a:chOff x="299" y="2784"/>
              <a:chExt cx="181" cy="553"/>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t>
                </a:r>
              </a:p>
            </p:txBody>
          </p:sp>
        </p:grpSp>
        <p:grpSp>
          <p:nvGrpSpPr>
            <p:cNvPr id="24" name="Group 119"/>
            <p:cNvGrpSpPr>
              <a:grpSpLocks/>
            </p:cNvGrpSpPr>
            <p:nvPr/>
          </p:nvGrpSpPr>
          <p:grpSpPr bwMode="auto">
            <a:xfrm>
              <a:off x="5413" y="2784"/>
              <a:ext cx="181" cy="553"/>
              <a:chOff x="299" y="2784"/>
              <a:chExt cx="181" cy="553"/>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143"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154" cy="271"/>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34" y="1162"/>
              <a:ext cx="564"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60        99</a:t>
              </a:r>
            </a:p>
          </p:txBody>
        </p:sp>
        <p:sp>
          <p:nvSpPr>
            <p:cNvPr id="28723" name="Text Box 133"/>
            <p:cNvSpPr txBox="1">
              <a:spLocks noChangeArrowheads="1"/>
            </p:cNvSpPr>
            <p:nvPr/>
          </p:nvSpPr>
          <p:spPr bwMode="auto">
            <a:xfrm>
              <a:off x="4014" y="1933"/>
              <a:ext cx="620"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85        99</a:t>
              </a:r>
            </a:p>
          </p:txBody>
        </p:sp>
        <p:sp>
          <p:nvSpPr>
            <p:cNvPr id="28724" name="Text Box 134"/>
            <p:cNvSpPr txBox="1">
              <a:spLocks noChangeArrowheads="1"/>
            </p:cNvSpPr>
            <p:nvPr/>
          </p:nvSpPr>
          <p:spPr bwMode="auto">
            <a:xfrm>
              <a:off x="101" y="2645"/>
              <a:ext cx="620"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10    </a:t>
              </a:r>
              <a:r>
                <a:rPr lang="en-US" altLang="zh-CN" sz="2400" dirty="0" smtClean="0">
                  <a:solidFill>
                    <a:srgbClr val="000099"/>
                  </a:solidFill>
                </a:rPr>
                <a:t>    </a:t>
              </a:r>
              <a:r>
                <a:rPr lang="en-US" altLang="zh-CN" sz="2400" dirty="0">
                  <a:solidFill>
                    <a:srgbClr val="000099"/>
                  </a:solidFill>
                </a:rPr>
                <a:t>20</a:t>
              </a:r>
            </a:p>
          </p:txBody>
        </p:sp>
        <p:sp>
          <p:nvSpPr>
            <p:cNvPr id="28725" name="Text Box 135"/>
            <p:cNvSpPr txBox="1">
              <a:spLocks noChangeArrowheads="1"/>
            </p:cNvSpPr>
            <p:nvPr/>
          </p:nvSpPr>
          <p:spPr bwMode="auto">
            <a:xfrm>
              <a:off x="4816" y="2639"/>
              <a:ext cx="620"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92        99</a:t>
              </a:r>
            </a:p>
          </p:txBody>
        </p:sp>
        <p:sp>
          <p:nvSpPr>
            <p:cNvPr id="28726" name="Text Box 136"/>
            <p:cNvSpPr txBox="1">
              <a:spLocks noChangeArrowheads="1"/>
            </p:cNvSpPr>
            <p:nvPr/>
          </p:nvSpPr>
          <p:spPr bwMode="auto">
            <a:xfrm>
              <a:off x="1004" y="1919"/>
              <a:ext cx="987"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20  </a:t>
              </a:r>
              <a:r>
                <a:rPr lang="en-US" altLang="zh-CN" sz="2400" dirty="0" smtClean="0">
                  <a:solidFill>
                    <a:srgbClr val="000099"/>
                  </a:solidFill>
                </a:rPr>
                <a:t>      </a:t>
              </a:r>
              <a:r>
                <a:rPr lang="en-US" altLang="zh-CN" sz="2400" dirty="0">
                  <a:solidFill>
                    <a:srgbClr val="000099"/>
                  </a:solidFill>
                </a:rPr>
                <a:t>41       60</a:t>
              </a:r>
            </a:p>
          </p:txBody>
        </p:sp>
        <p:sp>
          <p:nvSpPr>
            <p:cNvPr id="28727" name="Text Box 137"/>
            <p:cNvSpPr txBox="1">
              <a:spLocks noChangeArrowheads="1"/>
            </p:cNvSpPr>
            <p:nvPr/>
          </p:nvSpPr>
          <p:spPr bwMode="auto">
            <a:xfrm>
              <a:off x="991" y="2647"/>
              <a:ext cx="1020"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27        36     </a:t>
              </a:r>
              <a:r>
                <a:rPr lang="en-US" altLang="zh-CN" sz="2400" dirty="0" smtClean="0">
                  <a:solidFill>
                    <a:srgbClr val="000099"/>
                  </a:solidFill>
                </a:rPr>
                <a:t>   </a:t>
              </a:r>
              <a:r>
                <a:rPr lang="en-US" altLang="zh-CN" sz="2400" dirty="0">
                  <a:solidFill>
                    <a:srgbClr val="000099"/>
                  </a:solidFill>
                </a:rPr>
                <a:t>41</a:t>
              </a:r>
            </a:p>
          </p:txBody>
        </p:sp>
        <p:sp>
          <p:nvSpPr>
            <p:cNvPr id="28728" name="Text Box 138"/>
            <p:cNvSpPr txBox="1">
              <a:spLocks noChangeArrowheads="1"/>
            </p:cNvSpPr>
            <p:nvPr/>
          </p:nvSpPr>
          <p:spPr bwMode="auto">
            <a:xfrm>
              <a:off x="2261" y="2650"/>
              <a:ext cx="1020"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46        51      </a:t>
              </a:r>
              <a:r>
                <a:rPr lang="en-US" altLang="zh-CN" sz="2400" dirty="0" smtClean="0">
                  <a:solidFill>
                    <a:srgbClr val="000099"/>
                  </a:solidFill>
                </a:rPr>
                <a:t>  </a:t>
              </a:r>
              <a:r>
                <a:rPr lang="en-US" altLang="zh-CN" sz="2400" dirty="0">
                  <a:solidFill>
                    <a:srgbClr val="000099"/>
                  </a:solidFill>
                </a:rPr>
                <a:t>60</a:t>
              </a:r>
            </a:p>
          </p:txBody>
        </p:sp>
        <p:sp>
          <p:nvSpPr>
            <p:cNvPr id="28729" name="Text Box 139"/>
            <p:cNvSpPr txBox="1">
              <a:spLocks noChangeArrowheads="1"/>
            </p:cNvSpPr>
            <p:nvPr/>
          </p:nvSpPr>
          <p:spPr bwMode="auto">
            <a:xfrm>
              <a:off x="3555" y="2645"/>
              <a:ext cx="987"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0099"/>
                  </a:solidFill>
                </a:rPr>
                <a:t>65        79       85</a:t>
              </a:r>
            </a:p>
          </p:txBody>
        </p:sp>
      </p:grpSp>
      <p:grpSp>
        <p:nvGrpSpPr>
          <p:cNvPr id="25" name="Group 188"/>
          <p:cNvGrpSpPr>
            <a:grpSpLocks/>
          </p:cNvGrpSpPr>
          <p:nvPr/>
        </p:nvGrpSpPr>
        <p:grpSpPr bwMode="auto">
          <a:xfrm>
            <a:off x="1625389" y="5791200"/>
            <a:ext cx="7142821"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33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3300"/>
                  </a:solidFill>
                  <a:ea typeface="幼圆" pitchFamily="49" charset="-122"/>
                </a:rPr>
                <a:t>只有叶结点含有指向相应记录的指针</a:t>
              </a:r>
              <a:endParaRPr lang="zh-CN" altLang="en-US" sz="2800" b="0" dirty="0">
                <a:solidFill>
                  <a:srgbClr val="FF3300"/>
                </a:solidFill>
                <a:ea typeface="幼圆" pitchFamily="49" charset="-122"/>
              </a:endParaRPr>
            </a:p>
          </p:txBody>
        </p:sp>
      </p:grpSp>
      <p:grpSp>
        <p:nvGrpSpPr>
          <p:cNvPr id="26" name="Group 194"/>
          <p:cNvGrpSpPr>
            <a:grpSpLocks/>
          </p:cNvGrpSpPr>
          <p:nvPr/>
        </p:nvGrpSpPr>
        <p:grpSpPr bwMode="auto">
          <a:xfrm>
            <a:off x="702642" y="1143001"/>
            <a:ext cx="3572468"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b="0">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30"/>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800" i="1" dirty="0">
                  <a:solidFill>
                    <a:srgbClr val="003399"/>
                  </a:solidFill>
                  <a:ea typeface="黑体" pitchFamily="49" charset="-122"/>
                </a:rPr>
                <a:t>两个入口</a:t>
              </a:r>
            </a:p>
          </p:txBody>
        </p:sp>
      </p:grpSp>
      <p:grpSp>
        <p:nvGrpSpPr>
          <p:cNvPr id="27" name="Group 195"/>
          <p:cNvGrpSpPr>
            <a:grpSpLocks/>
          </p:cNvGrpSpPr>
          <p:nvPr/>
        </p:nvGrpSpPr>
        <p:grpSpPr bwMode="auto">
          <a:xfrm>
            <a:off x="239153" y="3581400"/>
            <a:ext cx="9997832" cy="838200"/>
            <a:chOff x="113" y="2256"/>
            <a:chExt cx="4724" cy="528"/>
          </a:xfrm>
        </p:grpSpPr>
        <p:sp>
          <p:nvSpPr>
            <p:cNvPr id="28679" name="Text Box 196"/>
            <p:cNvSpPr txBox="1">
              <a:spLocks noChangeArrowheads="1"/>
            </p:cNvSpPr>
            <p:nvPr/>
          </p:nvSpPr>
          <p:spPr bwMode="auto">
            <a:xfrm>
              <a:off x="113" y="2256"/>
              <a:ext cx="463" cy="330"/>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rPr>
                <a:t>list</a:t>
              </a:r>
              <a:endParaRPr lang="en-US" altLang="zh-CN" sz="2200" dirty="0">
                <a:solidFill>
                  <a:srgbClr val="FF3300"/>
                </a:solidFill>
              </a:endParaRP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
        <p:nvSpPr>
          <p:cNvPr id="28" name="灯片编号占位符 27"/>
          <p:cNvSpPr>
            <a:spLocks noGrp="1"/>
          </p:cNvSpPr>
          <p:nvPr>
            <p:ph type="sldNum" sz="quarter" idx="11"/>
          </p:nvPr>
        </p:nvSpPr>
        <p:spPr/>
        <p:txBody>
          <a:bodyPr/>
          <a:lstStyle/>
          <a:p>
            <a:fld id="{0C913308-F349-4B6D-A68A-DD1791B4A57B}" type="slidenum">
              <a:rPr lang="zh-CN" altLang="en-US" smtClean="0"/>
              <a:pPr/>
              <a:t>66</a:t>
            </a:fld>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562961" y="228600"/>
            <a:ext cx="11119519" cy="2865438"/>
            <a:chOff x="266" y="192"/>
            <a:chExt cx="5254" cy="1805"/>
          </a:xfrm>
        </p:grpSpPr>
        <p:grpSp>
          <p:nvGrpSpPr>
            <p:cNvPr id="3" name="Group 66"/>
            <p:cNvGrpSpPr>
              <a:grpSpLocks/>
            </p:cNvGrpSpPr>
            <p:nvPr/>
          </p:nvGrpSpPr>
          <p:grpSpPr bwMode="auto">
            <a:xfrm>
              <a:off x="266" y="200"/>
              <a:ext cx="2436" cy="1459"/>
              <a:chOff x="362" y="314"/>
              <a:chExt cx="2436" cy="1459"/>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31"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154"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252"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827" name="Text Box 65"/>
              <p:cNvSpPr txBox="1">
                <a:spLocks noChangeArrowheads="1"/>
              </p:cNvSpPr>
              <p:nvPr/>
            </p:nvSpPr>
            <p:spPr bwMode="auto">
              <a:xfrm>
                <a:off x="978" y="1466"/>
                <a:ext cx="177"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154"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252" cy="233"/>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20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196"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507934" y="4244975"/>
            <a:ext cx="11682479"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499468" y="4654550"/>
            <a:ext cx="11284598"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1199300" y="764705"/>
            <a:ext cx="4469818"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6863192" y="2348881"/>
            <a:ext cx="4696271"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507934" y="5334000"/>
            <a:ext cx="11284598"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421163" y="5340350"/>
            <a:ext cx="1259676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865605" y="260351"/>
            <a:ext cx="812694"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507934" y="3429000"/>
            <a:ext cx="4876165"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649734" y="3459163"/>
            <a:ext cx="4931191"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a:solidFill>
                  <a:srgbClr val="FF3300"/>
                </a:solidFill>
                <a:ea typeface="华文新魏" pitchFamily="2" charset="-122"/>
              </a:rPr>
              <a:t>B-</a:t>
            </a:r>
            <a:r>
              <a:rPr lang="zh-CN" altLang="en-US" sz="3100">
                <a:solidFill>
                  <a:srgbClr val="FF3300"/>
                </a:solidFill>
                <a:latin typeface="华文新魏" pitchFamily="2" charset="-122"/>
                <a:ea typeface="华文新魏" pitchFamily="2" charset="-122"/>
              </a:rPr>
              <a:t>树与</a:t>
            </a:r>
            <a:r>
              <a:rPr lang="en-US" altLang="zh-CN" sz="3100">
                <a:solidFill>
                  <a:srgbClr val="FF3300"/>
                </a:solidFill>
                <a:ea typeface="华文新魏" pitchFamily="2" charset="-122"/>
              </a:rPr>
              <a:t>B+</a:t>
            </a:r>
            <a:r>
              <a:rPr lang="zh-CN" altLang="en-US" sz="310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5276164" y="3494089"/>
            <a:ext cx="4467701"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482537" y="4656139"/>
            <a:ext cx="11707876"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5807378" y="320676"/>
            <a:ext cx="19851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448675" y="587375"/>
            <a:ext cx="4444421"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
        <p:nvSpPr>
          <p:cNvPr id="20" name="灯片编号占位符 19"/>
          <p:cNvSpPr>
            <a:spLocks noGrp="1"/>
          </p:cNvSpPr>
          <p:nvPr>
            <p:ph type="sldNum" sz="quarter" idx="11"/>
          </p:nvPr>
        </p:nvSpPr>
        <p:spPr/>
        <p:txBody>
          <a:bodyPr/>
          <a:lstStyle/>
          <a:p>
            <a:fld id="{0C913308-F349-4B6D-A68A-DD1791B4A57B}" type="slidenum">
              <a:rPr lang="zh-CN" altLang="en-US" smtClean="0"/>
              <a:pPr/>
              <a:t>67</a:t>
            </a:fld>
            <a:endParaRPr lang="zh-CN" altLang="en-US"/>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507935" y="304800"/>
            <a:ext cx="5906848"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a:t>
              </a:r>
              <a:r>
                <a:rPr lang="en-US" altLang="zh-CN" sz="3300" dirty="0" smtClean="0">
                  <a:solidFill>
                    <a:srgbClr val="FF0000"/>
                  </a:solidFill>
                  <a:ea typeface="楷体_GB2312" pitchFamily="49" charset="-122"/>
                </a:rPr>
                <a:t>7.6</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zh-CN" altLang="en-US" sz="3300" dirty="0">
                  <a:solidFill>
                    <a:srgbClr val="FF0000"/>
                  </a:solidFill>
                  <a:ea typeface="楷体_GB2312" pitchFamily="49" charset="-122"/>
                </a:rPr>
                <a:t>查找</a:t>
              </a:r>
              <a:endParaRPr lang="zh-CN" altLang="en-US" sz="3300" b="0" dirty="0">
                <a:solidFill>
                  <a:srgbClr val="FF6600"/>
                </a:solidFill>
              </a:endParaRPr>
            </a:p>
          </p:txBody>
        </p:sp>
      </p:grpSp>
      <p:grpSp>
        <p:nvGrpSpPr>
          <p:cNvPr id="3" name="Group 69"/>
          <p:cNvGrpSpPr>
            <a:grpSpLocks/>
          </p:cNvGrpSpPr>
          <p:nvPr/>
        </p:nvGrpSpPr>
        <p:grpSpPr bwMode="auto">
          <a:xfrm>
            <a:off x="7464513" y="620713"/>
            <a:ext cx="4116380" cy="2854326"/>
            <a:chOff x="3305" y="185"/>
            <a:chExt cx="1945" cy="1798"/>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sz="2000"/>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sz="2000"/>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sz="2000"/>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sz="2000"/>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sz="2000"/>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sz="2000"/>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sz="2000"/>
            </a:p>
          </p:txBody>
        </p:sp>
        <p:sp>
          <p:nvSpPr>
            <p:cNvPr id="30751" name="Text Box 67"/>
            <p:cNvSpPr txBox="1">
              <a:spLocks noChangeArrowheads="1"/>
            </p:cNvSpPr>
            <p:nvPr/>
          </p:nvSpPr>
          <p:spPr bwMode="auto">
            <a:xfrm>
              <a:off x="3334" y="185"/>
              <a:ext cx="1802" cy="291"/>
            </a:xfrm>
            <a:prstGeom prst="rect">
              <a:avLst/>
            </a:prstGeom>
            <a:noFill/>
            <a:ln w="12700" cap="sq">
              <a:noFill/>
              <a:miter lim="800000"/>
              <a:headEnd type="none" w="sm" len="sm"/>
              <a:tailEnd type="none" w="sm" len="sm"/>
            </a:ln>
          </p:spPr>
          <p:txBody>
            <a:bodyPr>
              <a:spAutoFit/>
            </a:bodyPr>
            <a:lstStyle/>
            <a:p>
              <a:r>
                <a:rPr lang="zh-CN" altLang="en-US" sz="2400" dirty="0">
                  <a:solidFill>
                    <a:srgbClr val="CC0066"/>
                  </a:solidFill>
                  <a:ea typeface="黑体" pitchFamily="49" charset="-122"/>
                </a:rPr>
                <a:t>学 号   </a:t>
              </a:r>
              <a:r>
                <a:rPr lang="zh-CN" altLang="en-US" sz="2400" dirty="0" smtClean="0">
                  <a:solidFill>
                    <a:srgbClr val="CC0066"/>
                  </a:solidFill>
                  <a:ea typeface="黑体" pitchFamily="49" charset="-122"/>
                </a:rPr>
                <a:t>  </a:t>
              </a:r>
              <a:r>
                <a:rPr lang="zh-CN" altLang="en-US" sz="2400" dirty="0">
                  <a:solidFill>
                    <a:srgbClr val="CC0066"/>
                  </a:solidFill>
                  <a:ea typeface="黑体" pitchFamily="49" charset="-122"/>
                </a:rPr>
                <a:t>姓 名  </a:t>
              </a:r>
              <a:r>
                <a:rPr lang="zh-CN" altLang="en-US" sz="2400" dirty="0" smtClean="0">
                  <a:solidFill>
                    <a:srgbClr val="CC0066"/>
                  </a:solidFill>
                  <a:ea typeface="黑体" pitchFamily="49" charset="-122"/>
                </a:rPr>
                <a:t>  </a:t>
              </a:r>
              <a:r>
                <a:rPr lang="zh-CN" altLang="en-US" sz="2400" dirty="0">
                  <a:solidFill>
                    <a:srgbClr val="CC0066"/>
                  </a:solidFill>
                  <a:ea typeface="黑体" pitchFamily="49" charset="-122"/>
                </a:rPr>
                <a:t>年龄      </a:t>
              </a:r>
              <a:r>
                <a:rPr lang="en-US" altLang="zh-CN" sz="2400" dirty="0">
                  <a:solidFill>
                    <a:srgbClr val="CC0066"/>
                  </a:solidFill>
                  <a:cs typeface="Times New Roman" pitchFamily="18" charset="0"/>
                </a:rPr>
                <a:t>…</a:t>
              </a:r>
              <a:endParaRPr lang="en-US" altLang="zh-CN" sz="2400" dirty="0">
                <a:solidFill>
                  <a:srgbClr val="CC0066"/>
                </a:solidFill>
                <a:ea typeface="黑体" pitchFamily="49" charset="-122"/>
              </a:endParaRPr>
            </a:p>
          </p:txBody>
        </p:sp>
        <p:sp>
          <p:nvSpPr>
            <p:cNvPr id="30752" name="Text Box 68"/>
            <p:cNvSpPr txBox="1">
              <a:spLocks noChangeArrowheads="1"/>
            </p:cNvSpPr>
            <p:nvPr/>
          </p:nvSpPr>
          <p:spPr bwMode="auto">
            <a:xfrm>
              <a:off x="3305" y="480"/>
              <a:ext cx="1945" cy="1503"/>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2000" dirty="0" smtClean="0">
                  <a:solidFill>
                    <a:srgbClr val="002B80"/>
                  </a:solidFill>
                </a:rPr>
                <a:t>  99001      </a:t>
              </a:r>
              <a:r>
                <a:rPr lang="zh-CN" altLang="en-US" sz="2000" dirty="0" smtClean="0">
                  <a:solidFill>
                    <a:srgbClr val="002B80"/>
                  </a:solidFill>
                </a:rPr>
                <a:t>王   </a:t>
              </a:r>
              <a:r>
                <a:rPr lang="zh-CN" altLang="en-US" sz="2000" dirty="0">
                  <a:solidFill>
                    <a:srgbClr val="002B80"/>
                  </a:solidFill>
                </a:rPr>
                <a:t>亮 </a:t>
              </a:r>
              <a:r>
                <a:rPr lang="zh-CN" altLang="en-US" sz="2000" dirty="0" smtClean="0">
                  <a:solidFill>
                    <a:srgbClr val="002B80"/>
                  </a:solidFill>
                </a:rPr>
                <a:t>      </a:t>
              </a:r>
              <a:r>
                <a:rPr lang="en-US" altLang="zh-CN" sz="2000" dirty="0">
                  <a:solidFill>
                    <a:srgbClr val="002B80"/>
                  </a:solidFill>
                </a:rPr>
                <a:t>17        </a:t>
              </a:r>
              <a:r>
                <a:rPr lang="en-US" altLang="zh-CN" sz="2000" dirty="0" smtClean="0">
                  <a:solidFill>
                    <a:srgbClr val="002B80"/>
                  </a:solidFill>
                </a:rPr>
                <a:t>   </a:t>
              </a:r>
              <a:r>
                <a:rPr lang="en-US" altLang="zh-CN" sz="2000" dirty="0">
                  <a:solidFill>
                    <a:srgbClr val="002B80"/>
                  </a:solidFill>
                  <a:cs typeface="Times New Roman" pitchFamily="18" charset="0"/>
                </a:rPr>
                <a:t>…</a:t>
              </a:r>
            </a:p>
            <a:p>
              <a:pPr>
                <a:lnSpc>
                  <a:spcPct val="110000"/>
                </a:lnSpc>
              </a:pPr>
              <a:r>
                <a:rPr lang="en-US" altLang="zh-CN" sz="2000" dirty="0" smtClean="0">
                  <a:solidFill>
                    <a:srgbClr val="002B80"/>
                  </a:solidFill>
                </a:rPr>
                <a:t>  99002      </a:t>
              </a:r>
              <a:r>
                <a:rPr lang="zh-CN" altLang="en-US" sz="2000" dirty="0" smtClean="0">
                  <a:solidFill>
                    <a:srgbClr val="002B80"/>
                  </a:solidFill>
                </a:rPr>
                <a:t>张   </a:t>
              </a:r>
              <a:r>
                <a:rPr lang="zh-CN" altLang="en-US" sz="2000" dirty="0">
                  <a:solidFill>
                    <a:srgbClr val="002B80"/>
                  </a:solidFill>
                </a:rPr>
                <a:t>云  </a:t>
              </a:r>
              <a:r>
                <a:rPr lang="zh-CN" altLang="en-US" sz="2000" dirty="0" smtClean="0">
                  <a:solidFill>
                    <a:srgbClr val="002B80"/>
                  </a:solidFill>
                </a:rPr>
                <a:t>     </a:t>
              </a:r>
              <a:r>
                <a:rPr lang="en-US" altLang="zh-CN" sz="2000" dirty="0">
                  <a:solidFill>
                    <a:srgbClr val="002B80"/>
                  </a:solidFill>
                </a:rPr>
                <a:t>18        </a:t>
              </a:r>
              <a:r>
                <a:rPr lang="en-US" altLang="zh-CN" sz="2000" dirty="0" smtClean="0">
                  <a:solidFill>
                    <a:srgbClr val="002B80"/>
                  </a:solidFill>
                </a:rPr>
                <a:t>   </a:t>
              </a:r>
              <a:r>
                <a:rPr lang="en-US" altLang="zh-CN" sz="2000" dirty="0">
                  <a:solidFill>
                    <a:srgbClr val="002B80"/>
                  </a:solidFill>
                  <a:cs typeface="Times New Roman" pitchFamily="18" charset="0"/>
                </a:rPr>
                <a:t>…</a:t>
              </a:r>
              <a:endParaRPr lang="en-US" altLang="zh-CN" sz="2000" dirty="0">
                <a:solidFill>
                  <a:srgbClr val="002B80"/>
                </a:solidFill>
              </a:endParaRPr>
            </a:p>
            <a:p>
              <a:pPr>
                <a:lnSpc>
                  <a:spcPct val="110000"/>
                </a:lnSpc>
              </a:pPr>
              <a:r>
                <a:rPr lang="en-US" altLang="zh-CN" sz="2000" dirty="0" smtClean="0">
                  <a:solidFill>
                    <a:srgbClr val="002B80"/>
                  </a:solidFill>
                </a:rPr>
                <a:t>  99003      </a:t>
              </a:r>
              <a:r>
                <a:rPr lang="zh-CN" altLang="en-US" sz="2000" dirty="0" smtClean="0">
                  <a:solidFill>
                    <a:srgbClr val="002B80"/>
                  </a:solidFill>
                </a:rPr>
                <a:t>李</a:t>
              </a:r>
              <a:r>
                <a:rPr lang="zh-CN" altLang="en-US" sz="2000" dirty="0">
                  <a:solidFill>
                    <a:srgbClr val="002B80"/>
                  </a:solidFill>
                </a:rPr>
                <a:t>海民 </a:t>
              </a:r>
              <a:r>
                <a:rPr lang="zh-CN" altLang="en-US" sz="2000" dirty="0" smtClean="0">
                  <a:solidFill>
                    <a:srgbClr val="002B80"/>
                  </a:solidFill>
                </a:rPr>
                <a:t>     </a:t>
              </a:r>
              <a:r>
                <a:rPr lang="en-US" altLang="zh-CN" sz="2000" dirty="0">
                  <a:solidFill>
                    <a:srgbClr val="002B80"/>
                  </a:solidFill>
                </a:rPr>
                <a:t>20      </a:t>
              </a:r>
              <a:r>
                <a:rPr lang="en-US" altLang="zh-CN" sz="2000" dirty="0" smtClean="0">
                  <a:solidFill>
                    <a:srgbClr val="002B80"/>
                  </a:solidFill>
                </a:rPr>
                <a:t>     </a:t>
              </a:r>
              <a:r>
                <a:rPr lang="en-US" altLang="zh-CN" sz="2000" dirty="0">
                  <a:solidFill>
                    <a:srgbClr val="002B80"/>
                  </a:solidFill>
                  <a:cs typeface="Times New Roman" pitchFamily="18" charset="0"/>
                </a:rPr>
                <a:t>…</a:t>
              </a:r>
              <a:endParaRPr lang="en-US" altLang="zh-CN" sz="2000" dirty="0">
                <a:solidFill>
                  <a:srgbClr val="002B80"/>
                </a:solidFill>
              </a:endParaRPr>
            </a:p>
            <a:p>
              <a:pPr>
                <a:lnSpc>
                  <a:spcPct val="110000"/>
                </a:lnSpc>
                <a:spcBef>
                  <a:spcPct val="5000"/>
                </a:spcBef>
              </a:pPr>
              <a:r>
                <a:rPr lang="en-US" altLang="zh-CN" sz="2000" dirty="0" smtClean="0">
                  <a:solidFill>
                    <a:srgbClr val="002B80"/>
                  </a:solidFill>
                </a:rPr>
                <a:t>  99004      </a:t>
              </a:r>
              <a:r>
                <a:rPr lang="zh-CN" altLang="en-US" sz="2000" dirty="0">
                  <a:solidFill>
                    <a:srgbClr val="002B80"/>
                  </a:solidFill>
                </a:rPr>
                <a:t>刘志军 </a:t>
              </a:r>
              <a:r>
                <a:rPr lang="zh-CN" altLang="en-US" sz="2000" dirty="0" smtClean="0">
                  <a:solidFill>
                    <a:srgbClr val="002B80"/>
                  </a:solidFill>
                </a:rPr>
                <a:t>     </a:t>
              </a:r>
              <a:r>
                <a:rPr lang="en-US" altLang="zh-CN" sz="2000" dirty="0">
                  <a:solidFill>
                    <a:srgbClr val="002B80"/>
                  </a:solidFill>
                </a:rPr>
                <a:t>19         </a:t>
              </a:r>
              <a:r>
                <a:rPr lang="en-US" altLang="zh-CN" sz="2000" dirty="0" smtClean="0">
                  <a:solidFill>
                    <a:srgbClr val="002B80"/>
                  </a:solidFill>
                </a:rPr>
                <a:t>  </a:t>
              </a:r>
              <a:r>
                <a:rPr lang="en-US" altLang="zh-CN" sz="2000" dirty="0" smtClean="0">
                  <a:solidFill>
                    <a:srgbClr val="002B80"/>
                  </a:solidFill>
                  <a:cs typeface="Times New Roman" pitchFamily="18" charset="0"/>
                </a:rPr>
                <a:t>…</a:t>
              </a:r>
              <a:endParaRPr lang="en-US" altLang="zh-CN" sz="2000" dirty="0">
                <a:solidFill>
                  <a:srgbClr val="002B80"/>
                </a:solidFill>
              </a:endParaRPr>
            </a:p>
            <a:p>
              <a:r>
                <a:rPr lang="en-US" altLang="zh-CN" sz="2000" dirty="0">
                  <a:solidFill>
                    <a:srgbClr val="002B80"/>
                  </a:solidFill>
                  <a:cs typeface="Times New Roman" pitchFamily="18" charset="0"/>
                </a:rPr>
                <a:t> </a:t>
              </a:r>
              <a:r>
                <a:rPr lang="en-US" altLang="zh-CN" sz="2000" dirty="0" smtClean="0">
                  <a:solidFill>
                    <a:srgbClr val="002B80"/>
                  </a:solidFill>
                  <a:cs typeface="Times New Roman" pitchFamily="18" charset="0"/>
                </a:rPr>
                <a:t>    </a:t>
              </a:r>
              <a:r>
                <a:rPr lang="en-US" altLang="zh-CN" sz="2000" dirty="0">
                  <a:solidFill>
                    <a:srgbClr val="002B80"/>
                  </a:solidFill>
                  <a:cs typeface="Times New Roman" pitchFamily="18" charset="0"/>
                </a:rPr>
                <a:t>…    </a:t>
              </a:r>
              <a:r>
                <a:rPr lang="en-US" altLang="zh-CN" sz="2000" dirty="0" smtClean="0">
                  <a:solidFill>
                    <a:srgbClr val="002B80"/>
                  </a:solidFill>
                  <a:cs typeface="Times New Roman" pitchFamily="18" charset="0"/>
                </a:rPr>
                <a:t>        …  </a:t>
              </a:r>
              <a:endParaRPr lang="en-US" altLang="zh-CN" sz="2000" dirty="0">
                <a:solidFill>
                  <a:srgbClr val="002B80"/>
                </a:solidFill>
              </a:endParaRPr>
            </a:p>
            <a:p>
              <a:r>
                <a:rPr lang="en-US" altLang="zh-CN" sz="2000" dirty="0" smtClean="0">
                  <a:solidFill>
                    <a:srgbClr val="002B80"/>
                  </a:solidFill>
                </a:rPr>
                <a:t>  99049      </a:t>
              </a:r>
              <a:r>
                <a:rPr lang="zh-CN" altLang="en-US" sz="2000" dirty="0">
                  <a:solidFill>
                    <a:srgbClr val="002B80"/>
                  </a:solidFill>
                </a:rPr>
                <a:t>周    </a:t>
              </a:r>
              <a:r>
                <a:rPr lang="zh-CN" altLang="en-US" sz="2000" dirty="0" smtClean="0">
                  <a:solidFill>
                    <a:srgbClr val="002B80"/>
                  </a:solidFill>
                </a:rPr>
                <a:t>颖      </a:t>
              </a:r>
              <a:r>
                <a:rPr lang="en-US" altLang="zh-CN" sz="2000" dirty="0">
                  <a:solidFill>
                    <a:srgbClr val="002B80"/>
                  </a:solidFill>
                </a:rPr>
                <a:t>18      </a:t>
              </a:r>
              <a:r>
                <a:rPr lang="en-US" altLang="zh-CN" sz="2000" dirty="0" smtClean="0">
                  <a:solidFill>
                    <a:srgbClr val="002B80"/>
                  </a:solidFill>
                </a:rPr>
                <a:t>    </a:t>
              </a:r>
              <a:r>
                <a:rPr lang="en-US" altLang="zh-CN" sz="2000" dirty="0">
                  <a:solidFill>
                    <a:srgbClr val="002B80"/>
                  </a:solidFill>
                  <a:cs typeface="Times New Roman" pitchFamily="18" charset="0"/>
                </a:rPr>
                <a:t>…</a:t>
              </a:r>
              <a:endParaRPr lang="en-US" altLang="zh-CN" sz="2000" dirty="0">
                <a:solidFill>
                  <a:srgbClr val="002B80"/>
                </a:solidFill>
              </a:endParaRPr>
            </a:p>
            <a:p>
              <a:r>
                <a:rPr lang="en-US" altLang="zh-CN" sz="2000" dirty="0" smtClean="0">
                  <a:solidFill>
                    <a:srgbClr val="002B80"/>
                  </a:solidFill>
                </a:rPr>
                <a:t>  99050      </a:t>
              </a:r>
              <a:r>
                <a:rPr lang="zh-CN" altLang="en-US" sz="2000" dirty="0">
                  <a:solidFill>
                    <a:srgbClr val="002B80"/>
                  </a:solidFill>
                </a:rPr>
                <a:t>罗    </a:t>
              </a:r>
              <a:r>
                <a:rPr lang="zh-CN" altLang="en-US" sz="2000" dirty="0" smtClean="0">
                  <a:solidFill>
                    <a:srgbClr val="002B80"/>
                  </a:solidFill>
                </a:rPr>
                <a:t>杰      </a:t>
              </a:r>
              <a:r>
                <a:rPr lang="en-US" altLang="zh-CN" sz="2000" dirty="0">
                  <a:solidFill>
                    <a:srgbClr val="002B80"/>
                  </a:solidFill>
                </a:rPr>
                <a:t>16        </a:t>
              </a:r>
              <a:r>
                <a:rPr lang="en-US" altLang="zh-CN" sz="2000" dirty="0" smtClean="0">
                  <a:solidFill>
                    <a:srgbClr val="002B80"/>
                  </a:solidFill>
                </a:rPr>
                <a:t>  </a:t>
              </a:r>
              <a:r>
                <a:rPr lang="en-US" altLang="zh-CN" sz="2000" dirty="0" smtClean="0">
                  <a:solidFill>
                    <a:srgbClr val="002B80"/>
                  </a:solidFill>
                  <a:cs typeface="Times New Roman" pitchFamily="18" charset="0"/>
                </a:rPr>
                <a:t>…</a:t>
              </a:r>
              <a:endParaRPr lang="en-US" altLang="zh-CN" sz="2000" dirty="0">
                <a:solidFill>
                  <a:srgbClr val="002B80"/>
                </a:solidFill>
                <a:cs typeface="Times New Roman" pitchFamily="18" charset="0"/>
              </a:endParaRPr>
            </a:p>
          </p:txBody>
        </p:sp>
      </p:grpSp>
      <p:grpSp>
        <p:nvGrpSpPr>
          <p:cNvPr id="4" name="Group 112"/>
          <p:cNvGrpSpPr>
            <a:grpSpLocks/>
          </p:cNvGrpSpPr>
          <p:nvPr/>
        </p:nvGrpSpPr>
        <p:grpSpPr bwMode="auto">
          <a:xfrm>
            <a:off x="455025" y="1219200"/>
            <a:ext cx="5657113"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散列查找的基本概念</a:t>
              </a:r>
              <a:endParaRPr lang="zh-CN" altLang="en-US" sz="2600" b="0" dirty="0">
                <a:solidFill>
                  <a:srgbClr val="002B80"/>
                </a:solidFill>
                <a:latin typeface="黑体" pitchFamily="49" charset="-122"/>
                <a:ea typeface="黑体" pitchFamily="49" charset="-122"/>
              </a:endParaRPr>
            </a:p>
          </p:txBody>
        </p:sp>
      </p:grpSp>
      <p:grpSp>
        <p:nvGrpSpPr>
          <p:cNvPr id="5" name="Group 110"/>
          <p:cNvGrpSpPr>
            <a:grpSpLocks/>
          </p:cNvGrpSpPr>
          <p:nvPr/>
        </p:nvGrpSpPr>
        <p:grpSpPr bwMode="auto">
          <a:xfrm>
            <a:off x="922747" y="2057400"/>
            <a:ext cx="5652881"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2269433" y="2564905"/>
            <a:ext cx="4977752"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smtClean="0">
                <a:solidFill>
                  <a:srgbClr val="002B80"/>
                </a:solidFill>
                <a:latin typeface="楷体_GB2312" pitchFamily="49" charset="-122"/>
                <a:ea typeface="楷体_GB2312" pitchFamily="49" charset="-122"/>
              </a:rPr>
              <a:t>、</a:t>
            </a:r>
            <a:r>
              <a:rPr lang="zh-CN" altLang="en-US" sz="2200" dirty="0">
                <a:solidFill>
                  <a:srgbClr val="FF3300"/>
                </a:solidFill>
                <a:latin typeface="黑体" pitchFamily="49" charset="-122"/>
                <a:ea typeface="黑体" pitchFamily="49" charset="-122"/>
              </a:rPr>
              <a:t>索引查找法</a:t>
            </a:r>
          </a:p>
        </p:txBody>
      </p:sp>
      <p:sp>
        <p:nvSpPr>
          <p:cNvPr id="287823" name="Text Box 79"/>
          <p:cNvSpPr txBox="1">
            <a:spLocks noChangeArrowheads="1"/>
          </p:cNvSpPr>
          <p:nvPr/>
        </p:nvSpPr>
        <p:spPr bwMode="auto">
          <a:xfrm>
            <a:off x="1261370" y="2903538"/>
            <a:ext cx="5026430" cy="762000"/>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a:t>
            </a:r>
          </a:p>
          <a:p>
            <a:r>
              <a:rPr lang="zh-CN" altLang="en-US" sz="2200" dirty="0">
                <a:solidFill>
                  <a:srgbClr val="FF3300"/>
                </a:solidFill>
                <a:latin typeface="黑体" pitchFamily="49" charset="-122"/>
                <a:ea typeface="黑体" pitchFamily="49" charset="-122"/>
              </a:rPr>
              <a:t>的查找方法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1104756" y="4273550"/>
            <a:ext cx="5663463"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7216894" y="3810000"/>
            <a:ext cx="4531194"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sp>
        <p:nvSpPr>
          <p:cNvPr id="35" name="Rectangle 125"/>
          <p:cNvSpPr>
            <a:spLocks noChangeArrowheads="1"/>
          </p:cNvSpPr>
          <p:nvPr/>
        </p:nvSpPr>
        <p:spPr bwMode="auto">
          <a:xfrm>
            <a:off x="795" y="5842145"/>
            <a:ext cx="11726812" cy="70788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68</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278301" y="4183064"/>
            <a:ext cx="9987250"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dirty="0">
                  <a:solidFill>
                    <a:srgbClr val="FF3300"/>
                  </a:solidFill>
                  <a:ea typeface="楷体_GB2312" pitchFamily="49" charset="-122"/>
                </a:rPr>
                <a:t> A = H(k)</a:t>
              </a:r>
            </a:p>
          </p:txBody>
        </p:sp>
      </p:grpSp>
      <p:grpSp>
        <p:nvGrpSpPr>
          <p:cNvPr id="3" name="Group 50"/>
          <p:cNvGrpSpPr>
            <a:grpSpLocks/>
          </p:cNvGrpSpPr>
          <p:nvPr/>
        </p:nvGrpSpPr>
        <p:grpSpPr bwMode="auto">
          <a:xfrm>
            <a:off x="846557" y="3475039"/>
            <a:ext cx="3068767"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2152370" y="2060576"/>
            <a:ext cx="845498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2559" cy="547"/>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154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2228560" y="300039"/>
            <a:ext cx="8090963"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
        <p:nvSpPr>
          <p:cNvPr id="7" name="灯片编号占位符 6"/>
          <p:cNvSpPr>
            <a:spLocks noGrp="1"/>
          </p:cNvSpPr>
          <p:nvPr>
            <p:ph type="sldNum" sz="quarter" idx="11"/>
          </p:nvPr>
        </p:nvSpPr>
        <p:spPr/>
        <p:txBody>
          <a:bodyPr/>
          <a:lstStyle/>
          <a:p>
            <a:fld id="{0C913308-F349-4B6D-A68A-DD1791B4A57B}" type="slidenum">
              <a:rPr lang="zh-CN" altLang="en-US" smtClean="0"/>
              <a:pPr/>
              <a:t>69</a:t>
            </a:fld>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24337" y="336550"/>
            <a:ext cx="4133311"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a:solidFill>
                    <a:srgbClr val="FFFF00"/>
                  </a:solidFill>
                  <a:latin typeface="黑体" pitchFamily="49" charset="-122"/>
                  <a:ea typeface="黑体" pitchFamily="49" charset="-122"/>
                </a:rPr>
                <a:t>一</a:t>
              </a:r>
              <a:r>
                <a:rPr lang="en-US" altLang="zh-CN" sz="3200">
                  <a:solidFill>
                    <a:srgbClr val="FFFF00"/>
                  </a:solidFill>
                  <a:latin typeface="黑体" pitchFamily="49" charset="-122"/>
                  <a:ea typeface="黑体" pitchFamily="49" charset="-122"/>
                </a:rPr>
                <a:t>.</a:t>
              </a:r>
              <a:r>
                <a:rPr lang="zh-CN" altLang="en-US" sz="3200">
                  <a:solidFill>
                    <a:srgbClr val="FFFF00"/>
                  </a:solidFill>
                  <a:latin typeface="黑体" pitchFamily="49" charset="-122"/>
                  <a:ea typeface="黑体" pitchFamily="49" charset="-122"/>
                </a:rPr>
                <a:t>名词术语</a:t>
              </a:r>
              <a:endParaRPr lang="en-US" sz="320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2313216" y="1125538"/>
            <a:ext cx="7142819" cy="2128837"/>
            <a:chOff x="1093" y="672"/>
            <a:chExt cx="3375" cy="1341"/>
          </a:xfrm>
        </p:grpSpPr>
        <p:sp>
          <p:nvSpPr>
            <p:cNvPr id="7194" name="Rectangle 32"/>
            <p:cNvSpPr>
              <a:spLocks noChangeArrowheads="1"/>
            </p:cNvSpPr>
            <p:nvPr/>
          </p:nvSpPr>
          <p:spPr bwMode="auto">
            <a:xfrm>
              <a:off x="3312" y="892"/>
              <a:ext cx="994" cy="216"/>
            </a:xfrm>
            <a:prstGeom prst="rect">
              <a:avLst/>
            </a:prstGeom>
            <a:noFill/>
            <a:ln w="12700" cap="sq">
              <a:solidFill>
                <a:schemeClr val="bg1"/>
              </a:solid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7195" name="Line 33"/>
            <p:cNvSpPr>
              <a:spLocks noChangeShapeType="1"/>
            </p:cNvSpPr>
            <p:nvPr/>
          </p:nvSpPr>
          <p:spPr bwMode="auto">
            <a:xfrm>
              <a:off x="1200" y="903"/>
              <a:ext cx="3216" cy="0"/>
            </a:xfrm>
            <a:prstGeom prst="line">
              <a:avLst/>
            </a:prstGeom>
            <a:noFill/>
            <a:ln w="22225" cap="sq">
              <a:solidFill>
                <a:schemeClr val="tx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tx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tx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tx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tx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tx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tx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tx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tx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tx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tx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tx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dirty="0" smtClean="0">
                  <a:solidFill>
                    <a:schemeClr val="accent2"/>
                  </a:solidFill>
                  <a:latin typeface="幼圆" pitchFamily="49" charset="-122"/>
                  <a:ea typeface="幼圆" pitchFamily="49" charset="-122"/>
                </a:rPr>
                <a:t> 学 </a:t>
              </a:r>
              <a:r>
                <a:rPr lang="zh-CN" altLang="en-US" sz="1800" dirty="0">
                  <a:solidFill>
                    <a:schemeClr val="accent2"/>
                  </a:solidFill>
                  <a:latin typeface="幼圆" pitchFamily="49" charset="-122"/>
                  <a:ea typeface="幼圆" pitchFamily="49" charset="-122"/>
                </a:rPr>
                <a:t>号</a:t>
              </a:r>
              <a:r>
                <a:rPr lang="zh-CN" altLang="en-US" sz="1800" dirty="0">
                  <a:solidFill>
                    <a:schemeClr val="bg1"/>
                  </a:solidFill>
                  <a:latin typeface="幼圆" pitchFamily="49" charset="-122"/>
                  <a:ea typeface="幼圆" pitchFamily="49" charset="-122"/>
                </a:rPr>
                <a:t>  </a:t>
              </a:r>
              <a:r>
                <a:rPr lang="zh-CN" altLang="en-US" sz="1800" dirty="0" smtClean="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姓 名</a:t>
              </a:r>
              <a:r>
                <a:rPr lang="zh-CN" altLang="en-US" sz="1800" dirty="0">
                  <a:solidFill>
                    <a:schemeClr val="bg1"/>
                  </a:solidFill>
                  <a:latin typeface="幼圆" pitchFamily="49" charset="-122"/>
                  <a:ea typeface="幼圆" pitchFamily="49" charset="-122"/>
                </a:rPr>
                <a:t> </a:t>
              </a:r>
              <a:r>
                <a:rPr lang="zh-CN" altLang="en-US" sz="1800" dirty="0" smtClean="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性别</a:t>
              </a:r>
              <a:r>
                <a:rPr lang="zh-CN" altLang="en-US" sz="1800" dirty="0">
                  <a:solidFill>
                    <a:schemeClr val="bg1"/>
                  </a:solidFill>
                  <a:latin typeface="幼圆" pitchFamily="49" charset="-122"/>
                  <a:ea typeface="幼圆" pitchFamily="49" charset="-122"/>
                </a:rPr>
                <a:t> </a:t>
              </a:r>
              <a:r>
                <a:rPr lang="zh-CN" altLang="en-US" sz="1800" dirty="0" smtClean="0">
                  <a:solidFill>
                    <a:schemeClr val="bg1"/>
                  </a:solidFill>
                  <a:latin typeface="幼圆" pitchFamily="49" charset="-122"/>
                  <a:ea typeface="幼圆" pitchFamily="49" charset="-122"/>
                </a:rPr>
                <a:t>  </a:t>
              </a:r>
              <a:r>
                <a:rPr lang="zh-CN" altLang="en-US" sz="1800" dirty="0" smtClean="0">
                  <a:solidFill>
                    <a:schemeClr val="accent2"/>
                  </a:solidFill>
                  <a:latin typeface="幼圆" pitchFamily="49" charset="-122"/>
                  <a:ea typeface="幼圆" pitchFamily="49" charset="-122"/>
                </a:rPr>
                <a:t>年龄</a:t>
              </a:r>
              <a:r>
                <a:rPr lang="zh-CN" altLang="en-US" sz="1800" dirty="0" smtClean="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390" cy="271"/>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390" cy="271"/>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390" cy="271"/>
            </a:xfrm>
            <a:prstGeom prst="rect">
              <a:avLst/>
            </a:prstGeom>
            <a:noFill/>
            <a:ln w="12700" cap="sq">
              <a:noFill/>
              <a:miter lim="800000"/>
              <a:headEnd/>
              <a:tailEnd/>
            </a:ln>
          </p:spPr>
          <p:txBody>
            <a:bodyPr wrap="none">
              <a:spAutoFit/>
            </a:bodyPr>
            <a:lstStyle/>
            <a:p>
              <a:r>
                <a:rPr lang="en-US" altLang="zh-CN" sz="2200" dirty="0">
                  <a:solidFill>
                    <a:srgbClr val="0000A2"/>
                  </a:solidFill>
                </a:rPr>
                <a:t>99003</a:t>
              </a:r>
            </a:p>
          </p:txBody>
        </p:sp>
        <p:sp>
          <p:nvSpPr>
            <p:cNvPr id="7211" name="Rectangle 49"/>
            <p:cNvSpPr>
              <a:spLocks noChangeArrowheads="1"/>
            </p:cNvSpPr>
            <p:nvPr/>
          </p:nvSpPr>
          <p:spPr bwMode="auto">
            <a:xfrm>
              <a:off x="1274" y="1723"/>
              <a:ext cx="390" cy="271"/>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solidFill>
                <a:schemeClr val="bg1"/>
              </a:solid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dirty="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dirty="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dirty="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dirty="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dirty="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08" cy="271"/>
            </a:xfrm>
            <a:prstGeom prst="rect">
              <a:avLst/>
            </a:prstGeom>
            <a:noFill/>
            <a:ln w="12700" cap="sq">
              <a:noFill/>
              <a:miter lim="800000"/>
              <a:headEnd/>
              <a:tailEnd/>
            </a:ln>
          </p:spPr>
          <p:txBody>
            <a:bodyPr wrap="none">
              <a:spAutoFit/>
            </a:bodyPr>
            <a:lstStyle/>
            <a:p>
              <a:r>
                <a:rPr lang="en-US" altLang="zh-CN" sz="2200" dirty="0">
                  <a:solidFill>
                    <a:srgbClr val="0000A2"/>
                  </a:solidFill>
                  <a:ea typeface="楷体_GB2312" pitchFamily="49" charset="-122"/>
                </a:rPr>
                <a:t>20</a:t>
              </a:r>
            </a:p>
          </p:txBody>
        </p:sp>
        <p:sp>
          <p:nvSpPr>
            <p:cNvPr id="7221" name="Rectangle 59"/>
            <p:cNvSpPr>
              <a:spLocks noChangeArrowheads="1"/>
            </p:cNvSpPr>
            <p:nvPr/>
          </p:nvSpPr>
          <p:spPr bwMode="auto">
            <a:xfrm>
              <a:off x="2917" y="1317"/>
              <a:ext cx="20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08" cy="271"/>
            </a:xfrm>
            <a:prstGeom prst="rect">
              <a:avLst/>
            </a:prstGeom>
            <a:noFill/>
            <a:ln w="12700" cap="sq">
              <a:noFill/>
              <a:miter lim="800000"/>
              <a:headEnd/>
              <a:tailEnd/>
            </a:ln>
          </p:spPr>
          <p:txBody>
            <a:bodyPr wrap="none">
              <a:spAutoFit/>
            </a:bodyPr>
            <a:lstStyle/>
            <a:p>
              <a:r>
                <a:rPr lang="en-US" altLang="zh-CN" sz="2200" dirty="0">
                  <a:solidFill>
                    <a:srgbClr val="0000A2"/>
                  </a:solidFill>
                  <a:ea typeface="楷体_GB2312" pitchFamily="49" charset="-122"/>
                </a:rPr>
                <a:t>17</a:t>
              </a:r>
            </a:p>
          </p:txBody>
        </p:sp>
        <p:sp>
          <p:nvSpPr>
            <p:cNvPr id="7223" name="Rectangle 61"/>
            <p:cNvSpPr>
              <a:spLocks noChangeArrowheads="1"/>
            </p:cNvSpPr>
            <p:nvPr/>
          </p:nvSpPr>
          <p:spPr bwMode="auto">
            <a:xfrm>
              <a:off x="2913" y="1742"/>
              <a:ext cx="20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5" name="Group 92"/>
          <p:cNvGrpSpPr>
            <a:grpSpLocks/>
          </p:cNvGrpSpPr>
          <p:nvPr/>
        </p:nvGrpSpPr>
        <p:grpSpPr bwMode="auto">
          <a:xfrm>
            <a:off x="7919536" y="2925763"/>
            <a:ext cx="3555537"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b="0"/>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dirty="0">
                  <a:solidFill>
                    <a:srgbClr val="FF3300"/>
                  </a:solidFill>
                  <a:ea typeface="黑体" pitchFamily="49" charset="-122"/>
                </a:rPr>
                <a:t>字段、数据项</a:t>
              </a:r>
            </a:p>
          </p:txBody>
        </p:sp>
      </p:grpSp>
      <p:grpSp>
        <p:nvGrpSpPr>
          <p:cNvPr id="76" name="组合 75"/>
          <p:cNvGrpSpPr/>
          <p:nvPr/>
        </p:nvGrpSpPr>
        <p:grpSpPr>
          <a:xfrm>
            <a:off x="934057" y="4177854"/>
            <a:ext cx="8905774"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b="0">
                  <a:solidFill>
                    <a:srgbClr val="FF0000"/>
                  </a:solidFill>
                  <a:ea typeface="幼圆" pitchFamily="49" charset="-122"/>
                </a:endParaRPr>
              </a:p>
            </p:txBody>
          </p:sp>
        </p:grpSp>
      </p:grpSp>
      <p:grpSp>
        <p:nvGrpSpPr>
          <p:cNvPr id="77" name="组合 76"/>
          <p:cNvGrpSpPr/>
          <p:nvPr/>
        </p:nvGrpSpPr>
        <p:grpSpPr>
          <a:xfrm>
            <a:off x="927706" y="4820791"/>
            <a:ext cx="9680673"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sz="2400" dirty="0">
                  <a:solidFill>
                    <a:srgbClr val="FF0000"/>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查找表</a:t>
                </a:r>
                <a:endParaRPr lang="zh-CN" altLang="en-US" sz="2800" b="0" dirty="0">
                  <a:solidFill>
                    <a:srgbClr val="FF0000"/>
                  </a:solidFill>
                  <a:ea typeface="幼圆" pitchFamily="49" charset="-122"/>
                </a:endParaRPr>
              </a:p>
            </p:txBody>
          </p:sp>
        </p:grpSp>
      </p:grpSp>
      <p:grpSp>
        <p:nvGrpSpPr>
          <p:cNvPr id="78" name="组合 77"/>
          <p:cNvGrpSpPr/>
          <p:nvPr/>
        </p:nvGrpSpPr>
        <p:grpSpPr>
          <a:xfrm>
            <a:off x="931940" y="5452616"/>
            <a:ext cx="9286724"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b="0">
                  <a:solidFill>
                    <a:srgbClr val="FF0000"/>
                  </a:solidFill>
                  <a:ea typeface="幼圆" pitchFamily="49" charset="-122"/>
                </a:endParaRPr>
              </a:p>
            </p:txBody>
          </p:sp>
        </p:grpSp>
      </p:grpSp>
      <p:grpSp>
        <p:nvGrpSpPr>
          <p:cNvPr id="9" name="Group 95"/>
          <p:cNvGrpSpPr>
            <a:grpSpLocks/>
          </p:cNvGrpSpPr>
          <p:nvPr/>
        </p:nvGrpSpPr>
        <p:grpSpPr bwMode="auto">
          <a:xfrm>
            <a:off x="8975615" y="4691065"/>
            <a:ext cx="3367178" cy="609600"/>
            <a:chOff x="4241" y="2955"/>
            <a:chExt cx="1591" cy="384"/>
          </a:xfrm>
        </p:grpSpPr>
        <p:sp>
          <p:nvSpPr>
            <p:cNvPr id="7184" name="AutoShape 93"/>
            <p:cNvSpPr>
              <a:spLocks noChangeArrowheads="1"/>
            </p:cNvSpPr>
            <p:nvPr/>
          </p:nvSpPr>
          <p:spPr bwMode="auto">
            <a:xfrm>
              <a:off x="4241" y="2955"/>
              <a:ext cx="1361" cy="384"/>
            </a:xfrm>
            <a:prstGeom prst="cloudCallout">
              <a:avLst>
                <a:gd name="adj1" fmla="val -106433"/>
                <a:gd name="adj2" fmla="val -80370"/>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属性的集合</a:t>
              </a:r>
            </a:p>
          </p:txBody>
        </p:sp>
      </p:grpSp>
      <p:grpSp>
        <p:nvGrpSpPr>
          <p:cNvPr id="75" name="组合 74"/>
          <p:cNvGrpSpPr/>
          <p:nvPr/>
        </p:nvGrpSpPr>
        <p:grpSpPr>
          <a:xfrm>
            <a:off x="912894" y="3541266"/>
            <a:ext cx="1007825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b="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3086426" y="5876480"/>
            <a:ext cx="4901562"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335317" y="1628800"/>
            <a:ext cx="2495952"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主关键字</a:t>
              </a:r>
            </a:p>
          </p:txBody>
        </p:sp>
      </p:grpSp>
      <p:grpSp>
        <p:nvGrpSpPr>
          <p:cNvPr id="71" name="Group 95"/>
          <p:cNvGrpSpPr>
            <a:grpSpLocks/>
          </p:cNvGrpSpPr>
          <p:nvPr/>
        </p:nvGrpSpPr>
        <p:grpSpPr bwMode="auto">
          <a:xfrm>
            <a:off x="5807212" y="404664"/>
            <a:ext cx="2207958"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次关键字</a:t>
              </a:r>
            </a:p>
          </p:txBody>
        </p:sp>
      </p:grpSp>
      <p:sp>
        <p:nvSpPr>
          <p:cNvPr id="74" name="矩形 73"/>
          <p:cNvSpPr/>
          <p:nvPr/>
        </p:nvSpPr>
        <p:spPr>
          <a:xfrm>
            <a:off x="1391297" y="6309320"/>
            <a:ext cx="7414209" cy="461665"/>
          </a:xfrm>
          <a:prstGeom prst="rect">
            <a:avLst/>
          </a:prstGeom>
          <a:solidFill>
            <a:schemeClr val="accent1"/>
          </a:solidFill>
        </p:spPr>
        <p:txBody>
          <a:bodyPr wrap="none">
            <a:spAutoFit/>
          </a:bodyPr>
          <a:lstStyle/>
          <a:p>
            <a:r>
              <a:rPr lang="zh-CN" altLang="en-US" sz="2400" b="1" dirty="0">
                <a:solidFill>
                  <a:srgbClr val="FF0000"/>
                </a:solidFill>
                <a:ea typeface="幼圆" pitchFamily="49" charset="-122"/>
              </a:rPr>
              <a:t>主关键字</a:t>
            </a:r>
            <a:r>
              <a:rPr lang="zh-CN" altLang="en-US" sz="2400" dirty="0">
                <a:solidFill>
                  <a:srgbClr val="FF0000"/>
                </a:solidFill>
                <a:ea typeface="幼圆" pitchFamily="49" charset="-122"/>
              </a:rPr>
              <a:t>（</a:t>
            </a:r>
            <a:r>
              <a:rPr lang="en-US" altLang="zh-CN" sz="2400" dirty="0">
                <a:solidFill>
                  <a:srgbClr val="FF0000"/>
                </a:solidFill>
                <a:ea typeface="幼圆" pitchFamily="49" charset="-122"/>
              </a:rPr>
              <a:t>Primary Key</a:t>
            </a:r>
            <a:r>
              <a:rPr lang="zh-CN" altLang="en-US" sz="2400" dirty="0">
                <a:solidFill>
                  <a:srgbClr val="FF0000"/>
                </a:solidFill>
                <a:ea typeface="幼圆" pitchFamily="49" charset="-122"/>
              </a:rPr>
              <a:t>）：可以唯一的标识一个记录。</a:t>
            </a:r>
            <a:endParaRPr lang="zh-CN" altLang="en-US" sz="2400" dirty="0"/>
          </a:p>
        </p:txBody>
      </p:sp>
      <p:sp>
        <p:nvSpPr>
          <p:cNvPr id="10" name="灯片编号占位符 9"/>
          <p:cNvSpPr>
            <a:spLocks noGrp="1"/>
          </p:cNvSpPr>
          <p:nvPr>
            <p:ph type="sldNum" sz="quarter" idx="11"/>
          </p:nvPr>
        </p:nvSpPr>
        <p:spPr/>
        <p:txBody>
          <a:bodyPr/>
          <a:lstStyle/>
          <a:p>
            <a:fld id="{0C913308-F349-4B6D-A68A-DD1791B4A57B}" type="slidenum">
              <a:rPr lang="zh-CN" altLang="en-US" smtClean="0"/>
              <a:pPr/>
              <a:t>7</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linds(horizontal)">
                                      <p:cBhvr>
                                        <p:cTn id="16" dur="500"/>
                                        <p:tgtEl>
                                          <p:spTgt spid="76"/>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blinds(horizontal)">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2305"/>
                                        </p:tgtEl>
                                        <p:attrNameLst>
                                          <p:attrName>style.visibility</p:attrName>
                                        </p:attrNameLst>
                                      </p:cBhvr>
                                      <p:to>
                                        <p:strVal val="visible"/>
                                      </p:to>
                                    </p:set>
                                    <p:anim calcmode="lin" valueType="num">
                                      <p:cBhvr additive="base">
                                        <p:cTn id="35" dur="500" fill="hold"/>
                                        <p:tgtEl>
                                          <p:spTgt spid="222305"/>
                                        </p:tgtEl>
                                        <p:attrNameLst>
                                          <p:attrName>ppt_x</p:attrName>
                                        </p:attrNameLst>
                                      </p:cBhvr>
                                      <p:tavLst>
                                        <p:tav tm="0">
                                          <p:val>
                                            <p:strVal val="#ppt_x"/>
                                          </p:val>
                                        </p:tav>
                                        <p:tav tm="100000">
                                          <p:val>
                                            <p:strVal val="#ppt_x"/>
                                          </p:val>
                                        </p:tav>
                                      </p:tavLst>
                                    </p:anim>
                                    <p:anim calcmode="lin" valueType="num">
                                      <p:cBhvr additive="base">
                                        <p:cTn id="36"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right)">
                                      <p:cBhvr>
                                        <p:cTn id="41" dur="500"/>
                                        <p:tgtEl>
                                          <p:spTgt spid="6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right)">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barn(inVertical)">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P spid="7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440210" y="333375"/>
            <a:ext cx="2019037"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1674067" y="1082676"/>
            <a:ext cx="3398924"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2539669" y="5232400"/>
            <a:ext cx="4571405" cy="488950"/>
          </a:xfrm>
          <a:prstGeom prst="rect">
            <a:avLst/>
          </a:prstGeom>
          <a:noFill/>
          <a:ln w="12700" cap="sq">
            <a:noFill/>
            <a:miter lim="800000"/>
            <a:headEnd type="none" w="sm" len="sm"/>
            <a:tailEnd type="none" w="sm" len="sm"/>
          </a:ln>
        </p:spPr>
        <p:txBody>
          <a:bodyPr>
            <a:spAutoFit/>
          </a:bodyPr>
          <a:lstStyle/>
          <a:p>
            <a:r>
              <a:rPr lang="zh-CN" altLang="en-US" sz="2600" i="1" dirty="0">
                <a:solidFill>
                  <a:srgbClr val="CC0066"/>
                </a:solidFill>
                <a:ea typeface="黑体" pitchFamily="49" charset="-122"/>
              </a:rPr>
              <a:t>地址范围</a:t>
            </a:r>
            <a:r>
              <a:rPr lang="zh-CN" altLang="en-US" sz="2600" dirty="0">
                <a:solidFill>
                  <a:srgbClr val="CC0066"/>
                </a:solidFill>
              </a:rPr>
              <a:t>：    </a:t>
            </a:r>
            <a:r>
              <a:rPr lang="en-US" altLang="zh-CN" sz="2600" dirty="0">
                <a:solidFill>
                  <a:srgbClr val="CC0066"/>
                </a:solidFill>
              </a:rPr>
              <a:t>[1..30]</a:t>
            </a:r>
          </a:p>
        </p:txBody>
      </p:sp>
      <p:sp>
        <p:nvSpPr>
          <p:cNvPr id="246832" name="Text Box 48"/>
          <p:cNvSpPr txBox="1">
            <a:spLocks noChangeArrowheads="1"/>
          </p:cNvSpPr>
          <p:nvPr/>
        </p:nvSpPr>
        <p:spPr bwMode="auto">
          <a:xfrm>
            <a:off x="2234909" y="5699126"/>
            <a:ext cx="7221127"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7111074" y="2028826"/>
            <a:ext cx="3352364" cy="2903538"/>
            <a:chOff x="5334000" y="2028825"/>
            <a:chExt cx="2514600" cy="2903538"/>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903538"/>
              <a:chOff x="3360" y="1278"/>
              <a:chExt cx="1584" cy="1829"/>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187" cy="1829"/>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2808" name="Rectangle 63"/>
              <p:cNvSpPr>
                <a:spLocks noChangeArrowheads="1"/>
              </p:cNvSpPr>
              <p:nvPr/>
            </p:nvSpPr>
            <p:spPr bwMode="auto">
              <a:xfrm>
                <a:off x="4044" y="2400"/>
                <a:ext cx="277"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1508987" y="1773239"/>
            <a:ext cx="4924842" cy="3136900"/>
            <a:chOff x="3134" y="1071"/>
            <a:chExt cx="2327" cy="1976"/>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366"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70</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6831"/>
                                        </p:tgtEl>
                                        <p:attrNameLst>
                                          <p:attrName>style.visibility</p:attrName>
                                        </p:attrNameLst>
                                      </p:cBhvr>
                                      <p:to>
                                        <p:strVal val="visible"/>
                                      </p:to>
                                    </p:set>
                                    <p:animEffect transition="in" filter="wipe(left)">
                                      <p:cBhvr>
                                        <p:cTn id="16" dur="500"/>
                                        <p:tgtEl>
                                          <p:spTgt spid="24683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46832"/>
                                        </p:tgtEl>
                                        <p:attrNameLst>
                                          <p:attrName>style.visibility</p:attrName>
                                        </p:attrNameLst>
                                      </p:cBhvr>
                                      <p:to>
                                        <p:strVal val="visible"/>
                                      </p:to>
                                    </p:set>
                                    <p:animEffect transition="in" filter="barn(outVertical)">
                                      <p:cBhvr>
                                        <p:cTn id="21" dur="500"/>
                                        <p:tgtEl>
                                          <p:spTgt spid="246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7348" y="1022351"/>
            <a:ext cx="4571405" cy="3189289"/>
            <a:chOff x="624" y="1115"/>
            <a:chExt cx="2160" cy="2009"/>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95" y="1115"/>
              <a:ext cx="1788" cy="29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FF3300"/>
                  </a:solidFill>
                </a:rPr>
                <a:t> </a:t>
              </a:r>
              <a:r>
                <a:rPr lang="zh-CN" altLang="en-US" sz="2400" dirty="0">
                  <a:solidFill>
                    <a:srgbClr val="FF3300"/>
                  </a:solidFill>
                  <a:latin typeface="黑体" pitchFamily="49" charset="-122"/>
                  <a:ea typeface="黑体" pitchFamily="49" charset="-122"/>
                </a:rPr>
                <a:t>学 号</a:t>
              </a:r>
              <a:r>
                <a:rPr lang="zh-CN" altLang="en-US" sz="2400" dirty="0">
                  <a:solidFill>
                    <a:srgbClr val="FF3300"/>
                  </a:solidFill>
                </a:rPr>
                <a:t>       </a:t>
              </a:r>
              <a:r>
                <a:rPr lang="zh-CN" altLang="en-US" sz="2400" dirty="0">
                  <a:solidFill>
                    <a:srgbClr val="FF3300"/>
                  </a:solidFill>
                  <a:latin typeface="黑体" pitchFamily="49" charset="-122"/>
                  <a:ea typeface="黑体" pitchFamily="49" charset="-122"/>
                </a:rPr>
                <a:t>姓名  性别</a:t>
              </a:r>
              <a:r>
                <a:rPr lang="zh-CN" altLang="en-US" sz="2400" dirty="0">
                  <a:solidFill>
                    <a:srgbClr val="FF3300"/>
                  </a:solidFill>
                </a:rPr>
                <a:t>       </a:t>
              </a:r>
              <a:r>
                <a:rPr lang="en-US" altLang="zh-CN" sz="2400" dirty="0">
                  <a:solidFill>
                    <a:srgbClr val="FF3300"/>
                  </a:solidFill>
                  <a:cs typeface="Times New Roman" pitchFamily="18" charset="0"/>
                </a:rPr>
                <a:t>…</a:t>
              </a:r>
              <a:endParaRPr lang="en-US" altLang="zh-CN" sz="2400" dirty="0">
                <a:solidFill>
                  <a:srgbClr val="FF3300"/>
                </a:solidFill>
              </a:endParaRPr>
            </a:p>
          </p:txBody>
        </p:sp>
        <p:sp>
          <p:nvSpPr>
            <p:cNvPr id="33843" name="Text Box 34"/>
            <p:cNvSpPr txBox="1">
              <a:spLocks noChangeArrowheads="1"/>
            </p:cNvSpPr>
            <p:nvPr/>
          </p:nvSpPr>
          <p:spPr bwMode="auto">
            <a:xfrm>
              <a:off x="646" y="1393"/>
              <a:ext cx="1784" cy="252"/>
            </a:xfrm>
            <a:prstGeom prst="rect">
              <a:avLst/>
            </a:prstGeom>
            <a:noFill/>
            <a:ln w="12700" cap="sq">
              <a:noFill/>
              <a:miter lim="800000"/>
              <a:headEnd type="none" w="sm" len="sm"/>
              <a:tailEnd type="none" w="sm" len="sm"/>
            </a:ln>
          </p:spPr>
          <p:txBody>
            <a:bodyPr wrap="none">
              <a:spAutoFit/>
            </a:bodyPr>
            <a:lstStyle/>
            <a:p>
              <a:r>
                <a:rPr lang="en-US" altLang="zh-CN" sz="2000" dirty="0" smtClean="0">
                  <a:solidFill>
                    <a:srgbClr val="000000"/>
                  </a:solidFill>
                  <a:ea typeface="楷体_GB2312" pitchFamily="49" charset="-122"/>
                </a:rPr>
                <a:t>    99001</a:t>
              </a:r>
              <a:r>
                <a:rPr lang="en-US" altLang="zh-CN" sz="2000" dirty="0" smtClean="0">
                  <a:solidFill>
                    <a:srgbClr val="000000"/>
                  </a:solidFill>
                  <a:latin typeface="楷体_GB2312" pitchFamily="49" charset="-122"/>
                  <a:ea typeface="楷体_GB2312" pitchFamily="49" charset="-122"/>
                </a:rPr>
                <a:t>     </a:t>
              </a:r>
              <a:r>
                <a:rPr lang="zh-CN" altLang="en-US" sz="2000" dirty="0" smtClean="0">
                  <a:solidFill>
                    <a:srgbClr val="000000"/>
                  </a:solidFill>
                  <a:latin typeface="楷体_GB2312" pitchFamily="49" charset="-122"/>
                  <a:ea typeface="楷体_GB2312" pitchFamily="49" charset="-122"/>
                </a:rPr>
                <a:t>张 云    </a:t>
              </a:r>
              <a:r>
                <a:rPr lang="zh-CN" altLang="en-US" sz="2000" dirty="0">
                  <a:solidFill>
                    <a:srgbClr val="000000"/>
                  </a:solidFill>
                  <a:latin typeface="楷体_GB2312" pitchFamily="49" charset="-122"/>
                  <a:ea typeface="楷体_GB2312" pitchFamily="49" charset="-122"/>
                </a:rPr>
                <a:t>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784" cy="252"/>
            </a:xfrm>
            <a:prstGeom prst="rect">
              <a:avLst/>
            </a:prstGeom>
            <a:noFill/>
            <a:ln w="12700" cap="sq">
              <a:noFill/>
              <a:miter lim="800000"/>
              <a:headEnd type="none" w="sm" len="sm"/>
              <a:tailEnd type="none" w="sm" len="sm"/>
            </a:ln>
          </p:spPr>
          <p:txBody>
            <a:bodyPr wrap="none">
              <a:spAutoFit/>
            </a:bodyPr>
            <a:lstStyle/>
            <a:p>
              <a:r>
                <a:rPr lang="en-US" altLang="zh-CN" sz="2000" dirty="0" smtClean="0">
                  <a:solidFill>
                    <a:srgbClr val="000000"/>
                  </a:solidFill>
                  <a:ea typeface="楷体_GB2312" pitchFamily="49" charset="-122"/>
                </a:rPr>
                <a:t>    99002</a:t>
              </a:r>
              <a:r>
                <a:rPr lang="en-US" altLang="zh-CN" sz="2000" dirty="0" smtClean="0">
                  <a:solidFill>
                    <a:srgbClr val="000000"/>
                  </a:solidFill>
                  <a:latin typeface="楷体_GB2312" pitchFamily="49" charset="-122"/>
                  <a:ea typeface="楷体_GB2312" pitchFamily="49" charset="-122"/>
                </a:rPr>
                <a:t>     </a:t>
              </a:r>
              <a:r>
                <a:rPr lang="zh-CN" altLang="en-US" sz="2000" dirty="0" smtClean="0">
                  <a:solidFill>
                    <a:srgbClr val="000000"/>
                  </a:solidFill>
                  <a:latin typeface="楷体_GB2312" pitchFamily="49" charset="-122"/>
                  <a:ea typeface="楷体_GB2312" pitchFamily="49" charset="-122"/>
                </a:rPr>
                <a:t>王 民    </a:t>
              </a:r>
              <a:r>
                <a:rPr lang="zh-CN" altLang="en-US" sz="2000" dirty="0">
                  <a:solidFill>
                    <a:srgbClr val="000000"/>
                  </a:solidFill>
                  <a:latin typeface="楷体_GB2312" pitchFamily="49" charset="-122"/>
                  <a:ea typeface="楷体_GB2312" pitchFamily="49" charset="-122"/>
                </a:rPr>
                <a:t>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784" cy="252"/>
            </a:xfrm>
            <a:prstGeom prst="rect">
              <a:avLst/>
            </a:prstGeom>
            <a:noFill/>
            <a:ln w="12700" cap="sq">
              <a:noFill/>
              <a:miter lim="800000"/>
              <a:headEnd type="none" w="sm" len="sm"/>
              <a:tailEnd type="none" w="sm" len="sm"/>
            </a:ln>
          </p:spPr>
          <p:txBody>
            <a:bodyPr wrap="none">
              <a:spAutoFit/>
            </a:bodyPr>
            <a:lstStyle/>
            <a:p>
              <a:r>
                <a:rPr lang="en-US" altLang="zh-CN" sz="2000" dirty="0" smtClean="0">
                  <a:solidFill>
                    <a:srgbClr val="000000"/>
                  </a:solidFill>
                  <a:ea typeface="楷体_GB2312" pitchFamily="49" charset="-122"/>
                </a:rPr>
                <a:t>    99003</a:t>
              </a:r>
              <a:r>
                <a:rPr lang="en-US" altLang="zh-CN" sz="2000" dirty="0" smtClean="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李 </a:t>
              </a:r>
              <a:r>
                <a:rPr lang="zh-CN" altLang="en-US" sz="2000" dirty="0" smtClean="0">
                  <a:solidFill>
                    <a:srgbClr val="000000"/>
                  </a:solidFill>
                  <a:latin typeface="楷体_GB2312" pitchFamily="49" charset="-122"/>
                  <a:ea typeface="楷体_GB2312" pitchFamily="49" charset="-122"/>
                </a:rPr>
                <a:t>军    </a:t>
              </a:r>
              <a:r>
                <a:rPr lang="zh-CN" altLang="en-US" sz="2000" dirty="0">
                  <a:solidFill>
                    <a:srgbClr val="000000"/>
                  </a:solidFill>
                  <a:latin typeface="楷体_GB2312" pitchFamily="49" charset="-122"/>
                  <a:ea typeface="楷体_GB2312" pitchFamily="49" charset="-122"/>
                </a:rPr>
                <a:t>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811" cy="252"/>
            </a:xfrm>
            <a:prstGeom prst="rect">
              <a:avLst/>
            </a:prstGeom>
            <a:noFill/>
            <a:ln w="12700" cap="sq">
              <a:noFill/>
              <a:miter lim="800000"/>
              <a:headEnd type="none" w="sm" len="sm"/>
              <a:tailEnd type="none" w="sm" len="sm"/>
            </a:ln>
          </p:spPr>
          <p:txBody>
            <a:bodyPr wrap="none">
              <a:spAutoFit/>
            </a:bodyPr>
            <a:lstStyle/>
            <a:p>
              <a:r>
                <a:rPr lang="en-US" altLang="zh-CN" sz="2000" dirty="0" smtClean="0">
                  <a:solidFill>
                    <a:srgbClr val="000000"/>
                  </a:solidFill>
                  <a:ea typeface="楷体_GB2312" pitchFamily="49" charset="-122"/>
                </a:rPr>
                <a:t>     99004</a:t>
              </a:r>
              <a:r>
                <a:rPr lang="en-US" altLang="zh-CN" sz="2000" dirty="0" smtClean="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汪 </a:t>
              </a:r>
              <a:r>
                <a:rPr lang="zh-CN" altLang="en-US" sz="2000" dirty="0" smtClean="0">
                  <a:solidFill>
                    <a:srgbClr val="000000"/>
                  </a:solidFill>
                  <a:latin typeface="楷体_GB2312" pitchFamily="49" charset="-122"/>
                  <a:ea typeface="楷体_GB2312" pitchFamily="49" charset="-122"/>
                </a:rPr>
                <a:t>敏    </a:t>
              </a:r>
              <a:r>
                <a:rPr lang="zh-CN" altLang="en-US" sz="2000" dirty="0">
                  <a:solidFill>
                    <a:srgbClr val="000000"/>
                  </a:solidFill>
                  <a:latin typeface="楷体_GB2312" pitchFamily="49" charset="-122"/>
                  <a:ea typeface="楷体_GB2312" pitchFamily="49" charset="-122"/>
                </a:rPr>
                <a:t>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760" cy="252"/>
            </a:xfrm>
            <a:prstGeom prst="rect">
              <a:avLst/>
            </a:prstGeom>
            <a:noFill/>
            <a:ln w="12700" cap="sq">
              <a:noFill/>
              <a:miter lim="800000"/>
              <a:headEnd type="none" w="sm" len="sm"/>
              <a:tailEnd type="none" w="sm" len="sm"/>
            </a:ln>
          </p:spPr>
          <p:txBody>
            <a:bodyPr wrap="none">
              <a:spAutoFit/>
            </a:bodyPr>
            <a:lstStyle/>
            <a:p>
              <a:r>
                <a:rPr lang="en-US" altLang="zh-CN" sz="2000" dirty="0" smtClean="0">
                  <a:solidFill>
                    <a:srgbClr val="000000"/>
                  </a:solidFill>
                  <a:ea typeface="楷体_GB2312" pitchFamily="49" charset="-122"/>
                </a:rPr>
                <a:t>     99030       </a:t>
              </a:r>
              <a:r>
                <a:rPr lang="en-US" altLang="zh-CN" sz="2000" dirty="0" smtClean="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刘</a:t>
              </a:r>
              <a:r>
                <a:rPr lang="zh-CN" altLang="en-US" sz="2000" dirty="0" smtClean="0">
                  <a:solidFill>
                    <a:srgbClr val="000000"/>
                  </a:solidFill>
                  <a:latin typeface="楷体_GB2312" pitchFamily="49" charset="-122"/>
                  <a:ea typeface="楷体_GB2312" pitchFamily="49" charset="-122"/>
                </a:rPr>
                <a:t>小春    </a:t>
              </a:r>
              <a:r>
                <a:rPr lang="zh-CN" altLang="en-US" sz="2000" dirty="0">
                  <a:solidFill>
                    <a:srgbClr val="000000"/>
                  </a:solidFill>
                  <a:latin typeface="楷体_GB2312" pitchFamily="49" charset="-122"/>
                  <a:ea typeface="楷体_GB2312" pitchFamily="49" charset="-122"/>
                </a:rPr>
                <a:t>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754" cy="242"/>
            </a:xfrm>
            <a:prstGeom prst="rect">
              <a:avLst/>
            </a:prstGeom>
            <a:noFill/>
            <a:ln w="12700" cap="sq">
              <a:noFill/>
              <a:miter lim="800000"/>
              <a:headEnd type="none" w="sm" len="sm"/>
              <a:tailEnd type="none" w="sm" len="sm"/>
            </a:ln>
          </p:spPr>
          <p:txBody>
            <a:bodyPr wrap="none">
              <a:spAutoFit/>
            </a:bodyPr>
            <a:lstStyle/>
            <a:p>
              <a:r>
                <a:rPr lang="en-US" altLang="zh-CN" sz="1900" dirty="0" smtClean="0">
                  <a:solidFill>
                    <a:srgbClr val="000000"/>
                  </a:solidFill>
                  <a:cs typeface="Times New Roman" pitchFamily="18" charset="0"/>
                </a:rPr>
                <a:t>     ……                 </a:t>
              </a:r>
              <a:r>
                <a:rPr lang="en-US" altLang="zh-CN" sz="1900" dirty="0">
                  <a:solidFill>
                    <a:srgbClr val="000000"/>
                  </a:solidFill>
                  <a:cs typeface="Times New Roman" pitchFamily="18" charset="0"/>
                </a:rPr>
                <a:t>…      </a:t>
              </a:r>
              <a:r>
                <a:rPr lang="en-US" altLang="zh-CN" sz="1900" dirty="0" smtClean="0">
                  <a:solidFill>
                    <a:srgbClr val="000000"/>
                  </a:solidFill>
                  <a:cs typeface="Times New Roman" pitchFamily="18" charset="0"/>
                </a:rPr>
                <a:t>        </a:t>
              </a:r>
              <a:r>
                <a:rPr lang="en-US" altLang="zh-CN" sz="1900" dirty="0">
                  <a:solidFill>
                    <a:srgbClr val="000000"/>
                  </a:solidFill>
                  <a:cs typeface="Times New Roman" pitchFamily="18" charset="0"/>
                </a:rPr>
                <a:t>…         …</a:t>
              </a:r>
            </a:p>
          </p:txBody>
        </p:sp>
      </p:grpSp>
      <p:grpSp>
        <p:nvGrpSpPr>
          <p:cNvPr id="8" name="Group 85"/>
          <p:cNvGrpSpPr>
            <a:grpSpLocks/>
          </p:cNvGrpSpPr>
          <p:nvPr/>
        </p:nvGrpSpPr>
        <p:grpSpPr bwMode="auto">
          <a:xfrm>
            <a:off x="2742843" y="257175"/>
            <a:ext cx="3047603"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3831" name="Text Box 43"/>
            <p:cNvSpPr txBox="1">
              <a:spLocks noChangeArrowheads="1"/>
            </p:cNvSpPr>
            <p:nvPr/>
          </p:nvSpPr>
          <p:spPr bwMode="auto">
            <a:xfrm>
              <a:off x="1846" y="218"/>
              <a:ext cx="890" cy="23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6907900" y="1358901"/>
            <a:ext cx="3352364" cy="2903538"/>
            <a:chOff x="3360" y="1278"/>
            <a:chExt cx="1584" cy="1829"/>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187" cy="1829"/>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3828" name="Rectangle 53"/>
            <p:cNvSpPr>
              <a:spLocks noChangeArrowheads="1"/>
            </p:cNvSpPr>
            <p:nvPr/>
          </p:nvSpPr>
          <p:spPr bwMode="auto">
            <a:xfrm>
              <a:off x="4044" y="2400"/>
              <a:ext cx="277"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2031736" y="5045076"/>
            <a:ext cx="5983038" cy="1061829"/>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7921653" y="4365625"/>
            <a:ext cx="2338612"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7619008" y="1857376"/>
            <a:ext cx="2031736"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7921653" y="4670425"/>
            <a:ext cx="2541785"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7619008" y="2619376"/>
            <a:ext cx="2031736"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7921653" y="4975225"/>
            <a:ext cx="2338612"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7619008" y="1476376"/>
            <a:ext cx="2031736"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7921653" y="5280025"/>
            <a:ext cx="2237025"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7822181" y="2619376"/>
            <a:ext cx="2031736"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8207365" y="3103563"/>
            <a:ext cx="3678288"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2103693" y="4572001"/>
            <a:ext cx="4664526" cy="327782"/>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101587" y="5013326"/>
            <a:ext cx="6516369"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33817" name="Text Box 80"/>
            <p:cNvSpPr txBox="1">
              <a:spLocks noChangeArrowheads="1"/>
            </p:cNvSpPr>
            <p:nvPr/>
          </p:nvSpPr>
          <p:spPr bwMode="auto">
            <a:xfrm>
              <a:off x="192" y="3766"/>
              <a:ext cx="1455" cy="233"/>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46561" y="133350"/>
            <a:ext cx="2063482"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7936468" y="5911850"/>
            <a:ext cx="3009508"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
        <p:nvSpPr>
          <p:cNvPr id="14" name="灯片编号占位符 13"/>
          <p:cNvSpPr>
            <a:spLocks noGrp="1"/>
          </p:cNvSpPr>
          <p:nvPr>
            <p:ph type="sldNum" sz="quarter" idx="11"/>
          </p:nvPr>
        </p:nvSpPr>
        <p:spPr/>
        <p:txBody>
          <a:bodyPr/>
          <a:lstStyle/>
          <a:p>
            <a:fld id="{0C913308-F349-4B6D-A68A-DD1791B4A57B}" type="slidenum">
              <a:rPr lang="zh-CN" altLang="en-US" smtClean="0"/>
              <a:pPr/>
              <a:t>71</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007402" y="620713"/>
            <a:ext cx="10361851"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a:t>
              </a:r>
              <a:r>
                <a:rPr lang="zh-CN" altLang="en-US" sz="2600" dirty="0" smtClean="0">
                  <a:solidFill>
                    <a:srgbClr val="003399"/>
                  </a:solidFill>
                  <a:latin typeface="幼圆" pitchFamily="49" charset="-122"/>
                  <a:ea typeface="幼圆" pitchFamily="49" charset="-122"/>
                </a:rPr>
                <a:t>得到相同</a:t>
              </a:r>
              <a:r>
                <a:rPr lang="zh-CN" altLang="en-US" sz="2600" dirty="0">
                  <a:solidFill>
                    <a:srgbClr val="003399"/>
                  </a:solidFill>
                  <a:latin typeface="幼圆" pitchFamily="49" charset="-122"/>
                  <a:ea typeface="幼圆" pitchFamily="49" charset="-122"/>
                </a:rPr>
                <a:t>的散列地址，即</a:t>
              </a:r>
              <a:r>
                <a:rPr lang="zh-CN" altLang="en-US" sz="2600" dirty="0" smtClean="0">
                  <a:solidFill>
                    <a:srgbClr val="003399"/>
                  </a:solidFill>
                  <a:latin typeface="幼圆" pitchFamily="49" charset="-122"/>
                  <a:ea typeface="幼圆" pitchFamily="49" charset="-122"/>
                </a:rPr>
                <a:t>有：</a:t>
              </a:r>
              <a:endParaRPr lang="zh-CN" altLang="en-US" sz="2600" dirty="0">
                <a:solidFill>
                  <a:srgbClr val="003399"/>
                </a:solidFill>
                <a:latin typeface="幼圆" pitchFamily="49" charset="-122"/>
                <a:ea typeface="幼圆" pitchFamily="49" charset="-122"/>
              </a:endParaRP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7343878" y="2781300"/>
            <a:ext cx="3860297" cy="533400"/>
            <a:chOff x="3552" y="1824"/>
            <a:chExt cx="1824"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b="0">
                <a:solidFill>
                  <a:srgbClr val="FFFFCC"/>
                </a:solidFill>
              </a:endParaRPr>
            </a:p>
          </p:txBody>
        </p:sp>
        <p:sp>
          <p:nvSpPr>
            <p:cNvPr id="34833" name="Text Box 7"/>
            <p:cNvSpPr txBox="1">
              <a:spLocks noChangeArrowheads="1"/>
            </p:cNvSpPr>
            <p:nvPr/>
          </p:nvSpPr>
          <p:spPr bwMode="auto">
            <a:xfrm>
              <a:off x="3659" y="1868"/>
              <a:ext cx="1349" cy="281"/>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719573" y="260350"/>
            <a:ext cx="3233846"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1075127" y="3559178"/>
            <a:ext cx="10236985" cy="2979739"/>
            <a:chOff x="431" y="2160"/>
            <a:chExt cx="4837" cy="1877"/>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687"/>
            </a:xfrm>
            <a:prstGeom prst="rect">
              <a:avLst/>
            </a:prstGeom>
            <a:noFill/>
            <a:ln w="12700" cap="sq">
              <a:noFill/>
              <a:miter lim="800000"/>
              <a:headEnd type="none" w="sm" len="sm"/>
              <a:tailEnd type="none" w="sm" len="sm"/>
            </a:ln>
          </p:spPr>
          <p:txBody>
            <a:bodyPr wrap="square">
              <a:spAutoFit/>
            </a:bodyPr>
            <a:lstStyle/>
            <a:p>
              <a:r>
                <a:rPr lang="en-US" altLang="zh-CN" sz="2800" dirty="0">
                  <a:solidFill>
                    <a:srgbClr val="003399"/>
                  </a:solidFill>
                  <a:latin typeface="幼圆" pitchFamily="49" charset="-122"/>
                  <a:ea typeface="幼圆" pitchFamily="49" charset="-122"/>
                </a:rPr>
                <a:t>    </a:t>
              </a:r>
              <a:r>
                <a:rPr lang="zh-CN" altLang="en-US" sz="2800" dirty="0">
                  <a:solidFill>
                    <a:srgbClr val="003399"/>
                  </a:solidFill>
                  <a:latin typeface="幼圆" pitchFamily="49" charset="-122"/>
                  <a:ea typeface="幼圆" pitchFamily="49" charset="-122"/>
                </a:rPr>
                <a:t>根据构造的散列函数与处理冲突的方法将一</a:t>
              </a:r>
              <a:r>
                <a:rPr lang="zh-CN" altLang="en-US" sz="2800" dirty="0" smtClean="0">
                  <a:solidFill>
                    <a:srgbClr val="003399"/>
                  </a:solidFill>
                  <a:latin typeface="幼圆" pitchFamily="49" charset="-122"/>
                  <a:ea typeface="幼圆" pitchFamily="49" charset="-122"/>
                </a:rPr>
                <a:t>组关键字</a:t>
              </a:r>
              <a:r>
                <a:rPr lang="zh-CN" altLang="en-US" sz="2800" dirty="0">
                  <a:solidFill>
                    <a:srgbClr val="003399"/>
                  </a:solidFill>
                  <a:latin typeface="幼圆" pitchFamily="49" charset="-122"/>
                  <a:ea typeface="幼圆" pitchFamily="49" charset="-122"/>
                </a:rPr>
                <a:t>映射到一个有限的连续地址集合上，并以</a:t>
              </a:r>
              <a:r>
                <a:rPr lang="zh-CN" altLang="en-US" sz="2800" dirty="0" smtClean="0">
                  <a:solidFill>
                    <a:srgbClr val="003399"/>
                  </a:solidFill>
                  <a:latin typeface="幼圆" pitchFamily="49" charset="-122"/>
                  <a:ea typeface="幼圆" pitchFamily="49" charset="-122"/>
                </a:rPr>
                <a:t>关键字</a:t>
              </a:r>
              <a:r>
                <a:rPr lang="zh-CN" altLang="en-US" sz="2800" dirty="0">
                  <a:solidFill>
                    <a:srgbClr val="003399"/>
                  </a:solidFill>
                  <a:latin typeface="幼圆" pitchFamily="49" charset="-122"/>
                  <a:ea typeface="幼圆" pitchFamily="49" charset="-122"/>
                </a:rPr>
                <a:t>在该集合中的</a:t>
              </a:r>
              <a:r>
                <a:rPr lang="zh-CN" altLang="en-US" sz="2800" dirty="0">
                  <a:solidFill>
                    <a:srgbClr val="003399"/>
                  </a:solidFill>
                  <a:ea typeface="幼圆" pitchFamily="49" charset="-122"/>
                </a:rPr>
                <a:t>“</a:t>
              </a:r>
              <a:r>
                <a:rPr lang="zh-CN" altLang="en-US" sz="2800" dirty="0">
                  <a:solidFill>
                    <a:srgbClr val="003399"/>
                  </a:solidFill>
                  <a:latin typeface="幼圆" pitchFamily="49" charset="-122"/>
                  <a:ea typeface="幼圆" pitchFamily="49" charset="-122"/>
                </a:rPr>
                <a:t>象</a:t>
              </a:r>
              <a:r>
                <a:rPr lang="zh-CN" altLang="en-US" sz="2800" dirty="0">
                  <a:solidFill>
                    <a:srgbClr val="003399"/>
                  </a:solidFill>
                  <a:ea typeface="幼圆" pitchFamily="49" charset="-122"/>
                </a:rPr>
                <a:t>”</a:t>
              </a:r>
              <a:r>
                <a:rPr lang="zh-CN" altLang="en-US" sz="2800" dirty="0">
                  <a:solidFill>
                    <a:srgbClr val="003399"/>
                  </a:solidFill>
                  <a:latin typeface="幼圆" pitchFamily="49" charset="-122"/>
                  <a:ea typeface="幼圆" pitchFamily="49" charset="-122"/>
                </a:rPr>
                <a:t>作为记录的存储位置，</a:t>
              </a:r>
              <a:r>
                <a:rPr lang="zh-CN" altLang="en-US" sz="2800" dirty="0" smtClean="0">
                  <a:solidFill>
                    <a:srgbClr val="003399"/>
                  </a:solidFill>
                  <a:latin typeface="幼圆" pitchFamily="49" charset="-122"/>
                  <a:ea typeface="幼圆" pitchFamily="49" charset="-122"/>
                </a:rPr>
                <a:t>按照这种</a:t>
              </a:r>
              <a:r>
                <a:rPr lang="zh-CN" altLang="en-US" sz="2800" dirty="0">
                  <a:solidFill>
                    <a:srgbClr val="003399"/>
                  </a:solidFill>
                  <a:latin typeface="幼圆" pitchFamily="49" charset="-122"/>
                  <a:ea typeface="幼圆" pitchFamily="49" charset="-122"/>
                </a:rPr>
                <a:t>方法组织起来文件称为 </a:t>
              </a:r>
              <a:r>
                <a:rPr lang="zh-CN" altLang="en-US" sz="2800" b="1" dirty="0" smtClean="0">
                  <a:solidFill>
                    <a:srgbClr val="C00000"/>
                  </a:solidFill>
                  <a:latin typeface="幼圆" pitchFamily="49" charset="-122"/>
                  <a:ea typeface="幼圆" pitchFamily="49" charset="-122"/>
                </a:rPr>
                <a:t>哈希表</a:t>
              </a:r>
              <a:r>
                <a:rPr lang="en-US" altLang="zh-CN" sz="2800" dirty="0" smtClean="0">
                  <a:solidFill>
                    <a:srgbClr val="003399"/>
                  </a:solidFill>
                  <a:latin typeface="幼圆" pitchFamily="49" charset="-122"/>
                  <a:ea typeface="幼圆" pitchFamily="49" charset="-122"/>
                </a:rPr>
                <a:t>,</a:t>
              </a:r>
              <a:r>
                <a:rPr lang="zh-CN" altLang="en-US" sz="2800" dirty="0">
                  <a:solidFill>
                    <a:srgbClr val="003399"/>
                  </a:solidFill>
                  <a:ea typeface="幼圆" pitchFamily="49" charset="-122"/>
                </a:rPr>
                <a:t>或 </a:t>
              </a:r>
              <a:r>
                <a:rPr lang="zh-CN" altLang="en-US" sz="2800" b="1" dirty="0" smtClean="0">
                  <a:solidFill>
                    <a:srgbClr val="C00000"/>
                  </a:solidFill>
                  <a:ea typeface="幼圆" pitchFamily="49" charset="-122"/>
                </a:rPr>
                <a:t>散列表   </a:t>
              </a:r>
              <a:r>
                <a:rPr lang="en-US" altLang="zh-CN" sz="2800" dirty="0" smtClean="0">
                  <a:solidFill>
                    <a:srgbClr val="003399"/>
                  </a:solidFill>
                  <a:ea typeface="楷体_GB2312" pitchFamily="49" charset="-122"/>
                </a:rPr>
                <a:t>,</a:t>
              </a:r>
              <a:r>
                <a:rPr lang="zh-CN" altLang="en-US" sz="2800" dirty="0" smtClean="0">
                  <a:solidFill>
                    <a:srgbClr val="003399"/>
                  </a:solidFill>
                  <a:ea typeface="幼圆" pitchFamily="49" charset="-122"/>
                </a:rPr>
                <a:t>或称</a:t>
              </a:r>
              <a:r>
                <a:rPr lang="zh-CN" altLang="en-US" sz="2800" b="1" dirty="0" smtClean="0">
                  <a:solidFill>
                    <a:srgbClr val="C00000"/>
                  </a:solidFill>
                  <a:ea typeface="幼圆" pitchFamily="49" charset="-122"/>
                </a:rPr>
                <a:t>杂凑表</a:t>
              </a:r>
              <a:r>
                <a:rPr lang="zh-CN" altLang="en-US" sz="2800" dirty="0" smtClean="0">
                  <a:solidFill>
                    <a:srgbClr val="003399"/>
                  </a:solidFill>
                  <a:ea typeface="幼圆" pitchFamily="49" charset="-122"/>
                </a:rPr>
                <a:t>；建立</a:t>
              </a:r>
              <a:r>
                <a:rPr lang="zh-CN" altLang="en-US" sz="2800" dirty="0">
                  <a:solidFill>
                    <a:srgbClr val="003399"/>
                  </a:solidFill>
                  <a:ea typeface="幼圆" pitchFamily="49" charset="-122"/>
                </a:rPr>
                <a:t>文件的过程称为哈希造表</a:t>
              </a:r>
              <a:r>
                <a:rPr lang="zh-CN" altLang="en-US" sz="2800" dirty="0" smtClean="0">
                  <a:solidFill>
                    <a:srgbClr val="003399"/>
                  </a:solidFill>
                  <a:ea typeface="幼圆" pitchFamily="49" charset="-122"/>
                </a:rPr>
                <a:t>或者散</a:t>
              </a:r>
              <a:r>
                <a:rPr lang="zh-CN" altLang="en-US" sz="2800" dirty="0">
                  <a:solidFill>
                    <a:srgbClr val="003399"/>
                  </a:solidFill>
                  <a:ea typeface="幼圆" pitchFamily="49" charset="-122"/>
                </a:rPr>
                <a:t>列，得到的存储位置称为散列地址或者杂凑地址</a:t>
              </a:r>
              <a:r>
                <a:rPr lang="zh-CN" altLang="en-US" sz="2800" dirty="0">
                  <a:solidFill>
                    <a:srgbClr val="003399"/>
                  </a:solidFill>
                  <a:ea typeface="楷体_GB2312" pitchFamily="49" charset="-122"/>
                </a:rPr>
                <a:t>。</a:t>
              </a:r>
            </a:p>
          </p:txBody>
        </p:sp>
      </p:grpSp>
      <p:grpSp>
        <p:nvGrpSpPr>
          <p:cNvPr id="6" name="Group 48"/>
          <p:cNvGrpSpPr>
            <a:grpSpLocks/>
          </p:cNvGrpSpPr>
          <p:nvPr/>
        </p:nvGrpSpPr>
        <p:grpSpPr bwMode="auto">
          <a:xfrm>
            <a:off x="711108" y="2924176"/>
            <a:ext cx="4423257"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什么是散列表</a:t>
              </a:r>
            </a:p>
          </p:txBody>
        </p:sp>
      </p:grpSp>
      <p:sp>
        <p:nvSpPr>
          <p:cNvPr id="7" name="灯片编号占位符 6"/>
          <p:cNvSpPr>
            <a:spLocks noGrp="1"/>
          </p:cNvSpPr>
          <p:nvPr>
            <p:ph type="sldNum" sz="quarter" idx="11"/>
          </p:nvPr>
        </p:nvSpPr>
        <p:spPr/>
        <p:txBody>
          <a:bodyPr/>
          <a:lstStyle/>
          <a:p>
            <a:fld id="{0C913308-F349-4B6D-A68A-DD1791B4A57B}" type="slidenum">
              <a:rPr lang="zh-CN" altLang="en-US" smtClean="0"/>
              <a:pPr/>
              <a:t>72</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708993" y="495301"/>
            <a:ext cx="4990450"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endParaRPr lang="zh-CN" altLang="en-US" sz="2600" b="0">
                <a:solidFill>
                  <a:srgbClr val="003399"/>
                </a:solidFill>
                <a:latin typeface="黑体" pitchFamily="49" charset="-122"/>
                <a:ea typeface="黑体" pitchFamily="49" charset="-122"/>
              </a:endParaRPr>
            </a:p>
          </p:txBody>
        </p:sp>
      </p:grpSp>
      <p:grpSp>
        <p:nvGrpSpPr>
          <p:cNvPr id="3" name="Group 51"/>
          <p:cNvGrpSpPr>
            <a:grpSpLocks/>
          </p:cNvGrpSpPr>
          <p:nvPr/>
        </p:nvGrpSpPr>
        <p:grpSpPr bwMode="auto">
          <a:xfrm>
            <a:off x="1140736" y="1306514"/>
            <a:ext cx="2554483"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1726975" y="1989139"/>
            <a:ext cx="9743865" cy="773112"/>
            <a:chOff x="816" y="1392"/>
            <a:chExt cx="4604" cy="487"/>
          </a:xfrm>
        </p:grpSpPr>
        <p:sp>
          <p:nvSpPr>
            <p:cNvPr id="35855" name="Text Box 13"/>
            <p:cNvSpPr txBox="1">
              <a:spLocks noChangeArrowheads="1"/>
            </p:cNvSpPr>
            <p:nvPr/>
          </p:nvSpPr>
          <p:spPr bwMode="auto">
            <a:xfrm>
              <a:off x="1049" y="1392"/>
              <a:ext cx="4371" cy="48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dirty="0">
                  <a:solidFill>
                    <a:srgbClr val="002B80"/>
                  </a:solidFill>
                  <a:latin typeface="幼圆" pitchFamily="49" charset="-122"/>
                  <a:ea typeface="幼圆" pitchFamily="49" charset="-122"/>
                </a:rPr>
                <a:t>散列函数的定义域必须包括将要存储的</a:t>
              </a:r>
              <a:r>
                <a:rPr lang="zh-CN" altLang="en-US" sz="2600" dirty="0" smtClean="0">
                  <a:solidFill>
                    <a:srgbClr val="002B80"/>
                  </a:solidFill>
                  <a:latin typeface="幼圆" pitchFamily="49" charset="-122"/>
                  <a:ea typeface="幼圆" pitchFamily="49" charset="-122"/>
                </a:rPr>
                <a:t>全部关键字</a:t>
              </a:r>
              <a:r>
                <a:rPr lang="zh-CN" altLang="en-US" sz="2600" dirty="0">
                  <a:solidFill>
                    <a:srgbClr val="002B80"/>
                  </a:solidFill>
                  <a:latin typeface="幼圆" pitchFamily="49" charset="-122"/>
                  <a:ea typeface="幼圆" pitchFamily="49" charset="-122"/>
                </a:rPr>
                <a:t>；若散列表允许有</a:t>
              </a:r>
              <a:r>
                <a:rPr lang="en-US" altLang="zh-CN" sz="2600" dirty="0">
                  <a:solidFill>
                    <a:srgbClr val="002B80"/>
                  </a:solidFill>
                  <a:ea typeface="幼圆" pitchFamily="49" charset="-122"/>
                </a:rPr>
                <a:t>m</a:t>
              </a:r>
              <a:r>
                <a:rPr lang="zh-CN" altLang="en-US" sz="2600" dirty="0">
                  <a:solidFill>
                    <a:srgbClr val="002B80"/>
                  </a:solidFill>
                  <a:latin typeface="幼圆" pitchFamily="49" charset="-122"/>
                  <a:ea typeface="幼圆" pitchFamily="49" charset="-122"/>
                </a:rPr>
                <a:t>个位置时，则</a:t>
              </a:r>
              <a:r>
                <a:rPr lang="zh-CN" altLang="en-US" sz="2600" dirty="0" smtClean="0">
                  <a:solidFill>
                    <a:srgbClr val="002B80"/>
                  </a:solidFill>
                  <a:latin typeface="幼圆" pitchFamily="49" charset="-122"/>
                  <a:ea typeface="幼圆" pitchFamily="49" charset="-122"/>
                </a:rPr>
                <a:t>函数</a:t>
              </a:r>
              <a:r>
                <a:rPr lang="zh-CN" altLang="en-US" sz="2600" dirty="0">
                  <a:solidFill>
                    <a:srgbClr val="002B80"/>
                  </a:solidFill>
                  <a:latin typeface="幼圆" pitchFamily="49" charset="-122"/>
                  <a:ea typeface="幼圆" pitchFamily="49" charset="-122"/>
                </a:rPr>
                <a:t>的值域为</a:t>
              </a:r>
              <a:r>
                <a:rPr lang="en-US" altLang="zh-CN" sz="2600" dirty="0">
                  <a:solidFill>
                    <a:srgbClr val="002B80"/>
                  </a:solidFill>
                  <a:ea typeface="幼圆" pitchFamily="49" charset="-122"/>
                </a:rPr>
                <a:t>[0 .. m–1]</a:t>
              </a:r>
              <a:r>
                <a:rPr lang="en-US" altLang="zh-CN" sz="2600" dirty="0">
                  <a:solidFill>
                    <a:srgbClr val="002B80"/>
                  </a:solidFill>
                  <a:latin typeface="幼圆" pitchFamily="49" charset="-122"/>
                  <a:ea typeface="幼圆" pitchFamily="49" charset="-122"/>
                </a:rPr>
                <a:t>(</a:t>
              </a:r>
              <a:r>
                <a:rPr lang="zh-CN" altLang="en-US" sz="2600" dirty="0">
                  <a:solidFill>
                    <a:srgbClr val="002B80"/>
                  </a:solidFill>
                  <a:latin typeface="幼圆" pitchFamily="49" charset="-122"/>
                  <a:ea typeface="幼圆" pitchFamily="49" charset="-122"/>
                </a:rPr>
                <a:t>地址空间</a:t>
              </a:r>
              <a:r>
                <a:rPr lang="en-US" altLang="zh-CN" sz="2600" dirty="0">
                  <a:solidFill>
                    <a:srgbClr val="002B80"/>
                  </a:solidFill>
                  <a:latin typeface="幼圆" pitchFamily="49" charset="-122"/>
                  <a:ea typeface="幼圆" pitchFamily="49" charset="-122"/>
                </a:rPr>
                <a:t>)</a:t>
              </a:r>
              <a:r>
                <a:rPr lang="zh-CN" altLang="en-US" sz="2600" dirty="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1726975" y="3140968"/>
            <a:ext cx="9265561" cy="768350"/>
            <a:chOff x="816" y="2208"/>
            <a:chExt cx="4378" cy="484"/>
          </a:xfrm>
        </p:grpSpPr>
        <p:sp>
          <p:nvSpPr>
            <p:cNvPr id="35853" name="Rectangle 17"/>
            <p:cNvSpPr>
              <a:spLocks noChangeArrowheads="1"/>
            </p:cNvSpPr>
            <p:nvPr/>
          </p:nvSpPr>
          <p:spPr bwMode="auto">
            <a:xfrm>
              <a:off x="1045" y="2208"/>
              <a:ext cx="4149" cy="484"/>
            </a:xfrm>
            <a:prstGeom prst="rect">
              <a:avLst/>
            </a:prstGeom>
            <a:noFill/>
            <a:ln w="12700" cap="sq">
              <a:noFill/>
              <a:miter lim="800000"/>
              <a:headEnd type="none" w="sm" len="sm"/>
              <a:tailEnd type="none" w="sm" len="sm"/>
            </a:ln>
          </p:spPr>
          <p:txBody>
            <a:bodyPr wrap="square">
              <a:spAutoFit/>
            </a:bodyPr>
            <a:lstStyle/>
            <a:p>
              <a:pPr>
                <a:lnSpc>
                  <a:spcPct val="85000"/>
                </a:lnSpc>
              </a:pPr>
              <a:r>
                <a:rPr lang="zh-CN" altLang="en-US" sz="2600" dirty="0">
                  <a:solidFill>
                    <a:srgbClr val="002B80"/>
                  </a:solidFill>
                  <a:ea typeface="幼圆" pitchFamily="49" charset="-122"/>
                </a:rPr>
                <a:t>利用散列函数计算出来的地址应能尽可能</a:t>
              </a:r>
              <a:r>
                <a:rPr lang="zh-CN" altLang="en-US" sz="2600" dirty="0" smtClean="0">
                  <a:solidFill>
                    <a:srgbClr val="FF3300"/>
                  </a:solidFill>
                  <a:ea typeface="黑体" pitchFamily="49" charset="-122"/>
                </a:rPr>
                <a:t>均匀分布</a:t>
              </a:r>
              <a:r>
                <a:rPr lang="zh-CN" altLang="en-US" sz="2600" dirty="0">
                  <a:solidFill>
                    <a:srgbClr val="002B80"/>
                  </a:solidFill>
                  <a:ea typeface="幼圆" pitchFamily="49" charset="-122"/>
                </a:rPr>
                <a:t>在整个地址空间中。</a:t>
              </a:r>
              <a:endParaRPr lang="en-US" altLang="zh-CN" sz="2600" dirty="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1726975" y="4149725"/>
            <a:ext cx="9743865" cy="431800"/>
            <a:chOff x="816" y="2784"/>
            <a:chExt cx="4604" cy="272"/>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272"/>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dirty="0">
                  <a:solidFill>
                    <a:srgbClr val="002B80"/>
                  </a:solidFill>
                  <a:ea typeface="幼圆" pitchFamily="49" charset="-122"/>
                </a:rPr>
                <a:t>散列函数应该尽可能简单，应该在较短的</a:t>
              </a:r>
              <a:r>
                <a:rPr lang="zh-CN" altLang="en-US" sz="2600" dirty="0" smtClean="0">
                  <a:solidFill>
                    <a:srgbClr val="002B80"/>
                  </a:solidFill>
                  <a:ea typeface="幼圆" pitchFamily="49" charset="-122"/>
                </a:rPr>
                <a:t>时间</a:t>
              </a:r>
              <a:r>
                <a:rPr lang="zh-CN" altLang="en-US" sz="2600" dirty="0">
                  <a:solidFill>
                    <a:srgbClr val="002B80"/>
                  </a:solidFill>
                  <a:ea typeface="幼圆" pitchFamily="49" charset="-122"/>
                </a:rPr>
                <a:t>内计算出结果。</a:t>
              </a:r>
              <a:endParaRPr lang="en-US" altLang="zh-CN" sz="2600" dirty="0">
                <a:solidFill>
                  <a:srgbClr val="002B80"/>
                </a:solidFill>
                <a:ea typeface="幼圆" pitchFamily="49" charset="-122"/>
              </a:endParaRPr>
            </a:p>
          </p:txBody>
        </p:sp>
      </p:grpSp>
      <p:sp>
        <p:nvSpPr>
          <p:cNvPr id="288797" name="Freeform 29"/>
          <p:cNvSpPr>
            <a:spLocks/>
          </p:cNvSpPr>
          <p:nvPr/>
        </p:nvSpPr>
        <p:spPr bwMode="auto">
          <a:xfrm>
            <a:off x="1210577" y="2924944"/>
            <a:ext cx="10224286"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3020091" y="5445125"/>
            <a:ext cx="576293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
        <p:nvSpPr>
          <p:cNvPr id="8" name="灯片编号占位符 7"/>
          <p:cNvSpPr>
            <a:spLocks noGrp="1"/>
          </p:cNvSpPr>
          <p:nvPr>
            <p:ph type="sldNum" sz="quarter" idx="11"/>
          </p:nvPr>
        </p:nvSpPr>
        <p:spPr/>
        <p:txBody>
          <a:bodyPr/>
          <a:lstStyle/>
          <a:p>
            <a:fld id="{0C913308-F349-4B6D-A68A-DD1791B4A57B}" type="slidenum">
              <a:rPr lang="zh-CN" altLang="en-US" smtClean="0"/>
              <a:pPr/>
              <a:t>73</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828562" y="3854450"/>
            <a:ext cx="3868763"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711108" y="330201"/>
            <a:ext cx="6057111"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建立散列表的步骤</a:t>
              </a:r>
            </a:p>
          </p:txBody>
        </p:sp>
      </p:grpSp>
      <p:grpSp>
        <p:nvGrpSpPr>
          <p:cNvPr id="4" name="Group 65"/>
          <p:cNvGrpSpPr>
            <a:grpSpLocks/>
          </p:cNvGrpSpPr>
          <p:nvPr/>
        </p:nvGrpSpPr>
        <p:grpSpPr bwMode="auto">
          <a:xfrm>
            <a:off x="844441" y="3162300"/>
            <a:ext cx="5826424"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1796817" y="1031876"/>
            <a:ext cx="7549167"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6907901" y="3352800"/>
            <a:ext cx="4063471"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b="0">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3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6334360" y="2320925"/>
            <a:ext cx="4368231"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b="0">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a:solidFill>
                    <a:srgbClr val="FF3300"/>
                  </a:solidFill>
                  <a:latin typeface="黑体" pitchFamily="49" charset="-122"/>
                  <a:ea typeface="黑体" pitchFamily="49" charset="-122"/>
                </a:rPr>
                <a:t>详见教材</a:t>
              </a:r>
              <a:r>
                <a:rPr lang="en-US" altLang="zh-CN" sz="2600">
                  <a:solidFill>
                    <a:srgbClr val="FF3300"/>
                  </a:solidFill>
                  <a:ea typeface="黑体" pitchFamily="49" charset="-122"/>
                </a:rPr>
                <a:t>P307-309</a:t>
              </a:r>
            </a:p>
          </p:txBody>
        </p:sp>
      </p:grpSp>
      <p:grpSp>
        <p:nvGrpSpPr>
          <p:cNvPr id="10" name="Group 61"/>
          <p:cNvGrpSpPr>
            <a:grpSpLocks/>
          </p:cNvGrpSpPr>
          <p:nvPr/>
        </p:nvGrpSpPr>
        <p:grpSpPr bwMode="auto">
          <a:xfrm>
            <a:off x="6863457" y="4559301"/>
            <a:ext cx="3942836"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
        <p:nvSpPr>
          <p:cNvPr id="11" name="灯片编号占位符 10"/>
          <p:cNvSpPr>
            <a:spLocks noGrp="1"/>
          </p:cNvSpPr>
          <p:nvPr>
            <p:ph type="sldNum" sz="quarter" idx="11"/>
          </p:nvPr>
        </p:nvSpPr>
        <p:spPr/>
        <p:txBody>
          <a:bodyPr/>
          <a:lstStyle/>
          <a:p>
            <a:fld id="{0C913308-F349-4B6D-A68A-DD1791B4A57B}" type="slidenum">
              <a:rPr lang="zh-CN" altLang="en-US" smtClean="0"/>
              <a:pPr/>
              <a:t>74</a:t>
            </a:fld>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3424321" y="2286000"/>
            <a:ext cx="5743886"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2429617" y="3533775"/>
            <a:ext cx="9041223" cy="1257267"/>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3600" dirty="0">
                <a:solidFill>
                  <a:srgbClr val="002B80"/>
                </a:solidFill>
                <a:latin typeface="幼圆" pitchFamily="49" charset="-122"/>
                <a:ea typeface="幼圆" pitchFamily="49" charset="-122"/>
              </a:rPr>
              <a:t>其中，若</a:t>
            </a:r>
            <a:r>
              <a:rPr lang="en-US" altLang="zh-CN" sz="3600" dirty="0">
                <a:solidFill>
                  <a:srgbClr val="002B80"/>
                </a:solidFill>
                <a:ea typeface="楷体_GB2312" pitchFamily="49" charset="-122"/>
              </a:rPr>
              <a:t>m</a:t>
            </a:r>
            <a:r>
              <a:rPr lang="zh-CN" altLang="zh-CN" sz="3600" dirty="0">
                <a:solidFill>
                  <a:srgbClr val="002B80"/>
                </a:solidFill>
                <a:latin typeface="幼圆" pitchFamily="49" charset="-122"/>
                <a:ea typeface="幼圆" pitchFamily="49" charset="-122"/>
              </a:rPr>
              <a:t>为</a:t>
            </a:r>
            <a:r>
              <a:rPr lang="zh-CN" altLang="en-US" sz="3600" dirty="0">
                <a:solidFill>
                  <a:srgbClr val="002B80"/>
                </a:solidFill>
                <a:latin typeface="幼圆" pitchFamily="49" charset="-122"/>
                <a:ea typeface="幼圆" pitchFamily="49" charset="-122"/>
              </a:rPr>
              <a:t>地址范围大小</a:t>
            </a:r>
            <a:r>
              <a:rPr lang="en-US" altLang="zh-CN" sz="3600" dirty="0">
                <a:solidFill>
                  <a:srgbClr val="002B80"/>
                </a:solidFill>
                <a:latin typeface="幼圆" pitchFamily="49" charset="-122"/>
                <a:ea typeface="幼圆" pitchFamily="49" charset="-122"/>
              </a:rPr>
              <a:t>(</a:t>
            </a:r>
            <a:r>
              <a:rPr lang="zh-CN" altLang="en-US" sz="3600" dirty="0">
                <a:solidFill>
                  <a:srgbClr val="002B80"/>
                </a:solidFill>
                <a:latin typeface="幼圆" pitchFamily="49" charset="-122"/>
                <a:ea typeface="幼圆" pitchFamily="49" charset="-122"/>
              </a:rPr>
              <a:t>或称</a:t>
            </a:r>
            <a:r>
              <a:rPr lang="zh-CN" altLang="zh-CN" sz="3600" dirty="0">
                <a:solidFill>
                  <a:srgbClr val="002B80"/>
                </a:solidFill>
                <a:latin typeface="幼圆" pitchFamily="49" charset="-122"/>
                <a:ea typeface="幼圆" pitchFamily="49" charset="-122"/>
              </a:rPr>
              <a:t>表长</a:t>
            </a:r>
            <a:r>
              <a:rPr lang="en-US" altLang="zh-CN" sz="3600" dirty="0">
                <a:solidFill>
                  <a:srgbClr val="002B80"/>
                </a:solidFill>
                <a:latin typeface="幼圆" pitchFamily="49" charset="-122"/>
                <a:ea typeface="幼圆" pitchFamily="49" charset="-122"/>
              </a:rPr>
              <a:t>)</a:t>
            </a:r>
            <a:r>
              <a:rPr lang="zh-CN" altLang="zh-CN" sz="3600" dirty="0">
                <a:solidFill>
                  <a:srgbClr val="002B80"/>
                </a:solidFill>
                <a:latin typeface="幼圆" pitchFamily="49" charset="-122"/>
                <a:ea typeface="幼圆" pitchFamily="49" charset="-122"/>
              </a:rPr>
              <a:t>，</a:t>
            </a:r>
          </a:p>
          <a:p>
            <a:pPr>
              <a:lnSpc>
                <a:spcPct val="110000"/>
              </a:lnSpc>
            </a:pPr>
            <a:r>
              <a:rPr lang="zh-CN" altLang="zh-CN" sz="3600" dirty="0">
                <a:solidFill>
                  <a:srgbClr val="002B80"/>
                </a:solidFill>
                <a:latin typeface="幼圆" pitchFamily="49" charset="-122"/>
                <a:ea typeface="幼圆" pitchFamily="49" charset="-122"/>
              </a:rPr>
              <a:t>      则</a:t>
            </a:r>
            <a:r>
              <a:rPr lang="en-US" altLang="zh-CN" sz="3600" dirty="0">
                <a:solidFill>
                  <a:srgbClr val="002B80"/>
                </a:solidFill>
                <a:ea typeface="楷体_GB2312" pitchFamily="49" charset="-122"/>
              </a:rPr>
              <a:t>p</a:t>
            </a:r>
            <a:r>
              <a:rPr lang="zh-CN" altLang="zh-CN" sz="3600" dirty="0">
                <a:solidFill>
                  <a:srgbClr val="002B80"/>
                </a:solidFill>
                <a:ea typeface="幼圆" pitchFamily="49" charset="-122"/>
              </a:rPr>
              <a:t>可</a:t>
            </a:r>
            <a:r>
              <a:rPr lang="zh-CN" altLang="zh-CN" sz="3600" dirty="0">
                <a:solidFill>
                  <a:srgbClr val="002B80"/>
                </a:solidFill>
                <a:latin typeface="楷体_GB2312" pitchFamily="49" charset="-122"/>
                <a:ea typeface="幼圆" pitchFamily="49" charset="-122"/>
              </a:rPr>
              <a:t>为小于等于</a:t>
            </a:r>
            <a:r>
              <a:rPr lang="en-US" altLang="zh-CN" sz="3600" dirty="0">
                <a:solidFill>
                  <a:srgbClr val="002B80"/>
                </a:solidFill>
                <a:ea typeface="楷体_GB2312" pitchFamily="49" charset="-122"/>
              </a:rPr>
              <a:t>m</a:t>
            </a:r>
            <a:r>
              <a:rPr lang="zh-CN" altLang="zh-CN" sz="3600" dirty="0">
                <a:solidFill>
                  <a:srgbClr val="002B80"/>
                </a:solidFill>
                <a:latin typeface="幼圆" pitchFamily="49" charset="-122"/>
                <a:ea typeface="幼圆" pitchFamily="49" charset="-122"/>
              </a:rPr>
              <a:t>的素数</a:t>
            </a:r>
            <a:r>
              <a:rPr lang="zh-CN" altLang="zh-CN" sz="3600" dirty="0">
                <a:solidFill>
                  <a:srgbClr val="002B80"/>
                </a:solidFill>
                <a:latin typeface="楷体_GB2312" pitchFamily="49" charset="-122"/>
                <a:ea typeface="楷体_GB2312" pitchFamily="49" charset="-122"/>
              </a:rPr>
              <a:t>。</a:t>
            </a:r>
            <a:endParaRPr lang="zh-CN" altLang="en-US" sz="3600" dirty="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1295231" y="1052514"/>
            <a:ext cx="4376697"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b="0">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1199995" y="3703638"/>
            <a:ext cx="4753415" cy="2049462"/>
            <a:chOff x="567" y="2333"/>
            <a:chExt cx="2246" cy="1291"/>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330"/>
            </a:xfrm>
            <a:prstGeom prst="rect">
              <a:avLst/>
            </a:prstGeom>
            <a:noFill/>
            <a:ln w="12700" cap="sq">
              <a:noFill/>
              <a:miter lim="800000"/>
              <a:headEnd type="none" w="sm" len="sm"/>
              <a:tailEnd type="none" w="sm" len="sm"/>
            </a:ln>
          </p:spPr>
          <p:txBody>
            <a:bodyPr>
              <a:spAutoFit/>
            </a:bodyPr>
            <a:lstStyle/>
            <a:p>
              <a:r>
                <a:rPr lang="zh-CN" altLang="en-US" sz="2800" dirty="0">
                  <a:solidFill>
                    <a:srgbClr val="CC0066"/>
                  </a:solidFill>
                  <a:ea typeface="幼圆" pitchFamily="49" charset="-122"/>
                </a:rPr>
                <a:t>散列地址范围</a:t>
              </a:r>
              <a:r>
                <a:rPr lang="en-US" altLang="zh-CN" sz="2800" dirty="0">
                  <a:solidFill>
                    <a:srgbClr val="CC0066"/>
                  </a:solidFill>
                  <a:ea typeface="幼圆" pitchFamily="49" charset="-122"/>
                </a:rPr>
                <a:t>[</a:t>
              </a:r>
              <a:r>
                <a:rPr lang="en-US" altLang="zh-CN" sz="2800" dirty="0">
                  <a:solidFill>
                    <a:srgbClr val="CC0066"/>
                  </a:solidFill>
                </a:rPr>
                <a:t>0..m</a:t>
              </a:r>
              <a:r>
                <a:rPr lang="en-US" altLang="zh-CN" sz="2800" dirty="0">
                  <a:solidFill>
                    <a:srgbClr val="CC0066"/>
                  </a:solidFill>
                  <a:latin typeface="宋体" charset="-122"/>
                </a:rPr>
                <a:t>-</a:t>
              </a:r>
              <a:r>
                <a:rPr lang="en-US" altLang="zh-CN" sz="28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
        <p:nvSpPr>
          <p:cNvPr id="5" name="灯片编号占位符 4"/>
          <p:cNvSpPr>
            <a:spLocks noGrp="1"/>
          </p:cNvSpPr>
          <p:nvPr>
            <p:ph type="sldNum" sz="quarter" idx="11"/>
          </p:nvPr>
        </p:nvSpPr>
        <p:spPr/>
        <p:txBody>
          <a:bodyPr/>
          <a:lstStyle/>
          <a:p>
            <a:fld id="{0C913308-F349-4B6D-A68A-DD1791B4A57B}" type="slidenum">
              <a:rPr lang="zh-CN" altLang="en-US" smtClean="0"/>
              <a:pPr/>
              <a:t>75</a:t>
            </a:fld>
            <a:endParaRPr lang="zh-CN" alt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38622" y="3414713"/>
            <a:ext cx="10869785" cy="8679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800" dirty="0">
                <a:solidFill>
                  <a:srgbClr val="003399"/>
                </a:solidFill>
                <a:latin typeface="幼圆" pitchFamily="49" charset="-122"/>
                <a:ea typeface="幼圆" pitchFamily="49" charset="-122"/>
              </a:rPr>
              <a:t>    </a:t>
            </a:r>
            <a:r>
              <a:rPr lang="zh-CN" altLang="en-US" sz="2800" dirty="0">
                <a:solidFill>
                  <a:srgbClr val="003399"/>
                </a:solidFill>
                <a:latin typeface="幼圆" pitchFamily="49" charset="-122"/>
                <a:ea typeface="幼圆" pitchFamily="49" charset="-122"/>
              </a:rPr>
              <a:t>所谓开放地址法是在散列表中的</a:t>
            </a:r>
            <a:r>
              <a:rPr lang="zh-CN" altLang="en-US" sz="2800" dirty="0">
                <a:solidFill>
                  <a:srgbClr val="003399"/>
                </a:solidFill>
                <a:ea typeface="幼圆" pitchFamily="49" charset="-122"/>
              </a:rPr>
              <a:t>“</a:t>
            </a:r>
            <a:r>
              <a:rPr lang="zh-CN" altLang="en-US" sz="2800" dirty="0">
                <a:solidFill>
                  <a:srgbClr val="003399"/>
                </a:solidFill>
                <a:latin typeface="幼圆" pitchFamily="49" charset="-122"/>
                <a:ea typeface="幼圆" pitchFamily="49" charset="-122"/>
              </a:rPr>
              <a:t>空</a:t>
            </a:r>
            <a:r>
              <a:rPr lang="zh-CN" altLang="en-US" sz="2800" dirty="0">
                <a:solidFill>
                  <a:srgbClr val="003399"/>
                </a:solidFill>
                <a:ea typeface="幼圆" pitchFamily="49" charset="-122"/>
              </a:rPr>
              <a:t>”</a:t>
            </a:r>
            <a:r>
              <a:rPr lang="zh-CN" altLang="en-US" sz="2800" dirty="0">
                <a:solidFill>
                  <a:srgbClr val="003399"/>
                </a:solidFill>
                <a:latin typeface="幼圆" pitchFamily="49" charset="-122"/>
                <a:ea typeface="幼圆" pitchFamily="49" charset="-122"/>
              </a:rPr>
              <a:t>地址向处理</a:t>
            </a:r>
            <a:r>
              <a:rPr lang="zh-CN" altLang="en-US" sz="2800" dirty="0" smtClean="0">
                <a:solidFill>
                  <a:srgbClr val="003399"/>
                </a:solidFill>
                <a:latin typeface="幼圆" pitchFamily="49" charset="-122"/>
                <a:ea typeface="幼圆" pitchFamily="49" charset="-122"/>
              </a:rPr>
              <a:t>冲突</a:t>
            </a:r>
            <a:r>
              <a:rPr lang="zh-CN" altLang="en-US" sz="2800" dirty="0">
                <a:solidFill>
                  <a:srgbClr val="003399"/>
                </a:solidFill>
                <a:latin typeface="幼圆" pitchFamily="49" charset="-122"/>
                <a:ea typeface="幼圆" pitchFamily="49" charset="-122"/>
              </a:rPr>
              <a:t>开放。即当散列表未满时，处理冲突需要的</a:t>
            </a:r>
            <a:r>
              <a:rPr lang="zh-CN" altLang="en-US" sz="2800" dirty="0" smtClean="0">
                <a:solidFill>
                  <a:srgbClr val="003399"/>
                </a:solidFill>
                <a:ea typeface="幼圆" pitchFamily="49" charset="-122"/>
              </a:rPr>
              <a:t>“</a:t>
            </a:r>
            <a:r>
              <a:rPr lang="zh-CN" altLang="en-US" sz="2800" dirty="0" smtClean="0">
                <a:solidFill>
                  <a:srgbClr val="FF3300"/>
                </a:solidFill>
                <a:latin typeface="黑体" pitchFamily="49" charset="-122"/>
                <a:ea typeface="黑体" pitchFamily="49" charset="-122"/>
              </a:rPr>
              <a:t>下一个</a:t>
            </a:r>
            <a:r>
              <a:rPr lang="zh-CN" altLang="en-US" sz="2800" dirty="0" smtClean="0">
                <a:solidFill>
                  <a:srgbClr val="003399"/>
                </a:solidFill>
                <a:ea typeface="幼圆" pitchFamily="49" charset="-122"/>
              </a:rPr>
              <a:t>”</a:t>
            </a:r>
            <a:r>
              <a:rPr lang="zh-CN" altLang="en-US" sz="2800" dirty="0" smtClean="0">
                <a:solidFill>
                  <a:srgbClr val="003399"/>
                </a:solidFill>
                <a:latin typeface="幼圆" pitchFamily="49" charset="-122"/>
                <a:ea typeface="幼圆" pitchFamily="49" charset="-122"/>
              </a:rPr>
              <a:t>地址</a:t>
            </a:r>
            <a:r>
              <a:rPr lang="zh-CN" altLang="en-US" sz="2800" dirty="0">
                <a:solidFill>
                  <a:srgbClr val="003399"/>
                </a:solidFill>
                <a:latin typeface="幼圆" pitchFamily="49" charset="-122"/>
                <a:ea typeface="幼圆" pitchFamily="49" charset="-122"/>
              </a:rPr>
              <a:t>在该散列表中解决</a:t>
            </a:r>
            <a:r>
              <a:rPr lang="zh-CN" altLang="en-US" sz="2800" dirty="0">
                <a:solidFill>
                  <a:srgbClr val="003399"/>
                </a:solidFill>
                <a:ea typeface="楷体_GB2312" pitchFamily="49" charset="-122"/>
              </a:rPr>
              <a:t>。</a:t>
            </a:r>
          </a:p>
        </p:txBody>
      </p:sp>
      <p:sp>
        <p:nvSpPr>
          <p:cNvPr id="36871" name="Text Box 7"/>
          <p:cNvSpPr txBox="1">
            <a:spLocks noChangeArrowheads="1"/>
          </p:cNvSpPr>
          <p:nvPr/>
        </p:nvSpPr>
        <p:spPr bwMode="auto">
          <a:xfrm>
            <a:off x="1453961" y="5373216"/>
            <a:ext cx="9650744" cy="461665"/>
          </a:xfrm>
          <a:prstGeom prst="rect">
            <a:avLst/>
          </a:prstGeom>
          <a:noFill/>
          <a:ln w="12700" cap="sq">
            <a:noFill/>
            <a:miter lim="800000"/>
            <a:headEnd type="none" w="sm" len="sm"/>
            <a:tailEnd type="none" w="sm" len="sm"/>
          </a:ln>
        </p:spPr>
        <p:txBody>
          <a:bodyPr>
            <a:spAutoFit/>
          </a:bodyPr>
          <a:lstStyle/>
          <a:p>
            <a:r>
              <a:rPr lang="en-US" altLang="zh-CN" sz="2400" dirty="0">
                <a:solidFill>
                  <a:srgbClr val="000099"/>
                </a:solidFill>
              </a:rPr>
              <a:t>(1) </a:t>
            </a:r>
            <a:r>
              <a:rPr lang="en-US" altLang="zh-CN" sz="2400" dirty="0">
                <a:solidFill>
                  <a:srgbClr val="FF3300"/>
                </a:solidFill>
              </a:rPr>
              <a:t>d</a:t>
            </a:r>
            <a:r>
              <a:rPr lang="en-US" altLang="zh-CN" sz="2400" baseline="-25000" dirty="0">
                <a:solidFill>
                  <a:srgbClr val="FF3300"/>
                </a:solidFill>
              </a:rPr>
              <a:t>i</a:t>
            </a:r>
            <a:r>
              <a:rPr lang="en-US" altLang="zh-CN" sz="2400" dirty="0">
                <a:solidFill>
                  <a:srgbClr val="000099"/>
                </a:solidFill>
              </a:rPr>
              <a:t>=1, 2, 3, </a:t>
            </a:r>
            <a:r>
              <a:rPr lang="en-US" altLang="zh-CN" sz="2400" dirty="0">
                <a:solidFill>
                  <a:srgbClr val="000099"/>
                </a:solidFill>
                <a:cs typeface="Times New Roman" pitchFamily="18" charset="0"/>
              </a:rPr>
              <a:t>…, </a:t>
            </a:r>
            <a:r>
              <a:rPr lang="en-US" altLang="zh-CN" sz="2400" dirty="0">
                <a:solidFill>
                  <a:srgbClr val="000099"/>
                </a:solidFill>
              </a:rPr>
              <a:t>m</a:t>
            </a:r>
            <a:r>
              <a:rPr lang="en-US" altLang="zh-CN" sz="2400" dirty="0">
                <a:solidFill>
                  <a:srgbClr val="000099"/>
                </a:solidFill>
                <a:cs typeface="Times New Roman" pitchFamily="18" charset="0"/>
              </a:rPr>
              <a:t>–</a:t>
            </a:r>
            <a:r>
              <a:rPr lang="en-US" altLang="zh-CN" sz="2400" dirty="0">
                <a:solidFill>
                  <a:srgbClr val="000099"/>
                </a:solidFill>
              </a:rPr>
              <a:t>1           </a:t>
            </a:r>
            <a:r>
              <a:rPr lang="zh-CN" altLang="en-US" sz="2400" dirty="0">
                <a:solidFill>
                  <a:srgbClr val="000099"/>
                </a:solidFill>
                <a:ea typeface="幼圆" pitchFamily="49" charset="-122"/>
              </a:rPr>
              <a:t>称为线性探测再散列</a:t>
            </a:r>
            <a:r>
              <a:rPr lang="zh-CN" altLang="en-US" sz="2400" dirty="0">
                <a:solidFill>
                  <a:srgbClr val="000099"/>
                </a:solidFill>
                <a:ea typeface="楷体_GB2312" pitchFamily="49" charset="-122"/>
              </a:rPr>
              <a:t>  </a:t>
            </a:r>
          </a:p>
        </p:txBody>
      </p:sp>
      <p:sp>
        <p:nvSpPr>
          <p:cNvPr id="36873" name="Text Box 9"/>
          <p:cNvSpPr txBox="1">
            <a:spLocks noChangeArrowheads="1"/>
          </p:cNvSpPr>
          <p:nvPr/>
        </p:nvSpPr>
        <p:spPr bwMode="auto">
          <a:xfrm>
            <a:off x="1464543" y="6207695"/>
            <a:ext cx="9142810" cy="461665"/>
          </a:xfrm>
          <a:prstGeom prst="rect">
            <a:avLst/>
          </a:prstGeom>
          <a:noFill/>
          <a:ln w="12700" cap="sq">
            <a:noFill/>
            <a:miter lim="800000"/>
            <a:headEnd type="none" w="sm" len="sm"/>
            <a:tailEnd type="none" w="sm" len="sm"/>
          </a:ln>
        </p:spPr>
        <p:txBody>
          <a:bodyPr>
            <a:spAutoFit/>
          </a:bodyPr>
          <a:lstStyle/>
          <a:p>
            <a:r>
              <a:rPr lang="en-US" altLang="zh-CN" sz="2400">
                <a:solidFill>
                  <a:srgbClr val="000099"/>
                </a:solidFill>
              </a:rPr>
              <a:t>(3) </a:t>
            </a:r>
            <a:r>
              <a:rPr lang="en-US" altLang="zh-CN" sz="2400">
                <a:solidFill>
                  <a:srgbClr val="FF3300"/>
                </a:solidFill>
              </a:rPr>
              <a:t>d</a:t>
            </a:r>
            <a:r>
              <a:rPr lang="en-US" altLang="zh-CN" sz="2400" baseline="-25000">
                <a:solidFill>
                  <a:srgbClr val="FF3300"/>
                </a:solidFill>
              </a:rPr>
              <a:t>i</a:t>
            </a:r>
            <a:r>
              <a:rPr lang="en-US" altLang="zh-CN" sz="2400">
                <a:solidFill>
                  <a:srgbClr val="000099"/>
                </a:solidFill>
              </a:rPr>
              <a:t>=</a:t>
            </a:r>
            <a:r>
              <a:rPr lang="zh-CN" altLang="en-US" sz="2400">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609520" y="2852738"/>
            <a:ext cx="3758711"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1062429" y="584200"/>
            <a:ext cx="10416877" cy="2097088"/>
            <a:chOff x="502" y="384"/>
            <a:chExt cx="4922"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34"/>
              <a:ext cx="4329" cy="981"/>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800" dirty="0">
                  <a:solidFill>
                    <a:srgbClr val="002B80"/>
                  </a:solidFill>
                  <a:latin typeface="幼圆" pitchFamily="49" charset="-122"/>
                  <a:ea typeface="幼圆" pitchFamily="49" charset="-122"/>
                </a:rPr>
                <a:t>    </a:t>
              </a:r>
              <a:r>
                <a:rPr lang="zh-CN" altLang="en-US" sz="2800" dirty="0">
                  <a:solidFill>
                    <a:srgbClr val="002B80"/>
                  </a:solidFill>
                  <a:latin typeface="幼圆" pitchFamily="49" charset="-122"/>
                  <a:ea typeface="幼圆" pitchFamily="49" charset="-122"/>
                </a:rPr>
                <a:t>所谓</a:t>
              </a:r>
              <a:r>
                <a:rPr lang="zh-CN" altLang="en-US" sz="2800" dirty="0">
                  <a:solidFill>
                    <a:srgbClr val="FF3300"/>
                  </a:solidFill>
                  <a:latin typeface="黑体" pitchFamily="49" charset="-122"/>
                  <a:ea typeface="黑体" pitchFamily="49" charset="-122"/>
                </a:rPr>
                <a:t>处理冲突</a:t>
              </a:r>
              <a:r>
                <a:rPr lang="en-US" altLang="zh-CN" sz="2800" dirty="0">
                  <a:solidFill>
                    <a:srgbClr val="002B80"/>
                  </a:solidFill>
                  <a:latin typeface="幼圆" pitchFamily="49" charset="-122"/>
                  <a:ea typeface="幼圆" pitchFamily="49" charset="-122"/>
                </a:rPr>
                <a:t>,</a:t>
              </a:r>
              <a:r>
                <a:rPr lang="zh-CN" altLang="en-US" sz="2800" dirty="0">
                  <a:solidFill>
                    <a:srgbClr val="002B80"/>
                  </a:solidFill>
                  <a:latin typeface="幼圆" pitchFamily="49" charset="-122"/>
                  <a:ea typeface="幼圆" pitchFamily="49" charset="-122"/>
                </a:rPr>
                <a:t>是在发生冲突时</a:t>
              </a:r>
              <a:r>
                <a:rPr lang="en-US" altLang="zh-CN" sz="2800" dirty="0">
                  <a:solidFill>
                    <a:srgbClr val="002B80"/>
                  </a:solidFill>
                  <a:latin typeface="幼圆" pitchFamily="49" charset="-122"/>
                  <a:ea typeface="幼圆" pitchFamily="49" charset="-122"/>
                </a:rPr>
                <a:t>,</a:t>
              </a:r>
              <a:r>
                <a:rPr lang="zh-CN" altLang="en-US" sz="2800" dirty="0">
                  <a:solidFill>
                    <a:srgbClr val="002B80"/>
                  </a:solidFill>
                  <a:latin typeface="幼圆" pitchFamily="49" charset="-122"/>
                  <a:ea typeface="幼圆" pitchFamily="49" charset="-122"/>
                </a:rPr>
                <a:t>为冲突的</a:t>
              </a:r>
              <a:r>
                <a:rPr lang="zh-CN" altLang="en-US" sz="2800" dirty="0" smtClean="0">
                  <a:solidFill>
                    <a:srgbClr val="002B80"/>
                  </a:solidFill>
                  <a:latin typeface="幼圆" pitchFamily="49" charset="-122"/>
                  <a:ea typeface="幼圆" pitchFamily="49" charset="-122"/>
                </a:rPr>
                <a:t>元素</a:t>
              </a:r>
              <a:r>
                <a:rPr lang="zh-CN" altLang="en-US" sz="2800" dirty="0">
                  <a:solidFill>
                    <a:srgbClr val="002B80"/>
                  </a:solidFill>
                  <a:latin typeface="幼圆" pitchFamily="49" charset="-122"/>
                  <a:ea typeface="幼圆" pitchFamily="49" charset="-122"/>
                </a:rPr>
                <a:t>找到另一个散列地址以存放该元素。如果</a:t>
              </a:r>
              <a:r>
                <a:rPr lang="zh-CN" altLang="en-US" sz="2800" dirty="0" smtClean="0">
                  <a:solidFill>
                    <a:srgbClr val="002B80"/>
                  </a:solidFill>
                  <a:latin typeface="幼圆" pitchFamily="49" charset="-122"/>
                  <a:ea typeface="幼圆" pitchFamily="49" charset="-122"/>
                </a:rPr>
                <a:t>找到的</a:t>
              </a:r>
              <a:r>
                <a:rPr lang="zh-CN" altLang="en-US" sz="2800" dirty="0">
                  <a:solidFill>
                    <a:srgbClr val="002B80"/>
                  </a:solidFill>
                  <a:latin typeface="幼圆" pitchFamily="49" charset="-122"/>
                  <a:ea typeface="幼圆" pitchFamily="49" charset="-122"/>
                </a:rPr>
                <a:t>地址仍然发生冲突，则继续为发生冲突的</a:t>
              </a:r>
              <a:r>
                <a:rPr lang="zh-CN" altLang="en-US" sz="2800" dirty="0" smtClean="0">
                  <a:solidFill>
                    <a:srgbClr val="002B80"/>
                  </a:solidFill>
                  <a:latin typeface="幼圆" pitchFamily="49" charset="-122"/>
                  <a:ea typeface="幼圆" pitchFamily="49" charset="-122"/>
                </a:rPr>
                <a:t>这个元素</a:t>
              </a:r>
              <a:r>
                <a:rPr lang="zh-CN" altLang="en-US" sz="2800" dirty="0">
                  <a:solidFill>
                    <a:srgbClr val="002B80"/>
                  </a:solidFill>
                  <a:latin typeface="幼圆" pitchFamily="49" charset="-122"/>
                  <a:ea typeface="幼圆" pitchFamily="49" charset="-122"/>
                </a:rPr>
                <a:t>寻找另一个地址，直到不再发生冲突。</a:t>
              </a:r>
            </a:p>
          </p:txBody>
        </p:sp>
      </p:grpSp>
      <p:grpSp>
        <p:nvGrpSpPr>
          <p:cNvPr id="4" name="Group 168"/>
          <p:cNvGrpSpPr>
            <a:grpSpLocks/>
          </p:cNvGrpSpPr>
          <p:nvPr/>
        </p:nvGrpSpPr>
        <p:grpSpPr bwMode="auto">
          <a:xfrm>
            <a:off x="4846536" y="2827338"/>
            <a:ext cx="3062419"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524865" y="187326"/>
            <a:ext cx="4920610"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endParaRPr lang="zh-CN" altLang="en-US" sz="2600" b="0">
                <a:solidFill>
                  <a:srgbClr val="002B80"/>
                </a:solidFill>
                <a:latin typeface="黑体" pitchFamily="49" charset="-122"/>
                <a:ea typeface="黑体" pitchFamily="49" charset="-122"/>
              </a:endParaRPr>
            </a:p>
          </p:txBody>
        </p:sp>
      </p:grpSp>
      <p:grpSp>
        <p:nvGrpSpPr>
          <p:cNvPr id="6" name="Group 171"/>
          <p:cNvGrpSpPr>
            <a:grpSpLocks/>
          </p:cNvGrpSpPr>
          <p:nvPr/>
        </p:nvGrpSpPr>
        <p:grpSpPr bwMode="auto">
          <a:xfrm>
            <a:off x="1172481" y="4293096"/>
            <a:ext cx="10666611" cy="1077913"/>
            <a:chOff x="384" y="2842"/>
            <a:chExt cx="5040" cy="679"/>
          </a:xfrm>
        </p:grpSpPr>
        <p:sp>
          <p:nvSpPr>
            <p:cNvPr id="38923" name="Text Box 6"/>
            <p:cNvSpPr txBox="1">
              <a:spLocks noChangeArrowheads="1"/>
            </p:cNvSpPr>
            <p:nvPr/>
          </p:nvSpPr>
          <p:spPr bwMode="auto">
            <a:xfrm>
              <a:off x="384" y="2842"/>
              <a:ext cx="5040" cy="679"/>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sz="2400" dirty="0">
                  <a:solidFill>
                    <a:srgbClr val="000074"/>
                  </a:solidFill>
                </a:rPr>
                <a:t>                  D</a:t>
              </a:r>
              <a:r>
                <a:rPr lang="en-US" altLang="zh-CN" sz="2400" baseline="-25000" dirty="0">
                  <a:solidFill>
                    <a:srgbClr val="000074"/>
                  </a:solidFill>
                </a:rPr>
                <a:t>i </a:t>
              </a:r>
              <a:r>
                <a:rPr lang="en-US" altLang="zh-CN" sz="2400" dirty="0">
                  <a:solidFill>
                    <a:srgbClr val="000074"/>
                  </a:solidFill>
                </a:rPr>
                <a:t>= ( </a:t>
              </a:r>
              <a:r>
                <a:rPr lang="en-US" altLang="zh-CN" sz="3200" dirty="0">
                  <a:solidFill>
                    <a:srgbClr val="FF0000"/>
                  </a:solidFill>
                </a:rPr>
                <a:t>H(k)</a:t>
              </a:r>
              <a:r>
                <a:rPr lang="en-US" altLang="zh-CN" sz="2400" dirty="0">
                  <a:solidFill>
                    <a:srgbClr val="000074"/>
                  </a:solidFill>
                </a:rPr>
                <a:t> +d</a:t>
              </a:r>
              <a:r>
                <a:rPr lang="en-US" altLang="zh-CN" sz="2400" baseline="-25000" dirty="0">
                  <a:solidFill>
                    <a:srgbClr val="000074"/>
                  </a:solidFill>
                </a:rPr>
                <a:t>i </a:t>
              </a:r>
              <a:r>
                <a:rPr lang="en-US" altLang="zh-CN" sz="2400" dirty="0">
                  <a:solidFill>
                    <a:srgbClr val="000074"/>
                  </a:solidFill>
                </a:rPr>
                <a:t>) MOD  m        </a:t>
              </a:r>
              <a:r>
                <a:rPr lang="en-US" altLang="zh-CN" sz="2800" dirty="0">
                  <a:solidFill>
                    <a:srgbClr val="000074"/>
                  </a:solidFill>
                </a:rPr>
                <a:t>i=1, 2, 3, </a:t>
              </a:r>
              <a:r>
                <a:rPr lang="en-US" altLang="zh-CN" sz="2800" dirty="0">
                  <a:solidFill>
                    <a:srgbClr val="000074"/>
                  </a:solidFill>
                  <a:cs typeface="Times New Roman" pitchFamily="18" charset="0"/>
                </a:rPr>
                <a:t>…</a:t>
              </a:r>
            </a:p>
            <a:p>
              <a:r>
                <a:rPr lang="zh-CN" altLang="en-US" sz="2400" dirty="0">
                  <a:solidFill>
                    <a:srgbClr val="003399"/>
                  </a:solidFill>
                  <a:latin typeface="幼圆" pitchFamily="49" charset="-122"/>
                  <a:ea typeface="幼圆" pitchFamily="49" charset="-122"/>
                </a:rPr>
                <a:t>其中</a:t>
              </a:r>
              <a:r>
                <a:rPr lang="zh-CN" altLang="en-US" sz="2400" dirty="0">
                  <a:solidFill>
                    <a:srgbClr val="003399"/>
                  </a:solidFill>
                  <a:latin typeface="楷体_GB2312" pitchFamily="49" charset="-122"/>
                  <a:ea typeface="楷体_GB2312" pitchFamily="49" charset="-122"/>
                </a:rPr>
                <a:t>，</a:t>
              </a:r>
              <a:r>
                <a:rPr lang="en-US" altLang="zh-CN" sz="2400" dirty="0">
                  <a:solidFill>
                    <a:srgbClr val="FF3300"/>
                  </a:solidFill>
                  <a:ea typeface="楷体_GB2312" pitchFamily="49" charset="-122"/>
                </a:rPr>
                <a:t>H(k)</a:t>
              </a:r>
              <a:r>
                <a:rPr lang="zh-CN" altLang="en-US" sz="2400" dirty="0">
                  <a:solidFill>
                    <a:srgbClr val="003399"/>
                  </a:solidFill>
                  <a:latin typeface="幼圆" pitchFamily="49" charset="-122"/>
                  <a:ea typeface="幼圆" pitchFamily="49" charset="-122"/>
                </a:rPr>
                <a:t>为哈希函数</a:t>
              </a:r>
              <a:r>
                <a:rPr lang="zh-CN" altLang="en-US" sz="2400" dirty="0">
                  <a:solidFill>
                    <a:srgbClr val="003399"/>
                  </a:solidFill>
                  <a:latin typeface="楷体_GB2312" pitchFamily="49" charset="-122"/>
                  <a:ea typeface="楷体_GB2312" pitchFamily="49" charset="-122"/>
                </a:rPr>
                <a:t>，</a:t>
              </a:r>
              <a:r>
                <a:rPr lang="en-US" altLang="zh-CN" sz="2400" dirty="0">
                  <a:solidFill>
                    <a:srgbClr val="003399"/>
                  </a:solidFill>
                  <a:ea typeface="楷体_GB2312" pitchFamily="49" charset="-122"/>
                </a:rPr>
                <a:t>m</a:t>
              </a:r>
              <a:r>
                <a:rPr lang="zh-CN" altLang="en-US" sz="2400" dirty="0">
                  <a:solidFill>
                    <a:srgbClr val="003399"/>
                  </a:solidFill>
                  <a:latin typeface="幼圆" pitchFamily="49" charset="-122"/>
                  <a:ea typeface="幼圆" pitchFamily="49" charset="-122"/>
                </a:rPr>
                <a:t>为表长</a:t>
              </a:r>
              <a:r>
                <a:rPr lang="zh-CN" altLang="en-US" sz="2400" dirty="0">
                  <a:solidFill>
                    <a:srgbClr val="003399"/>
                  </a:solidFill>
                  <a:latin typeface="楷体_GB2312" pitchFamily="49" charset="-122"/>
                  <a:ea typeface="楷体_GB2312" pitchFamily="49" charset="-122"/>
                </a:rPr>
                <a:t>，</a:t>
              </a:r>
              <a:r>
                <a:rPr lang="en-US" altLang="zh-CN" sz="2400" dirty="0">
                  <a:solidFill>
                    <a:srgbClr val="003399"/>
                  </a:solidFill>
                  <a:ea typeface="楷体_GB2312" pitchFamily="49" charset="-122"/>
                </a:rPr>
                <a:t>d</a:t>
              </a:r>
              <a:r>
                <a:rPr lang="en-US" altLang="zh-CN" sz="2400" baseline="-25000" dirty="0">
                  <a:solidFill>
                    <a:srgbClr val="003399"/>
                  </a:solidFill>
                  <a:ea typeface="楷体_GB2312" pitchFamily="49" charset="-122"/>
                </a:rPr>
                <a:t>i</a:t>
              </a:r>
              <a:r>
                <a:rPr lang="zh-CN" altLang="en-US" sz="2400" dirty="0">
                  <a:solidFill>
                    <a:srgbClr val="003399"/>
                  </a:solidFill>
                  <a:latin typeface="幼圆" pitchFamily="49" charset="-122"/>
                  <a:ea typeface="幼圆" pitchFamily="49" charset="-122"/>
                </a:rPr>
                <a:t>为地址增量，有</a:t>
              </a:r>
              <a:r>
                <a:rPr lang="zh-CN" altLang="en-US" sz="2400" dirty="0">
                  <a:solidFill>
                    <a:srgbClr val="003399"/>
                  </a:solidFill>
                  <a:latin typeface="楷体_GB2312" pitchFamily="49" charset="-122"/>
                  <a:ea typeface="楷体_GB2312" pitchFamily="49" charset="-122"/>
                </a:rPr>
                <a:t>：</a:t>
              </a:r>
              <a:endParaRPr lang="zh-CN" altLang="en-US" sz="2400" dirty="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624" y="2861"/>
              <a:ext cx="2766"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1428564" y="5780088"/>
            <a:ext cx="9244397" cy="461665"/>
          </a:xfrm>
          <a:prstGeom prst="rect">
            <a:avLst/>
          </a:prstGeom>
          <a:noFill/>
          <a:ln w="12700" cap="sq">
            <a:noFill/>
            <a:miter lim="800000"/>
            <a:headEnd type="none" w="sm" len="sm"/>
            <a:tailEnd type="none" w="sm" len="sm"/>
          </a:ln>
        </p:spPr>
        <p:txBody>
          <a:bodyPr>
            <a:spAutoFit/>
          </a:bodyPr>
          <a:lstStyle/>
          <a:p>
            <a:r>
              <a:rPr lang="en-US" altLang="zh-CN" sz="2400" dirty="0">
                <a:solidFill>
                  <a:srgbClr val="000099"/>
                </a:solidFill>
              </a:rPr>
              <a:t>(2) </a:t>
            </a:r>
            <a:r>
              <a:rPr lang="en-US" altLang="zh-CN" sz="2400" dirty="0">
                <a:solidFill>
                  <a:srgbClr val="FF3300"/>
                </a:solidFill>
              </a:rPr>
              <a:t>d</a:t>
            </a:r>
            <a:r>
              <a:rPr lang="en-US" altLang="zh-CN" sz="2400" baseline="-25000" dirty="0">
                <a:solidFill>
                  <a:srgbClr val="FF3300"/>
                </a:solidFill>
              </a:rPr>
              <a:t>i</a:t>
            </a:r>
            <a:r>
              <a:rPr lang="en-US" altLang="zh-CN" sz="2400" dirty="0">
                <a:solidFill>
                  <a:srgbClr val="000099"/>
                </a:solidFill>
              </a:rPr>
              <a:t>=1</a:t>
            </a:r>
            <a:r>
              <a:rPr lang="en-US" altLang="zh-CN" sz="2400" baseline="30000" dirty="0">
                <a:solidFill>
                  <a:srgbClr val="000099"/>
                </a:solidFill>
              </a:rPr>
              <a:t>2</a:t>
            </a:r>
            <a:r>
              <a:rPr lang="en-US" altLang="zh-CN" sz="2400" dirty="0">
                <a:solidFill>
                  <a:srgbClr val="000099"/>
                </a:solidFill>
              </a:rPr>
              <a:t>, </a:t>
            </a:r>
            <a:r>
              <a:rPr lang="en-US" altLang="zh-CN" sz="2400" dirty="0">
                <a:solidFill>
                  <a:srgbClr val="000099"/>
                </a:solidFill>
                <a:latin typeface="宋体" charset="-122"/>
              </a:rPr>
              <a:t>-</a:t>
            </a:r>
            <a:r>
              <a:rPr lang="en-US" altLang="zh-CN" sz="2400" dirty="0">
                <a:solidFill>
                  <a:srgbClr val="000099"/>
                </a:solidFill>
              </a:rPr>
              <a:t>1</a:t>
            </a:r>
            <a:r>
              <a:rPr lang="en-US" altLang="zh-CN" sz="2400" baseline="30000" dirty="0">
                <a:solidFill>
                  <a:srgbClr val="000099"/>
                </a:solidFill>
              </a:rPr>
              <a:t>2</a:t>
            </a:r>
            <a:r>
              <a:rPr lang="en-US" altLang="zh-CN" sz="2400" dirty="0">
                <a:solidFill>
                  <a:srgbClr val="000099"/>
                </a:solidFill>
              </a:rPr>
              <a:t>,  2</a:t>
            </a:r>
            <a:r>
              <a:rPr lang="en-US" altLang="zh-CN" sz="2400" baseline="30000" dirty="0">
                <a:solidFill>
                  <a:srgbClr val="000099"/>
                </a:solidFill>
              </a:rPr>
              <a:t>2</a:t>
            </a:r>
            <a:r>
              <a:rPr lang="en-US" altLang="zh-CN" sz="2400" dirty="0">
                <a:solidFill>
                  <a:srgbClr val="000099"/>
                </a:solidFill>
              </a:rPr>
              <a:t>, </a:t>
            </a:r>
            <a:r>
              <a:rPr lang="en-US" altLang="zh-CN" sz="2400" dirty="0">
                <a:solidFill>
                  <a:srgbClr val="000099"/>
                </a:solidFill>
                <a:latin typeface="宋体" charset="-122"/>
              </a:rPr>
              <a:t>-</a:t>
            </a:r>
            <a:r>
              <a:rPr lang="en-US" altLang="zh-CN" sz="2400" dirty="0">
                <a:solidFill>
                  <a:srgbClr val="000099"/>
                </a:solidFill>
              </a:rPr>
              <a:t>2</a:t>
            </a:r>
            <a:r>
              <a:rPr lang="en-US" altLang="zh-CN" sz="2400" baseline="30000" dirty="0">
                <a:solidFill>
                  <a:srgbClr val="000099"/>
                </a:solidFill>
              </a:rPr>
              <a:t>2</a:t>
            </a:r>
            <a:r>
              <a:rPr lang="en-US" altLang="zh-CN" sz="2400" dirty="0">
                <a:solidFill>
                  <a:srgbClr val="000099"/>
                </a:solidFill>
              </a:rPr>
              <a:t>, </a:t>
            </a:r>
            <a:r>
              <a:rPr lang="en-US" altLang="zh-CN" sz="2400" dirty="0">
                <a:solidFill>
                  <a:srgbClr val="000099"/>
                </a:solidFill>
                <a:cs typeface="Times New Roman" pitchFamily="18" charset="0"/>
              </a:rPr>
              <a:t>…</a:t>
            </a:r>
            <a:r>
              <a:rPr lang="en-US" altLang="zh-CN" sz="2400" dirty="0">
                <a:solidFill>
                  <a:srgbClr val="000099"/>
                </a:solidFill>
              </a:rPr>
              <a:t>,     </a:t>
            </a:r>
            <a:r>
              <a:rPr lang="zh-CN" altLang="en-US" sz="2400" dirty="0">
                <a:solidFill>
                  <a:srgbClr val="000099"/>
                </a:solidFill>
                <a:ea typeface="幼圆" pitchFamily="49" charset="-122"/>
              </a:rPr>
              <a:t>称为二次探测再散列</a:t>
            </a:r>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76</a:t>
            </a:fld>
            <a:endParaRPr lang="zh-CN" alt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15868" y="193675"/>
            <a:ext cx="10361851"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dirty="0">
                  <a:solidFill>
                    <a:srgbClr val="002D88"/>
                  </a:solidFill>
                </a:rPr>
                <a:t>        </a:t>
              </a:r>
              <a:r>
                <a:rPr lang="zh-CN" altLang="en-US" sz="2300" dirty="0">
                  <a:solidFill>
                    <a:srgbClr val="002D88"/>
                  </a:solidFill>
                  <a:ea typeface="幼圆" pitchFamily="49" charset="-122"/>
                </a:rPr>
                <a:t>设散列函数为</a:t>
              </a:r>
            </a:p>
            <a:p>
              <a:pPr>
                <a:spcAft>
                  <a:spcPct val="15000"/>
                </a:spcAft>
              </a:pPr>
              <a:r>
                <a:rPr lang="zh-CN" altLang="en-US" sz="2300" dirty="0">
                  <a:solidFill>
                    <a:srgbClr val="002D88"/>
                  </a:solidFill>
                </a:rPr>
                <a:t>                             </a:t>
              </a:r>
              <a:r>
                <a:rPr lang="en-US" altLang="zh-CN" sz="2300" dirty="0">
                  <a:solidFill>
                    <a:srgbClr val="002D88"/>
                  </a:solidFill>
                </a:rPr>
                <a:t>H(k) = </a:t>
              </a:r>
              <a:r>
                <a:rPr lang="en-US" altLang="zh-CN" sz="2300" dirty="0">
                  <a:solidFill>
                    <a:srgbClr val="FF0000"/>
                  </a:solidFill>
                </a:rPr>
                <a:t>k  MOD  13</a:t>
              </a:r>
            </a:p>
            <a:p>
              <a:r>
                <a:rPr lang="zh-CN" altLang="en-US" sz="2300" dirty="0">
                  <a:solidFill>
                    <a:srgbClr val="002D88"/>
                  </a:solidFill>
                  <a:latin typeface="幼圆" pitchFamily="49" charset="-122"/>
                  <a:ea typeface="幼圆" pitchFamily="49" charset="-122"/>
                </a:rPr>
                <a:t>散列表为</a:t>
              </a:r>
              <a:r>
                <a:rPr lang="en-US" altLang="zh-CN" sz="2300" dirty="0">
                  <a:solidFill>
                    <a:srgbClr val="002D88"/>
                  </a:solidFill>
                  <a:latin typeface="楷体_GB2312" pitchFamily="49" charset="-122"/>
                  <a:ea typeface="楷体_GB2312" pitchFamily="49" charset="-122"/>
                </a:rPr>
                <a:t>[</a:t>
              </a:r>
              <a:r>
                <a:rPr lang="en-US" altLang="zh-CN" sz="2300" dirty="0">
                  <a:solidFill>
                    <a:srgbClr val="002D88"/>
                  </a:solidFill>
                  <a:ea typeface="楷体_GB2312" pitchFamily="49" charset="-122"/>
                </a:rPr>
                <a:t>0..12]</a:t>
              </a:r>
              <a:r>
                <a:rPr lang="en-US" altLang="zh-CN" sz="2300" dirty="0">
                  <a:solidFill>
                    <a:srgbClr val="002D88"/>
                  </a:solidFill>
                  <a:latin typeface="楷体_GB2312" pitchFamily="49" charset="-122"/>
                  <a:ea typeface="楷体_GB2312" pitchFamily="49" charset="-122"/>
                </a:rPr>
                <a:t>,</a:t>
              </a:r>
              <a:r>
                <a:rPr lang="zh-CN" altLang="en-US" sz="2300" dirty="0">
                  <a:solidFill>
                    <a:srgbClr val="002D88"/>
                  </a:solidFill>
                  <a:latin typeface="幼圆" pitchFamily="49" charset="-122"/>
                  <a:ea typeface="幼圆" pitchFamily="49" charset="-122"/>
                </a:rPr>
                <a:t>表中已分别有关键字为</a:t>
              </a:r>
              <a:r>
                <a:rPr lang="en-US" altLang="zh-CN" sz="2300" dirty="0">
                  <a:solidFill>
                    <a:srgbClr val="002D88"/>
                  </a:solidFill>
                  <a:ea typeface="楷体_GB2312" pitchFamily="49" charset="-122"/>
                </a:rPr>
                <a:t>19,70,33</a:t>
              </a:r>
              <a:r>
                <a:rPr lang="zh-CN" altLang="en-US" sz="2300" dirty="0">
                  <a:solidFill>
                    <a:srgbClr val="002D88"/>
                  </a:solidFill>
                  <a:latin typeface="幼圆" pitchFamily="49" charset="-122"/>
                  <a:ea typeface="幼圆" pitchFamily="49" charset="-122"/>
                </a:rPr>
                <a:t>的记录，现将第四个记录</a:t>
              </a:r>
              <a:r>
                <a:rPr lang="en-US" altLang="zh-CN" sz="2300" dirty="0">
                  <a:solidFill>
                    <a:srgbClr val="002D88"/>
                  </a:solidFill>
                  <a:latin typeface="幼圆" pitchFamily="49" charset="-122"/>
                  <a:ea typeface="幼圆" pitchFamily="49" charset="-122"/>
                </a:rPr>
                <a:t>(</a:t>
              </a:r>
              <a:r>
                <a:rPr lang="zh-CN" altLang="en-US" sz="2300" dirty="0">
                  <a:solidFill>
                    <a:srgbClr val="002D88"/>
                  </a:solidFill>
                  <a:latin typeface="幼圆" pitchFamily="49" charset="-122"/>
                  <a:ea typeface="幼圆" pitchFamily="49" charset="-122"/>
                </a:rPr>
                <a:t>关键字值为</a:t>
              </a:r>
              <a:r>
                <a:rPr lang="en-US" altLang="zh-CN" sz="2300" dirty="0">
                  <a:solidFill>
                    <a:srgbClr val="FF3300"/>
                  </a:solidFill>
                  <a:ea typeface="楷体_GB2312" pitchFamily="49" charset="-122"/>
                </a:rPr>
                <a:t>18</a:t>
              </a:r>
              <a:r>
                <a:rPr lang="en-US" altLang="zh-CN" sz="2300" dirty="0">
                  <a:solidFill>
                    <a:srgbClr val="002D88"/>
                  </a:solidFill>
                  <a:latin typeface="幼圆" pitchFamily="49" charset="-122"/>
                  <a:ea typeface="幼圆" pitchFamily="49" charset="-122"/>
                </a:rPr>
                <a:t>)</a:t>
              </a:r>
              <a:r>
                <a:rPr lang="zh-CN" altLang="en-US" sz="2300" dirty="0">
                  <a:solidFill>
                    <a:srgbClr val="002D88"/>
                  </a:solidFill>
                  <a:latin typeface="幼圆" pitchFamily="49" charset="-122"/>
                  <a:ea typeface="幼圆" pitchFamily="49" charset="-122"/>
                </a:rPr>
                <a:t>插入散列表中。</a:t>
              </a:r>
              <a:endParaRPr lang="zh-CN" altLang="en-US" sz="2300" dirty="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8431703" y="457200"/>
            <a:ext cx="3094164"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1762955" y="2636842"/>
            <a:ext cx="8717417" cy="896938"/>
            <a:chOff x="617" y="1702"/>
            <a:chExt cx="4119" cy="565"/>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sz="3600"/>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02"/>
              <a:ext cx="3211"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2D88"/>
                  </a:solidFill>
                </a:rPr>
                <a:t>0     1      2      3      4     5      6     7      8     9    10   11    12 </a:t>
              </a:r>
            </a:p>
          </p:txBody>
        </p:sp>
        <p:sp>
          <p:nvSpPr>
            <p:cNvPr id="40001" name="Rectangle 37"/>
            <p:cNvSpPr>
              <a:spLocks noChangeArrowheads="1"/>
            </p:cNvSpPr>
            <p:nvPr/>
          </p:nvSpPr>
          <p:spPr bwMode="auto">
            <a:xfrm>
              <a:off x="2718" y="1937"/>
              <a:ext cx="783" cy="33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000000"/>
                  </a:solidFill>
                </a:rPr>
                <a:t>70   19   33</a:t>
              </a:r>
            </a:p>
          </p:txBody>
        </p:sp>
      </p:grpSp>
      <p:grpSp>
        <p:nvGrpSpPr>
          <p:cNvPr id="6" name="Group 42"/>
          <p:cNvGrpSpPr>
            <a:grpSpLocks/>
          </p:cNvGrpSpPr>
          <p:nvPr/>
        </p:nvGrpSpPr>
        <p:grpSpPr bwMode="auto">
          <a:xfrm>
            <a:off x="3434904" y="3638472"/>
            <a:ext cx="7267687"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sz="2800">
                <a:solidFill>
                  <a:srgbClr val="FFFFCC"/>
                </a:solidFill>
              </a:endParaRPr>
            </a:p>
          </p:txBody>
        </p:sp>
        <p:sp>
          <p:nvSpPr>
            <p:cNvPr id="39998" name="Rectangle 41"/>
            <p:cNvSpPr>
              <a:spLocks noChangeArrowheads="1"/>
            </p:cNvSpPr>
            <p:nvPr/>
          </p:nvSpPr>
          <p:spPr bwMode="auto">
            <a:xfrm>
              <a:off x="1673" y="2367"/>
              <a:ext cx="3223" cy="330"/>
            </a:xfrm>
            <a:prstGeom prst="rect">
              <a:avLst/>
            </a:prstGeom>
            <a:noFill/>
            <a:ln w="12700" cap="sq">
              <a:noFill/>
              <a:miter lim="800000"/>
              <a:headEnd type="none" w="sm" len="sm"/>
              <a:tailEnd type="none" w="sm" len="sm"/>
            </a:ln>
          </p:spPr>
          <p:txBody>
            <a:bodyPr>
              <a:spAutoFit/>
            </a:bodyPr>
            <a:lstStyle/>
            <a:p>
              <a:r>
                <a:rPr lang="en-US" altLang="zh-CN" sz="2800" dirty="0">
                  <a:solidFill>
                    <a:srgbClr val="002D88"/>
                  </a:solidFill>
                </a:rPr>
                <a:t> D</a:t>
              </a:r>
              <a:r>
                <a:rPr lang="en-US" altLang="zh-CN" sz="2800" baseline="-25000" dirty="0">
                  <a:solidFill>
                    <a:srgbClr val="002D88"/>
                  </a:solidFill>
                </a:rPr>
                <a:t>i </a:t>
              </a:r>
              <a:r>
                <a:rPr lang="en-US" altLang="zh-CN" sz="2800" dirty="0">
                  <a:solidFill>
                    <a:srgbClr val="002D88"/>
                  </a:solidFill>
                </a:rPr>
                <a:t>= ( </a:t>
              </a:r>
              <a:r>
                <a:rPr lang="en-US" altLang="zh-CN" sz="2800" dirty="0">
                  <a:solidFill>
                    <a:srgbClr val="FF3300"/>
                  </a:solidFill>
                </a:rPr>
                <a:t>k  MOD  13</a:t>
              </a:r>
              <a:r>
                <a:rPr lang="en-US" altLang="zh-CN" sz="2800" dirty="0">
                  <a:solidFill>
                    <a:srgbClr val="002D88"/>
                  </a:solidFill>
                </a:rPr>
                <a:t> + d</a:t>
              </a:r>
              <a:r>
                <a:rPr lang="en-US" altLang="zh-CN" sz="2800" baseline="-25000" dirty="0">
                  <a:solidFill>
                    <a:srgbClr val="002D88"/>
                  </a:solidFill>
                </a:rPr>
                <a:t>i</a:t>
              </a:r>
              <a:r>
                <a:rPr lang="en-US" altLang="zh-CN" sz="2800" dirty="0">
                  <a:solidFill>
                    <a:srgbClr val="002D88"/>
                  </a:solidFill>
                </a:rPr>
                <a:t> )  MOD  13</a:t>
              </a:r>
            </a:p>
          </p:txBody>
        </p:sp>
      </p:grpSp>
      <p:sp>
        <p:nvSpPr>
          <p:cNvPr id="295981" name="Rectangle 45"/>
          <p:cNvSpPr>
            <a:spLocks noChangeArrowheads="1"/>
          </p:cNvSpPr>
          <p:nvPr/>
        </p:nvSpPr>
        <p:spPr bwMode="auto">
          <a:xfrm>
            <a:off x="1089942" y="4905375"/>
            <a:ext cx="2438083" cy="427038"/>
          </a:xfrm>
          <a:prstGeom prst="rect">
            <a:avLst/>
          </a:prstGeom>
          <a:noFill/>
          <a:ln w="12700" cap="sq">
            <a:noFill/>
            <a:miter lim="800000"/>
            <a:headEnd type="none" w="sm" len="sm"/>
            <a:tailEnd type="none" w="sm" len="sm"/>
          </a:ln>
        </p:spPr>
        <p:txBody>
          <a:bodyPr>
            <a:spAutoFit/>
          </a:bodyPr>
          <a:lstStyle/>
          <a:p>
            <a:r>
              <a:rPr lang="zh-CN" altLang="en-US" sz="2200" dirty="0">
                <a:solidFill>
                  <a:srgbClr val="CC0066"/>
                </a:solidFill>
                <a:ea typeface="黑体" pitchFamily="49" charset="-122"/>
              </a:rPr>
              <a:t>线性再散列</a:t>
            </a:r>
          </a:p>
        </p:txBody>
      </p:sp>
      <p:grpSp>
        <p:nvGrpSpPr>
          <p:cNvPr id="7" name="Group 64"/>
          <p:cNvGrpSpPr>
            <a:grpSpLocks/>
          </p:cNvGrpSpPr>
          <p:nvPr/>
        </p:nvGrpSpPr>
        <p:grpSpPr bwMode="auto">
          <a:xfrm>
            <a:off x="3606331" y="4581525"/>
            <a:ext cx="6888855" cy="850900"/>
            <a:chOff x="1488" y="2790"/>
            <a:chExt cx="3255" cy="536"/>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790"/>
              <a:ext cx="3211"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2D88"/>
                  </a:solidFill>
                </a:rPr>
                <a:t>0     1      2      3     4      5      6      7     8     9    10    11   12 </a:t>
              </a:r>
            </a:p>
          </p:txBody>
        </p:sp>
        <p:sp>
          <p:nvSpPr>
            <p:cNvPr id="39996" name="Rectangle 63"/>
            <p:cNvSpPr>
              <a:spLocks noChangeArrowheads="1"/>
            </p:cNvSpPr>
            <p:nvPr/>
          </p:nvSpPr>
          <p:spPr bwMode="auto">
            <a:xfrm>
              <a:off x="2725" y="2996"/>
              <a:ext cx="783" cy="33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000000"/>
                  </a:solidFill>
                </a:rPr>
                <a:t>70   19   33</a:t>
              </a:r>
            </a:p>
          </p:txBody>
        </p:sp>
      </p:grpSp>
      <p:sp>
        <p:nvSpPr>
          <p:cNvPr id="296001" name="AutoShape 65"/>
          <p:cNvSpPr>
            <a:spLocks noChangeArrowheads="1"/>
          </p:cNvSpPr>
          <p:nvPr/>
        </p:nvSpPr>
        <p:spPr bwMode="auto">
          <a:xfrm>
            <a:off x="6349173" y="441960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965074" y="3962400"/>
            <a:ext cx="3157656"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6880388" y="441960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7420067" y="441960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7928001" y="441325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7801018" y="4892310"/>
            <a:ext cx="511679" cy="52322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FF3300"/>
                </a:solidFill>
              </a:rPr>
              <a:t>18</a:t>
            </a:r>
          </a:p>
        </p:txBody>
      </p:sp>
      <p:grpSp>
        <p:nvGrpSpPr>
          <p:cNvPr id="9" name="Group 80"/>
          <p:cNvGrpSpPr>
            <a:grpSpLocks/>
          </p:cNvGrpSpPr>
          <p:nvPr/>
        </p:nvGrpSpPr>
        <p:grpSpPr bwMode="auto">
          <a:xfrm>
            <a:off x="3606331" y="5373699"/>
            <a:ext cx="6888855" cy="882652"/>
            <a:chOff x="1488" y="2761"/>
            <a:chExt cx="3255" cy="556"/>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761"/>
              <a:ext cx="3211" cy="291"/>
            </a:xfrm>
            <a:prstGeom prst="rect">
              <a:avLst/>
            </a:prstGeom>
            <a:noFill/>
            <a:ln w="12700" cap="sq">
              <a:noFill/>
              <a:miter lim="800000"/>
              <a:headEnd type="none" w="sm" len="sm"/>
              <a:tailEnd type="none" w="sm" len="sm"/>
            </a:ln>
          </p:spPr>
          <p:txBody>
            <a:bodyPr wrap="none">
              <a:spAutoFit/>
            </a:bodyPr>
            <a:lstStyle/>
            <a:p>
              <a:r>
                <a:rPr lang="en-US" altLang="zh-CN" sz="2400" dirty="0">
                  <a:solidFill>
                    <a:srgbClr val="002D88"/>
                  </a:solidFill>
                </a:rPr>
                <a:t>0     1     2       3     4      5      6     7     8      9     10   11   12 </a:t>
              </a:r>
            </a:p>
          </p:txBody>
        </p:sp>
        <p:sp>
          <p:nvSpPr>
            <p:cNvPr id="39976" name="Rectangle 98"/>
            <p:cNvSpPr>
              <a:spLocks noChangeArrowheads="1"/>
            </p:cNvSpPr>
            <p:nvPr/>
          </p:nvSpPr>
          <p:spPr bwMode="auto">
            <a:xfrm>
              <a:off x="2725" y="2987"/>
              <a:ext cx="783" cy="33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000000"/>
                  </a:solidFill>
                </a:rPr>
                <a:t>70   19   33</a:t>
              </a:r>
            </a:p>
          </p:txBody>
        </p:sp>
      </p:grpSp>
      <p:sp>
        <p:nvSpPr>
          <p:cNvPr id="296035" name="Text Box 99"/>
          <p:cNvSpPr txBox="1">
            <a:spLocks noChangeArrowheads="1"/>
          </p:cNvSpPr>
          <p:nvPr/>
        </p:nvSpPr>
        <p:spPr bwMode="auto">
          <a:xfrm>
            <a:off x="1081477" y="5715000"/>
            <a:ext cx="2516388" cy="427038"/>
          </a:xfrm>
          <a:prstGeom prst="rect">
            <a:avLst/>
          </a:prstGeom>
          <a:noFill/>
          <a:ln w="12700" cap="sq">
            <a:noFill/>
            <a:miter lim="800000"/>
            <a:headEnd type="none" w="sm" len="sm"/>
            <a:tailEnd type="none" w="sm" len="sm"/>
          </a:ln>
        </p:spPr>
        <p:txBody>
          <a:bodyPr>
            <a:spAutoFit/>
          </a:bodyPr>
          <a:lstStyle/>
          <a:p>
            <a:r>
              <a:rPr lang="zh-CN" altLang="en-US" sz="2200" dirty="0">
                <a:solidFill>
                  <a:srgbClr val="CC0066"/>
                </a:solidFill>
                <a:ea typeface="黑体" pitchFamily="49" charset="-122"/>
              </a:rPr>
              <a:t>二次再散列</a:t>
            </a:r>
          </a:p>
        </p:txBody>
      </p:sp>
      <p:sp>
        <p:nvSpPr>
          <p:cNvPr id="296036" name="AutoShape 100"/>
          <p:cNvSpPr>
            <a:spLocks noChangeArrowheads="1"/>
          </p:cNvSpPr>
          <p:nvPr/>
        </p:nvSpPr>
        <p:spPr bwMode="auto">
          <a:xfrm rot="10800000">
            <a:off x="6349173" y="6243639"/>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6880388" y="624840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8427470" y="6248401"/>
            <a:ext cx="406347"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8342981" y="5714092"/>
            <a:ext cx="511679" cy="52322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FF3300"/>
                </a:solidFill>
              </a:rPr>
              <a:t>18</a:t>
            </a:r>
          </a:p>
        </p:txBody>
      </p:sp>
      <p:grpSp>
        <p:nvGrpSpPr>
          <p:cNvPr id="10" name="Group 115"/>
          <p:cNvGrpSpPr>
            <a:grpSpLocks/>
          </p:cNvGrpSpPr>
          <p:nvPr/>
        </p:nvGrpSpPr>
        <p:grpSpPr bwMode="auto">
          <a:xfrm>
            <a:off x="46561" y="133350"/>
            <a:ext cx="2063482"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
        <p:nvSpPr>
          <p:cNvPr id="11" name="灯片编号占位符 10"/>
          <p:cNvSpPr>
            <a:spLocks noGrp="1"/>
          </p:cNvSpPr>
          <p:nvPr>
            <p:ph type="sldNum" sz="quarter" idx="11"/>
          </p:nvPr>
        </p:nvSpPr>
        <p:spPr/>
        <p:txBody>
          <a:bodyPr/>
          <a:lstStyle/>
          <a:p>
            <a:fld id="{0C913308-F349-4B6D-A68A-DD1791B4A57B}" type="slidenum">
              <a:rPr lang="zh-CN" altLang="en-US" smtClean="0"/>
              <a:pPr/>
              <a:t>77</a:t>
            </a:fld>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5981"/>
                                        </p:tgtEl>
                                        <p:attrNameLst>
                                          <p:attrName>style.visibility</p:attrName>
                                        </p:attrNameLst>
                                      </p:cBhvr>
                                      <p:to>
                                        <p:strVal val="visible"/>
                                      </p:to>
                                    </p:set>
                                    <p:animEffect transition="in" filter="wipe(left)">
                                      <p:cBhvr>
                                        <p:cTn id="24" dur="500"/>
                                        <p:tgtEl>
                                          <p:spTgt spid="2959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96001"/>
                                        </p:tgtEl>
                                        <p:attrNameLst>
                                          <p:attrName>style.visibility</p:attrName>
                                        </p:attrNameLst>
                                      </p:cBhvr>
                                      <p:to>
                                        <p:strVal val="visible"/>
                                      </p:to>
                                    </p:set>
                                    <p:animEffect transition="in" filter="wipe(up)">
                                      <p:cBhvr>
                                        <p:cTn id="34" dur="500"/>
                                        <p:tgtEl>
                                          <p:spTgt spid="2960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96012"/>
                                        </p:tgtEl>
                                        <p:attrNameLst>
                                          <p:attrName>style.visibility</p:attrName>
                                        </p:attrNameLst>
                                      </p:cBhvr>
                                      <p:to>
                                        <p:strVal val="visible"/>
                                      </p:to>
                                    </p:set>
                                    <p:animEffect transition="in" filter="wipe(up)">
                                      <p:cBhvr>
                                        <p:cTn id="39" dur="500"/>
                                        <p:tgtEl>
                                          <p:spTgt spid="2960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6013"/>
                                        </p:tgtEl>
                                        <p:attrNameLst>
                                          <p:attrName>style.visibility</p:attrName>
                                        </p:attrNameLst>
                                      </p:cBhvr>
                                      <p:to>
                                        <p:strVal val="visible"/>
                                      </p:to>
                                    </p:set>
                                    <p:animEffect transition="in" filter="wipe(up)">
                                      <p:cBhvr>
                                        <p:cTn id="44" dur="500"/>
                                        <p:tgtEl>
                                          <p:spTgt spid="2960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96014"/>
                                        </p:tgtEl>
                                        <p:attrNameLst>
                                          <p:attrName>style.visibility</p:attrName>
                                        </p:attrNameLst>
                                      </p:cBhvr>
                                      <p:to>
                                        <p:strVal val="visible"/>
                                      </p:to>
                                    </p:set>
                                    <p:animEffect transition="in" filter="wipe(up)">
                                      <p:cBhvr>
                                        <p:cTn id="49" dur="500"/>
                                        <p:tgtEl>
                                          <p:spTgt spid="2960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296015"/>
                                        </p:tgtEl>
                                        <p:attrNameLst>
                                          <p:attrName>style.visibility</p:attrName>
                                        </p:attrNameLst>
                                      </p:cBhvr>
                                      <p:to>
                                        <p:strVal val="visible"/>
                                      </p:to>
                                    </p:set>
                                    <p:anim calcmode="lin" valueType="num">
                                      <p:cBhvr>
                                        <p:cTn id="54" dur="500" fill="hold"/>
                                        <p:tgtEl>
                                          <p:spTgt spid="296015"/>
                                        </p:tgtEl>
                                        <p:attrNameLst>
                                          <p:attrName>ppt_w</p:attrName>
                                        </p:attrNameLst>
                                      </p:cBhvr>
                                      <p:tavLst>
                                        <p:tav tm="0">
                                          <p:val>
                                            <p:strVal val="4*#ppt_w"/>
                                          </p:val>
                                        </p:tav>
                                        <p:tav tm="100000">
                                          <p:val>
                                            <p:strVal val="#ppt_w"/>
                                          </p:val>
                                        </p:tav>
                                      </p:tavLst>
                                    </p:anim>
                                    <p:anim calcmode="lin" valueType="num">
                                      <p:cBhvr>
                                        <p:cTn id="55"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6035"/>
                                        </p:tgtEl>
                                        <p:attrNameLst>
                                          <p:attrName>style.visibility</p:attrName>
                                        </p:attrNameLst>
                                      </p:cBhvr>
                                      <p:to>
                                        <p:strVal val="visible"/>
                                      </p:to>
                                    </p:set>
                                    <p:animEffect transition="in" filter="wipe(left)">
                                      <p:cBhvr>
                                        <p:cTn id="63" dur="500"/>
                                        <p:tgtEl>
                                          <p:spTgt spid="29603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96036"/>
                                        </p:tgtEl>
                                        <p:attrNameLst>
                                          <p:attrName>style.visibility</p:attrName>
                                        </p:attrNameLst>
                                      </p:cBhvr>
                                      <p:to>
                                        <p:strVal val="visible"/>
                                      </p:to>
                                    </p:set>
                                    <p:animEffect transition="in" filter="wipe(down)">
                                      <p:cBhvr>
                                        <p:cTn id="68" dur="500"/>
                                        <p:tgtEl>
                                          <p:spTgt spid="29603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96037"/>
                                        </p:tgtEl>
                                        <p:attrNameLst>
                                          <p:attrName>style.visibility</p:attrName>
                                        </p:attrNameLst>
                                      </p:cBhvr>
                                      <p:to>
                                        <p:strVal val="visible"/>
                                      </p:to>
                                    </p:set>
                                    <p:animEffect transition="in" filter="wipe(down)">
                                      <p:cBhvr>
                                        <p:cTn id="73" dur="500"/>
                                        <p:tgtEl>
                                          <p:spTgt spid="29603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8"/>
                                        </p:tgtEl>
                                        <p:attrNameLst>
                                          <p:attrName>style.visibility</p:attrName>
                                        </p:attrNameLst>
                                      </p:cBhvr>
                                      <p:to>
                                        <p:strVal val="visible"/>
                                      </p:to>
                                    </p:set>
                                    <p:animEffect transition="in" filter="wipe(down)">
                                      <p:cBhvr>
                                        <p:cTn id="78" dur="500"/>
                                        <p:tgtEl>
                                          <p:spTgt spid="29603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32" fill="hold" grpId="0" nodeType="clickEffect">
                                  <p:stCondLst>
                                    <p:cond delay="0"/>
                                  </p:stCondLst>
                                  <p:childTnLst>
                                    <p:set>
                                      <p:cBhvr>
                                        <p:cTn id="82" dur="1" fill="hold">
                                          <p:stCondLst>
                                            <p:cond delay="0"/>
                                          </p:stCondLst>
                                        </p:cTn>
                                        <p:tgtEl>
                                          <p:spTgt spid="296039"/>
                                        </p:tgtEl>
                                        <p:attrNameLst>
                                          <p:attrName>style.visibility</p:attrName>
                                        </p:attrNameLst>
                                      </p:cBhvr>
                                      <p:to>
                                        <p:strVal val="visible"/>
                                      </p:to>
                                    </p:set>
                                    <p:anim calcmode="lin" valueType="num">
                                      <p:cBhvr>
                                        <p:cTn id="83" dur="500" fill="hold"/>
                                        <p:tgtEl>
                                          <p:spTgt spid="296039"/>
                                        </p:tgtEl>
                                        <p:attrNameLst>
                                          <p:attrName>ppt_w</p:attrName>
                                        </p:attrNameLst>
                                      </p:cBhvr>
                                      <p:tavLst>
                                        <p:tav tm="0">
                                          <p:val>
                                            <p:strVal val="4*#ppt_w"/>
                                          </p:val>
                                        </p:tav>
                                        <p:tav tm="100000">
                                          <p:val>
                                            <p:strVal val="#ppt_w"/>
                                          </p:val>
                                        </p:tav>
                                      </p:tavLst>
                                    </p:anim>
                                    <p:anim calcmode="lin" valueType="num">
                                      <p:cBhvr>
                                        <p:cTn id="8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117454" y="304801"/>
            <a:ext cx="10565025"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268" cy="981"/>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800" dirty="0">
                  <a:solidFill>
                    <a:srgbClr val="002C84"/>
                  </a:solidFill>
                  <a:latin typeface="幼圆" pitchFamily="49" charset="-122"/>
                  <a:ea typeface="幼圆" pitchFamily="49" charset="-122"/>
                </a:rPr>
                <a:t>         </a:t>
              </a:r>
              <a:r>
                <a:rPr lang="zh-CN" altLang="en-US" sz="2800" dirty="0">
                  <a:solidFill>
                    <a:srgbClr val="002C84"/>
                  </a:solidFill>
                  <a:latin typeface="幼圆" pitchFamily="49" charset="-122"/>
                  <a:ea typeface="幼圆" pitchFamily="49" charset="-122"/>
                </a:rPr>
                <a:t>已知有长度为</a:t>
              </a:r>
              <a:r>
                <a:rPr lang="en-US" altLang="zh-CN" sz="2800" dirty="0">
                  <a:solidFill>
                    <a:srgbClr val="002C84"/>
                  </a:solidFill>
                  <a:ea typeface="幼圆" pitchFamily="49" charset="-122"/>
                </a:rPr>
                <a:t>M</a:t>
              </a:r>
              <a:r>
                <a:rPr lang="zh-CN" altLang="en-US" sz="2800" dirty="0">
                  <a:solidFill>
                    <a:srgbClr val="002C84"/>
                  </a:solidFill>
                  <a:ea typeface="幼圆" pitchFamily="49" charset="-122"/>
                </a:rPr>
                <a:t>的</a:t>
              </a:r>
              <a:r>
                <a:rPr lang="zh-CN" altLang="en-US" sz="2800" dirty="0">
                  <a:solidFill>
                    <a:srgbClr val="002C84"/>
                  </a:solidFill>
                  <a:latin typeface="幼圆" pitchFamily="49" charset="-122"/>
                  <a:ea typeface="幼圆" pitchFamily="49" charset="-122"/>
                </a:rPr>
                <a:t>散列表</a:t>
              </a:r>
              <a:r>
                <a:rPr lang="en-US" altLang="zh-CN" sz="2800" dirty="0">
                  <a:solidFill>
                    <a:srgbClr val="002C84"/>
                  </a:solidFill>
                  <a:ea typeface="幼圆" pitchFamily="49" charset="-122"/>
                </a:rPr>
                <a:t>HT</a:t>
              </a:r>
              <a:r>
                <a:rPr lang="en-US" altLang="zh-CN" sz="2800" dirty="0">
                  <a:solidFill>
                    <a:srgbClr val="002C84"/>
                  </a:solidFill>
                  <a:latin typeface="幼圆" pitchFamily="49" charset="-122"/>
                  <a:ea typeface="幼圆" pitchFamily="49" charset="-122"/>
                </a:rPr>
                <a:t>[</a:t>
              </a:r>
              <a:r>
                <a:rPr lang="en-US" altLang="zh-CN" sz="2800" dirty="0">
                  <a:solidFill>
                    <a:srgbClr val="002C84"/>
                  </a:solidFill>
                  <a:ea typeface="幼圆" pitchFamily="49" charset="-122"/>
                </a:rPr>
                <a:t>0</a:t>
              </a:r>
              <a:r>
                <a:rPr lang="en-US" altLang="zh-CN" sz="2800" dirty="0">
                  <a:solidFill>
                    <a:srgbClr val="002C84"/>
                  </a:solidFill>
                </a:rPr>
                <a:t>..</a:t>
              </a:r>
              <a:r>
                <a:rPr lang="en-US" altLang="zh-CN" sz="2800" dirty="0">
                  <a:solidFill>
                    <a:srgbClr val="002C84"/>
                  </a:solidFill>
                  <a:ea typeface="幼圆" pitchFamily="49" charset="-122"/>
                </a:rPr>
                <a:t>M</a:t>
              </a:r>
              <a:r>
                <a:rPr lang="en-US" altLang="zh-CN" sz="2800" dirty="0">
                  <a:solidFill>
                    <a:srgbClr val="002C84"/>
                  </a:solidFill>
                  <a:cs typeface="Times New Roman" pitchFamily="18" charset="0"/>
                </a:rPr>
                <a:t>–</a:t>
              </a:r>
              <a:r>
                <a:rPr lang="en-US" altLang="zh-CN" sz="2800" dirty="0">
                  <a:solidFill>
                    <a:srgbClr val="002C84"/>
                  </a:solidFill>
                  <a:ea typeface="幼圆" pitchFamily="49" charset="-122"/>
                </a:rPr>
                <a:t>1]</a:t>
              </a:r>
              <a:r>
                <a:rPr lang="zh-CN" altLang="en-US" sz="2800" dirty="0" smtClean="0">
                  <a:solidFill>
                    <a:srgbClr val="002C84"/>
                  </a:solidFill>
                  <a:latin typeface="幼圆" pitchFamily="49" charset="-122"/>
                  <a:ea typeface="幼圆" pitchFamily="49" charset="-122"/>
                </a:rPr>
                <a:t>，散</a:t>
              </a:r>
              <a:r>
                <a:rPr lang="zh-CN" altLang="en-US" sz="2800" dirty="0">
                  <a:solidFill>
                    <a:srgbClr val="002C84"/>
                  </a:solidFill>
                  <a:latin typeface="幼圆" pitchFamily="49" charset="-122"/>
                  <a:ea typeface="幼圆" pitchFamily="49" charset="-122"/>
                </a:rPr>
                <a:t>列函数为</a:t>
              </a:r>
              <a:r>
                <a:rPr lang="en-US" altLang="zh-CN" sz="2800" dirty="0">
                  <a:solidFill>
                    <a:srgbClr val="002C84"/>
                  </a:solidFill>
                  <a:ea typeface="幼圆" pitchFamily="49" charset="-122"/>
                </a:rPr>
                <a:t>H(k)</a:t>
              </a:r>
              <a:r>
                <a:rPr lang="zh-CN" altLang="en-US" sz="2800" dirty="0">
                  <a:solidFill>
                    <a:srgbClr val="002C84"/>
                  </a:solidFill>
                  <a:latin typeface="幼圆" pitchFamily="49" charset="-122"/>
                  <a:ea typeface="幼圆" pitchFamily="49" charset="-122"/>
                </a:rPr>
                <a:t>，并且采用线性探测再散列</a:t>
              </a:r>
              <a:r>
                <a:rPr lang="zh-CN" altLang="en-US" sz="2800" dirty="0" smtClean="0">
                  <a:solidFill>
                    <a:srgbClr val="002C84"/>
                  </a:solidFill>
                  <a:latin typeface="幼圆" pitchFamily="49" charset="-122"/>
                  <a:ea typeface="幼圆" pitchFamily="49" charset="-122"/>
                </a:rPr>
                <a:t>方法处理</a:t>
              </a:r>
              <a:r>
                <a:rPr lang="zh-CN" altLang="en-US" sz="2800" dirty="0">
                  <a:solidFill>
                    <a:srgbClr val="002C84"/>
                  </a:solidFill>
                  <a:latin typeface="幼圆" pitchFamily="49" charset="-122"/>
                  <a:ea typeface="幼圆" pitchFamily="49" charset="-122"/>
                </a:rPr>
                <a:t>冲突。请写出在该散列表中查找关键字值</a:t>
              </a:r>
              <a:r>
                <a:rPr lang="zh-CN" altLang="en-US" sz="2800" dirty="0" smtClean="0">
                  <a:solidFill>
                    <a:srgbClr val="002C84"/>
                  </a:solidFill>
                  <a:latin typeface="幼圆" pitchFamily="49" charset="-122"/>
                  <a:ea typeface="幼圆" pitchFamily="49" charset="-122"/>
                </a:rPr>
                <a:t>为</a:t>
              </a:r>
              <a:r>
                <a:rPr lang="en-US" altLang="zh-CN" sz="2800" dirty="0" smtClean="0">
                  <a:solidFill>
                    <a:srgbClr val="002C84"/>
                  </a:solidFill>
                  <a:ea typeface="幼圆" pitchFamily="49" charset="-122"/>
                </a:rPr>
                <a:t>key</a:t>
              </a:r>
              <a:r>
                <a:rPr lang="zh-CN" altLang="en-US" sz="2800" dirty="0">
                  <a:solidFill>
                    <a:srgbClr val="002C84"/>
                  </a:solidFill>
                  <a:latin typeface="幼圆" pitchFamily="49" charset="-122"/>
                  <a:ea typeface="幼圆" pitchFamily="49" charset="-122"/>
                </a:rPr>
                <a:t>的元素存在与否的算法。若存在</a:t>
              </a:r>
              <a:r>
                <a:rPr lang="en-US" altLang="zh-CN" sz="2800" dirty="0">
                  <a:solidFill>
                    <a:srgbClr val="002C84"/>
                  </a:solidFill>
                  <a:latin typeface="幼圆" pitchFamily="49" charset="-122"/>
                  <a:ea typeface="幼圆" pitchFamily="49" charset="-122"/>
                </a:rPr>
                <a:t>,</a:t>
              </a:r>
              <a:r>
                <a:rPr lang="zh-CN" altLang="en-US" sz="2800" dirty="0">
                  <a:solidFill>
                    <a:srgbClr val="002C84"/>
                  </a:solidFill>
                  <a:latin typeface="幼圆" pitchFamily="49" charset="-122"/>
                  <a:ea typeface="幼圆" pitchFamily="49" charset="-122"/>
                </a:rPr>
                <a:t>则给出它</a:t>
              </a:r>
              <a:r>
                <a:rPr lang="zh-CN" altLang="en-US" sz="2800" dirty="0" smtClean="0">
                  <a:solidFill>
                    <a:srgbClr val="002C84"/>
                  </a:solidFill>
                  <a:latin typeface="幼圆" pitchFamily="49" charset="-122"/>
                  <a:ea typeface="幼圆" pitchFamily="49" charset="-122"/>
                </a:rPr>
                <a:t>在表</a:t>
              </a:r>
              <a:r>
                <a:rPr lang="zh-CN" altLang="en-US" sz="2800" dirty="0">
                  <a:solidFill>
                    <a:srgbClr val="002C84"/>
                  </a:solidFill>
                  <a:latin typeface="幼圆" pitchFamily="49" charset="-122"/>
                  <a:ea typeface="幼圆" pitchFamily="49" charset="-122"/>
                </a:rPr>
                <a:t>中的位置，否则，给出相应信息</a:t>
              </a:r>
              <a:r>
                <a:rPr lang="zh-CN" altLang="en-US" sz="2800" dirty="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203174" y="-117475"/>
            <a:ext cx="2162952"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9570322" y="152401"/>
            <a:ext cx="2620092"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5" name="Group 23"/>
          <p:cNvGrpSpPr>
            <a:grpSpLocks/>
          </p:cNvGrpSpPr>
          <p:nvPr/>
        </p:nvGrpSpPr>
        <p:grpSpPr bwMode="auto">
          <a:xfrm>
            <a:off x="3822203" y="3182938"/>
            <a:ext cx="5282512"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046"/>
              <a:ext cx="2223" cy="40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3600" dirty="0">
                  <a:solidFill>
                    <a:srgbClr val="FFFF00"/>
                  </a:solidFill>
                </a:rPr>
                <a:t>H(k)=k  MOD  13</a:t>
              </a:r>
            </a:p>
          </p:txBody>
        </p:sp>
      </p:grpSp>
      <p:grpSp>
        <p:nvGrpSpPr>
          <p:cNvPr id="6" name="Group 27"/>
          <p:cNvGrpSpPr>
            <a:grpSpLocks/>
          </p:cNvGrpSpPr>
          <p:nvPr/>
        </p:nvGrpSpPr>
        <p:grpSpPr bwMode="auto">
          <a:xfrm>
            <a:off x="3009508" y="4114800"/>
            <a:ext cx="7790436"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14"/>
              <a:ext cx="3600" cy="40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dirty="0">
                  <a:solidFill>
                    <a:srgbClr val="FF6600"/>
                  </a:solidFill>
                </a:rPr>
                <a:t> </a:t>
              </a:r>
              <a:r>
                <a:rPr lang="en-US" altLang="zh-CN" sz="3600" dirty="0">
                  <a:solidFill>
                    <a:srgbClr val="FFFFFF"/>
                  </a:solidFill>
                </a:rPr>
                <a:t>D</a:t>
              </a:r>
              <a:r>
                <a:rPr lang="en-US" altLang="zh-CN" sz="3600" baseline="-25000" dirty="0">
                  <a:solidFill>
                    <a:srgbClr val="FFFFFF"/>
                  </a:solidFill>
                </a:rPr>
                <a:t>i </a:t>
              </a:r>
              <a:r>
                <a:rPr lang="en-US" altLang="zh-CN" sz="3600" dirty="0">
                  <a:solidFill>
                    <a:srgbClr val="FFFFFF"/>
                  </a:solidFill>
                </a:rPr>
                <a:t>= (</a:t>
              </a:r>
              <a:r>
                <a:rPr lang="en-US" altLang="zh-CN" sz="3600" dirty="0">
                  <a:solidFill>
                    <a:srgbClr val="FFFF00"/>
                  </a:solidFill>
                </a:rPr>
                <a:t>k  MOD  13</a:t>
              </a:r>
              <a:r>
                <a:rPr lang="en-US" altLang="zh-CN" sz="3600" dirty="0">
                  <a:solidFill>
                    <a:srgbClr val="FF6600"/>
                  </a:solidFill>
                </a:rPr>
                <a:t> </a:t>
              </a:r>
              <a:r>
                <a:rPr lang="en-US" altLang="zh-CN" sz="3600" dirty="0">
                  <a:solidFill>
                    <a:srgbClr val="FFFFFF"/>
                  </a:solidFill>
                </a:rPr>
                <a:t>+ d</a:t>
              </a:r>
              <a:r>
                <a:rPr lang="en-US" altLang="zh-CN" sz="3600" baseline="-25000" dirty="0">
                  <a:solidFill>
                    <a:srgbClr val="FFFFFF"/>
                  </a:solidFill>
                </a:rPr>
                <a:t>i</a:t>
              </a:r>
              <a:r>
                <a:rPr lang="en-US" altLang="zh-CN" sz="3600" dirty="0">
                  <a:solidFill>
                    <a:srgbClr val="FFFFFF"/>
                  </a:solidFill>
                </a:rPr>
                <a:t>) MOD 13</a:t>
              </a:r>
            </a:p>
          </p:txBody>
        </p:sp>
      </p:grpSp>
      <p:grpSp>
        <p:nvGrpSpPr>
          <p:cNvPr id="7" name="Group 53"/>
          <p:cNvGrpSpPr>
            <a:grpSpLocks/>
          </p:cNvGrpSpPr>
          <p:nvPr/>
        </p:nvGrpSpPr>
        <p:grpSpPr bwMode="auto">
          <a:xfrm>
            <a:off x="2095227" y="4868865"/>
            <a:ext cx="7807367" cy="758826"/>
            <a:chOff x="816" y="3078"/>
            <a:chExt cx="3689" cy="478"/>
          </a:xfrm>
        </p:grpSpPr>
        <p:sp>
          <p:nvSpPr>
            <p:cNvPr id="42036" name="Text Box 29"/>
            <p:cNvSpPr txBox="1">
              <a:spLocks noChangeArrowheads="1"/>
            </p:cNvSpPr>
            <p:nvPr/>
          </p:nvSpPr>
          <p:spPr bwMode="auto">
            <a:xfrm>
              <a:off x="1388" y="3078"/>
              <a:ext cx="3064"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2C84"/>
                  </a:solidFill>
                </a:rPr>
                <a:t> 0      1        2       3      4       5       6       7       8       9      10    11    12</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smtClean="0">
                  <a:solidFill>
                    <a:srgbClr val="002C84"/>
                  </a:solidFill>
                </a:rPr>
                <a:t>   70    </a:t>
              </a:r>
              <a:r>
                <a:rPr lang="en-US" altLang="zh-CN" sz="2000" dirty="0">
                  <a:solidFill>
                    <a:srgbClr val="002C84"/>
                  </a:solidFill>
                </a:rPr>
                <a:t>19 </a:t>
              </a:r>
              <a:r>
                <a:rPr lang="en-US" altLang="zh-CN" sz="2000" dirty="0" smtClean="0">
                  <a:solidFill>
                    <a:srgbClr val="002C84"/>
                  </a:solidFill>
                </a:rPr>
                <a:t>  </a:t>
              </a:r>
              <a:r>
                <a:rPr lang="en-US" altLang="zh-CN" sz="2000" dirty="0" smtClean="0">
                  <a:solidFill>
                    <a:srgbClr val="FFFFFF"/>
                  </a:solidFill>
                </a:rPr>
                <a:t>  </a:t>
              </a:r>
              <a:r>
                <a:rPr lang="en-US" altLang="zh-CN" sz="2000" dirty="0">
                  <a:solidFill>
                    <a:srgbClr val="002C84"/>
                  </a:solidFill>
                </a:rPr>
                <a:t>33</a:t>
              </a:r>
            </a:p>
          </p:txBody>
        </p:sp>
        <p:sp>
          <p:nvSpPr>
            <p:cNvPr id="42038" name="Text Box 31"/>
            <p:cNvSpPr txBox="1">
              <a:spLocks noChangeArrowheads="1"/>
            </p:cNvSpPr>
            <p:nvPr/>
          </p:nvSpPr>
          <p:spPr bwMode="auto">
            <a:xfrm>
              <a:off x="816" y="3246"/>
              <a:ext cx="280" cy="31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19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198"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2C84"/>
                  </a:solidFill>
                </a:rPr>
                <a:t>13</a:t>
              </a:r>
            </a:p>
          </p:txBody>
        </p:sp>
        <p:sp>
          <p:nvSpPr>
            <p:cNvPr id="42047" name="Rectangle 52"/>
            <p:cNvSpPr>
              <a:spLocks noChangeArrowheads="1"/>
            </p:cNvSpPr>
            <p:nvPr/>
          </p:nvSpPr>
          <p:spPr bwMode="auto">
            <a:xfrm>
              <a:off x="1595" y="3291"/>
              <a:ext cx="198"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2C84"/>
                  </a:solidFill>
                </a:rPr>
                <a:t>38</a:t>
              </a:r>
            </a:p>
          </p:txBody>
        </p:sp>
      </p:grpSp>
      <p:grpSp>
        <p:nvGrpSpPr>
          <p:cNvPr id="12" name="Group 150"/>
          <p:cNvGrpSpPr>
            <a:grpSpLocks/>
          </p:cNvGrpSpPr>
          <p:nvPr/>
        </p:nvGrpSpPr>
        <p:grpSpPr bwMode="auto">
          <a:xfrm>
            <a:off x="2359778" y="6083300"/>
            <a:ext cx="1798932"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sz="2800">
                <a:solidFill>
                  <a:srgbClr val="FFFFCC"/>
                </a:solidFill>
              </a:endParaRPr>
            </a:p>
          </p:txBody>
        </p:sp>
        <p:sp>
          <p:nvSpPr>
            <p:cNvPr id="42035" name="Text Box 56"/>
            <p:cNvSpPr txBox="1">
              <a:spLocks noChangeArrowheads="1"/>
            </p:cNvSpPr>
            <p:nvPr/>
          </p:nvSpPr>
          <p:spPr bwMode="auto">
            <a:xfrm>
              <a:off x="676" y="3866"/>
              <a:ext cx="79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FFFF"/>
                  </a:solidFill>
                </a:rPr>
                <a:t>key=70</a:t>
              </a:r>
            </a:p>
          </p:txBody>
        </p:sp>
      </p:grpSp>
      <p:grpSp>
        <p:nvGrpSpPr>
          <p:cNvPr id="13" name="Group 151"/>
          <p:cNvGrpSpPr>
            <a:grpSpLocks/>
          </p:cNvGrpSpPr>
          <p:nvPr/>
        </p:nvGrpSpPr>
        <p:grpSpPr bwMode="auto">
          <a:xfrm>
            <a:off x="6057111" y="6078538"/>
            <a:ext cx="1845493"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sz="2800">
                <a:solidFill>
                  <a:srgbClr val="FFFFCC"/>
                </a:solidFill>
              </a:endParaRPr>
            </a:p>
          </p:txBody>
        </p:sp>
        <p:sp>
          <p:nvSpPr>
            <p:cNvPr id="42033" name="Text Box 68"/>
            <p:cNvSpPr txBox="1">
              <a:spLocks noChangeArrowheads="1"/>
            </p:cNvSpPr>
            <p:nvPr/>
          </p:nvSpPr>
          <p:spPr bwMode="auto">
            <a:xfrm>
              <a:off x="2740" y="3855"/>
              <a:ext cx="820"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FFFF"/>
                  </a:solidFill>
                </a:rPr>
                <a:t>key=38</a:t>
              </a:r>
            </a:p>
          </p:txBody>
        </p:sp>
      </p:grpSp>
      <p:grpSp>
        <p:nvGrpSpPr>
          <p:cNvPr id="14" name="Group 75"/>
          <p:cNvGrpSpPr>
            <a:grpSpLocks/>
          </p:cNvGrpSpPr>
          <p:nvPr/>
        </p:nvGrpSpPr>
        <p:grpSpPr bwMode="auto">
          <a:xfrm>
            <a:off x="8190434" y="6059488"/>
            <a:ext cx="185184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sz="2800">
                <a:solidFill>
                  <a:srgbClr val="FFFFCC"/>
                </a:solidFill>
              </a:endParaRPr>
            </a:p>
          </p:txBody>
        </p:sp>
        <p:sp>
          <p:nvSpPr>
            <p:cNvPr id="42031" name="Text Box 74"/>
            <p:cNvSpPr txBox="1">
              <a:spLocks noChangeArrowheads="1"/>
            </p:cNvSpPr>
            <p:nvPr/>
          </p:nvSpPr>
          <p:spPr bwMode="auto">
            <a:xfrm>
              <a:off x="3855" y="3844"/>
              <a:ext cx="812" cy="330"/>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sz="2800">
                  <a:solidFill>
                    <a:srgbClr val="000000"/>
                  </a:solidFill>
                </a:rPr>
                <a:t>key=20</a:t>
              </a:r>
            </a:p>
          </p:txBody>
        </p:sp>
      </p:grpSp>
      <p:grpSp>
        <p:nvGrpSpPr>
          <p:cNvPr id="15" name="Group 96"/>
          <p:cNvGrpSpPr>
            <a:grpSpLocks/>
          </p:cNvGrpSpPr>
          <p:nvPr/>
        </p:nvGrpSpPr>
        <p:grpSpPr bwMode="auto">
          <a:xfrm>
            <a:off x="4188339" y="5656264"/>
            <a:ext cx="2562949"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330"/>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sz="2800" dirty="0">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5915299" y="5682738"/>
            <a:ext cx="228600" cy="258200"/>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5930114" y="5700200"/>
            <a:ext cx="228600" cy="258200"/>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5650765" y="5621338"/>
            <a:ext cx="1047614"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6190445" y="5627688"/>
            <a:ext cx="1047613"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6611607" y="5621338"/>
            <a:ext cx="1047614"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7149169" y="5638800"/>
            <a:ext cx="2626442"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3384110" y="5645150"/>
            <a:ext cx="660314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3111095" y="5645150"/>
            <a:ext cx="1015868"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3610563" y="5638800"/>
            <a:ext cx="3557654"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6681447" y="5662613"/>
            <a:ext cx="1032799"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7197847" y="5621338"/>
            <a:ext cx="1047613"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pPr/>
              <a:t>78</a:t>
            </a:fld>
            <a:endParaRPr lang="zh-CN" altLang="en-US"/>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lide(fromBottom)">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97067"/>
                                        </p:tgtEl>
                                        <p:attrNameLst>
                                          <p:attrName>style.visibility</p:attrName>
                                        </p:attrNameLst>
                                      </p:cBhvr>
                                      <p:to>
                                        <p:strVal val="visible"/>
                                      </p:to>
                                    </p:set>
                                    <p:animEffect transition="in" filter="wipe(down)">
                                      <p:cBhvr>
                                        <p:cTn id="2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Bottom)">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8"/>
                                        </p:tgtEl>
                                        <p:attrNameLst>
                                          <p:attrName>style.visibility</p:attrName>
                                        </p:attrNameLst>
                                      </p:cBhvr>
                                      <p:to>
                                        <p:strVal val="visible"/>
                                      </p:to>
                                    </p:set>
                                    <p:animEffect transition="in" filter="wipe(down)">
                                      <p:cBhvr>
                                        <p:cTn id="3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slide(fromBottom)">
                                      <p:cBhvr>
                                        <p:cTn id="53" dur="500"/>
                                        <p:tgtEl>
                                          <p:spTgt spid="1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slide(fromBottom)">
                                      <p:cBhvr>
                                        <p:cTn id="73" dur="500"/>
                                        <p:tgtEl>
                                          <p:spTgt spid="1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down)">
                                      <p:cBhvr>
                                        <p:cTn id="83" dur="500"/>
                                        <p:tgtEl>
                                          <p:spTgt spid="2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91526" y="914400"/>
            <a:ext cx="2268771"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3695220" y="1066801"/>
            <a:ext cx="7007371" cy="954107"/>
          </a:xfrm>
          <a:prstGeom prst="rect">
            <a:avLst/>
          </a:prstGeom>
          <a:noFill/>
          <a:ln w="12700" cap="sq">
            <a:noFill/>
            <a:miter lim="800000"/>
            <a:headEnd type="none" w="sm" len="sm"/>
            <a:tailEnd type="none" w="sm" len="sm"/>
          </a:ln>
        </p:spPr>
        <p:txBody>
          <a:bodyPr wrap="square">
            <a:spAutoFit/>
          </a:bodyPr>
          <a:lstStyle/>
          <a:p>
            <a:r>
              <a:rPr lang="en-US" altLang="zh-CN" sz="2800" dirty="0">
                <a:solidFill>
                  <a:srgbClr val="002F8C"/>
                </a:solidFill>
                <a:ea typeface="幼圆" pitchFamily="49" charset="-122"/>
              </a:rPr>
              <a:t>—— </a:t>
            </a:r>
            <a:r>
              <a:rPr lang="zh-CN" altLang="en-US" sz="2800" dirty="0">
                <a:solidFill>
                  <a:srgbClr val="002F8C"/>
                </a:solidFill>
                <a:ea typeface="幼圆" pitchFamily="49" charset="-122"/>
              </a:rPr>
              <a:t>散列地址不同的元素争夺同一个</a:t>
            </a:r>
            <a:r>
              <a:rPr lang="zh-CN" altLang="en-US" sz="2800" dirty="0" smtClean="0">
                <a:solidFill>
                  <a:srgbClr val="002F8C"/>
                </a:solidFill>
                <a:ea typeface="幼圆" pitchFamily="49" charset="-122"/>
              </a:rPr>
              <a:t>后继</a:t>
            </a:r>
            <a:r>
              <a:rPr lang="zh-CN" altLang="en-US" sz="2800" dirty="0">
                <a:solidFill>
                  <a:srgbClr val="002F8C"/>
                </a:solidFill>
                <a:ea typeface="幼圆" pitchFamily="49" charset="-122"/>
              </a:rPr>
              <a:t>散列地址的现象。</a:t>
            </a:r>
          </a:p>
        </p:txBody>
      </p:sp>
      <p:sp>
        <p:nvSpPr>
          <p:cNvPr id="314418" name="Text Box 50"/>
          <p:cNvSpPr txBox="1">
            <a:spLocks noChangeArrowheads="1"/>
          </p:cNvSpPr>
          <p:nvPr/>
        </p:nvSpPr>
        <p:spPr bwMode="auto">
          <a:xfrm>
            <a:off x="5163994" y="2420888"/>
            <a:ext cx="5892033" cy="461665"/>
          </a:xfrm>
          <a:prstGeom prst="rect">
            <a:avLst/>
          </a:prstGeom>
          <a:noFill/>
          <a:ln w="12700" cap="sq">
            <a:noFill/>
            <a:miter lim="800000"/>
            <a:headEnd type="none" w="sm" len="sm"/>
            <a:tailEnd type="none" w="sm" len="sm"/>
          </a:ln>
        </p:spPr>
        <p:txBody>
          <a:bodyPr>
            <a:spAutoFit/>
          </a:bodyPr>
          <a:lstStyle/>
          <a:p>
            <a:r>
              <a:rPr lang="en-US" altLang="zh-CN" sz="2400" dirty="0">
                <a:solidFill>
                  <a:srgbClr val="002F8C"/>
                </a:solidFill>
                <a:ea typeface="幼圆" pitchFamily="49" charset="-122"/>
              </a:rPr>
              <a:t> 1.  </a:t>
            </a:r>
            <a:r>
              <a:rPr lang="zh-CN" altLang="en-US" sz="2400" dirty="0">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5163994" y="2924944"/>
            <a:ext cx="5892033" cy="461665"/>
          </a:xfrm>
          <a:prstGeom prst="rect">
            <a:avLst/>
          </a:prstGeom>
          <a:noFill/>
          <a:ln w="12700" cap="sq">
            <a:noFill/>
            <a:miter lim="800000"/>
            <a:headEnd type="none" w="sm" len="sm"/>
            <a:tailEnd type="none" w="sm" len="sm"/>
          </a:ln>
        </p:spPr>
        <p:txBody>
          <a:bodyPr>
            <a:spAutoFit/>
          </a:bodyPr>
          <a:lstStyle/>
          <a:p>
            <a:r>
              <a:rPr lang="en-US" altLang="zh-CN" sz="2400" dirty="0">
                <a:solidFill>
                  <a:srgbClr val="002F8C"/>
                </a:solidFill>
                <a:ea typeface="幼圆" pitchFamily="49" charset="-122"/>
              </a:rPr>
              <a:t> 2.  </a:t>
            </a:r>
            <a:r>
              <a:rPr lang="zh-CN" altLang="en-US" sz="2400" dirty="0">
                <a:solidFill>
                  <a:srgbClr val="002F8C"/>
                </a:solidFill>
                <a:ea typeface="幼圆" pitchFamily="49" charset="-122"/>
              </a:rPr>
              <a:t>负载因子过大。</a:t>
            </a:r>
          </a:p>
        </p:txBody>
      </p:sp>
      <p:sp>
        <p:nvSpPr>
          <p:cNvPr id="314420" name="Rectangle 52"/>
          <p:cNvSpPr>
            <a:spLocks noChangeArrowheads="1"/>
          </p:cNvSpPr>
          <p:nvPr/>
        </p:nvSpPr>
        <p:spPr bwMode="auto">
          <a:xfrm>
            <a:off x="1930149" y="4419600"/>
            <a:ext cx="2539669"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4630664" y="5085184"/>
            <a:ext cx="5976689" cy="998538"/>
            <a:chOff x="2120" y="3216"/>
            <a:chExt cx="2824" cy="629"/>
          </a:xfrm>
        </p:grpSpPr>
        <p:sp>
          <p:nvSpPr>
            <p:cNvPr id="43033" name="Text Box 56"/>
            <p:cNvSpPr txBox="1">
              <a:spLocks noChangeArrowheads="1"/>
            </p:cNvSpPr>
            <p:nvPr/>
          </p:nvSpPr>
          <p:spPr bwMode="auto">
            <a:xfrm>
              <a:off x="2224" y="3216"/>
              <a:ext cx="2720" cy="629"/>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800">
                  <a:solidFill>
                    <a:srgbClr val="000086"/>
                  </a:solidFill>
                  <a:ea typeface="幼圆" pitchFamily="49" charset="-122"/>
                </a:rPr>
                <a:t>散列表中实际存入的元素数</a:t>
              </a:r>
            </a:p>
            <a:p>
              <a:pPr algn="ctr">
                <a:lnSpc>
                  <a:spcPct val="110000"/>
                </a:lnSpc>
              </a:pPr>
              <a:r>
                <a:rPr lang="zh-CN" altLang="en-US" sz="28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534"/>
              <a:ext cx="2064" cy="0"/>
            </a:xfrm>
            <a:prstGeom prst="line">
              <a:avLst/>
            </a:prstGeom>
            <a:noFill/>
            <a:ln w="22225" cap="sq">
              <a:solidFill>
                <a:srgbClr val="000086"/>
              </a:solidFill>
              <a:round/>
              <a:headEnd type="none" w="sm" len="sm"/>
              <a:tailEnd type="none" w="sm" len="sm"/>
            </a:ln>
          </p:spPr>
          <p:txBody>
            <a:bodyPr/>
            <a:lstStyle/>
            <a:p>
              <a:endParaRPr lang="zh-CN" altLang="en-US" sz="2400"/>
            </a:p>
          </p:txBody>
        </p:sp>
        <p:sp>
          <p:nvSpPr>
            <p:cNvPr id="43035" name="Text Box 58"/>
            <p:cNvSpPr txBox="1">
              <a:spLocks noChangeArrowheads="1"/>
            </p:cNvSpPr>
            <p:nvPr/>
          </p:nvSpPr>
          <p:spPr bwMode="auto">
            <a:xfrm>
              <a:off x="2120" y="3319"/>
              <a:ext cx="480" cy="291"/>
            </a:xfrm>
            <a:prstGeom prst="rect">
              <a:avLst/>
            </a:prstGeom>
            <a:noFill/>
            <a:ln w="12700" cap="sq">
              <a:noFill/>
              <a:miter lim="800000"/>
              <a:headEnd type="none" w="sm" len="sm"/>
              <a:tailEnd type="none" w="sm" len="sm"/>
            </a:ln>
          </p:spPr>
          <p:txBody>
            <a:bodyPr>
              <a:spAutoFit/>
            </a:bodyPr>
            <a:lstStyle/>
            <a:p>
              <a:r>
                <a:rPr lang="en-US" altLang="zh-CN" sz="2400">
                  <a:solidFill>
                    <a:srgbClr val="000086"/>
                  </a:solidFill>
                  <a:sym typeface="Symbol" pitchFamily="18" charset="2"/>
                </a:rPr>
                <a:t> =</a:t>
              </a:r>
              <a:endParaRPr lang="en-US" altLang="zh-CN" sz="2400">
                <a:solidFill>
                  <a:srgbClr val="000086"/>
                </a:solidFill>
              </a:endParaRPr>
            </a:p>
          </p:txBody>
        </p:sp>
      </p:grpSp>
      <p:grpSp>
        <p:nvGrpSpPr>
          <p:cNvPr id="4" name="Group 68"/>
          <p:cNvGrpSpPr>
            <a:grpSpLocks/>
          </p:cNvGrpSpPr>
          <p:nvPr/>
        </p:nvGrpSpPr>
        <p:grpSpPr bwMode="auto">
          <a:xfrm>
            <a:off x="1199994" y="685800"/>
            <a:ext cx="10158678" cy="2981326"/>
            <a:chOff x="480" y="480"/>
            <a:chExt cx="4800" cy="1878"/>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43029" name="Rectangle 71"/>
            <p:cNvSpPr>
              <a:spLocks noChangeArrowheads="1"/>
            </p:cNvSpPr>
            <p:nvPr/>
          </p:nvSpPr>
          <p:spPr bwMode="auto">
            <a:xfrm>
              <a:off x="946" y="1824"/>
              <a:ext cx="1057" cy="534"/>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200" dirty="0">
                  <a:solidFill>
                    <a:srgbClr val="FF3300"/>
                  </a:solidFill>
                  <a:ea typeface="华文新魏" pitchFamily="2" charset="-122"/>
                </a:rPr>
                <a:t>产生聚集</a:t>
              </a:r>
            </a:p>
            <a:p>
              <a:pPr algn="ctr">
                <a:lnSpc>
                  <a:spcPct val="75000"/>
                </a:lnSpc>
              </a:pPr>
              <a:r>
                <a:rPr lang="zh-CN" altLang="en-US" sz="3200" dirty="0">
                  <a:solidFill>
                    <a:srgbClr val="FF3300"/>
                  </a:solidFill>
                  <a:ea typeface="华文新魏" pitchFamily="2" charset="-122"/>
                </a:rPr>
                <a:t>的主要原因</a:t>
              </a:r>
            </a:p>
          </p:txBody>
        </p:sp>
      </p:grpSp>
      <p:grpSp>
        <p:nvGrpSpPr>
          <p:cNvPr id="7" name="Group 89"/>
          <p:cNvGrpSpPr>
            <a:grpSpLocks/>
          </p:cNvGrpSpPr>
          <p:nvPr/>
        </p:nvGrpSpPr>
        <p:grpSpPr bwMode="auto">
          <a:xfrm>
            <a:off x="5902616" y="3454406"/>
            <a:ext cx="4799975" cy="569914"/>
            <a:chOff x="2789" y="2288"/>
            <a:chExt cx="2268" cy="359"/>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17"/>
              <a:ext cx="1225" cy="330"/>
            </a:xfrm>
            <a:prstGeom prst="rect">
              <a:avLst/>
            </a:prstGeom>
            <a:noFill/>
            <a:ln w="12700" cap="sq">
              <a:noFill/>
              <a:miter lim="800000"/>
              <a:headEnd type="none" w="sm" len="sm"/>
              <a:tailEnd type="none" w="sm" len="sm"/>
            </a:ln>
          </p:spPr>
          <p:txBody>
            <a:bodyPr>
              <a:spAutoFit/>
            </a:bodyPr>
            <a:lstStyle/>
            <a:p>
              <a:r>
                <a:rPr lang="zh-CN" altLang="en-US" sz="2800" dirty="0">
                  <a:solidFill>
                    <a:srgbClr val="FF0000"/>
                  </a:solidFill>
                  <a:ea typeface="幼圆" pitchFamily="49" charset="-122"/>
                </a:rPr>
                <a:t>装填因子</a:t>
              </a:r>
            </a:p>
          </p:txBody>
        </p:sp>
      </p:grpSp>
      <p:grpSp>
        <p:nvGrpSpPr>
          <p:cNvPr id="8" name="Group 90"/>
          <p:cNvGrpSpPr>
            <a:grpSpLocks/>
          </p:cNvGrpSpPr>
          <p:nvPr/>
        </p:nvGrpSpPr>
        <p:grpSpPr bwMode="auto">
          <a:xfrm>
            <a:off x="857139" y="5627691"/>
            <a:ext cx="3578817" cy="750888"/>
            <a:chOff x="405" y="3545"/>
            <a:chExt cx="1691" cy="473"/>
          </a:xfrm>
        </p:grpSpPr>
        <p:sp>
          <p:nvSpPr>
            <p:cNvPr id="43022" name="Text Box 91"/>
            <p:cNvSpPr txBox="1">
              <a:spLocks noChangeArrowheads="1"/>
            </p:cNvSpPr>
            <p:nvPr/>
          </p:nvSpPr>
          <p:spPr bwMode="auto">
            <a:xfrm>
              <a:off x="405" y="3564"/>
              <a:ext cx="1691" cy="454"/>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2400" dirty="0">
                  <a:solidFill>
                    <a:srgbClr val="000074"/>
                  </a:solidFill>
                  <a:latin typeface="幼圆" pitchFamily="49" charset="-122"/>
                  <a:ea typeface="幼圆" pitchFamily="49" charset="-122"/>
                  <a:sym typeface="Symbol" pitchFamily="18" charset="2"/>
                </a:rPr>
                <a:t>一般情况下，</a:t>
              </a:r>
              <a:r>
                <a:rPr lang="zh-CN" altLang="en-US" sz="2400" dirty="0">
                  <a:solidFill>
                    <a:srgbClr val="000074"/>
                  </a:solidFill>
                  <a:ea typeface="幼圆" pitchFamily="49" charset="-122"/>
                  <a:sym typeface="Symbol" pitchFamily="18" charset="2"/>
                </a:rPr>
                <a:t></a:t>
              </a:r>
              <a:r>
                <a:rPr lang="en-US" altLang="zh-CN" sz="2400" dirty="0">
                  <a:solidFill>
                    <a:srgbClr val="000074"/>
                  </a:solidFill>
                  <a:ea typeface="幼圆" pitchFamily="49" charset="-122"/>
                </a:rPr>
                <a:t>&lt;1</a:t>
              </a:r>
              <a:r>
                <a:rPr lang="zh-CN" altLang="en-US" sz="2400" dirty="0">
                  <a:solidFill>
                    <a:srgbClr val="000074"/>
                  </a:solidFill>
                  <a:ea typeface="幼圆" pitchFamily="49" charset="-122"/>
                </a:rPr>
                <a:t>，</a:t>
              </a:r>
            </a:p>
            <a:p>
              <a:pPr algn="ctr">
                <a:lnSpc>
                  <a:spcPct val="85000"/>
                </a:lnSpc>
              </a:pPr>
              <a:r>
                <a:rPr lang="zh-CN" altLang="en-US" sz="2400" dirty="0">
                  <a:solidFill>
                    <a:srgbClr val="000086"/>
                  </a:solidFill>
                  <a:ea typeface="幼圆" pitchFamily="49" charset="-122"/>
                  <a:sym typeface="Symbol" pitchFamily="18" charset="2"/>
                </a:rPr>
                <a:t></a:t>
              </a:r>
              <a:r>
                <a:rPr lang="zh-CN" altLang="en-US" sz="2400" dirty="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473"/>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sp>
        <p:nvSpPr>
          <p:cNvPr id="43020" name="Text Box 94"/>
          <p:cNvSpPr txBox="1">
            <a:spLocks noChangeArrowheads="1"/>
          </p:cNvSpPr>
          <p:nvPr/>
        </p:nvSpPr>
        <p:spPr bwMode="auto">
          <a:xfrm>
            <a:off x="4884631" y="4459288"/>
            <a:ext cx="6298380" cy="461963"/>
          </a:xfrm>
          <a:prstGeom prst="rect">
            <a:avLst/>
          </a:prstGeom>
          <a:noFill/>
          <a:ln w="12700" cap="sq">
            <a:noFill/>
            <a:miter lim="800000"/>
            <a:headEnd type="none" w="sm" len="sm"/>
            <a:tailEnd type="none" w="sm" len="sm"/>
          </a:ln>
        </p:spPr>
        <p:txBody>
          <a:bodyPr>
            <a:spAutoFit/>
          </a:bodyPr>
          <a:lstStyle/>
          <a:p>
            <a:r>
              <a:rPr lang="en-US" altLang="zh-CN" sz="2400" dirty="0">
                <a:solidFill>
                  <a:srgbClr val="002F8C"/>
                </a:solidFill>
                <a:ea typeface="幼圆" pitchFamily="49" charset="-122"/>
              </a:rPr>
              <a:t> —— </a:t>
            </a:r>
            <a:r>
              <a:rPr lang="zh-CN" altLang="en-US" sz="2400" dirty="0">
                <a:solidFill>
                  <a:srgbClr val="002F8C"/>
                </a:solidFill>
                <a:ea typeface="幼圆" pitchFamily="49" charset="-122"/>
              </a:rPr>
              <a:t>衡量散列表</a:t>
            </a:r>
            <a:r>
              <a:rPr lang="zh-CN" altLang="en-US" sz="2400" dirty="0" smtClean="0">
                <a:solidFill>
                  <a:srgbClr val="002F8C"/>
                </a:solidFill>
                <a:ea typeface="幼圆" pitchFamily="49" charset="-122"/>
              </a:rPr>
              <a:t>的</a:t>
            </a:r>
            <a:r>
              <a:rPr lang="zh-CN" altLang="en-US" sz="2400" b="1" dirty="0" smtClean="0">
                <a:solidFill>
                  <a:srgbClr val="C00000"/>
                </a:solidFill>
                <a:ea typeface="幼圆" pitchFamily="49" charset="-122"/>
              </a:rPr>
              <a:t>饱满程度</a:t>
            </a:r>
            <a:r>
              <a:rPr lang="zh-CN" altLang="en-US" sz="2400" dirty="0" smtClean="0">
                <a:solidFill>
                  <a:srgbClr val="002F8C"/>
                </a:solidFill>
                <a:ea typeface="幼圆" pitchFamily="49" charset="-122"/>
              </a:rPr>
              <a:t>。</a:t>
            </a:r>
            <a:endParaRPr lang="zh-CN" altLang="en-US" sz="2400" dirty="0">
              <a:solidFill>
                <a:srgbClr val="FF3300"/>
              </a:solidFill>
              <a:ea typeface="黑体" pitchFamily="49" charset="-122"/>
            </a:endParaRPr>
          </a:p>
        </p:txBody>
      </p:sp>
      <p:sp>
        <p:nvSpPr>
          <p:cNvPr id="10" name="灯片编号占位符 9"/>
          <p:cNvSpPr>
            <a:spLocks noGrp="1"/>
          </p:cNvSpPr>
          <p:nvPr>
            <p:ph type="sldNum" sz="quarter" idx="11"/>
          </p:nvPr>
        </p:nvSpPr>
        <p:spPr/>
        <p:txBody>
          <a:bodyPr/>
          <a:lstStyle/>
          <a:p>
            <a:fld id="{0C913308-F349-4B6D-A68A-DD1791B4A57B}" type="slidenum">
              <a:rPr lang="zh-CN" altLang="en-US" smtClean="0"/>
              <a:pPr/>
              <a:t>79</a:t>
            </a:fld>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14418"/>
                                        </p:tgtEl>
                                        <p:attrNameLst>
                                          <p:attrName>style.visibility</p:attrName>
                                        </p:attrNameLst>
                                      </p:cBhvr>
                                      <p:to>
                                        <p:strVal val="visible"/>
                                      </p:to>
                                    </p:set>
                                    <p:animEffect transition="in" filter="wipe(right)">
                                      <p:cBhvr>
                                        <p:cTn id="13" dur="500"/>
                                        <p:tgtEl>
                                          <p:spTgt spid="3144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4419"/>
                                        </p:tgtEl>
                                        <p:attrNameLst>
                                          <p:attrName>style.visibility</p:attrName>
                                        </p:attrNameLst>
                                      </p:cBhvr>
                                      <p:to>
                                        <p:strVal val="visible"/>
                                      </p:to>
                                    </p:set>
                                    <p:animEffect transition="in" filter="wipe(left)">
                                      <p:cBhvr>
                                        <p:cTn id="16" dur="500"/>
                                        <p:tgtEl>
                                          <p:spTgt spid="314419"/>
                                        </p:tgtEl>
                                      </p:cBhvr>
                                    </p:animEffect>
                                  </p:childTnLst>
                                </p:cTn>
                              </p:par>
                              <p:par>
                                <p:cTn id="17" presetID="2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314420"/>
                                        </p:tgtEl>
                                        <p:attrNameLst>
                                          <p:attrName>style.visibility</p:attrName>
                                        </p:attrNameLst>
                                      </p:cBhvr>
                                      <p:to>
                                        <p:strVal val="visible"/>
                                      </p:to>
                                    </p:set>
                                    <p:animEffect transition="in" filter="box(out)">
                                      <p:cBhvr>
                                        <p:cTn id="22" dur="500"/>
                                        <p:tgtEl>
                                          <p:spTgt spid="314420"/>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625389" y="3467100"/>
            <a:ext cx="1240205" cy="369332"/>
          </a:xfrm>
          <a:prstGeom prst="rect">
            <a:avLst/>
          </a:prstGeom>
          <a:noFill/>
          <a:ln w="12700" cap="sq">
            <a:noFill/>
            <a:miter lim="800000"/>
            <a:headEnd type="none" w="sm" len="sm"/>
            <a:tailEnd type="none" w="sm" len="sm"/>
          </a:ln>
        </p:spPr>
        <p:txBody>
          <a:bodyPr>
            <a:spAutoFit/>
          </a:bodyPr>
          <a:lstStyle/>
          <a:p>
            <a:endParaRPr lang="en-US" altLang="zh-CN" b="0"/>
          </a:p>
        </p:txBody>
      </p:sp>
      <p:sp>
        <p:nvSpPr>
          <p:cNvPr id="90116" name="Text Box 4"/>
          <p:cNvSpPr txBox="1">
            <a:spLocks noChangeArrowheads="1"/>
          </p:cNvSpPr>
          <p:nvPr/>
        </p:nvSpPr>
        <p:spPr bwMode="auto">
          <a:xfrm>
            <a:off x="1320628" y="1096964"/>
            <a:ext cx="9853917" cy="884237"/>
          </a:xfrm>
          <a:prstGeom prst="rect">
            <a:avLst/>
          </a:prstGeom>
          <a:noFill/>
          <a:ln w="12700" cap="sq">
            <a:noFill/>
            <a:miter lim="800000"/>
            <a:headEnd type="none" w="sm" len="sm"/>
            <a:tailEnd type="none" w="sm" len="sm"/>
          </a:ln>
        </p:spPr>
        <p:txBody>
          <a:bodyPr>
            <a:spAutoFit/>
          </a:bodyPr>
          <a:lstStyle/>
          <a:p>
            <a:r>
              <a:rPr lang="zh-CN" altLang="en-US" sz="2700" dirty="0">
                <a:solidFill>
                  <a:srgbClr val="000084"/>
                </a:solidFill>
                <a:ea typeface="幼圆" pitchFamily="49" charset="-122"/>
              </a:rPr>
              <a:t>记录呈现在用户眼前的排列的先后次序关系。</a:t>
            </a:r>
          </a:p>
          <a:p>
            <a:r>
              <a:rPr lang="zh-CN" altLang="en-US" sz="2500" dirty="0">
                <a:solidFill>
                  <a:schemeClr val="accent2"/>
                </a:solidFill>
                <a:ea typeface="楷体_GB2312" pitchFamily="49" charset="-122"/>
              </a:rPr>
              <a:t> </a:t>
            </a:r>
            <a:r>
              <a:rPr lang="en-US" altLang="zh-CN" sz="2500" dirty="0">
                <a:solidFill>
                  <a:schemeClr val="accent2"/>
                </a:solidFill>
                <a:ea typeface="楷体_GB2312" pitchFamily="49" charset="-122"/>
              </a:rPr>
              <a:t>(</a:t>
            </a:r>
            <a:r>
              <a:rPr lang="zh-CN" altLang="en-US" sz="2500" dirty="0">
                <a:solidFill>
                  <a:schemeClr val="accent2"/>
                </a:solidFill>
                <a:ea typeface="幼圆" pitchFamily="49" charset="-122"/>
              </a:rPr>
              <a:t>线性结构</a:t>
            </a:r>
            <a:r>
              <a:rPr lang="en-US" altLang="zh-CN" sz="2500" dirty="0">
                <a:solidFill>
                  <a:schemeClr val="accent2"/>
                </a:solidFill>
                <a:ea typeface="楷体_GB2312" pitchFamily="49" charset="-122"/>
              </a:rPr>
              <a:t>)</a:t>
            </a:r>
            <a:endParaRPr lang="en-US" altLang="zh-CN" sz="2500" b="0" dirty="0">
              <a:solidFill>
                <a:schemeClr val="accent2"/>
              </a:solidFill>
            </a:endParaRPr>
          </a:p>
        </p:txBody>
      </p:sp>
      <p:sp>
        <p:nvSpPr>
          <p:cNvPr id="90118" name="Text Box 6"/>
          <p:cNvSpPr txBox="1">
            <a:spLocks noChangeArrowheads="1"/>
          </p:cNvSpPr>
          <p:nvPr/>
        </p:nvSpPr>
        <p:spPr bwMode="auto">
          <a:xfrm>
            <a:off x="1388353" y="3141664"/>
            <a:ext cx="10082751"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0119" name="Text Box 7"/>
          <p:cNvSpPr txBox="1">
            <a:spLocks noChangeArrowheads="1"/>
          </p:cNvSpPr>
          <p:nvPr/>
        </p:nvSpPr>
        <p:spPr bwMode="auto">
          <a:xfrm>
            <a:off x="2133322" y="3675063"/>
            <a:ext cx="7102609"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2133322" y="4079875"/>
            <a:ext cx="3953419" cy="488950"/>
          </a:xfrm>
          <a:prstGeom prst="rect">
            <a:avLst/>
          </a:prstGeom>
          <a:noFill/>
          <a:ln w="12700" cap="sq">
            <a:noFill/>
            <a:miter lim="800000"/>
            <a:headEnd type="none" w="sm" len="sm"/>
            <a:tailEnd type="none" w="sm" len="sm"/>
          </a:ln>
        </p:spPr>
        <p:txBody>
          <a:bodyPr>
            <a:spAutoFit/>
          </a:bodyPr>
          <a:lstStyle/>
          <a:p>
            <a:r>
              <a:rPr lang="en-US" altLang="zh-CN" sz="2600" dirty="0">
                <a:solidFill>
                  <a:srgbClr val="000084"/>
                </a:solidFill>
                <a:ea typeface="楷体_GB2312" pitchFamily="49" charset="-122"/>
              </a:rPr>
              <a:t>2</a:t>
            </a:r>
            <a:r>
              <a:rPr lang="en-US" altLang="zh-CN" sz="2600" dirty="0">
                <a:solidFill>
                  <a:srgbClr val="000084"/>
                </a:solidFill>
                <a:latin typeface="幼圆" pitchFamily="49" charset="-122"/>
                <a:ea typeface="幼圆" pitchFamily="49" charset="-122"/>
              </a:rPr>
              <a:t>. </a:t>
            </a:r>
            <a:r>
              <a:rPr lang="zh-CN" altLang="en-US" sz="2600" dirty="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2133322" y="4894263"/>
            <a:ext cx="7102609"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2133322" y="4502150"/>
            <a:ext cx="4258179"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90223" name="Text Box 111"/>
          <p:cNvSpPr txBox="1">
            <a:spLocks noChangeArrowheads="1"/>
          </p:cNvSpPr>
          <p:nvPr/>
        </p:nvSpPr>
        <p:spPr bwMode="auto">
          <a:xfrm rot="-776018">
            <a:off x="1798932" y="5730876"/>
            <a:ext cx="3329084"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顺序查找</a:t>
            </a:r>
          </a:p>
        </p:txBody>
      </p:sp>
      <p:sp>
        <p:nvSpPr>
          <p:cNvPr id="90224" name="Text Box 112"/>
          <p:cNvSpPr txBox="1">
            <a:spLocks noChangeArrowheads="1"/>
          </p:cNvSpPr>
          <p:nvPr/>
        </p:nvSpPr>
        <p:spPr bwMode="auto">
          <a:xfrm rot="-776018">
            <a:off x="4357651" y="5611814"/>
            <a:ext cx="3094164"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索引查找</a:t>
            </a:r>
          </a:p>
        </p:txBody>
      </p:sp>
      <p:sp>
        <p:nvSpPr>
          <p:cNvPr id="90225" name="Text Box 113"/>
          <p:cNvSpPr txBox="1">
            <a:spLocks noChangeArrowheads="1"/>
          </p:cNvSpPr>
          <p:nvPr/>
        </p:nvSpPr>
        <p:spPr bwMode="auto">
          <a:xfrm rot="-776018">
            <a:off x="6888855" y="5611814"/>
            <a:ext cx="2950249"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散列查找</a:t>
            </a:r>
          </a:p>
        </p:txBody>
      </p:sp>
      <p:grpSp>
        <p:nvGrpSpPr>
          <p:cNvPr id="2" name="Group 161"/>
          <p:cNvGrpSpPr>
            <a:grpSpLocks/>
          </p:cNvGrpSpPr>
          <p:nvPr/>
        </p:nvGrpSpPr>
        <p:grpSpPr bwMode="auto">
          <a:xfrm>
            <a:off x="609521" y="379413"/>
            <a:ext cx="11245576" cy="611187"/>
            <a:chOff x="288" y="239"/>
            <a:chExt cx="2819" cy="385"/>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a:t>
              </a:r>
              <a:r>
                <a:rPr lang="en-US" altLang="zh-CN" sz="3200" dirty="0">
                  <a:solidFill>
                    <a:srgbClr val="FFFF00"/>
                  </a:solidFill>
                  <a:latin typeface="黑体" pitchFamily="49" charset="-122"/>
                  <a:ea typeface="黑体" pitchFamily="49" charset="-122"/>
                </a:rPr>
                <a:t>Search Table</a:t>
              </a:r>
              <a:r>
                <a:rPr lang="zh-CN" altLang="en-US" sz="3200" dirty="0">
                  <a:solidFill>
                    <a:srgbClr val="FFFF00"/>
                  </a:solidFill>
                  <a:latin typeface="黑体" pitchFamily="49" charset="-122"/>
                  <a:ea typeface="黑体" pitchFamily="49" charset="-122"/>
                </a:rPr>
                <a:t>）的逻辑结构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609521" y="2360614"/>
            <a:ext cx="5966107"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查找表的物理结构</a:t>
              </a:r>
              <a:endParaRPr lang="en-US" sz="3200" dirty="0">
                <a:solidFill>
                  <a:srgbClr val="FFFF00"/>
                </a:solidFill>
                <a:latin typeface="黑体" pitchFamily="49" charset="-122"/>
                <a:ea typeface="黑体" pitchFamily="49" charset="-122"/>
              </a:endParaRPr>
            </a:p>
          </p:txBody>
        </p:sp>
      </p:grpSp>
      <p:sp>
        <p:nvSpPr>
          <p:cNvPr id="4" name="灯片编号占位符 3"/>
          <p:cNvSpPr>
            <a:spLocks noGrp="1"/>
          </p:cNvSpPr>
          <p:nvPr>
            <p:ph type="sldNum" sz="quarter" idx="12"/>
          </p:nvPr>
        </p:nvSpPr>
        <p:spPr/>
        <p:txBody>
          <a:bodyPr/>
          <a:lstStyle/>
          <a:p>
            <a:pPr>
              <a:defRPr/>
            </a:pPr>
            <a:fld id="{056801AA-A478-44F8-8C46-F9420D3CF34B}" type="slidenum">
              <a:rPr lang="en-US" altLang="zh-CN" smtClean="0"/>
              <a:pPr>
                <a:defRPr/>
              </a:pPr>
              <a:t>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711108" y="654050"/>
            <a:ext cx="10768198"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1422215" y="1935162"/>
            <a:ext cx="7997843" cy="523874"/>
            <a:chOff x="672" y="1152"/>
            <a:chExt cx="3779" cy="330"/>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3527" cy="330"/>
            </a:xfrm>
            <a:prstGeom prst="rect">
              <a:avLst/>
            </a:prstGeom>
            <a:noFill/>
            <a:ln w="12700" cap="sq">
              <a:noFill/>
              <a:miter lim="800000"/>
              <a:headEnd type="none" w="sm" len="sm"/>
              <a:tailEnd type="none" w="sm" len="sm"/>
            </a:ln>
          </p:spPr>
          <p:txBody>
            <a:bodyPr wrap="none">
              <a:spAutoFit/>
            </a:bodyPr>
            <a:lstStyle/>
            <a:p>
              <a:r>
                <a:rPr lang="en-US" altLang="zh-CN" sz="2800" dirty="0">
                  <a:solidFill>
                    <a:srgbClr val="002C84"/>
                  </a:solidFill>
                  <a:ea typeface="幼圆" pitchFamily="49" charset="-122"/>
                </a:rPr>
                <a:t>“</a:t>
              </a:r>
              <a:r>
                <a:rPr lang="zh-CN" altLang="en-US" sz="2800" dirty="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1424332" y="2743202"/>
            <a:ext cx="9242279" cy="1190625"/>
            <a:chOff x="673" y="1625"/>
            <a:chExt cx="4367" cy="750"/>
          </a:xfrm>
        </p:grpSpPr>
        <p:sp>
          <p:nvSpPr>
            <p:cNvPr id="44040" name="Oval 88"/>
            <p:cNvSpPr>
              <a:spLocks noChangeArrowheads="1"/>
            </p:cNvSpPr>
            <p:nvPr/>
          </p:nvSpPr>
          <p:spPr bwMode="auto">
            <a:xfrm>
              <a:off x="673" y="1638"/>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3" y="1625"/>
              <a:ext cx="4127" cy="7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800" dirty="0">
                  <a:solidFill>
                    <a:srgbClr val="002C84"/>
                  </a:solidFill>
                  <a:ea typeface="幼圆" pitchFamily="49" charset="-122"/>
                </a:rPr>
                <a:t>“</a:t>
              </a:r>
              <a:r>
                <a:rPr lang="zh-CN" altLang="en-US" sz="2800" dirty="0">
                  <a:solidFill>
                    <a:srgbClr val="002C84"/>
                  </a:solidFill>
                  <a:ea typeface="幼圆" pitchFamily="49" charset="-122"/>
                </a:rPr>
                <a:t>二次探测法”可以较好地避免元素</a:t>
              </a:r>
              <a:r>
                <a:rPr lang="zh-CN" altLang="en-US" sz="2800" dirty="0" smtClean="0">
                  <a:solidFill>
                    <a:srgbClr val="002C84"/>
                  </a:solidFill>
                  <a:ea typeface="幼圆" pitchFamily="49" charset="-122"/>
                </a:rPr>
                <a:t>“聚集”的</a:t>
              </a:r>
              <a:r>
                <a:rPr lang="zh-CN" altLang="en-US" sz="2800" dirty="0">
                  <a:solidFill>
                    <a:srgbClr val="002C84"/>
                  </a:solidFill>
                  <a:ea typeface="幼圆" pitchFamily="49" charset="-122"/>
                </a:rPr>
                <a:t>问题，但不能探测到表中的所有元素</a:t>
              </a:r>
              <a:r>
                <a:rPr lang="en-US" altLang="zh-CN" sz="2800" dirty="0">
                  <a:solidFill>
                    <a:srgbClr val="002C84"/>
                  </a:solidFill>
                  <a:ea typeface="幼圆" pitchFamily="49" charset="-122"/>
                </a:rPr>
                <a:t>(</a:t>
              </a:r>
              <a:r>
                <a:rPr lang="zh-CN" altLang="en-US" sz="2800" dirty="0" smtClean="0">
                  <a:solidFill>
                    <a:srgbClr val="002C84"/>
                  </a:solidFill>
                  <a:ea typeface="幼圆" pitchFamily="49" charset="-122"/>
                </a:rPr>
                <a:t>至少</a:t>
              </a:r>
              <a:r>
                <a:rPr lang="zh-CN" altLang="en-US" sz="2800" dirty="0">
                  <a:solidFill>
                    <a:srgbClr val="002C84"/>
                  </a:solidFill>
                  <a:ea typeface="幼圆" pitchFamily="49" charset="-122"/>
                </a:rPr>
                <a:t>可以探测到表中的一半元素</a:t>
              </a:r>
              <a:r>
                <a:rPr lang="en-US" altLang="zh-CN" sz="2800" dirty="0">
                  <a:solidFill>
                    <a:srgbClr val="002C84"/>
                  </a:solidFill>
                  <a:ea typeface="幼圆" pitchFamily="49" charset="-122"/>
                </a:rPr>
                <a:t>)</a:t>
              </a:r>
              <a:r>
                <a:rPr lang="zh-CN" altLang="en-US" sz="2800" dirty="0">
                  <a:solidFill>
                    <a:srgbClr val="002C84"/>
                  </a:solidFill>
                  <a:ea typeface="幼圆" pitchFamily="49" charset="-122"/>
                </a:rPr>
                <a:t>。</a:t>
              </a:r>
              <a:endParaRPr lang="en-US" altLang="zh-CN" sz="2800" dirty="0">
                <a:solidFill>
                  <a:srgbClr val="002C84"/>
                </a:solidFill>
                <a:ea typeface="幼圆" pitchFamily="49" charset="-122"/>
              </a:endParaRPr>
            </a:p>
          </p:txBody>
        </p:sp>
      </p:grpSp>
      <p:grpSp>
        <p:nvGrpSpPr>
          <p:cNvPr id="5" name="Group 93"/>
          <p:cNvGrpSpPr>
            <a:grpSpLocks/>
          </p:cNvGrpSpPr>
          <p:nvPr/>
        </p:nvGrpSpPr>
        <p:grpSpPr bwMode="auto">
          <a:xfrm>
            <a:off x="1373539" y="4089401"/>
            <a:ext cx="9293073" cy="1190625"/>
            <a:chOff x="694" y="2400"/>
            <a:chExt cx="4391" cy="750"/>
          </a:xfrm>
        </p:grpSpPr>
        <p:sp>
          <p:nvSpPr>
            <p:cNvPr id="44038" name="Oval 91"/>
            <p:cNvSpPr>
              <a:spLocks noChangeArrowheads="1"/>
            </p:cNvSpPr>
            <p:nvPr/>
          </p:nvSpPr>
          <p:spPr bwMode="auto">
            <a:xfrm>
              <a:off x="694" y="2439"/>
              <a:ext cx="192" cy="192"/>
            </a:xfrm>
            <a:prstGeom prst="ellipse">
              <a:avLst/>
            </a:prstGeom>
            <a:gradFill rotWithShape="0">
              <a:gsLst>
                <a:gs pos="0">
                  <a:srgbClr val="FFFF00"/>
                </a:gs>
                <a:gs pos="100000">
                  <a:srgbClr val="7676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39" name="Text Box 92"/>
            <p:cNvSpPr txBox="1">
              <a:spLocks noChangeArrowheads="1"/>
            </p:cNvSpPr>
            <p:nvPr/>
          </p:nvSpPr>
          <p:spPr bwMode="auto">
            <a:xfrm>
              <a:off x="958" y="2400"/>
              <a:ext cx="4127" cy="750"/>
            </a:xfrm>
            <a:prstGeom prst="rect">
              <a:avLst/>
            </a:prstGeom>
            <a:noFill/>
            <a:ln w="12700" cap="sq">
              <a:noFill/>
              <a:miter lim="800000"/>
              <a:headEnd type="none" w="sm" len="sm"/>
              <a:tailEnd type="none" w="sm" len="sm"/>
            </a:ln>
          </p:spPr>
          <p:txBody>
            <a:bodyPr wrap="square">
              <a:spAutoFit/>
            </a:bodyPr>
            <a:lstStyle/>
            <a:p>
              <a:pPr>
                <a:lnSpc>
                  <a:spcPct val="85000"/>
                </a:lnSpc>
              </a:pPr>
              <a:r>
                <a:rPr lang="zh-CN" altLang="en-US" sz="2800" dirty="0">
                  <a:solidFill>
                    <a:srgbClr val="002C84"/>
                  </a:solidFill>
                  <a:ea typeface="幼圆" pitchFamily="49" charset="-122"/>
                </a:rPr>
                <a:t>只能对表项进行逻辑删除</a:t>
              </a:r>
              <a:r>
                <a:rPr lang="en-US" altLang="zh-CN" sz="2800" dirty="0">
                  <a:solidFill>
                    <a:srgbClr val="002C84"/>
                  </a:solidFill>
                  <a:ea typeface="幼圆" pitchFamily="49" charset="-122"/>
                </a:rPr>
                <a:t>(</a:t>
              </a:r>
              <a:r>
                <a:rPr lang="zh-CN" altLang="en-US" sz="2800" dirty="0">
                  <a:solidFill>
                    <a:srgbClr val="002C84"/>
                  </a:solidFill>
                  <a:ea typeface="幼圆" pitchFamily="49" charset="-122"/>
                </a:rPr>
                <a:t>如做删除标记</a:t>
              </a:r>
              <a:r>
                <a:rPr lang="en-US" altLang="zh-CN" sz="2800" dirty="0">
                  <a:solidFill>
                    <a:srgbClr val="002C84"/>
                  </a:solidFill>
                  <a:ea typeface="幼圆" pitchFamily="49" charset="-122"/>
                </a:rPr>
                <a:t>)</a:t>
              </a:r>
              <a:r>
                <a:rPr lang="zh-CN" altLang="en-US" sz="2800" dirty="0" smtClean="0">
                  <a:solidFill>
                    <a:srgbClr val="002C84"/>
                  </a:solidFill>
                  <a:ea typeface="幼圆" pitchFamily="49" charset="-122"/>
                </a:rPr>
                <a:t>，而</a:t>
              </a:r>
              <a:r>
                <a:rPr lang="zh-CN" altLang="en-US" sz="2800" dirty="0">
                  <a:solidFill>
                    <a:srgbClr val="002C84"/>
                  </a:solidFill>
                  <a:ea typeface="幼圆" pitchFamily="49" charset="-122"/>
                </a:rPr>
                <a:t>不能进行物理删除。使得表面上</a:t>
              </a:r>
              <a:r>
                <a:rPr lang="zh-CN" altLang="en-US" sz="2800" dirty="0" smtClean="0">
                  <a:solidFill>
                    <a:srgbClr val="002C84"/>
                  </a:solidFill>
                  <a:ea typeface="幼圆" pitchFamily="49" charset="-122"/>
                </a:rPr>
                <a:t>看起来很</a:t>
              </a:r>
              <a:r>
                <a:rPr lang="zh-CN" altLang="en-US" sz="2800" dirty="0">
                  <a:solidFill>
                    <a:srgbClr val="002C84"/>
                  </a:solidFill>
                  <a:ea typeface="幼圆" pitchFamily="49" charset="-122"/>
                </a:rPr>
                <a:t>满的散列表实际上存在许多未用位置。</a:t>
              </a:r>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80</a:t>
            </a:fld>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347" y="241300"/>
            <a:ext cx="314919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4069822" y="476251"/>
            <a:ext cx="5961873" cy="52322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400" dirty="0">
                <a:solidFill>
                  <a:srgbClr val="FF3300"/>
                </a:solidFill>
              </a:rPr>
              <a:t> </a:t>
            </a:r>
            <a:r>
              <a:rPr lang="en-US" altLang="zh-CN" sz="2800" dirty="0">
                <a:solidFill>
                  <a:srgbClr val="FF3300"/>
                </a:solidFill>
              </a:rPr>
              <a:t>D</a:t>
            </a:r>
            <a:r>
              <a:rPr lang="en-US" altLang="zh-CN" sz="2800" baseline="-25000" dirty="0">
                <a:solidFill>
                  <a:srgbClr val="FF3300"/>
                </a:solidFill>
              </a:rPr>
              <a:t>i </a:t>
            </a:r>
            <a:r>
              <a:rPr lang="en-US" altLang="zh-CN" sz="2800" dirty="0">
                <a:solidFill>
                  <a:srgbClr val="FF3300"/>
                </a:solidFill>
              </a:rPr>
              <a:t>= H</a:t>
            </a:r>
            <a:r>
              <a:rPr lang="en-US" altLang="zh-CN" sz="2800" baseline="-25000" dirty="0">
                <a:solidFill>
                  <a:srgbClr val="FF3300"/>
                </a:solidFill>
              </a:rPr>
              <a:t>i</a:t>
            </a:r>
            <a:r>
              <a:rPr lang="en-US" altLang="zh-CN" sz="2800" dirty="0">
                <a:solidFill>
                  <a:srgbClr val="FF3300"/>
                </a:solidFill>
              </a:rPr>
              <a:t>(k)</a:t>
            </a:r>
            <a:r>
              <a:rPr lang="en-US" altLang="zh-CN" sz="2400" dirty="0">
                <a:solidFill>
                  <a:srgbClr val="FF3300"/>
                </a:solidFill>
              </a:rPr>
              <a:t>             i=1, 2, 3, </a:t>
            </a:r>
            <a:r>
              <a:rPr lang="en-US" altLang="zh-CN" sz="2400" dirty="0">
                <a:solidFill>
                  <a:srgbClr val="FF3300"/>
                </a:solidFill>
                <a:cs typeface="Times New Roman" pitchFamily="18" charset="0"/>
              </a:rPr>
              <a:t>…</a:t>
            </a:r>
            <a:endParaRPr lang="en-US" altLang="zh-CN" sz="2400" dirty="0">
              <a:solidFill>
                <a:srgbClr val="FF3300"/>
              </a:solidFill>
            </a:endParaRPr>
          </a:p>
        </p:txBody>
      </p:sp>
      <p:sp>
        <p:nvSpPr>
          <p:cNvPr id="361478" name="Text Box 6"/>
          <p:cNvSpPr txBox="1">
            <a:spLocks noChangeArrowheads="1"/>
          </p:cNvSpPr>
          <p:nvPr/>
        </p:nvSpPr>
        <p:spPr bwMode="auto">
          <a:xfrm>
            <a:off x="1930149" y="1041872"/>
            <a:ext cx="9142810" cy="523220"/>
          </a:xfrm>
          <a:prstGeom prst="rect">
            <a:avLst/>
          </a:prstGeom>
          <a:noFill/>
          <a:ln w="12700" cap="sq">
            <a:noFill/>
            <a:miter lim="800000"/>
            <a:headEnd type="none" w="sm" len="sm"/>
            <a:tailEnd type="none" w="sm" len="sm"/>
          </a:ln>
        </p:spPr>
        <p:txBody>
          <a:bodyPr>
            <a:spAutoFit/>
          </a:bodyPr>
          <a:lstStyle/>
          <a:p>
            <a:r>
              <a:rPr lang="zh-CN" altLang="en-US" sz="2800" dirty="0">
                <a:solidFill>
                  <a:srgbClr val="002D88"/>
                </a:solidFill>
                <a:latin typeface="幼圆" pitchFamily="49" charset="-122"/>
                <a:ea typeface="幼圆" pitchFamily="49" charset="-122"/>
              </a:rPr>
              <a:t>其中</a:t>
            </a:r>
            <a:r>
              <a:rPr lang="zh-CN" altLang="en-US" sz="2800" dirty="0">
                <a:solidFill>
                  <a:srgbClr val="002D88"/>
                </a:solidFill>
                <a:latin typeface="楷体_GB2312" pitchFamily="49" charset="-122"/>
                <a:ea typeface="楷体_GB2312" pitchFamily="49" charset="-122"/>
              </a:rPr>
              <a:t>，</a:t>
            </a:r>
            <a:r>
              <a:rPr lang="en-US" altLang="zh-CN" sz="2800" dirty="0">
                <a:solidFill>
                  <a:srgbClr val="002D88"/>
                </a:solidFill>
                <a:ea typeface="楷体_GB2312" pitchFamily="49" charset="-122"/>
              </a:rPr>
              <a:t>D</a:t>
            </a:r>
            <a:r>
              <a:rPr lang="en-US" altLang="zh-CN" sz="2800" baseline="-25000" dirty="0">
                <a:solidFill>
                  <a:srgbClr val="002D88"/>
                </a:solidFill>
                <a:ea typeface="楷体_GB2312" pitchFamily="49" charset="-122"/>
              </a:rPr>
              <a:t>i</a:t>
            </a:r>
            <a:r>
              <a:rPr lang="zh-CN" altLang="en-US" sz="2800" dirty="0">
                <a:solidFill>
                  <a:srgbClr val="002D88"/>
                </a:solidFill>
                <a:latin typeface="幼圆" pitchFamily="49" charset="-122"/>
                <a:ea typeface="幼圆" pitchFamily="49" charset="-122"/>
              </a:rPr>
              <a:t>为散列地址</a:t>
            </a:r>
            <a:r>
              <a:rPr lang="zh-CN" altLang="en-US" sz="2800" dirty="0">
                <a:solidFill>
                  <a:srgbClr val="002D88"/>
                </a:solidFill>
                <a:latin typeface="楷体_GB2312" pitchFamily="49" charset="-122"/>
                <a:ea typeface="楷体_GB2312" pitchFamily="49" charset="-122"/>
              </a:rPr>
              <a:t>，</a:t>
            </a:r>
            <a:r>
              <a:rPr lang="en-US" altLang="zh-CN" sz="2800" dirty="0">
                <a:solidFill>
                  <a:srgbClr val="002D88"/>
                </a:solidFill>
                <a:ea typeface="楷体_GB2312" pitchFamily="49" charset="-122"/>
              </a:rPr>
              <a:t>H</a:t>
            </a:r>
            <a:r>
              <a:rPr lang="en-US" altLang="zh-CN" sz="2800" baseline="-25000" dirty="0">
                <a:solidFill>
                  <a:srgbClr val="002D88"/>
                </a:solidFill>
                <a:ea typeface="楷体_GB2312" pitchFamily="49" charset="-122"/>
              </a:rPr>
              <a:t>i</a:t>
            </a:r>
            <a:r>
              <a:rPr lang="en-US" altLang="zh-CN" sz="2800" dirty="0">
                <a:solidFill>
                  <a:srgbClr val="002D88"/>
                </a:solidFill>
                <a:ea typeface="楷体_GB2312" pitchFamily="49" charset="-122"/>
              </a:rPr>
              <a:t>(k)</a:t>
            </a:r>
            <a:r>
              <a:rPr lang="zh-CN" altLang="en-US" sz="2800" dirty="0">
                <a:solidFill>
                  <a:srgbClr val="002D88"/>
                </a:solidFill>
                <a:latin typeface="幼圆" pitchFamily="49" charset="-122"/>
                <a:ea typeface="幼圆" pitchFamily="49" charset="-122"/>
              </a:rPr>
              <a:t>为不同的散列函数。</a:t>
            </a:r>
            <a:r>
              <a:rPr lang="zh-CN" altLang="en-US" sz="2800" dirty="0">
                <a:solidFill>
                  <a:srgbClr val="002D88"/>
                </a:solidFill>
              </a:rPr>
              <a:t> </a:t>
            </a:r>
          </a:p>
        </p:txBody>
      </p:sp>
      <p:grpSp>
        <p:nvGrpSpPr>
          <p:cNvPr id="3" name="Group 10"/>
          <p:cNvGrpSpPr>
            <a:grpSpLocks/>
          </p:cNvGrpSpPr>
          <p:nvPr/>
        </p:nvGrpSpPr>
        <p:grpSpPr bwMode="auto">
          <a:xfrm>
            <a:off x="1616923" y="2133600"/>
            <a:ext cx="10412644"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04"/>
              <a:ext cx="4800" cy="872"/>
            </a:xfrm>
            <a:prstGeom prst="rect">
              <a:avLst/>
            </a:prstGeom>
            <a:noFill/>
            <a:ln w="12700" cap="sq">
              <a:noFill/>
              <a:miter lim="800000"/>
              <a:headEnd type="none" w="sm" len="sm"/>
              <a:tailEnd type="none" w="sm" len="sm"/>
            </a:ln>
          </p:spPr>
          <p:txBody>
            <a:bodyPr>
              <a:spAutoFit/>
            </a:bodyPr>
            <a:lstStyle/>
            <a:p>
              <a:r>
                <a:rPr lang="en-US" altLang="zh-CN" sz="2800" dirty="0">
                  <a:solidFill>
                    <a:srgbClr val="000099"/>
                  </a:solidFill>
                  <a:latin typeface="幼圆" pitchFamily="49" charset="-122"/>
                  <a:ea typeface="幼圆" pitchFamily="49" charset="-122"/>
                </a:rPr>
                <a:t>    </a:t>
              </a:r>
              <a:r>
                <a:rPr lang="zh-CN" altLang="en-US" sz="2800" dirty="0">
                  <a:solidFill>
                    <a:srgbClr val="000099"/>
                  </a:solidFill>
                  <a:latin typeface="幼圆" pitchFamily="49" charset="-122"/>
                  <a:ea typeface="幼圆" pitchFamily="49" charset="-122"/>
                </a:rPr>
                <a:t>将所有散列地址相同的记录链接成一个线性链表。</a:t>
              </a:r>
            </a:p>
            <a:p>
              <a:r>
                <a:rPr lang="zh-CN" altLang="en-US" sz="2800" dirty="0">
                  <a:solidFill>
                    <a:srgbClr val="000099"/>
                  </a:solidFill>
                  <a:latin typeface="幼圆" pitchFamily="49" charset="-122"/>
                  <a:ea typeface="幼圆" pitchFamily="49" charset="-122"/>
                </a:rPr>
                <a:t>若散列范围为</a:t>
              </a:r>
              <a:r>
                <a:rPr lang="en-US" altLang="zh-CN" sz="2800" dirty="0">
                  <a:solidFill>
                    <a:srgbClr val="000099"/>
                  </a:solidFill>
                  <a:ea typeface="幼圆" pitchFamily="49" charset="-122"/>
                </a:rPr>
                <a:t>[0..m</a:t>
              </a:r>
              <a:r>
                <a:rPr lang="en-US" altLang="zh-CN" sz="2800" dirty="0">
                  <a:solidFill>
                    <a:srgbClr val="000099"/>
                  </a:solidFill>
                  <a:latin typeface="宋体" charset="-122"/>
                </a:rPr>
                <a:t>-</a:t>
              </a:r>
              <a:r>
                <a:rPr lang="en-US" altLang="zh-CN" sz="2800" dirty="0">
                  <a:solidFill>
                    <a:srgbClr val="000099"/>
                  </a:solidFill>
                  <a:ea typeface="幼圆" pitchFamily="49" charset="-122"/>
                </a:rPr>
                <a:t>1]</a:t>
              </a:r>
              <a:r>
                <a:rPr lang="en-US" altLang="zh-CN" sz="2800" dirty="0">
                  <a:solidFill>
                    <a:srgbClr val="000099"/>
                  </a:solidFill>
                  <a:latin typeface="幼圆" pitchFamily="49" charset="-122"/>
                  <a:ea typeface="幼圆" pitchFamily="49" charset="-122"/>
                </a:rPr>
                <a:t>,</a:t>
              </a:r>
              <a:r>
                <a:rPr lang="zh-CN" altLang="en-US" sz="2800" dirty="0">
                  <a:solidFill>
                    <a:srgbClr val="000099"/>
                  </a:solidFill>
                  <a:latin typeface="幼圆" pitchFamily="49" charset="-122"/>
                  <a:ea typeface="幼圆" pitchFamily="49" charset="-122"/>
                </a:rPr>
                <a:t>则定义指针数组</a:t>
              </a:r>
              <a:r>
                <a:rPr lang="en-US" altLang="zh-CN" sz="2800" dirty="0">
                  <a:solidFill>
                    <a:srgbClr val="000099"/>
                  </a:solidFill>
                  <a:ea typeface="幼圆" pitchFamily="49" charset="-122"/>
                </a:rPr>
                <a:t>bucket[0..m</a:t>
              </a:r>
              <a:r>
                <a:rPr lang="en-US" altLang="zh-CN" sz="2800" dirty="0">
                  <a:solidFill>
                    <a:srgbClr val="000099"/>
                  </a:solidFill>
                  <a:latin typeface="宋体" charset="-122"/>
                </a:rPr>
                <a:t>-</a:t>
              </a:r>
              <a:r>
                <a:rPr lang="en-US" altLang="zh-CN" sz="2800" dirty="0">
                  <a:solidFill>
                    <a:srgbClr val="000099"/>
                  </a:solidFill>
                  <a:ea typeface="幼圆" pitchFamily="49" charset="-122"/>
                </a:rPr>
                <a:t>1]</a:t>
              </a:r>
            </a:p>
            <a:p>
              <a:r>
                <a:rPr lang="zh-CN" altLang="en-US" sz="2800" dirty="0">
                  <a:solidFill>
                    <a:srgbClr val="000099"/>
                  </a:solidFill>
                  <a:latin typeface="幼圆" pitchFamily="49" charset="-122"/>
                  <a:ea typeface="幼圆" pitchFamily="49" charset="-122"/>
                </a:rPr>
                <a:t>分别存放</a:t>
              </a:r>
              <a:r>
                <a:rPr lang="en-US" altLang="zh-CN" sz="2800" dirty="0">
                  <a:solidFill>
                    <a:srgbClr val="000099"/>
                  </a:solidFill>
                  <a:ea typeface="幼圆" pitchFamily="49" charset="-122"/>
                </a:rPr>
                <a:t>m</a:t>
              </a:r>
              <a:r>
                <a:rPr lang="zh-CN" altLang="en-US" sz="2800" dirty="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2124858" y="3684588"/>
            <a:ext cx="8359744" cy="2768600"/>
            <a:chOff x="869" y="2289"/>
            <a:chExt cx="3950"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177"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177"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177"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16200000">
              <a:off x="1149" y="3367"/>
              <a:ext cx="235" cy="175"/>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16200000">
              <a:off x="1917" y="3329"/>
              <a:ext cx="235" cy="175"/>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31" cy="1066"/>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16200000">
              <a:off x="838" y="3357"/>
              <a:ext cx="243" cy="182"/>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406347" y="1455738"/>
            <a:ext cx="345395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
        <p:nvSpPr>
          <p:cNvPr id="13" name="灯片编号占位符 12"/>
          <p:cNvSpPr>
            <a:spLocks noGrp="1"/>
          </p:cNvSpPr>
          <p:nvPr>
            <p:ph type="sldNum" sz="quarter" idx="11"/>
          </p:nvPr>
        </p:nvSpPr>
        <p:spPr/>
        <p:txBody>
          <a:bodyPr/>
          <a:lstStyle/>
          <a:p>
            <a:fld id="{0C913308-F349-4B6D-A68A-DD1791B4A57B}" type="slidenum">
              <a:rPr lang="zh-CN" altLang="en-US" smtClean="0"/>
              <a:pPr/>
              <a:t>81</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1286767" y="533400"/>
            <a:ext cx="10059207" cy="2133600"/>
            <a:chOff x="608" y="336"/>
            <a:chExt cx="475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346"/>
              <a:ext cx="4325" cy="1330"/>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800" dirty="0">
                  <a:solidFill>
                    <a:srgbClr val="002D88"/>
                  </a:solidFill>
                </a:rPr>
                <a:t>        </a:t>
              </a:r>
              <a:r>
                <a:rPr lang="zh-CN" altLang="en-US" sz="2800" dirty="0">
                  <a:solidFill>
                    <a:srgbClr val="002D88"/>
                  </a:solidFill>
                  <a:ea typeface="幼圆" pitchFamily="49" charset="-122"/>
                </a:rPr>
                <a:t>设散列函数为</a:t>
              </a:r>
            </a:p>
            <a:p>
              <a:pPr>
                <a:lnSpc>
                  <a:spcPct val="85000"/>
                </a:lnSpc>
                <a:spcAft>
                  <a:spcPct val="15000"/>
                </a:spcAft>
              </a:pPr>
              <a:r>
                <a:rPr lang="zh-CN" altLang="en-US" sz="2800" dirty="0">
                  <a:solidFill>
                    <a:srgbClr val="002D88"/>
                  </a:solidFill>
                </a:rPr>
                <a:t>                           </a:t>
              </a:r>
              <a:r>
                <a:rPr lang="en-US" altLang="zh-CN" sz="3600" dirty="0">
                  <a:solidFill>
                    <a:srgbClr val="CC0066"/>
                  </a:solidFill>
                </a:rPr>
                <a:t>H(k) = k  MOD  10</a:t>
              </a:r>
            </a:p>
            <a:p>
              <a:pPr>
                <a:lnSpc>
                  <a:spcPct val="85000"/>
                </a:lnSpc>
              </a:pPr>
              <a:r>
                <a:rPr lang="zh-CN" altLang="en-US" sz="2800" dirty="0">
                  <a:solidFill>
                    <a:srgbClr val="002D88"/>
                  </a:solidFill>
                  <a:latin typeface="幼圆" pitchFamily="49" charset="-122"/>
                  <a:ea typeface="幼圆" pitchFamily="49" charset="-122"/>
                </a:rPr>
                <a:t>散列表为</a:t>
              </a:r>
              <a:r>
                <a:rPr lang="en-US" altLang="zh-CN" sz="2800" dirty="0">
                  <a:solidFill>
                    <a:srgbClr val="002D88"/>
                  </a:solidFill>
                  <a:latin typeface="楷体_GB2312" pitchFamily="49" charset="-122"/>
                  <a:ea typeface="楷体_GB2312" pitchFamily="49" charset="-122"/>
                </a:rPr>
                <a:t>[</a:t>
              </a:r>
              <a:r>
                <a:rPr lang="en-US" altLang="zh-CN" sz="2800" dirty="0">
                  <a:solidFill>
                    <a:srgbClr val="002D88"/>
                  </a:solidFill>
                  <a:ea typeface="楷体_GB2312" pitchFamily="49" charset="-122"/>
                </a:rPr>
                <a:t>0..9]</a:t>
              </a:r>
              <a:r>
                <a:rPr lang="en-US" altLang="zh-CN" sz="2800" dirty="0">
                  <a:solidFill>
                    <a:srgbClr val="002D88"/>
                  </a:solidFill>
                  <a:latin typeface="楷体_GB2312" pitchFamily="49" charset="-122"/>
                  <a:ea typeface="楷体_GB2312" pitchFamily="49" charset="-122"/>
                </a:rPr>
                <a:t>,</a:t>
              </a:r>
              <a:r>
                <a:rPr lang="zh-CN" altLang="en-US" sz="2800" dirty="0">
                  <a:solidFill>
                    <a:srgbClr val="002D88"/>
                  </a:solidFill>
                  <a:latin typeface="幼圆" pitchFamily="49" charset="-122"/>
                  <a:ea typeface="幼圆" pitchFamily="49" charset="-122"/>
                </a:rPr>
                <a:t>采用链地址法处理冲突</a:t>
              </a:r>
              <a:r>
                <a:rPr lang="en-US" altLang="zh-CN" sz="2800" dirty="0">
                  <a:solidFill>
                    <a:srgbClr val="002D88"/>
                  </a:solidFill>
                  <a:latin typeface="幼圆" pitchFamily="49" charset="-122"/>
                  <a:ea typeface="幼圆" pitchFamily="49" charset="-122"/>
                </a:rPr>
                <a:t>,</a:t>
              </a:r>
              <a:r>
                <a:rPr lang="zh-CN" altLang="en-US" sz="2800" dirty="0">
                  <a:solidFill>
                    <a:srgbClr val="002D88"/>
                  </a:solidFill>
                  <a:latin typeface="幼圆" pitchFamily="49" charset="-122"/>
                  <a:ea typeface="幼圆" pitchFamily="49" charset="-122"/>
                </a:rPr>
                <a:t>画出</a:t>
              </a:r>
              <a:r>
                <a:rPr lang="zh-CN" altLang="en-US" sz="2800" dirty="0" smtClean="0">
                  <a:solidFill>
                    <a:srgbClr val="002D88"/>
                  </a:solidFill>
                  <a:latin typeface="幼圆" pitchFamily="49" charset="-122"/>
                  <a:ea typeface="幼圆" pitchFamily="49" charset="-122"/>
                </a:rPr>
                <a:t>关键字序列</a:t>
              </a:r>
              <a:r>
                <a:rPr lang="en-US" altLang="zh-CN" sz="2800" dirty="0" smtClean="0">
                  <a:solidFill>
                    <a:srgbClr val="002D88"/>
                  </a:solidFill>
                  <a:ea typeface="楷体_GB2312" pitchFamily="49" charset="-122"/>
                </a:rPr>
                <a:t>{75,66,42,192,91,40,49,87,67,16,17,30,72,27}</a:t>
              </a:r>
              <a:r>
                <a:rPr lang="zh-CN" altLang="en-US" sz="2800" dirty="0" smtClean="0">
                  <a:solidFill>
                    <a:srgbClr val="002D88"/>
                  </a:solidFill>
                  <a:latin typeface="幼圆" pitchFamily="49" charset="-122"/>
                  <a:ea typeface="幼圆" pitchFamily="49" charset="-122"/>
                </a:rPr>
                <a:t>对应</a:t>
              </a:r>
              <a:r>
                <a:rPr lang="zh-CN" altLang="en-US" sz="2800" dirty="0">
                  <a:solidFill>
                    <a:srgbClr val="002D88"/>
                  </a:solidFill>
                  <a:latin typeface="幼圆" pitchFamily="49" charset="-122"/>
                  <a:ea typeface="幼圆" pitchFamily="49" charset="-122"/>
                </a:rPr>
                <a:t>的记录插入散列表后的散列文件。</a:t>
              </a:r>
            </a:p>
          </p:txBody>
        </p:sp>
      </p:grpSp>
      <p:grpSp>
        <p:nvGrpSpPr>
          <p:cNvPr id="3" name="Group 545"/>
          <p:cNvGrpSpPr>
            <a:grpSpLocks/>
          </p:cNvGrpSpPr>
          <p:nvPr/>
        </p:nvGrpSpPr>
        <p:grpSpPr bwMode="auto">
          <a:xfrm>
            <a:off x="192592" y="133350"/>
            <a:ext cx="2063481"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1968244" y="2852739"/>
            <a:ext cx="8960800" cy="3624263"/>
            <a:chOff x="930" y="1797"/>
            <a:chExt cx="4234" cy="2283"/>
          </a:xfrm>
        </p:grpSpPr>
        <p:grpSp>
          <p:nvGrpSpPr>
            <p:cNvPr id="5" name="Group 549"/>
            <p:cNvGrpSpPr>
              <a:grpSpLocks/>
            </p:cNvGrpSpPr>
            <p:nvPr/>
          </p:nvGrpSpPr>
          <p:grpSpPr bwMode="auto">
            <a:xfrm>
              <a:off x="930" y="1797"/>
              <a:ext cx="3534" cy="2283"/>
              <a:chOff x="502" y="1876"/>
              <a:chExt cx="3534" cy="2283"/>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3"/>
                <a:chOff x="1163" y="2093"/>
                <a:chExt cx="532" cy="233"/>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CC0066"/>
                      </a:solidFill>
                    </a:rPr>
                    <a:t>40</a:t>
                  </a:r>
                </a:p>
              </p:txBody>
            </p:sp>
          </p:grpSp>
          <p:grpSp>
            <p:nvGrpSpPr>
              <p:cNvPr id="8" name="Group 573"/>
              <p:cNvGrpSpPr>
                <a:grpSpLocks/>
              </p:cNvGrpSpPr>
              <p:nvPr/>
            </p:nvGrpSpPr>
            <p:grpSpPr bwMode="auto">
              <a:xfrm>
                <a:off x="1927" y="2101"/>
                <a:ext cx="532" cy="233"/>
                <a:chOff x="1163" y="2093"/>
                <a:chExt cx="532" cy="233"/>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10" name="Group 582"/>
              <p:cNvGrpSpPr>
                <a:grpSpLocks/>
              </p:cNvGrpSpPr>
              <p:nvPr/>
            </p:nvGrpSpPr>
            <p:grpSpPr bwMode="auto">
              <a:xfrm>
                <a:off x="1159" y="2296"/>
                <a:ext cx="532" cy="233"/>
                <a:chOff x="1163" y="2093"/>
                <a:chExt cx="532" cy="233"/>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12" name="Group 591"/>
              <p:cNvGrpSpPr>
                <a:grpSpLocks/>
              </p:cNvGrpSpPr>
              <p:nvPr/>
            </p:nvGrpSpPr>
            <p:grpSpPr bwMode="auto">
              <a:xfrm>
                <a:off x="1163" y="2494"/>
                <a:ext cx="532" cy="233"/>
                <a:chOff x="1163" y="2093"/>
                <a:chExt cx="532" cy="233"/>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14" name="Group 600"/>
              <p:cNvGrpSpPr>
                <a:grpSpLocks/>
              </p:cNvGrpSpPr>
              <p:nvPr/>
            </p:nvGrpSpPr>
            <p:grpSpPr bwMode="auto">
              <a:xfrm>
                <a:off x="1923" y="2496"/>
                <a:ext cx="532" cy="233"/>
                <a:chOff x="1163" y="2093"/>
                <a:chExt cx="532" cy="233"/>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37"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CC0066"/>
                      </a:solidFill>
                    </a:rPr>
                    <a:t>192</a:t>
                  </a:r>
                </a:p>
              </p:txBody>
            </p:sp>
          </p:grpSp>
          <p:grpSp>
            <p:nvGrpSpPr>
              <p:cNvPr id="16" name="Group 609"/>
              <p:cNvGrpSpPr>
                <a:grpSpLocks/>
              </p:cNvGrpSpPr>
              <p:nvPr/>
            </p:nvGrpSpPr>
            <p:grpSpPr bwMode="auto">
              <a:xfrm>
                <a:off x="2699" y="2496"/>
                <a:ext cx="532" cy="233"/>
                <a:chOff x="1163" y="2093"/>
                <a:chExt cx="532" cy="233"/>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18" name="Group 618"/>
              <p:cNvGrpSpPr>
                <a:grpSpLocks/>
              </p:cNvGrpSpPr>
              <p:nvPr/>
            </p:nvGrpSpPr>
            <p:grpSpPr bwMode="auto">
              <a:xfrm>
                <a:off x="1174" y="3089"/>
                <a:ext cx="532" cy="233"/>
                <a:chOff x="1163" y="2093"/>
                <a:chExt cx="532" cy="233"/>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46111" name="Text Box 627"/>
              <p:cNvSpPr txBox="1">
                <a:spLocks noChangeArrowheads="1"/>
              </p:cNvSpPr>
              <p:nvPr/>
            </p:nvSpPr>
            <p:spPr bwMode="auto">
              <a:xfrm>
                <a:off x="502" y="2094"/>
                <a:ext cx="137" cy="2065"/>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20" name="Group 628"/>
              <p:cNvGrpSpPr>
                <a:grpSpLocks/>
              </p:cNvGrpSpPr>
              <p:nvPr/>
            </p:nvGrpSpPr>
            <p:grpSpPr bwMode="auto">
              <a:xfrm>
                <a:off x="1174" y="3295"/>
                <a:ext cx="532" cy="233"/>
                <a:chOff x="1163" y="2093"/>
                <a:chExt cx="532" cy="233"/>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22" name="Group 637"/>
              <p:cNvGrpSpPr>
                <a:grpSpLocks/>
              </p:cNvGrpSpPr>
              <p:nvPr/>
            </p:nvGrpSpPr>
            <p:grpSpPr bwMode="auto">
              <a:xfrm>
                <a:off x="1927" y="3297"/>
                <a:ext cx="532" cy="233"/>
                <a:chOff x="1163" y="2093"/>
                <a:chExt cx="532" cy="233"/>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24" name="Group 646"/>
              <p:cNvGrpSpPr>
                <a:grpSpLocks/>
              </p:cNvGrpSpPr>
              <p:nvPr/>
            </p:nvGrpSpPr>
            <p:grpSpPr bwMode="auto">
              <a:xfrm>
                <a:off x="1163" y="3505"/>
                <a:ext cx="532" cy="233"/>
                <a:chOff x="1163" y="2093"/>
                <a:chExt cx="532" cy="233"/>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26" name="Group 655"/>
              <p:cNvGrpSpPr>
                <a:grpSpLocks/>
              </p:cNvGrpSpPr>
              <p:nvPr/>
            </p:nvGrpSpPr>
            <p:grpSpPr bwMode="auto">
              <a:xfrm>
                <a:off x="1927" y="3501"/>
                <a:ext cx="532" cy="233"/>
                <a:chOff x="1163" y="2093"/>
                <a:chExt cx="532" cy="233"/>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28" name="Group 664"/>
              <p:cNvGrpSpPr>
                <a:grpSpLocks/>
              </p:cNvGrpSpPr>
              <p:nvPr/>
            </p:nvGrpSpPr>
            <p:grpSpPr bwMode="auto">
              <a:xfrm>
                <a:off x="2699" y="3500"/>
                <a:ext cx="532" cy="233"/>
                <a:chOff x="1163" y="2093"/>
                <a:chExt cx="532" cy="233"/>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30" name="Group 673"/>
              <p:cNvGrpSpPr>
                <a:grpSpLocks/>
              </p:cNvGrpSpPr>
              <p:nvPr/>
            </p:nvGrpSpPr>
            <p:grpSpPr bwMode="auto">
              <a:xfrm>
                <a:off x="3504" y="3493"/>
                <a:ext cx="532" cy="233"/>
                <a:chOff x="1163" y="2093"/>
                <a:chExt cx="532" cy="233"/>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151" name="Group 682"/>
              <p:cNvGrpSpPr>
                <a:grpSpLocks/>
              </p:cNvGrpSpPr>
              <p:nvPr/>
            </p:nvGrpSpPr>
            <p:grpSpPr bwMode="auto">
              <a:xfrm>
                <a:off x="1170" y="3875"/>
                <a:ext cx="532" cy="233"/>
                <a:chOff x="1163" y="2093"/>
                <a:chExt cx="532" cy="233"/>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187" cy="233"/>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6119" name="Text Box 691"/>
              <p:cNvSpPr txBox="1">
                <a:spLocks noChangeArrowheads="1"/>
              </p:cNvSpPr>
              <p:nvPr/>
            </p:nvSpPr>
            <p:spPr bwMode="auto">
              <a:xfrm>
                <a:off x="2293" y="2082"/>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129"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422" y="2152"/>
              <a:ext cx="742" cy="55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36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sp>
        <p:nvSpPr>
          <p:cNvPr id="46175" name="灯片编号占位符 46174"/>
          <p:cNvSpPr>
            <a:spLocks noGrp="1"/>
          </p:cNvSpPr>
          <p:nvPr>
            <p:ph type="sldNum" sz="quarter" idx="11"/>
          </p:nvPr>
        </p:nvSpPr>
        <p:spPr/>
        <p:txBody>
          <a:bodyPr/>
          <a:lstStyle/>
          <a:p>
            <a:fld id="{0C913308-F349-4B6D-A68A-DD1791B4A57B}" type="slidenum">
              <a:rPr lang="zh-CN" altLang="en-US" smtClean="0"/>
              <a:pPr/>
              <a:t>82</a:t>
            </a:fld>
            <a:endParaRPr lang="zh-CN" altLang="en-US"/>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711107" y="685800"/>
            <a:ext cx="10869785"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1625388" y="1860551"/>
            <a:ext cx="9235931" cy="979488"/>
            <a:chOff x="768" y="1236"/>
            <a:chExt cx="4364" cy="617"/>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sz="2400">
                <a:solidFill>
                  <a:srgbClr val="FFFFCC"/>
                </a:solidFill>
              </a:endParaRPr>
            </a:p>
          </p:txBody>
        </p:sp>
        <p:sp>
          <p:nvSpPr>
            <p:cNvPr id="47118" name="Text Box 142"/>
            <p:cNvSpPr txBox="1">
              <a:spLocks noChangeArrowheads="1"/>
            </p:cNvSpPr>
            <p:nvPr/>
          </p:nvSpPr>
          <p:spPr bwMode="auto">
            <a:xfrm>
              <a:off x="963" y="1236"/>
              <a:ext cx="4169" cy="617"/>
            </a:xfrm>
            <a:prstGeom prst="rect">
              <a:avLst/>
            </a:prstGeom>
            <a:noFill/>
            <a:ln w="12700" cap="sq">
              <a:noFill/>
              <a:miter lim="800000"/>
              <a:headEnd type="none" w="sm" len="sm"/>
              <a:tailEnd type="none" w="sm" len="sm"/>
            </a:ln>
          </p:spPr>
          <p:txBody>
            <a:bodyPr>
              <a:spAutoFit/>
            </a:bodyPr>
            <a:lstStyle/>
            <a:p>
              <a:pPr>
                <a:lnSpc>
                  <a:spcPct val="90000"/>
                </a:lnSpc>
              </a:pPr>
              <a:r>
                <a:rPr lang="zh-CN" altLang="en-US" sz="3200" dirty="0">
                  <a:solidFill>
                    <a:srgbClr val="002878"/>
                  </a:solidFill>
                  <a:ea typeface="幼圆" pitchFamily="49" charset="-122"/>
                </a:rPr>
                <a:t>处理冲突简单，不会产生元素“聚集”现象，</a:t>
              </a:r>
            </a:p>
            <a:p>
              <a:pPr>
                <a:lnSpc>
                  <a:spcPct val="90000"/>
                </a:lnSpc>
              </a:pPr>
              <a:r>
                <a:rPr lang="zh-CN" altLang="en-US" sz="3200" dirty="0">
                  <a:solidFill>
                    <a:srgbClr val="002878"/>
                  </a:solidFill>
                  <a:ea typeface="幼圆" pitchFamily="49" charset="-122"/>
                </a:rPr>
                <a:t>平均查找长度较小 。</a:t>
              </a:r>
            </a:p>
          </p:txBody>
        </p:sp>
      </p:grpSp>
      <p:grpSp>
        <p:nvGrpSpPr>
          <p:cNvPr id="4" name="Group 151"/>
          <p:cNvGrpSpPr>
            <a:grpSpLocks/>
          </p:cNvGrpSpPr>
          <p:nvPr/>
        </p:nvGrpSpPr>
        <p:grpSpPr bwMode="auto">
          <a:xfrm>
            <a:off x="1633854" y="2667000"/>
            <a:ext cx="9337518" cy="584200"/>
            <a:chOff x="772" y="1713"/>
            <a:chExt cx="4412" cy="368"/>
          </a:xfrm>
        </p:grpSpPr>
        <p:sp>
          <p:nvSpPr>
            <p:cNvPr id="47115" name="Text Box 139"/>
            <p:cNvSpPr txBox="1">
              <a:spLocks noChangeArrowheads="1"/>
            </p:cNvSpPr>
            <p:nvPr/>
          </p:nvSpPr>
          <p:spPr bwMode="auto">
            <a:xfrm>
              <a:off x="971" y="1713"/>
              <a:ext cx="4213" cy="368"/>
            </a:xfrm>
            <a:prstGeom prst="rect">
              <a:avLst/>
            </a:prstGeom>
            <a:noFill/>
            <a:ln w="12700" cap="sq">
              <a:noFill/>
              <a:miter lim="800000"/>
              <a:headEnd type="none" w="sm" len="sm"/>
              <a:tailEnd type="none" w="sm" len="sm"/>
            </a:ln>
          </p:spPr>
          <p:txBody>
            <a:bodyPr>
              <a:spAutoFit/>
            </a:bodyPr>
            <a:lstStyle/>
            <a:p>
              <a:r>
                <a:rPr lang="zh-CN" altLang="en-US" sz="32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sz="2400">
                <a:solidFill>
                  <a:srgbClr val="FFFFCC"/>
                </a:solidFill>
              </a:endParaRPr>
            </a:p>
          </p:txBody>
        </p:sp>
      </p:grpSp>
      <p:grpSp>
        <p:nvGrpSpPr>
          <p:cNvPr id="5" name="Group 156"/>
          <p:cNvGrpSpPr>
            <a:grpSpLocks/>
          </p:cNvGrpSpPr>
          <p:nvPr/>
        </p:nvGrpSpPr>
        <p:grpSpPr bwMode="auto">
          <a:xfrm>
            <a:off x="1625388" y="3657602"/>
            <a:ext cx="9836986" cy="979488"/>
            <a:chOff x="768" y="2496"/>
            <a:chExt cx="4648" cy="617"/>
          </a:xfrm>
        </p:grpSpPr>
        <p:sp>
          <p:nvSpPr>
            <p:cNvPr id="47113" name="Text Box 148"/>
            <p:cNvSpPr txBox="1">
              <a:spLocks noChangeArrowheads="1"/>
            </p:cNvSpPr>
            <p:nvPr/>
          </p:nvSpPr>
          <p:spPr bwMode="auto">
            <a:xfrm>
              <a:off x="974" y="2496"/>
              <a:ext cx="4442" cy="617"/>
            </a:xfrm>
            <a:prstGeom prst="rect">
              <a:avLst/>
            </a:prstGeom>
            <a:noFill/>
            <a:ln w="12700" cap="sq">
              <a:noFill/>
              <a:miter lim="800000"/>
              <a:headEnd type="none" w="sm" len="sm"/>
              <a:tailEnd type="none" w="sm" len="sm"/>
            </a:ln>
          </p:spPr>
          <p:txBody>
            <a:bodyPr>
              <a:spAutoFit/>
            </a:bodyPr>
            <a:lstStyle/>
            <a:p>
              <a:pPr>
                <a:lnSpc>
                  <a:spcPct val="90000"/>
                </a:lnSpc>
              </a:pPr>
              <a:r>
                <a:rPr lang="zh-CN" altLang="en-US" sz="3200">
                  <a:solidFill>
                    <a:srgbClr val="002878"/>
                  </a:solidFill>
                  <a:ea typeface="幼圆" pitchFamily="49" charset="-122"/>
                </a:rPr>
                <a:t>由于指针域需占用额外空间，当规模较小</a:t>
              </a:r>
            </a:p>
            <a:p>
              <a:pPr>
                <a:lnSpc>
                  <a:spcPct val="90000"/>
                </a:lnSpc>
              </a:pPr>
              <a:r>
                <a:rPr lang="zh-CN" altLang="en-US" sz="32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sz="2400">
                <a:solidFill>
                  <a:srgbClr val="FFFFCC"/>
                </a:solidFill>
              </a:endParaRPr>
            </a:p>
          </p:txBody>
        </p:sp>
      </p:grpSp>
      <p:grpSp>
        <p:nvGrpSpPr>
          <p:cNvPr id="6" name="Group 154"/>
          <p:cNvGrpSpPr>
            <a:grpSpLocks/>
          </p:cNvGrpSpPr>
          <p:nvPr/>
        </p:nvGrpSpPr>
        <p:grpSpPr bwMode="auto">
          <a:xfrm>
            <a:off x="1629622" y="3141663"/>
            <a:ext cx="8833817" cy="584200"/>
            <a:chOff x="770" y="2000"/>
            <a:chExt cx="4174" cy="368"/>
          </a:xfrm>
        </p:grpSpPr>
        <p:sp>
          <p:nvSpPr>
            <p:cNvPr id="47111" name="Text Box 145"/>
            <p:cNvSpPr txBox="1">
              <a:spLocks noChangeArrowheads="1"/>
            </p:cNvSpPr>
            <p:nvPr/>
          </p:nvSpPr>
          <p:spPr bwMode="auto">
            <a:xfrm>
              <a:off x="979" y="2000"/>
              <a:ext cx="3965" cy="368"/>
            </a:xfrm>
            <a:prstGeom prst="rect">
              <a:avLst/>
            </a:prstGeom>
            <a:noFill/>
            <a:ln w="12700" cap="sq">
              <a:noFill/>
              <a:miter lim="800000"/>
              <a:headEnd type="none" w="sm" len="sm"/>
              <a:tailEnd type="none" w="sm" len="sm"/>
            </a:ln>
          </p:spPr>
          <p:txBody>
            <a:bodyPr>
              <a:spAutoFit/>
            </a:bodyPr>
            <a:lstStyle/>
            <a:p>
              <a:r>
                <a:rPr lang="zh-CN" altLang="en-US" sz="32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sz="2400">
                <a:solidFill>
                  <a:srgbClr val="FFFFCC"/>
                </a:solidFill>
              </a:endParaRPr>
            </a:p>
          </p:txBody>
        </p:sp>
      </p:grpSp>
      <p:sp>
        <p:nvSpPr>
          <p:cNvPr id="7" name="灯片编号占位符 6"/>
          <p:cNvSpPr>
            <a:spLocks noGrp="1"/>
          </p:cNvSpPr>
          <p:nvPr>
            <p:ph type="sldNum" sz="quarter" idx="11"/>
          </p:nvPr>
        </p:nvSpPr>
        <p:spPr/>
        <p:txBody>
          <a:bodyPr/>
          <a:lstStyle/>
          <a:p>
            <a:fld id="{0C913308-F349-4B6D-A68A-DD1791B4A57B}" type="slidenum">
              <a:rPr lang="zh-CN" altLang="en-US" smtClean="0"/>
              <a:pPr/>
              <a:t>83</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84</a:t>
            </a:fld>
            <a:endParaRPr lang="zh-CN" altLang="en-US"/>
          </a:p>
        </p:txBody>
      </p:sp>
      <p:grpSp>
        <p:nvGrpSpPr>
          <p:cNvPr id="3" name="Group 164"/>
          <p:cNvGrpSpPr>
            <a:grpSpLocks/>
          </p:cNvGrpSpPr>
          <p:nvPr/>
        </p:nvGrpSpPr>
        <p:grpSpPr bwMode="auto">
          <a:xfrm>
            <a:off x="431314" y="548681"/>
            <a:ext cx="11424281" cy="3407189"/>
            <a:chOff x="249" y="384"/>
            <a:chExt cx="5398" cy="1335"/>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25"/>
              <a:ext cx="4891" cy="1194"/>
            </a:xfrm>
            <a:prstGeom prst="rect">
              <a:avLst/>
            </a:prstGeom>
            <a:noFill/>
            <a:ln w="12700" cap="sq">
              <a:noFill/>
              <a:miter lim="800000"/>
              <a:headEnd type="none" w="sm" len="sm"/>
              <a:tailEnd type="none" w="sm" len="sm"/>
            </a:ln>
          </p:spPr>
          <p:txBody>
            <a:bodyPr wrap="square">
              <a:spAutoFit/>
            </a:bodyPr>
            <a:lstStyle/>
            <a:p>
              <a:pPr algn="just"/>
              <a:r>
                <a:rPr lang="zh-CN" altLang="en-US" sz="2400" b="1" dirty="0">
                  <a:solidFill>
                    <a:srgbClr val="FF0000"/>
                  </a:solidFill>
                  <a:latin typeface="幼圆" pitchFamily="49" charset="-122"/>
                  <a:ea typeface="幼圆" pitchFamily="49" charset="-122"/>
                </a:rPr>
                <a:t>散列表</a:t>
              </a:r>
              <a:r>
                <a:rPr lang="zh-CN" altLang="en-US" sz="2400" dirty="0">
                  <a:solidFill>
                    <a:srgbClr val="002B80"/>
                  </a:solidFill>
                  <a:latin typeface="幼圆" pitchFamily="49" charset="-122"/>
                  <a:ea typeface="幼圆" pitchFamily="49" charset="-122"/>
                </a:rPr>
                <a:t>的一个典型应用是</a:t>
              </a:r>
              <a:r>
                <a:rPr lang="zh-CN" altLang="en-US" sz="2400" b="1" dirty="0">
                  <a:solidFill>
                    <a:srgbClr val="002B80"/>
                  </a:solidFill>
                  <a:latin typeface="楷体" pitchFamily="49" charset="-122"/>
                  <a:ea typeface="楷体" pitchFamily="49" charset="-122"/>
                </a:rPr>
                <a:t>符号表</a:t>
              </a:r>
              <a:r>
                <a:rPr lang="zh-CN" altLang="en-US" sz="2400" b="1" dirty="0">
                  <a:solidFill>
                    <a:srgbClr val="002B80"/>
                  </a:solidFill>
                  <a:latin typeface="幼圆" pitchFamily="49" charset="-122"/>
                  <a:ea typeface="幼圆" pitchFamily="49" charset="-122"/>
                </a:rPr>
                <a:t>（</a:t>
              </a:r>
              <a:r>
                <a:rPr lang="en-US" altLang="zh-CN" sz="2400" b="1" dirty="0">
                  <a:solidFill>
                    <a:srgbClr val="002B80"/>
                  </a:solidFill>
                  <a:latin typeface="幼圆" pitchFamily="49" charset="-122"/>
                  <a:ea typeface="幼圆" pitchFamily="49" charset="-122"/>
                </a:rPr>
                <a:t>symbol</a:t>
              </a:r>
              <a:r>
                <a:rPr lang="zh-CN" altLang="en-US" sz="2400" b="1" dirty="0">
                  <a:solidFill>
                    <a:srgbClr val="002B80"/>
                  </a:solidFill>
                  <a:latin typeface="幼圆" pitchFamily="49" charset="-122"/>
                  <a:ea typeface="幼圆" pitchFamily="49" charset="-122"/>
                </a:rPr>
                <a:t>），</a:t>
              </a:r>
              <a:r>
                <a:rPr lang="zh-CN" altLang="en-US" sz="2400" dirty="0">
                  <a:solidFill>
                    <a:srgbClr val="002B80"/>
                  </a:solidFill>
                  <a:latin typeface="幼圆" pitchFamily="49" charset="-122"/>
                  <a:ea typeface="幼圆" pitchFamily="49" charset="-122"/>
                </a:rPr>
                <a:t>用于在数据值和动态符号（如变量名，关键码）集的成员间建立一种关联。符号表是</a:t>
              </a:r>
              <a:r>
                <a:rPr lang="zh-CN" altLang="en-US" sz="2400" b="1" dirty="0">
                  <a:solidFill>
                    <a:srgbClr val="002B80"/>
                  </a:solidFill>
                  <a:latin typeface="幼圆" pitchFamily="49" charset="-122"/>
                  <a:ea typeface="幼圆" pitchFamily="49" charset="-122"/>
                </a:rPr>
                <a:t>编译系统</a:t>
              </a:r>
              <a:r>
                <a:rPr lang="zh-CN" altLang="en-US" sz="2400" dirty="0">
                  <a:solidFill>
                    <a:srgbClr val="002B80"/>
                  </a:solidFill>
                  <a:latin typeface="幼圆" pitchFamily="49" charset="-122"/>
                  <a:ea typeface="幼圆" pitchFamily="49" charset="-122"/>
                </a:rPr>
                <a:t>中主要的数据结构，用于管理用户程序中各个变量的信息，通常编程系统使用散列表来组织符号表。</a:t>
              </a:r>
              <a:endParaRPr lang="en-US" altLang="zh-CN" sz="2400" dirty="0">
                <a:solidFill>
                  <a:srgbClr val="002B80"/>
                </a:solidFill>
                <a:latin typeface="幼圆" pitchFamily="49" charset="-122"/>
                <a:ea typeface="幼圆" pitchFamily="49" charset="-122"/>
              </a:endParaRPr>
            </a:p>
            <a:p>
              <a:pPr algn="just"/>
              <a:r>
                <a:rPr lang="zh-CN" altLang="en-US" sz="2400" b="1" dirty="0">
                  <a:solidFill>
                    <a:srgbClr val="FF0000"/>
                  </a:solidFill>
                  <a:latin typeface="幼圆" pitchFamily="49" charset="-122"/>
                  <a:ea typeface="幼圆" pitchFamily="49" charset="-122"/>
                </a:rPr>
                <a:t>散列表</a:t>
              </a:r>
              <a:r>
                <a:rPr lang="zh-CN" altLang="en-US" sz="2400" dirty="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400" dirty="0">
                  <a:solidFill>
                    <a:srgbClr val="FF0000"/>
                  </a:solidFill>
                  <a:latin typeface="幼圆" pitchFamily="49" charset="-122"/>
                  <a:ea typeface="幼圆" pitchFamily="49" charset="-122"/>
                </a:rPr>
                <a:t>数据项的链表</a:t>
              </a:r>
              <a:r>
                <a:rPr lang="zh-CN" altLang="en-US" sz="2400" dirty="0">
                  <a:solidFill>
                    <a:srgbClr val="002B80"/>
                  </a:solidFill>
                  <a:latin typeface="幼圆" pitchFamily="49" charset="-122"/>
                  <a:ea typeface="幼圆" pitchFamily="49" charset="-122"/>
                </a:rPr>
                <a:t>，这此项共有同一个散列值（散列冲突）。</a:t>
              </a:r>
            </a:p>
          </p:txBody>
        </p:sp>
      </p:grpSp>
      <p:grpSp>
        <p:nvGrpSpPr>
          <p:cNvPr id="4" name="Group 172"/>
          <p:cNvGrpSpPr>
            <a:grpSpLocks/>
          </p:cNvGrpSpPr>
          <p:nvPr/>
        </p:nvGrpSpPr>
        <p:grpSpPr bwMode="auto">
          <a:xfrm>
            <a:off x="524865" y="187326"/>
            <a:ext cx="4920610"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散列表的典型应用</a:t>
              </a:r>
              <a:r>
                <a:rPr lang="en-US" altLang="zh-CN" sz="2600" dirty="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61" name="组合 60"/>
          <p:cNvGrpSpPr/>
          <p:nvPr/>
        </p:nvGrpSpPr>
        <p:grpSpPr>
          <a:xfrm>
            <a:off x="1391296" y="3861048"/>
            <a:ext cx="8735833" cy="2996952"/>
            <a:chOff x="683568" y="3861048"/>
            <a:chExt cx="6552728" cy="2996952"/>
          </a:xfrm>
        </p:grpSpPr>
        <p:sp>
          <p:nvSpPr>
            <p:cNvPr id="9" name="矩形 8"/>
            <p:cNvSpPr/>
            <p:nvPr/>
          </p:nvSpPr>
          <p:spPr bwMode="auto">
            <a:xfrm>
              <a:off x="827584" y="4293096"/>
              <a:ext cx="138566" cy="400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11" name="直接连接符 10"/>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71800" y="4293096"/>
              <a:ext cx="138566" cy="400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0" name="直接连接符 19"/>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2915816" y="4293096"/>
              <a:ext cx="792088" cy="369332"/>
            </a:xfrm>
            <a:prstGeom prst="rect">
              <a:avLst/>
            </a:prstGeom>
            <a:noFill/>
          </p:spPr>
          <p:txBody>
            <a:bodyPr wrap="square" rtlCol="0">
              <a:spAutoFit/>
            </a:bodyPr>
            <a:lstStyle/>
            <a:p>
              <a:r>
                <a:rPr lang="en-US" altLang="zh-CN" dirty="0"/>
                <a:t>name1</a:t>
              </a:r>
              <a:endParaRPr lang="zh-CN" altLang="en-US" dirty="0"/>
            </a:p>
          </p:txBody>
        </p:sp>
        <p:sp>
          <p:nvSpPr>
            <p:cNvPr id="23" name="TextBox 22"/>
            <p:cNvSpPr txBox="1"/>
            <p:nvPr/>
          </p:nvSpPr>
          <p:spPr>
            <a:xfrm>
              <a:off x="2915816" y="4653136"/>
              <a:ext cx="792088" cy="369332"/>
            </a:xfrm>
            <a:prstGeom prst="rect">
              <a:avLst/>
            </a:prstGeom>
            <a:noFill/>
          </p:spPr>
          <p:txBody>
            <a:bodyPr wrap="square" rtlCol="0">
              <a:spAutoFit/>
            </a:bodyPr>
            <a:lstStyle/>
            <a:p>
              <a:r>
                <a:rPr lang="en-US" altLang="zh-CN" dirty="0"/>
                <a:t>value1</a:t>
              </a:r>
              <a:endParaRPr lang="zh-CN" altLang="en-US" dirty="0"/>
            </a:p>
          </p:txBody>
        </p:sp>
        <p:sp>
          <p:nvSpPr>
            <p:cNvPr id="24" name="矩形 23"/>
            <p:cNvSpPr/>
            <p:nvPr/>
          </p:nvSpPr>
          <p:spPr bwMode="auto">
            <a:xfrm>
              <a:off x="4644008" y="4293096"/>
              <a:ext cx="138566" cy="400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5" name="直接连接符 24"/>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788024" y="4293096"/>
              <a:ext cx="792088" cy="369332"/>
            </a:xfrm>
            <a:prstGeom prst="rect">
              <a:avLst/>
            </a:prstGeom>
            <a:noFill/>
          </p:spPr>
          <p:txBody>
            <a:bodyPr wrap="square" rtlCol="0">
              <a:spAutoFit/>
            </a:bodyPr>
            <a:lstStyle/>
            <a:p>
              <a:r>
                <a:rPr lang="en-US" altLang="zh-CN" dirty="0"/>
                <a:t>name2</a:t>
              </a:r>
              <a:endParaRPr lang="zh-CN" altLang="en-US" dirty="0"/>
            </a:p>
          </p:txBody>
        </p:sp>
        <p:sp>
          <p:nvSpPr>
            <p:cNvPr id="28" name="TextBox 27"/>
            <p:cNvSpPr txBox="1"/>
            <p:nvPr/>
          </p:nvSpPr>
          <p:spPr>
            <a:xfrm>
              <a:off x="4788024" y="4653136"/>
              <a:ext cx="792088" cy="369332"/>
            </a:xfrm>
            <a:prstGeom prst="rect">
              <a:avLst/>
            </a:prstGeom>
            <a:noFill/>
          </p:spPr>
          <p:txBody>
            <a:bodyPr wrap="square" rtlCol="0">
              <a:spAutoFit/>
            </a:bodyPr>
            <a:lstStyle/>
            <a:p>
              <a:r>
                <a:rPr lang="en-US" altLang="zh-CN" dirty="0"/>
                <a:t>value2</a:t>
              </a:r>
              <a:endParaRPr lang="zh-CN" altLang="en-US" dirty="0"/>
            </a:p>
          </p:txBody>
        </p:sp>
        <p:sp>
          <p:nvSpPr>
            <p:cNvPr id="29" name="矩形 28"/>
            <p:cNvSpPr/>
            <p:nvPr/>
          </p:nvSpPr>
          <p:spPr bwMode="auto">
            <a:xfrm>
              <a:off x="2771800" y="5777880"/>
              <a:ext cx="138566" cy="400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30" name="直接连接符 29"/>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2915816" y="5777880"/>
              <a:ext cx="792088" cy="369332"/>
            </a:xfrm>
            <a:prstGeom prst="rect">
              <a:avLst/>
            </a:prstGeom>
            <a:noFill/>
          </p:spPr>
          <p:txBody>
            <a:bodyPr wrap="square" rtlCol="0">
              <a:spAutoFit/>
            </a:bodyPr>
            <a:lstStyle/>
            <a:p>
              <a:r>
                <a:rPr lang="en-US" altLang="zh-CN" dirty="0"/>
                <a:t>name3</a:t>
              </a:r>
              <a:endParaRPr lang="zh-CN" altLang="en-US" dirty="0"/>
            </a:p>
          </p:txBody>
        </p:sp>
        <p:sp>
          <p:nvSpPr>
            <p:cNvPr id="33" name="TextBox 32"/>
            <p:cNvSpPr txBox="1"/>
            <p:nvPr/>
          </p:nvSpPr>
          <p:spPr>
            <a:xfrm>
              <a:off x="2915816" y="6137920"/>
              <a:ext cx="792088" cy="369332"/>
            </a:xfrm>
            <a:prstGeom prst="rect">
              <a:avLst/>
            </a:prstGeom>
            <a:noFill/>
          </p:spPr>
          <p:txBody>
            <a:bodyPr wrap="square" rtlCol="0">
              <a:spAutoFit/>
            </a:bodyPr>
            <a:lstStyle/>
            <a:p>
              <a:r>
                <a:rPr lang="en-US" altLang="zh-CN" dirty="0"/>
                <a:t>value3</a:t>
              </a:r>
              <a:endParaRPr lang="zh-CN" altLang="en-US" dirty="0"/>
            </a:p>
          </p:txBody>
        </p:sp>
        <p:sp>
          <p:nvSpPr>
            <p:cNvPr id="39" name="TextBox 38"/>
            <p:cNvSpPr txBox="1"/>
            <p:nvPr/>
          </p:nvSpPr>
          <p:spPr>
            <a:xfrm>
              <a:off x="6444208"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0" name="TextBox 39"/>
            <p:cNvSpPr txBox="1"/>
            <p:nvPr/>
          </p:nvSpPr>
          <p:spPr>
            <a:xfrm>
              <a:off x="4644008" y="6488668"/>
              <a:ext cx="792088" cy="369332"/>
            </a:xfrm>
            <a:prstGeom prst="rect">
              <a:avLst/>
            </a:prstGeom>
            <a:noFill/>
          </p:spPr>
          <p:txBody>
            <a:bodyPr wrap="square" rtlCol="0">
              <a:spAutoFit/>
            </a:bodyPr>
            <a:lstStyle/>
            <a:p>
              <a:r>
                <a:rPr lang="en-US" altLang="zh-CN" dirty="0"/>
                <a:t>NULL</a:t>
              </a:r>
              <a:endParaRPr lang="zh-CN" altLang="en-US" dirty="0"/>
            </a:p>
          </p:txBody>
        </p:sp>
        <p:sp>
          <p:nvSpPr>
            <p:cNvPr id="42" name="TextBox 41"/>
            <p:cNvSpPr txBox="1"/>
            <p:nvPr/>
          </p:nvSpPr>
          <p:spPr>
            <a:xfrm>
              <a:off x="971600" y="4653136"/>
              <a:ext cx="792088" cy="369332"/>
            </a:xfrm>
            <a:prstGeom prst="rect">
              <a:avLst/>
            </a:prstGeom>
            <a:noFill/>
          </p:spPr>
          <p:txBody>
            <a:bodyPr wrap="square" rtlCol="0">
              <a:spAutoFit/>
            </a:bodyPr>
            <a:lstStyle/>
            <a:p>
              <a:r>
                <a:rPr lang="en-US" altLang="zh-CN" dirty="0"/>
                <a:t>NULL</a:t>
              </a:r>
              <a:endParaRPr lang="zh-CN" altLang="en-US" dirty="0"/>
            </a:p>
          </p:txBody>
        </p:sp>
        <p:sp>
          <p:nvSpPr>
            <p:cNvPr id="43" name="TextBox 42"/>
            <p:cNvSpPr txBox="1"/>
            <p:nvPr/>
          </p:nvSpPr>
          <p:spPr>
            <a:xfrm>
              <a:off x="971600"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4" name="TextBox 43"/>
            <p:cNvSpPr txBox="1"/>
            <p:nvPr/>
          </p:nvSpPr>
          <p:spPr>
            <a:xfrm>
              <a:off x="971600" y="5373216"/>
              <a:ext cx="792088" cy="369332"/>
            </a:xfrm>
            <a:prstGeom prst="rect">
              <a:avLst/>
            </a:prstGeom>
            <a:noFill/>
          </p:spPr>
          <p:txBody>
            <a:bodyPr wrap="square" rtlCol="0">
              <a:spAutoFit/>
            </a:bodyPr>
            <a:lstStyle/>
            <a:p>
              <a:r>
                <a:rPr lang="en-US" altLang="zh-CN" dirty="0"/>
                <a:t>NULL</a:t>
              </a:r>
              <a:endParaRPr lang="zh-CN" altLang="en-US" dirty="0"/>
            </a:p>
          </p:txBody>
        </p:sp>
        <p:sp>
          <p:nvSpPr>
            <p:cNvPr id="45" name="TextBox 44"/>
            <p:cNvSpPr txBox="1"/>
            <p:nvPr/>
          </p:nvSpPr>
          <p:spPr>
            <a:xfrm>
              <a:off x="971600" y="6021288"/>
              <a:ext cx="792088" cy="369332"/>
            </a:xfrm>
            <a:prstGeom prst="rect">
              <a:avLst/>
            </a:prstGeom>
            <a:noFill/>
          </p:spPr>
          <p:txBody>
            <a:bodyPr wrap="square" rtlCol="0">
              <a:spAutoFit/>
            </a:bodyPr>
            <a:lstStyle/>
            <a:p>
              <a:r>
                <a:rPr lang="en-US" altLang="zh-CN" dirty="0"/>
                <a:t>NULL</a:t>
              </a:r>
              <a:endParaRPr lang="zh-CN" altLang="en-US" dirty="0"/>
            </a:p>
          </p:txBody>
        </p:sp>
        <p:cxnSp>
          <p:nvCxnSpPr>
            <p:cNvPr id="47" name="直接箭头连接符 46"/>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49" name="直接箭头连接符 48"/>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683568" y="3861048"/>
              <a:ext cx="1656184" cy="369332"/>
            </a:xfrm>
            <a:prstGeom prst="rect">
              <a:avLst/>
            </a:prstGeom>
            <a:noFill/>
          </p:spPr>
          <p:txBody>
            <a:bodyPr wrap="square" rtlCol="0">
              <a:spAutoFit/>
            </a:bodyPr>
            <a:lstStyle/>
            <a:p>
              <a:r>
                <a:rPr lang="en-US" altLang="zh-CN" dirty="0" err="1"/>
                <a:t>Symtab</a:t>
              </a:r>
              <a:r>
                <a:rPr lang="en-US" altLang="zh-CN" dirty="0"/>
                <a:t>[NHASH]</a:t>
              </a:r>
              <a:endParaRPr lang="zh-CN" altLang="en-US" dirty="0"/>
            </a:p>
          </p:txBody>
        </p:sp>
        <p:sp>
          <p:nvSpPr>
            <p:cNvPr id="60" name="TextBox 59"/>
            <p:cNvSpPr txBox="1"/>
            <p:nvPr/>
          </p:nvSpPr>
          <p:spPr>
            <a:xfrm>
              <a:off x="3851920" y="3861048"/>
              <a:ext cx="936104" cy="369332"/>
            </a:xfrm>
            <a:prstGeom prst="rect">
              <a:avLst/>
            </a:prstGeom>
            <a:noFill/>
          </p:spPr>
          <p:txBody>
            <a:bodyPr wrap="square" rtlCol="0">
              <a:spAutoFit/>
            </a:bodyPr>
            <a:lstStyle/>
            <a:p>
              <a:r>
                <a:rPr lang="zh-CN" altLang="en-US" dirty="0"/>
                <a:t>散列链</a:t>
              </a:r>
            </a:p>
          </p:txBody>
        </p:sp>
      </p:grpSp>
      <p:grpSp>
        <p:nvGrpSpPr>
          <p:cNvPr id="62" name="Group 123"/>
          <p:cNvGrpSpPr>
            <a:grpSpLocks/>
          </p:cNvGrpSpPr>
          <p:nvPr/>
        </p:nvGrpSpPr>
        <p:grpSpPr bwMode="auto">
          <a:xfrm>
            <a:off x="5999080" y="5445676"/>
            <a:ext cx="6191334"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544"/>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7030A0"/>
                  </a:solidFill>
                  <a:latin typeface="黑体" pitchFamily="2" charset="-122"/>
                  <a:ea typeface="黑体" pitchFamily="2" charset="-122"/>
                </a:rPr>
                <a:t>此外，</a:t>
              </a: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a:solidFill>
                    <a:srgbClr val="7030A0"/>
                  </a:solidFill>
                  <a:latin typeface="黑体" pitchFamily="2" charset="-122"/>
                  <a:ea typeface="黑体" pitchFamily="2" charset="-122"/>
                </a:rPr>
                <a:t>IP</a:t>
              </a:r>
              <a:r>
                <a:rPr lang="zh-CN" altLang="en-US" sz="2000" dirty="0">
                  <a:solidFill>
                    <a:srgbClr val="7030A0"/>
                  </a:solidFill>
                  <a:latin typeface="黑体" pitchFamily="2" charset="-122"/>
                  <a:ea typeface="黑体" pitchFamily="2" charset="-122"/>
                </a:rPr>
                <a:t>地址。</a:t>
              </a:r>
            </a:p>
          </p:txBody>
        </p:sp>
      </p:grpSp>
      <p:cxnSp>
        <p:nvCxnSpPr>
          <p:cNvPr id="46" name="直接箭头连接符 45"/>
          <p:cNvCxnSpPr/>
          <p:nvPr/>
        </p:nvCxnSpPr>
        <p:spPr bwMode="auto">
          <a:xfrm>
            <a:off x="2447276" y="5949280"/>
            <a:ext cx="1727967" cy="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898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8973499" y="6229350"/>
            <a:ext cx="2539669" cy="457200"/>
          </a:xfrm>
        </p:spPr>
        <p:txBody>
          <a:bodyPr/>
          <a:lstStyle/>
          <a:p>
            <a:pPr>
              <a:defRPr/>
            </a:pPr>
            <a:fld id="{116D1347-07F4-4751-9C03-6E7F30E2E01E}" type="slidenum">
              <a:rPr lang="zh-CN" altLang="en-US" smtClean="0"/>
              <a:pPr>
                <a:defRPr/>
              </a:pPr>
              <a:t>85</a:t>
            </a:fld>
            <a:endParaRPr lang="en-US" altLang="zh-CN"/>
          </a:p>
        </p:txBody>
      </p:sp>
      <p:sp>
        <p:nvSpPr>
          <p:cNvPr id="5" name="Rectangle 3"/>
          <p:cNvSpPr txBox="1">
            <a:spLocks noChangeArrowheads="1"/>
          </p:cNvSpPr>
          <p:nvPr/>
        </p:nvSpPr>
        <p:spPr bwMode="auto">
          <a:xfrm>
            <a:off x="1295298" y="1196752"/>
            <a:ext cx="9472967"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2447276" y="2780928"/>
            <a:ext cx="7583855"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36933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7"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3929445" y="3648798"/>
              <a:ext cx="349007" cy="3816424"/>
            </a:xfrm>
            <a:prstGeom prst="bentConnector3">
              <a:avLst>
                <a:gd name="adj1" fmla="val 165500"/>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407857"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542527"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273187"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273187"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7.1</a:t>
            </a:r>
            <a:r>
              <a:rPr lang="zh-CN" altLang="en-US" dirty="0"/>
              <a:t>：词频统计 </a:t>
            </a:r>
            <a:r>
              <a:rPr lang="en-US" altLang="zh-CN" dirty="0"/>
              <a:t>– </a:t>
            </a:r>
            <a:r>
              <a:rPr lang="zh-CN" altLang="en-US" dirty="0"/>
              <a:t>链表实现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86</a:t>
            </a:fld>
            <a:endParaRPr lang="en-US" altLang="zh-CN" dirty="0"/>
          </a:p>
        </p:txBody>
      </p:sp>
      <p:sp>
        <p:nvSpPr>
          <p:cNvPr id="5" name="Cloud"/>
          <p:cNvSpPr>
            <a:spLocks noChangeAspect="1" noEditPoints="1" noChangeArrowheads="1"/>
          </p:cNvSpPr>
          <p:nvPr/>
        </p:nvSpPr>
        <p:spPr bwMode="auto">
          <a:xfrm>
            <a:off x="239318" y="1124744"/>
            <a:ext cx="11615778"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，有可能很大，如对一本小说进行词频统计；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1103302" y="4797153"/>
            <a:ext cx="9983810" cy="954107"/>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b="1" dirty="0">
                <a:solidFill>
                  <a:srgbClr val="FF0000"/>
                </a:solidFill>
                <a:latin typeface="楷体" pitchFamily="49" charset="-122"/>
                <a:ea typeface="楷体" pitchFamily="49" charset="-122"/>
              </a:rPr>
              <a:t>链表实现方式插入算法简单效率高，但查找效率低</a:t>
            </a:r>
            <a:r>
              <a:rPr lang="zh-CN" altLang="en-US" sz="2800" b="1" dirty="0">
                <a:solidFill>
                  <a:srgbClr val="002060"/>
                </a:solidFill>
                <a:latin typeface="楷体" pitchFamily="49" charset="-122"/>
                <a:ea typeface="楷体" pitchFamily="49" charset="-122"/>
              </a:rPr>
              <a:t>，有没有方法能提高链表方式的查找效率？</a:t>
            </a:r>
          </a:p>
        </p:txBody>
      </p:sp>
      <p:grpSp>
        <p:nvGrpSpPr>
          <p:cNvPr id="10" name="Group 120"/>
          <p:cNvGrpSpPr>
            <a:grpSpLocks/>
          </p:cNvGrpSpPr>
          <p:nvPr/>
        </p:nvGrpSpPr>
        <p:grpSpPr bwMode="auto">
          <a:xfrm>
            <a:off x="7582501" y="908720"/>
            <a:ext cx="4607912"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散列（</a:t>
              </a:r>
              <a:r>
                <a:rPr lang="en-US" altLang="zh-CN" sz="2500" dirty="0">
                  <a:solidFill>
                    <a:srgbClr val="FF3300"/>
                  </a:solidFill>
                  <a:ea typeface="幼圆" pitchFamily="49" charset="-122"/>
                </a:rPr>
                <a:t>Hash</a:t>
              </a:r>
              <a:r>
                <a:rPr lang="zh-CN" altLang="en-US" sz="2500" dirty="0">
                  <a:solidFill>
                    <a:srgbClr val="FF3300"/>
                  </a:solidFill>
                  <a:ea typeface="幼圆" pitchFamily="49" charset="-122"/>
                </a:rPr>
                <a:t>）查找！</a:t>
              </a:r>
              <a:endParaRPr lang="zh-CN" altLang="en-US" sz="2500" baseline="0" dirty="0">
                <a:solidFill>
                  <a:srgbClr val="FF3300"/>
                </a:solidFill>
                <a:ea typeface="幼圆"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7.1</a:t>
            </a:r>
            <a:r>
              <a:rPr lang="zh-CN" altLang="en-US" dirty="0"/>
              <a:t>：</a:t>
            </a:r>
            <a:r>
              <a:rPr lang="en-US" altLang="zh-CN" dirty="0"/>
              <a:t>Hash</a:t>
            </a:r>
            <a:r>
              <a:rPr lang="zh-CN" altLang="en-US" dirty="0"/>
              <a:t>表的设计与实现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87</a:t>
            </a:fld>
            <a:endParaRPr lang="zh-CN" altLang="en-US" dirty="0"/>
          </a:p>
        </p:txBody>
      </p:sp>
      <p:grpSp>
        <p:nvGrpSpPr>
          <p:cNvPr id="7" name="Group 172"/>
          <p:cNvGrpSpPr>
            <a:grpSpLocks/>
          </p:cNvGrpSpPr>
          <p:nvPr/>
        </p:nvGrpSpPr>
        <p:grpSpPr bwMode="auto">
          <a:xfrm>
            <a:off x="239318" y="764704"/>
            <a:ext cx="3743929" cy="576064"/>
            <a:chOff x="248" y="118"/>
            <a:chExt cx="2325" cy="342"/>
          </a:xfrm>
        </p:grpSpPr>
        <p:sp>
          <p:nvSpPr>
            <p:cNvPr id="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9"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1.Hash</a:t>
              </a:r>
              <a:r>
                <a:rPr lang="zh-CN" altLang="en-US" sz="2000" b="1" dirty="0">
                  <a:solidFill>
                    <a:srgbClr val="002B80"/>
                  </a:solidFill>
                  <a:latin typeface="黑体" pitchFamily="49" charset="-122"/>
                  <a:ea typeface="黑体" pitchFamily="49" charset="-122"/>
                </a:rPr>
                <a:t>表的构建</a:t>
              </a:r>
            </a:p>
          </p:txBody>
        </p:sp>
      </p:grpSp>
      <p:graphicFrame>
        <p:nvGraphicFramePr>
          <p:cNvPr id="19" name="表格 18"/>
          <p:cNvGraphicFramePr>
            <a:graphicFrameLocks noGrp="1"/>
          </p:cNvGraphicFramePr>
          <p:nvPr/>
        </p:nvGraphicFramePr>
        <p:xfrm>
          <a:off x="2159281" y="1700808"/>
          <a:ext cx="5407445" cy="370840"/>
        </p:xfrm>
        <a:graphic>
          <a:graphicData uri="http://schemas.openxmlformats.org/drawingml/2006/table">
            <a:tbl>
              <a:tblPr firstRow="1" bandRow="1">
                <a:tableStyleId>{5C22544A-7EE6-4342-B048-85BDC9FD1C3A}</a:tableStyleId>
              </a:tblPr>
              <a:tblGrid>
                <a:gridCol w="1081489">
                  <a:extLst>
                    <a:ext uri="{9D8B030D-6E8A-4147-A177-3AD203B41FA5}">
                      <a16:colId xmlns:a16="http://schemas.microsoft.com/office/drawing/2014/main" xmlns="" val="20000"/>
                    </a:ext>
                  </a:extLst>
                </a:gridCol>
                <a:gridCol w="1081489">
                  <a:extLst>
                    <a:ext uri="{9D8B030D-6E8A-4147-A177-3AD203B41FA5}">
                      <a16:colId xmlns:a16="http://schemas.microsoft.com/office/drawing/2014/main" xmlns="" val="20001"/>
                    </a:ext>
                  </a:extLst>
                </a:gridCol>
                <a:gridCol w="1081489">
                  <a:extLst>
                    <a:ext uri="{9D8B030D-6E8A-4147-A177-3AD203B41FA5}">
                      <a16:colId xmlns:a16="http://schemas.microsoft.com/office/drawing/2014/main" xmlns="" val="20002"/>
                    </a:ext>
                  </a:extLst>
                </a:gridCol>
                <a:gridCol w="1081489">
                  <a:extLst>
                    <a:ext uri="{9D8B030D-6E8A-4147-A177-3AD203B41FA5}">
                      <a16:colId xmlns:a16="http://schemas.microsoft.com/office/drawing/2014/main" xmlns="" val="20003"/>
                    </a:ext>
                  </a:extLst>
                </a:gridCol>
                <a:gridCol w="1081489">
                  <a:extLst>
                    <a:ext uri="{9D8B030D-6E8A-4147-A177-3AD203B41FA5}">
                      <a16:colId xmlns:a16="http://schemas.microsoft.com/office/drawing/2014/main" xmlns="" val="20004"/>
                    </a:ext>
                  </a:extLst>
                </a:gridCol>
              </a:tblGrid>
              <a:tr h="370840">
                <a:tc>
                  <a:txBody>
                    <a:bodyPr/>
                    <a:lstStyle/>
                    <a:p>
                      <a:endParaRPr lang="zh-CN" altLang="en-US" dirty="0"/>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1" name="TextBox 20"/>
          <p:cNvSpPr txBox="1"/>
          <p:nvPr/>
        </p:nvSpPr>
        <p:spPr>
          <a:xfrm>
            <a:off x="2447276" y="1412776"/>
            <a:ext cx="290464" cy="369332"/>
          </a:xfrm>
          <a:prstGeom prst="rect">
            <a:avLst/>
          </a:prstGeom>
          <a:noFill/>
        </p:spPr>
        <p:txBody>
          <a:bodyPr wrap="none" rtlCol="0">
            <a:spAutoFit/>
          </a:bodyPr>
          <a:lstStyle/>
          <a:p>
            <a:r>
              <a:rPr lang="en-US" altLang="zh-CN" dirty="0"/>
              <a:t>0</a:t>
            </a:r>
            <a:endParaRPr lang="zh-CN" altLang="en-US" dirty="0"/>
          </a:p>
        </p:txBody>
      </p:sp>
      <p:sp>
        <p:nvSpPr>
          <p:cNvPr id="22" name="TextBox 21"/>
          <p:cNvSpPr txBox="1"/>
          <p:nvPr/>
        </p:nvSpPr>
        <p:spPr>
          <a:xfrm>
            <a:off x="3503256" y="1412776"/>
            <a:ext cx="290464"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6863192" y="1412776"/>
            <a:ext cx="396262" cy="369332"/>
          </a:xfrm>
          <a:prstGeom prst="rect">
            <a:avLst/>
          </a:prstGeom>
          <a:noFill/>
        </p:spPr>
        <p:txBody>
          <a:bodyPr wrap="none" rtlCol="0">
            <a:spAutoFit/>
          </a:bodyPr>
          <a:lstStyle/>
          <a:p>
            <a:r>
              <a:rPr lang="en-US" altLang="zh-CN" dirty="0"/>
              <a:t>25</a:t>
            </a:r>
            <a:endParaRPr lang="zh-CN" altLang="en-US" dirty="0"/>
          </a:p>
        </p:txBody>
      </p:sp>
      <p:cxnSp>
        <p:nvCxnSpPr>
          <p:cNvPr id="25" name="直接箭头连接符 24"/>
          <p:cNvCxnSpPr/>
          <p:nvPr/>
        </p:nvCxnSpPr>
        <p:spPr bwMode="auto">
          <a:xfrm>
            <a:off x="2735271" y="2060848"/>
            <a:ext cx="114826" cy="576064"/>
          </a:xfrm>
          <a:prstGeom prst="straightConnector1">
            <a:avLst/>
          </a:prstGeom>
          <a:no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3791251" y="2132856"/>
            <a:ext cx="1219041" cy="914400"/>
          </a:xfrm>
          <a:prstGeom prst="straightConnector1">
            <a:avLst/>
          </a:prstGeom>
          <a:noFill/>
          <a:ln w="9525" cap="flat" cmpd="sng" algn="ctr">
            <a:noFill/>
            <a:prstDash val="solid"/>
            <a:round/>
            <a:headEnd type="none" w="med" len="med"/>
            <a:tailEnd type="arrow"/>
          </a:ln>
          <a:effectLst/>
        </p:spPr>
      </p:cxnSp>
      <p:cxnSp>
        <p:nvCxnSpPr>
          <p:cNvPr id="29" name="直接箭头连接符 28"/>
          <p:cNvCxnSpPr/>
          <p:nvPr/>
        </p:nvCxnSpPr>
        <p:spPr bwMode="auto">
          <a:xfrm>
            <a:off x="3791250" y="2060848"/>
            <a:ext cx="224347" cy="576064"/>
          </a:xfrm>
          <a:prstGeom prst="straightConnector1">
            <a:avLst/>
          </a:prstGeom>
          <a:no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6772499" y="2060848"/>
            <a:ext cx="186692" cy="576064"/>
          </a:xfrm>
          <a:prstGeom prst="straightConnector1">
            <a:avLst/>
          </a:prstGeom>
          <a:noFill/>
          <a:ln w="9525" cap="flat" cmpd="sng" algn="ctr">
            <a:solidFill>
              <a:schemeClr val="tx1"/>
            </a:solidFill>
            <a:prstDash val="solid"/>
            <a:round/>
            <a:headEnd type="none" w="med" len="med"/>
            <a:tailEnd type="arrow"/>
          </a:ln>
          <a:effectLst/>
        </p:spPr>
      </p:cxnSp>
      <p:grpSp>
        <p:nvGrpSpPr>
          <p:cNvPr id="35" name="组合 34"/>
          <p:cNvGrpSpPr/>
          <p:nvPr/>
        </p:nvGrpSpPr>
        <p:grpSpPr>
          <a:xfrm>
            <a:off x="1007304" y="2636912"/>
            <a:ext cx="6007899" cy="562630"/>
            <a:chOff x="683568" y="2852936"/>
            <a:chExt cx="4506511" cy="562630"/>
          </a:xfrm>
        </p:grpSpPr>
        <p:sp>
          <p:nvSpPr>
            <p:cNvPr id="10" name="椭圆 9"/>
            <p:cNvSpPr/>
            <p:nvPr/>
          </p:nvSpPr>
          <p:spPr bwMode="auto">
            <a:xfrm>
              <a:off x="1907704" y="2852936"/>
              <a:ext cx="345265"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a</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1" name="椭圆 10"/>
            <p:cNvSpPr/>
            <p:nvPr/>
          </p:nvSpPr>
          <p:spPr bwMode="auto">
            <a:xfrm>
              <a:off x="2771800" y="2852936"/>
              <a:ext cx="360482"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b</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2" name="椭圆 11"/>
            <p:cNvSpPr/>
            <p:nvPr/>
          </p:nvSpPr>
          <p:spPr bwMode="auto">
            <a:xfrm>
              <a:off x="4860032" y="2852936"/>
              <a:ext cx="330047"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z</a:t>
              </a:r>
              <a:endParaRPr kumimoji="0" lang="zh-CN" altLang="en-US" sz="2000" b="1" i="0" u="none" strike="noStrike" cap="none" normalizeH="0" baseline="0" dirty="0">
                <a:ln>
                  <a:noFill/>
                </a:ln>
                <a:solidFill>
                  <a:schemeClr val="tx1"/>
                </a:solidFill>
                <a:effectLst/>
                <a:latin typeface="Arial" charset="0"/>
                <a:ea typeface="宋体" charset="-122"/>
              </a:endParaRPr>
            </a:p>
          </p:txBody>
        </p:sp>
        <p:cxnSp>
          <p:nvCxnSpPr>
            <p:cNvPr id="14" name="直接箭头连接符 13"/>
            <p:cNvCxnSpPr>
              <a:stCxn id="10" idx="6"/>
              <a:endCxn id="11" idx="2"/>
            </p:cNvCxnSpPr>
            <p:nvPr/>
          </p:nvCxnSpPr>
          <p:spPr bwMode="auto">
            <a:xfrm>
              <a:off x="2252969" y="3134251"/>
              <a:ext cx="518831" cy="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3275856" y="3140968"/>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442798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3851920" y="2996952"/>
              <a:ext cx="296034" cy="400110"/>
            </a:xfrm>
            <a:prstGeom prst="rect">
              <a:avLst/>
            </a:prstGeom>
            <a:noFill/>
          </p:spPr>
          <p:txBody>
            <a:bodyPr wrap="none" rtlCol="0">
              <a:spAutoFit/>
            </a:bodyPr>
            <a:lstStyle/>
            <a:p>
              <a:r>
                <a:rPr lang="en-US" altLang="zh-CN" sz="2000" b="1" dirty="0"/>
                <a:t>…</a:t>
              </a:r>
              <a:endParaRPr lang="zh-CN" altLang="en-US" sz="2000" b="1" dirty="0"/>
            </a:p>
          </p:txBody>
        </p:sp>
        <p:cxnSp>
          <p:nvCxnSpPr>
            <p:cNvPr id="33" name="直接箭头连接符 32"/>
            <p:cNvCxnSpPr/>
            <p:nvPr/>
          </p:nvCxnSpPr>
          <p:spPr bwMode="auto">
            <a:xfrm>
              <a:off x="154766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34" name="TextBox 33"/>
            <p:cNvSpPr txBox="1"/>
            <p:nvPr/>
          </p:nvSpPr>
          <p:spPr>
            <a:xfrm>
              <a:off x="683568" y="2924944"/>
              <a:ext cx="640163" cy="338554"/>
            </a:xfrm>
            <a:prstGeom prst="rect">
              <a:avLst/>
            </a:prstGeom>
            <a:noFill/>
          </p:spPr>
          <p:txBody>
            <a:bodyPr wrap="none" rtlCol="0">
              <a:spAutoFit/>
            </a:bodyPr>
            <a:lstStyle/>
            <a:p>
              <a:r>
                <a:rPr lang="en-US" altLang="zh-CN" sz="1600" b="1" dirty="0"/>
                <a:t>Wordlist</a:t>
              </a:r>
              <a:endParaRPr lang="zh-CN" altLang="en-US" sz="1600" b="1" dirty="0"/>
            </a:p>
          </p:txBody>
        </p:sp>
      </p:grpSp>
      <p:sp>
        <p:nvSpPr>
          <p:cNvPr id="36" name="圆角矩形标注 35"/>
          <p:cNvSpPr/>
          <p:nvPr/>
        </p:nvSpPr>
        <p:spPr bwMode="auto">
          <a:xfrm>
            <a:off x="8111168" y="1916833"/>
            <a:ext cx="4079245" cy="919401"/>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首先构造一个仅由</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个字母为单词的单词链表</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*Wordlist;</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sp>
        <p:nvSpPr>
          <p:cNvPr id="37" name="圆角矩形标注 36"/>
          <p:cNvSpPr/>
          <p:nvPr/>
        </p:nvSpPr>
        <p:spPr bwMode="auto">
          <a:xfrm>
            <a:off x="8015170" y="620688"/>
            <a:ext cx="4175243" cy="919401"/>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然后构造一个长度为</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的指针数组，数组内容分别为指向链表中每个结点的指针</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Hashindex</a:t>
            </a:r>
            <a:r>
              <a:rPr kumimoji="0" lang="en-US" altLang="zh-CN" sz="1600" i="0" u="none" strike="noStrike" cap="none" normalizeH="0" baseline="0" dirty="0">
                <a:ln>
                  <a:noFill/>
                </a:ln>
                <a:solidFill>
                  <a:schemeClr val="tx1"/>
                </a:solidFill>
                <a:effectLst/>
                <a:latin typeface="楷体" pitchFamily="49" charset="-122"/>
                <a:ea typeface="楷体" pitchFamily="49" charset="-122"/>
              </a:rPr>
              <a:t>[26];</a:t>
            </a:r>
            <a:r>
              <a:rPr kumimoji="0" lang="en-US" altLang="zh-CN" sz="1600" i="0" u="none" strike="noStrike" cap="none" normalizeH="0" dirty="0">
                <a:ln>
                  <a:noFill/>
                </a:ln>
                <a:solidFill>
                  <a:schemeClr val="tx1"/>
                </a:solidFill>
                <a:effectLst/>
                <a:latin typeface="楷体" pitchFamily="49" charset="-122"/>
                <a:ea typeface="楷体" pitchFamily="49" charset="-122"/>
              </a:rPr>
              <a:t> </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grpSp>
        <p:nvGrpSpPr>
          <p:cNvPr id="38" name="Group 172"/>
          <p:cNvGrpSpPr>
            <a:grpSpLocks/>
          </p:cNvGrpSpPr>
          <p:nvPr/>
        </p:nvGrpSpPr>
        <p:grpSpPr bwMode="auto">
          <a:xfrm>
            <a:off x="0" y="3212976"/>
            <a:ext cx="3743929" cy="576064"/>
            <a:chOff x="248" y="118"/>
            <a:chExt cx="2325" cy="342"/>
          </a:xfrm>
        </p:grpSpPr>
        <p:sp>
          <p:nvSpPr>
            <p:cNvPr id="39"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0"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2.Hash</a:t>
              </a:r>
              <a:r>
                <a:rPr lang="zh-CN" altLang="en-US" sz="2000" b="1" dirty="0">
                  <a:solidFill>
                    <a:srgbClr val="002B80"/>
                  </a:solidFill>
                  <a:latin typeface="黑体" pitchFamily="49" charset="-122"/>
                  <a:ea typeface="黑体" pitchFamily="49" charset="-122"/>
                </a:rPr>
                <a:t>函数的构建</a:t>
              </a:r>
            </a:p>
          </p:txBody>
        </p:sp>
      </p:grpSp>
      <p:sp>
        <p:nvSpPr>
          <p:cNvPr id="41" name="TextBox 40"/>
          <p:cNvSpPr txBox="1"/>
          <p:nvPr/>
        </p:nvSpPr>
        <p:spPr>
          <a:xfrm>
            <a:off x="2159282" y="3645025"/>
            <a:ext cx="6431877" cy="120032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err="1"/>
              <a:t>struct</a:t>
            </a:r>
            <a:r>
              <a:rPr lang="en-US" altLang="zh-CN" dirty="0"/>
              <a:t> node *Hash(char  *word)</a:t>
            </a:r>
          </a:p>
          <a:p>
            <a:r>
              <a:rPr lang="en-US" altLang="zh-CN" dirty="0"/>
              <a:t>{</a:t>
            </a:r>
          </a:p>
          <a:p>
            <a:r>
              <a:rPr lang="en-US" altLang="zh-CN" dirty="0"/>
              <a:t>    return </a:t>
            </a:r>
            <a:r>
              <a:rPr lang="en-US" altLang="zh-CN" dirty="0" err="1"/>
              <a:t>Hashindex</a:t>
            </a:r>
            <a:r>
              <a:rPr lang="en-US" altLang="zh-CN" dirty="0"/>
              <a:t>[*word – ‘a’] ;</a:t>
            </a:r>
          </a:p>
          <a:p>
            <a:r>
              <a:rPr lang="en-US" altLang="zh-CN" dirty="0"/>
              <a:t>} </a:t>
            </a:r>
            <a:endParaRPr lang="zh-CN" altLang="en-US" dirty="0"/>
          </a:p>
        </p:txBody>
      </p:sp>
      <p:grpSp>
        <p:nvGrpSpPr>
          <p:cNvPr id="42" name="Group 172"/>
          <p:cNvGrpSpPr>
            <a:grpSpLocks/>
          </p:cNvGrpSpPr>
          <p:nvPr/>
        </p:nvGrpSpPr>
        <p:grpSpPr bwMode="auto">
          <a:xfrm>
            <a:off x="0" y="5085184"/>
            <a:ext cx="3743929" cy="576064"/>
            <a:chOff x="248" y="118"/>
            <a:chExt cx="2325" cy="342"/>
          </a:xfrm>
        </p:grpSpPr>
        <p:sp>
          <p:nvSpPr>
            <p:cNvPr id="4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4"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3.</a:t>
              </a:r>
              <a:r>
                <a:rPr lang="zh-CN" altLang="en-US" sz="2000" b="1" dirty="0">
                  <a:solidFill>
                    <a:srgbClr val="002B80"/>
                  </a:solidFill>
                  <a:latin typeface="黑体" pitchFamily="49" charset="-122"/>
                  <a:ea typeface="黑体" pitchFamily="49" charset="-122"/>
                </a:rPr>
                <a:t>单词的查找和插入</a:t>
              </a:r>
            </a:p>
          </p:txBody>
        </p:sp>
      </p:grpSp>
      <p:sp>
        <p:nvSpPr>
          <p:cNvPr id="45" name="矩形 44"/>
          <p:cNvSpPr/>
          <p:nvPr/>
        </p:nvSpPr>
        <p:spPr>
          <a:xfrm>
            <a:off x="3695252" y="4826676"/>
            <a:ext cx="5759890" cy="2062103"/>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 </a:t>
            </a:r>
            <a:r>
              <a:rPr lang="en-US" altLang="zh-CN" dirty="0" err="1">
                <a:ea typeface="宋体" pitchFamily="2" charset="-122"/>
              </a:rPr>
              <a:t>struct</a:t>
            </a:r>
            <a:r>
              <a:rPr lang="en-US" altLang="zh-CN" dirty="0">
                <a:ea typeface="宋体" pitchFamily="2" charset="-122"/>
              </a:rPr>
              <a:t> node *pos)</a:t>
            </a:r>
          </a:p>
          <a:p>
            <a:pPr>
              <a:buFont typeface="Wingdings" pitchFamily="2" charset="2"/>
              <a:buNone/>
            </a:pPr>
            <a:r>
              <a:rPr lang="en-US" altLang="zh-CN" dirty="0">
                <a:ea typeface="宋体" pitchFamily="2" charset="-122"/>
              </a:rPr>
              <a:t>{</a:t>
            </a:r>
          </a:p>
          <a:p>
            <a:pPr>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for(p=</a:t>
            </a:r>
            <a:r>
              <a:rPr lang="en-US" altLang="zh-CN" sz="2000" b="1" dirty="0">
                <a:solidFill>
                  <a:srgbClr val="FF0000"/>
                </a:solidFill>
                <a:ea typeface="宋体" pitchFamily="2" charset="-122"/>
              </a:rPr>
              <a:t>pos</a:t>
            </a:r>
            <a:r>
              <a:rPr lang="en-US" altLang="zh-CN" dirty="0">
                <a:ea typeface="宋体" pitchFamily="2" charset="-122"/>
              </a:rPr>
              <a: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b="1" dirty="0">
                <a:solidFill>
                  <a:srgbClr val="7030A0"/>
                </a:solidFill>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sp>
        <p:nvSpPr>
          <p:cNvPr id="46" name="圆角矩形标注 45"/>
          <p:cNvSpPr/>
          <p:nvPr/>
        </p:nvSpPr>
        <p:spPr bwMode="auto">
          <a:xfrm>
            <a:off x="7343183" y="2996952"/>
            <a:ext cx="4847230" cy="1464231"/>
          </a:xfrm>
          <a:prstGeom prst="wedgeRoundRectCallout">
            <a:avLst>
              <a:gd name="adj1" fmla="val -24916"/>
              <a:gd name="adj2" fmla="val 59376"/>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单词的查找不再每次由单词表的头开始，而是由查找单词的头字母开始的单词区域开始查找。在没有增加任何算法复杂度的情况下利用</a:t>
            </a:r>
            <a:r>
              <a:rPr lang="en-US" altLang="zh-CN" sz="1600" dirty="0">
                <a:latin typeface="楷体" pitchFamily="49" charset="-122"/>
                <a:ea typeface="楷体" pitchFamily="49" charset="-122"/>
              </a:rPr>
              <a:t>Hash</a:t>
            </a:r>
            <a:r>
              <a:rPr lang="zh-CN" altLang="en-US" sz="1600" dirty="0">
                <a:latin typeface="楷体" pitchFamily="49" charset="-122"/>
                <a:ea typeface="楷体" pitchFamily="49" charset="-122"/>
              </a:rPr>
              <a:t>查找方法大大提高了单词的查找效率。</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FF0000"/>
                </a:solidFill>
                <a:latin typeface="楷体" pitchFamily="49" charset="-122"/>
                <a:ea typeface="楷体" pitchFamily="49" charset="-122"/>
              </a:rPr>
              <a:t>searchWord</a:t>
            </a:r>
            <a:r>
              <a:rPr lang="en-US" altLang="zh-CN" sz="1600" dirty="0">
                <a:solidFill>
                  <a:srgbClr val="FF0000"/>
                </a:solidFill>
                <a:latin typeface="楷体" pitchFamily="49" charset="-122"/>
                <a:ea typeface="楷体" pitchFamily="49" charset="-122"/>
              </a:rPr>
              <a:t>(</a:t>
            </a:r>
            <a:r>
              <a:rPr lang="en-US" altLang="zh-CN" sz="1600" dirty="0" err="1">
                <a:solidFill>
                  <a:srgbClr val="FF0000"/>
                </a:solidFill>
                <a:latin typeface="楷体" pitchFamily="49" charset="-122"/>
                <a:ea typeface="楷体" pitchFamily="49" charset="-122"/>
              </a:rPr>
              <a:t>word,Hash</a:t>
            </a:r>
            <a:r>
              <a:rPr lang="en-US" altLang="zh-CN" sz="1600" dirty="0">
                <a:solidFill>
                  <a:srgbClr val="FF0000"/>
                </a:solidFill>
                <a:latin typeface="楷体" pitchFamily="49" charset="-122"/>
                <a:ea typeface="楷体" pitchFamily="49" charset="-122"/>
              </a:rPr>
              <a:t>(word));</a:t>
            </a:r>
            <a:endParaRPr kumimoji="0" lang="zh-CN" altLang="en-US" sz="1600" i="0" u="none" strike="noStrike" cap="none" normalizeH="0" baseline="0" dirty="0">
              <a:ln>
                <a:noFill/>
              </a:ln>
              <a:solidFill>
                <a:srgbClr val="FF0000"/>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par>
                                <p:cTn id="29" presetID="3"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linds(horizontal)">
                                      <p:cBhvr>
                                        <p:cTn id="34" dur="500"/>
                                        <p:tgtEl>
                                          <p:spTgt spid="29"/>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blinds(horizontal)">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6" grpId="0" animBg="1"/>
      <p:bldP spid="37" grpId="0" animBg="1"/>
      <p:bldP spid="41" grpId="0" animBg="1"/>
      <p:bldP spid="45" grpId="0" animBg="1"/>
      <p:bldP spid="4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9A14A0-FC1E-476D-B257-2889EBAD0594}"/>
              </a:ext>
            </a:extLst>
          </p:cNvPr>
          <p:cNvSpPr>
            <a:spLocks noGrp="1"/>
          </p:cNvSpPr>
          <p:nvPr>
            <p:ph type="title"/>
          </p:nvPr>
        </p:nvSpPr>
        <p:spPr>
          <a:xfrm>
            <a:off x="838091" y="188642"/>
            <a:ext cx="10514231" cy="615603"/>
          </a:xfrm>
        </p:spPr>
        <p:txBody>
          <a:bodyPr>
            <a:normAutofit/>
          </a:bodyPr>
          <a:lstStyle/>
          <a:p>
            <a:r>
              <a:rPr lang="zh-CN" altLang="en-US" dirty="0"/>
              <a:t>问题：词频统计 </a:t>
            </a:r>
            <a:r>
              <a:rPr lang="en-US" altLang="zh-CN" dirty="0"/>
              <a:t>–</a:t>
            </a:r>
            <a:r>
              <a:rPr lang="zh-CN" altLang="en-US" dirty="0"/>
              <a:t>查找性能分析（不同实现）</a:t>
            </a:r>
          </a:p>
        </p:txBody>
      </p:sp>
      <p:sp>
        <p:nvSpPr>
          <p:cNvPr id="3" name="灯片编号占位符 2">
            <a:extLst>
              <a:ext uri="{FF2B5EF4-FFF2-40B4-BE49-F238E27FC236}">
                <a16:creationId xmlns="" xmlns:a16="http://schemas.microsoft.com/office/drawing/2014/main" id="{E27327EA-C229-4300-933E-2A85D25D9F1C}"/>
              </a:ext>
            </a:extLst>
          </p:cNvPr>
          <p:cNvSpPr>
            <a:spLocks noGrp="1"/>
          </p:cNvSpPr>
          <p:nvPr>
            <p:ph type="sldNum" sz="quarter" idx="4294967295"/>
          </p:nvPr>
        </p:nvSpPr>
        <p:spPr>
          <a:xfrm>
            <a:off x="8609479" y="6356352"/>
            <a:ext cx="2742843" cy="365125"/>
          </a:xfrm>
          <a:prstGeom prst="rect">
            <a:avLst/>
          </a:prstGeom>
        </p:spPr>
        <p:txBody>
          <a:bodyPr/>
          <a:lstStyle/>
          <a:p>
            <a:fld id="{0C913308-F349-4B6D-A68A-DD1791B4A57B}" type="slidenum">
              <a:rPr lang="zh-CN" altLang="en-US" smtClean="0"/>
              <a:pPr/>
              <a:t>88</a:t>
            </a:fld>
            <a:endParaRPr lang="zh-CN" altLang="en-US" dirty="0"/>
          </a:p>
        </p:txBody>
      </p:sp>
      <p:graphicFrame>
        <p:nvGraphicFramePr>
          <p:cNvPr id="5" name="表格 5">
            <a:extLst>
              <a:ext uri="{FF2B5EF4-FFF2-40B4-BE49-F238E27FC236}">
                <a16:creationId xmlns="" xmlns:a16="http://schemas.microsoft.com/office/drawing/2014/main" id="{65620056-456A-4818-A0EC-A9378F0FB3AC}"/>
              </a:ext>
            </a:extLst>
          </p:cNvPr>
          <p:cNvGraphicFramePr>
            <a:graphicFrameLocks noGrp="1"/>
          </p:cNvGraphicFramePr>
          <p:nvPr>
            <p:extLst>
              <p:ext uri="{D42A27DB-BD31-4B8C-83A1-F6EECF244321}">
                <p14:modId xmlns:p14="http://schemas.microsoft.com/office/powerpoint/2010/main" val="4094627501"/>
              </p:ext>
            </p:extLst>
          </p:nvPr>
        </p:nvGraphicFramePr>
        <p:xfrm>
          <a:off x="1199302" y="1196752"/>
          <a:ext cx="9719814" cy="5003800"/>
        </p:xfrm>
        <a:graphic>
          <a:graphicData uri="http://schemas.openxmlformats.org/drawingml/2006/table">
            <a:tbl>
              <a:tblPr firstRow="1" bandRow="1">
                <a:tableStyleId>{E8034E78-7F5D-4C2E-B375-FC64B27BC917}</a:tableStyleId>
              </a:tblPr>
              <a:tblGrid>
                <a:gridCol w="2951944">
                  <a:extLst>
                    <a:ext uri="{9D8B030D-6E8A-4147-A177-3AD203B41FA5}">
                      <a16:colId xmlns="" xmlns:a16="http://schemas.microsoft.com/office/drawing/2014/main" val="1571320908"/>
                    </a:ext>
                  </a:extLst>
                </a:gridCol>
                <a:gridCol w="1151978">
                  <a:extLst>
                    <a:ext uri="{9D8B030D-6E8A-4147-A177-3AD203B41FA5}">
                      <a16:colId xmlns="" xmlns:a16="http://schemas.microsoft.com/office/drawing/2014/main" val="3767637307"/>
                    </a:ext>
                  </a:extLst>
                </a:gridCol>
                <a:gridCol w="1589012">
                  <a:extLst>
                    <a:ext uri="{9D8B030D-6E8A-4147-A177-3AD203B41FA5}">
                      <a16:colId xmlns="" xmlns:a16="http://schemas.microsoft.com/office/drawing/2014/main" val="699082023"/>
                    </a:ext>
                  </a:extLst>
                </a:gridCol>
                <a:gridCol w="1153083">
                  <a:extLst>
                    <a:ext uri="{9D8B030D-6E8A-4147-A177-3AD203B41FA5}">
                      <a16:colId xmlns="" xmlns:a16="http://schemas.microsoft.com/office/drawing/2014/main" val="2738097956"/>
                    </a:ext>
                  </a:extLst>
                </a:gridCol>
                <a:gridCol w="2873797">
                  <a:extLst>
                    <a:ext uri="{9D8B030D-6E8A-4147-A177-3AD203B41FA5}">
                      <a16:colId xmlns="" xmlns:a16="http://schemas.microsoft.com/office/drawing/2014/main" val="3446322388"/>
                    </a:ext>
                  </a:extLst>
                </a:gridCol>
              </a:tblGrid>
              <a:tr h="370840">
                <a:tc>
                  <a:txBody>
                    <a:bodyPr/>
                    <a:lstStyle/>
                    <a:p>
                      <a:pPr algn="ctr"/>
                      <a:r>
                        <a:rPr lang="zh-CN" altLang="en-US" dirty="0"/>
                        <a:t>查找与存储方式</a:t>
                      </a:r>
                    </a:p>
                  </a:txBody>
                  <a:tcPr marL="91428" marR="91428"/>
                </a:tc>
                <a:tc>
                  <a:txBody>
                    <a:bodyPr/>
                    <a:lstStyle/>
                    <a:p>
                      <a:pPr algn="ctr"/>
                      <a:r>
                        <a:rPr lang="zh-CN" altLang="en-US" dirty="0"/>
                        <a:t>比较次数</a:t>
                      </a:r>
                    </a:p>
                  </a:txBody>
                  <a:tcPr marL="91428" marR="91428"/>
                </a:tc>
                <a:tc>
                  <a:txBody>
                    <a:bodyPr/>
                    <a:lstStyle/>
                    <a:p>
                      <a:pPr algn="ctr"/>
                      <a:r>
                        <a:rPr lang="zh-CN" altLang="en-US" dirty="0"/>
                        <a:t>平均比较次数</a:t>
                      </a:r>
                    </a:p>
                  </a:txBody>
                  <a:tcPr marL="91428" marR="91428"/>
                </a:tc>
                <a:tc>
                  <a:txBody>
                    <a:bodyPr/>
                    <a:lstStyle/>
                    <a:p>
                      <a:pPr algn="ctr"/>
                      <a:r>
                        <a:rPr lang="zh-CN" altLang="en-US" dirty="0"/>
                        <a:t>运行时间</a:t>
                      </a:r>
                    </a:p>
                  </a:txBody>
                  <a:tcPr marL="91428" marR="91428"/>
                </a:tc>
                <a:tc>
                  <a:txBody>
                    <a:bodyPr/>
                    <a:lstStyle/>
                    <a:p>
                      <a:pPr algn="ctr"/>
                      <a:r>
                        <a:rPr lang="zh-CN" altLang="en-US" dirty="0"/>
                        <a:t>说明</a:t>
                      </a:r>
                    </a:p>
                  </a:txBody>
                  <a:tcPr marL="91428" marR="91428"/>
                </a:tc>
                <a:extLst>
                  <a:ext uri="{0D108BD9-81ED-4DB2-BD59-A6C34878D82A}">
                    <a16:rowId xmlns="" xmlns:a16="http://schemas.microsoft.com/office/drawing/2014/main" val="571182460"/>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顺序查找 </a:t>
                      </a:r>
                      <a:r>
                        <a:rPr lang="en-US" altLang="zh-CN" sz="1600" dirty="0">
                          <a:solidFill>
                            <a:schemeClr val="tx1"/>
                          </a:solidFill>
                          <a:latin typeface="楷体" panose="02010609060101010101" pitchFamily="49" charset="-122"/>
                          <a:ea typeface="楷体" panose="02010609060101010101" pitchFamily="49" charset="-122"/>
                        </a:rPr>
                        <a:t>+ </a:t>
                      </a:r>
                      <a:r>
                        <a:rPr lang="zh-CN" altLang="en-US" sz="1600" dirty="0">
                          <a:solidFill>
                            <a:schemeClr val="tx1"/>
                          </a:solidFill>
                          <a:latin typeface="楷体" panose="02010609060101010101" pitchFamily="49" charset="-122"/>
                          <a:ea typeface="楷体" panose="02010609060101010101" pitchFamily="49" charset="-122"/>
                        </a:rPr>
                        <a:t>顺序表（无序）</a:t>
                      </a: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1,604,647,193</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2962.5</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7.114s</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不需要移动数据，但查找效率低</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查找性能为</a:t>
                      </a:r>
                      <a:r>
                        <a:rPr lang="en-US" altLang="zh-CN" sz="1600" dirty="0">
                          <a:solidFill>
                            <a:schemeClr val="tx1"/>
                          </a:solidFill>
                          <a:latin typeface="楷体" panose="02010609060101010101" pitchFamily="49" charset="-122"/>
                          <a:ea typeface="楷体" panose="02010609060101010101" pitchFamily="49" charset="-122"/>
                        </a:rPr>
                        <a:t>O(N)</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extLst>
                  <a:ext uri="{0D108BD9-81ED-4DB2-BD59-A6C34878D82A}">
                    <a16:rowId xmlns="" xmlns:a16="http://schemas.microsoft.com/office/drawing/2014/main" val="2274617856"/>
                  </a:ext>
                </a:extLst>
              </a:tr>
              <a:tr h="370840">
                <a:tc>
                  <a:txBody>
                    <a:bodyPr/>
                    <a:lstStyle/>
                    <a:p>
                      <a:r>
                        <a:rPr lang="zh-CN" altLang="en-US" sz="1600" b="1" dirty="0">
                          <a:solidFill>
                            <a:schemeClr val="tx1"/>
                          </a:solidFill>
                          <a:latin typeface="楷体" panose="02010609060101010101" pitchFamily="49" charset="-122"/>
                          <a:ea typeface="楷体" panose="02010609060101010101" pitchFamily="49" charset="-122"/>
                        </a:rPr>
                        <a:t>顺序查找</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链表（有序）</a:t>
                      </a:r>
                    </a:p>
                  </a:txBody>
                  <a:tcPr marL="91428" marR="91428"/>
                </a:tc>
                <a:tc>
                  <a:txBody>
                    <a:bodyPr/>
                    <a:lstStyle/>
                    <a:p>
                      <a:pPr algn="ctr"/>
                      <a:r>
                        <a:rPr lang="en-US" altLang="zh-CN" sz="1600" b="1" dirty="0">
                          <a:solidFill>
                            <a:schemeClr val="tx1"/>
                          </a:solidFill>
                          <a:latin typeface="楷体" panose="02010609060101010101" pitchFamily="49" charset="-122"/>
                          <a:ea typeface="楷体" panose="02010609060101010101" pitchFamily="49" charset="-122"/>
                        </a:rPr>
                        <a:t>4,151,966,169</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b="1" dirty="0">
                          <a:solidFill>
                            <a:schemeClr val="tx1"/>
                          </a:solidFill>
                          <a:latin typeface="楷体" panose="02010609060101010101" pitchFamily="49" charset="-122"/>
                          <a:ea typeface="楷体" panose="02010609060101010101" pitchFamily="49" charset="-122"/>
                        </a:rPr>
                        <a:t>7,665.5</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b="1" dirty="0">
                          <a:solidFill>
                            <a:schemeClr val="tx1"/>
                          </a:solidFill>
                          <a:latin typeface="楷体" panose="02010609060101010101" pitchFamily="49" charset="-122"/>
                          <a:ea typeface="楷体" panose="02010609060101010101" pitchFamily="49" charset="-122"/>
                        </a:rPr>
                        <a:t>97.4s</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r>
                        <a:rPr lang="zh-CN" altLang="en-US" sz="1600" b="1" dirty="0">
                          <a:solidFill>
                            <a:schemeClr val="tx1"/>
                          </a:solidFill>
                          <a:latin typeface="楷体" panose="02010609060101010101" pitchFamily="49" charset="-122"/>
                          <a:ea typeface="楷体" panose="02010609060101010101" pitchFamily="49" charset="-122"/>
                        </a:rPr>
                        <a:t>不需要移动数据，但查找效率低</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查找性能为</a:t>
                      </a:r>
                      <a:r>
                        <a:rPr lang="en-US" altLang="zh-CN" sz="1600" b="1" dirty="0">
                          <a:solidFill>
                            <a:schemeClr val="tx1"/>
                          </a:solidFill>
                          <a:latin typeface="楷体" panose="02010609060101010101" pitchFamily="49" charset="-122"/>
                          <a:ea typeface="楷体" panose="02010609060101010101" pitchFamily="49" charset="-122"/>
                        </a:rPr>
                        <a:t>O(N)</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extLst>
                  <a:ext uri="{0D108BD9-81ED-4DB2-BD59-A6C34878D82A}">
                    <a16:rowId xmlns="" xmlns:a16="http://schemas.microsoft.com/office/drawing/2014/main" val="1641388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tx1"/>
                          </a:solidFill>
                          <a:latin typeface="楷体" panose="02010609060101010101" pitchFamily="49" charset="-122"/>
                          <a:ea typeface="楷体" panose="02010609060101010101" pitchFamily="49" charset="-122"/>
                        </a:rPr>
                        <a:t>顺序查找</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链表（无序）</a:t>
                      </a:r>
                    </a:p>
                  </a:txBody>
                  <a:tcPr marL="91428" marR="91428"/>
                </a:tc>
                <a:tc>
                  <a:txBody>
                    <a:bodyPr/>
                    <a:lstStyle/>
                    <a:p>
                      <a:pPr algn="ctr"/>
                      <a:r>
                        <a:rPr lang="en-US" altLang="zh-CN" sz="1600" b="1" dirty="0">
                          <a:solidFill>
                            <a:schemeClr val="tx1"/>
                          </a:solidFill>
                          <a:latin typeface="楷体" panose="02010609060101010101" pitchFamily="49" charset="-122"/>
                          <a:ea typeface="楷体" panose="02010609060101010101" pitchFamily="49" charset="-122"/>
                        </a:rPr>
                        <a:t>1,604,647,193</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楷体" panose="02010609060101010101" pitchFamily="49" charset="-122"/>
                          <a:ea typeface="楷体" panose="02010609060101010101" pitchFamily="49" charset="-122"/>
                        </a:rPr>
                        <a:t>2962.5</a:t>
                      </a:r>
                      <a:endParaRPr lang="zh-CN" altLang="en-US" sz="1600" dirty="0">
                        <a:solidFill>
                          <a:schemeClr val="tx1"/>
                        </a:solidFill>
                        <a:latin typeface="楷体" panose="02010609060101010101" pitchFamily="49" charset="-122"/>
                        <a:ea typeface="楷体" panose="02010609060101010101" pitchFamily="49" charset="-122"/>
                      </a:endParaRPr>
                    </a:p>
                    <a:p>
                      <a:pPr algn="ct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b="1" dirty="0">
                          <a:solidFill>
                            <a:schemeClr val="tx1"/>
                          </a:solidFill>
                          <a:latin typeface="楷体" panose="02010609060101010101" pitchFamily="49" charset="-122"/>
                          <a:ea typeface="楷体" panose="02010609060101010101" pitchFamily="49" charset="-122"/>
                        </a:rPr>
                        <a:t>26.5s</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tx1"/>
                          </a:solidFill>
                          <a:latin typeface="楷体" panose="02010609060101010101" pitchFamily="49" charset="-122"/>
                          <a:ea typeface="楷体" panose="02010609060101010101" pitchFamily="49" charset="-122"/>
                        </a:rPr>
                        <a:t>不需要移动数据，但查找效率低</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查找性能为</a:t>
                      </a:r>
                      <a:r>
                        <a:rPr lang="en-US" altLang="zh-CN" sz="1600" b="1" dirty="0">
                          <a:solidFill>
                            <a:schemeClr val="tx1"/>
                          </a:solidFill>
                          <a:latin typeface="楷体" panose="02010609060101010101" pitchFamily="49" charset="-122"/>
                          <a:ea typeface="楷体" panose="02010609060101010101" pitchFamily="49" charset="-122"/>
                        </a:rPr>
                        <a:t>O(N)</a:t>
                      </a:r>
                      <a:endParaRPr lang="zh-CN" altLang="en-US" sz="1600" b="1" dirty="0">
                        <a:solidFill>
                          <a:schemeClr val="tx1"/>
                        </a:solidFill>
                        <a:latin typeface="楷体" panose="02010609060101010101" pitchFamily="49" charset="-122"/>
                        <a:ea typeface="楷体" panose="02010609060101010101" pitchFamily="49" charset="-122"/>
                      </a:endParaRPr>
                    </a:p>
                  </a:txBody>
                  <a:tcPr marL="91428" marR="91428"/>
                </a:tc>
                <a:extLst>
                  <a:ext uri="{0D108BD9-81ED-4DB2-BD59-A6C34878D82A}">
                    <a16:rowId xmlns="" xmlns:a16="http://schemas.microsoft.com/office/drawing/2014/main" val="3762753874"/>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索引结构 </a:t>
                      </a:r>
                      <a:r>
                        <a:rPr lang="en-US" altLang="zh-CN" sz="1600" dirty="0">
                          <a:solidFill>
                            <a:schemeClr val="tx1"/>
                          </a:solidFill>
                          <a:latin typeface="楷体" panose="02010609060101010101" pitchFamily="49" charset="-122"/>
                          <a:ea typeface="楷体" panose="02010609060101010101" pitchFamily="49" charset="-122"/>
                        </a:rPr>
                        <a:t>+ </a:t>
                      </a:r>
                      <a:r>
                        <a:rPr lang="zh-CN" altLang="en-US" sz="1600" dirty="0">
                          <a:solidFill>
                            <a:schemeClr val="tx1"/>
                          </a:solidFill>
                          <a:latin typeface="楷体" panose="02010609060101010101" pitchFamily="49" charset="-122"/>
                          <a:ea typeface="楷体" panose="02010609060101010101" pitchFamily="49" charset="-122"/>
                        </a:rPr>
                        <a:t>链表</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有序</a:t>
                      </a:r>
                      <a:r>
                        <a:rPr lang="en-US" altLang="zh-CN" sz="1600" dirty="0">
                          <a:solidFill>
                            <a:schemeClr val="tx1"/>
                          </a:solidFill>
                          <a:latin typeface="楷体" panose="02010609060101010101" pitchFamily="49" charset="-122"/>
                          <a:ea typeface="楷体" panose="02010609060101010101" pitchFamily="49" charset="-122"/>
                        </a:rPr>
                        <a:t>)</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208,620,575</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385.1</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4.517s</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r>
                        <a:rPr lang="zh-CN" altLang="en-US" sz="1600" dirty="0">
                          <a:solidFill>
                            <a:schemeClr val="tx1"/>
                          </a:solidFill>
                          <a:latin typeface="楷体" panose="02010609060101010101" pitchFamily="49" charset="-122"/>
                          <a:ea typeface="楷体" panose="02010609060101010101" pitchFamily="49" charset="-122"/>
                        </a:rPr>
                        <a:t>建立</a:t>
                      </a:r>
                      <a:r>
                        <a:rPr lang="en-US" altLang="zh-CN" sz="1600" dirty="0">
                          <a:solidFill>
                            <a:schemeClr val="tx1"/>
                          </a:solidFill>
                          <a:latin typeface="楷体" panose="02010609060101010101" pitchFamily="49" charset="-122"/>
                          <a:ea typeface="楷体" panose="02010609060101010101" pitchFamily="49" charset="-122"/>
                        </a:rPr>
                        <a:t>26</a:t>
                      </a:r>
                      <a:r>
                        <a:rPr lang="zh-CN" altLang="en-US" sz="1600" dirty="0">
                          <a:solidFill>
                            <a:schemeClr val="tx1"/>
                          </a:solidFill>
                          <a:latin typeface="楷体" panose="02010609060101010101" pitchFamily="49" charset="-122"/>
                          <a:ea typeface="楷体" panose="02010609060101010101" pitchFamily="49" charset="-122"/>
                        </a:rPr>
                        <a:t>字母开头的单词索引，有效改进了链表查找性能</a:t>
                      </a:r>
                    </a:p>
                  </a:txBody>
                  <a:tcPr marL="91428" marR="91428"/>
                </a:tc>
                <a:extLst>
                  <a:ext uri="{0D108BD9-81ED-4DB2-BD59-A6C34878D82A}">
                    <a16:rowId xmlns="" xmlns:a16="http://schemas.microsoft.com/office/drawing/2014/main" val="2288059607"/>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折半查找 </a:t>
                      </a:r>
                      <a:r>
                        <a:rPr lang="en-US" altLang="zh-CN" sz="1600" dirty="0">
                          <a:solidFill>
                            <a:schemeClr val="tx1"/>
                          </a:solidFill>
                          <a:latin typeface="楷体" panose="02010609060101010101" pitchFamily="49" charset="-122"/>
                          <a:ea typeface="楷体" panose="02010609060101010101" pitchFamily="49" charset="-122"/>
                        </a:rPr>
                        <a:t>+ </a:t>
                      </a:r>
                      <a:r>
                        <a:rPr lang="zh-CN" altLang="en-US" sz="1600" dirty="0">
                          <a:solidFill>
                            <a:schemeClr val="tx1"/>
                          </a:solidFill>
                          <a:latin typeface="楷体" panose="02010609060101010101" pitchFamily="49" charset="-122"/>
                          <a:ea typeface="楷体" panose="02010609060101010101" pitchFamily="49" charset="-122"/>
                        </a:rPr>
                        <a:t>顺序表（有序）</a:t>
                      </a:r>
                    </a:p>
                  </a:txBody>
                  <a:tcPr marL="91428" marR="9142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楷体" panose="02010609060101010101" pitchFamily="49" charset="-122"/>
                          <a:ea typeface="楷体" panose="02010609060101010101" pitchFamily="49" charset="-122"/>
                        </a:rPr>
                        <a:t>6,923,725</a:t>
                      </a:r>
                      <a:endParaRPr lang="zh-CN" altLang="en-US" sz="1600" dirty="0">
                        <a:solidFill>
                          <a:schemeClr val="tx1"/>
                        </a:solidFill>
                        <a:latin typeface="楷体" panose="02010609060101010101" pitchFamily="49" charset="-122"/>
                        <a:ea typeface="楷体" panose="02010609060101010101" pitchFamily="49" charset="-122"/>
                      </a:endParaRPr>
                    </a:p>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latin typeface="楷体" panose="02010609060101010101" pitchFamily="49" charset="-122"/>
                          <a:ea typeface="楷体" panose="02010609060101010101" pitchFamily="49" charset="-122"/>
                        </a:rPr>
                        <a:t>12.8</a:t>
                      </a:r>
                      <a:endParaRPr lang="zh-CN" altLang="en-US" sz="1600" dirty="0">
                        <a:solidFill>
                          <a:schemeClr val="tx1"/>
                        </a:solidFill>
                        <a:latin typeface="楷体" panose="02010609060101010101" pitchFamily="49" charset="-122"/>
                        <a:ea typeface="楷体" panose="02010609060101010101" pitchFamily="49" charset="-122"/>
                      </a:endParaRPr>
                    </a:p>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1.103s</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r>
                        <a:rPr lang="zh-CN" altLang="en-US" sz="1600" dirty="0">
                          <a:solidFill>
                            <a:schemeClr val="tx1"/>
                          </a:solidFill>
                          <a:latin typeface="楷体" panose="02010609060101010101" pitchFamily="49" charset="-122"/>
                          <a:ea typeface="楷体" panose="02010609060101010101" pitchFamily="49" charset="-122"/>
                        </a:rPr>
                        <a:t>需要移动数据，查找性能为</a:t>
                      </a:r>
                      <a:r>
                        <a:rPr lang="en-US" altLang="zh-CN" sz="1600" dirty="0">
                          <a:solidFill>
                            <a:schemeClr val="tx1"/>
                          </a:solidFill>
                          <a:latin typeface="楷体" panose="02010609060101010101" pitchFamily="49" charset="-122"/>
                          <a:ea typeface="楷体" panose="02010609060101010101" pitchFamily="49" charset="-122"/>
                        </a:rPr>
                        <a:t>O(log</a:t>
                      </a:r>
                      <a:r>
                        <a:rPr lang="en-US" altLang="zh-CN" sz="1600" baseline="-25000" dirty="0">
                          <a:solidFill>
                            <a:schemeClr val="tx1"/>
                          </a:solidFill>
                          <a:latin typeface="楷体" panose="02010609060101010101" pitchFamily="49" charset="-122"/>
                          <a:ea typeface="楷体" panose="02010609060101010101" pitchFamily="49" charset="-122"/>
                        </a:rPr>
                        <a:t>2</a:t>
                      </a:r>
                      <a:r>
                        <a:rPr lang="en-US" altLang="zh-CN" sz="1600" dirty="0">
                          <a:solidFill>
                            <a:schemeClr val="tx1"/>
                          </a:solidFill>
                          <a:latin typeface="楷体" panose="02010609060101010101" pitchFamily="49" charset="-122"/>
                          <a:ea typeface="楷体" panose="02010609060101010101" pitchFamily="49" charset="-122"/>
                        </a:rPr>
                        <a:t>N)</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extLst>
                  <a:ext uri="{0D108BD9-81ED-4DB2-BD59-A6C34878D82A}">
                    <a16:rowId xmlns="" xmlns:a16="http://schemas.microsoft.com/office/drawing/2014/main" val="3811539394"/>
                  </a:ext>
                </a:extLst>
              </a:tr>
              <a:tr h="370840">
                <a:tc>
                  <a:txBody>
                    <a:bodyPr/>
                    <a:lstStyle/>
                    <a:p>
                      <a:r>
                        <a:rPr lang="en-US" altLang="zh-CN" sz="1600" dirty="0">
                          <a:solidFill>
                            <a:schemeClr val="tx1"/>
                          </a:solidFill>
                          <a:latin typeface="楷体" panose="02010609060101010101" pitchFamily="49" charset="-122"/>
                          <a:ea typeface="楷体" panose="02010609060101010101" pitchFamily="49" charset="-122"/>
                        </a:rPr>
                        <a:t>BST</a:t>
                      </a:r>
                      <a:r>
                        <a:rPr lang="zh-CN" altLang="en-US" sz="1600" dirty="0">
                          <a:solidFill>
                            <a:schemeClr val="tx1"/>
                          </a:solidFill>
                          <a:latin typeface="楷体" panose="02010609060101010101" pitchFamily="49" charset="-122"/>
                          <a:ea typeface="楷体" panose="02010609060101010101" pitchFamily="49" charset="-122"/>
                        </a:rPr>
                        <a:t>树</a:t>
                      </a: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6,768,565</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12.5</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0.543s</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r>
                        <a:rPr lang="zh-CN" altLang="en-US" sz="1600" dirty="0">
                          <a:solidFill>
                            <a:schemeClr val="tx1"/>
                          </a:solidFill>
                          <a:latin typeface="楷体" panose="02010609060101010101" pitchFamily="49" charset="-122"/>
                          <a:ea typeface="楷体" panose="02010609060101010101" pitchFamily="49" charset="-122"/>
                        </a:rPr>
                        <a:t>理想情况下（平衡树）查找性能为</a:t>
                      </a:r>
                      <a:r>
                        <a:rPr lang="en-US" altLang="zh-CN" sz="1600" dirty="0">
                          <a:solidFill>
                            <a:schemeClr val="tx1"/>
                          </a:solidFill>
                          <a:latin typeface="楷体" panose="02010609060101010101" pitchFamily="49" charset="-122"/>
                          <a:ea typeface="楷体" panose="02010609060101010101" pitchFamily="49" charset="-122"/>
                        </a:rPr>
                        <a:t>O(log</a:t>
                      </a:r>
                      <a:r>
                        <a:rPr lang="en-US" altLang="zh-CN" sz="1600" baseline="-25000" dirty="0">
                          <a:solidFill>
                            <a:schemeClr val="tx1"/>
                          </a:solidFill>
                          <a:latin typeface="楷体" panose="02010609060101010101" pitchFamily="49" charset="-122"/>
                          <a:ea typeface="楷体" panose="02010609060101010101" pitchFamily="49" charset="-122"/>
                        </a:rPr>
                        <a:t>2</a:t>
                      </a:r>
                      <a:r>
                        <a:rPr lang="en-US" altLang="zh-CN" sz="1600" dirty="0">
                          <a:solidFill>
                            <a:schemeClr val="tx1"/>
                          </a:solidFill>
                          <a:latin typeface="楷体" panose="02010609060101010101" pitchFamily="49" charset="-122"/>
                          <a:ea typeface="楷体" panose="02010609060101010101" pitchFamily="49" charset="-122"/>
                        </a:rPr>
                        <a:t>N),</a:t>
                      </a:r>
                      <a:r>
                        <a:rPr lang="zh-CN" altLang="en-US" sz="1600">
                          <a:solidFill>
                            <a:schemeClr val="tx1"/>
                          </a:solidFill>
                          <a:latin typeface="楷体" panose="02010609060101010101" pitchFamily="49" charset="-122"/>
                          <a:ea typeface="楷体" panose="02010609060101010101" pitchFamily="49" charset="-122"/>
                        </a:rPr>
                        <a:t>无数据移动</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extLst>
                  <a:ext uri="{0D108BD9-81ED-4DB2-BD59-A6C34878D82A}">
                    <a16:rowId xmlns="" xmlns:a16="http://schemas.microsoft.com/office/drawing/2014/main" val="1205966446"/>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字典树（</a:t>
                      </a:r>
                      <a:r>
                        <a:rPr lang="en-US" altLang="zh-CN" sz="1600" dirty="0" err="1">
                          <a:solidFill>
                            <a:schemeClr val="tx1"/>
                          </a:solidFill>
                          <a:latin typeface="楷体" panose="02010609060101010101" pitchFamily="49" charset="-122"/>
                          <a:ea typeface="楷体" panose="02010609060101010101" pitchFamily="49" charset="-122"/>
                        </a:rPr>
                        <a:t>Trie</a:t>
                      </a:r>
                      <a:r>
                        <a:rPr lang="zh-CN" altLang="en-US" sz="1600" dirty="0">
                          <a:solidFill>
                            <a:schemeClr val="tx1"/>
                          </a:solidFill>
                          <a:latin typeface="楷体" panose="02010609060101010101" pitchFamily="49" charset="-122"/>
                          <a:ea typeface="楷体" panose="02010609060101010101" pitchFamily="49" charset="-122"/>
                        </a:rPr>
                        <a:t>）</a:t>
                      </a: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3,031,958</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5.6</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dirty="0">
                          <a:solidFill>
                            <a:schemeClr val="tx1"/>
                          </a:solidFill>
                          <a:latin typeface="楷体" panose="02010609060101010101" pitchFamily="49" charset="-122"/>
                          <a:ea typeface="楷体" panose="02010609060101010101" pitchFamily="49" charset="-122"/>
                        </a:rPr>
                        <a:t>0.49s</a:t>
                      </a:r>
                      <a:endParaRPr lang="zh-CN" altLang="en-US" sz="1600" dirty="0">
                        <a:solidFill>
                          <a:schemeClr val="tx1"/>
                        </a:solidFill>
                        <a:latin typeface="楷体" panose="02010609060101010101" pitchFamily="49" charset="-122"/>
                        <a:ea typeface="楷体" panose="02010609060101010101" pitchFamily="49" charset="-122"/>
                      </a:endParaRPr>
                    </a:p>
                  </a:txBody>
                  <a:tcPr marL="91428" marR="91428"/>
                </a:tc>
                <a:tc>
                  <a:txBody>
                    <a:bodyPr/>
                    <a:lstStyle/>
                    <a:p>
                      <a:r>
                        <a:rPr lang="zh-CN" altLang="en-US" sz="1600" dirty="0">
                          <a:solidFill>
                            <a:schemeClr val="tx1"/>
                          </a:solidFill>
                          <a:latin typeface="楷体" panose="02010609060101010101" pitchFamily="49" charset="-122"/>
                          <a:ea typeface="楷体" panose="02010609060101010101" pitchFamily="49" charset="-122"/>
                        </a:rPr>
                        <a:t>查找性能与单词规模无关，只与单词平均长度有关</a:t>
                      </a:r>
                    </a:p>
                  </a:txBody>
                  <a:tcPr marL="91428" marR="91428"/>
                </a:tc>
                <a:extLst>
                  <a:ext uri="{0D108BD9-81ED-4DB2-BD59-A6C34878D82A}">
                    <a16:rowId xmlns="" xmlns:a16="http://schemas.microsoft.com/office/drawing/2014/main" val="42167842"/>
                  </a:ext>
                </a:extLst>
              </a:tr>
              <a:tr h="370840">
                <a:tc>
                  <a:txBody>
                    <a:bodyPr/>
                    <a:lstStyle/>
                    <a:p>
                      <a:r>
                        <a:rPr lang="en-US" altLang="zh-CN" sz="1600" b="1" dirty="0">
                          <a:solidFill>
                            <a:srgbClr val="C00000"/>
                          </a:solidFill>
                          <a:latin typeface="楷体" panose="02010609060101010101" pitchFamily="49" charset="-122"/>
                          <a:ea typeface="楷体" panose="02010609060101010101" pitchFamily="49" charset="-122"/>
                        </a:rPr>
                        <a:t>Hash</a:t>
                      </a:r>
                      <a:r>
                        <a:rPr lang="zh-CN" altLang="en-US" sz="1600" b="1" dirty="0">
                          <a:solidFill>
                            <a:srgbClr val="C00000"/>
                          </a:solidFill>
                          <a:latin typeface="楷体" panose="02010609060101010101" pitchFamily="49" charset="-122"/>
                          <a:ea typeface="楷体" panose="02010609060101010101" pitchFamily="49" charset="-122"/>
                        </a:rPr>
                        <a:t>查找（</a:t>
                      </a:r>
                      <a:r>
                        <a:rPr lang="en-US" altLang="zh-CN" sz="1600" b="1" dirty="0">
                          <a:solidFill>
                            <a:srgbClr val="C00000"/>
                          </a:solidFill>
                          <a:latin typeface="楷体" panose="02010609060101010101" pitchFamily="49" charset="-122"/>
                          <a:ea typeface="楷体" panose="02010609060101010101" pitchFamily="49" charset="-122"/>
                        </a:rPr>
                        <a:t>30000</a:t>
                      </a:r>
                      <a:r>
                        <a:rPr lang="zh-CN" altLang="en-US" sz="1600" b="1" dirty="0">
                          <a:solidFill>
                            <a:srgbClr val="C00000"/>
                          </a:solidFill>
                          <a:latin typeface="楷体" panose="02010609060101010101" pitchFamily="49" charset="-122"/>
                          <a:ea typeface="楷体" panose="02010609060101010101" pitchFamily="49" charset="-122"/>
                        </a:rPr>
                        <a:t>大小）</a:t>
                      </a:r>
                    </a:p>
                  </a:txBody>
                  <a:tcPr marL="91428" marR="91428"/>
                </a:tc>
                <a:tc>
                  <a:txBody>
                    <a:bodyPr/>
                    <a:lstStyle/>
                    <a:p>
                      <a:pPr algn="ctr"/>
                      <a:r>
                        <a:rPr lang="en-US" altLang="zh-CN" sz="1600" b="1" dirty="0">
                          <a:solidFill>
                            <a:srgbClr val="C00000"/>
                          </a:solidFill>
                          <a:latin typeface="楷体" panose="02010609060101010101" pitchFamily="49" charset="-122"/>
                          <a:ea typeface="楷体" panose="02010609060101010101" pitchFamily="49" charset="-122"/>
                        </a:rPr>
                        <a:t>569,410</a:t>
                      </a:r>
                      <a:endParaRPr lang="zh-CN" altLang="en-US" sz="1600" b="1" dirty="0">
                        <a:solidFill>
                          <a:srgbClr val="C00000"/>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b="1" dirty="0">
                          <a:solidFill>
                            <a:srgbClr val="C00000"/>
                          </a:solidFill>
                          <a:latin typeface="楷体" panose="02010609060101010101" pitchFamily="49" charset="-122"/>
                          <a:ea typeface="楷体" panose="02010609060101010101" pitchFamily="49" charset="-122"/>
                        </a:rPr>
                        <a:t>1.05</a:t>
                      </a:r>
                      <a:endParaRPr lang="zh-CN" altLang="en-US" sz="1600" b="1" dirty="0">
                        <a:solidFill>
                          <a:srgbClr val="C00000"/>
                        </a:solidFill>
                        <a:latin typeface="楷体" panose="02010609060101010101" pitchFamily="49" charset="-122"/>
                        <a:ea typeface="楷体" panose="02010609060101010101" pitchFamily="49" charset="-122"/>
                      </a:endParaRPr>
                    </a:p>
                  </a:txBody>
                  <a:tcPr marL="91428" marR="91428"/>
                </a:tc>
                <a:tc>
                  <a:txBody>
                    <a:bodyPr/>
                    <a:lstStyle/>
                    <a:p>
                      <a:pPr algn="ctr"/>
                      <a:r>
                        <a:rPr lang="en-US" altLang="zh-CN" sz="1600" b="1" dirty="0">
                          <a:solidFill>
                            <a:srgbClr val="C00000"/>
                          </a:solidFill>
                          <a:latin typeface="楷体" panose="02010609060101010101" pitchFamily="49" charset="-122"/>
                          <a:ea typeface="楷体" panose="02010609060101010101" pitchFamily="49" charset="-122"/>
                        </a:rPr>
                        <a:t>0.456</a:t>
                      </a:r>
                      <a:endParaRPr lang="zh-CN" altLang="en-US" sz="1600" b="1" dirty="0">
                        <a:solidFill>
                          <a:srgbClr val="C00000"/>
                        </a:solidFill>
                        <a:latin typeface="楷体" panose="02010609060101010101" pitchFamily="49" charset="-122"/>
                        <a:ea typeface="楷体" panose="02010609060101010101" pitchFamily="49" charset="-122"/>
                      </a:endParaRPr>
                    </a:p>
                  </a:txBody>
                  <a:tcPr marL="91428" marR="914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C00000"/>
                          </a:solidFill>
                          <a:latin typeface="楷体" panose="02010609060101010101" pitchFamily="49" charset="-122"/>
                          <a:ea typeface="楷体" panose="02010609060101010101" pitchFamily="49" charset="-122"/>
                        </a:rPr>
                        <a:t>查找性能与单词规模无关，只与</a:t>
                      </a:r>
                      <a:r>
                        <a:rPr lang="en-US" altLang="zh-CN" sz="1600" b="1" dirty="0">
                          <a:solidFill>
                            <a:srgbClr val="C00000"/>
                          </a:solidFill>
                          <a:latin typeface="楷体" panose="02010609060101010101" pitchFamily="49" charset="-122"/>
                          <a:ea typeface="楷体" panose="02010609060101010101" pitchFamily="49" charset="-122"/>
                        </a:rPr>
                        <a:t>Hash</a:t>
                      </a:r>
                      <a:r>
                        <a:rPr lang="zh-CN" altLang="en-US" sz="1600" b="1" dirty="0">
                          <a:solidFill>
                            <a:srgbClr val="C00000"/>
                          </a:solidFill>
                          <a:latin typeface="楷体" panose="02010609060101010101" pitchFamily="49" charset="-122"/>
                          <a:ea typeface="楷体" panose="02010609060101010101" pitchFamily="49" charset="-122"/>
                        </a:rPr>
                        <a:t>冲突数有关</a:t>
                      </a:r>
                    </a:p>
                  </a:txBody>
                  <a:tcPr marL="91428" marR="91428"/>
                </a:tc>
                <a:extLst>
                  <a:ext uri="{0D108BD9-81ED-4DB2-BD59-A6C34878D82A}">
                    <a16:rowId xmlns="" xmlns:a16="http://schemas.microsoft.com/office/drawing/2014/main" val="3401359585"/>
                  </a:ext>
                </a:extLst>
              </a:tr>
            </a:tbl>
          </a:graphicData>
        </a:graphic>
      </p:graphicFrame>
      <p:sp>
        <p:nvSpPr>
          <p:cNvPr id="6" name="文本框 5">
            <a:extLst>
              <a:ext uri="{FF2B5EF4-FFF2-40B4-BE49-F238E27FC236}">
                <a16:creationId xmlns="" xmlns:a16="http://schemas.microsoft.com/office/drawing/2014/main" id="{E57E5F30-D778-431B-B4FB-B39383BA0D5E}"/>
              </a:ext>
            </a:extLst>
          </p:cNvPr>
          <p:cNvSpPr txBox="1"/>
          <p:nvPr/>
        </p:nvSpPr>
        <p:spPr>
          <a:xfrm>
            <a:off x="2836566" y="6269250"/>
            <a:ext cx="6518131" cy="400110"/>
          </a:xfrm>
          <a:prstGeom prst="rect">
            <a:avLst/>
          </a:prstGeom>
          <a:noFill/>
        </p:spPr>
        <p:txBody>
          <a:bodyPr wrap="none" rtlCol="0">
            <a:spAutoFit/>
          </a:bodyPr>
          <a:lstStyle/>
          <a:p>
            <a:r>
              <a:rPr lang="zh-CN" altLang="en-US" sz="2000" b="1" dirty="0">
                <a:latin typeface="楷体" panose="02010609060101010101" pitchFamily="49" charset="-122"/>
                <a:ea typeface="楷体" panose="02010609060101010101" pitchFamily="49" charset="-122"/>
              </a:rPr>
              <a:t>数据说明：文本单词总数</a:t>
            </a:r>
            <a:r>
              <a:rPr lang="en-US" altLang="zh-CN" sz="2000" b="1" dirty="0">
                <a:latin typeface="楷体" panose="02010609060101010101" pitchFamily="49" charset="-122"/>
                <a:ea typeface="楷体" panose="02010609060101010101" pitchFamily="49" charset="-122"/>
              </a:rPr>
              <a:t>541,639</a:t>
            </a:r>
            <a:r>
              <a:rPr lang="zh-CN" altLang="en-US" sz="2000" b="1" dirty="0">
                <a:latin typeface="楷体" panose="02010609060101010101" pitchFamily="49" charset="-122"/>
                <a:ea typeface="楷体" panose="02010609060101010101" pitchFamily="49" charset="-122"/>
              </a:rPr>
              <a:t>，不同单词总数</a:t>
            </a:r>
            <a:r>
              <a:rPr lang="en-US" altLang="zh-CN" sz="2000" b="1" dirty="0">
                <a:latin typeface="楷体" panose="02010609060101010101" pitchFamily="49" charset="-122"/>
                <a:ea typeface="楷体" panose="02010609060101010101" pitchFamily="49" charset="-122"/>
              </a:rPr>
              <a:t>22,086</a:t>
            </a: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45800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8228529" y="3200400"/>
            <a:ext cx="2844430" cy="2895600"/>
          </a:xfrm>
          <a:prstGeom prst="rect">
            <a:avLst/>
          </a:prstGeom>
          <a:noFill/>
          <a:ln w="9525">
            <a:noFill/>
            <a:miter lim="800000"/>
            <a:headEnd/>
            <a:tailEnd/>
          </a:ln>
        </p:spPr>
      </p:pic>
      <p:grpSp>
        <p:nvGrpSpPr>
          <p:cNvPr id="2" name="Group 6"/>
          <p:cNvGrpSpPr>
            <a:grpSpLocks/>
          </p:cNvGrpSpPr>
          <p:nvPr/>
        </p:nvGrpSpPr>
        <p:grpSpPr bwMode="auto">
          <a:xfrm>
            <a:off x="1386238" y="1676400"/>
            <a:ext cx="7553399"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kumimoji="0" lang="zh-CN" altLang="en-US" sz="5500">
                  <a:solidFill>
                    <a:srgbClr val="FF3300"/>
                  </a:solidFill>
                  <a:ea typeface="黑体" pitchFamily="49" charset="-122"/>
                </a:rPr>
                <a:t>本章内容小结</a:t>
              </a:r>
            </a:p>
          </p:txBody>
        </p:sp>
      </p:grpSp>
      <p:sp>
        <p:nvSpPr>
          <p:cNvPr id="3" name="灯片编号占位符 2"/>
          <p:cNvSpPr>
            <a:spLocks noGrp="1"/>
          </p:cNvSpPr>
          <p:nvPr>
            <p:ph type="sldNum" sz="quarter" idx="11"/>
          </p:nvPr>
        </p:nvSpPr>
        <p:spPr/>
        <p:txBody>
          <a:bodyPr/>
          <a:lstStyle/>
          <a:p>
            <a:fld id="{0C913308-F349-4B6D-A68A-DD1791B4A57B}" type="slidenum">
              <a:rPr lang="zh-CN" altLang="en-US" smtClean="0"/>
              <a:pPr/>
              <a:t>89</a:t>
            </a:fld>
            <a:endParaRPr lang="zh-CN" alt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4524844" y="2852936"/>
            <a:ext cx="7619008" cy="1255728"/>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800" dirty="0">
                <a:solidFill>
                  <a:srgbClr val="0000A2"/>
                </a:solidFill>
                <a:latin typeface="楷体_GB2312" pitchFamily="49" charset="-122"/>
                <a:ea typeface="楷体_GB2312" pitchFamily="49" charset="-122"/>
              </a:rPr>
              <a:t>(</a:t>
            </a:r>
            <a:r>
              <a:rPr lang="en-US" altLang="zh-CN" sz="2800" dirty="0">
                <a:solidFill>
                  <a:srgbClr val="0000A2"/>
                </a:solidFill>
                <a:ea typeface="楷体_GB2312" pitchFamily="49" charset="-122"/>
              </a:rPr>
              <a:t>1</a:t>
            </a:r>
            <a:r>
              <a:rPr lang="en-US" altLang="zh-CN" sz="2800" dirty="0">
                <a:solidFill>
                  <a:srgbClr val="0000A2"/>
                </a:solidFill>
                <a:latin typeface="楷体_GB2312" pitchFamily="49" charset="-122"/>
                <a:ea typeface="楷体_GB2312" pitchFamily="49" charset="-122"/>
              </a:rPr>
              <a:t>) </a:t>
            </a:r>
            <a:r>
              <a:rPr lang="zh-CN" altLang="en-US" sz="2800" dirty="0">
                <a:solidFill>
                  <a:srgbClr val="0000A2"/>
                </a:solidFill>
                <a:latin typeface="幼圆" pitchFamily="49" charset="-122"/>
                <a:ea typeface="幼圆" pitchFamily="49" charset="-122"/>
              </a:rPr>
              <a:t>查找表的第</a:t>
            </a:r>
            <a:r>
              <a:rPr lang="en-US" altLang="zh-CN" sz="2800" dirty="0" err="1">
                <a:solidFill>
                  <a:srgbClr val="0000A2"/>
                </a:solidFill>
                <a:ea typeface="幼圆" pitchFamily="49" charset="-122"/>
              </a:rPr>
              <a:t>i</a:t>
            </a:r>
            <a:r>
              <a:rPr lang="zh-CN" altLang="en-US" sz="2800" dirty="0">
                <a:solidFill>
                  <a:srgbClr val="0000A2"/>
                </a:solidFill>
                <a:latin typeface="幼圆" pitchFamily="49" charset="-122"/>
                <a:ea typeface="幼圆" pitchFamily="49" charset="-122"/>
              </a:rPr>
              <a:t>个记录；</a:t>
            </a:r>
            <a:endParaRPr lang="zh-CN" altLang="en-US" sz="2800" dirty="0">
              <a:solidFill>
                <a:srgbClr val="0000A2"/>
              </a:solidFill>
              <a:latin typeface="楷体_GB2312" pitchFamily="49" charset="-122"/>
              <a:ea typeface="楷体_GB2312" pitchFamily="49" charset="-122"/>
            </a:endParaRPr>
          </a:p>
          <a:p>
            <a:pPr>
              <a:lnSpc>
                <a:spcPct val="90000"/>
              </a:lnSpc>
            </a:pPr>
            <a:r>
              <a:rPr lang="en-US" altLang="zh-CN" sz="2800" dirty="0">
                <a:solidFill>
                  <a:srgbClr val="0000A2"/>
                </a:solidFill>
                <a:latin typeface="楷体_GB2312" pitchFamily="49" charset="-122"/>
                <a:ea typeface="楷体_GB2312" pitchFamily="49" charset="-122"/>
              </a:rPr>
              <a:t>(</a:t>
            </a:r>
            <a:r>
              <a:rPr lang="en-US" altLang="zh-CN" sz="2800" dirty="0">
                <a:solidFill>
                  <a:srgbClr val="0000A2"/>
                </a:solidFill>
                <a:ea typeface="楷体_GB2312" pitchFamily="49" charset="-122"/>
              </a:rPr>
              <a:t>2</a:t>
            </a:r>
            <a:r>
              <a:rPr lang="en-US" altLang="zh-CN" sz="2800" dirty="0">
                <a:solidFill>
                  <a:srgbClr val="0000A2"/>
                </a:solidFill>
                <a:latin typeface="楷体_GB2312" pitchFamily="49" charset="-122"/>
                <a:ea typeface="楷体_GB2312" pitchFamily="49" charset="-122"/>
              </a:rPr>
              <a:t>) </a:t>
            </a:r>
            <a:r>
              <a:rPr lang="zh-CN" altLang="en-US" sz="2800" dirty="0">
                <a:solidFill>
                  <a:srgbClr val="0000A2"/>
                </a:solidFill>
                <a:latin typeface="幼圆" pitchFamily="49" charset="-122"/>
                <a:ea typeface="幼圆" pitchFamily="49" charset="-122"/>
              </a:rPr>
              <a:t>查找当前位置的下一个记录；</a:t>
            </a:r>
            <a:endParaRPr lang="zh-CN" altLang="en-US" sz="2800" dirty="0">
              <a:solidFill>
                <a:srgbClr val="0000A2"/>
              </a:solidFill>
              <a:latin typeface="楷体_GB2312" pitchFamily="49" charset="-122"/>
              <a:ea typeface="楷体_GB2312" pitchFamily="49" charset="-122"/>
            </a:endParaRPr>
          </a:p>
          <a:p>
            <a:pPr>
              <a:lnSpc>
                <a:spcPct val="90000"/>
              </a:lnSpc>
            </a:pPr>
            <a:r>
              <a:rPr lang="en-US" altLang="zh-CN" sz="2800" dirty="0">
                <a:solidFill>
                  <a:srgbClr val="0000A2"/>
                </a:solidFill>
                <a:latin typeface="楷体_GB2312" pitchFamily="49" charset="-122"/>
                <a:ea typeface="楷体_GB2312" pitchFamily="49" charset="-122"/>
              </a:rPr>
              <a:t>(</a:t>
            </a:r>
            <a:r>
              <a:rPr lang="en-US" altLang="zh-CN" sz="2800" dirty="0">
                <a:solidFill>
                  <a:srgbClr val="0000A2"/>
                </a:solidFill>
                <a:ea typeface="楷体_GB2312" pitchFamily="49" charset="-122"/>
              </a:rPr>
              <a:t>3</a:t>
            </a:r>
            <a:r>
              <a:rPr lang="en-US" altLang="zh-CN" sz="2800" dirty="0">
                <a:solidFill>
                  <a:srgbClr val="0000A2"/>
                </a:solidFill>
                <a:latin typeface="楷体_GB2312" pitchFamily="49" charset="-122"/>
                <a:ea typeface="楷体_GB2312" pitchFamily="49" charset="-122"/>
              </a:rPr>
              <a:t>) </a:t>
            </a:r>
            <a:r>
              <a:rPr lang="zh-CN" altLang="en-US" sz="2800" dirty="0">
                <a:solidFill>
                  <a:srgbClr val="0000A2"/>
                </a:solidFill>
                <a:latin typeface="幼圆" pitchFamily="49" charset="-122"/>
                <a:ea typeface="幼圆" pitchFamily="49" charset="-122"/>
              </a:rPr>
              <a:t>按关键字值查找记录</a:t>
            </a:r>
            <a:r>
              <a:rPr lang="zh-CN" altLang="en-US" sz="2800" dirty="0">
                <a:solidFill>
                  <a:srgbClr val="0000A2"/>
                </a:solidFill>
                <a:latin typeface="楷体_GB2312" pitchFamily="49" charset="-122"/>
                <a:ea typeface="楷体_GB2312" pitchFamily="49" charset="-122"/>
              </a:rPr>
              <a:t>。</a:t>
            </a:r>
            <a:endParaRPr lang="zh-CN" altLang="en-US" sz="2800" b="0" dirty="0">
              <a:solidFill>
                <a:srgbClr val="0000A2"/>
              </a:solidFill>
            </a:endParaRPr>
          </a:p>
        </p:txBody>
      </p:sp>
      <p:grpSp>
        <p:nvGrpSpPr>
          <p:cNvPr id="2" name="Group 40"/>
          <p:cNvGrpSpPr>
            <a:grpSpLocks/>
          </p:cNvGrpSpPr>
          <p:nvPr/>
        </p:nvGrpSpPr>
        <p:grpSpPr bwMode="auto">
          <a:xfrm>
            <a:off x="1015868" y="1052514"/>
            <a:ext cx="2031735" cy="584200"/>
            <a:chOff x="480" y="663"/>
            <a:chExt cx="960" cy="368"/>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702" y="663"/>
              <a:ext cx="732" cy="368"/>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3200" dirty="0">
                  <a:solidFill>
                    <a:srgbClr val="FF0000"/>
                  </a:solidFill>
                  <a:ea typeface="幼圆" pitchFamily="49" charset="-122"/>
                </a:rPr>
                <a:t>查找</a:t>
              </a:r>
            </a:p>
          </p:txBody>
        </p:sp>
      </p:grpSp>
      <p:sp>
        <p:nvSpPr>
          <p:cNvPr id="236553" name="Rectangle 9"/>
          <p:cNvSpPr>
            <a:spLocks noChangeArrowheads="1"/>
          </p:cNvSpPr>
          <p:nvPr/>
        </p:nvSpPr>
        <p:spPr bwMode="auto">
          <a:xfrm>
            <a:off x="2954761" y="1052736"/>
            <a:ext cx="9549157" cy="5232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800" dirty="0">
                <a:solidFill>
                  <a:srgbClr val="FF3300"/>
                </a:solidFill>
                <a:latin typeface="幼圆" pitchFamily="49" charset="-122"/>
                <a:ea typeface="幼圆" pitchFamily="49" charset="-122"/>
              </a:rPr>
              <a:t>在查找表中确定某个特定记录存在与否的过程。</a:t>
            </a:r>
          </a:p>
        </p:txBody>
      </p:sp>
      <p:grpSp>
        <p:nvGrpSpPr>
          <p:cNvPr id="5" name="Group 51"/>
          <p:cNvGrpSpPr>
            <a:grpSpLocks/>
          </p:cNvGrpSpPr>
          <p:nvPr/>
        </p:nvGrpSpPr>
        <p:grpSpPr bwMode="auto">
          <a:xfrm>
            <a:off x="2539670" y="1815157"/>
            <a:ext cx="8702600" cy="893763"/>
            <a:chOff x="1200" y="1200"/>
            <a:chExt cx="4112" cy="563"/>
          </a:xfrm>
        </p:grpSpPr>
        <p:sp>
          <p:nvSpPr>
            <p:cNvPr id="11285" name="Rectangle 25"/>
            <p:cNvSpPr>
              <a:spLocks noChangeArrowheads="1"/>
            </p:cNvSpPr>
            <p:nvPr/>
          </p:nvSpPr>
          <p:spPr bwMode="auto">
            <a:xfrm>
              <a:off x="1825" y="1216"/>
              <a:ext cx="3487" cy="547"/>
            </a:xfrm>
            <a:prstGeom prst="rect">
              <a:avLst/>
            </a:prstGeom>
            <a:noFill/>
            <a:ln w="12700" cap="sq">
              <a:noFill/>
              <a:miter lim="800000"/>
              <a:headEnd type="none" w="sm" len="sm"/>
              <a:tailEnd type="none" w="sm" len="sm"/>
            </a:ln>
          </p:spPr>
          <p:txBody>
            <a:bodyPr wrap="square">
              <a:spAutoFit/>
            </a:bodyPr>
            <a:lstStyle/>
            <a:p>
              <a:pPr>
                <a:lnSpc>
                  <a:spcPct val="90000"/>
                </a:lnSpc>
                <a:buClr>
                  <a:schemeClr val="tx2"/>
                </a:buClr>
              </a:pPr>
              <a:r>
                <a:rPr lang="zh-CN" altLang="en-US" sz="2800" dirty="0">
                  <a:solidFill>
                    <a:srgbClr val="000084"/>
                  </a:solidFill>
                  <a:latin typeface="幼圆" pitchFamily="49" charset="-122"/>
                  <a:ea typeface="幼圆" pitchFamily="49" charset="-122"/>
                </a:rPr>
                <a:t>查找成功</a:t>
              </a:r>
              <a:r>
                <a:rPr lang="en-US" altLang="zh-CN" sz="2800" dirty="0">
                  <a:solidFill>
                    <a:srgbClr val="000084"/>
                  </a:solidFill>
                  <a:latin typeface="幼圆" pitchFamily="49" charset="-122"/>
                  <a:ea typeface="幼圆" pitchFamily="49" charset="-122"/>
                </a:rPr>
                <a:t>,</a:t>
              </a:r>
              <a:r>
                <a:rPr lang="zh-CN" altLang="en-US" sz="2800" dirty="0">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sz="2800" dirty="0">
                  <a:solidFill>
                    <a:srgbClr val="000084"/>
                  </a:solidFill>
                  <a:latin typeface="幼圆" pitchFamily="49" charset="-122"/>
                  <a:ea typeface="幼圆" pitchFamily="49" charset="-122"/>
                </a:rPr>
                <a:t>查找失败</a:t>
              </a:r>
              <a:r>
                <a:rPr lang="en-US" altLang="zh-CN" sz="2800" dirty="0">
                  <a:solidFill>
                    <a:srgbClr val="000084"/>
                  </a:solidFill>
                  <a:latin typeface="幼圆" pitchFamily="49" charset="-122"/>
                  <a:ea typeface="幼圆" pitchFamily="49" charset="-122"/>
                </a:rPr>
                <a:t>,</a:t>
              </a:r>
              <a:r>
                <a:rPr lang="zh-CN" altLang="en-US" sz="2800" dirty="0">
                  <a:solidFill>
                    <a:srgbClr val="000084"/>
                  </a:solidFill>
                  <a:latin typeface="幼圆" pitchFamily="49" charset="-122"/>
                  <a:ea typeface="幼圆" pitchFamily="49" charset="-122"/>
                </a:rPr>
                <a:t>给出相应的信息</a:t>
              </a:r>
              <a:r>
                <a:rPr lang="zh-CN" altLang="en-US" sz="2800" dirty="0">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dirty="0">
                  <a:solidFill>
                    <a:srgbClr val="FF3300"/>
                  </a:solidFill>
                  <a:latin typeface="黑体" pitchFamily="49" charset="-122"/>
                  <a:ea typeface="黑体" pitchFamily="49" charset="-122"/>
                </a:rPr>
                <a:t>结论</a:t>
              </a:r>
              <a:r>
                <a:rPr lang="en-US" altLang="zh-CN" sz="3600" dirty="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609520" y="228601"/>
            <a:ext cx="6445668"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查找表的基本操作</a:t>
              </a:r>
              <a:endParaRPr lang="zh-CN" altLang="en-US" b="0" dirty="0">
                <a:solidFill>
                  <a:srgbClr val="FFFF00"/>
                </a:solidFill>
                <a:latin typeface="黑体" pitchFamily="49" charset="-122"/>
                <a:ea typeface="黑体" pitchFamily="49" charset="-122"/>
              </a:endParaRPr>
            </a:p>
          </p:txBody>
        </p:sp>
      </p:grpSp>
      <p:grpSp>
        <p:nvGrpSpPr>
          <p:cNvPr id="30" name="组合 29"/>
          <p:cNvGrpSpPr/>
          <p:nvPr/>
        </p:nvGrpSpPr>
        <p:grpSpPr>
          <a:xfrm>
            <a:off x="1007402" y="5448300"/>
            <a:ext cx="9760796" cy="585788"/>
            <a:chOff x="755650" y="5448300"/>
            <a:chExt cx="7321550" cy="585788"/>
          </a:xfrm>
        </p:grpSpPr>
        <p:sp>
          <p:nvSpPr>
            <p:cNvPr id="236558" name="Rectangle 14"/>
            <p:cNvSpPr>
              <a:spLocks noChangeArrowheads="1"/>
            </p:cNvSpPr>
            <p:nvPr/>
          </p:nvSpPr>
          <p:spPr bwMode="auto">
            <a:xfrm>
              <a:off x="2262188" y="5448300"/>
              <a:ext cx="5815012" cy="5847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3200" dirty="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3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ea typeface="幼圆" pitchFamily="49" charset="-122"/>
                  </a:rPr>
                  <a:t>排序</a:t>
                </a:r>
              </a:p>
            </p:txBody>
          </p:sp>
        </p:grpSp>
      </p:grpSp>
      <p:grpSp>
        <p:nvGrpSpPr>
          <p:cNvPr id="29" name="组合 28"/>
          <p:cNvGrpSpPr/>
          <p:nvPr/>
        </p:nvGrpSpPr>
        <p:grpSpPr>
          <a:xfrm>
            <a:off x="1015868" y="3581401"/>
            <a:ext cx="7102609"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3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800" dirty="0">
                    <a:solidFill>
                      <a:srgbClr val="FF0000"/>
                    </a:solidFill>
                    <a:latin typeface="幼圆" pitchFamily="49" charset="-122"/>
                    <a:ea typeface="幼圆" pitchFamily="49" charset="-122"/>
                  </a:rPr>
                  <a:t> </a:t>
                </a:r>
                <a:r>
                  <a:rPr lang="zh-CN" altLang="en-US" sz="2800" dirty="0">
                    <a:solidFill>
                      <a:srgbClr val="FF0000"/>
                    </a:solidFill>
                    <a:latin typeface="幼圆" pitchFamily="49" charset="-122"/>
                    <a:ea typeface="幼圆" pitchFamily="49" charset="-122"/>
                  </a:rPr>
                  <a:t>插入</a:t>
                </a:r>
                <a:endParaRPr lang="zh-CN" altLang="en-US" sz="2800" b="0" dirty="0">
                  <a:solidFill>
                    <a:srgbClr val="FF0000"/>
                  </a:solidFill>
                  <a:latin typeface="幼圆" pitchFamily="49" charset="-122"/>
                  <a:ea typeface="幼圆" pitchFamily="49" charset="-122"/>
                </a:endParaRP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68"/>
              </a:xfrm>
              <a:prstGeom prst="rect">
                <a:avLst/>
              </a:prstGeom>
              <a:noFill/>
              <a:ln w="12700" cap="sq">
                <a:noFill/>
                <a:miter lim="800000"/>
                <a:headEnd type="none" w="sm" len="sm"/>
                <a:tailEnd type="none" w="sm" len="sm"/>
              </a:ln>
            </p:spPr>
            <p:txBody>
              <a:bodyPr>
                <a:spAutoFit/>
              </a:bodyPr>
              <a:lstStyle/>
              <a:p>
                <a:r>
                  <a:rPr lang="zh-CN" altLang="en-US" sz="3200" i="1" dirty="0">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3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800" dirty="0">
                    <a:solidFill>
                      <a:srgbClr val="FF0000"/>
                    </a:solidFill>
                    <a:latin typeface="幼圆" pitchFamily="49" charset="-122"/>
                    <a:ea typeface="幼圆" pitchFamily="49" charset="-122"/>
                  </a:rPr>
                  <a:t> </a:t>
                </a:r>
                <a:r>
                  <a:rPr lang="zh-CN" altLang="en-US" sz="2800" dirty="0">
                    <a:solidFill>
                      <a:srgbClr val="FF0000"/>
                    </a:solidFill>
                    <a:latin typeface="幼圆" pitchFamily="49" charset="-122"/>
                    <a:ea typeface="幼圆" pitchFamily="49" charset="-122"/>
                  </a:rPr>
                  <a:t>删除</a:t>
                </a:r>
                <a:endParaRPr lang="zh-CN" altLang="en-US" sz="2800" b="0" dirty="0">
                  <a:solidFill>
                    <a:srgbClr val="FF0000"/>
                  </a:solidFill>
                  <a:latin typeface="幼圆" pitchFamily="49" charset="-122"/>
                  <a:ea typeface="幼圆" pitchFamily="49" charset="-122"/>
                </a:endParaRP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3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800" dirty="0">
                    <a:solidFill>
                      <a:srgbClr val="FF0000"/>
                    </a:solidFill>
                    <a:latin typeface="幼圆" pitchFamily="49" charset="-122"/>
                    <a:ea typeface="幼圆" pitchFamily="49" charset="-122"/>
                  </a:rPr>
                  <a:t> </a:t>
                </a:r>
                <a:r>
                  <a:rPr lang="zh-CN" altLang="en-US" sz="2800" dirty="0">
                    <a:solidFill>
                      <a:srgbClr val="FF0000"/>
                    </a:solidFill>
                    <a:latin typeface="幼圆" pitchFamily="49" charset="-122"/>
                    <a:ea typeface="幼圆" pitchFamily="49" charset="-122"/>
                  </a:rPr>
                  <a:t>修改</a:t>
                </a:r>
                <a:endParaRPr lang="zh-CN" altLang="en-US" sz="2800" b="0" dirty="0">
                  <a:solidFill>
                    <a:srgbClr val="FF0000"/>
                  </a:solidFill>
                  <a:latin typeface="幼圆" pitchFamily="49" charset="-122"/>
                  <a:ea typeface="幼圆" pitchFamily="49" charset="-122"/>
                </a:endParaRPr>
              </a:p>
            </p:txBody>
          </p:sp>
        </p:grpSp>
      </p:grpSp>
      <p:sp>
        <p:nvSpPr>
          <p:cNvPr id="10" name="灯片编号占位符 9"/>
          <p:cNvSpPr>
            <a:spLocks noGrp="1"/>
          </p:cNvSpPr>
          <p:nvPr>
            <p:ph type="sldNum" sz="quarter" idx="12"/>
          </p:nvPr>
        </p:nvSpPr>
        <p:spPr/>
        <p:txBody>
          <a:bodyPr/>
          <a:lstStyle/>
          <a:p>
            <a:pPr>
              <a:defRPr/>
            </a:pPr>
            <a:fld id="{056801AA-A478-44F8-8C46-F9420D3CF34B}" type="slidenum">
              <a:rPr lang="en-US" altLang="zh-CN" smtClean="0"/>
              <a:pPr>
                <a:defRPr/>
              </a:pPr>
              <a:t>9</a:t>
            </a:fld>
            <a:endParaRPr lang="en-US" altLang="zh-CN"/>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1107" y="2628900"/>
            <a:ext cx="1017985" cy="2400300"/>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299" cy="100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a:solidFill>
                    <a:srgbClr val="FFFF00"/>
                  </a:solidFill>
                  <a:ea typeface="华文新魏" pitchFamily="2" charset="-122"/>
                </a:rPr>
                <a:t>表</a:t>
              </a: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946016" y="533400"/>
            <a:ext cx="8228529" cy="1657350"/>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一、查找表的基本概念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946017" y="2286000"/>
            <a:ext cx="8939636" cy="1931988"/>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二、顺序表及其查找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3976701" y="4210050"/>
            <a:ext cx="7705779" cy="1536700"/>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999979" y="5762626"/>
            <a:ext cx="637668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grpSp>
        <p:nvGrpSpPr>
          <p:cNvPr id="10" name="Group 36"/>
          <p:cNvGrpSpPr>
            <a:grpSpLocks/>
          </p:cNvGrpSpPr>
          <p:nvPr/>
        </p:nvGrpSpPr>
        <p:grpSpPr bwMode="auto">
          <a:xfrm>
            <a:off x="1726975" y="914400"/>
            <a:ext cx="1219041" cy="6324600"/>
            <a:chOff x="816" y="576"/>
            <a:chExt cx="576" cy="3984"/>
          </a:xfrm>
        </p:grpSpPr>
        <p:sp>
          <p:nvSpPr>
            <p:cNvPr id="49173" name="AutoShape 37"/>
            <p:cNvSpPr>
              <a:spLocks/>
            </p:cNvSpPr>
            <p:nvPr/>
          </p:nvSpPr>
          <p:spPr bwMode="auto">
            <a:xfrm>
              <a:off x="912" y="576"/>
              <a:ext cx="384" cy="3984"/>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9174" name="Rectangle 38"/>
            <p:cNvSpPr>
              <a:spLocks noChangeArrowheads="1"/>
            </p:cNvSpPr>
            <p:nvPr/>
          </p:nvSpPr>
          <p:spPr bwMode="auto">
            <a:xfrm>
              <a:off x="816" y="3984"/>
              <a:ext cx="576" cy="48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11" name="灯片编号占位符 10"/>
          <p:cNvSpPr>
            <a:spLocks noGrp="1"/>
          </p:cNvSpPr>
          <p:nvPr>
            <p:ph type="sldNum" sz="quarter" idx="11"/>
          </p:nvPr>
        </p:nvSpPr>
        <p:spPr/>
        <p:txBody>
          <a:bodyPr/>
          <a:lstStyle/>
          <a:p>
            <a:fld id="{0C913308-F349-4B6D-A68A-DD1791B4A57B}" type="slidenum">
              <a:rPr lang="zh-CN" altLang="en-US" smtClean="0"/>
              <a:pPr/>
              <a:t>90</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539669" y="698501"/>
            <a:ext cx="8939636"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三、索引表及其查找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21" name="组合 20"/>
          <p:cNvGrpSpPr/>
          <p:nvPr/>
        </p:nvGrpSpPr>
        <p:grpSpPr>
          <a:xfrm>
            <a:off x="2586231" y="3409950"/>
            <a:ext cx="7674034"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1930149"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91</a:t>
            </a:fld>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39670" y="958851"/>
            <a:ext cx="8478263"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zh-CN" altLang="en-US" sz="2600" dirty="0">
                  <a:solidFill>
                    <a:srgbClr val="FF3300"/>
                  </a:solidFill>
                  <a:ea typeface="黑体" pitchFamily="49" charset="-122"/>
                </a:rPr>
                <a:t>表及其查找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1828562" y="685800"/>
            <a:ext cx="406347"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
        <p:nvSpPr>
          <p:cNvPr id="7" name="灯片编号占位符 6"/>
          <p:cNvSpPr>
            <a:spLocks noGrp="1"/>
          </p:cNvSpPr>
          <p:nvPr>
            <p:ph type="sldNum" sz="quarter" idx="11"/>
          </p:nvPr>
        </p:nvSpPr>
        <p:spPr/>
        <p:txBody>
          <a:bodyPr/>
          <a:lstStyle/>
          <a:p>
            <a:fld id="{0C913308-F349-4B6D-A68A-DD1791B4A57B}" type="slidenum">
              <a:rPr lang="zh-CN" altLang="en-US" smtClean="0"/>
              <a:pPr/>
              <a:t>92</a:t>
            </a:fld>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934" y="762000"/>
            <a:ext cx="11377719"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3250777" y="474664"/>
            <a:ext cx="4288353" cy="1323439"/>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b="0">
                <a:solidFill>
                  <a:srgbClr val="000000"/>
                </a:solidFill>
                <a:ea typeface="华文新魏" pitchFamily="2" charset="-122"/>
              </a:rPr>
              <a:t>一个结论</a:t>
            </a:r>
          </a:p>
        </p:txBody>
      </p:sp>
      <p:grpSp>
        <p:nvGrpSpPr>
          <p:cNvPr id="3" name="Group 61"/>
          <p:cNvGrpSpPr>
            <a:grpSpLocks/>
          </p:cNvGrpSpPr>
          <p:nvPr/>
        </p:nvGrpSpPr>
        <p:grpSpPr bwMode="auto">
          <a:xfrm>
            <a:off x="3113213" y="1928814"/>
            <a:ext cx="6630653" cy="2641600"/>
            <a:chOff x="1471" y="1215"/>
            <a:chExt cx="3133" cy="1664"/>
          </a:xfrm>
        </p:grpSpPr>
        <p:sp>
          <p:nvSpPr>
            <p:cNvPr id="52229" name="Text Box 55"/>
            <p:cNvSpPr txBox="1">
              <a:spLocks noChangeArrowheads="1"/>
            </p:cNvSpPr>
            <p:nvPr/>
          </p:nvSpPr>
          <p:spPr bwMode="auto">
            <a:xfrm>
              <a:off x="1471" y="1215"/>
              <a:ext cx="3133" cy="1513"/>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4000" dirty="0">
                  <a:latin typeface="幼圆" pitchFamily="49" charset="-122"/>
                  <a:ea typeface="幼圆" pitchFamily="49" charset="-122"/>
                </a:rPr>
                <a:t>    </a:t>
              </a:r>
              <a:r>
                <a:rPr lang="zh-CN" altLang="en-US" sz="4000" dirty="0">
                  <a:latin typeface="幼圆" pitchFamily="49" charset="-122"/>
                  <a:ea typeface="幼圆" pitchFamily="49" charset="-122"/>
                </a:rPr>
                <a:t>在各种查找方法中</a:t>
              </a:r>
              <a:r>
                <a:rPr lang="zh-CN" altLang="en-US" sz="4000" dirty="0" smtClean="0">
                  <a:latin typeface="幼圆" pitchFamily="49" charset="-122"/>
                  <a:ea typeface="幼圆" pitchFamily="49" charset="-122"/>
                </a:rPr>
                <a:t>，只有</a:t>
              </a:r>
              <a:r>
                <a:rPr lang="zh-CN" altLang="en-US" sz="4000" i="1" dirty="0">
                  <a:latin typeface="黑体" pitchFamily="49" charset="-122"/>
                  <a:ea typeface="黑体" pitchFamily="49" charset="-122"/>
                </a:rPr>
                <a:t>散列查找</a:t>
              </a:r>
              <a:r>
                <a:rPr lang="zh-CN" altLang="en-US" sz="4000" i="1" dirty="0" smtClean="0">
                  <a:latin typeface="黑体" pitchFamily="49" charset="-122"/>
                  <a:ea typeface="黑体" pitchFamily="49" charset="-122"/>
                </a:rPr>
                <a:t>法</a:t>
              </a:r>
              <a:r>
                <a:rPr lang="zh-CN" altLang="en-US" sz="4000" dirty="0" smtClean="0">
                  <a:latin typeface="幼圆" pitchFamily="49" charset="-122"/>
                  <a:ea typeface="幼圆" pitchFamily="49" charset="-122"/>
                </a:rPr>
                <a:t>的</a:t>
              </a:r>
              <a:r>
                <a:rPr lang="zh-CN" altLang="en-US" sz="4000" dirty="0">
                  <a:latin typeface="幼圆" pitchFamily="49" charset="-122"/>
                  <a:ea typeface="幼圆" pitchFamily="49" charset="-122"/>
                </a:rPr>
                <a:t>平均查找长度</a:t>
              </a:r>
              <a:r>
                <a:rPr lang="en-US" altLang="zh-CN" sz="4000" dirty="0">
                  <a:ea typeface="幼圆" pitchFamily="49" charset="-122"/>
                </a:rPr>
                <a:t>ASL</a:t>
              </a:r>
              <a:r>
                <a:rPr lang="zh-CN" altLang="en-US" sz="4000" dirty="0" smtClean="0">
                  <a:latin typeface="幼圆" pitchFamily="49" charset="-122"/>
                  <a:ea typeface="幼圆" pitchFamily="49" charset="-122"/>
                </a:rPr>
                <a:t>与元素</a:t>
              </a:r>
              <a:r>
                <a:rPr lang="zh-CN" altLang="en-US" sz="4000" dirty="0">
                  <a:latin typeface="幼圆" pitchFamily="49" charset="-122"/>
                  <a:ea typeface="幼圆" pitchFamily="49" charset="-122"/>
                </a:rPr>
                <a:t>的个数</a:t>
              </a:r>
              <a:r>
                <a:rPr lang="en-US" altLang="zh-CN" sz="4000" dirty="0">
                  <a:ea typeface="幼圆" pitchFamily="49" charset="-122"/>
                </a:rPr>
                <a:t>n</a:t>
              </a:r>
              <a:r>
                <a:rPr lang="zh-CN" altLang="en-US" sz="4000" dirty="0">
                  <a:latin typeface="幼圆" pitchFamily="49" charset="-122"/>
                  <a:ea typeface="幼圆" pitchFamily="49" charset="-122"/>
                </a:rPr>
                <a:t>无关</a:t>
              </a:r>
            </a:p>
          </p:txBody>
        </p:sp>
        <p:grpSp>
          <p:nvGrpSpPr>
            <p:cNvPr id="4" name="Group 57"/>
            <p:cNvGrpSpPr>
              <a:grpSpLocks/>
            </p:cNvGrpSpPr>
            <p:nvPr/>
          </p:nvGrpSpPr>
          <p:grpSpPr bwMode="auto">
            <a:xfrm rot="1240597">
              <a:off x="4300" y="2222"/>
              <a:ext cx="291" cy="657"/>
              <a:chOff x="4317" y="1711"/>
              <a:chExt cx="291" cy="822"/>
            </a:xfrm>
          </p:grpSpPr>
          <p:sp>
            <p:nvSpPr>
              <p:cNvPr id="52232" name="Freeform 58"/>
              <p:cNvSpPr>
                <a:spLocks/>
              </p:cNvSpPr>
              <p:nvPr/>
            </p:nvSpPr>
            <p:spPr bwMode="auto">
              <a:xfrm>
                <a:off x="4317" y="1711"/>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4334" y="2349"/>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
        <p:nvSpPr>
          <p:cNvPr id="5" name="灯片编号占位符 4"/>
          <p:cNvSpPr>
            <a:spLocks noGrp="1"/>
          </p:cNvSpPr>
          <p:nvPr>
            <p:ph type="sldNum" sz="quarter" idx="11"/>
          </p:nvPr>
        </p:nvSpPr>
        <p:spPr/>
        <p:txBody>
          <a:bodyPr/>
          <a:lstStyle/>
          <a:p>
            <a:fld id="{0C913308-F349-4B6D-A68A-DD1791B4A57B}" type="slidenum">
              <a:rPr lang="zh-CN" altLang="en-US" smtClean="0"/>
              <a:pPr/>
              <a:t>93</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934" y="990600"/>
            <a:ext cx="11377719"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2558717" y="2028826"/>
            <a:ext cx="7506839" cy="2987675"/>
            <a:chOff x="1193" y="1278"/>
            <a:chExt cx="3547" cy="1882"/>
          </a:xfrm>
        </p:grpSpPr>
        <p:sp>
          <p:nvSpPr>
            <p:cNvPr id="53257" name="Text Box 38"/>
            <p:cNvSpPr txBox="1">
              <a:spLocks noChangeArrowheads="1"/>
            </p:cNvSpPr>
            <p:nvPr/>
          </p:nvSpPr>
          <p:spPr bwMode="auto">
            <a:xfrm>
              <a:off x="1193" y="1278"/>
              <a:ext cx="3547" cy="145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dirty="0">
                  <a:solidFill>
                    <a:srgbClr val="FF3300"/>
                  </a:solidFill>
                  <a:ea typeface="幼圆" pitchFamily="49" charset="-122"/>
                </a:rPr>
                <a:t>        </a:t>
              </a:r>
              <a:r>
                <a:rPr lang="zh-CN" altLang="en-US" sz="3600" dirty="0">
                  <a:solidFill>
                    <a:srgbClr val="FF3300"/>
                  </a:solidFill>
                  <a:ea typeface="幼圆" pitchFamily="49" charset="-122"/>
                </a:rPr>
                <a:t>在散列函数与散</a:t>
              </a:r>
              <a:r>
                <a:rPr lang="zh-CN" altLang="en-US" sz="3600" dirty="0" smtClean="0">
                  <a:solidFill>
                    <a:srgbClr val="FF3300"/>
                  </a:solidFill>
                  <a:ea typeface="幼圆" pitchFamily="49" charset="-122"/>
                </a:rPr>
                <a:t>列地址</a:t>
              </a:r>
              <a:r>
                <a:rPr lang="zh-CN" altLang="en-US" sz="3600" dirty="0">
                  <a:solidFill>
                    <a:srgbClr val="FF3300"/>
                  </a:solidFill>
                  <a:ea typeface="幼圆" pitchFamily="49" charset="-122"/>
                </a:rPr>
                <a:t>范围都分别相同的</a:t>
              </a:r>
              <a:r>
                <a:rPr lang="zh-CN" altLang="en-US" sz="3600" dirty="0" smtClean="0">
                  <a:solidFill>
                    <a:srgbClr val="FF3300"/>
                  </a:solidFill>
                  <a:ea typeface="幼圆" pitchFamily="49" charset="-122"/>
                </a:rPr>
                <a:t>前提下</a:t>
              </a:r>
              <a:r>
                <a:rPr lang="zh-CN" altLang="en-US" sz="3600" dirty="0">
                  <a:solidFill>
                    <a:srgbClr val="FF3300"/>
                  </a:solidFill>
                  <a:ea typeface="幼圆" pitchFamily="49" charset="-122"/>
                </a:rPr>
                <a:t>，为什么说采用链地址法处理冲突比采用开放地址法的时间效率高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3925905" y="527051"/>
            <a:ext cx="5360819" cy="1446213"/>
            <a:chOff x="2075" y="340"/>
            <a:chExt cx="2533" cy="911"/>
          </a:xfrm>
        </p:grpSpPr>
        <p:sp>
          <p:nvSpPr>
            <p:cNvPr id="53253" name="Text Box 54"/>
            <p:cNvSpPr txBox="1">
              <a:spLocks noChangeArrowheads="1"/>
            </p:cNvSpPr>
            <p:nvPr/>
          </p:nvSpPr>
          <p:spPr bwMode="auto">
            <a:xfrm rot="2104">
              <a:off x="2075" y="340"/>
              <a:ext cx="1687" cy="911"/>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dirty="0">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
        <p:nvSpPr>
          <p:cNvPr id="6" name="灯片编号占位符 5"/>
          <p:cNvSpPr>
            <a:spLocks noGrp="1"/>
          </p:cNvSpPr>
          <p:nvPr>
            <p:ph type="sldNum" sz="quarter" idx="11"/>
          </p:nvPr>
        </p:nvSpPr>
        <p:spPr/>
        <p:txBody>
          <a:bodyPr/>
          <a:lstStyle/>
          <a:p>
            <a:fld id="{0C913308-F349-4B6D-A68A-DD1791B4A57B}" type="slidenum">
              <a:rPr lang="zh-CN" altLang="en-US" smtClean="0"/>
              <a:pPr/>
              <a:t>94</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934" y="990600"/>
            <a:ext cx="11377719"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2844430" y="2136775"/>
            <a:ext cx="7822182" cy="2668588"/>
            <a:chOff x="1344" y="1346"/>
            <a:chExt cx="3696" cy="1681"/>
          </a:xfrm>
        </p:grpSpPr>
        <p:sp>
          <p:nvSpPr>
            <p:cNvPr id="54284" name="Text Box 38"/>
            <p:cNvSpPr txBox="1">
              <a:spLocks noChangeArrowheads="1"/>
            </p:cNvSpPr>
            <p:nvPr/>
          </p:nvSpPr>
          <p:spPr bwMode="auto">
            <a:xfrm>
              <a:off x="1344" y="1346"/>
              <a:ext cx="3696" cy="98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a:t>
              </a:r>
              <a:r>
                <a:rPr lang="zh-CN" altLang="en-US" sz="3200" dirty="0" smtClean="0">
                  <a:latin typeface="幼圆" pitchFamily="49" charset="-122"/>
                  <a:ea typeface="幼圆" pitchFamily="49" charset="-122"/>
                </a:rPr>
                <a:t>查找</a:t>
              </a:r>
              <a:r>
                <a:rPr lang="zh-CN" altLang="en-US" sz="3200" dirty="0">
                  <a:latin typeface="幼圆" pitchFamily="49" charset="-122"/>
                  <a:ea typeface="幼圆" pitchFamily="49" charset="-122"/>
                </a:rPr>
                <a:t>法、树型查找法和散</a:t>
              </a:r>
              <a:r>
                <a:rPr lang="zh-CN" altLang="en-US" sz="3200" dirty="0" smtClean="0">
                  <a:latin typeface="幼圆" pitchFamily="49" charset="-122"/>
                  <a:ea typeface="幼圆" pitchFamily="49" charset="-122"/>
                </a:rPr>
                <a:t>列查找</a:t>
              </a:r>
              <a:r>
                <a:rPr lang="zh-CN" altLang="en-US" sz="3200" dirty="0">
                  <a:latin typeface="幼圆" pitchFamily="49" charset="-122"/>
                  <a:ea typeface="幼圆" pitchFamily="49" charset="-122"/>
                </a:rPr>
                <a:t>法四种查找方法中</a:t>
              </a:r>
              <a:r>
                <a:rPr lang="zh-CN" altLang="en-US" sz="3200" dirty="0" smtClean="0">
                  <a:latin typeface="幼圆" pitchFamily="49" charset="-122"/>
                  <a:ea typeface="幼圆" pitchFamily="49" charset="-122"/>
                </a:rPr>
                <a:t>，只能</a:t>
              </a:r>
              <a:r>
                <a:rPr lang="zh-CN" altLang="en-US" sz="3200" dirty="0">
                  <a:latin typeface="幼圆" pitchFamily="49" charset="-122"/>
                  <a:ea typeface="幼圆" pitchFamily="49" charset="-122"/>
                </a:rPr>
                <a:t>在顺序存储结构上</a:t>
              </a:r>
              <a:r>
                <a:rPr lang="zh-CN" altLang="en-US" sz="3200" dirty="0" smtClean="0">
                  <a:latin typeface="幼圆" pitchFamily="49" charset="-122"/>
                  <a:ea typeface="幼圆" pitchFamily="49" charset="-122"/>
                </a:rPr>
                <a:t>进行</a:t>
              </a:r>
              <a:r>
                <a:rPr lang="zh-CN" altLang="en-US" sz="3200" dirty="0">
                  <a:latin typeface="幼圆" pitchFamily="49" charset="-122"/>
                  <a:ea typeface="幼圆" pitchFamily="49" charset="-122"/>
                </a:rPr>
                <a:t>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3925905" y="527051"/>
            <a:ext cx="5360819" cy="1446213"/>
            <a:chOff x="2075" y="340"/>
            <a:chExt cx="2533" cy="911"/>
          </a:xfrm>
        </p:grpSpPr>
        <p:sp>
          <p:nvSpPr>
            <p:cNvPr id="54280" name="Text Box 55"/>
            <p:cNvSpPr txBox="1">
              <a:spLocks noChangeArrowheads="1"/>
            </p:cNvSpPr>
            <p:nvPr/>
          </p:nvSpPr>
          <p:spPr bwMode="auto">
            <a:xfrm rot="2104">
              <a:off x="2075" y="340"/>
              <a:ext cx="1687" cy="911"/>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dirty="0">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2926970" y="2713038"/>
            <a:ext cx="5985154"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
        <p:nvSpPr>
          <p:cNvPr id="7" name="灯片编号占位符 6"/>
          <p:cNvSpPr>
            <a:spLocks noGrp="1"/>
          </p:cNvSpPr>
          <p:nvPr>
            <p:ph type="sldNum" sz="quarter" idx="11"/>
          </p:nvPr>
        </p:nvSpPr>
        <p:spPr/>
        <p:txBody>
          <a:bodyPr/>
          <a:lstStyle/>
          <a:p>
            <a:fld id="{0C913308-F349-4B6D-A68A-DD1791B4A57B}" type="slidenum">
              <a:rPr lang="zh-CN" altLang="en-US" smtClean="0"/>
              <a:pPr/>
              <a:t>95</a:t>
            </a:fld>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96</a:t>
            </a:fld>
            <a:endParaRPr lang="zh-CN" altLang="en-US"/>
          </a:p>
        </p:txBody>
      </p:sp>
      <p:grpSp>
        <p:nvGrpSpPr>
          <p:cNvPr id="3" name="Group 38"/>
          <p:cNvGrpSpPr>
            <a:grpSpLocks/>
          </p:cNvGrpSpPr>
          <p:nvPr/>
        </p:nvGrpSpPr>
        <p:grpSpPr bwMode="auto">
          <a:xfrm>
            <a:off x="2735271" y="2348880"/>
            <a:ext cx="6731545"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46016</TotalTime>
  <Words>9280</Words>
  <Application>Microsoft Office PowerPoint</Application>
  <PresentationFormat>自定义</PresentationFormat>
  <Paragraphs>1755</Paragraphs>
  <Slides>96</Slides>
  <Notes>43</Notes>
  <HiddenSlides>0</HiddenSlides>
  <MMClips>0</MMClips>
  <ScaleCrop>false</ScaleCrop>
  <HeadingPairs>
    <vt:vector size="4" baseType="variant">
      <vt:variant>
        <vt:lpstr>主题</vt:lpstr>
      </vt:variant>
      <vt:variant>
        <vt:i4>1</vt:i4>
      </vt:variant>
      <vt:variant>
        <vt:lpstr>幻灯片标题</vt:lpstr>
      </vt:variant>
      <vt:variant>
        <vt:i4>96</vt:i4>
      </vt:variant>
    </vt:vector>
  </HeadingPairs>
  <TitlesOfParts>
    <vt:vector size="97" baseType="lpstr">
      <vt:lpstr>BUAA2</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插值查找(Interpolation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问题7.1：词频统计 – 链表</vt:lpstr>
      <vt:lpstr>问题7.1：词频统计 – 链表实现</vt:lpstr>
      <vt:lpstr>问题7.1：Hash表的设计与实现</vt:lpstr>
      <vt:lpstr>问题：词频统计 –查找性能分析（不同实现）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pujh</cp:lastModifiedBy>
  <cp:revision>146</cp:revision>
  <dcterms:created xsi:type="dcterms:W3CDTF">2015-06-18T09:40:41Z</dcterms:created>
  <dcterms:modified xsi:type="dcterms:W3CDTF">2021-05-20T13:55:39Z</dcterms:modified>
</cp:coreProperties>
</file>