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2"/>
  </p:notesMasterIdLst>
  <p:handoutMasterIdLst>
    <p:handoutMasterId r:id="rId143"/>
  </p:handoutMasterIdLst>
  <p:sldIdLst>
    <p:sldId id="570" r:id="rId2"/>
    <p:sldId id="257" r:id="rId3"/>
    <p:sldId id="468" r:id="rId4"/>
    <p:sldId id="469" r:id="rId5"/>
    <p:sldId id="470" r:id="rId6"/>
    <p:sldId id="471" r:id="rId7"/>
    <p:sldId id="472" r:id="rId8"/>
    <p:sldId id="473" r:id="rId9"/>
    <p:sldId id="474" r:id="rId10"/>
    <p:sldId id="475" r:id="rId11"/>
    <p:sldId id="476" r:id="rId12"/>
    <p:sldId id="490" r:id="rId13"/>
    <p:sldId id="262" r:id="rId14"/>
    <p:sldId id="485" r:id="rId15"/>
    <p:sldId id="487" r:id="rId16"/>
    <p:sldId id="488" r:id="rId17"/>
    <p:sldId id="477" r:id="rId18"/>
    <p:sldId id="259" r:id="rId19"/>
    <p:sldId id="263" r:id="rId20"/>
    <p:sldId id="307" r:id="rId21"/>
    <p:sldId id="260" r:id="rId22"/>
    <p:sldId id="261" r:id="rId23"/>
    <p:sldId id="478" r:id="rId24"/>
    <p:sldId id="479" r:id="rId25"/>
    <p:sldId id="480" r:id="rId26"/>
    <p:sldId id="481" r:id="rId27"/>
    <p:sldId id="482" r:id="rId28"/>
    <p:sldId id="483" r:id="rId29"/>
    <p:sldId id="265" r:id="rId30"/>
    <p:sldId id="484" r:id="rId31"/>
    <p:sldId id="489" r:id="rId32"/>
    <p:sldId id="357" r:id="rId33"/>
    <p:sldId id="358" r:id="rId34"/>
    <p:sldId id="360" r:id="rId35"/>
    <p:sldId id="444" r:id="rId36"/>
    <p:sldId id="445" r:id="rId37"/>
    <p:sldId id="491" r:id="rId38"/>
    <p:sldId id="492" r:id="rId39"/>
    <p:sldId id="493" r:id="rId40"/>
    <p:sldId id="287" r:id="rId41"/>
    <p:sldId id="289" r:id="rId42"/>
    <p:sldId id="288" r:id="rId43"/>
    <p:sldId id="290" r:id="rId44"/>
    <p:sldId id="291" r:id="rId45"/>
    <p:sldId id="292" r:id="rId46"/>
    <p:sldId id="332" r:id="rId47"/>
    <p:sldId id="494" r:id="rId48"/>
    <p:sldId id="293" r:id="rId49"/>
    <p:sldId id="294" r:id="rId50"/>
    <p:sldId id="426" r:id="rId51"/>
    <p:sldId id="427" r:id="rId52"/>
    <p:sldId id="428" r:id="rId53"/>
    <p:sldId id="295" r:id="rId54"/>
    <p:sldId id="296" r:id="rId55"/>
    <p:sldId id="366" r:id="rId56"/>
    <p:sldId id="367" r:id="rId57"/>
    <p:sldId id="368" r:id="rId58"/>
    <p:sldId id="369" r:id="rId59"/>
    <p:sldId id="370" r:id="rId60"/>
    <p:sldId id="371" r:id="rId61"/>
    <p:sldId id="342" r:id="rId62"/>
    <p:sldId id="343" r:id="rId63"/>
    <p:sldId id="344" r:id="rId64"/>
    <p:sldId id="300" r:id="rId65"/>
    <p:sldId id="568" r:id="rId66"/>
    <p:sldId id="301" r:id="rId67"/>
    <p:sldId id="302" r:id="rId68"/>
    <p:sldId id="569" r:id="rId69"/>
    <p:sldId id="298" r:id="rId70"/>
    <p:sldId id="299" r:id="rId71"/>
    <p:sldId id="303" r:id="rId72"/>
    <p:sldId id="304" r:id="rId73"/>
    <p:sldId id="305" r:id="rId74"/>
    <p:sldId id="306" r:id="rId75"/>
    <p:sldId id="440" r:id="rId76"/>
    <p:sldId id="461" r:id="rId77"/>
    <p:sldId id="308" r:id="rId78"/>
    <p:sldId id="309" r:id="rId79"/>
    <p:sldId id="310" r:id="rId80"/>
    <p:sldId id="311" r:id="rId81"/>
    <p:sldId id="312" r:id="rId82"/>
    <p:sldId id="314" r:id="rId83"/>
    <p:sldId id="315" r:id="rId84"/>
    <p:sldId id="316" r:id="rId85"/>
    <p:sldId id="317" r:id="rId86"/>
    <p:sldId id="318" r:id="rId87"/>
    <p:sldId id="353" r:id="rId88"/>
    <p:sldId id="466" r:id="rId89"/>
    <p:sldId id="319" r:id="rId90"/>
    <p:sldId id="320" r:id="rId91"/>
    <p:sldId id="329" r:id="rId92"/>
    <p:sldId id="497" r:id="rId93"/>
    <p:sldId id="439" r:id="rId94"/>
    <p:sldId id="566" r:id="rId95"/>
    <p:sldId id="462" r:id="rId96"/>
    <p:sldId id="372" r:id="rId97"/>
    <p:sldId id="373" r:id="rId98"/>
    <p:sldId id="374" r:id="rId99"/>
    <p:sldId id="375" r:id="rId100"/>
    <p:sldId id="376" r:id="rId101"/>
    <p:sldId id="499" r:id="rId102"/>
    <p:sldId id="378" r:id="rId103"/>
    <p:sldId id="379" r:id="rId104"/>
    <p:sldId id="380" r:id="rId105"/>
    <p:sldId id="381" r:id="rId106"/>
    <p:sldId id="382" r:id="rId107"/>
    <p:sldId id="500" r:id="rId108"/>
    <p:sldId id="384" r:id="rId109"/>
    <p:sldId id="385" r:id="rId110"/>
    <p:sldId id="386" r:id="rId111"/>
    <p:sldId id="389" r:id="rId112"/>
    <p:sldId id="390" r:id="rId113"/>
    <p:sldId id="391" r:id="rId114"/>
    <p:sldId id="392" r:id="rId115"/>
    <p:sldId id="435" r:id="rId116"/>
    <p:sldId id="393" r:id="rId117"/>
    <p:sldId id="394" r:id="rId118"/>
    <p:sldId id="434" r:id="rId119"/>
    <p:sldId id="501" r:id="rId120"/>
    <p:sldId id="502" r:id="rId121"/>
    <p:sldId id="503" r:id="rId122"/>
    <p:sldId id="504" r:id="rId123"/>
    <p:sldId id="505" r:id="rId124"/>
    <p:sldId id="506" r:id="rId125"/>
    <p:sldId id="507" r:id="rId126"/>
    <p:sldId id="508" r:id="rId127"/>
    <p:sldId id="509" r:id="rId128"/>
    <p:sldId id="433" r:id="rId129"/>
    <p:sldId id="510" r:id="rId130"/>
    <p:sldId id="436" r:id="rId131"/>
    <p:sldId id="400" r:id="rId132"/>
    <p:sldId id="401" r:id="rId133"/>
    <p:sldId id="402" r:id="rId134"/>
    <p:sldId id="571" r:id="rId135"/>
    <p:sldId id="412" r:id="rId136"/>
    <p:sldId id="517" r:id="rId137"/>
    <p:sldId id="414" r:id="rId138"/>
    <p:sldId id="518" r:id="rId139"/>
    <p:sldId id="416" r:id="rId140"/>
    <p:sldId id="441" r:id="rId141"/>
  </p:sldIdLst>
  <p:sldSz cx="12204700" cy="6859588"/>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charset="0"/>
        <a:ea typeface="宋体" pitchFamily="2" charset="-122"/>
        <a:cs typeface="+mn-cs"/>
      </a:defRPr>
    </a:lvl1pPr>
    <a:lvl2pPr marL="544662" algn="l" rtl="0" eaLnBrk="0" fontAlgn="base" hangingPunct="0">
      <a:spcBef>
        <a:spcPct val="0"/>
      </a:spcBef>
      <a:spcAft>
        <a:spcPct val="0"/>
      </a:spcAft>
      <a:defRPr sz="2400" b="1" kern="1200">
        <a:solidFill>
          <a:schemeClr val="tx1"/>
        </a:solidFill>
        <a:latin typeface="Arial" charset="0"/>
        <a:ea typeface="宋体" pitchFamily="2" charset="-122"/>
        <a:cs typeface="+mn-cs"/>
      </a:defRPr>
    </a:lvl2pPr>
    <a:lvl3pPr marL="1089325" algn="l" rtl="0" eaLnBrk="0" fontAlgn="base" hangingPunct="0">
      <a:spcBef>
        <a:spcPct val="0"/>
      </a:spcBef>
      <a:spcAft>
        <a:spcPct val="0"/>
      </a:spcAft>
      <a:defRPr sz="2400" b="1" kern="1200">
        <a:solidFill>
          <a:schemeClr val="tx1"/>
        </a:solidFill>
        <a:latin typeface="Arial" charset="0"/>
        <a:ea typeface="宋体" pitchFamily="2" charset="-122"/>
        <a:cs typeface="+mn-cs"/>
      </a:defRPr>
    </a:lvl3pPr>
    <a:lvl4pPr marL="1633987" algn="l" rtl="0" eaLnBrk="0" fontAlgn="base" hangingPunct="0">
      <a:spcBef>
        <a:spcPct val="0"/>
      </a:spcBef>
      <a:spcAft>
        <a:spcPct val="0"/>
      </a:spcAft>
      <a:defRPr sz="2400" b="1" kern="1200">
        <a:solidFill>
          <a:schemeClr val="tx1"/>
        </a:solidFill>
        <a:latin typeface="Arial" charset="0"/>
        <a:ea typeface="宋体" pitchFamily="2" charset="-122"/>
        <a:cs typeface="+mn-cs"/>
      </a:defRPr>
    </a:lvl4pPr>
    <a:lvl5pPr marL="2178649" algn="l" rtl="0" eaLnBrk="0" fontAlgn="base" hangingPunct="0">
      <a:spcBef>
        <a:spcPct val="0"/>
      </a:spcBef>
      <a:spcAft>
        <a:spcPct val="0"/>
      </a:spcAft>
      <a:defRPr sz="2400" b="1" kern="1200">
        <a:solidFill>
          <a:schemeClr val="tx1"/>
        </a:solidFill>
        <a:latin typeface="Arial" charset="0"/>
        <a:ea typeface="宋体" pitchFamily="2" charset="-122"/>
        <a:cs typeface="+mn-cs"/>
      </a:defRPr>
    </a:lvl5pPr>
    <a:lvl6pPr marL="2723312" algn="l" defTabSz="1089325" rtl="0" eaLnBrk="1" latinLnBrk="0" hangingPunct="1">
      <a:defRPr sz="2400" b="1" kern="1200">
        <a:solidFill>
          <a:schemeClr val="tx1"/>
        </a:solidFill>
        <a:latin typeface="Arial" charset="0"/>
        <a:ea typeface="宋体" pitchFamily="2" charset="-122"/>
        <a:cs typeface="+mn-cs"/>
      </a:defRPr>
    </a:lvl6pPr>
    <a:lvl7pPr marL="3267974" algn="l" defTabSz="1089325" rtl="0" eaLnBrk="1" latinLnBrk="0" hangingPunct="1">
      <a:defRPr sz="2400" b="1" kern="1200">
        <a:solidFill>
          <a:schemeClr val="tx1"/>
        </a:solidFill>
        <a:latin typeface="Arial" charset="0"/>
        <a:ea typeface="宋体" pitchFamily="2" charset="-122"/>
        <a:cs typeface="+mn-cs"/>
      </a:defRPr>
    </a:lvl7pPr>
    <a:lvl8pPr marL="3812637" algn="l" defTabSz="1089325" rtl="0" eaLnBrk="1" latinLnBrk="0" hangingPunct="1">
      <a:defRPr sz="2400" b="1" kern="1200">
        <a:solidFill>
          <a:schemeClr val="tx1"/>
        </a:solidFill>
        <a:latin typeface="Arial" charset="0"/>
        <a:ea typeface="宋体" pitchFamily="2" charset="-122"/>
        <a:cs typeface="+mn-cs"/>
      </a:defRPr>
    </a:lvl8pPr>
    <a:lvl9pPr marL="4357299" algn="l" defTabSz="1089325" rtl="0" eaLnBrk="1" latinLnBrk="0" hangingPunct="1">
      <a:defRPr sz="2400" b="1"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CC66"/>
    <a:srgbClr val="FFFF99"/>
    <a:srgbClr val="FFCC99"/>
    <a:srgbClr val="FFCD2D"/>
    <a:srgbClr val="FFC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73958" autoAdjust="0"/>
  </p:normalViewPr>
  <p:slideViewPr>
    <p:cSldViewPr>
      <p:cViewPr varScale="1">
        <p:scale>
          <a:sx n="65" d="100"/>
          <a:sy n="65" d="100"/>
        </p:scale>
        <p:origin x="-1253" y="-77"/>
      </p:cViewPr>
      <p:guideLst>
        <p:guide orient="horz" pos="2161"/>
        <p:guide pos="3844"/>
      </p:guideLst>
    </p:cSldViewPr>
  </p:slideViewPr>
  <p:notesTextViewPr>
    <p:cViewPr>
      <p:scale>
        <a:sx n="100" d="100"/>
        <a:sy n="100" d="100"/>
      </p:scale>
      <p:origin x="0" y="0"/>
    </p:cViewPr>
  </p:notesTextViewPr>
  <p:notesViewPr>
    <p:cSldViewPr>
      <p:cViewPr varScale="1">
        <p:scale>
          <a:sx n="52" d="100"/>
          <a:sy n="52" d="100"/>
        </p:scale>
        <p:origin x="-189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60331E-B6AA-45ED-A952-55158CD7558B}" type="datetimeFigureOut">
              <a:rPr lang="zh-CN" altLang="en-US" smtClean="0"/>
              <a:pPr/>
              <a:t>2021/3/12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2DAE4C-19ED-4C89-A34D-3AA6B14254A7}" type="slidenum">
              <a:rPr lang="zh-CN" altLang="en-US" smtClean="0"/>
              <a:pPr/>
              <a:t>‹#›</a:t>
            </a:fld>
            <a:endParaRPr lang="zh-CN" altLang="en-US"/>
          </a:p>
        </p:txBody>
      </p:sp>
    </p:spTree>
    <p:extLst>
      <p:ext uri="{BB962C8B-B14F-4D97-AF65-F5344CB8AC3E}">
        <p14:creationId xmlns:p14="http://schemas.microsoft.com/office/powerpoint/2010/main" val="4253947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139268" name="Rectangle 4"/>
          <p:cNvSpPr>
            <a:spLocks noGrp="1" noRot="1" noChangeAspect="1" noChangeArrowheads="1" noTextEdit="1"/>
          </p:cNvSpPr>
          <p:nvPr>
            <p:ph type="sldImg" idx="2"/>
          </p:nvPr>
        </p:nvSpPr>
        <p:spPr bwMode="auto">
          <a:xfrm>
            <a:off x="379413" y="685800"/>
            <a:ext cx="6099175" cy="34290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0CD16E7D-5580-4AD2-BDA7-7A2408CA08A0}" type="slidenum">
              <a:rPr lang="en-US" altLang="zh-CN"/>
              <a:pPr>
                <a:defRPr/>
              </a:pPr>
              <a:t>‹#›</a:t>
            </a:fld>
            <a:endParaRPr lang="en-US" altLang="zh-CN"/>
          </a:p>
        </p:txBody>
      </p:sp>
    </p:spTree>
    <p:extLst>
      <p:ext uri="{BB962C8B-B14F-4D97-AF65-F5344CB8AC3E}">
        <p14:creationId xmlns:p14="http://schemas.microsoft.com/office/powerpoint/2010/main" val="3961685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宋体" pitchFamily="2" charset="-122"/>
        <a:cs typeface="+mn-cs"/>
      </a:defRPr>
    </a:lvl1pPr>
    <a:lvl2pPr marL="544662" algn="l" rtl="0" eaLnBrk="0" fontAlgn="base" hangingPunct="0">
      <a:spcBef>
        <a:spcPct val="30000"/>
      </a:spcBef>
      <a:spcAft>
        <a:spcPct val="0"/>
      </a:spcAft>
      <a:defRPr sz="1400" kern="1200">
        <a:solidFill>
          <a:schemeClr val="tx1"/>
        </a:solidFill>
        <a:latin typeface="Arial" charset="0"/>
        <a:ea typeface="宋体" pitchFamily="2" charset="-122"/>
        <a:cs typeface="+mn-cs"/>
      </a:defRPr>
    </a:lvl2pPr>
    <a:lvl3pPr marL="1089325" algn="l" rtl="0" eaLnBrk="0" fontAlgn="base" hangingPunct="0">
      <a:spcBef>
        <a:spcPct val="30000"/>
      </a:spcBef>
      <a:spcAft>
        <a:spcPct val="0"/>
      </a:spcAft>
      <a:defRPr sz="1400" kern="1200">
        <a:solidFill>
          <a:schemeClr val="tx1"/>
        </a:solidFill>
        <a:latin typeface="Arial" charset="0"/>
        <a:ea typeface="宋体" pitchFamily="2" charset="-122"/>
        <a:cs typeface="+mn-cs"/>
      </a:defRPr>
    </a:lvl3pPr>
    <a:lvl4pPr marL="1633987" algn="l" rtl="0" eaLnBrk="0" fontAlgn="base" hangingPunct="0">
      <a:spcBef>
        <a:spcPct val="30000"/>
      </a:spcBef>
      <a:spcAft>
        <a:spcPct val="0"/>
      </a:spcAft>
      <a:defRPr sz="1400" kern="1200">
        <a:solidFill>
          <a:schemeClr val="tx1"/>
        </a:solidFill>
        <a:latin typeface="Arial" charset="0"/>
        <a:ea typeface="宋体" pitchFamily="2" charset="-122"/>
        <a:cs typeface="+mn-cs"/>
      </a:defRPr>
    </a:lvl4pPr>
    <a:lvl5pPr marL="2178649" algn="l" rtl="0" eaLnBrk="0" fontAlgn="base" hangingPunct="0">
      <a:spcBef>
        <a:spcPct val="30000"/>
      </a:spcBef>
      <a:spcAft>
        <a:spcPct val="0"/>
      </a:spcAft>
      <a:defRPr sz="1400" kern="1200">
        <a:solidFill>
          <a:schemeClr val="tx1"/>
        </a:solidFill>
        <a:latin typeface="Arial" charset="0"/>
        <a:ea typeface="宋体" pitchFamily="2" charset="-122"/>
        <a:cs typeface="+mn-cs"/>
      </a:defRPr>
    </a:lvl5pPr>
    <a:lvl6pPr marL="2723312" algn="l" defTabSz="1089325" rtl="0" eaLnBrk="1" latinLnBrk="0" hangingPunct="1">
      <a:defRPr sz="1400" kern="1200">
        <a:solidFill>
          <a:schemeClr val="tx1"/>
        </a:solidFill>
        <a:latin typeface="+mn-lt"/>
        <a:ea typeface="+mn-ea"/>
        <a:cs typeface="+mn-cs"/>
      </a:defRPr>
    </a:lvl6pPr>
    <a:lvl7pPr marL="3267974" algn="l" defTabSz="1089325" rtl="0" eaLnBrk="1" latinLnBrk="0" hangingPunct="1">
      <a:defRPr sz="1400" kern="1200">
        <a:solidFill>
          <a:schemeClr val="tx1"/>
        </a:solidFill>
        <a:latin typeface="+mn-lt"/>
        <a:ea typeface="+mn-ea"/>
        <a:cs typeface="+mn-cs"/>
      </a:defRPr>
    </a:lvl7pPr>
    <a:lvl8pPr marL="3812637" algn="l" defTabSz="1089325" rtl="0" eaLnBrk="1" latinLnBrk="0" hangingPunct="1">
      <a:defRPr sz="1400" kern="1200">
        <a:solidFill>
          <a:schemeClr val="tx1"/>
        </a:solidFill>
        <a:latin typeface="+mn-lt"/>
        <a:ea typeface="+mn-ea"/>
        <a:cs typeface="+mn-cs"/>
      </a:defRPr>
    </a:lvl8pPr>
    <a:lvl9pPr marL="4357299" algn="l" defTabSz="108932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75" y="631825"/>
            <a:ext cx="5616575" cy="31575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3995E-9310-4822-A8F8-08C336FD6AFC}" type="slidenum">
              <a:rPr lang="zh-CN" altLang="en-US" smtClean="0">
                <a:solidFill>
                  <a:prstClr val="black"/>
                </a:solidFill>
              </a:rPr>
              <a:t>1</a:t>
            </a:fld>
            <a:endParaRPr lang="zh-CN" altLang="en-US">
              <a:solidFill>
                <a:prstClr val="black"/>
              </a:solidFill>
            </a:endParaRPr>
          </a:p>
        </p:txBody>
      </p:sp>
    </p:spTree>
    <p:extLst>
      <p:ext uri="{BB962C8B-B14F-4D97-AF65-F5344CB8AC3E}">
        <p14:creationId xmlns:p14="http://schemas.microsoft.com/office/powerpoint/2010/main" val="276755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10</a:t>
            </a:fld>
            <a:endParaRPr lang="en-US" altLang="zh-CN"/>
          </a:p>
        </p:txBody>
      </p:sp>
    </p:spTree>
    <p:extLst>
      <p:ext uri="{BB962C8B-B14F-4D97-AF65-F5344CB8AC3E}">
        <p14:creationId xmlns:p14="http://schemas.microsoft.com/office/powerpoint/2010/main" val="308478179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642F9607-F78E-4417-B5DD-7E2A776EF921}" type="slidenum">
              <a:rPr lang="en-US" altLang="zh-CN" smtClean="0"/>
              <a:pPr/>
              <a:t>102</a:t>
            </a:fld>
            <a:endParaRPr lang="en-US" altLang="zh-CN"/>
          </a:p>
        </p:txBody>
      </p:sp>
      <p:sp>
        <p:nvSpPr>
          <p:cNvPr id="215043" name="Rectangle 2"/>
          <p:cNvSpPr>
            <a:spLocks noGrp="1" noRot="1" noChangeAspect="1" noChangeArrowheads="1" noTextEdit="1"/>
          </p:cNvSpPr>
          <p:nvPr>
            <p:ph type="sldImg"/>
          </p:nvPr>
        </p:nvSpPr>
        <p:spPr>
          <a:xfrm>
            <a:off x="379413" y="685800"/>
            <a:ext cx="6099175" cy="3429000"/>
          </a:xfrm>
          <a:ln/>
        </p:spPr>
      </p:sp>
      <p:sp>
        <p:nvSpPr>
          <p:cNvPr id="215044" name="Rectangle 3"/>
          <p:cNvSpPr>
            <a:spLocks noGrp="1" noChangeArrowheads="1"/>
          </p:cNvSpPr>
          <p:nvPr>
            <p:ph type="body" idx="1"/>
          </p:nvPr>
        </p:nvSpPr>
        <p:spPr>
          <a:noFill/>
          <a:ln/>
        </p:spPr>
        <p:txBody>
          <a:bodyPr/>
          <a:lstStyle/>
          <a:p>
            <a:pPr eaLnBrk="1" hangingPunct="1"/>
            <a:r>
              <a:rPr lang="en-US" altLang="zh-CN" dirty="0" smtClean="0"/>
              <a:t>FILE</a:t>
            </a:r>
            <a:r>
              <a:rPr lang="zh-CN" altLang="en-US" dirty="0" smtClean="0"/>
              <a:t>就是一个结构类型</a:t>
            </a:r>
            <a:endParaRPr lang="en-US" altLang="zh-CN" dirty="0" smtClean="0"/>
          </a:p>
          <a:p>
            <a:pPr eaLnBrk="1" hangingPunct="1"/>
            <a:r>
              <a:rPr lang="en-US" altLang="zh-CN" dirty="0" err="1" smtClean="0"/>
              <a:t>Typedef</a:t>
            </a:r>
            <a:r>
              <a:rPr lang="zh-CN" altLang="en-US" dirty="0" smtClean="0"/>
              <a:t>可以给复杂的名字起一个简单的名字代替，另外为了规避不同系统中移植出现的问题，可以定义有特殊说明的变量，</a:t>
            </a:r>
            <a:r>
              <a:rPr lang="en-US" altLang="zh-CN" dirty="0" smtClean="0"/>
              <a:t>int32</a:t>
            </a:r>
          </a:p>
          <a:p>
            <a:pPr eaLnBrk="1" hangingPunct="1"/>
            <a:endParaRPr lang="zh-CN" altLang="zh-CN" dirty="0" smtClean="0"/>
          </a:p>
          <a:p>
            <a:pPr eaLnBrk="1" hangingPunct="1"/>
            <a:endParaRPr lang="zh-CN" altLang="zh-CN"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0A2C42D6-F01A-473B-85DC-C20B4E2790C0}" type="slidenum">
              <a:rPr lang="en-US" altLang="zh-CN" smtClean="0"/>
              <a:pPr/>
              <a:t>103</a:t>
            </a:fld>
            <a:endParaRPr lang="en-US" altLang="zh-CN"/>
          </a:p>
        </p:txBody>
      </p:sp>
      <p:sp>
        <p:nvSpPr>
          <p:cNvPr id="216067" name="Rectangle 2"/>
          <p:cNvSpPr>
            <a:spLocks noGrp="1" noRot="1" noChangeAspect="1" noChangeArrowheads="1" noTextEdit="1"/>
          </p:cNvSpPr>
          <p:nvPr>
            <p:ph type="sldImg"/>
          </p:nvPr>
        </p:nvSpPr>
        <p:spPr>
          <a:xfrm>
            <a:off x="379413" y="685800"/>
            <a:ext cx="6099175" cy="3429000"/>
          </a:xfrm>
          <a:ln/>
        </p:spPr>
      </p:sp>
      <p:sp>
        <p:nvSpPr>
          <p:cNvPr id="2160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D3246021-EE8E-45C6-A5BF-77D558BC6C21}" type="slidenum">
              <a:rPr lang="en-US" altLang="zh-CN" smtClean="0"/>
              <a:pPr/>
              <a:t>104</a:t>
            </a:fld>
            <a:endParaRPr lang="en-US" altLang="zh-CN"/>
          </a:p>
        </p:txBody>
      </p:sp>
      <p:sp>
        <p:nvSpPr>
          <p:cNvPr id="217091" name="Rectangle 2"/>
          <p:cNvSpPr>
            <a:spLocks noGrp="1" noRot="1" noChangeAspect="1" noChangeArrowheads="1" noTextEdit="1"/>
          </p:cNvSpPr>
          <p:nvPr>
            <p:ph type="sldImg"/>
          </p:nvPr>
        </p:nvSpPr>
        <p:spPr>
          <a:xfrm>
            <a:off x="379413" y="685800"/>
            <a:ext cx="6099175" cy="3429000"/>
          </a:xfrm>
          <a:ln/>
        </p:spPr>
      </p:sp>
      <p:sp>
        <p:nvSpPr>
          <p:cNvPr id="21709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0" dirty="0" err="1" smtClean="0">
                <a:ea typeface="宋体" pitchFamily="2" charset="-122"/>
              </a:rPr>
              <a:t>struct</a:t>
            </a:r>
            <a:r>
              <a:rPr lang="en-US" altLang="zh-CN" sz="1200" b="0" dirty="0" smtClean="0">
                <a:ea typeface="宋体" pitchFamily="2" charset="-122"/>
              </a:rPr>
              <a:t> person table[100];//</a:t>
            </a:r>
            <a:r>
              <a:rPr lang="zh-CN" altLang="en-US" sz="1200" b="0" dirty="0" smtClean="0">
                <a:ea typeface="宋体" pitchFamily="2" charset="-122"/>
              </a:rPr>
              <a:t>定义了一个结构数组，其实就是一张表，该结构中每一个元素，即每一行都有结构中定义的各个分量</a:t>
            </a:r>
            <a:endParaRPr lang="zh-CN" altLang="zh-CN" dirty="0" smtClean="0"/>
          </a:p>
          <a:p>
            <a:pPr eaLnBrk="1" hangingPunct="1"/>
            <a:endParaRPr lang="zh-CN" altLang="zh-CN" dirty="0" smtClean="0"/>
          </a:p>
          <a:p>
            <a:pPr eaLnBrk="1" hangingPunct="1"/>
            <a:endParaRPr lang="zh-CN" altLang="zh-CN"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2C5619C3-5D0A-48DC-9CBA-0CE962F46325}" type="slidenum">
              <a:rPr lang="en-US" altLang="zh-CN" smtClean="0"/>
              <a:pPr/>
              <a:t>105</a:t>
            </a:fld>
            <a:endParaRPr lang="en-US" altLang="zh-CN"/>
          </a:p>
        </p:txBody>
      </p:sp>
      <p:sp>
        <p:nvSpPr>
          <p:cNvPr id="218115" name="Rectangle 2"/>
          <p:cNvSpPr>
            <a:spLocks noGrp="1" noRot="1" noChangeAspect="1" noChangeArrowheads="1" noTextEdit="1"/>
          </p:cNvSpPr>
          <p:nvPr>
            <p:ph type="sldImg"/>
          </p:nvPr>
        </p:nvSpPr>
        <p:spPr>
          <a:xfrm>
            <a:off x="379413" y="685800"/>
            <a:ext cx="6099175" cy="3429000"/>
          </a:xfrm>
          <a:ln/>
        </p:spPr>
      </p:sp>
      <p:sp>
        <p:nvSpPr>
          <p:cNvPr id="218116" name="Rectangle 3"/>
          <p:cNvSpPr>
            <a:spLocks noGrp="1" noChangeArrowheads="1"/>
          </p:cNvSpPr>
          <p:nvPr>
            <p:ph type="body" idx="1"/>
          </p:nvPr>
        </p:nvSpPr>
        <p:spPr>
          <a:noFill/>
          <a:ln/>
        </p:spPr>
        <p:txBody>
          <a:bodyPr/>
          <a:lstStyle/>
          <a:p>
            <a:pPr eaLnBrk="1" hangingPunct="1"/>
            <a:r>
              <a:rPr lang="zh-CN" altLang="en-US" dirty="0" smtClean="0"/>
              <a:t>链表中经常用到这样的</a:t>
            </a:r>
            <a:endParaRPr lang="en-US" altLang="zh-CN" dirty="0" smtClean="0"/>
          </a:p>
          <a:p>
            <a:pPr eaLnBrk="1" hangingPunct="1"/>
            <a:r>
              <a:rPr lang="zh-CN" altLang="en-US" dirty="0" smtClean="0"/>
              <a:t>注意：结构成员可以嵌套，但是自己不能定义自己，因为无法确定这个结构变量的空间大小</a:t>
            </a:r>
            <a:endParaRPr lang="en-US" altLang="zh-CN" dirty="0" smtClean="0"/>
          </a:p>
          <a:p>
            <a:pPr eaLnBrk="1" hangingPunct="1"/>
            <a:r>
              <a:rPr lang="zh-CN" altLang="en-US" dirty="0" smtClean="0"/>
              <a:t>结构成员不能是自身，但可以是指向自身的指针</a:t>
            </a:r>
            <a:endParaRPr lang="en-US" altLang="zh-CN" dirty="0" smtClean="0"/>
          </a:p>
          <a:p>
            <a:pPr eaLnBrk="1" hangingPunct="1"/>
            <a:endParaRPr lang="zh-CN" altLang="zh-CN" dirty="0" smtClean="0"/>
          </a:p>
          <a:p>
            <a:pPr eaLnBrk="1" hangingPunct="1"/>
            <a:endParaRPr lang="zh-CN" altLang="zh-CN"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B6422435-F821-44A5-B1C7-14E2FF18B563}" type="slidenum">
              <a:rPr lang="en-US" altLang="zh-CN" smtClean="0"/>
              <a:pPr/>
              <a:t>106</a:t>
            </a:fld>
            <a:endParaRPr lang="en-US" altLang="zh-CN"/>
          </a:p>
        </p:txBody>
      </p:sp>
      <p:sp>
        <p:nvSpPr>
          <p:cNvPr id="219139" name="Rectangle 2"/>
          <p:cNvSpPr>
            <a:spLocks noGrp="1" noRot="1" noChangeAspect="1" noChangeArrowheads="1" noTextEdit="1"/>
          </p:cNvSpPr>
          <p:nvPr>
            <p:ph type="sldImg"/>
          </p:nvPr>
        </p:nvSpPr>
        <p:spPr>
          <a:xfrm>
            <a:off x="379413" y="685800"/>
            <a:ext cx="6099175" cy="3429000"/>
          </a:xfrm>
          <a:ln/>
        </p:spPr>
      </p:sp>
      <p:sp>
        <p:nvSpPr>
          <p:cNvPr id="21914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EC187127-06F0-453B-B8A6-FD1BD1524256}" type="slidenum">
              <a:rPr lang="en-US" altLang="zh-CN" smtClean="0"/>
              <a:pPr/>
              <a:t>107</a:t>
            </a:fld>
            <a:endParaRPr lang="en-US" altLang="zh-CN"/>
          </a:p>
        </p:txBody>
      </p:sp>
      <p:sp>
        <p:nvSpPr>
          <p:cNvPr id="220163" name="Rectangle 2"/>
          <p:cNvSpPr>
            <a:spLocks noGrp="1" noRot="1" noChangeAspect="1" noChangeArrowheads="1" noTextEdit="1"/>
          </p:cNvSpPr>
          <p:nvPr>
            <p:ph type="sldImg"/>
          </p:nvPr>
        </p:nvSpPr>
        <p:spPr>
          <a:xfrm>
            <a:off x="379413" y="685800"/>
            <a:ext cx="6099175" cy="3429000"/>
          </a:xfrm>
          <a:ln/>
        </p:spPr>
      </p:sp>
      <p:sp>
        <p:nvSpPr>
          <p:cNvPr id="2201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998CACA4-459B-4E97-9FEE-8AEB4BF32E81}" type="slidenum">
              <a:rPr lang="en-US" altLang="zh-CN" smtClean="0"/>
              <a:pPr/>
              <a:t>108</a:t>
            </a:fld>
            <a:endParaRPr lang="en-US" altLang="zh-CN"/>
          </a:p>
        </p:txBody>
      </p:sp>
      <p:sp>
        <p:nvSpPr>
          <p:cNvPr id="221187" name="Rectangle 2"/>
          <p:cNvSpPr>
            <a:spLocks noGrp="1" noRot="1" noChangeAspect="1" noChangeArrowheads="1" noTextEdit="1"/>
          </p:cNvSpPr>
          <p:nvPr>
            <p:ph type="sldImg"/>
          </p:nvPr>
        </p:nvSpPr>
        <p:spPr>
          <a:xfrm>
            <a:off x="379413" y="685800"/>
            <a:ext cx="6099175" cy="3429000"/>
          </a:xfrm>
          <a:ln/>
        </p:spPr>
      </p:sp>
      <p:sp>
        <p:nvSpPr>
          <p:cNvPr id="2211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757DA40C-4FF2-44C1-937D-7438E3086124}" type="slidenum">
              <a:rPr lang="en-US" altLang="zh-CN" smtClean="0"/>
              <a:pPr/>
              <a:t>109</a:t>
            </a:fld>
            <a:endParaRPr lang="en-US" altLang="zh-CN"/>
          </a:p>
        </p:txBody>
      </p:sp>
      <p:sp>
        <p:nvSpPr>
          <p:cNvPr id="222211" name="Rectangle 2"/>
          <p:cNvSpPr>
            <a:spLocks noGrp="1" noRot="1" noChangeAspect="1" noChangeArrowheads="1" noTextEdit="1"/>
          </p:cNvSpPr>
          <p:nvPr>
            <p:ph type="sldImg"/>
          </p:nvPr>
        </p:nvSpPr>
        <p:spPr>
          <a:xfrm>
            <a:off x="379413" y="685800"/>
            <a:ext cx="6099175" cy="3429000"/>
          </a:xfrm>
          <a:ln/>
        </p:spPr>
      </p:sp>
      <p:sp>
        <p:nvSpPr>
          <p:cNvPr id="2222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5797C12B-8642-4B50-983B-062BEE1FDE3E}" type="slidenum">
              <a:rPr lang="en-US" altLang="zh-CN" smtClean="0"/>
              <a:pPr/>
              <a:t>110</a:t>
            </a:fld>
            <a:endParaRPr lang="en-US" altLang="zh-CN"/>
          </a:p>
        </p:txBody>
      </p:sp>
      <p:sp>
        <p:nvSpPr>
          <p:cNvPr id="223235" name="Rectangle 2"/>
          <p:cNvSpPr>
            <a:spLocks noGrp="1" noRot="1" noChangeAspect="1" noChangeArrowheads="1" noTextEdit="1"/>
          </p:cNvSpPr>
          <p:nvPr>
            <p:ph type="sldImg"/>
          </p:nvPr>
        </p:nvSpPr>
        <p:spPr>
          <a:xfrm>
            <a:off x="379413" y="685800"/>
            <a:ext cx="6099175" cy="3429000"/>
          </a:xfrm>
          <a:ln/>
        </p:spPr>
      </p:sp>
      <p:sp>
        <p:nvSpPr>
          <p:cNvPr id="2232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8D16A5B2-9E27-4C42-B551-BAD82D2A0116}" type="slidenum">
              <a:rPr lang="en-US" altLang="zh-CN" smtClean="0"/>
              <a:pPr/>
              <a:t>111</a:t>
            </a:fld>
            <a:endParaRPr lang="en-US" altLang="zh-CN"/>
          </a:p>
        </p:txBody>
      </p:sp>
      <p:sp>
        <p:nvSpPr>
          <p:cNvPr id="225283" name="Rectangle 2"/>
          <p:cNvSpPr>
            <a:spLocks noGrp="1" noRot="1" noChangeAspect="1" noChangeArrowheads="1" noTextEdit="1"/>
          </p:cNvSpPr>
          <p:nvPr>
            <p:ph type="sldImg"/>
          </p:nvPr>
        </p:nvSpPr>
        <p:spPr>
          <a:xfrm>
            <a:off x="379413" y="685800"/>
            <a:ext cx="6099175" cy="3429000"/>
          </a:xfrm>
          <a:ln/>
        </p:spPr>
      </p:sp>
      <p:sp>
        <p:nvSpPr>
          <p:cNvPr id="22528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3B92B272-67BF-4468-94FA-880E0E72A320}" type="slidenum">
              <a:rPr lang="en-US" altLang="zh-CN" smtClean="0"/>
              <a:pPr/>
              <a:t>11</a:t>
            </a:fld>
            <a:endParaRPr lang="en-US" altLang="zh-CN"/>
          </a:p>
        </p:txBody>
      </p:sp>
      <p:sp>
        <p:nvSpPr>
          <p:cNvPr id="173059" name="Rectangle 2"/>
          <p:cNvSpPr>
            <a:spLocks noGrp="1" noRot="1" noChangeAspect="1" noChangeArrowheads="1" noTextEdit="1"/>
          </p:cNvSpPr>
          <p:nvPr>
            <p:ph type="sldImg"/>
          </p:nvPr>
        </p:nvSpPr>
        <p:spPr>
          <a:xfrm>
            <a:off x="379413" y="685800"/>
            <a:ext cx="6099175" cy="3429000"/>
          </a:xfrm>
          <a:ln/>
        </p:spPr>
      </p:sp>
      <p:sp>
        <p:nvSpPr>
          <p:cNvPr id="17306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4D8F8062-76B1-4B70-9327-9C3E723BFDF4}" type="slidenum">
              <a:rPr lang="en-US" altLang="zh-CN" smtClean="0"/>
              <a:pPr/>
              <a:t>112</a:t>
            </a:fld>
            <a:endParaRPr lang="en-US" altLang="zh-CN"/>
          </a:p>
        </p:txBody>
      </p:sp>
      <p:sp>
        <p:nvSpPr>
          <p:cNvPr id="226307" name="Rectangle 2"/>
          <p:cNvSpPr>
            <a:spLocks noGrp="1" noRot="1" noChangeAspect="1" noChangeArrowheads="1" noTextEdit="1"/>
          </p:cNvSpPr>
          <p:nvPr>
            <p:ph type="sldImg"/>
          </p:nvPr>
        </p:nvSpPr>
        <p:spPr>
          <a:xfrm>
            <a:off x="379413" y="685800"/>
            <a:ext cx="6099175" cy="3429000"/>
          </a:xfrm>
          <a:ln/>
        </p:spPr>
      </p:sp>
      <p:sp>
        <p:nvSpPr>
          <p:cNvPr id="22630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1355F2DD-FAFC-4F74-81EA-20BC107F5BC7}" type="slidenum">
              <a:rPr lang="en-US" altLang="zh-CN" smtClean="0"/>
              <a:pPr/>
              <a:t>113</a:t>
            </a:fld>
            <a:endParaRPr lang="en-US" altLang="zh-CN"/>
          </a:p>
        </p:txBody>
      </p:sp>
      <p:sp>
        <p:nvSpPr>
          <p:cNvPr id="227331" name="Rectangle 2"/>
          <p:cNvSpPr>
            <a:spLocks noGrp="1" noRot="1" noChangeAspect="1" noChangeArrowheads="1" noTextEdit="1"/>
          </p:cNvSpPr>
          <p:nvPr>
            <p:ph type="sldImg"/>
          </p:nvPr>
        </p:nvSpPr>
        <p:spPr>
          <a:xfrm>
            <a:off x="379413" y="685800"/>
            <a:ext cx="6099175" cy="3429000"/>
          </a:xfrm>
          <a:ln/>
        </p:spPr>
      </p:sp>
      <p:sp>
        <p:nvSpPr>
          <p:cNvPr id="2273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B97ED16B-3C39-47B1-A3E1-DFA99B8FC0AB}" type="slidenum">
              <a:rPr lang="en-US" altLang="zh-CN" smtClean="0"/>
              <a:pPr/>
              <a:t>114</a:t>
            </a:fld>
            <a:endParaRPr lang="en-US" altLang="zh-CN"/>
          </a:p>
        </p:txBody>
      </p:sp>
      <p:sp>
        <p:nvSpPr>
          <p:cNvPr id="228355" name="Rectangle 2"/>
          <p:cNvSpPr>
            <a:spLocks noGrp="1" noRot="1" noChangeAspect="1" noChangeArrowheads="1" noTextEdit="1"/>
          </p:cNvSpPr>
          <p:nvPr>
            <p:ph type="sldImg"/>
          </p:nvPr>
        </p:nvSpPr>
        <p:spPr>
          <a:xfrm>
            <a:off x="379413" y="685800"/>
            <a:ext cx="6099175" cy="3429000"/>
          </a:xfrm>
          <a:ln/>
        </p:spPr>
      </p:sp>
      <p:sp>
        <p:nvSpPr>
          <p:cNvPr id="228356"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522FC750-5435-4904-B93E-82DD4084FF02}" type="slidenum">
              <a:rPr lang="en-US" altLang="zh-CN" smtClean="0"/>
              <a:pPr/>
              <a:t>115</a:t>
            </a:fld>
            <a:endParaRPr lang="en-US" altLang="zh-CN"/>
          </a:p>
        </p:txBody>
      </p:sp>
      <p:sp>
        <p:nvSpPr>
          <p:cNvPr id="229379" name="Rectangle 2"/>
          <p:cNvSpPr>
            <a:spLocks noGrp="1" noRot="1" noChangeAspect="1" noChangeArrowheads="1" noTextEdit="1"/>
          </p:cNvSpPr>
          <p:nvPr>
            <p:ph type="sldImg"/>
          </p:nvPr>
        </p:nvSpPr>
        <p:spPr>
          <a:xfrm>
            <a:off x="379413" y="685800"/>
            <a:ext cx="6099175" cy="3429000"/>
          </a:xfrm>
          <a:ln/>
        </p:spPr>
      </p:sp>
      <p:sp>
        <p:nvSpPr>
          <p:cNvPr id="2293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F702BE4D-60D2-49F5-BCFF-21E8317DB7AD}" type="slidenum">
              <a:rPr lang="en-US" altLang="zh-CN" smtClean="0"/>
              <a:pPr/>
              <a:t>116</a:t>
            </a:fld>
            <a:endParaRPr lang="en-US" altLang="zh-CN"/>
          </a:p>
        </p:txBody>
      </p:sp>
      <p:sp>
        <p:nvSpPr>
          <p:cNvPr id="230403" name="Rectangle 2"/>
          <p:cNvSpPr>
            <a:spLocks noGrp="1" noRot="1" noChangeAspect="1" noChangeArrowheads="1" noTextEdit="1"/>
          </p:cNvSpPr>
          <p:nvPr>
            <p:ph type="sldImg"/>
          </p:nvPr>
        </p:nvSpPr>
        <p:spPr>
          <a:xfrm>
            <a:off x="379413" y="685800"/>
            <a:ext cx="6099175" cy="3429000"/>
          </a:xfrm>
          <a:ln/>
        </p:spPr>
      </p:sp>
      <p:sp>
        <p:nvSpPr>
          <p:cNvPr id="2304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FE94028E-28FD-45C2-B780-08CFB72955F5}" type="slidenum">
              <a:rPr lang="en-US" altLang="zh-CN" smtClean="0"/>
              <a:pPr/>
              <a:t>117</a:t>
            </a:fld>
            <a:endParaRPr lang="en-US" altLang="zh-CN"/>
          </a:p>
        </p:txBody>
      </p:sp>
      <p:sp>
        <p:nvSpPr>
          <p:cNvPr id="231427" name="Rectangle 2"/>
          <p:cNvSpPr>
            <a:spLocks noGrp="1" noRot="1" noChangeAspect="1" noChangeArrowheads="1" noTextEdit="1"/>
          </p:cNvSpPr>
          <p:nvPr>
            <p:ph type="sldImg"/>
          </p:nvPr>
        </p:nvSpPr>
        <p:spPr>
          <a:xfrm>
            <a:off x="379413" y="685800"/>
            <a:ext cx="6099175" cy="3429000"/>
          </a:xfrm>
          <a:ln/>
        </p:spPr>
      </p:sp>
      <p:sp>
        <p:nvSpPr>
          <p:cNvPr id="231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118</a:t>
            </a:fld>
            <a:endParaRPr lang="en-US" altLang="zh-CN"/>
          </a:p>
        </p:txBody>
      </p:sp>
      <p:sp>
        <p:nvSpPr>
          <p:cNvPr id="232451" name="Rectangle 2"/>
          <p:cNvSpPr>
            <a:spLocks noGrp="1" noRot="1" noChangeAspect="1" noChangeArrowheads="1" noTextEdit="1"/>
          </p:cNvSpPr>
          <p:nvPr>
            <p:ph type="sldImg"/>
          </p:nvPr>
        </p:nvSpPr>
        <p:spPr>
          <a:xfrm>
            <a:off x="379413" y="685800"/>
            <a:ext cx="6099175" cy="3429000"/>
          </a:xfrm>
          <a:ln/>
        </p:spPr>
      </p:sp>
      <p:sp>
        <p:nvSpPr>
          <p:cNvPr id="2324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FF628DCD-0176-4F55-9711-4414F655B8D2}" type="slidenum">
              <a:rPr lang="en-US" altLang="zh-CN" smtClean="0"/>
              <a:pPr/>
              <a:t>119</a:t>
            </a:fld>
            <a:endParaRPr lang="en-US" altLang="zh-CN"/>
          </a:p>
        </p:txBody>
      </p:sp>
      <p:sp>
        <p:nvSpPr>
          <p:cNvPr id="233475" name="Rectangle 2"/>
          <p:cNvSpPr>
            <a:spLocks noGrp="1" noRot="1" noChangeAspect="1" noChangeArrowheads="1" noTextEdit="1"/>
          </p:cNvSpPr>
          <p:nvPr>
            <p:ph type="sldImg"/>
          </p:nvPr>
        </p:nvSpPr>
        <p:spPr>
          <a:xfrm>
            <a:off x="379413" y="685800"/>
            <a:ext cx="6099175" cy="3429000"/>
          </a:xfrm>
          <a:ln/>
        </p:spPr>
      </p:sp>
      <p:sp>
        <p:nvSpPr>
          <p:cNvPr id="233476"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1AAC787F-C0D7-4BD0-9D7F-BAC49A363DA1}" type="slidenum">
              <a:rPr lang="en-US" altLang="zh-CN" smtClean="0"/>
              <a:pPr/>
              <a:t>120</a:t>
            </a:fld>
            <a:endParaRPr lang="en-US" altLang="zh-CN"/>
          </a:p>
        </p:txBody>
      </p:sp>
      <p:sp>
        <p:nvSpPr>
          <p:cNvPr id="234499" name="Rectangle 2"/>
          <p:cNvSpPr>
            <a:spLocks noGrp="1" noRot="1" noChangeAspect="1" noChangeArrowheads="1" noTextEdit="1"/>
          </p:cNvSpPr>
          <p:nvPr>
            <p:ph type="sldImg"/>
          </p:nvPr>
        </p:nvSpPr>
        <p:spPr>
          <a:xfrm>
            <a:off x="379413" y="685800"/>
            <a:ext cx="6099175" cy="3429000"/>
          </a:xfrm>
          <a:ln/>
        </p:spPr>
      </p:sp>
      <p:sp>
        <p:nvSpPr>
          <p:cNvPr id="2345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BC401451-9827-44FA-8089-AD1EFAC0A9F8}" type="slidenum">
              <a:rPr lang="en-US" altLang="zh-CN" smtClean="0"/>
              <a:pPr/>
              <a:t>121</a:t>
            </a:fld>
            <a:endParaRPr lang="en-US" altLang="zh-CN"/>
          </a:p>
        </p:txBody>
      </p:sp>
      <p:sp>
        <p:nvSpPr>
          <p:cNvPr id="235523" name="Rectangle 2"/>
          <p:cNvSpPr>
            <a:spLocks noGrp="1" noRot="1" noChangeAspect="1" noChangeArrowheads="1" noTextEdit="1"/>
          </p:cNvSpPr>
          <p:nvPr>
            <p:ph type="sldImg"/>
          </p:nvPr>
        </p:nvSpPr>
        <p:spPr>
          <a:xfrm>
            <a:off x="379413" y="685800"/>
            <a:ext cx="6099175" cy="3429000"/>
          </a:xfrm>
          <a:ln/>
        </p:spPr>
      </p:sp>
      <p:sp>
        <p:nvSpPr>
          <p:cNvPr id="23552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5800"/>
            <a:ext cx="609917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D5331CF4-95FC-45F0-A0ED-848575624D67}" type="slidenum">
              <a:rPr lang="en-US" altLang="zh-CN" smtClean="0"/>
              <a:pPr>
                <a:defRPr/>
              </a:pPr>
              <a:t>12</a:t>
            </a:fld>
            <a:endParaRPr lang="en-US" altLang="zh-CN"/>
          </a:p>
        </p:txBody>
      </p:sp>
    </p:spTree>
    <p:extLst>
      <p:ext uri="{BB962C8B-B14F-4D97-AF65-F5344CB8AC3E}">
        <p14:creationId xmlns:p14="http://schemas.microsoft.com/office/powerpoint/2010/main" val="327397395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096FA739-D176-4958-AEBA-9269CE4A876F}" type="slidenum">
              <a:rPr lang="en-US" altLang="zh-CN" smtClean="0"/>
              <a:pPr/>
              <a:t>122</a:t>
            </a:fld>
            <a:endParaRPr lang="en-US" altLang="zh-CN"/>
          </a:p>
        </p:txBody>
      </p:sp>
      <p:sp>
        <p:nvSpPr>
          <p:cNvPr id="236547" name="Rectangle 2"/>
          <p:cNvSpPr>
            <a:spLocks noGrp="1" noRot="1" noChangeAspect="1" noChangeArrowheads="1" noTextEdit="1"/>
          </p:cNvSpPr>
          <p:nvPr>
            <p:ph type="sldImg"/>
          </p:nvPr>
        </p:nvSpPr>
        <p:spPr>
          <a:xfrm>
            <a:off x="379413" y="685800"/>
            <a:ext cx="6099175" cy="3429000"/>
          </a:xfrm>
          <a:ln/>
        </p:spPr>
      </p:sp>
      <p:sp>
        <p:nvSpPr>
          <p:cNvPr id="23654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1F68DE6D-38A7-411E-AB67-B309C6230D73}" type="slidenum">
              <a:rPr lang="en-US" altLang="zh-CN" smtClean="0"/>
              <a:pPr/>
              <a:t>123</a:t>
            </a:fld>
            <a:endParaRPr lang="en-US" altLang="zh-CN"/>
          </a:p>
        </p:txBody>
      </p:sp>
      <p:sp>
        <p:nvSpPr>
          <p:cNvPr id="237571" name="Rectangle 2"/>
          <p:cNvSpPr>
            <a:spLocks noGrp="1" noRot="1" noChangeAspect="1" noChangeArrowheads="1" noTextEdit="1"/>
          </p:cNvSpPr>
          <p:nvPr>
            <p:ph type="sldImg"/>
          </p:nvPr>
        </p:nvSpPr>
        <p:spPr>
          <a:xfrm>
            <a:off x="379413" y="685800"/>
            <a:ext cx="6099175" cy="3429000"/>
          </a:xfrm>
          <a:ln/>
        </p:spPr>
      </p:sp>
      <p:sp>
        <p:nvSpPr>
          <p:cNvPr id="23757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C630578F-9F17-4748-805C-7A7C65A50DD3}" type="slidenum">
              <a:rPr lang="en-US" altLang="zh-CN" smtClean="0"/>
              <a:pPr/>
              <a:t>124</a:t>
            </a:fld>
            <a:endParaRPr lang="en-US" altLang="zh-CN"/>
          </a:p>
        </p:txBody>
      </p:sp>
      <p:sp>
        <p:nvSpPr>
          <p:cNvPr id="238595" name="Rectangle 2"/>
          <p:cNvSpPr>
            <a:spLocks noGrp="1" noRot="1" noChangeAspect="1" noChangeArrowheads="1" noTextEdit="1"/>
          </p:cNvSpPr>
          <p:nvPr>
            <p:ph type="sldImg"/>
          </p:nvPr>
        </p:nvSpPr>
        <p:spPr>
          <a:xfrm>
            <a:off x="379413" y="685800"/>
            <a:ext cx="6099175" cy="3429000"/>
          </a:xfrm>
          <a:ln/>
        </p:spPr>
      </p:sp>
      <p:sp>
        <p:nvSpPr>
          <p:cNvPr id="238596"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2B209089-5918-4670-A1E9-4F159041D9DF}" type="slidenum">
              <a:rPr lang="en-US" altLang="zh-CN" smtClean="0"/>
              <a:pPr/>
              <a:t>125</a:t>
            </a:fld>
            <a:endParaRPr lang="en-US" altLang="zh-CN"/>
          </a:p>
        </p:txBody>
      </p:sp>
      <p:sp>
        <p:nvSpPr>
          <p:cNvPr id="239619" name="Rectangle 2"/>
          <p:cNvSpPr>
            <a:spLocks noGrp="1" noRot="1" noChangeAspect="1" noChangeArrowheads="1" noTextEdit="1"/>
          </p:cNvSpPr>
          <p:nvPr>
            <p:ph type="sldImg"/>
          </p:nvPr>
        </p:nvSpPr>
        <p:spPr>
          <a:xfrm>
            <a:off x="379413" y="685800"/>
            <a:ext cx="6099175" cy="3429000"/>
          </a:xfrm>
          <a:ln/>
        </p:spPr>
      </p:sp>
      <p:sp>
        <p:nvSpPr>
          <p:cNvPr id="23962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E75E29FC-1C2D-4D27-A340-A7C095BF02B9}" type="slidenum">
              <a:rPr lang="en-US" altLang="zh-CN" smtClean="0"/>
              <a:pPr/>
              <a:t>126</a:t>
            </a:fld>
            <a:endParaRPr lang="en-US" altLang="zh-CN"/>
          </a:p>
        </p:txBody>
      </p:sp>
      <p:sp>
        <p:nvSpPr>
          <p:cNvPr id="240643" name="Rectangle 2"/>
          <p:cNvSpPr>
            <a:spLocks noGrp="1" noRot="1" noChangeAspect="1" noChangeArrowheads="1" noTextEdit="1"/>
          </p:cNvSpPr>
          <p:nvPr>
            <p:ph type="sldImg"/>
          </p:nvPr>
        </p:nvSpPr>
        <p:spPr>
          <a:xfrm>
            <a:off x="379413" y="685800"/>
            <a:ext cx="6099175" cy="3429000"/>
          </a:xfrm>
          <a:ln/>
        </p:spPr>
      </p:sp>
      <p:sp>
        <p:nvSpPr>
          <p:cNvPr id="24064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02B5E47A-8B48-408E-BC1E-69D27DF07F7D}" type="slidenum">
              <a:rPr lang="en-US" altLang="zh-CN" smtClean="0"/>
              <a:pPr/>
              <a:t>127</a:t>
            </a:fld>
            <a:endParaRPr lang="en-US" altLang="zh-CN"/>
          </a:p>
        </p:txBody>
      </p:sp>
      <p:sp>
        <p:nvSpPr>
          <p:cNvPr id="241667" name="Rectangle 2"/>
          <p:cNvSpPr>
            <a:spLocks noGrp="1" noRot="1" noChangeAspect="1" noChangeArrowheads="1" noTextEdit="1"/>
          </p:cNvSpPr>
          <p:nvPr>
            <p:ph type="sldImg"/>
          </p:nvPr>
        </p:nvSpPr>
        <p:spPr>
          <a:xfrm>
            <a:off x="379413" y="685800"/>
            <a:ext cx="6099175" cy="3429000"/>
          </a:xfrm>
          <a:ln/>
        </p:spPr>
      </p:sp>
      <p:sp>
        <p:nvSpPr>
          <p:cNvPr id="2416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5C78AE88-3BC1-4A92-9459-03090D3E29D3}" type="slidenum">
              <a:rPr lang="en-US" altLang="zh-CN" smtClean="0"/>
              <a:pPr/>
              <a:t>128</a:t>
            </a:fld>
            <a:endParaRPr lang="en-US" altLang="zh-CN"/>
          </a:p>
        </p:txBody>
      </p:sp>
      <p:sp>
        <p:nvSpPr>
          <p:cNvPr id="242691" name="Rectangle 2"/>
          <p:cNvSpPr>
            <a:spLocks noGrp="1" noRot="1" noChangeAspect="1" noChangeArrowheads="1" noTextEdit="1"/>
          </p:cNvSpPr>
          <p:nvPr>
            <p:ph type="sldImg"/>
          </p:nvPr>
        </p:nvSpPr>
        <p:spPr>
          <a:xfrm>
            <a:off x="379413" y="685800"/>
            <a:ext cx="6099175" cy="3429000"/>
          </a:xfrm>
          <a:ln/>
        </p:spPr>
      </p:sp>
      <p:sp>
        <p:nvSpPr>
          <p:cNvPr id="2426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E6D468E0-5F11-4C5D-A4E0-5E403B78693B}" type="slidenum">
              <a:rPr lang="en-US" altLang="zh-CN" smtClean="0"/>
              <a:pPr/>
              <a:t>131</a:t>
            </a:fld>
            <a:endParaRPr lang="en-US" altLang="zh-CN"/>
          </a:p>
        </p:txBody>
      </p:sp>
      <p:sp>
        <p:nvSpPr>
          <p:cNvPr id="243715" name="Rectangle 2"/>
          <p:cNvSpPr>
            <a:spLocks noGrp="1" noRot="1" noChangeAspect="1" noChangeArrowheads="1" noTextEdit="1"/>
          </p:cNvSpPr>
          <p:nvPr>
            <p:ph type="sldImg"/>
          </p:nvPr>
        </p:nvSpPr>
        <p:spPr>
          <a:xfrm>
            <a:off x="379413" y="685800"/>
            <a:ext cx="6099175" cy="3429000"/>
          </a:xfrm>
          <a:ln/>
        </p:spPr>
      </p:sp>
      <p:sp>
        <p:nvSpPr>
          <p:cNvPr id="2437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958F0E4D-5DC2-4A8C-B371-3B0925062635}" type="slidenum">
              <a:rPr lang="en-US" altLang="zh-CN" smtClean="0"/>
              <a:pPr/>
              <a:t>132</a:t>
            </a:fld>
            <a:endParaRPr lang="en-US" altLang="zh-CN"/>
          </a:p>
        </p:txBody>
      </p:sp>
      <p:sp>
        <p:nvSpPr>
          <p:cNvPr id="244739" name="Rectangle 2"/>
          <p:cNvSpPr>
            <a:spLocks noGrp="1" noRot="1" noChangeAspect="1" noChangeArrowheads="1" noTextEdit="1"/>
          </p:cNvSpPr>
          <p:nvPr>
            <p:ph type="sldImg"/>
          </p:nvPr>
        </p:nvSpPr>
        <p:spPr>
          <a:xfrm>
            <a:off x="379413" y="685800"/>
            <a:ext cx="6099175" cy="3429000"/>
          </a:xfrm>
          <a:ln/>
        </p:spPr>
      </p:sp>
      <p:sp>
        <p:nvSpPr>
          <p:cNvPr id="2447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25BE88D6-847D-4D0E-8CCD-82F91C8A7D26}" type="slidenum">
              <a:rPr lang="en-US" altLang="zh-CN" smtClean="0"/>
              <a:pPr/>
              <a:t>133</a:t>
            </a:fld>
            <a:endParaRPr lang="en-US" altLang="zh-CN"/>
          </a:p>
        </p:txBody>
      </p:sp>
      <p:sp>
        <p:nvSpPr>
          <p:cNvPr id="245763" name="Rectangle 2"/>
          <p:cNvSpPr>
            <a:spLocks noGrp="1" noRot="1" noChangeAspect="1" noChangeArrowheads="1" noTextEdit="1"/>
          </p:cNvSpPr>
          <p:nvPr>
            <p:ph type="sldImg"/>
          </p:nvPr>
        </p:nvSpPr>
        <p:spPr>
          <a:xfrm>
            <a:off x="379413" y="685800"/>
            <a:ext cx="6099175" cy="3429000"/>
          </a:xfrm>
          <a:ln/>
        </p:spPr>
      </p:sp>
      <p:sp>
        <p:nvSpPr>
          <p:cNvPr id="2457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EC31BF0-F0CC-400E-84AB-EC6C73F13B4E}" type="slidenum">
              <a:rPr lang="en-US" altLang="zh-CN" smtClean="0"/>
              <a:pPr/>
              <a:t>13</a:t>
            </a:fld>
            <a:endParaRPr lang="en-US" altLang="zh-CN"/>
          </a:p>
        </p:txBody>
      </p:sp>
      <p:sp>
        <p:nvSpPr>
          <p:cNvPr id="54275" name="Rectangle 2"/>
          <p:cNvSpPr>
            <a:spLocks noGrp="1" noRot="1" noChangeAspect="1" noChangeArrowheads="1" noTextEdit="1"/>
          </p:cNvSpPr>
          <p:nvPr>
            <p:ph type="sldImg"/>
          </p:nvPr>
        </p:nvSpPr>
        <p:spPr>
          <a:xfrm>
            <a:off x="379413" y="685800"/>
            <a:ext cx="6099175" cy="3429000"/>
          </a:xfrm>
          <a:ln/>
        </p:spPr>
      </p:sp>
      <p:sp>
        <p:nvSpPr>
          <p:cNvPr id="542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75914020-5D7C-4477-807E-DDB88B202B4A}" type="slidenum">
              <a:rPr lang="en-US" altLang="zh-CN" smtClean="0"/>
              <a:pPr/>
              <a:t>135</a:t>
            </a:fld>
            <a:endParaRPr lang="en-US" altLang="zh-CN"/>
          </a:p>
        </p:txBody>
      </p:sp>
      <p:sp>
        <p:nvSpPr>
          <p:cNvPr id="265219" name="Rectangle 2"/>
          <p:cNvSpPr>
            <a:spLocks noGrp="1" noRot="1" noChangeAspect="1" noChangeArrowheads="1" noTextEdit="1"/>
          </p:cNvSpPr>
          <p:nvPr>
            <p:ph type="sldImg"/>
          </p:nvPr>
        </p:nvSpPr>
        <p:spPr>
          <a:xfrm>
            <a:off x="379413" y="685800"/>
            <a:ext cx="6099175" cy="3429000"/>
          </a:xfrm>
          <a:ln/>
        </p:spPr>
      </p:sp>
      <p:sp>
        <p:nvSpPr>
          <p:cNvPr id="2652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A2597DF-290B-4305-BEED-C7DA3BE97396}" type="slidenum">
              <a:rPr lang="en-US" altLang="zh-CN" smtClean="0"/>
              <a:pPr/>
              <a:t>136</a:t>
            </a:fld>
            <a:endParaRPr lang="en-US" altLang="zh-CN"/>
          </a:p>
        </p:txBody>
      </p:sp>
      <p:sp>
        <p:nvSpPr>
          <p:cNvPr id="266243" name="Rectangle 2"/>
          <p:cNvSpPr>
            <a:spLocks noGrp="1" noRot="1" noChangeAspect="1" noChangeArrowheads="1" noTextEdit="1"/>
          </p:cNvSpPr>
          <p:nvPr>
            <p:ph type="sldImg"/>
          </p:nvPr>
        </p:nvSpPr>
        <p:spPr>
          <a:xfrm>
            <a:off x="379413" y="685800"/>
            <a:ext cx="6099175" cy="3429000"/>
          </a:xfrm>
          <a:ln/>
        </p:spPr>
      </p:sp>
      <p:sp>
        <p:nvSpPr>
          <p:cNvPr id="2662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B4F94E41-91F4-491D-9EB9-2F0CAFD04FC9}" type="slidenum">
              <a:rPr lang="en-US" altLang="zh-CN" smtClean="0"/>
              <a:pPr/>
              <a:t>137</a:t>
            </a:fld>
            <a:endParaRPr lang="en-US" altLang="zh-CN"/>
          </a:p>
        </p:txBody>
      </p:sp>
      <p:sp>
        <p:nvSpPr>
          <p:cNvPr id="267267" name="Rectangle 2"/>
          <p:cNvSpPr>
            <a:spLocks noGrp="1" noRot="1" noChangeAspect="1" noChangeArrowheads="1" noTextEdit="1"/>
          </p:cNvSpPr>
          <p:nvPr>
            <p:ph type="sldImg"/>
          </p:nvPr>
        </p:nvSpPr>
        <p:spPr>
          <a:xfrm>
            <a:off x="379413" y="685800"/>
            <a:ext cx="6099175" cy="3429000"/>
          </a:xfrm>
          <a:ln/>
        </p:spPr>
      </p:sp>
      <p:sp>
        <p:nvSpPr>
          <p:cNvPr id="2672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3B98B5BB-A4A5-4220-AC8E-163372E42148}" type="slidenum">
              <a:rPr lang="en-US" altLang="zh-CN" smtClean="0"/>
              <a:pPr/>
              <a:t>138</a:t>
            </a:fld>
            <a:endParaRPr lang="en-US" altLang="zh-CN"/>
          </a:p>
        </p:txBody>
      </p:sp>
      <p:sp>
        <p:nvSpPr>
          <p:cNvPr id="268291" name="Rectangle 2"/>
          <p:cNvSpPr>
            <a:spLocks noGrp="1" noRot="1" noChangeAspect="1" noChangeArrowheads="1" noTextEdit="1"/>
          </p:cNvSpPr>
          <p:nvPr>
            <p:ph type="sldImg"/>
          </p:nvPr>
        </p:nvSpPr>
        <p:spPr>
          <a:xfrm>
            <a:off x="379413" y="685800"/>
            <a:ext cx="6099175" cy="3429000"/>
          </a:xfrm>
          <a:ln/>
        </p:spPr>
      </p:sp>
      <p:sp>
        <p:nvSpPr>
          <p:cNvPr id="2682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6983E397-1948-49FF-B3D5-F86F332ACD35}" type="slidenum">
              <a:rPr lang="en-US" altLang="zh-CN" smtClean="0"/>
              <a:pPr/>
              <a:t>139</a:t>
            </a:fld>
            <a:endParaRPr lang="en-US" altLang="zh-CN"/>
          </a:p>
        </p:txBody>
      </p:sp>
      <p:sp>
        <p:nvSpPr>
          <p:cNvPr id="269315" name="Rectangle 2"/>
          <p:cNvSpPr>
            <a:spLocks noGrp="1" noRot="1" noChangeAspect="1" noChangeArrowheads="1" noTextEdit="1"/>
          </p:cNvSpPr>
          <p:nvPr>
            <p:ph type="sldImg"/>
          </p:nvPr>
        </p:nvSpPr>
        <p:spPr>
          <a:xfrm>
            <a:off x="379413" y="685800"/>
            <a:ext cx="6099175" cy="3429000"/>
          </a:xfrm>
          <a:ln/>
        </p:spPr>
      </p:sp>
      <p:sp>
        <p:nvSpPr>
          <p:cNvPr id="2693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85302F0-C753-480D-866C-F8DDBF800567}" type="slidenum">
              <a:rPr lang="en-US" altLang="zh-CN" smtClean="0"/>
              <a:pPr/>
              <a:t>14</a:t>
            </a:fld>
            <a:endParaRPr lang="en-US" altLang="zh-CN"/>
          </a:p>
        </p:txBody>
      </p:sp>
      <p:sp>
        <p:nvSpPr>
          <p:cNvPr id="111619" name="Rectangle 2"/>
          <p:cNvSpPr>
            <a:spLocks noGrp="1" noRot="1" noChangeAspect="1" noChangeArrowheads="1" noTextEdit="1"/>
          </p:cNvSpPr>
          <p:nvPr>
            <p:ph type="sldImg"/>
          </p:nvPr>
        </p:nvSpPr>
        <p:spPr>
          <a:xfrm>
            <a:off x="379413" y="685800"/>
            <a:ext cx="6099175" cy="3429000"/>
          </a:xfrm>
          <a:ln/>
        </p:spPr>
      </p:sp>
      <p:sp>
        <p:nvSpPr>
          <p:cNvPr id="111620" name="Rectangle 3"/>
          <p:cNvSpPr>
            <a:spLocks noGrp="1" noChangeArrowheads="1"/>
          </p:cNvSpPr>
          <p:nvPr>
            <p:ph type="body" idx="1"/>
          </p:nvPr>
        </p:nvSpPr>
        <p:spPr>
          <a:noFill/>
          <a:ln/>
        </p:spPr>
        <p:txBody>
          <a:bodyPr/>
          <a:lstStyle/>
          <a:p>
            <a:pPr eaLnBrk="1" hangingPunct="1"/>
            <a:endParaRPr lang="zh-CN" altLang="zh-CN" dirty="0"/>
          </a:p>
        </p:txBody>
      </p:sp>
    </p:spTree>
    <p:extLst>
      <p:ext uri="{BB962C8B-B14F-4D97-AF65-F5344CB8AC3E}">
        <p14:creationId xmlns:p14="http://schemas.microsoft.com/office/powerpoint/2010/main" val="3110689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B648CC39-66B8-4550-A3A5-879FB88F5F47}" type="slidenum">
              <a:rPr lang="en-US" altLang="zh-CN" smtClean="0"/>
              <a:pPr/>
              <a:t>15</a:t>
            </a:fld>
            <a:endParaRPr lang="en-US" altLang="zh-CN"/>
          </a:p>
        </p:txBody>
      </p:sp>
      <p:sp>
        <p:nvSpPr>
          <p:cNvPr id="113667" name="Rectangle 2"/>
          <p:cNvSpPr>
            <a:spLocks noGrp="1" noRot="1" noChangeAspect="1" noChangeArrowheads="1" noTextEdit="1"/>
          </p:cNvSpPr>
          <p:nvPr>
            <p:ph type="sldImg"/>
          </p:nvPr>
        </p:nvSpPr>
        <p:spPr>
          <a:xfrm>
            <a:off x="379413" y="685800"/>
            <a:ext cx="6099175" cy="3429000"/>
          </a:xfrm>
          <a:ln/>
        </p:spPr>
      </p:sp>
      <p:sp>
        <p:nvSpPr>
          <p:cNvPr id="113668" name="Rectangle 3"/>
          <p:cNvSpPr>
            <a:spLocks noGrp="1" noChangeArrowheads="1"/>
          </p:cNvSpPr>
          <p:nvPr>
            <p:ph type="body" idx="1"/>
          </p:nvPr>
        </p:nvSpPr>
        <p:spPr>
          <a:noFill/>
          <a:ln/>
        </p:spPr>
        <p:txBody>
          <a:bodyPr/>
          <a:lstStyle/>
          <a:p>
            <a:pPr eaLnBrk="1" hangingPunct="1"/>
            <a:endParaRPr lang="en-US" altLang="zh-CN" baseline="0" dirty="0" smtClean="0"/>
          </a:p>
        </p:txBody>
      </p:sp>
    </p:spTree>
    <p:extLst>
      <p:ext uri="{BB962C8B-B14F-4D97-AF65-F5344CB8AC3E}">
        <p14:creationId xmlns:p14="http://schemas.microsoft.com/office/powerpoint/2010/main" val="292348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25D239F1-DAB8-497E-A7DA-0406222CA7F8}" type="slidenum">
              <a:rPr lang="en-US" altLang="zh-CN" smtClean="0"/>
              <a:pPr/>
              <a:t>16</a:t>
            </a:fld>
            <a:endParaRPr lang="en-US" altLang="zh-CN"/>
          </a:p>
        </p:txBody>
      </p:sp>
      <p:sp>
        <p:nvSpPr>
          <p:cNvPr id="114691" name="Rectangle 2"/>
          <p:cNvSpPr>
            <a:spLocks noGrp="1" noRot="1" noChangeAspect="1" noChangeArrowheads="1" noTextEdit="1"/>
          </p:cNvSpPr>
          <p:nvPr>
            <p:ph type="sldImg"/>
          </p:nvPr>
        </p:nvSpPr>
        <p:spPr>
          <a:xfrm>
            <a:off x="379413" y="685800"/>
            <a:ext cx="6099175" cy="3429000"/>
          </a:xfrm>
          <a:ln/>
        </p:spPr>
      </p:sp>
      <p:sp>
        <p:nvSpPr>
          <p:cNvPr id="114692" name="Rectangle 3"/>
          <p:cNvSpPr>
            <a:spLocks noGrp="1" noChangeArrowheads="1"/>
          </p:cNvSpPr>
          <p:nvPr>
            <p:ph type="body" idx="1"/>
          </p:nvPr>
        </p:nvSpPr>
        <p:spPr>
          <a:noFill/>
          <a:ln/>
        </p:spPr>
        <p:txBody>
          <a:bodyPr/>
          <a:lstStyle/>
          <a:p>
            <a:pPr eaLnBrk="1" hangingPunct="1"/>
            <a:endParaRPr lang="zh-CN" altLang="zh-CN" dirty="0"/>
          </a:p>
        </p:txBody>
      </p:sp>
    </p:spTree>
    <p:extLst>
      <p:ext uri="{BB962C8B-B14F-4D97-AF65-F5344CB8AC3E}">
        <p14:creationId xmlns:p14="http://schemas.microsoft.com/office/powerpoint/2010/main" val="1917361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17</a:t>
            </a:fld>
            <a:endParaRPr lang="en-US" altLang="zh-CN"/>
          </a:p>
        </p:txBody>
      </p:sp>
    </p:spTree>
    <p:extLst>
      <p:ext uri="{BB962C8B-B14F-4D97-AF65-F5344CB8AC3E}">
        <p14:creationId xmlns:p14="http://schemas.microsoft.com/office/powerpoint/2010/main" val="3268662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ED93BEE-F1FE-41A7-B6CD-C5CF0782382C}" type="slidenum">
              <a:rPr lang="en-US" altLang="zh-CN" smtClean="0"/>
              <a:pPr/>
              <a:t>18</a:t>
            </a:fld>
            <a:endParaRPr lang="en-US" altLang="zh-CN"/>
          </a:p>
        </p:txBody>
      </p:sp>
      <p:sp>
        <p:nvSpPr>
          <p:cNvPr id="55299" name="Rectangle 2"/>
          <p:cNvSpPr>
            <a:spLocks noGrp="1" noRot="1" noChangeAspect="1" noChangeArrowheads="1" noTextEdit="1"/>
          </p:cNvSpPr>
          <p:nvPr>
            <p:ph type="sldImg"/>
          </p:nvPr>
        </p:nvSpPr>
        <p:spPr>
          <a:xfrm>
            <a:off x="379413" y="685800"/>
            <a:ext cx="6099175" cy="3429000"/>
          </a:xfrm>
          <a:ln/>
        </p:spPr>
      </p:sp>
      <p:sp>
        <p:nvSpPr>
          <p:cNvPr id="55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4EBC437-22D6-4089-A3F7-CB5591381D30}" type="slidenum">
              <a:rPr lang="en-US" altLang="zh-CN" smtClean="0"/>
              <a:pPr/>
              <a:t>19</a:t>
            </a:fld>
            <a:endParaRPr lang="en-US" altLang="zh-CN"/>
          </a:p>
        </p:txBody>
      </p:sp>
      <p:sp>
        <p:nvSpPr>
          <p:cNvPr id="56323" name="Rectangle 2"/>
          <p:cNvSpPr>
            <a:spLocks noGrp="1" noRot="1" noChangeAspect="1" noChangeArrowheads="1" noTextEdit="1"/>
          </p:cNvSpPr>
          <p:nvPr>
            <p:ph type="sldImg"/>
          </p:nvPr>
        </p:nvSpPr>
        <p:spPr>
          <a:xfrm>
            <a:off x="379413" y="685800"/>
            <a:ext cx="6099175" cy="3429000"/>
          </a:xfrm>
          <a:ln/>
        </p:spPr>
      </p:sp>
      <p:sp>
        <p:nvSpPr>
          <p:cNvPr id="563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B1B6B038-7A7E-4B03-AFCF-30AAE31E8C5F}" type="slidenum">
              <a:rPr lang="en-US" altLang="zh-CN" smtClean="0"/>
              <a:pPr/>
              <a:t>2</a:t>
            </a:fld>
            <a:endParaRPr lang="en-US" altLang="zh-CN"/>
          </a:p>
        </p:txBody>
      </p:sp>
      <p:sp>
        <p:nvSpPr>
          <p:cNvPr id="141315" name="Rectangle 2"/>
          <p:cNvSpPr>
            <a:spLocks noGrp="1" noRot="1" noChangeAspect="1" noChangeArrowheads="1" noTextEdit="1"/>
          </p:cNvSpPr>
          <p:nvPr>
            <p:ph type="sldImg"/>
          </p:nvPr>
        </p:nvSpPr>
        <p:spPr>
          <a:xfrm>
            <a:off x="379413" y="685800"/>
            <a:ext cx="6099175" cy="3429000"/>
          </a:xfrm>
          <a:ln/>
        </p:spPr>
      </p:sp>
      <p:sp>
        <p:nvSpPr>
          <p:cNvPr id="1413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6E03F8A-44C7-460B-8F00-9140F0FF5590}" type="slidenum">
              <a:rPr lang="en-US" altLang="zh-CN" smtClean="0"/>
              <a:pPr/>
              <a:t>20</a:t>
            </a:fld>
            <a:endParaRPr lang="en-US" altLang="zh-CN"/>
          </a:p>
        </p:txBody>
      </p:sp>
      <p:sp>
        <p:nvSpPr>
          <p:cNvPr id="88067" name="Rectangle 2"/>
          <p:cNvSpPr>
            <a:spLocks noGrp="1" noRot="1" noChangeAspect="1" noChangeArrowheads="1" noTextEdit="1"/>
          </p:cNvSpPr>
          <p:nvPr>
            <p:ph type="sldImg"/>
          </p:nvPr>
        </p:nvSpPr>
        <p:spPr>
          <a:xfrm>
            <a:off x="379413" y="685800"/>
            <a:ext cx="6099175" cy="3429000"/>
          </a:xfrm>
          <a:ln/>
        </p:spPr>
      </p:sp>
      <p:sp>
        <p:nvSpPr>
          <p:cNvPr id="8806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1" dirty="0" smtClean="0">
                <a:solidFill>
                  <a:srgbClr val="2B02A0"/>
                </a:solidFill>
                <a:ea typeface="宋体" pitchFamily="2" charset="-122"/>
              </a:rPr>
              <a:t>*</a:t>
            </a:r>
            <a:r>
              <a:rPr lang="en-US" altLang="zh-CN" sz="1200" b="1" dirty="0" err="1" smtClean="0">
                <a:solidFill>
                  <a:srgbClr val="2B02A0"/>
                </a:solidFill>
                <a:ea typeface="宋体" pitchFamily="2" charset="-122"/>
              </a:rPr>
              <a:t>fgets</a:t>
            </a:r>
            <a:r>
              <a:rPr lang="zh-CN" altLang="en-US" sz="1200" b="1" dirty="0" smtClean="0">
                <a:solidFill>
                  <a:srgbClr val="2B02A0"/>
                </a:solidFill>
                <a:ea typeface="宋体" pitchFamily="2" charset="-122"/>
              </a:rPr>
              <a:t>是一个安全函数，避免缓冲区溢出的安全漏洞</a:t>
            </a:r>
            <a:endParaRPr lang="zh-CN" altLang="zh-CN" dirty="0" smtClean="0"/>
          </a:p>
          <a:p>
            <a:pPr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F1DB578-1916-4F2D-B5F7-EEF615C260C8}" type="slidenum">
              <a:rPr lang="en-US" altLang="zh-CN" smtClean="0"/>
              <a:pPr/>
              <a:t>21</a:t>
            </a:fld>
            <a:endParaRPr lang="en-US" altLang="zh-CN"/>
          </a:p>
        </p:txBody>
      </p:sp>
      <p:sp>
        <p:nvSpPr>
          <p:cNvPr id="57347" name="Rectangle 2"/>
          <p:cNvSpPr>
            <a:spLocks noGrp="1" noRot="1" noChangeAspect="1" noChangeArrowheads="1" noTextEdit="1"/>
          </p:cNvSpPr>
          <p:nvPr>
            <p:ph type="sldImg"/>
          </p:nvPr>
        </p:nvSpPr>
        <p:spPr>
          <a:xfrm>
            <a:off x="379413" y="685800"/>
            <a:ext cx="6099175" cy="3429000"/>
          </a:xfrm>
          <a:ln/>
        </p:spPr>
      </p:sp>
      <p:sp>
        <p:nvSpPr>
          <p:cNvPr id="57348" name="Rectangle 3"/>
          <p:cNvSpPr>
            <a:spLocks noGrp="1" noChangeArrowheads="1"/>
          </p:cNvSpPr>
          <p:nvPr>
            <p:ph type="body" idx="1"/>
          </p:nvPr>
        </p:nvSpPr>
        <p:spPr>
          <a:noFill/>
          <a:ln/>
        </p:spPr>
        <p:txBody>
          <a:bodyPr/>
          <a:lstStyle/>
          <a:p>
            <a:pPr eaLnBrk="1" hangingPunct="1"/>
            <a:r>
              <a:rPr lang="zh-CN" altLang="en-US" dirty="0" smtClean="0"/>
              <a:t>好习惯：判断文件是否被打开成功</a:t>
            </a:r>
            <a:endParaRPr lang="en-US" altLang="zh-CN" dirty="0" smtClean="0"/>
          </a:p>
          <a:p>
            <a:pPr eaLnBrk="1" hangingPunct="1"/>
            <a:r>
              <a:rPr lang="zh-CN" altLang="en-US" dirty="0" smtClean="0"/>
              <a:t>一个文件不存在；一个文件正在被其他程序打开；一个系统打开过多文件使得资源用光了：都导致一个文件打开失败</a:t>
            </a:r>
            <a:endParaRPr lang="zh-CN" altLang="zh-CN" dirty="0" smtClean="0"/>
          </a:p>
          <a:p>
            <a:pPr eaLnBrk="1" hangingPunct="1"/>
            <a:endParaRPr lang="zh-CN" altLang="zh-CN" dirty="0" smtClean="0"/>
          </a:p>
          <a:p>
            <a:pPr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D29FCB0-DB96-4513-9B33-0E0C6B2DFFEE}" type="slidenum">
              <a:rPr lang="en-US" altLang="zh-CN" smtClean="0"/>
              <a:pPr/>
              <a:t>22</a:t>
            </a:fld>
            <a:endParaRPr lang="en-US" altLang="zh-CN"/>
          </a:p>
        </p:txBody>
      </p:sp>
      <p:sp>
        <p:nvSpPr>
          <p:cNvPr id="58371" name="Rectangle 2"/>
          <p:cNvSpPr>
            <a:spLocks noGrp="1" noRot="1" noChangeAspect="1" noChangeArrowheads="1" noTextEdit="1"/>
          </p:cNvSpPr>
          <p:nvPr>
            <p:ph type="sldImg"/>
          </p:nvPr>
        </p:nvSpPr>
        <p:spPr>
          <a:xfrm>
            <a:off x="379413" y="685800"/>
            <a:ext cx="6099175" cy="3429000"/>
          </a:xfrm>
          <a:ln/>
        </p:spPr>
      </p:sp>
      <p:sp>
        <p:nvSpPr>
          <p:cNvPr id="583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E73DA85-E063-494C-AA1F-07ABF3B62045}" type="slidenum">
              <a:rPr lang="en-US" altLang="zh-CN" smtClean="0"/>
              <a:pPr/>
              <a:t>24</a:t>
            </a:fld>
            <a:endParaRPr lang="en-US" altLang="zh-CN"/>
          </a:p>
        </p:txBody>
      </p:sp>
      <p:sp>
        <p:nvSpPr>
          <p:cNvPr id="60419" name="Rectangle 2"/>
          <p:cNvSpPr>
            <a:spLocks noGrp="1" noRot="1" noChangeAspect="1" noChangeArrowheads="1" noTextEdit="1"/>
          </p:cNvSpPr>
          <p:nvPr>
            <p:ph type="sldImg"/>
          </p:nvPr>
        </p:nvSpPr>
        <p:spPr>
          <a:xfrm>
            <a:off x="379413" y="685800"/>
            <a:ext cx="6099175" cy="3429000"/>
          </a:xfrm>
          <a:ln/>
        </p:spPr>
      </p:sp>
      <p:sp>
        <p:nvSpPr>
          <p:cNvPr id="604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9740814-EDF9-4E43-BE1C-270FB624D6B7}" type="slidenum">
              <a:rPr lang="en-US" altLang="zh-CN" smtClean="0"/>
              <a:pPr/>
              <a:t>25</a:t>
            </a:fld>
            <a:endParaRPr lang="en-US" altLang="zh-CN"/>
          </a:p>
        </p:txBody>
      </p:sp>
      <p:sp>
        <p:nvSpPr>
          <p:cNvPr id="61443" name="Rectangle 2"/>
          <p:cNvSpPr>
            <a:spLocks noGrp="1" noRot="1" noChangeAspect="1" noChangeArrowheads="1" noTextEdit="1"/>
          </p:cNvSpPr>
          <p:nvPr>
            <p:ph type="sldImg"/>
          </p:nvPr>
        </p:nvSpPr>
        <p:spPr>
          <a:xfrm>
            <a:off x="379413" y="685800"/>
            <a:ext cx="6099175" cy="3429000"/>
          </a:xfrm>
          <a:ln/>
        </p:spPr>
      </p:sp>
      <p:sp>
        <p:nvSpPr>
          <p:cNvPr id="614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2BD7C25-BAC6-495B-B9B3-5C03CE98CBAB}" type="slidenum">
              <a:rPr lang="en-US" altLang="zh-CN" smtClean="0"/>
              <a:pPr/>
              <a:t>26</a:t>
            </a:fld>
            <a:endParaRPr lang="en-US" altLang="zh-CN"/>
          </a:p>
        </p:txBody>
      </p:sp>
      <p:sp>
        <p:nvSpPr>
          <p:cNvPr id="62467" name="Rectangle 2"/>
          <p:cNvSpPr>
            <a:spLocks noGrp="1" noRot="1" noChangeAspect="1" noChangeArrowheads="1" noTextEdit="1"/>
          </p:cNvSpPr>
          <p:nvPr>
            <p:ph type="sldImg"/>
          </p:nvPr>
        </p:nvSpPr>
        <p:spPr>
          <a:xfrm>
            <a:off x="379413" y="685800"/>
            <a:ext cx="6099175" cy="3429000"/>
          </a:xfrm>
          <a:ln/>
        </p:spPr>
      </p:sp>
      <p:sp>
        <p:nvSpPr>
          <p:cNvPr id="6246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使用宏定义的时候，要用括号，确保运算优先级的正确性</a:t>
            </a:r>
            <a:endParaRPr lang="zh-CN" altLang="zh-CN" dirty="0" smtClean="0"/>
          </a:p>
          <a:p>
            <a:pPr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smtClean="0"/>
              <a:t>宏函数和函数的区别：</a:t>
            </a:r>
            <a:endParaRPr lang="en-US" altLang="zh-CN" dirty="0" smtClean="0"/>
          </a:p>
          <a:p>
            <a:r>
              <a:rPr lang="zh-CN" altLang="en-US" dirty="0" smtClean="0"/>
              <a:t>宏函数速度比一般函数快</a:t>
            </a:r>
            <a:endParaRPr lang="en-US" altLang="zh-CN" dirty="0" smtClean="0"/>
          </a:p>
          <a:p>
            <a:r>
              <a:rPr lang="zh-CN" altLang="en-US" dirty="0" smtClean="0"/>
              <a:t>但是他不是一个真正的函数，他在内存空间没有地址，不能被作为参数进行传递。他是一种语句的替换，把出现函数的地方用宏定义替换</a:t>
            </a:r>
            <a:endParaRPr lang="en-US" altLang="zh-CN" dirty="0" smtClean="0"/>
          </a:p>
          <a:p>
            <a:r>
              <a:rPr lang="zh-CN" altLang="en-US" dirty="0" smtClean="0"/>
              <a:t>真正的</a:t>
            </a:r>
            <a:r>
              <a:rPr lang="zh-CN" altLang="en-US" dirty="0" smtClean="0"/>
              <a:t>函数在内存</a:t>
            </a:r>
            <a:r>
              <a:rPr lang="zh-CN" altLang="en-US" dirty="0" smtClean="0"/>
              <a:t>中有地址，函数名是一个指针，他可以作为参数传递</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27</a:t>
            </a:fld>
            <a:endParaRPr lang="en-US" altLang="zh-CN"/>
          </a:p>
        </p:txBody>
      </p:sp>
    </p:spTree>
    <p:extLst>
      <p:ext uri="{BB962C8B-B14F-4D97-AF65-F5344CB8AC3E}">
        <p14:creationId xmlns:p14="http://schemas.microsoft.com/office/powerpoint/2010/main" val="3982164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E42C348-1C6D-4258-8082-BB07AF7C41B3}" type="slidenum">
              <a:rPr lang="en-US" altLang="zh-CN" smtClean="0"/>
              <a:pPr/>
              <a:t>28</a:t>
            </a:fld>
            <a:endParaRPr lang="en-US" altLang="zh-CN"/>
          </a:p>
        </p:txBody>
      </p:sp>
      <p:sp>
        <p:nvSpPr>
          <p:cNvPr id="63491" name="Rectangle 2"/>
          <p:cNvSpPr>
            <a:spLocks noGrp="1" noRot="1" noChangeAspect="1" noChangeArrowheads="1" noTextEdit="1"/>
          </p:cNvSpPr>
          <p:nvPr>
            <p:ph type="sldImg"/>
          </p:nvPr>
        </p:nvSpPr>
        <p:spPr>
          <a:xfrm>
            <a:off x="379413" y="685800"/>
            <a:ext cx="6099175" cy="3429000"/>
          </a:xfrm>
          <a:ln/>
        </p:spPr>
      </p:sp>
      <p:sp>
        <p:nvSpPr>
          <p:cNvPr id="634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F5CE29A-8E59-40AA-8248-3BB095086863}" type="slidenum">
              <a:rPr lang="en-US" altLang="zh-CN" smtClean="0"/>
              <a:pPr/>
              <a:t>29</a:t>
            </a:fld>
            <a:endParaRPr lang="en-US" altLang="zh-CN"/>
          </a:p>
        </p:txBody>
      </p:sp>
      <p:sp>
        <p:nvSpPr>
          <p:cNvPr id="64515" name="Rectangle 2"/>
          <p:cNvSpPr>
            <a:spLocks noGrp="1" noRot="1" noChangeAspect="1" noChangeArrowheads="1" noTextEdit="1"/>
          </p:cNvSpPr>
          <p:nvPr>
            <p:ph type="sldImg"/>
          </p:nvPr>
        </p:nvSpPr>
        <p:spPr>
          <a:xfrm>
            <a:off x="379413" y="685800"/>
            <a:ext cx="6099175" cy="3429000"/>
          </a:xfrm>
          <a:ln/>
        </p:spPr>
      </p:sp>
      <p:sp>
        <p:nvSpPr>
          <p:cNvPr id="645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30</a:t>
            </a:fld>
            <a:endParaRPr lang="en-US" altLang="zh-CN"/>
          </a:p>
        </p:txBody>
      </p:sp>
    </p:spTree>
    <p:extLst>
      <p:ext uri="{BB962C8B-B14F-4D97-AF65-F5344CB8AC3E}">
        <p14:creationId xmlns:p14="http://schemas.microsoft.com/office/powerpoint/2010/main" val="159838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674D819-56A2-4726-A3EB-47120B4417FF}" type="slidenum">
              <a:rPr lang="en-US" altLang="zh-CN" smtClean="0"/>
              <a:pPr/>
              <a:t>3</a:t>
            </a:fld>
            <a:endParaRPr lang="en-US" altLang="zh-CN"/>
          </a:p>
        </p:txBody>
      </p:sp>
      <p:sp>
        <p:nvSpPr>
          <p:cNvPr id="94211" name="Rectangle 2"/>
          <p:cNvSpPr>
            <a:spLocks noGrp="1" noRot="1" noChangeAspect="1" noChangeArrowheads="1" noTextEdit="1"/>
          </p:cNvSpPr>
          <p:nvPr>
            <p:ph type="sldImg"/>
          </p:nvPr>
        </p:nvSpPr>
        <p:spPr>
          <a:xfrm>
            <a:off x="379413" y="685800"/>
            <a:ext cx="6099175" cy="3429000"/>
          </a:xfrm>
          <a:ln/>
        </p:spPr>
      </p:sp>
      <p:sp>
        <p:nvSpPr>
          <p:cNvPr id="9421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smtClean="0"/>
              <a:t>上述</a:t>
            </a:r>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31</a:t>
            </a:fld>
            <a:endParaRPr lang="en-US" altLang="zh-CN"/>
          </a:p>
        </p:txBody>
      </p:sp>
    </p:spTree>
    <p:extLst>
      <p:ext uri="{BB962C8B-B14F-4D97-AF65-F5344CB8AC3E}">
        <p14:creationId xmlns:p14="http://schemas.microsoft.com/office/powerpoint/2010/main" val="3594984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48879559-4322-4601-82E2-181C1BBE4464}" type="slidenum">
              <a:rPr lang="en-US" altLang="zh-CN" smtClean="0"/>
              <a:pPr/>
              <a:t>32</a:t>
            </a:fld>
            <a:endParaRPr lang="en-US" altLang="zh-CN"/>
          </a:p>
        </p:txBody>
      </p:sp>
      <p:sp>
        <p:nvSpPr>
          <p:cNvPr id="144387" name="Rectangle 2"/>
          <p:cNvSpPr>
            <a:spLocks noGrp="1" noRot="1" noChangeAspect="1" noChangeArrowheads="1" noTextEdit="1"/>
          </p:cNvSpPr>
          <p:nvPr>
            <p:ph type="sldImg"/>
          </p:nvPr>
        </p:nvSpPr>
        <p:spPr>
          <a:xfrm>
            <a:off x="379413" y="685800"/>
            <a:ext cx="6099175" cy="3429000"/>
          </a:xfrm>
          <a:ln/>
        </p:spPr>
      </p:sp>
      <p:sp>
        <p:nvSpPr>
          <p:cNvPr id="144388" name="Rectangle 3"/>
          <p:cNvSpPr>
            <a:spLocks noGrp="1" noChangeArrowheads="1"/>
          </p:cNvSpPr>
          <p:nvPr>
            <p:ph type="body" idx="1"/>
          </p:nvPr>
        </p:nvSpPr>
        <p:spPr>
          <a:noFill/>
          <a:ln/>
        </p:spPr>
        <p:txBody>
          <a:bodyPr/>
          <a:lstStyle/>
          <a:p>
            <a:pPr eaLnBrk="1" hangingPunct="1"/>
            <a:r>
              <a:rPr lang="zh-CN" altLang="en-US" dirty="0" smtClean="0"/>
              <a:t>二维数组是由每一行是一维数组构成的一维数据，它是由一维数组组成的</a:t>
            </a:r>
            <a:endParaRPr lang="en-US" altLang="zh-CN" dirty="0" smtClean="0"/>
          </a:p>
          <a:p>
            <a:pPr eaLnBrk="1" hangingPunct="1"/>
            <a:r>
              <a:rPr lang="zh-CN" altLang="en-US" dirty="0" smtClean="0"/>
              <a:t>二维是一个逻辑概念，在内存中是按一维数组存放的，按行存放</a:t>
            </a:r>
            <a:endParaRPr lang="zh-CN" altLang="zh-CN" dirty="0" smtClean="0"/>
          </a:p>
          <a:p>
            <a:pPr eaLnBrk="1" hangingPunct="1"/>
            <a:endParaRPr lang="zh-CN" altLang="zh-CN" dirty="0" smtClean="0"/>
          </a:p>
          <a:p>
            <a:pPr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498CCAB5-F208-4561-B803-A2DCD851B712}" type="slidenum">
              <a:rPr lang="en-US" altLang="zh-CN" smtClean="0"/>
              <a:pPr/>
              <a:t>33</a:t>
            </a:fld>
            <a:endParaRPr lang="en-US" altLang="zh-CN"/>
          </a:p>
        </p:txBody>
      </p:sp>
      <p:sp>
        <p:nvSpPr>
          <p:cNvPr id="145411" name="Rectangle 2"/>
          <p:cNvSpPr>
            <a:spLocks noGrp="1" noRot="1" noChangeAspect="1" noChangeArrowheads="1" noTextEdit="1"/>
          </p:cNvSpPr>
          <p:nvPr>
            <p:ph type="sldImg"/>
          </p:nvPr>
        </p:nvSpPr>
        <p:spPr>
          <a:xfrm>
            <a:off x="379413" y="685800"/>
            <a:ext cx="6099175" cy="3429000"/>
          </a:xfrm>
          <a:ln/>
        </p:spPr>
      </p:sp>
      <p:sp>
        <p:nvSpPr>
          <p:cNvPr id="14541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二维数组在内存中按行存放</a:t>
            </a:r>
            <a:endParaRPr lang="zh-CN" altLang="zh-CN" dirty="0" smtClean="0"/>
          </a:p>
          <a:p>
            <a:pPr eaLnBrk="1" hangingPunct="1"/>
            <a:endParaRPr lang="zh-CN" altLang="zh-CN" dirty="0" smtClean="0"/>
          </a:p>
          <a:p>
            <a:pPr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E613A66C-879B-4350-84CB-6F8E06FE3F4A}" type="slidenum">
              <a:rPr lang="en-US" altLang="zh-CN" smtClean="0"/>
              <a:pPr/>
              <a:t>34</a:t>
            </a:fld>
            <a:endParaRPr lang="en-US" altLang="zh-CN"/>
          </a:p>
        </p:txBody>
      </p:sp>
      <p:sp>
        <p:nvSpPr>
          <p:cNvPr id="147459" name="Rectangle 2"/>
          <p:cNvSpPr>
            <a:spLocks noGrp="1" noRot="1" noChangeAspect="1" noChangeArrowheads="1" noTextEdit="1"/>
          </p:cNvSpPr>
          <p:nvPr>
            <p:ph type="sldImg"/>
          </p:nvPr>
        </p:nvSpPr>
        <p:spPr>
          <a:xfrm>
            <a:off x="379413" y="685800"/>
            <a:ext cx="6099175" cy="3429000"/>
          </a:xfrm>
          <a:ln/>
        </p:spPr>
      </p:sp>
      <p:sp>
        <p:nvSpPr>
          <p:cNvPr id="147460" name="Rectangle 3"/>
          <p:cNvSpPr>
            <a:spLocks noGrp="1" noChangeArrowheads="1"/>
          </p:cNvSpPr>
          <p:nvPr>
            <p:ph type="body" idx="1"/>
          </p:nvPr>
        </p:nvSpPr>
        <p:spPr>
          <a:noFill/>
          <a:ln/>
        </p:spPr>
        <p:txBody>
          <a:bodyPr/>
          <a:lstStyle/>
          <a:p>
            <a:pPr eaLnBrk="1" hangingPunct="1"/>
            <a:r>
              <a:rPr lang="zh-CN" altLang="en-US" dirty="0" smtClean="0"/>
              <a:t>二维数组作为函数参数传递：行可以不写，列必须写明。一维数组不需要指明因为传递的是函数名，即指针</a:t>
            </a:r>
            <a:endParaRPr lang="en-US" altLang="zh-CN" dirty="0" smtClean="0"/>
          </a:p>
          <a:p>
            <a:pPr eaLnBrk="1" hangingPunct="1"/>
            <a:r>
              <a:rPr lang="zh-CN" altLang="en-US" dirty="0" smtClean="0"/>
              <a:t>二维数组是按行存储的，是线性排放的，如果不指明列的数目，则无法确定数组中各数据在内存中的排列方式</a:t>
            </a:r>
            <a:endParaRPr lang="en-US" altLang="zh-CN" dirty="0" smtClean="0"/>
          </a:p>
          <a:p>
            <a:pPr eaLnBrk="1" hangingPunct="1"/>
            <a:r>
              <a:rPr lang="zh-CN" altLang="en-US" dirty="0" smtClean="0"/>
              <a:t>二维数组也是传递数组名，即指针的</a:t>
            </a:r>
            <a:endParaRPr lang="en-US" altLang="zh-CN" dirty="0" smtClean="0"/>
          </a:p>
          <a:p>
            <a:pPr eaLnBrk="1" hangingPunct="1"/>
            <a:endParaRPr lang="en-US" altLang="zh-CN" dirty="0" smtClean="0"/>
          </a:p>
          <a:p>
            <a:pPr eaLnBrk="1" hangingPunct="1"/>
            <a:endParaRPr lang="zh-CN" altLang="zh-CN" dirty="0" smtClean="0"/>
          </a:p>
          <a:p>
            <a:pPr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从</a:t>
            </a:r>
            <a:r>
              <a:rPr lang="en-US" altLang="zh-CN" dirty="0" smtClean="0"/>
              <a:t>0</a:t>
            </a:r>
            <a:r>
              <a:rPr lang="zh-CN" altLang="en-US" dirty="0" smtClean="0"/>
              <a:t>开始，碰到</a:t>
            </a:r>
            <a:r>
              <a:rPr lang="en-US" altLang="zh-CN" dirty="0" smtClean="0"/>
              <a:t>1</a:t>
            </a:r>
            <a:r>
              <a:rPr lang="zh-CN" altLang="en-US" dirty="0" smtClean="0"/>
              <a:t>之前数所有的</a:t>
            </a:r>
            <a:r>
              <a:rPr lang="en-US" altLang="zh-CN" dirty="0" smtClean="0"/>
              <a:t>0</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35</a:t>
            </a:fld>
            <a:endParaRPr lang="en-US" altLang="zh-CN"/>
          </a:p>
        </p:txBody>
      </p:sp>
    </p:spTree>
    <p:extLst>
      <p:ext uri="{BB962C8B-B14F-4D97-AF65-F5344CB8AC3E}">
        <p14:creationId xmlns:p14="http://schemas.microsoft.com/office/powerpoint/2010/main" val="3142290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5800"/>
            <a:ext cx="6099175" cy="3429000"/>
          </a:xfrm>
        </p:spPr>
      </p:sp>
      <p:sp>
        <p:nvSpPr>
          <p:cNvPr id="3" name="Notes Placeholder 2"/>
          <p:cNvSpPr>
            <a:spLocks noGrp="1"/>
          </p:cNvSpPr>
          <p:nvPr>
            <p:ph type="body" idx="1"/>
          </p:nvPr>
        </p:nvSpPr>
        <p:spPr/>
        <p:txBody>
          <a:bodyPr/>
          <a:lstStyle/>
          <a:p>
            <a:r>
              <a:rPr lang="zh-CN" altLang="en-US" dirty="0" smtClean="0"/>
              <a:t>蒲补充页</a:t>
            </a:r>
            <a:endParaRPr lang="en-US" altLang="zh-CN" dirty="0" smtClean="0"/>
          </a:p>
          <a:p>
            <a:r>
              <a:rPr lang="zh-CN" altLang="en-US" dirty="0" smtClean="0"/>
              <a:t>用</a:t>
            </a:r>
            <a:r>
              <a:rPr lang="zh-CN" altLang="en-US" dirty="0"/>
              <a:t>染色的方法</a:t>
            </a:r>
          </a:p>
        </p:txBody>
      </p:sp>
      <p:sp>
        <p:nvSpPr>
          <p:cNvPr id="4" name="Slide Number Placeholder 3"/>
          <p:cNvSpPr>
            <a:spLocks noGrp="1"/>
          </p:cNvSpPr>
          <p:nvPr>
            <p:ph type="sldNum" sz="quarter" idx="10"/>
          </p:nvPr>
        </p:nvSpPr>
        <p:spPr/>
        <p:txBody>
          <a:bodyPr/>
          <a:lstStyle/>
          <a:p>
            <a:pPr>
              <a:defRPr/>
            </a:pPr>
            <a:fld id="{0CD16E7D-5580-4AD2-BDA7-7A2408CA08A0}" type="slidenum">
              <a:rPr lang="en-US" altLang="zh-CN" smtClean="0"/>
              <a:pPr>
                <a:defRPr/>
              </a:pPr>
              <a:t>37</a:t>
            </a:fld>
            <a:endParaRPr lang="en-US" altLang="zh-CN"/>
          </a:p>
        </p:txBody>
      </p:sp>
    </p:spTree>
    <p:extLst>
      <p:ext uri="{BB962C8B-B14F-4D97-AF65-F5344CB8AC3E}">
        <p14:creationId xmlns:p14="http://schemas.microsoft.com/office/powerpoint/2010/main" val="1474961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smtClean="0"/>
              <a:t>蒲补充页</a:t>
            </a:r>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38</a:t>
            </a:fld>
            <a:endParaRPr lang="en-US" altLang="zh-CN"/>
          </a:p>
        </p:txBody>
      </p:sp>
    </p:spTree>
    <p:extLst>
      <p:ext uri="{BB962C8B-B14F-4D97-AF65-F5344CB8AC3E}">
        <p14:creationId xmlns:p14="http://schemas.microsoft.com/office/powerpoint/2010/main" val="3622699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5800"/>
            <a:ext cx="6099175" cy="3429000"/>
          </a:xfrm>
        </p:spPr>
      </p:sp>
      <p:sp>
        <p:nvSpPr>
          <p:cNvPr id="3" name="Notes Placeholder 2"/>
          <p:cNvSpPr>
            <a:spLocks noGrp="1"/>
          </p:cNvSpPr>
          <p:nvPr>
            <p:ph type="body" idx="1"/>
          </p:nvPr>
        </p:nvSpPr>
        <p:spPr/>
        <p:txBody>
          <a:bodyPr/>
          <a:lstStyle/>
          <a:p>
            <a:r>
              <a:rPr lang="zh-CN" altLang="en-US" dirty="0" smtClean="0"/>
              <a:t>蒲补充页</a:t>
            </a:r>
            <a:endParaRPr lang="en-US" altLang="zh-CN" dirty="0" smtClean="0"/>
          </a:p>
          <a:p>
            <a:r>
              <a:rPr lang="zh-CN" altLang="en-US" dirty="0" smtClean="0"/>
              <a:t>递归</a:t>
            </a:r>
            <a:r>
              <a:rPr lang="zh-CN" altLang="en-US" dirty="0"/>
              <a:t>的方式染色</a:t>
            </a:r>
            <a:endParaRPr lang="en-US" altLang="zh-CN" dirty="0"/>
          </a:p>
          <a:p>
            <a:r>
              <a:rPr lang="zh-CN" altLang="en-US" dirty="0"/>
              <a:t>注意：此处用二维数组作为函数参数，把列的长度写明了的</a:t>
            </a:r>
            <a:endParaRPr lang="en-US" altLang="zh-CN" dirty="0"/>
          </a:p>
          <a:p>
            <a:r>
              <a:rPr lang="en-US" altLang="zh-CN" dirty="0"/>
              <a:t>Painting</a:t>
            </a:r>
            <a:r>
              <a:rPr lang="zh-CN" altLang="en-US" dirty="0"/>
              <a:t>是一个递归函数，有基本实例（</a:t>
            </a:r>
            <a:r>
              <a:rPr lang="en-US" altLang="zh-CN" dirty="0"/>
              <a:t>island[</a:t>
            </a:r>
            <a:r>
              <a:rPr lang="en-US" altLang="zh-CN" dirty="0" err="1"/>
              <a:t>i</a:t>
            </a:r>
            <a:r>
              <a:rPr lang="en-US" altLang="zh-CN" dirty="0"/>
              <a:t>][j]=2</a:t>
            </a:r>
            <a:r>
              <a:rPr lang="zh-CN" altLang="en-US" dirty="0"/>
              <a:t>）</a:t>
            </a:r>
          </a:p>
        </p:txBody>
      </p:sp>
      <p:sp>
        <p:nvSpPr>
          <p:cNvPr id="4" name="Slide Number Placeholder 3"/>
          <p:cNvSpPr>
            <a:spLocks noGrp="1"/>
          </p:cNvSpPr>
          <p:nvPr>
            <p:ph type="sldNum" sz="quarter" idx="10"/>
          </p:nvPr>
        </p:nvSpPr>
        <p:spPr/>
        <p:txBody>
          <a:bodyPr/>
          <a:lstStyle/>
          <a:p>
            <a:pPr>
              <a:defRPr/>
            </a:pPr>
            <a:fld id="{0CD16E7D-5580-4AD2-BDA7-7A2408CA08A0}" type="slidenum">
              <a:rPr lang="en-US" altLang="zh-CN" smtClean="0"/>
              <a:pPr>
                <a:defRPr/>
              </a:pPr>
              <a:t>39</a:t>
            </a:fld>
            <a:endParaRPr lang="en-US" altLang="zh-CN"/>
          </a:p>
        </p:txBody>
      </p:sp>
    </p:spTree>
    <p:extLst>
      <p:ext uri="{BB962C8B-B14F-4D97-AF65-F5344CB8AC3E}">
        <p14:creationId xmlns:p14="http://schemas.microsoft.com/office/powerpoint/2010/main" val="3545020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75B6400E-53F2-4908-9DEF-CD9EF8E86D83}" type="slidenum">
              <a:rPr lang="en-US" altLang="zh-CN" smtClean="0"/>
              <a:pPr/>
              <a:t>40</a:t>
            </a:fld>
            <a:endParaRPr lang="en-US" altLang="zh-CN"/>
          </a:p>
        </p:txBody>
      </p:sp>
      <p:sp>
        <p:nvSpPr>
          <p:cNvPr id="153603" name="Rectangle 2"/>
          <p:cNvSpPr>
            <a:spLocks noGrp="1" noRot="1" noChangeAspect="1" noChangeArrowheads="1" noTextEdit="1"/>
          </p:cNvSpPr>
          <p:nvPr>
            <p:ph type="sldImg"/>
          </p:nvPr>
        </p:nvSpPr>
        <p:spPr>
          <a:xfrm>
            <a:off x="379413" y="685800"/>
            <a:ext cx="6099175" cy="3429000"/>
          </a:xfrm>
          <a:ln/>
        </p:spPr>
      </p:sp>
      <p:sp>
        <p:nvSpPr>
          <p:cNvPr id="15360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0CC80A60-7748-4CF1-B778-CE0A4EE2C5E3}" type="slidenum">
              <a:rPr lang="en-US" altLang="zh-CN" smtClean="0"/>
              <a:pPr/>
              <a:t>41</a:t>
            </a:fld>
            <a:endParaRPr lang="en-US" altLang="zh-CN"/>
          </a:p>
        </p:txBody>
      </p:sp>
      <p:sp>
        <p:nvSpPr>
          <p:cNvPr id="154627" name="Rectangle 2"/>
          <p:cNvSpPr>
            <a:spLocks noGrp="1" noRot="1" noChangeAspect="1" noChangeArrowheads="1" noTextEdit="1"/>
          </p:cNvSpPr>
          <p:nvPr>
            <p:ph type="sldImg"/>
          </p:nvPr>
        </p:nvSpPr>
        <p:spPr>
          <a:xfrm>
            <a:off x="379413" y="685800"/>
            <a:ext cx="6099175" cy="3429000"/>
          </a:xfrm>
          <a:ln/>
        </p:spPr>
      </p:sp>
      <p:sp>
        <p:nvSpPr>
          <p:cNvPr id="15462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AE05FB5-6E07-405C-9828-F6073CC3A5FD}" type="slidenum">
              <a:rPr lang="en-US" altLang="zh-CN" smtClean="0"/>
              <a:pPr/>
              <a:t>4</a:t>
            </a:fld>
            <a:endParaRPr lang="en-US" altLang="zh-CN"/>
          </a:p>
        </p:txBody>
      </p:sp>
      <p:sp>
        <p:nvSpPr>
          <p:cNvPr id="103427" name="Rectangle 2"/>
          <p:cNvSpPr>
            <a:spLocks noGrp="1" noRot="1" noChangeAspect="1" noChangeArrowheads="1" noTextEdit="1"/>
          </p:cNvSpPr>
          <p:nvPr>
            <p:ph type="sldImg"/>
          </p:nvPr>
        </p:nvSpPr>
        <p:spPr>
          <a:xfrm>
            <a:off x="379413" y="685800"/>
            <a:ext cx="6099175" cy="3429000"/>
          </a:xfrm>
          <a:ln/>
        </p:spPr>
      </p:sp>
      <p:sp>
        <p:nvSpPr>
          <p:cNvPr id="10342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50B6A577-85DC-4B11-95BE-025B4B964E6A}" type="slidenum">
              <a:rPr lang="en-US" altLang="zh-CN" smtClean="0"/>
              <a:pPr/>
              <a:t>42</a:t>
            </a:fld>
            <a:endParaRPr lang="en-US" altLang="zh-CN"/>
          </a:p>
        </p:txBody>
      </p:sp>
      <p:sp>
        <p:nvSpPr>
          <p:cNvPr id="155651" name="Rectangle 2"/>
          <p:cNvSpPr>
            <a:spLocks noGrp="1" noRot="1" noChangeAspect="1" noChangeArrowheads="1" noTextEdit="1"/>
          </p:cNvSpPr>
          <p:nvPr>
            <p:ph type="sldImg"/>
          </p:nvPr>
        </p:nvSpPr>
        <p:spPr>
          <a:xfrm>
            <a:off x="379413" y="685800"/>
            <a:ext cx="6099175" cy="3429000"/>
          </a:xfrm>
          <a:ln/>
        </p:spPr>
      </p:sp>
      <p:sp>
        <p:nvSpPr>
          <p:cNvPr id="15565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15B163F9-7262-473B-99CD-8694DC5F9592}" type="slidenum">
              <a:rPr lang="en-US" altLang="zh-CN" smtClean="0"/>
              <a:pPr/>
              <a:t>43</a:t>
            </a:fld>
            <a:endParaRPr lang="en-US" altLang="zh-CN"/>
          </a:p>
        </p:txBody>
      </p:sp>
      <p:sp>
        <p:nvSpPr>
          <p:cNvPr id="156675" name="Rectangle 2"/>
          <p:cNvSpPr>
            <a:spLocks noGrp="1" noRot="1" noChangeAspect="1" noChangeArrowheads="1" noTextEdit="1"/>
          </p:cNvSpPr>
          <p:nvPr>
            <p:ph type="sldImg"/>
          </p:nvPr>
        </p:nvSpPr>
        <p:spPr>
          <a:xfrm>
            <a:off x="379413" y="685800"/>
            <a:ext cx="6099175" cy="3429000"/>
          </a:xfrm>
          <a:ln/>
        </p:spPr>
      </p:sp>
      <p:sp>
        <p:nvSpPr>
          <p:cNvPr id="1566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615813FD-FE73-4028-9A9D-96B164DF534C}" type="slidenum">
              <a:rPr lang="en-US" altLang="zh-CN" smtClean="0"/>
              <a:pPr/>
              <a:t>44</a:t>
            </a:fld>
            <a:endParaRPr lang="en-US" altLang="zh-CN"/>
          </a:p>
        </p:txBody>
      </p:sp>
      <p:sp>
        <p:nvSpPr>
          <p:cNvPr id="157699" name="Rectangle 2"/>
          <p:cNvSpPr>
            <a:spLocks noGrp="1" noRot="1" noChangeAspect="1" noChangeArrowheads="1" noTextEdit="1"/>
          </p:cNvSpPr>
          <p:nvPr>
            <p:ph type="sldImg"/>
          </p:nvPr>
        </p:nvSpPr>
        <p:spPr>
          <a:xfrm>
            <a:off x="379413" y="685800"/>
            <a:ext cx="6099175" cy="3429000"/>
          </a:xfrm>
          <a:ln/>
        </p:spPr>
      </p:sp>
      <p:sp>
        <p:nvSpPr>
          <p:cNvPr id="15770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37B4945-E88F-4962-8B8D-F9939DBCC335}" type="slidenum">
              <a:rPr lang="en-US" altLang="zh-CN" smtClean="0"/>
              <a:pPr/>
              <a:t>45</a:t>
            </a:fld>
            <a:endParaRPr lang="en-US" altLang="zh-CN"/>
          </a:p>
        </p:txBody>
      </p:sp>
      <p:sp>
        <p:nvSpPr>
          <p:cNvPr id="158723" name="Rectangle 2"/>
          <p:cNvSpPr>
            <a:spLocks noGrp="1" noRot="1" noChangeAspect="1" noChangeArrowheads="1" noTextEdit="1"/>
          </p:cNvSpPr>
          <p:nvPr>
            <p:ph type="sldImg"/>
          </p:nvPr>
        </p:nvSpPr>
        <p:spPr>
          <a:xfrm>
            <a:off x="379413" y="685800"/>
            <a:ext cx="6099175" cy="3429000"/>
          </a:xfrm>
          <a:ln/>
        </p:spPr>
      </p:sp>
      <p:sp>
        <p:nvSpPr>
          <p:cNvPr id="1587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1B4F3332-EEF7-4066-BB4A-06A249B31412}" type="slidenum">
              <a:rPr lang="en-US" altLang="zh-CN" smtClean="0"/>
              <a:pPr/>
              <a:t>46</a:t>
            </a:fld>
            <a:endParaRPr lang="en-US" altLang="zh-CN"/>
          </a:p>
        </p:txBody>
      </p:sp>
      <p:sp>
        <p:nvSpPr>
          <p:cNvPr id="159747" name="Rectangle 2"/>
          <p:cNvSpPr>
            <a:spLocks noGrp="1" noRot="1" noChangeAspect="1" noChangeArrowheads="1" noTextEdit="1"/>
          </p:cNvSpPr>
          <p:nvPr>
            <p:ph type="sldImg"/>
          </p:nvPr>
        </p:nvSpPr>
        <p:spPr>
          <a:xfrm>
            <a:off x="379413" y="685800"/>
            <a:ext cx="6099175" cy="3429000"/>
          </a:xfrm>
          <a:ln/>
        </p:spPr>
      </p:sp>
      <p:sp>
        <p:nvSpPr>
          <p:cNvPr id="15974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5800"/>
            <a:ext cx="609917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CD16E7D-5580-4AD2-BDA7-7A2408CA08A0}" type="slidenum">
              <a:rPr lang="en-US" altLang="zh-CN" smtClean="0"/>
              <a:pPr>
                <a:defRPr/>
              </a:pPr>
              <a:t>47</a:t>
            </a:fld>
            <a:endParaRPr lang="en-US" altLang="zh-CN"/>
          </a:p>
        </p:txBody>
      </p:sp>
    </p:spTree>
    <p:extLst>
      <p:ext uri="{BB962C8B-B14F-4D97-AF65-F5344CB8AC3E}">
        <p14:creationId xmlns:p14="http://schemas.microsoft.com/office/powerpoint/2010/main" val="8964197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040E74BA-620C-48CA-97B4-C4060007AE1D}" type="slidenum">
              <a:rPr lang="en-US" altLang="zh-CN" smtClean="0"/>
              <a:pPr/>
              <a:t>48</a:t>
            </a:fld>
            <a:endParaRPr lang="en-US" altLang="zh-CN"/>
          </a:p>
        </p:txBody>
      </p:sp>
      <p:sp>
        <p:nvSpPr>
          <p:cNvPr id="160771" name="Rectangle 2"/>
          <p:cNvSpPr>
            <a:spLocks noGrp="1" noRot="1" noChangeAspect="1" noChangeArrowheads="1" noTextEdit="1"/>
          </p:cNvSpPr>
          <p:nvPr>
            <p:ph type="sldImg"/>
          </p:nvPr>
        </p:nvSpPr>
        <p:spPr>
          <a:xfrm>
            <a:off x="379413" y="685800"/>
            <a:ext cx="6099175" cy="3429000"/>
          </a:xfrm>
          <a:ln/>
        </p:spPr>
      </p:sp>
      <p:sp>
        <p:nvSpPr>
          <p:cNvPr id="160772" name="Rectangle 3"/>
          <p:cNvSpPr>
            <a:spLocks noGrp="1" noChangeArrowheads="1"/>
          </p:cNvSpPr>
          <p:nvPr>
            <p:ph type="body" idx="1"/>
          </p:nvPr>
        </p:nvSpPr>
        <p:spPr>
          <a:noFill/>
          <a:ln/>
        </p:spPr>
        <p:txBody>
          <a:bodyPr/>
          <a:lstStyle/>
          <a:p>
            <a:pPr eaLnBrk="1" hangingPunct="1"/>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75229F01-B358-45C3-8028-5037B5024550}" type="slidenum">
              <a:rPr lang="en-US" altLang="zh-CN" smtClean="0"/>
              <a:pPr/>
              <a:t>49</a:t>
            </a:fld>
            <a:endParaRPr lang="en-US" altLang="zh-CN"/>
          </a:p>
        </p:txBody>
      </p:sp>
      <p:sp>
        <p:nvSpPr>
          <p:cNvPr id="161795" name="Rectangle 2"/>
          <p:cNvSpPr>
            <a:spLocks noGrp="1" noRot="1" noChangeAspect="1" noChangeArrowheads="1" noTextEdit="1"/>
          </p:cNvSpPr>
          <p:nvPr>
            <p:ph type="sldImg"/>
          </p:nvPr>
        </p:nvSpPr>
        <p:spPr>
          <a:xfrm>
            <a:off x="379413" y="685800"/>
            <a:ext cx="6099175" cy="3429000"/>
          </a:xfrm>
          <a:ln/>
        </p:spPr>
      </p:sp>
      <p:sp>
        <p:nvSpPr>
          <p:cNvPr id="1617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ADC8401-C0A0-4C59-90CE-EECD0ECBF75D}" type="slidenum">
              <a:rPr lang="en-US" altLang="zh-CN" smtClean="0"/>
              <a:pPr/>
              <a:t>50</a:t>
            </a:fld>
            <a:endParaRPr lang="en-US" altLang="zh-CN"/>
          </a:p>
        </p:txBody>
      </p:sp>
      <p:sp>
        <p:nvSpPr>
          <p:cNvPr id="1628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C2FE93D6-3068-4677-9059-ED8FD6F4EB16}" type="slidenum">
              <a:rPr lang="en-US" altLang="zh-CN" sz="1200" b="0"/>
              <a:pPr algn="r" eaLnBrk="1" hangingPunct="1"/>
              <a:t>50</a:t>
            </a:fld>
            <a:endParaRPr lang="en-US" altLang="zh-CN" sz="1200" b="0"/>
          </a:p>
        </p:txBody>
      </p:sp>
      <p:sp>
        <p:nvSpPr>
          <p:cNvPr id="162820" name="Rectangle 2"/>
          <p:cNvSpPr>
            <a:spLocks noGrp="1" noRot="1" noChangeAspect="1" noChangeArrowheads="1" noTextEdit="1"/>
          </p:cNvSpPr>
          <p:nvPr>
            <p:ph type="sldImg"/>
          </p:nvPr>
        </p:nvSpPr>
        <p:spPr>
          <a:xfrm>
            <a:off x="379413" y="685800"/>
            <a:ext cx="6099175" cy="3429000"/>
          </a:xfrm>
          <a:ln/>
        </p:spPr>
      </p:sp>
      <p:sp>
        <p:nvSpPr>
          <p:cNvPr id="162821"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AEE1708E-0456-4783-9360-A30DAE4A8887}" type="slidenum">
              <a:rPr lang="en-US" altLang="zh-CN" smtClean="0"/>
              <a:pPr/>
              <a:t>51</a:t>
            </a:fld>
            <a:endParaRPr lang="en-US" altLang="zh-CN"/>
          </a:p>
        </p:txBody>
      </p:sp>
      <p:sp>
        <p:nvSpPr>
          <p:cNvPr id="16384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6310E704-0B7A-4FB3-9708-2E485844E398}" type="slidenum">
              <a:rPr lang="en-US" altLang="zh-CN" sz="1200" b="0"/>
              <a:pPr algn="r" eaLnBrk="1" hangingPunct="1"/>
              <a:t>51</a:t>
            </a:fld>
            <a:endParaRPr lang="en-US" altLang="zh-CN" sz="1200" b="0"/>
          </a:p>
        </p:txBody>
      </p:sp>
      <p:sp>
        <p:nvSpPr>
          <p:cNvPr id="163844" name="Rectangle 2"/>
          <p:cNvSpPr>
            <a:spLocks noGrp="1" noRot="1" noChangeAspect="1" noChangeArrowheads="1" noTextEdit="1"/>
          </p:cNvSpPr>
          <p:nvPr>
            <p:ph type="sldImg"/>
          </p:nvPr>
        </p:nvSpPr>
        <p:spPr>
          <a:xfrm>
            <a:off x="379413" y="685800"/>
            <a:ext cx="6099175" cy="3429000"/>
          </a:xfrm>
          <a:ln/>
        </p:spPr>
      </p:sp>
      <p:sp>
        <p:nvSpPr>
          <p:cNvPr id="163845"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强调增加一个单位长度</a:t>
            </a:r>
            <a:endParaRPr lang="zh-CN" altLang="zh-CN" dirty="0" smtClean="0"/>
          </a:p>
          <a:p>
            <a:pPr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892F49F4-13CB-4A35-A076-7F81A07DAF17}" type="slidenum">
              <a:rPr lang="en-US" altLang="zh-CN" smtClean="0"/>
              <a:pPr/>
              <a:t>5</a:t>
            </a:fld>
            <a:endParaRPr lang="en-US" altLang="zh-CN"/>
          </a:p>
        </p:txBody>
      </p:sp>
      <p:sp>
        <p:nvSpPr>
          <p:cNvPr id="106499" name="Rectangle 2"/>
          <p:cNvSpPr>
            <a:spLocks noGrp="1" noRot="1" noChangeAspect="1" noChangeArrowheads="1" noTextEdit="1"/>
          </p:cNvSpPr>
          <p:nvPr>
            <p:ph type="sldImg"/>
          </p:nvPr>
        </p:nvSpPr>
        <p:spPr>
          <a:xfrm>
            <a:off x="379413" y="685800"/>
            <a:ext cx="6099175" cy="3429000"/>
          </a:xfrm>
          <a:ln/>
        </p:spPr>
      </p:sp>
      <p:sp>
        <p:nvSpPr>
          <p:cNvPr id="106500" name="Rectangle 3"/>
          <p:cNvSpPr>
            <a:spLocks noGrp="1" noChangeArrowheads="1"/>
          </p:cNvSpPr>
          <p:nvPr>
            <p:ph type="body" idx="1"/>
          </p:nvPr>
        </p:nvSpPr>
        <p:spPr>
          <a:noFill/>
          <a:ln/>
        </p:spPr>
        <p:txBody>
          <a:bodyPr/>
          <a:lstStyle/>
          <a:p>
            <a:pPr eaLnBrk="1" hangingPunct="1"/>
            <a:endParaRPr lang="en-US" altLang="zh-CN" sz="1200" dirty="0">
              <a:ea typeface="宋体"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D3D45754-3C3C-4265-BE80-A1D4AE3FE927}" type="slidenum">
              <a:rPr lang="en-US" altLang="zh-CN" smtClean="0"/>
              <a:pPr/>
              <a:t>52</a:t>
            </a:fld>
            <a:endParaRPr lang="en-US" altLang="zh-CN"/>
          </a:p>
        </p:txBody>
      </p:sp>
      <p:sp>
        <p:nvSpPr>
          <p:cNvPr id="1648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29957A48-91FF-49BD-B469-6825C9C57316}" type="slidenum">
              <a:rPr lang="en-US" altLang="zh-CN" sz="1200" b="0"/>
              <a:pPr algn="r" eaLnBrk="1" hangingPunct="1"/>
              <a:t>52</a:t>
            </a:fld>
            <a:endParaRPr lang="en-US" altLang="zh-CN" sz="1200" b="0"/>
          </a:p>
        </p:txBody>
      </p:sp>
      <p:sp>
        <p:nvSpPr>
          <p:cNvPr id="164868" name="Rectangle 2"/>
          <p:cNvSpPr>
            <a:spLocks noGrp="1" noRot="1" noChangeAspect="1" noChangeArrowheads="1" noTextEdit="1"/>
          </p:cNvSpPr>
          <p:nvPr>
            <p:ph type="sldImg"/>
          </p:nvPr>
        </p:nvSpPr>
        <p:spPr>
          <a:xfrm>
            <a:off x="379413" y="685800"/>
            <a:ext cx="6099175" cy="3429000"/>
          </a:xfrm>
          <a:ln/>
        </p:spPr>
      </p:sp>
      <p:sp>
        <p:nvSpPr>
          <p:cNvPr id="164869"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通过指针方式来遍历一个数组</a:t>
            </a:r>
            <a:endParaRPr lang="zh-CN" altLang="zh-CN" dirty="0" smtClean="0"/>
          </a:p>
          <a:p>
            <a:pPr eaLnBrk="1" hangingPunct="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7CD52ADC-AEF7-4AE4-A4F7-544171C6D3AA}" type="slidenum">
              <a:rPr lang="en-US" altLang="zh-CN" smtClean="0"/>
              <a:pPr/>
              <a:t>53</a:t>
            </a:fld>
            <a:endParaRPr lang="en-US" altLang="zh-CN"/>
          </a:p>
        </p:txBody>
      </p:sp>
      <p:sp>
        <p:nvSpPr>
          <p:cNvPr id="165891" name="Rectangle 2"/>
          <p:cNvSpPr>
            <a:spLocks noGrp="1" noRot="1" noChangeAspect="1" noChangeArrowheads="1" noTextEdit="1"/>
          </p:cNvSpPr>
          <p:nvPr>
            <p:ph type="sldImg"/>
          </p:nvPr>
        </p:nvSpPr>
        <p:spPr>
          <a:xfrm>
            <a:off x="379413" y="685800"/>
            <a:ext cx="6099175" cy="3429000"/>
          </a:xfrm>
          <a:ln/>
        </p:spPr>
      </p:sp>
      <p:sp>
        <p:nvSpPr>
          <p:cNvPr id="16589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E7C52AAE-1C07-4F53-8F22-82A8B8DF9CF9}" type="slidenum">
              <a:rPr lang="en-US" altLang="zh-CN" smtClean="0"/>
              <a:pPr/>
              <a:t>54</a:t>
            </a:fld>
            <a:endParaRPr lang="en-US" altLang="zh-CN"/>
          </a:p>
        </p:txBody>
      </p:sp>
      <p:sp>
        <p:nvSpPr>
          <p:cNvPr id="166915" name="Rectangle 2"/>
          <p:cNvSpPr>
            <a:spLocks noGrp="1" noRot="1" noChangeAspect="1" noChangeArrowheads="1" noTextEdit="1"/>
          </p:cNvSpPr>
          <p:nvPr>
            <p:ph type="sldImg"/>
          </p:nvPr>
        </p:nvSpPr>
        <p:spPr>
          <a:xfrm>
            <a:off x="379413" y="685800"/>
            <a:ext cx="6099175" cy="3429000"/>
          </a:xfrm>
          <a:ln/>
        </p:spPr>
      </p:sp>
      <p:sp>
        <p:nvSpPr>
          <p:cNvPr id="166916"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6C49E66-D4BC-406E-ACF4-508B6EA1A6E9}" type="slidenum">
              <a:rPr lang="en-US" altLang="zh-CN" smtClean="0"/>
              <a:pPr/>
              <a:t>55</a:t>
            </a:fld>
            <a:endParaRPr lang="en-US" altLang="zh-CN"/>
          </a:p>
        </p:txBody>
      </p:sp>
      <p:sp>
        <p:nvSpPr>
          <p:cNvPr id="167939" name="Rectangle 2"/>
          <p:cNvSpPr>
            <a:spLocks noGrp="1" noRot="1" noChangeAspect="1" noChangeArrowheads="1" noTextEdit="1"/>
          </p:cNvSpPr>
          <p:nvPr>
            <p:ph type="sldImg"/>
          </p:nvPr>
        </p:nvSpPr>
        <p:spPr>
          <a:xfrm>
            <a:off x="379413" y="685800"/>
            <a:ext cx="6099175" cy="3429000"/>
          </a:xfrm>
          <a:ln/>
        </p:spPr>
      </p:sp>
      <p:sp>
        <p:nvSpPr>
          <p:cNvPr id="16794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37ADAE85-0600-4A84-9084-6D403B8CFE57}" type="slidenum">
              <a:rPr lang="en-US" altLang="zh-CN" smtClean="0"/>
              <a:pPr/>
              <a:t>56</a:t>
            </a:fld>
            <a:endParaRPr lang="en-US" altLang="zh-CN"/>
          </a:p>
        </p:txBody>
      </p:sp>
      <p:sp>
        <p:nvSpPr>
          <p:cNvPr id="168963" name="Rectangle 2"/>
          <p:cNvSpPr>
            <a:spLocks noGrp="1" noRot="1" noChangeAspect="1" noChangeArrowheads="1" noTextEdit="1"/>
          </p:cNvSpPr>
          <p:nvPr>
            <p:ph type="sldImg"/>
          </p:nvPr>
        </p:nvSpPr>
        <p:spPr>
          <a:xfrm>
            <a:off x="379413" y="685800"/>
            <a:ext cx="6099175" cy="3429000"/>
          </a:xfrm>
          <a:ln/>
        </p:spPr>
      </p:sp>
      <p:sp>
        <p:nvSpPr>
          <p:cNvPr id="16896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75BA814-2997-4EEB-8A3B-368249D2B2E3}" type="slidenum">
              <a:rPr lang="en-US" altLang="zh-CN" smtClean="0"/>
              <a:pPr/>
              <a:t>57</a:t>
            </a:fld>
            <a:endParaRPr lang="en-US" altLang="zh-CN"/>
          </a:p>
        </p:txBody>
      </p:sp>
      <p:sp>
        <p:nvSpPr>
          <p:cNvPr id="169987" name="Rectangle 2"/>
          <p:cNvSpPr>
            <a:spLocks noGrp="1" noRot="1" noChangeAspect="1" noChangeArrowheads="1" noTextEdit="1"/>
          </p:cNvSpPr>
          <p:nvPr>
            <p:ph type="sldImg"/>
          </p:nvPr>
        </p:nvSpPr>
        <p:spPr>
          <a:xfrm>
            <a:off x="379413" y="685800"/>
            <a:ext cx="6099175" cy="3429000"/>
          </a:xfrm>
          <a:ln/>
        </p:spPr>
      </p:sp>
      <p:sp>
        <p:nvSpPr>
          <p:cNvPr id="16998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F575ADF-DB36-4DB7-B780-6E1176221CCD}" type="slidenum">
              <a:rPr lang="en-US" altLang="zh-CN" smtClean="0"/>
              <a:pPr/>
              <a:t>58</a:t>
            </a:fld>
            <a:endParaRPr lang="en-US" altLang="zh-CN"/>
          </a:p>
        </p:txBody>
      </p:sp>
      <p:sp>
        <p:nvSpPr>
          <p:cNvPr id="171011" name="Rectangle 2"/>
          <p:cNvSpPr>
            <a:spLocks noGrp="1" noRot="1" noChangeAspect="1" noChangeArrowheads="1" noTextEdit="1"/>
          </p:cNvSpPr>
          <p:nvPr>
            <p:ph type="sldImg"/>
          </p:nvPr>
        </p:nvSpPr>
        <p:spPr>
          <a:xfrm>
            <a:off x="379413" y="685800"/>
            <a:ext cx="6099175" cy="3429000"/>
          </a:xfrm>
          <a:ln/>
        </p:spPr>
      </p:sp>
      <p:sp>
        <p:nvSpPr>
          <p:cNvPr id="17101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8E08A04E-1875-4E49-8C46-88B1FEDD5F3E}" type="slidenum">
              <a:rPr lang="en-US" altLang="zh-CN" smtClean="0"/>
              <a:pPr/>
              <a:t>59</a:t>
            </a:fld>
            <a:endParaRPr lang="en-US" altLang="zh-CN"/>
          </a:p>
        </p:txBody>
      </p:sp>
      <p:sp>
        <p:nvSpPr>
          <p:cNvPr id="172035" name="Rectangle 2"/>
          <p:cNvSpPr>
            <a:spLocks noGrp="1" noRot="1" noChangeAspect="1" noChangeArrowheads="1" noTextEdit="1"/>
          </p:cNvSpPr>
          <p:nvPr>
            <p:ph type="sldImg"/>
          </p:nvPr>
        </p:nvSpPr>
        <p:spPr>
          <a:xfrm>
            <a:off x="379413" y="685800"/>
            <a:ext cx="6099175" cy="3429000"/>
          </a:xfrm>
          <a:ln/>
        </p:spPr>
      </p:sp>
      <p:sp>
        <p:nvSpPr>
          <p:cNvPr id="1720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3B92B272-67BF-4468-94FA-880E0E72A320}" type="slidenum">
              <a:rPr lang="en-US" altLang="zh-CN" smtClean="0"/>
              <a:pPr/>
              <a:t>60</a:t>
            </a:fld>
            <a:endParaRPr lang="en-US" altLang="zh-CN"/>
          </a:p>
        </p:txBody>
      </p:sp>
      <p:sp>
        <p:nvSpPr>
          <p:cNvPr id="173059" name="Rectangle 2"/>
          <p:cNvSpPr>
            <a:spLocks noGrp="1" noRot="1" noChangeAspect="1" noChangeArrowheads="1" noTextEdit="1"/>
          </p:cNvSpPr>
          <p:nvPr>
            <p:ph type="sldImg"/>
          </p:nvPr>
        </p:nvSpPr>
        <p:spPr>
          <a:xfrm>
            <a:off x="379413" y="685800"/>
            <a:ext cx="6099175" cy="3429000"/>
          </a:xfrm>
          <a:ln/>
        </p:spPr>
      </p:sp>
      <p:sp>
        <p:nvSpPr>
          <p:cNvPr id="17306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AF6963A-2A39-4B43-BCEA-ACCE06CE5FA0}" type="slidenum">
              <a:rPr lang="en-US" altLang="zh-CN" smtClean="0"/>
              <a:pPr/>
              <a:t>61</a:t>
            </a:fld>
            <a:endParaRPr lang="en-US" altLang="zh-CN"/>
          </a:p>
        </p:txBody>
      </p:sp>
      <p:sp>
        <p:nvSpPr>
          <p:cNvPr id="174083" name="Rectangle 2"/>
          <p:cNvSpPr>
            <a:spLocks noGrp="1" noRot="1" noChangeAspect="1" noChangeArrowheads="1" noTextEdit="1"/>
          </p:cNvSpPr>
          <p:nvPr>
            <p:ph type="sldImg"/>
          </p:nvPr>
        </p:nvSpPr>
        <p:spPr>
          <a:xfrm>
            <a:off x="379413" y="685800"/>
            <a:ext cx="6099175" cy="3429000"/>
          </a:xfrm>
          <a:ln/>
        </p:spPr>
      </p:sp>
      <p:sp>
        <p:nvSpPr>
          <p:cNvPr id="17408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8533AF7-4B92-4CC8-9958-71EA7EC88B19}" type="slidenum">
              <a:rPr lang="en-US" altLang="zh-CN" smtClean="0"/>
              <a:pPr/>
              <a:t>6</a:t>
            </a:fld>
            <a:endParaRPr lang="en-US" altLang="zh-CN"/>
          </a:p>
        </p:txBody>
      </p:sp>
      <p:sp>
        <p:nvSpPr>
          <p:cNvPr id="107523" name="Rectangle 2"/>
          <p:cNvSpPr>
            <a:spLocks noGrp="1" noRot="1" noChangeAspect="1" noChangeArrowheads="1" noTextEdit="1"/>
          </p:cNvSpPr>
          <p:nvPr>
            <p:ph type="sldImg"/>
          </p:nvPr>
        </p:nvSpPr>
        <p:spPr>
          <a:xfrm>
            <a:off x="379413" y="685800"/>
            <a:ext cx="6099175" cy="3429000"/>
          </a:xfrm>
          <a:ln/>
        </p:spPr>
      </p:sp>
      <p:sp>
        <p:nvSpPr>
          <p:cNvPr id="10752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A069C476-A151-480B-83BA-2E1EC5C039C2}" type="slidenum">
              <a:rPr lang="en-US" altLang="zh-CN" smtClean="0"/>
              <a:pPr/>
              <a:t>62</a:t>
            </a:fld>
            <a:endParaRPr lang="en-US" altLang="zh-CN"/>
          </a:p>
        </p:txBody>
      </p:sp>
      <p:sp>
        <p:nvSpPr>
          <p:cNvPr id="175107" name="Rectangle 2"/>
          <p:cNvSpPr>
            <a:spLocks noGrp="1" noRot="1" noChangeAspect="1" noChangeArrowheads="1" noTextEdit="1"/>
          </p:cNvSpPr>
          <p:nvPr>
            <p:ph type="sldImg"/>
          </p:nvPr>
        </p:nvSpPr>
        <p:spPr>
          <a:xfrm>
            <a:off x="379413" y="685800"/>
            <a:ext cx="6099175" cy="3429000"/>
          </a:xfrm>
          <a:ln/>
        </p:spPr>
      </p:sp>
      <p:sp>
        <p:nvSpPr>
          <p:cNvPr id="17510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19ED612-D46A-413B-B6F2-81ABAF6A3531}" type="slidenum">
              <a:rPr lang="en-US" altLang="zh-CN" smtClean="0"/>
              <a:pPr/>
              <a:t>63</a:t>
            </a:fld>
            <a:endParaRPr lang="en-US" altLang="zh-CN"/>
          </a:p>
        </p:txBody>
      </p:sp>
      <p:sp>
        <p:nvSpPr>
          <p:cNvPr id="176131" name="Rectangle 2"/>
          <p:cNvSpPr>
            <a:spLocks noGrp="1" noRot="1" noChangeAspect="1" noChangeArrowheads="1" noTextEdit="1"/>
          </p:cNvSpPr>
          <p:nvPr>
            <p:ph type="sldImg"/>
          </p:nvPr>
        </p:nvSpPr>
        <p:spPr>
          <a:xfrm>
            <a:off x="379413" y="685800"/>
            <a:ext cx="6099175" cy="3429000"/>
          </a:xfrm>
          <a:ln/>
        </p:spPr>
      </p:sp>
      <p:sp>
        <p:nvSpPr>
          <p:cNvPr id="17613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BC4C78F1-F3D8-4123-834C-5DF1F86E8381}" type="slidenum">
              <a:rPr lang="en-US" altLang="zh-CN" smtClean="0"/>
              <a:pPr/>
              <a:t>64</a:t>
            </a:fld>
            <a:endParaRPr lang="en-US" altLang="zh-CN"/>
          </a:p>
        </p:txBody>
      </p:sp>
      <p:sp>
        <p:nvSpPr>
          <p:cNvPr id="177155" name="Rectangle 2"/>
          <p:cNvSpPr>
            <a:spLocks noGrp="1" noRot="1" noChangeAspect="1" noChangeArrowheads="1" noTextEdit="1"/>
          </p:cNvSpPr>
          <p:nvPr>
            <p:ph type="sldImg"/>
          </p:nvPr>
        </p:nvSpPr>
        <p:spPr>
          <a:xfrm>
            <a:off x="379413" y="685800"/>
            <a:ext cx="6099175" cy="3429000"/>
          </a:xfrm>
          <a:ln/>
        </p:spPr>
      </p:sp>
      <p:sp>
        <p:nvSpPr>
          <p:cNvPr id="1771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2FE8C046-1452-40ED-8A01-18D2868FC9EA}" type="slidenum">
              <a:rPr lang="en-US" altLang="zh-CN" smtClean="0"/>
              <a:pPr/>
              <a:t>65</a:t>
            </a:fld>
            <a:endParaRPr lang="en-US" altLang="zh-CN"/>
          </a:p>
        </p:txBody>
      </p:sp>
      <p:sp>
        <p:nvSpPr>
          <p:cNvPr id="178179" name="Rectangle 2"/>
          <p:cNvSpPr>
            <a:spLocks noGrp="1" noRot="1" noChangeAspect="1" noChangeArrowheads="1" noTextEdit="1"/>
          </p:cNvSpPr>
          <p:nvPr>
            <p:ph type="sldImg"/>
          </p:nvPr>
        </p:nvSpPr>
        <p:spPr>
          <a:xfrm>
            <a:off x="379413" y="685800"/>
            <a:ext cx="6099175" cy="3429000"/>
          </a:xfrm>
          <a:ln/>
        </p:spPr>
      </p:sp>
      <p:sp>
        <p:nvSpPr>
          <p:cNvPr id="17818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2FE8C046-1452-40ED-8A01-18D2868FC9EA}" type="slidenum">
              <a:rPr lang="en-US" altLang="zh-CN" smtClean="0"/>
              <a:pPr/>
              <a:t>66</a:t>
            </a:fld>
            <a:endParaRPr lang="en-US" altLang="zh-CN"/>
          </a:p>
        </p:txBody>
      </p:sp>
      <p:sp>
        <p:nvSpPr>
          <p:cNvPr id="178179" name="Rectangle 2"/>
          <p:cNvSpPr>
            <a:spLocks noGrp="1" noRot="1" noChangeAspect="1" noChangeArrowheads="1" noTextEdit="1"/>
          </p:cNvSpPr>
          <p:nvPr>
            <p:ph type="sldImg"/>
          </p:nvPr>
        </p:nvSpPr>
        <p:spPr>
          <a:xfrm>
            <a:off x="379413" y="685800"/>
            <a:ext cx="6099175" cy="3429000"/>
          </a:xfrm>
          <a:ln/>
        </p:spPr>
      </p:sp>
      <p:sp>
        <p:nvSpPr>
          <p:cNvPr id="17818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C597BB71-1A54-40DF-A981-ECD6FBE94F8F}" type="slidenum">
              <a:rPr lang="en-US" altLang="zh-CN" smtClean="0"/>
              <a:pPr/>
              <a:t>67</a:t>
            </a:fld>
            <a:endParaRPr lang="en-US" altLang="zh-CN"/>
          </a:p>
        </p:txBody>
      </p:sp>
      <p:sp>
        <p:nvSpPr>
          <p:cNvPr id="179203" name="Rectangle 2"/>
          <p:cNvSpPr>
            <a:spLocks noGrp="1" noRot="1" noChangeAspect="1" noChangeArrowheads="1" noTextEdit="1"/>
          </p:cNvSpPr>
          <p:nvPr>
            <p:ph type="sldImg"/>
          </p:nvPr>
        </p:nvSpPr>
        <p:spPr>
          <a:xfrm>
            <a:off x="379413" y="685800"/>
            <a:ext cx="6099175" cy="3429000"/>
          </a:xfrm>
          <a:ln/>
        </p:spPr>
      </p:sp>
      <p:sp>
        <p:nvSpPr>
          <p:cNvPr id="1792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4686905-4C0C-4BFB-9E10-28EF0DB055FD}" type="slidenum">
              <a:rPr lang="en-US" altLang="zh-CN" smtClean="0"/>
              <a:pPr/>
              <a:t>68</a:t>
            </a:fld>
            <a:endParaRPr lang="en-US" altLang="zh-CN"/>
          </a:p>
        </p:txBody>
      </p:sp>
      <p:sp>
        <p:nvSpPr>
          <p:cNvPr id="181251" name="Rectangle 2"/>
          <p:cNvSpPr>
            <a:spLocks noGrp="1" noRot="1" noChangeAspect="1" noChangeArrowheads="1" noTextEdit="1"/>
          </p:cNvSpPr>
          <p:nvPr>
            <p:ph type="sldImg"/>
          </p:nvPr>
        </p:nvSpPr>
        <p:spPr>
          <a:xfrm>
            <a:off x="379413" y="685800"/>
            <a:ext cx="6099175" cy="3429000"/>
          </a:xfrm>
          <a:ln/>
        </p:spPr>
      </p:sp>
      <p:sp>
        <p:nvSpPr>
          <p:cNvPr id="18125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4686905-4C0C-4BFB-9E10-28EF0DB055FD}" type="slidenum">
              <a:rPr lang="en-US" altLang="zh-CN" smtClean="0"/>
              <a:pPr/>
              <a:t>69</a:t>
            </a:fld>
            <a:endParaRPr lang="en-US" altLang="zh-CN"/>
          </a:p>
        </p:txBody>
      </p:sp>
      <p:sp>
        <p:nvSpPr>
          <p:cNvPr id="181251" name="Rectangle 2"/>
          <p:cNvSpPr>
            <a:spLocks noGrp="1" noRot="1" noChangeAspect="1" noChangeArrowheads="1" noTextEdit="1"/>
          </p:cNvSpPr>
          <p:nvPr>
            <p:ph type="sldImg"/>
          </p:nvPr>
        </p:nvSpPr>
        <p:spPr>
          <a:xfrm>
            <a:off x="379413" y="685800"/>
            <a:ext cx="6099175" cy="3429000"/>
          </a:xfrm>
          <a:ln/>
        </p:spPr>
      </p:sp>
      <p:sp>
        <p:nvSpPr>
          <p:cNvPr id="18125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85E6038D-DEE2-4360-99E3-1E29C6DDB4D0}" type="slidenum">
              <a:rPr lang="en-US" altLang="zh-CN" smtClean="0"/>
              <a:pPr/>
              <a:t>70</a:t>
            </a:fld>
            <a:endParaRPr lang="en-US" altLang="zh-CN"/>
          </a:p>
        </p:txBody>
      </p:sp>
      <p:sp>
        <p:nvSpPr>
          <p:cNvPr id="182275" name="Rectangle 2"/>
          <p:cNvSpPr>
            <a:spLocks noGrp="1" noRot="1" noChangeAspect="1" noChangeArrowheads="1" noTextEdit="1"/>
          </p:cNvSpPr>
          <p:nvPr>
            <p:ph type="sldImg"/>
          </p:nvPr>
        </p:nvSpPr>
        <p:spPr>
          <a:xfrm>
            <a:off x="379413" y="685800"/>
            <a:ext cx="6099175" cy="3429000"/>
          </a:xfrm>
          <a:ln/>
        </p:spPr>
      </p:sp>
      <p:sp>
        <p:nvSpPr>
          <p:cNvPr id="182276"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92A26323-A825-4650-8FD8-33E74B9FA2F3}" type="slidenum">
              <a:rPr lang="en-US" altLang="zh-CN" smtClean="0"/>
              <a:pPr/>
              <a:t>71</a:t>
            </a:fld>
            <a:endParaRPr lang="en-US" altLang="zh-CN"/>
          </a:p>
        </p:txBody>
      </p:sp>
      <p:sp>
        <p:nvSpPr>
          <p:cNvPr id="183299" name="Rectangle 2"/>
          <p:cNvSpPr>
            <a:spLocks noGrp="1" noRot="1" noChangeAspect="1" noChangeArrowheads="1" noTextEdit="1"/>
          </p:cNvSpPr>
          <p:nvPr>
            <p:ph type="sldImg"/>
          </p:nvPr>
        </p:nvSpPr>
        <p:spPr>
          <a:xfrm>
            <a:off x="379413" y="685800"/>
            <a:ext cx="6099175" cy="3429000"/>
          </a:xfrm>
          <a:ln/>
        </p:spPr>
      </p:sp>
      <p:sp>
        <p:nvSpPr>
          <p:cNvPr id="18330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FF7A3E6-CFC4-4DB3-81F7-48A24C1A3298}" type="slidenum">
              <a:rPr lang="en-US" altLang="zh-CN" smtClean="0"/>
              <a:pPr/>
              <a:t>7</a:t>
            </a:fld>
            <a:endParaRPr lang="en-US" altLang="zh-CN"/>
          </a:p>
        </p:txBody>
      </p:sp>
      <p:sp>
        <p:nvSpPr>
          <p:cNvPr id="108547" name="Rectangle 2"/>
          <p:cNvSpPr>
            <a:spLocks noGrp="1" noRot="1" noChangeAspect="1" noChangeArrowheads="1" noTextEdit="1"/>
          </p:cNvSpPr>
          <p:nvPr>
            <p:ph type="sldImg"/>
          </p:nvPr>
        </p:nvSpPr>
        <p:spPr>
          <a:xfrm>
            <a:off x="379413" y="685800"/>
            <a:ext cx="6099175" cy="3429000"/>
          </a:xfrm>
          <a:ln/>
        </p:spPr>
      </p:sp>
      <p:sp>
        <p:nvSpPr>
          <p:cNvPr id="10854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D34FE3B3-2624-43C6-B9E7-57274C3960A4}" type="slidenum">
              <a:rPr lang="en-US" altLang="zh-CN" smtClean="0"/>
              <a:pPr/>
              <a:t>72</a:t>
            </a:fld>
            <a:endParaRPr lang="en-US" altLang="zh-CN"/>
          </a:p>
        </p:txBody>
      </p:sp>
      <p:sp>
        <p:nvSpPr>
          <p:cNvPr id="184323" name="Rectangle 2"/>
          <p:cNvSpPr>
            <a:spLocks noGrp="1" noRot="1" noChangeAspect="1" noChangeArrowheads="1" noTextEdit="1"/>
          </p:cNvSpPr>
          <p:nvPr>
            <p:ph type="sldImg"/>
          </p:nvPr>
        </p:nvSpPr>
        <p:spPr>
          <a:xfrm>
            <a:off x="379413" y="685800"/>
            <a:ext cx="6099175" cy="3429000"/>
          </a:xfrm>
          <a:ln/>
        </p:spPr>
      </p:sp>
      <p:sp>
        <p:nvSpPr>
          <p:cNvPr id="18432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809B05A2-EEF2-4A71-BC8E-C628AC211EC9}" type="slidenum">
              <a:rPr lang="en-US" altLang="zh-CN" smtClean="0"/>
              <a:pPr/>
              <a:t>73</a:t>
            </a:fld>
            <a:endParaRPr lang="en-US" altLang="zh-CN"/>
          </a:p>
        </p:txBody>
      </p:sp>
      <p:sp>
        <p:nvSpPr>
          <p:cNvPr id="185347" name="Rectangle 2"/>
          <p:cNvSpPr>
            <a:spLocks noGrp="1" noRot="1" noChangeAspect="1" noChangeArrowheads="1" noTextEdit="1"/>
          </p:cNvSpPr>
          <p:nvPr>
            <p:ph type="sldImg"/>
          </p:nvPr>
        </p:nvSpPr>
        <p:spPr>
          <a:xfrm>
            <a:off x="379413" y="685800"/>
            <a:ext cx="6099175" cy="3429000"/>
          </a:xfrm>
          <a:ln/>
        </p:spPr>
      </p:sp>
      <p:sp>
        <p:nvSpPr>
          <p:cNvPr id="18534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0324B1AF-73A7-4978-82B0-5F2FFA3EEF4C}" type="slidenum">
              <a:rPr lang="en-US" altLang="zh-CN" smtClean="0"/>
              <a:pPr/>
              <a:t>74</a:t>
            </a:fld>
            <a:endParaRPr lang="en-US" altLang="zh-CN"/>
          </a:p>
        </p:txBody>
      </p:sp>
      <p:sp>
        <p:nvSpPr>
          <p:cNvPr id="186371" name="Rectangle 2"/>
          <p:cNvSpPr>
            <a:spLocks noGrp="1" noRot="1" noChangeAspect="1" noChangeArrowheads="1" noTextEdit="1"/>
          </p:cNvSpPr>
          <p:nvPr>
            <p:ph type="sldImg"/>
          </p:nvPr>
        </p:nvSpPr>
        <p:spPr>
          <a:xfrm>
            <a:off x="379413" y="685800"/>
            <a:ext cx="6099175" cy="3429000"/>
          </a:xfrm>
          <a:ln/>
        </p:spPr>
      </p:sp>
      <p:sp>
        <p:nvSpPr>
          <p:cNvPr id="18637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75</a:t>
            </a:fld>
            <a:endParaRPr lang="en-US" altLang="zh-CN"/>
          </a:p>
        </p:txBody>
      </p:sp>
    </p:spTree>
    <p:extLst>
      <p:ext uri="{BB962C8B-B14F-4D97-AF65-F5344CB8AC3E}">
        <p14:creationId xmlns:p14="http://schemas.microsoft.com/office/powerpoint/2010/main" val="23722199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76</a:t>
            </a:fld>
            <a:endParaRPr lang="en-US" altLang="zh-CN"/>
          </a:p>
        </p:txBody>
      </p:sp>
    </p:spTree>
    <p:extLst>
      <p:ext uri="{BB962C8B-B14F-4D97-AF65-F5344CB8AC3E}">
        <p14:creationId xmlns:p14="http://schemas.microsoft.com/office/powerpoint/2010/main" val="37744112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EF03DC3-57D4-49A4-ACF8-02348720E80E}" type="slidenum">
              <a:rPr lang="en-US" altLang="zh-CN" smtClean="0"/>
              <a:pPr/>
              <a:t>77</a:t>
            </a:fld>
            <a:endParaRPr lang="en-US" altLang="zh-CN"/>
          </a:p>
        </p:txBody>
      </p:sp>
      <p:sp>
        <p:nvSpPr>
          <p:cNvPr id="188419" name="Rectangle 2"/>
          <p:cNvSpPr>
            <a:spLocks noGrp="1" noRot="1" noChangeAspect="1" noChangeArrowheads="1" noTextEdit="1"/>
          </p:cNvSpPr>
          <p:nvPr>
            <p:ph type="sldImg"/>
          </p:nvPr>
        </p:nvSpPr>
        <p:spPr>
          <a:xfrm>
            <a:off x="379413" y="685800"/>
            <a:ext cx="6099175" cy="3429000"/>
          </a:xfrm>
          <a:ln/>
        </p:spPr>
      </p:sp>
      <p:sp>
        <p:nvSpPr>
          <p:cNvPr id="18842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6B94E7F-9E0F-467A-98E5-93A14CBD387F}" type="slidenum">
              <a:rPr lang="en-US" altLang="zh-CN" smtClean="0"/>
              <a:pPr/>
              <a:t>78</a:t>
            </a:fld>
            <a:endParaRPr lang="en-US" altLang="zh-CN"/>
          </a:p>
        </p:txBody>
      </p:sp>
      <p:sp>
        <p:nvSpPr>
          <p:cNvPr id="189443" name="Rectangle 2"/>
          <p:cNvSpPr>
            <a:spLocks noGrp="1" noRot="1" noChangeAspect="1" noChangeArrowheads="1" noTextEdit="1"/>
          </p:cNvSpPr>
          <p:nvPr>
            <p:ph type="sldImg"/>
          </p:nvPr>
        </p:nvSpPr>
        <p:spPr>
          <a:xfrm>
            <a:off x="379413" y="685800"/>
            <a:ext cx="6099175" cy="3429000"/>
          </a:xfrm>
          <a:ln/>
        </p:spPr>
      </p:sp>
      <p:sp>
        <p:nvSpPr>
          <p:cNvPr id="18944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F5B39D4B-3B4B-4629-B109-36B5E3555141}" type="slidenum">
              <a:rPr lang="en-US" altLang="zh-CN" smtClean="0"/>
              <a:pPr/>
              <a:t>79</a:t>
            </a:fld>
            <a:endParaRPr lang="en-US" altLang="zh-CN"/>
          </a:p>
        </p:txBody>
      </p:sp>
      <p:sp>
        <p:nvSpPr>
          <p:cNvPr id="190467" name="Rectangle 2"/>
          <p:cNvSpPr>
            <a:spLocks noGrp="1" noRot="1" noChangeAspect="1" noChangeArrowheads="1" noTextEdit="1"/>
          </p:cNvSpPr>
          <p:nvPr>
            <p:ph type="sldImg"/>
          </p:nvPr>
        </p:nvSpPr>
        <p:spPr>
          <a:xfrm>
            <a:off x="379413" y="685800"/>
            <a:ext cx="6099175" cy="3429000"/>
          </a:xfrm>
          <a:ln/>
        </p:spPr>
      </p:sp>
      <p:sp>
        <p:nvSpPr>
          <p:cNvPr id="19046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EA90F12F-EBCA-4C93-9BA5-73E73B0287F6}" type="slidenum">
              <a:rPr lang="en-US" altLang="zh-CN" smtClean="0"/>
              <a:pPr/>
              <a:t>80</a:t>
            </a:fld>
            <a:endParaRPr lang="en-US" altLang="zh-CN"/>
          </a:p>
        </p:txBody>
      </p:sp>
      <p:sp>
        <p:nvSpPr>
          <p:cNvPr id="191491" name="Rectangle 2"/>
          <p:cNvSpPr>
            <a:spLocks noGrp="1" noRot="1" noChangeAspect="1" noChangeArrowheads="1" noTextEdit="1"/>
          </p:cNvSpPr>
          <p:nvPr>
            <p:ph type="sldImg"/>
          </p:nvPr>
        </p:nvSpPr>
        <p:spPr>
          <a:xfrm>
            <a:off x="379413" y="685800"/>
            <a:ext cx="6099175" cy="3429000"/>
          </a:xfrm>
          <a:ln/>
        </p:spPr>
      </p:sp>
      <p:sp>
        <p:nvSpPr>
          <p:cNvPr id="19149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C0E5ECA2-2378-47F2-AF5B-24E0AEE4126A}" type="slidenum">
              <a:rPr lang="en-US" altLang="zh-CN" smtClean="0"/>
              <a:pPr/>
              <a:t>81</a:t>
            </a:fld>
            <a:endParaRPr lang="en-US" altLang="zh-CN"/>
          </a:p>
        </p:txBody>
      </p:sp>
      <p:sp>
        <p:nvSpPr>
          <p:cNvPr id="192515" name="Rectangle 2"/>
          <p:cNvSpPr>
            <a:spLocks noGrp="1" noRot="1" noChangeAspect="1" noChangeArrowheads="1" noTextEdit="1"/>
          </p:cNvSpPr>
          <p:nvPr>
            <p:ph type="sldImg"/>
          </p:nvPr>
        </p:nvSpPr>
        <p:spPr>
          <a:xfrm>
            <a:off x="379413" y="685800"/>
            <a:ext cx="6099175" cy="3429000"/>
          </a:xfrm>
          <a:ln/>
        </p:spPr>
      </p:sp>
      <p:sp>
        <p:nvSpPr>
          <p:cNvPr id="192516"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63903F8-54FC-40A7-936E-84624313CCD0}" type="slidenum">
              <a:rPr lang="en-US" altLang="zh-CN" smtClean="0"/>
              <a:pPr/>
              <a:t>8</a:t>
            </a:fld>
            <a:endParaRPr lang="en-US" altLang="zh-CN"/>
          </a:p>
        </p:txBody>
      </p:sp>
      <p:sp>
        <p:nvSpPr>
          <p:cNvPr id="109571" name="Rectangle 2"/>
          <p:cNvSpPr>
            <a:spLocks noGrp="1" noRot="1" noChangeAspect="1" noChangeArrowheads="1" noTextEdit="1"/>
          </p:cNvSpPr>
          <p:nvPr>
            <p:ph type="sldImg"/>
          </p:nvPr>
        </p:nvSpPr>
        <p:spPr>
          <a:xfrm>
            <a:off x="379413" y="685800"/>
            <a:ext cx="6099175" cy="3429000"/>
          </a:xfrm>
          <a:ln/>
        </p:spPr>
      </p:sp>
      <p:sp>
        <p:nvSpPr>
          <p:cNvPr id="1095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E6C0760C-E8EF-4435-BD22-5584F55A6063}" type="slidenum">
              <a:rPr lang="en-US" altLang="zh-CN" smtClean="0"/>
              <a:pPr/>
              <a:t>82</a:t>
            </a:fld>
            <a:endParaRPr lang="en-US" altLang="zh-CN"/>
          </a:p>
        </p:txBody>
      </p:sp>
      <p:sp>
        <p:nvSpPr>
          <p:cNvPr id="194563" name="Rectangle 2"/>
          <p:cNvSpPr>
            <a:spLocks noGrp="1" noRot="1" noChangeAspect="1" noChangeArrowheads="1" noTextEdit="1"/>
          </p:cNvSpPr>
          <p:nvPr>
            <p:ph type="sldImg"/>
          </p:nvPr>
        </p:nvSpPr>
        <p:spPr>
          <a:xfrm>
            <a:off x="379413" y="685800"/>
            <a:ext cx="6099175" cy="3429000"/>
          </a:xfrm>
          <a:ln/>
        </p:spPr>
      </p:sp>
      <p:sp>
        <p:nvSpPr>
          <p:cNvPr id="19456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28230F31-5219-49A9-95ED-1AB9FC8DC6B3}" type="slidenum">
              <a:rPr lang="en-US" altLang="zh-CN" smtClean="0"/>
              <a:pPr/>
              <a:t>83</a:t>
            </a:fld>
            <a:endParaRPr lang="en-US" altLang="zh-CN"/>
          </a:p>
        </p:txBody>
      </p:sp>
      <p:sp>
        <p:nvSpPr>
          <p:cNvPr id="195587" name="Rectangle 2"/>
          <p:cNvSpPr>
            <a:spLocks noGrp="1" noRot="1" noChangeAspect="1" noChangeArrowheads="1" noTextEdit="1"/>
          </p:cNvSpPr>
          <p:nvPr>
            <p:ph type="sldImg"/>
          </p:nvPr>
        </p:nvSpPr>
        <p:spPr>
          <a:xfrm>
            <a:off x="379413" y="685800"/>
            <a:ext cx="6099175" cy="3429000"/>
          </a:xfrm>
          <a:ln/>
        </p:spPr>
      </p:sp>
      <p:sp>
        <p:nvSpPr>
          <p:cNvPr id="19558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33A2012F-069B-478E-8528-AE6DF30D9CBD}" type="slidenum">
              <a:rPr lang="en-US" altLang="zh-CN" smtClean="0"/>
              <a:pPr/>
              <a:t>84</a:t>
            </a:fld>
            <a:endParaRPr lang="en-US" altLang="zh-CN"/>
          </a:p>
        </p:txBody>
      </p:sp>
      <p:sp>
        <p:nvSpPr>
          <p:cNvPr id="196611" name="Rectangle 2"/>
          <p:cNvSpPr>
            <a:spLocks noGrp="1" noRot="1" noChangeAspect="1" noChangeArrowheads="1" noTextEdit="1"/>
          </p:cNvSpPr>
          <p:nvPr>
            <p:ph type="sldImg"/>
          </p:nvPr>
        </p:nvSpPr>
        <p:spPr>
          <a:xfrm>
            <a:off x="379413" y="685800"/>
            <a:ext cx="6099175" cy="3429000"/>
          </a:xfrm>
          <a:ln/>
        </p:spPr>
      </p:sp>
      <p:sp>
        <p:nvSpPr>
          <p:cNvPr id="1966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AABDB856-1686-47E4-B74E-C799D104CD26}" type="slidenum">
              <a:rPr lang="en-US" altLang="zh-CN" smtClean="0"/>
              <a:pPr/>
              <a:t>85</a:t>
            </a:fld>
            <a:endParaRPr lang="en-US" altLang="zh-CN"/>
          </a:p>
        </p:txBody>
      </p:sp>
      <p:sp>
        <p:nvSpPr>
          <p:cNvPr id="197635" name="Rectangle 2"/>
          <p:cNvSpPr>
            <a:spLocks noGrp="1" noRot="1" noChangeAspect="1" noChangeArrowheads="1" noTextEdit="1"/>
          </p:cNvSpPr>
          <p:nvPr>
            <p:ph type="sldImg"/>
          </p:nvPr>
        </p:nvSpPr>
        <p:spPr>
          <a:xfrm>
            <a:off x="379413" y="685800"/>
            <a:ext cx="6099175" cy="3429000"/>
          </a:xfrm>
          <a:ln/>
        </p:spPr>
      </p:sp>
      <p:sp>
        <p:nvSpPr>
          <p:cNvPr id="1976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9D9A31AE-05AF-4F5A-A6DE-7AD8E195C768}" type="slidenum">
              <a:rPr lang="en-US" altLang="zh-CN" smtClean="0"/>
              <a:pPr/>
              <a:t>86</a:t>
            </a:fld>
            <a:endParaRPr lang="en-US" altLang="zh-CN"/>
          </a:p>
        </p:txBody>
      </p:sp>
      <p:sp>
        <p:nvSpPr>
          <p:cNvPr id="198659" name="Rectangle 2"/>
          <p:cNvSpPr>
            <a:spLocks noGrp="1" noRot="1" noChangeAspect="1" noChangeArrowheads="1" noTextEdit="1"/>
          </p:cNvSpPr>
          <p:nvPr>
            <p:ph type="sldImg"/>
          </p:nvPr>
        </p:nvSpPr>
        <p:spPr>
          <a:xfrm>
            <a:off x="379413" y="685800"/>
            <a:ext cx="6099175" cy="3429000"/>
          </a:xfrm>
          <a:ln/>
        </p:spPr>
      </p:sp>
      <p:sp>
        <p:nvSpPr>
          <p:cNvPr id="19866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06923730-67BF-4FD8-8197-93FB96539CA7}" type="slidenum">
              <a:rPr lang="en-US" altLang="zh-CN" smtClean="0"/>
              <a:pPr/>
              <a:t>87</a:t>
            </a:fld>
            <a:endParaRPr lang="en-US" altLang="zh-CN"/>
          </a:p>
        </p:txBody>
      </p:sp>
      <p:sp>
        <p:nvSpPr>
          <p:cNvPr id="199683" name="Rectangle 2"/>
          <p:cNvSpPr>
            <a:spLocks noGrp="1" noRot="1" noChangeAspect="1" noChangeArrowheads="1" noTextEdit="1"/>
          </p:cNvSpPr>
          <p:nvPr>
            <p:ph type="sldImg"/>
          </p:nvPr>
        </p:nvSpPr>
        <p:spPr>
          <a:xfrm>
            <a:off x="379413" y="685800"/>
            <a:ext cx="6099175" cy="3429000"/>
          </a:xfrm>
          <a:ln/>
        </p:spPr>
      </p:sp>
      <p:sp>
        <p:nvSpPr>
          <p:cNvPr id="1996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25B0AB4E-DD14-46BF-909C-01F6D66E2407}" type="slidenum">
              <a:rPr lang="en-US" altLang="zh-CN" smtClean="0"/>
              <a:pPr/>
              <a:t>88</a:t>
            </a:fld>
            <a:endParaRPr lang="en-US" altLang="zh-CN"/>
          </a:p>
        </p:txBody>
      </p:sp>
      <p:sp>
        <p:nvSpPr>
          <p:cNvPr id="200707" name="Rectangle 2"/>
          <p:cNvSpPr>
            <a:spLocks noGrp="1" noRot="1" noChangeAspect="1" noChangeArrowheads="1" noTextEdit="1"/>
          </p:cNvSpPr>
          <p:nvPr>
            <p:ph type="sldImg"/>
          </p:nvPr>
        </p:nvSpPr>
        <p:spPr>
          <a:xfrm>
            <a:off x="379413" y="685800"/>
            <a:ext cx="6099175" cy="3429000"/>
          </a:xfrm>
          <a:ln/>
        </p:spPr>
      </p:sp>
      <p:sp>
        <p:nvSpPr>
          <p:cNvPr id="20070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871002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EC77C78-91EC-446E-946F-5571EAE0FFA9}" type="slidenum">
              <a:rPr lang="en-US" altLang="zh-CN" smtClean="0"/>
              <a:pPr/>
              <a:t>89</a:t>
            </a:fld>
            <a:endParaRPr lang="en-US" altLang="zh-CN"/>
          </a:p>
        </p:txBody>
      </p:sp>
      <p:sp>
        <p:nvSpPr>
          <p:cNvPr id="201731" name="Rectangle 2"/>
          <p:cNvSpPr>
            <a:spLocks noGrp="1" noRot="1" noChangeAspect="1" noChangeArrowheads="1" noTextEdit="1"/>
          </p:cNvSpPr>
          <p:nvPr>
            <p:ph type="sldImg"/>
          </p:nvPr>
        </p:nvSpPr>
        <p:spPr>
          <a:xfrm>
            <a:off x="379413" y="685800"/>
            <a:ext cx="6099175" cy="3429000"/>
          </a:xfrm>
          <a:ln/>
        </p:spPr>
      </p:sp>
      <p:sp>
        <p:nvSpPr>
          <p:cNvPr id="20173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c</a:t>
            </a:r>
            <a:r>
              <a:rPr lang="zh-CN" altLang="en-US" dirty="0" smtClean="0"/>
              <a:t>语言中一个函数名就是指向函数这段执行代码的首地址</a:t>
            </a:r>
            <a:endParaRPr lang="zh-CN" altLang="zh-CN" dirty="0" smtClean="0"/>
          </a:p>
          <a:p>
            <a:pPr eaLnBrk="1" hangingPunct="1"/>
            <a:endParaRPr lang="zh-CN" altLang="zh-CN" dirty="0" smtClean="0"/>
          </a:p>
          <a:p>
            <a:pPr eaLnBrk="1" hangingPunct="1"/>
            <a:endParaRPr lang="zh-CN"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79BCCAEE-6D08-4A86-BB9C-E5D6803CDA12}" type="slidenum">
              <a:rPr lang="en-US" altLang="zh-CN" smtClean="0"/>
              <a:pPr/>
              <a:t>90</a:t>
            </a:fld>
            <a:endParaRPr lang="en-US" altLang="zh-CN"/>
          </a:p>
        </p:txBody>
      </p:sp>
      <p:sp>
        <p:nvSpPr>
          <p:cNvPr id="202755" name="Rectangle 2"/>
          <p:cNvSpPr>
            <a:spLocks noGrp="1" noRot="1" noChangeAspect="1" noChangeArrowheads="1" noTextEdit="1"/>
          </p:cNvSpPr>
          <p:nvPr>
            <p:ph type="sldImg"/>
          </p:nvPr>
        </p:nvSpPr>
        <p:spPr>
          <a:xfrm>
            <a:off x="379413" y="685800"/>
            <a:ext cx="6099175" cy="3429000"/>
          </a:xfrm>
          <a:ln/>
        </p:spPr>
      </p:sp>
      <p:sp>
        <p:nvSpPr>
          <p:cNvPr id="2027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964FBC57-1A36-46B9-B0B0-62A1D571E4A0}" type="slidenum">
              <a:rPr lang="en-US" altLang="zh-CN" smtClean="0"/>
              <a:pPr/>
              <a:t>91</a:t>
            </a:fld>
            <a:endParaRPr lang="en-US" altLang="zh-CN"/>
          </a:p>
        </p:txBody>
      </p:sp>
      <p:sp>
        <p:nvSpPr>
          <p:cNvPr id="206851" name="Rectangle 2"/>
          <p:cNvSpPr>
            <a:spLocks noGrp="1" noRot="1" noChangeAspect="1" noChangeArrowheads="1" noTextEdit="1"/>
          </p:cNvSpPr>
          <p:nvPr>
            <p:ph type="sldImg"/>
          </p:nvPr>
        </p:nvSpPr>
        <p:spPr>
          <a:xfrm>
            <a:off x="379413" y="685800"/>
            <a:ext cx="6099175" cy="3429000"/>
          </a:xfrm>
          <a:ln/>
        </p:spPr>
      </p:sp>
      <p:sp>
        <p:nvSpPr>
          <p:cNvPr id="2068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3BE973A0-1CD9-4BFB-9509-B1B2942292C3}" type="slidenum">
              <a:rPr lang="en-US" altLang="zh-CN" smtClean="0"/>
              <a:pPr/>
              <a:t>9</a:t>
            </a:fld>
            <a:endParaRPr lang="en-US" altLang="zh-CN"/>
          </a:p>
        </p:txBody>
      </p:sp>
      <p:sp>
        <p:nvSpPr>
          <p:cNvPr id="110595" name="Rectangle 2"/>
          <p:cNvSpPr>
            <a:spLocks noGrp="1" noRot="1" noChangeAspect="1" noChangeArrowheads="1" noTextEdit="1"/>
          </p:cNvSpPr>
          <p:nvPr>
            <p:ph type="sldImg"/>
          </p:nvPr>
        </p:nvSpPr>
        <p:spPr>
          <a:xfrm>
            <a:off x="379413" y="685800"/>
            <a:ext cx="6099175" cy="3429000"/>
          </a:xfrm>
          <a:ln/>
        </p:spPr>
      </p:sp>
      <p:sp>
        <p:nvSpPr>
          <p:cNvPr id="110596"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39943271-A2F1-4FF1-87FE-107C43E68194}" type="slidenum">
              <a:rPr lang="en-US" altLang="zh-CN" smtClean="0"/>
              <a:pPr/>
              <a:t>92</a:t>
            </a:fld>
            <a:endParaRPr lang="en-US" altLang="zh-CN"/>
          </a:p>
        </p:txBody>
      </p:sp>
      <p:sp>
        <p:nvSpPr>
          <p:cNvPr id="207875" name="Rectangle 2"/>
          <p:cNvSpPr>
            <a:spLocks noGrp="1" noRot="1" noChangeAspect="1" noChangeArrowheads="1" noTextEdit="1"/>
          </p:cNvSpPr>
          <p:nvPr>
            <p:ph type="sldImg"/>
          </p:nvPr>
        </p:nvSpPr>
        <p:spPr>
          <a:xfrm>
            <a:off x="379413" y="685800"/>
            <a:ext cx="6099175" cy="3429000"/>
          </a:xfrm>
          <a:ln/>
        </p:spPr>
      </p:sp>
      <p:sp>
        <p:nvSpPr>
          <p:cNvPr id="207876" name="Rectangle 3"/>
          <p:cNvSpPr>
            <a:spLocks noGrp="1" noChangeArrowheads="1"/>
          </p:cNvSpPr>
          <p:nvPr>
            <p:ph type="body" idx="1"/>
          </p:nvPr>
        </p:nvSpPr>
        <p:spPr>
          <a:noFill/>
          <a:ln/>
        </p:spPr>
        <p:txBody>
          <a:bodyPr/>
          <a:lstStyle/>
          <a:p>
            <a:pPr eaLnBrk="1" hangingPunct="1"/>
            <a:r>
              <a:rPr lang="zh-CN" altLang="en-US" dirty="0" smtClean="0"/>
              <a:t>局部变量</a:t>
            </a:r>
            <a:r>
              <a:rPr lang="en-US" altLang="zh-CN" dirty="0" smtClean="0"/>
              <a:t>s</a:t>
            </a:r>
            <a:r>
              <a:rPr lang="zh-CN" altLang="en-US" dirty="0" smtClean="0"/>
              <a:t>返回的指针指向的内存空间在函数执行完后就被释放了</a:t>
            </a:r>
            <a:endParaRPr lang="en-US" altLang="zh-CN" dirty="0" smtClean="0"/>
          </a:p>
          <a:p>
            <a:pPr eaLnBrk="1" hangingPunct="1"/>
            <a:r>
              <a:rPr lang="en-US" altLang="zh-CN" dirty="0" smtClean="0"/>
              <a:t>C</a:t>
            </a:r>
            <a:r>
              <a:rPr lang="zh-CN" altLang="en-US" dirty="0" smtClean="0"/>
              <a:t>语言不能返回局部变量数组</a:t>
            </a:r>
            <a:endParaRPr lang="en-US" altLang="zh-CN" dirty="0" smtClean="0"/>
          </a:p>
          <a:p>
            <a:pPr eaLnBrk="1" hangingPunct="1"/>
            <a:r>
              <a:rPr lang="zh-CN" altLang="en-US" dirty="0" smtClean="0"/>
              <a:t>用</a:t>
            </a:r>
            <a:r>
              <a:rPr lang="en-US" altLang="zh-CN" dirty="0" err="1" smtClean="0"/>
              <a:t>malloc</a:t>
            </a:r>
            <a:r>
              <a:rPr lang="zh-CN" altLang="en-US" dirty="0" smtClean="0"/>
              <a:t>就没问题，他创建的动态空间如果不</a:t>
            </a:r>
            <a:r>
              <a:rPr lang="en-US" altLang="zh-CN" dirty="0" smtClean="0"/>
              <a:t>free</a:t>
            </a:r>
            <a:r>
              <a:rPr lang="zh-CN" altLang="en-US" dirty="0" smtClean="0"/>
              <a:t>函数执行后是不会释放的</a:t>
            </a:r>
            <a:endParaRPr lang="zh-CN" altLang="zh-CN" dirty="0" smtClean="0"/>
          </a:p>
          <a:p>
            <a:pPr eaLnBrk="1" hangingPunct="1"/>
            <a:endParaRPr lang="zh-CN"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smtClean="0"/>
              <a:t>作业里没有这个题目了，不讲此页</a:t>
            </a:r>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93</a:t>
            </a:fld>
            <a:endParaRPr lang="en-US" altLang="zh-CN"/>
          </a:p>
        </p:txBody>
      </p:sp>
    </p:spTree>
    <p:extLst>
      <p:ext uri="{BB962C8B-B14F-4D97-AF65-F5344CB8AC3E}">
        <p14:creationId xmlns:p14="http://schemas.microsoft.com/office/powerpoint/2010/main" val="2486930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5800"/>
            <a:ext cx="609917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CD16E7D-5580-4AD2-BDA7-7A2408CA08A0}" type="slidenum">
              <a:rPr lang="en-US" altLang="zh-CN" smtClean="0"/>
              <a:pPr>
                <a:defRPr/>
              </a:pPr>
              <a:t>94</a:t>
            </a:fld>
            <a:endParaRPr lang="en-US" altLang="zh-CN"/>
          </a:p>
        </p:txBody>
      </p:sp>
    </p:spTree>
    <p:extLst>
      <p:ext uri="{BB962C8B-B14F-4D97-AF65-F5344CB8AC3E}">
        <p14:creationId xmlns:p14="http://schemas.microsoft.com/office/powerpoint/2010/main" val="41144034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en-US" altLang="zh-CN" dirty="0" smtClean="0"/>
              <a:t>C</a:t>
            </a:r>
            <a:r>
              <a:rPr lang="zh-CN" altLang="en-US" dirty="0" smtClean="0"/>
              <a:t>语言的复杂数据类型：结构</a:t>
            </a:r>
            <a:endParaRPr lang="en-US" altLang="zh-CN" dirty="0" smtClean="0"/>
          </a:p>
          <a:p>
            <a:r>
              <a:rPr lang="zh-CN" altLang="en-US" dirty="0" smtClean="0"/>
              <a:t>数据管理是按行存放的，存放一组特定相关的数据，即一条记录</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95</a:t>
            </a:fld>
            <a:endParaRPr lang="en-US" altLang="zh-CN"/>
          </a:p>
        </p:txBody>
      </p:sp>
    </p:spTree>
    <p:extLst>
      <p:ext uri="{BB962C8B-B14F-4D97-AF65-F5344CB8AC3E}">
        <p14:creationId xmlns:p14="http://schemas.microsoft.com/office/powerpoint/2010/main" val="10679444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B4D09857-A1AF-4C46-AAD4-D65C7ED97015}" type="slidenum">
              <a:rPr lang="en-US" altLang="zh-CN" smtClean="0"/>
              <a:pPr/>
              <a:t>96</a:t>
            </a:fld>
            <a:endParaRPr lang="en-US" altLang="zh-CN"/>
          </a:p>
        </p:txBody>
      </p:sp>
      <p:sp>
        <p:nvSpPr>
          <p:cNvPr id="208899" name="Rectangle 2"/>
          <p:cNvSpPr>
            <a:spLocks noGrp="1" noRot="1" noChangeAspect="1" noChangeArrowheads="1" noTextEdit="1"/>
          </p:cNvSpPr>
          <p:nvPr>
            <p:ph type="sldImg"/>
          </p:nvPr>
        </p:nvSpPr>
        <p:spPr>
          <a:xfrm>
            <a:off x="379413" y="685800"/>
            <a:ext cx="6099175" cy="3429000"/>
          </a:xfrm>
          <a:ln/>
        </p:spPr>
      </p:sp>
      <p:sp>
        <p:nvSpPr>
          <p:cNvPr id="2089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F2A93C79-9E2C-4BAE-8678-1B6B333120DB}" type="slidenum">
              <a:rPr lang="en-US" altLang="zh-CN" smtClean="0"/>
              <a:pPr/>
              <a:t>97</a:t>
            </a:fld>
            <a:endParaRPr lang="en-US" altLang="zh-CN"/>
          </a:p>
        </p:txBody>
      </p:sp>
      <p:sp>
        <p:nvSpPr>
          <p:cNvPr id="209923" name="Rectangle 2"/>
          <p:cNvSpPr>
            <a:spLocks noGrp="1" noRot="1" noChangeAspect="1" noChangeArrowheads="1" noTextEdit="1"/>
          </p:cNvSpPr>
          <p:nvPr>
            <p:ph type="sldImg"/>
          </p:nvPr>
        </p:nvSpPr>
        <p:spPr>
          <a:xfrm>
            <a:off x="379413" y="685800"/>
            <a:ext cx="6099175" cy="3429000"/>
          </a:xfrm>
          <a:ln/>
        </p:spPr>
      </p:sp>
      <p:sp>
        <p:nvSpPr>
          <p:cNvPr id="2099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69B3F4E3-B1FD-436A-98F2-7A99E8B7C8A2}" type="slidenum">
              <a:rPr lang="en-US" altLang="zh-CN" smtClean="0"/>
              <a:pPr/>
              <a:t>98</a:t>
            </a:fld>
            <a:endParaRPr lang="en-US" altLang="zh-CN"/>
          </a:p>
        </p:txBody>
      </p:sp>
      <p:sp>
        <p:nvSpPr>
          <p:cNvPr id="210947" name="Rectangle 2"/>
          <p:cNvSpPr>
            <a:spLocks noGrp="1" noRot="1" noChangeAspect="1" noChangeArrowheads="1" noTextEdit="1"/>
          </p:cNvSpPr>
          <p:nvPr>
            <p:ph type="sldImg"/>
          </p:nvPr>
        </p:nvSpPr>
        <p:spPr>
          <a:xfrm>
            <a:off x="379413" y="685800"/>
            <a:ext cx="6099175" cy="3429000"/>
          </a:xfrm>
          <a:ln/>
        </p:spPr>
      </p:sp>
      <p:sp>
        <p:nvSpPr>
          <p:cNvPr id="210948" name="Rectangle 3"/>
          <p:cNvSpPr>
            <a:spLocks noGrp="1" noChangeArrowheads="1"/>
          </p:cNvSpPr>
          <p:nvPr>
            <p:ph type="body" idx="1"/>
          </p:nvPr>
        </p:nvSpPr>
        <p:spPr>
          <a:noFill/>
          <a:ln/>
        </p:spPr>
        <p:txBody>
          <a:bodyPr/>
          <a:lstStyle/>
          <a:p>
            <a:pPr eaLnBrk="1" hangingPunct="1"/>
            <a:r>
              <a:rPr lang="zh-CN" altLang="en-US" dirty="0" smtClean="0"/>
              <a:t>数组和结构都是复合数据类型，由多个分量组成</a:t>
            </a:r>
            <a:endParaRPr lang="en-US" altLang="zh-CN" dirty="0" smtClean="0"/>
          </a:p>
          <a:p>
            <a:pPr eaLnBrk="1" hangingPunct="1"/>
            <a:r>
              <a:rPr lang="zh-CN" altLang="en-US" dirty="0" smtClean="0"/>
              <a:t>数组的分量都是同一类型</a:t>
            </a:r>
            <a:endParaRPr lang="en-US" altLang="zh-CN" dirty="0" smtClean="0"/>
          </a:p>
          <a:p>
            <a:pPr eaLnBrk="1" hangingPunct="1"/>
            <a:r>
              <a:rPr lang="zh-CN" altLang="en-US" dirty="0" smtClean="0"/>
              <a:t>结构的分量可以是不同类型，因此必须通过结构的名字访问</a:t>
            </a:r>
            <a:endParaRPr lang="zh-CN" altLang="zh-CN" dirty="0" smtClean="0"/>
          </a:p>
          <a:p>
            <a:pPr eaLnBrk="1" hangingPunct="1"/>
            <a:endParaRPr lang="zh-CN" altLang="zh-CN" dirty="0" smtClean="0"/>
          </a:p>
          <a:p>
            <a:pPr eaLnBrk="1" hangingPunct="1"/>
            <a:endParaRPr lang="zh-CN" alt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CBA6072B-BC2F-4616-B9A2-A056E73BB753}" type="slidenum">
              <a:rPr lang="en-US" altLang="zh-CN" smtClean="0"/>
              <a:pPr/>
              <a:t>99</a:t>
            </a:fld>
            <a:endParaRPr lang="en-US" altLang="zh-CN"/>
          </a:p>
        </p:txBody>
      </p:sp>
      <p:sp>
        <p:nvSpPr>
          <p:cNvPr id="211971" name="Rectangle 2"/>
          <p:cNvSpPr>
            <a:spLocks noGrp="1" noRot="1" noChangeAspect="1" noChangeArrowheads="1" noTextEdit="1"/>
          </p:cNvSpPr>
          <p:nvPr>
            <p:ph type="sldImg"/>
          </p:nvPr>
        </p:nvSpPr>
        <p:spPr>
          <a:xfrm>
            <a:off x="379413" y="685800"/>
            <a:ext cx="6099175" cy="3429000"/>
          </a:xfrm>
          <a:ln/>
        </p:spPr>
      </p:sp>
      <p:sp>
        <p:nvSpPr>
          <p:cNvPr id="211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65A5B6CD-7A94-4F2A-86F8-681EBC24392E}" type="slidenum">
              <a:rPr lang="en-US" altLang="zh-CN" smtClean="0"/>
              <a:pPr/>
              <a:t>100</a:t>
            </a:fld>
            <a:endParaRPr lang="en-US" altLang="zh-CN"/>
          </a:p>
        </p:txBody>
      </p:sp>
      <p:sp>
        <p:nvSpPr>
          <p:cNvPr id="212995" name="Rectangle 2"/>
          <p:cNvSpPr>
            <a:spLocks noGrp="1" noRot="1" noChangeAspect="1" noChangeArrowheads="1" noTextEdit="1"/>
          </p:cNvSpPr>
          <p:nvPr>
            <p:ph type="sldImg"/>
          </p:nvPr>
        </p:nvSpPr>
        <p:spPr>
          <a:xfrm>
            <a:off x="379413" y="685800"/>
            <a:ext cx="6099175" cy="3429000"/>
          </a:xfrm>
          <a:ln/>
        </p:spPr>
      </p:sp>
      <p:sp>
        <p:nvSpPr>
          <p:cNvPr id="212996"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结构说明其实就是定义了结构的模板（相当于定义了一个类型），要使用还得用模板名称定义变量，然后再使用变量</a:t>
            </a:r>
            <a:endParaRPr lang="zh-CN" altLang="zh-CN" dirty="0" smtClean="0"/>
          </a:p>
          <a:p>
            <a:pPr eaLnBrk="1" hangingPunct="1"/>
            <a:endParaRPr lang="zh-CN" altLang="zh-CN"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2325FA6C-8BE8-466A-A147-AFCFD06DE715}" type="slidenum">
              <a:rPr lang="en-US" altLang="zh-CN" smtClean="0"/>
              <a:pPr/>
              <a:t>101</a:t>
            </a:fld>
            <a:endParaRPr lang="en-US" altLang="zh-CN"/>
          </a:p>
        </p:txBody>
      </p:sp>
      <p:sp>
        <p:nvSpPr>
          <p:cNvPr id="214019" name="Rectangle 2"/>
          <p:cNvSpPr>
            <a:spLocks noGrp="1" noRot="1" noChangeAspect="1" noChangeArrowheads="1" noTextEdit="1"/>
          </p:cNvSpPr>
          <p:nvPr>
            <p:ph type="sldImg"/>
          </p:nvPr>
        </p:nvSpPr>
        <p:spPr>
          <a:xfrm>
            <a:off x="379413" y="685800"/>
            <a:ext cx="6099175" cy="3429000"/>
          </a:xfrm>
          <a:ln/>
        </p:spPr>
      </p:sp>
      <p:sp>
        <p:nvSpPr>
          <p:cNvPr id="214020" name="Rectangle 3"/>
          <p:cNvSpPr>
            <a:spLocks noGrp="1" noChangeArrowheads="1"/>
          </p:cNvSpPr>
          <p:nvPr>
            <p:ph type="body" idx="1"/>
          </p:nvPr>
        </p:nvSpPr>
        <p:spPr>
          <a:noFill/>
          <a:ln/>
        </p:spPr>
        <p:txBody>
          <a:bodyPr/>
          <a:lstStyle/>
          <a:p>
            <a:pPr eaLnBrk="1" hangingPunct="1"/>
            <a:r>
              <a:rPr lang="zh-CN" altLang="en-US" dirty="0"/>
              <a:t>结构可以没有结构名，因此结构变量定义必须跟随其后</a:t>
            </a:r>
            <a:endParaRPr lang="en-US" altLang="zh-CN" dirty="0"/>
          </a:p>
          <a:p>
            <a:pPr eaLnBrk="1" hangingPunct="1"/>
            <a:r>
              <a:rPr lang="zh-CN" altLang="en-US" dirty="0"/>
              <a:t>最常用的是有结构名</a:t>
            </a:r>
            <a:endParaRPr lang="en-US" altLang="zh-CN" dirty="0"/>
          </a:p>
          <a:p>
            <a:pPr eaLnBrk="1" hangingPunct="1"/>
            <a:r>
              <a:rPr lang="zh-CN" altLang="en-US" sz="1200" dirty="0">
                <a:ea typeface="宋体" pitchFamily="2" charset="-122"/>
              </a:rPr>
              <a:t>类型定义：</a:t>
            </a:r>
            <a:r>
              <a:rPr lang="en-US" altLang="zh-CN" sz="1200" dirty="0" err="1">
                <a:ea typeface="宋体" pitchFamily="2" charset="-122"/>
              </a:rPr>
              <a:t>Typedef</a:t>
            </a:r>
            <a:r>
              <a:rPr lang="zh-CN" altLang="en-US" sz="1200" dirty="0">
                <a:ea typeface="宋体" pitchFamily="2" charset="-122"/>
              </a:rPr>
              <a:t>用于给结构命名一个名字，起名后这个变量就是一个结构，用这个名字再去定义结构变量</a:t>
            </a:r>
            <a:endParaRPr lang="en-US" altLang="zh-CN" sz="1200" dirty="0">
              <a:ea typeface="宋体" pitchFamily="2" charset="-122"/>
            </a:endParaRPr>
          </a:p>
          <a:p>
            <a:pPr eaLnBrk="1" hangingPunct="1"/>
            <a:endParaRPr lang="en-US" altLang="zh-CN" sz="1200" dirty="0">
              <a:ea typeface="宋体" pitchFamily="2" charset="-122"/>
            </a:endParaRPr>
          </a:p>
          <a:p>
            <a:pPr eaLnBrk="1" hangingPunct="1"/>
            <a:r>
              <a:rPr lang="zh-CN" altLang="en-US" sz="1200" dirty="0">
                <a:ea typeface="宋体" pitchFamily="2" charset="-122"/>
              </a:rPr>
              <a:t>三种结构变量的说明方法，第二三种最灵活，尤其是第三种，可以象使用普通类型一样来使用</a:t>
            </a:r>
            <a:endParaRPr lang="zh-CN" altLang="zh-CN" dirty="0"/>
          </a:p>
          <a:p>
            <a:pPr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915353" y="2962377"/>
            <a:ext cx="10373995" cy="934837"/>
          </a:xfrm>
        </p:spPr>
        <p:txBody>
          <a:bodyPr>
            <a:spAutoFit/>
          </a:bodyPr>
          <a:lstStyle>
            <a:lvl1pPr algn="ctr">
              <a:defRPr sz="6700">
                <a:latin typeface="Times New Roman" pitchFamily="18" charset="0"/>
              </a:defRPr>
            </a:lvl1pPr>
          </a:lstStyle>
          <a:p>
            <a:endParaRPr lang="zh-CN" altLang="zh-CN"/>
          </a:p>
        </p:txBody>
      </p:sp>
      <p:sp>
        <p:nvSpPr>
          <p:cNvPr id="5" name="矩形 4"/>
          <p:cNvSpPr/>
          <p:nvPr userDrawn="1"/>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 name="直接连接符 5"/>
          <p:cNvCxnSpPr/>
          <p:nvPr userDrawn="1"/>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7" name="图片 6" descr="C:\Users\len\Desktop\7-140129231040534.png"/>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D41CE861-1D00-49C7-A6A8-74FF7F5AB29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64532" y="154026"/>
            <a:ext cx="2731226" cy="5851292"/>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864506" y="154026"/>
            <a:ext cx="7996621" cy="585129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098D4A30-CE07-4061-ACDE-10C5266A1129}"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64506" y="154027"/>
            <a:ext cx="10931259" cy="841570"/>
          </a:xfrm>
        </p:spPr>
        <p:txBody>
          <a:bodyPr/>
          <a:lstStyle/>
          <a:p>
            <a:r>
              <a:rPr lang="zh-CN" altLang="en-US"/>
              <a:t>单击此处编辑母版标题样式</a:t>
            </a:r>
          </a:p>
        </p:txBody>
      </p:sp>
      <p:sp>
        <p:nvSpPr>
          <p:cNvPr id="3" name="文本占位符 2"/>
          <p:cNvSpPr>
            <a:spLocks noGrp="1"/>
          </p:cNvSpPr>
          <p:nvPr>
            <p:ph type="body" sz="half" idx="1"/>
          </p:nvPr>
        </p:nvSpPr>
        <p:spPr>
          <a:xfrm>
            <a:off x="1305231" y="1448136"/>
            <a:ext cx="4640329" cy="45571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48971" y="1448139"/>
            <a:ext cx="4640329" cy="22023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48971" y="3802946"/>
            <a:ext cx="4640329" cy="22023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7" name="Rectangle 7"/>
          <p:cNvSpPr>
            <a:spLocks noGrp="1" noChangeArrowheads="1"/>
          </p:cNvSpPr>
          <p:nvPr>
            <p:ph type="sldNum" sz="quarter" idx="11"/>
          </p:nvPr>
        </p:nvSpPr>
        <p:spPr>
          <a:ln/>
        </p:spPr>
        <p:txBody>
          <a:bodyPr/>
          <a:lstStyle>
            <a:lvl1pPr>
              <a:defRPr/>
            </a:lvl1pPr>
          </a:lstStyle>
          <a:p>
            <a:pPr>
              <a:defRPr/>
            </a:pPr>
            <a:fld id="{5800791D-BB17-4CF9-9137-EE75755810D4}"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64506" y="154027"/>
            <a:ext cx="10931259" cy="841570"/>
          </a:xfrm>
        </p:spPr>
        <p:txBody>
          <a:bodyPr/>
          <a:lstStyle/>
          <a:p>
            <a:r>
              <a:rPr lang="zh-CN" altLang="en-US"/>
              <a:t>单击此处编辑母版标题样式</a:t>
            </a:r>
          </a:p>
        </p:txBody>
      </p:sp>
      <p:sp>
        <p:nvSpPr>
          <p:cNvPr id="3" name="表格占位符 2"/>
          <p:cNvSpPr>
            <a:spLocks noGrp="1"/>
          </p:cNvSpPr>
          <p:nvPr>
            <p:ph type="tbl" idx="1"/>
          </p:nvPr>
        </p:nvSpPr>
        <p:spPr>
          <a:xfrm>
            <a:off x="1305225" y="1448136"/>
            <a:ext cx="9484069" cy="4557180"/>
          </a:xfrm>
        </p:spPr>
        <p:txBody>
          <a:bodyPr/>
          <a:lstStyle/>
          <a:p>
            <a:pPr lvl="0"/>
            <a:endParaRPr lang="zh-CN" altLang="en-US" noProof="0"/>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D313A1E5-E2B3-4302-923D-37EDA94B3E31}"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64506" y="154027"/>
            <a:ext cx="10931259" cy="841570"/>
          </a:xfrm>
        </p:spPr>
        <p:txBody>
          <a:bodyPr/>
          <a:lstStyle/>
          <a:p>
            <a:r>
              <a:rPr lang="zh-CN" altLang="en-US"/>
              <a:t>单击此处编辑母版标题样式</a:t>
            </a:r>
          </a:p>
        </p:txBody>
      </p:sp>
      <p:sp>
        <p:nvSpPr>
          <p:cNvPr id="3" name="文本占位符 2"/>
          <p:cNvSpPr>
            <a:spLocks noGrp="1"/>
          </p:cNvSpPr>
          <p:nvPr>
            <p:ph type="body" sz="half" idx="1"/>
          </p:nvPr>
        </p:nvSpPr>
        <p:spPr>
          <a:xfrm>
            <a:off x="1305231" y="1448136"/>
            <a:ext cx="4640329" cy="45571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48971" y="1448136"/>
            <a:ext cx="4640329" cy="45571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3C797DD2-1DE3-41BF-AB38-B56ECBE3B40D}"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0778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2pPr>
              <a:defRPr>
                <a:latin typeface="楷体" pitchFamily="49" charset="-122"/>
                <a:ea typeface="楷体" pitchFamily="49" charset="-122"/>
              </a:defRPr>
            </a:lvl2pPr>
            <a:lvl3pPr>
              <a:defRPr sz="2400">
                <a:latin typeface="楷体" pitchFamily="49" charset="-122"/>
                <a:ea typeface="楷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CB7AD273-DB7E-40AE-9A92-188A2F35C0F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4087" y="4407922"/>
            <a:ext cx="10373995" cy="1362390"/>
          </a:xfr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964087" y="2907387"/>
            <a:ext cx="10373995" cy="1500534"/>
          </a:xfrm>
        </p:spPr>
        <p:txBody>
          <a:bodyPr anchor="b"/>
          <a:lstStyle>
            <a:lvl1pPr marL="0" indent="0">
              <a:buNone/>
              <a:defRPr sz="2400"/>
            </a:lvl1pPr>
            <a:lvl2pPr marL="544662" indent="0">
              <a:buNone/>
              <a:defRPr sz="2100"/>
            </a:lvl2pPr>
            <a:lvl3pPr marL="1089325" indent="0">
              <a:buNone/>
              <a:defRPr sz="1900"/>
            </a:lvl3pPr>
            <a:lvl4pPr marL="1633987" indent="0">
              <a:buNone/>
              <a:defRPr sz="1700"/>
            </a:lvl4pPr>
            <a:lvl5pPr marL="2178649" indent="0">
              <a:buNone/>
              <a:defRPr sz="1700"/>
            </a:lvl5pPr>
            <a:lvl6pPr marL="2723312" indent="0">
              <a:buNone/>
              <a:defRPr sz="1700"/>
            </a:lvl6pPr>
            <a:lvl7pPr marL="3267974" indent="0">
              <a:buNone/>
              <a:defRPr sz="1700"/>
            </a:lvl7pPr>
            <a:lvl8pPr marL="3812637" indent="0">
              <a:buNone/>
              <a:defRPr sz="1700"/>
            </a:lvl8pPr>
            <a:lvl9pPr marL="4357299" indent="0">
              <a:buNone/>
              <a:defRPr sz="1700"/>
            </a:lvl9pPr>
          </a:lstStyle>
          <a:p>
            <a:pPr lvl="0"/>
            <a:r>
              <a:rPr lang="zh-CN" altLang="en-US"/>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6DB10713-31A4-4109-AF0C-D2C27B6DCB3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05231" y="1448136"/>
            <a:ext cx="4640329" cy="4557180"/>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48971" y="1448136"/>
            <a:ext cx="4640329" cy="4557180"/>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688DC67D-07CB-460B-A7EE-5F250625C90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235" y="274702"/>
            <a:ext cx="10984230" cy="114326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10235" y="1535469"/>
            <a:ext cx="5392529" cy="639911"/>
          </a:xfrm>
        </p:spPr>
        <p:txBody>
          <a:bodyPr anchor="b"/>
          <a:lstStyle>
            <a:lvl1pPr marL="0" indent="0">
              <a:buNone/>
              <a:defRPr sz="2900" b="1"/>
            </a:lvl1pPr>
            <a:lvl2pPr marL="544662" indent="0">
              <a:buNone/>
              <a:defRPr sz="2400" b="1"/>
            </a:lvl2pPr>
            <a:lvl3pPr marL="1089325" indent="0">
              <a:buNone/>
              <a:defRPr sz="2100" b="1"/>
            </a:lvl3pPr>
            <a:lvl4pPr marL="1633987" indent="0">
              <a:buNone/>
              <a:defRPr sz="1900" b="1"/>
            </a:lvl4pPr>
            <a:lvl5pPr marL="2178649" indent="0">
              <a:buNone/>
              <a:defRPr sz="1900" b="1"/>
            </a:lvl5pPr>
            <a:lvl6pPr marL="2723312" indent="0">
              <a:buNone/>
              <a:defRPr sz="1900" b="1"/>
            </a:lvl6pPr>
            <a:lvl7pPr marL="3267974" indent="0">
              <a:buNone/>
              <a:defRPr sz="1900" b="1"/>
            </a:lvl7pPr>
            <a:lvl8pPr marL="3812637" indent="0">
              <a:buNone/>
              <a:defRPr sz="1900" b="1"/>
            </a:lvl8pPr>
            <a:lvl9pPr marL="4357299"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610235" y="2175379"/>
            <a:ext cx="5392529"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9824" y="1535469"/>
            <a:ext cx="5394647" cy="639911"/>
          </a:xfrm>
        </p:spPr>
        <p:txBody>
          <a:bodyPr anchor="b"/>
          <a:lstStyle>
            <a:lvl1pPr marL="0" indent="0">
              <a:buNone/>
              <a:defRPr sz="2900" b="1"/>
            </a:lvl1pPr>
            <a:lvl2pPr marL="544662" indent="0">
              <a:buNone/>
              <a:defRPr sz="2400" b="1"/>
            </a:lvl2pPr>
            <a:lvl3pPr marL="1089325" indent="0">
              <a:buNone/>
              <a:defRPr sz="2100" b="1"/>
            </a:lvl3pPr>
            <a:lvl4pPr marL="1633987" indent="0">
              <a:buNone/>
              <a:defRPr sz="1900" b="1"/>
            </a:lvl4pPr>
            <a:lvl5pPr marL="2178649" indent="0">
              <a:buNone/>
              <a:defRPr sz="1900" b="1"/>
            </a:lvl5pPr>
            <a:lvl6pPr marL="2723312" indent="0">
              <a:buNone/>
              <a:defRPr sz="1900" b="1"/>
            </a:lvl6pPr>
            <a:lvl7pPr marL="3267974" indent="0">
              <a:buNone/>
              <a:defRPr sz="1900" b="1"/>
            </a:lvl7pPr>
            <a:lvl8pPr marL="3812637" indent="0">
              <a:buNone/>
              <a:defRPr sz="1900" b="1"/>
            </a:lvl8pPr>
            <a:lvl9pPr marL="4357299"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99824" y="2175379"/>
            <a:ext cx="5394647"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8" name="Rectangle 7"/>
          <p:cNvSpPr>
            <a:spLocks noGrp="1" noChangeArrowheads="1"/>
          </p:cNvSpPr>
          <p:nvPr>
            <p:ph type="sldNum" sz="quarter" idx="11"/>
          </p:nvPr>
        </p:nvSpPr>
        <p:spPr>
          <a:ln/>
        </p:spPr>
        <p:txBody>
          <a:bodyPr/>
          <a:lstStyle>
            <a:lvl1pPr>
              <a:defRPr/>
            </a:lvl1pPr>
          </a:lstStyle>
          <a:p>
            <a:pPr>
              <a:defRPr/>
            </a:pPr>
            <a:fld id="{C698FB8D-F012-492D-8713-BBA5A41BA8E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4" name="Rectangle 7"/>
          <p:cNvSpPr>
            <a:spLocks noGrp="1" noChangeArrowheads="1"/>
          </p:cNvSpPr>
          <p:nvPr>
            <p:ph type="sldNum" sz="quarter" idx="11"/>
          </p:nvPr>
        </p:nvSpPr>
        <p:spPr>
          <a:ln/>
        </p:spPr>
        <p:txBody>
          <a:bodyPr/>
          <a:lstStyle>
            <a:lvl1pPr>
              <a:defRPr/>
            </a:lvl1pPr>
          </a:lstStyle>
          <a:p>
            <a:pPr>
              <a:defRPr/>
            </a:pPr>
            <a:fld id="{DACD4159-AC97-40C5-BF2A-A412DE7AE6E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3" name="Rectangle 7"/>
          <p:cNvSpPr>
            <a:spLocks noGrp="1" noChangeArrowheads="1"/>
          </p:cNvSpPr>
          <p:nvPr>
            <p:ph type="sldNum" sz="quarter" idx="11"/>
          </p:nvPr>
        </p:nvSpPr>
        <p:spPr>
          <a:ln/>
        </p:spPr>
        <p:txBody>
          <a:bodyPr/>
          <a:lstStyle>
            <a:lvl1pPr>
              <a:defRPr/>
            </a:lvl1pPr>
          </a:lstStyle>
          <a:p>
            <a:pPr>
              <a:defRPr/>
            </a:pPr>
            <a:fld id="{B0E1A176-A5C6-4ED8-A075-7923832429D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241" y="273113"/>
            <a:ext cx="4015262" cy="1162320"/>
          </a:xfr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4771699" y="273117"/>
            <a:ext cx="6822766"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10241" y="1435436"/>
            <a:ext cx="4015262" cy="4692149"/>
          </a:xfrm>
        </p:spPr>
        <p:txBody>
          <a:bodyPr/>
          <a:lstStyle>
            <a:lvl1pPr marL="0" indent="0">
              <a:buNone/>
              <a:defRPr sz="1700"/>
            </a:lvl1pPr>
            <a:lvl2pPr marL="544662" indent="0">
              <a:buNone/>
              <a:defRPr sz="1400"/>
            </a:lvl2pPr>
            <a:lvl3pPr marL="1089325" indent="0">
              <a:buNone/>
              <a:defRPr sz="1200"/>
            </a:lvl3pPr>
            <a:lvl4pPr marL="1633987" indent="0">
              <a:buNone/>
              <a:defRPr sz="1100"/>
            </a:lvl4pPr>
            <a:lvl5pPr marL="2178649" indent="0">
              <a:buNone/>
              <a:defRPr sz="1100"/>
            </a:lvl5pPr>
            <a:lvl6pPr marL="2723312" indent="0">
              <a:buNone/>
              <a:defRPr sz="1100"/>
            </a:lvl6pPr>
            <a:lvl7pPr marL="3267974" indent="0">
              <a:buNone/>
              <a:defRPr sz="1100"/>
            </a:lvl7pPr>
            <a:lvl8pPr marL="3812637" indent="0">
              <a:buNone/>
              <a:defRPr sz="1100"/>
            </a:lvl8pPr>
            <a:lvl9pPr marL="4357299" indent="0">
              <a:buNone/>
              <a:defRPr sz="11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974FC3B5-68C6-49F3-93D6-185D109B908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2207" y="4801713"/>
            <a:ext cx="7322820" cy="566870"/>
          </a:xfr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92207" y="612917"/>
            <a:ext cx="7322820" cy="4115753"/>
          </a:xfrm>
        </p:spPr>
        <p:txBody>
          <a:bodyPr/>
          <a:lstStyle>
            <a:lvl1pPr marL="0" indent="0">
              <a:buNone/>
              <a:defRPr sz="3800"/>
            </a:lvl1pPr>
            <a:lvl2pPr marL="544662" indent="0">
              <a:buNone/>
              <a:defRPr sz="3300"/>
            </a:lvl2pPr>
            <a:lvl3pPr marL="1089325" indent="0">
              <a:buNone/>
              <a:defRPr sz="2900"/>
            </a:lvl3pPr>
            <a:lvl4pPr marL="1633987" indent="0">
              <a:buNone/>
              <a:defRPr sz="2400"/>
            </a:lvl4pPr>
            <a:lvl5pPr marL="2178649" indent="0">
              <a:buNone/>
              <a:defRPr sz="2400"/>
            </a:lvl5pPr>
            <a:lvl6pPr marL="2723312" indent="0">
              <a:buNone/>
              <a:defRPr sz="2400"/>
            </a:lvl6pPr>
            <a:lvl7pPr marL="3267974" indent="0">
              <a:buNone/>
              <a:defRPr sz="2400"/>
            </a:lvl7pPr>
            <a:lvl8pPr marL="3812637" indent="0">
              <a:buNone/>
              <a:defRPr sz="2400"/>
            </a:lvl8pPr>
            <a:lvl9pPr marL="4357299" indent="0">
              <a:buNone/>
              <a:defRPr sz="2400"/>
            </a:lvl9pPr>
          </a:lstStyle>
          <a:p>
            <a:pPr lvl="0"/>
            <a:endParaRPr lang="zh-CN" altLang="en-US" noProof="0"/>
          </a:p>
        </p:txBody>
      </p:sp>
      <p:sp>
        <p:nvSpPr>
          <p:cNvPr id="4" name="文本占位符 3"/>
          <p:cNvSpPr>
            <a:spLocks noGrp="1"/>
          </p:cNvSpPr>
          <p:nvPr>
            <p:ph type="body" sz="half" idx="2"/>
          </p:nvPr>
        </p:nvSpPr>
        <p:spPr>
          <a:xfrm>
            <a:off x="2392207" y="5368583"/>
            <a:ext cx="7322820" cy="805049"/>
          </a:xfrm>
        </p:spPr>
        <p:txBody>
          <a:bodyPr/>
          <a:lstStyle>
            <a:lvl1pPr marL="0" indent="0">
              <a:buNone/>
              <a:defRPr sz="1700"/>
            </a:lvl1pPr>
            <a:lvl2pPr marL="544662" indent="0">
              <a:buNone/>
              <a:defRPr sz="1400"/>
            </a:lvl2pPr>
            <a:lvl3pPr marL="1089325" indent="0">
              <a:buNone/>
              <a:defRPr sz="1200"/>
            </a:lvl3pPr>
            <a:lvl4pPr marL="1633987" indent="0">
              <a:buNone/>
              <a:defRPr sz="1100"/>
            </a:lvl4pPr>
            <a:lvl5pPr marL="2178649" indent="0">
              <a:buNone/>
              <a:defRPr sz="1100"/>
            </a:lvl5pPr>
            <a:lvl6pPr marL="2723312" indent="0">
              <a:buNone/>
              <a:defRPr sz="1100"/>
            </a:lvl6pPr>
            <a:lvl7pPr marL="3267974" indent="0">
              <a:buNone/>
              <a:defRPr sz="1100"/>
            </a:lvl7pPr>
            <a:lvl8pPr marL="3812637" indent="0">
              <a:buNone/>
              <a:defRPr sz="1100"/>
            </a:lvl8pPr>
            <a:lvl9pPr marL="4357299" indent="0">
              <a:buNone/>
              <a:defRPr sz="11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9CE7F8C2-A81B-4B0D-BC67-9CB96698299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864506" y="154027"/>
            <a:ext cx="10931259" cy="841570"/>
          </a:xfrm>
          <a:prstGeom prst="rect">
            <a:avLst/>
          </a:prstGeom>
          <a:noFill/>
          <a:ln w="9525">
            <a:noFill/>
            <a:miter lim="800000"/>
            <a:headEnd/>
            <a:tailEnd/>
          </a:ln>
        </p:spPr>
        <p:txBody>
          <a:bodyPr vert="horz" wrap="square" lIns="108932" tIns="54466" rIns="108932" bIns="54466"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751307" y="1448136"/>
            <a:ext cx="10535620" cy="4557180"/>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2" name="Rectangle 6"/>
          <p:cNvSpPr>
            <a:spLocks noGrp="1" noChangeArrowheads="1"/>
          </p:cNvSpPr>
          <p:nvPr>
            <p:ph type="ftr" sz="quarter" idx="3"/>
          </p:nvPr>
        </p:nvSpPr>
        <p:spPr bwMode="auto">
          <a:xfrm>
            <a:off x="4169939" y="6246672"/>
            <a:ext cx="3864822" cy="476361"/>
          </a:xfrm>
          <a:prstGeom prst="rect">
            <a:avLst/>
          </a:prstGeom>
          <a:noFill/>
          <a:ln w="9525">
            <a:noFill/>
            <a:miter lim="800000"/>
            <a:headEnd/>
            <a:tailEnd/>
          </a:ln>
          <a:effectLst/>
        </p:spPr>
        <p:txBody>
          <a:bodyPr vert="horz" wrap="square" lIns="108932" tIns="54466" rIns="108932" bIns="54466" numCol="1" anchor="t" anchorCtr="0" compatLnSpc="1">
            <a:prstTxWarp prst="textNoShape">
              <a:avLst/>
            </a:prstTxWarp>
          </a:bodyPr>
          <a:lstStyle>
            <a:lvl1pPr algn="ctr" eaLnBrk="1" hangingPunct="1">
              <a:defRPr sz="1700" b="0"/>
            </a:lvl1pPr>
          </a:lstStyle>
          <a:p>
            <a:pPr>
              <a:defRPr/>
            </a:pPr>
            <a:r>
              <a:rPr lang="en-US" altLang="zh-CN"/>
              <a:t>构造类型 – 数组和指针</a:t>
            </a:r>
          </a:p>
        </p:txBody>
      </p:sp>
      <p:sp>
        <p:nvSpPr>
          <p:cNvPr id="4103" name="Rectangle 7"/>
          <p:cNvSpPr>
            <a:spLocks noGrp="1" noChangeArrowheads="1"/>
          </p:cNvSpPr>
          <p:nvPr>
            <p:ph type="sldNum" sz="quarter" idx="4"/>
          </p:nvPr>
        </p:nvSpPr>
        <p:spPr bwMode="auto">
          <a:xfrm>
            <a:off x="8746702" y="6246672"/>
            <a:ext cx="2847763" cy="476361"/>
          </a:xfrm>
          <a:prstGeom prst="rect">
            <a:avLst/>
          </a:prstGeom>
          <a:noFill/>
          <a:ln w="9525">
            <a:noFill/>
            <a:miter lim="800000"/>
            <a:headEnd/>
            <a:tailEnd/>
          </a:ln>
          <a:effectLst/>
        </p:spPr>
        <p:txBody>
          <a:bodyPr vert="horz" wrap="square" lIns="108932" tIns="54466" rIns="108932" bIns="54466" numCol="1" anchor="t" anchorCtr="0" compatLnSpc="1">
            <a:prstTxWarp prst="textNoShape">
              <a:avLst/>
            </a:prstTxWarp>
          </a:bodyPr>
          <a:lstStyle>
            <a:lvl1pPr algn="r" eaLnBrk="1" hangingPunct="1">
              <a:defRPr sz="1700" b="0"/>
            </a:lvl1pPr>
          </a:lstStyle>
          <a:p>
            <a:pPr>
              <a:defRPr/>
            </a:pPr>
            <a:fld id="{390D559F-954C-4F08-A647-5880D940AE79}" type="slidenum">
              <a:rPr lang="en-US" altLang="zh-CN"/>
              <a:pPr>
                <a:defRPr/>
              </a:pPr>
              <a:t>‹#›</a:t>
            </a:fld>
            <a:endParaRPr lang="en-US" altLang="zh-CN"/>
          </a:p>
        </p:txBody>
      </p:sp>
      <p:sp>
        <p:nvSpPr>
          <p:cNvPr id="9" name="矩形 8"/>
          <p:cNvSpPr/>
          <p:nvPr userDrawn="1"/>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0" name="直接连接符 9"/>
          <p:cNvCxnSpPr/>
          <p:nvPr userDrawn="1"/>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1" name="图片 10" descr="C:\Users\len\Desktop\7-140129231040534.png"/>
          <p:cNvPicPr/>
          <p:nvPr userDrawn="1"/>
        </p:nvPicPr>
        <p:blipFill rotWithShape="1">
          <a:blip r:embed="rId17"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608" r:id="rId1"/>
    <p:sldLayoutId id="2147484595" r:id="rId2"/>
    <p:sldLayoutId id="2147484596" r:id="rId3"/>
    <p:sldLayoutId id="2147484597" r:id="rId4"/>
    <p:sldLayoutId id="2147484598" r:id="rId5"/>
    <p:sldLayoutId id="2147484599" r:id="rId6"/>
    <p:sldLayoutId id="2147484600" r:id="rId7"/>
    <p:sldLayoutId id="2147484601" r:id="rId8"/>
    <p:sldLayoutId id="2147484602" r:id="rId9"/>
    <p:sldLayoutId id="2147484603" r:id="rId10"/>
    <p:sldLayoutId id="2147484604" r:id="rId11"/>
    <p:sldLayoutId id="2147484605" r:id="rId12"/>
    <p:sldLayoutId id="2147484606" r:id="rId13"/>
    <p:sldLayoutId id="2147484607" r:id="rId14"/>
    <p:sldLayoutId id="2147484609" r:id="rId15"/>
  </p:sldLayoutIdLst>
  <p:hf hdr="0" dt="0"/>
  <p:txStyles>
    <p:titleStyle>
      <a:lvl1pPr algn="l" rtl="0" eaLnBrk="0" fontAlgn="base" hangingPunct="0">
        <a:lnSpc>
          <a:spcPct val="80000"/>
        </a:lnSpc>
        <a:spcBef>
          <a:spcPct val="0"/>
        </a:spcBef>
        <a:spcAft>
          <a:spcPct val="0"/>
        </a:spcAft>
        <a:buClr>
          <a:srgbClr val="DC0081"/>
        </a:buClr>
        <a:buFont typeface="Wingdings" pitchFamily="2" charset="2"/>
        <a:defRPr sz="3600" b="1">
          <a:solidFill>
            <a:schemeClr val="tx2"/>
          </a:solidFill>
          <a:latin typeface="+mj-lt"/>
          <a:ea typeface="+mj-ea"/>
          <a:cs typeface="+mj-cs"/>
        </a:defRPr>
      </a:lvl1pPr>
      <a:lvl2pPr algn="l" rtl="0" eaLnBrk="0" fontAlgn="base" hangingPunct="0">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2pPr>
      <a:lvl3pPr algn="l" rtl="0" eaLnBrk="0" fontAlgn="base" hangingPunct="0">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3pPr>
      <a:lvl4pPr algn="l" rtl="0" eaLnBrk="0" fontAlgn="base" hangingPunct="0">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4pPr>
      <a:lvl5pPr algn="l" rtl="0" eaLnBrk="0" fontAlgn="base" hangingPunct="0">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5pPr>
      <a:lvl6pPr marL="544662" algn="l" rtl="0" eaLnBrk="0" fontAlgn="base" hangingPunct="0">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6pPr>
      <a:lvl7pPr marL="1089325" algn="l" rtl="0" eaLnBrk="0" fontAlgn="base" hangingPunct="0">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7pPr>
      <a:lvl8pPr marL="1633987" algn="l" rtl="0" eaLnBrk="0" fontAlgn="base" hangingPunct="0">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8pPr>
      <a:lvl9pPr marL="2178649" algn="l" rtl="0" eaLnBrk="0" fontAlgn="base" hangingPunct="0">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9pPr>
    </p:titleStyle>
    <p:bodyStyle>
      <a:lvl1pPr marL="332849" indent="-332849" algn="l" rtl="0" eaLnBrk="0" fontAlgn="base" hangingPunct="0">
        <a:lnSpc>
          <a:spcPct val="90000"/>
        </a:lnSpc>
        <a:spcBef>
          <a:spcPct val="60000"/>
        </a:spcBef>
        <a:spcAft>
          <a:spcPct val="0"/>
        </a:spcAft>
        <a:buClr>
          <a:srgbClr val="D60093"/>
        </a:buClr>
        <a:buSzPct val="70000"/>
        <a:buFont typeface="Wingdings" pitchFamily="2" charset="2"/>
        <a:buChar char="n"/>
        <a:defRPr sz="2900" b="1">
          <a:solidFill>
            <a:schemeClr val="tx1"/>
          </a:solidFill>
          <a:latin typeface="+mn-lt"/>
          <a:ea typeface="+mn-ea"/>
          <a:cs typeface="+mn-cs"/>
        </a:defRPr>
      </a:lvl1pPr>
      <a:lvl2pPr marL="822668" indent="-353653" algn="l" rtl="0" eaLnBrk="0" fontAlgn="base" hangingPunct="0">
        <a:lnSpc>
          <a:spcPct val="90000"/>
        </a:lnSpc>
        <a:spcBef>
          <a:spcPct val="60000"/>
        </a:spcBef>
        <a:spcAft>
          <a:spcPct val="0"/>
        </a:spcAft>
        <a:buClr>
          <a:srgbClr val="D60093"/>
        </a:buClr>
        <a:buSzPct val="65000"/>
        <a:buFont typeface="Wingdings" pitchFamily="2" charset="2"/>
        <a:buChar char="l"/>
        <a:defRPr sz="2900">
          <a:solidFill>
            <a:schemeClr val="tx1"/>
          </a:solidFill>
          <a:latin typeface="+mn-lt"/>
        </a:defRPr>
      </a:lvl2pPr>
      <a:lvl3pPr marL="958833" indent="130493" algn="l" rtl="0" eaLnBrk="0" fontAlgn="base" hangingPunct="0">
        <a:spcBef>
          <a:spcPct val="20000"/>
        </a:spcBef>
        <a:spcAft>
          <a:spcPct val="0"/>
        </a:spcAft>
        <a:buFont typeface="Wingdings" pitchFamily="2" charset="2"/>
        <a:buChar char="Ø"/>
        <a:defRPr sz="2900">
          <a:solidFill>
            <a:schemeClr val="tx1"/>
          </a:solidFill>
          <a:latin typeface="+mn-lt"/>
        </a:defRPr>
      </a:lvl3pPr>
      <a:lvl4pPr marL="1094999" indent="538989" algn="l" rtl="0" eaLnBrk="0" fontAlgn="base" hangingPunct="0">
        <a:spcBef>
          <a:spcPct val="20000"/>
        </a:spcBef>
        <a:spcAft>
          <a:spcPct val="0"/>
        </a:spcAft>
        <a:defRPr sz="2400">
          <a:solidFill>
            <a:schemeClr val="tx1"/>
          </a:solidFill>
          <a:latin typeface="+mn-lt"/>
        </a:defRPr>
      </a:lvl4pPr>
      <a:lvl5pPr marL="1231164" indent="947486" algn="l" rtl="0" eaLnBrk="0" fontAlgn="base" hangingPunct="0">
        <a:spcBef>
          <a:spcPct val="20000"/>
        </a:spcBef>
        <a:spcAft>
          <a:spcPct val="0"/>
        </a:spcAft>
        <a:defRPr sz="2400">
          <a:solidFill>
            <a:schemeClr val="tx1"/>
          </a:solidFill>
          <a:latin typeface="+mn-lt"/>
        </a:defRPr>
      </a:lvl5pPr>
      <a:lvl6pPr marL="1775827" algn="l" rtl="0" eaLnBrk="0" fontAlgn="base" hangingPunct="0">
        <a:spcBef>
          <a:spcPct val="20000"/>
        </a:spcBef>
        <a:spcAft>
          <a:spcPct val="0"/>
        </a:spcAft>
        <a:defRPr sz="2400">
          <a:solidFill>
            <a:schemeClr val="tx1"/>
          </a:solidFill>
          <a:latin typeface="+mn-lt"/>
        </a:defRPr>
      </a:lvl6pPr>
      <a:lvl7pPr marL="2320489" algn="l" rtl="0" eaLnBrk="0" fontAlgn="base" hangingPunct="0">
        <a:spcBef>
          <a:spcPct val="20000"/>
        </a:spcBef>
        <a:spcAft>
          <a:spcPct val="0"/>
        </a:spcAft>
        <a:defRPr sz="2400">
          <a:solidFill>
            <a:schemeClr val="tx1"/>
          </a:solidFill>
          <a:latin typeface="+mn-lt"/>
        </a:defRPr>
      </a:lvl7pPr>
      <a:lvl8pPr marL="2865152" algn="l" rtl="0" eaLnBrk="0" fontAlgn="base" hangingPunct="0">
        <a:spcBef>
          <a:spcPct val="20000"/>
        </a:spcBef>
        <a:spcAft>
          <a:spcPct val="0"/>
        </a:spcAft>
        <a:defRPr sz="2400">
          <a:solidFill>
            <a:schemeClr val="tx1"/>
          </a:solidFill>
          <a:latin typeface="+mn-lt"/>
        </a:defRPr>
      </a:lvl8pPr>
      <a:lvl9pPr marL="3409814" algn="l" rtl="0" eaLnBrk="0" fontAlgn="base" hangingPunct="0">
        <a:spcBef>
          <a:spcPct val="20000"/>
        </a:spcBef>
        <a:spcAft>
          <a:spcPct val="0"/>
        </a:spcAft>
        <a:defRPr sz="2400">
          <a:solidFill>
            <a:schemeClr val="tx1"/>
          </a:solidFill>
          <a:latin typeface="+mn-lt"/>
        </a:defRPr>
      </a:lvl9pPr>
    </p:bodyStyle>
    <p:otherStyle>
      <a:defPPr>
        <a:defRPr lang="zh-CN"/>
      </a:defPPr>
      <a:lvl1pPr marL="0" algn="l" defTabSz="1089325" rtl="0" eaLnBrk="1" latinLnBrk="0" hangingPunct="1">
        <a:defRPr sz="2100" kern="1200">
          <a:solidFill>
            <a:schemeClr val="tx1"/>
          </a:solidFill>
          <a:latin typeface="+mn-lt"/>
          <a:ea typeface="+mn-ea"/>
          <a:cs typeface="+mn-cs"/>
        </a:defRPr>
      </a:lvl1pPr>
      <a:lvl2pPr marL="544662" algn="l" defTabSz="1089325" rtl="0" eaLnBrk="1" latinLnBrk="0" hangingPunct="1">
        <a:defRPr sz="2100" kern="1200">
          <a:solidFill>
            <a:schemeClr val="tx1"/>
          </a:solidFill>
          <a:latin typeface="+mn-lt"/>
          <a:ea typeface="+mn-ea"/>
          <a:cs typeface="+mn-cs"/>
        </a:defRPr>
      </a:lvl2pPr>
      <a:lvl3pPr marL="1089325" algn="l" defTabSz="1089325" rtl="0" eaLnBrk="1" latinLnBrk="0" hangingPunct="1">
        <a:defRPr sz="2100" kern="1200">
          <a:solidFill>
            <a:schemeClr val="tx1"/>
          </a:solidFill>
          <a:latin typeface="+mn-lt"/>
          <a:ea typeface="+mn-ea"/>
          <a:cs typeface="+mn-cs"/>
        </a:defRPr>
      </a:lvl3pPr>
      <a:lvl4pPr marL="1633987" algn="l" defTabSz="1089325" rtl="0" eaLnBrk="1" latinLnBrk="0" hangingPunct="1">
        <a:defRPr sz="2100" kern="1200">
          <a:solidFill>
            <a:schemeClr val="tx1"/>
          </a:solidFill>
          <a:latin typeface="+mn-lt"/>
          <a:ea typeface="+mn-ea"/>
          <a:cs typeface="+mn-cs"/>
        </a:defRPr>
      </a:lvl4pPr>
      <a:lvl5pPr marL="2178649" algn="l" defTabSz="1089325" rtl="0" eaLnBrk="1" latinLnBrk="0" hangingPunct="1">
        <a:defRPr sz="2100" kern="1200">
          <a:solidFill>
            <a:schemeClr val="tx1"/>
          </a:solidFill>
          <a:latin typeface="+mn-lt"/>
          <a:ea typeface="+mn-ea"/>
          <a:cs typeface="+mn-cs"/>
        </a:defRPr>
      </a:lvl5pPr>
      <a:lvl6pPr marL="2723312" algn="l" defTabSz="1089325" rtl="0" eaLnBrk="1" latinLnBrk="0" hangingPunct="1">
        <a:defRPr sz="2100" kern="1200">
          <a:solidFill>
            <a:schemeClr val="tx1"/>
          </a:solidFill>
          <a:latin typeface="+mn-lt"/>
          <a:ea typeface="+mn-ea"/>
          <a:cs typeface="+mn-cs"/>
        </a:defRPr>
      </a:lvl6pPr>
      <a:lvl7pPr marL="3267974" algn="l" defTabSz="1089325" rtl="0" eaLnBrk="1" latinLnBrk="0" hangingPunct="1">
        <a:defRPr sz="2100" kern="1200">
          <a:solidFill>
            <a:schemeClr val="tx1"/>
          </a:solidFill>
          <a:latin typeface="+mn-lt"/>
          <a:ea typeface="+mn-ea"/>
          <a:cs typeface="+mn-cs"/>
        </a:defRPr>
      </a:lvl7pPr>
      <a:lvl8pPr marL="3812637" algn="l" defTabSz="1089325" rtl="0" eaLnBrk="1" latinLnBrk="0" hangingPunct="1">
        <a:defRPr sz="2100" kern="1200">
          <a:solidFill>
            <a:schemeClr val="tx1"/>
          </a:solidFill>
          <a:latin typeface="+mn-lt"/>
          <a:ea typeface="+mn-ea"/>
          <a:cs typeface="+mn-cs"/>
        </a:defRPr>
      </a:lvl8pPr>
      <a:lvl9pPr marL="4357299" algn="l" defTabSz="108932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2543" y="2646658"/>
            <a:ext cx="12199615" cy="1566908"/>
          </a:xfrm>
          <a:prstGeom prst="rect">
            <a:avLst/>
          </a:prstGeom>
          <a:noFill/>
          <a:ln w="9525">
            <a:noFill/>
            <a:miter lim="800000"/>
          </a:ln>
          <a:effectLst>
            <a:prstShdw prst="shdw17" dist="17961" dir="2700000">
              <a:schemeClr val="accent1">
                <a:gamma/>
                <a:shade val="60000"/>
                <a:invGamma/>
              </a:schemeClr>
            </a:prstShdw>
          </a:effectLst>
        </p:spPr>
        <p:txBody>
          <a:bodyPr lIns="91388" tIns="45711" rIns="91388" bIns="45711">
            <a:noAutofit/>
          </a:bodyPr>
          <a:lstStyle/>
          <a:p>
            <a:pPr algn="ctr" defTabSz="913769">
              <a:lnSpc>
                <a:spcPct val="130000"/>
              </a:lnSpc>
              <a:defRPr/>
            </a:pPr>
            <a:r>
              <a:rPr lang="zh-CN" altLang="en-US" sz="4400" dirty="0"/>
              <a:t>数据结构与程序设计</a:t>
            </a:r>
            <a:r>
              <a:rPr lang="en-US" altLang="zh-CN" sz="4400" dirty="0"/>
              <a:t/>
            </a:r>
            <a:br>
              <a:rPr lang="en-US" altLang="zh-CN" sz="4400" dirty="0"/>
            </a:br>
            <a:r>
              <a:rPr lang="en-US" altLang="zh-CN" sz="4400" dirty="0"/>
              <a:t>(</a:t>
            </a:r>
            <a:r>
              <a:rPr lang="en-US" altLang="zh-CN" sz="4400" dirty="0">
                <a:solidFill>
                  <a:srgbClr val="7030A0"/>
                </a:solidFill>
              </a:rPr>
              <a:t>D</a:t>
            </a:r>
            <a:r>
              <a:rPr lang="en-US" altLang="zh-CN" sz="4400" dirty="0"/>
              <a:t>ata </a:t>
            </a:r>
            <a:r>
              <a:rPr lang="en-US" altLang="zh-CN" sz="4400" dirty="0">
                <a:solidFill>
                  <a:srgbClr val="7030A0"/>
                </a:solidFill>
              </a:rPr>
              <a:t>S</a:t>
            </a:r>
            <a:r>
              <a:rPr lang="en-US" altLang="zh-CN" sz="4400" dirty="0"/>
              <a:t>tructure and </a:t>
            </a:r>
            <a:r>
              <a:rPr lang="en-US" altLang="zh-CN" sz="4400" dirty="0">
                <a:solidFill>
                  <a:srgbClr val="7030A0"/>
                </a:solidFill>
              </a:rPr>
              <a:t>P</a:t>
            </a:r>
            <a:r>
              <a:rPr lang="en-US" altLang="zh-CN" sz="4400" dirty="0"/>
              <a:t>rogramming)</a:t>
            </a:r>
            <a:endParaRPr lang="zh-CN" altLang="en-US" sz="4400" dirty="0">
              <a:ln w="3175">
                <a:solidFill>
                  <a:srgbClr val="C00000"/>
                </a:solidFill>
              </a:ln>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1134098" y="4474187"/>
            <a:ext cx="9941740" cy="45730"/>
          </a:xfrm>
          <a:prstGeom prst="rect">
            <a:avLst/>
          </a:prstGeom>
          <a:solidFill>
            <a:srgbClr val="000064"/>
          </a:solidFill>
          <a:ln w="0">
            <a:solidFill>
              <a:srgbClr val="0728CF"/>
            </a:solidFill>
          </a:ln>
        </p:spPr>
        <p:style>
          <a:lnRef idx="2">
            <a:schemeClr val="accent1">
              <a:shade val="50000"/>
            </a:schemeClr>
          </a:lnRef>
          <a:fillRef idx="1">
            <a:schemeClr val="accent1"/>
          </a:fillRef>
          <a:effectRef idx="0">
            <a:schemeClr val="accent1"/>
          </a:effectRef>
          <a:fontRef idx="minor">
            <a:schemeClr val="lt1"/>
          </a:fontRef>
        </p:style>
        <p:txBody>
          <a:bodyPr lIns="91388" tIns="45711" rIns="91388" bIns="45711" rtlCol="0" anchor="ctr"/>
          <a:lstStyle/>
          <a:p>
            <a:pPr algn="ctr" defTabSz="456885"/>
            <a:endParaRPr lang="zh-CN" altLang="en-US" sz="1900" dirty="0">
              <a:solidFill>
                <a:srgbClr val="183884"/>
              </a:solidFill>
              <a:ea typeface="微软雅黑" panose="020B0503020204020204" pitchFamily="34" charset="-122"/>
            </a:endParaRPr>
          </a:p>
        </p:txBody>
      </p:sp>
      <p:sp>
        <p:nvSpPr>
          <p:cNvPr id="6" name="文本框 1"/>
          <p:cNvSpPr txBox="1"/>
          <p:nvPr/>
        </p:nvSpPr>
        <p:spPr>
          <a:xfrm>
            <a:off x="5086" y="3950088"/>
            <a:ext cx="12199466" cy="2012841"/>
          </a:xfrm>
          <a:prstGeom prst="rect">
            <a:avLst/>
          </a:prstGeom>
          <a:noFill/>
        </p:spPr>
        <p:txBody>
          <a:bodyPr wrap="square" lIns="91388" tIns="45711" rIns="91388" bIns="45711" rtlCol="0">
            <a:spAutoFit/>
          </a:bodyPr>
          <a:lstStyle/>
          <a:p>
            <a:pPr algn="ctr" defTabSz="456885">
              <a:lnSpc>
                <a:spcPct val="130000"/>
              </a:lnSpc>
            </a:pPr>
            <a:r>
              <a:rPr lang="en-US" altLang="zh-CN" sz="3200" dirty="0">
                <a:solidFill>
                  <a:prstClr val="black"/>
                </a:solidFill>
                <a:latin typeface="微软雅黑" panose="020B0503020204020204" pitchFamily="34" charset="-122"/>
                <a:ea typeface="微软雅黑" panose="020B0503020204020204" pitchFamily="34" charset="-122"/>
              </a:rPr>
              <a:t> </a:t>
            </a:r>
          </a:p>
          <a:p>
            <a:pPr algn="ctr" defTabSz="456885">
              <a:lnSpc>
                <a:spcPct val="130000"/>
              </a:lnSpc>
            </a:pPr>
            <a:r>
              <a:rPr lang="zh-CN" altLang="en-US" sz="3200" dirty="0">
                <a:latin typeface="楷体" pitchFamily="49" charset="-122"/>
                <a:ea typeface="楷体" pitchFamily="49" charset="-122"/>
              </a:rPr>
              <a:t>北航计算机学院 蒲菊</a:t>
            </a:r>
            <a:r>
              <a:rPr lang="zh-CN" altLang="en-US" sz="3200" dirty="0" smtClean="0">
                <a:latin typeface="楷体" pitchFamily="49" charset="-122"/>
                <a:ea typeface="楷体" pitchFamily="49" charset="-122"/>
              </a:rPr>
              <a:t>华</a:t>
            </a:r>
            <a:endParaRPr lang="en-US" altLang="zh-CN" sz="3200" dirty="0" smtClean="0">
              <a:solidFill>
                <a:prstClr val="black"/>
              </a:solidFill>
              <a:latin typeface="微软雅黑" panose="020B0503020204020204" pitchFamily="34" charset="-122"/>
              <a:ea typeface="微软雅黑" panose="020B0503020204020204" pitchFamily="34" charset="-122"/>
            </a:endParaRPr>
          </a:p>
          <a:p>
            <a:pPr algn="ctr" defTabSz="456885">
              <a:lnSpc>
                <a:spcPct val="130000"/>
              </a:lnSpc>
            </a:pPr>
            <a:r>
              <a:rPr lang="en-US" altLang="zh-CN" sz="3200" dirty="0" smtClean="0">
                <a:solidFill>
                  <a:prstClr val="black"/>
                </a:solidFill>
                <a:latin typeface="微软雅黑" panose="020B0503020204020204" pitchFamily="34" charset="-122"/>
                <a:ea typeface="微软雅黑" panose="020B0503020204020204" pitchFamily="34" charset="-122"/>
              </a:rPr>
              <a:t>2021</a:t>
            </a:r>
            <a:r>
              <a:rPr lang="zh-CN" altLang="en-US" sz="3200" dirty="0" smtClean="0">
                <a:solidFill>
                  <a:prstClr val="black"/>
                </a:solidFill>
                <a:latin typeface="微软雅黑" panose="020B0503020204020204" pitchFamily="34" charset="-122"/>
                <a:ea typeface="微软雅黑" panose="020B0503020204020204" pitchFamily="34" charset="-122"/>
              </a:rPr>
              <a:t>年</a:t>
            </a:r>
            <a:r>
              <a:rPr lang="en-US" altLang="zh-CN" sz="3200" dirty="0" smtClean="0">
                <a:solidFill>
                  <a:prstClr val="black"/>
                </a:solidFill>
                <a:latin typeface="微软雅黑" panose="020B0503020204020204" pitchFamily="34" charset="-122"/>
                <a:ea typeface="微软雅黑" panose="020B0503020204020204" pitchFamily="34" charset="-122"/>
              </a:rPr>
              <a:t>3</a:t>
            </a:r>
            <a:r>
              <a:rPr lang="zh-CN" altLang="en-US" sz="3200" dirty="0" smtClean="0">
                <a:solidFill>
                  <a:prstClr val="black"/>
                </a:solidFill>
                <a:latin typeface="微软雅黑" panose="020B0503020204020204" pitchFamily="34" charset="-122"/>
                <a:ea typeface="微软雅黑" panose="020B0503020204020204" pitchFamily="34" charset="-122"/>
              </a:rPr>
              <a:t>月</a:t>
            </a:r>
            <a:endParaRPr lang="en-US" altLang="zh-CN" sz="3200" dirty="0">
              <a:solidFill>
                <a:prstClr val="black"/>
              </a:solidFill>
              <a:latin typeface="微软雅黑" panose="020B0503020204020204" pitchFamily="34" charset="-122"/>
              <a:ea typeface="微软雅黑" panose="020B0503020204020204" pitchFamily="34" charset="-122"/>
            </a:endParaRPr>
          </a:p>
        </p:txBody>
      </p:sp>
      <p:pic>
        <p:nvPicPr>
          <p:cNvPr id="7" name="图片 6" descr="C:\Users\len\Desktop\7-140129231040534.png"/>
          <p:cNvPicPr/>
          <p:nvPr/>
        </p:nvPicPr>
        <p:blipFill rotWithShape="1">
          <a:blip r:embed="rId3" cstate="email">
            <a:extLst>
              <a:ext uri="{28A0092B-C50C-407E-A947-70E740481C1C}">
                <a14:useLocalDpi xmlns:a14="http://schemas.microsoft.com/office/drawing/2010/main" val="0"/>
              </a:ext>
            </a:extLst>
          </a:blip>
          <a:srcRect/>
          <a:stretch>
            <a:fillRect/>
          </a:stretch>
        </p:blipFill>
        <p:spPr bwMode="auto">
          <a:xfrm>
            <a:off x="5234" y="99048"/>
            <a:ext cx="5116845" cy="1080250"/>
          </a:xfrm>
          <a:prstGeom prst="rect">
            <a:avLst/>
          </a:prstGeom>
          <a:noFill/>
          <a:ln>
            <a:noFill/>
          </a:ln>
        </p:spPr>
      </p:pic>
      <p:pic>
        <p:nvPicPr>
          <p:cNvPr id="8" name="图片 9" descr="20100914173821095744.jpg"/>
          <p:cNvPicPr>
            <a:picLocks noChangeAspect="1"/>
          </p:cNvPicPr>
          <p:nvPr/>
        </p:nvPicPr>
        <p:blipFill rotWithShape="1">
          <a:blip r:embed="rId4" cstate="email">
            <a:extLst>
              <a:ext uri="{28A0092B-C50C-407E-A947-70E740481C1C}">
                <a14:useLocalDpi xmlns:a14="http://schemas.microsoft.com/office/drawing/2010/main" val="0"/>
              </a:ext>
            </a:extLst>
          </a:blip>
          <a:srcRect/>
          <a:stretch>
            <a:fillRect/>
          </a:stretch>
        </p:blipFill>
        <p:spPr bwMode="auto">
          <a:xfrm>
            <a:off x="6104975" y="99047"/>
            <a:ext cx="2950995" cy="1080250"/>
          </a:xfrm>
          <a:prstGeom prst="rect">
            <a:avLst/>
          </a:prstGeom>
          <a:ln w="38100">
            <a:noFill/>
            <a:miter lim="800000"/>
            <a:headEnd/>
            <a:tailEnd/>
          </a:ln>
          <a:effectLst>
            <a:outerShdw blurRad="50800" dist="38100" dir="2700000" algn="tl" rotWithShape="0">
              <a:srgbClr val="000000">
                <a:alpha val="43000"/>
              </a:srgbClr>
            </a:outerShdw>
          </a:effectLst>
        </p:spPr>
      </p:pic>
      <p:pic>
        <p:nvPicPr>
          <p:cNvPr id="9" name="Picture 6" descr="C:\Users\lenovo\Desktop\030.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9138692" y="99047"/>
            <a:ext cx="2958077" cy="1080250"/>
          </a:xfrm>
          <a:prstGeom prst="rect">
            <a:avLst/>
          </a:prstGeom>
          <a:ln w="38100">
            <a:no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25191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3</a:t>
            </a:r>
            <a:r>
              <a:rPr lang="zh-CN" altLang="en-US" dirty="0">
                <a:ea typeface="宋体" pitchFamily="2" charset="-122"/>
              </a:rPr>
              <a:t>：将一个整数转换成字符串</a:t>
            </a:r>
            <a:r>
              <a:rPr lang="en-US" altLang="zh-CN" dirty="0">
                <a:ea typeface="宋体" pitchFamily="2" charset="-122"/>
              </a:rPr>
              <a:t>*</a:t>
            </a:r>
            <a:endParaRPr lang="zh-CN" altLang="en-US" dirty="0">
              <a:ea typeface="宋体" pitchFamily="2" charset="-122"/>
            </a:endParaRPr>
          </a:p>
        </p:txBody>
      </p:sp>
      <p:sp>
        <p:nvSpPr>
          <p:cNvPr id="50180" name="灯片编号占位符 4"/>
          <p:cNvSpPr>
            <a:spLocks noGrp="1"/>
          </p:cNvSpPr>
          <p:nvPr>
            <p:ph type="sldNum" sz="quarter" idx="11"/>
          </p:nvPr>
        </p:nvSpPr>
        <p:spPr>
          <a:noFill/>
        </p:spPr>
        <p:txBody>
          <a:bodyPr/>
          <a:lstStyle/>
          <a:p>
            <a:fld id="{0A91ED58-94EC-4CDB-B1B4-39AB4B4ACF97}" type="slidenum">
              <a:rPr lang="en-US" altLang="zh-CN" smtClean="0"/>
              <a:pPr/>
              <a:t>10</a:t>
            </a:fld>
            <a:endParaRPr lang="en-US" altLang="zh-CN"/>
          </a:p>
        </p:txBody>
      </p:sp>
      <p:sp>
        <p:nvSpPr>
          <p:cNvPr id="6" name="Text Box 3"/>
          <p:cNvSpPr txBox="1">
            <a:spLocks noChangeArrowheads="1"/>
          </p:cNvSpPr>
          <p:nvPr/>
        </p:nvSpPr>
        <p:spPr bwMode="auto">
          <a:xfrm>
            <a:off x="1008582" y="1125007"/>
            <a:ext cx="9270231" cy="5619196"/>
          </a:xfrm>
          <a:prstGeom prst="rect">
            <a:avLst/>
          </a:prstGeom>
          <a:noFill/>
          <a:ln w="12700" cap="sq">
            <a:noFill/>
            <a:miter lim="800000"/>
            <a:headEnd type="none" w="sm" len="sm"/>
            <a:tailEnd type="none" w="sm" len="sm"/>
          </a:ln>
        </p:spPr>
        <p:txBody>
          <a:bodyPr wrap="square" lIns="108932" tIns="54466" rIns="108932" bIns="54466">
            <a:spAutoFit/>
          </a:bodyPr>
          <a:lstStyle/>
          <a:p>
            <a:pPr algn="just">
              <a:lnSpc>
                <a:spcPct val="80000"/>
              </a:lnSpc>
              <a:spcBef>
                <a:spcPts val="600"/>
              </a:spcBef>
            </a:pPr>
            <a:r>
              <a:rPr lang="zh-CN" altLang="en-US" b="0" dirty="0">
                <a:latin typeface="Times New Roman" pitchFamily="18" charset="0"/>
              </a:rPr>
              <a:t>例：将一个整型数转换成字符串。</a:t>
            </a:r>
          </a:p>
          <a:p>
            <a:pPr lvl="1" algn="just">
              <a:lnSpc>
                <a:spcPct val="80000"/>
              </a:lnSpc>
              <a:spcBef>
                <a:spcPts val="600"/>
              </a:spcBef>
            </a:pPr>
            <a:r>
              <a:rPr lang="en-US" altLang="zh-CN" b="0" dirty="0">
                <a:latin typeface="Times New Roman" pitchFamily="18" charset="0"/>
              </a:rPr>
              <a:t>void </a:t>
            </a:r>
            <a:r>
              <a:rPr lang="en-US" altLang="zh-CN" b="0" dirty="0" err="1">
                <a:latin typeface="Times New Roman" pitchFamily="18" charset="0"/>
              </a:rPr>
              <a:t>itoa</a:t>
            </a:r>
            <a:r>
              <a:rPr lang="en-US" altLang="zh-CN" b="0" dirty="0">
                <a:latin typeface="Times New Roman" pitchFamily="18" charset="0"/>
              </a:rPr>
              <a:t>(</a:t>
            </a:r>
            <a:r>
              <a:rPr lang="en-US" altLang="zh-CN" b="0" dirty="0" err="1">
                <a:latin typeface="Times New Roman" pitchFamily="18" charset="0"/>
              </a:rPr>
              <a:t>int</a:t>
            </a:r>
            <a:r>
              <a:rPr lang="en-US" altLang="zh-CN" b="0" dirty="0">
                <a:latin typeface="Times New Roman" pitchFamily="18" charset="0"/>
              </a:rPr>
              <a:t> n, char s[ ])</a:t>
            </a:r>
          </a:p>
          <a:p>
            <a:pPr lvl="1" algn="just">
              <a:lnSpc>
                <a:spcPct val="80000"/>
              </a:lnSpc>
              <a:spcBef>
                <a:spcPts val="600"/>
              </a:spcBef>
            </a:pPr>
            <a:r>
              <a:rPr lang="en-US" altLang="zh-CN" b="0" dirty="0" smtClean="0">
                <a:latin typeface="Times New Roman" pitchFamily="18" charset="0"/>
              </a:rPr>
              <a:t>{</a:t>
            </a:r>
            <a:r>
              <a:rPr lang="en-US" altLang="zh-CN" b="0" dirty="0" smtClean="0">
                <a:solidFill>
                  <a:srgbClr val="FF0000"/>
                </a:solidFill>
                <a:latin typeface="Times New Roman" pitchFamily="18" charset="0"/>
              </a:rPr>
              <a:t>//</a:t>
            </a:r>
            <a:r>
              <a:rPr lang="zh-CN" altLang="en-US" b="0" dirty="0" smtClean="0">
                <a:solidFill>
                  <a:srgbClr val="FF0000"/>
                </a:solidFill>
                <a:latin typeface="Times New Roman" pitchFamily="18" charset="0"/>
              </a:rPr>
              <a:t>将</a:t>
            </a:r>
            <a:r>
              <a:rPr lang="en-US" altLang="zh-CN" b="0" dirty="0" smtClean="0">
                <a:solidFill>
                  <a:srgbClr val="FF0000"/>
                </a:solidFill>
                <a:latin typeface="Times New Roman" pitchFamily="18" charset="0"/>
              </a:rPr>
              <a:t>n</a:t>
            </a:r>
            <a:r>
              <a:rPr lang="zh-CN" altLang="en-US" b="0" dirty="0" smtClean="0">
                <a:solidFill>
                  <a:srgbClr val="FF0000"/>
                </a:solidFill>
                <a:latin typeface="Times New Roman" pitchFamily="18" charset="0"/>
              </a:rPr>
              <a:t>转化为字符串，存放于字符数组</a:t>
            </a:r>
            <a:r>
              <a:rPr lang="en-US" altLang="zh-CN" b="0" dirty="0" smtClean="0">
                <a:solidFill>
                  <a:srgbClr val="FF0000"/>
                </a:solidFill>
                <a:latin typeface="Times New Roman" pitchFamily="18" charset="0"/>
              </a:rPr>
              <a:t>s</a:t>
            </a:r>
            <a:r>
              <a:rPr lang="zh-CN" altLang="en-US" b="0" dirty="0" smtClean="0">
                <a:solidFill>
                  <a:srgbClr val="FF0000"/>
                </a:solidFill>
                <a:latin typeface="Times New Roman" pitchFamily="18" charset="0"/>
              </a:rPr>
              <a:t>中</a:t>
            </a:r>
            <a:endParaRPr lang="en-US" altLang="zh-CN" b="0" dirty="0">
              <a:solidFill>
                <a:srgbClr val="FF0000"/>
              </a:solidFill>
              <a:latin typeface="Times New Roman" pitchFamily="18" charset="0"/>
            </a:endParaRPr>
          </a:p>
          <a:p>
            <a:pPr lvl="2" algn="just">
              <a:lnSpc>
                <a:spcPct val="80000"/>
              </a:lnSpc>
              <a:spcBef>
                <a:spcPts val="600"/>
              </a:spcBef>
            </a:pPr>
            <a:r>
              <a:rPr lang="en-US" altLang="zh-CN" b="0" dirty="0" err="1">
                <a:latin typeface="Times New Roman" pitchFamily="18" charset="0"/>
              </a:rPr>
              <a:t>int</a:t>
            </a:r>
            <a:r>
              <a:rPr lang="en-US" altLang="zh-CN" b="0" dirty="0">
                <a:latin typeface="Times New Roman" pitchFamily="18" charset="0"/>
              </a:rPr>
              <a:t> </a:t>
            </a:r>
            <a:r>
              <a:rPr lang="en-US" altLang="zh-CN" b="0" dirty="0" err="1">
                <a:latin typeface="Times New Roman" pitchFamily="18" charset="0"/>
              </a:rPr>
              <a:t>i</a:t>
            </a:r>
            <a:r>
              <a:rPr lang="en-US" altLang="zh-CN" b="0" dirty="0">
                <a:latin typeface="Times New Roman" pitchFamily="18" charset="0"/>
              </a:rPr>
              <a:t>, sign;</a:t>
            </a:r>
          </a:p>
          <a:p>
            <a:pPr lvl="2" algn="just">
              <a:lnSpc>
                <a:spcPct val="80000"/>
              </a:lnSpc>
              <a:spcBef>
                <a:spcPts val="600"/>
              </a:spcBef>
            </a:pPr>
            <a:r>
              <a:rPr lang="en-US" altLang="zh-CN" b="0" dirty="0">
                <a:latin typeface="Times New Roman" pitchFamily="18" charset="0"/>
              </a:rPr>
              <a:t>if((sign = n) &lt; 0</a:t>
            </a:r>
            <a:r>
              <a:rPr lang="en-US" altLang="zh-CN" b="0" dirty="0" smtClean="0">
                <a:latin typeface="Times New Roman" pitchFamily="18" charset="0"/>
              </a:rPr>
              <a:t>)</a:t>
            </a:r>
            <a:r>
              <a:rPr lang="en-US" altLang="zh-CN" b="0" dirty="0" smtClean="0">
                <a:solidFill>
                  <a:srgbClr val="FF0000"/>
                </a:solidFill>
                <a:latin typeface="Times New Roman" pitchFamily="18" charset="0"/>
              </a:rPr>
              <a:t>//</a:t>
            </a:r>
            <a:r>
              <a:rPr lang="zh-CN" altLang="en-US" b="0" dirty="0" smtClean="0">
                <a:solidFill>
                  <a:srgbClr val="FF0000"/>
                </a:solidFill>
                <a:latin typeface="Times New Roman" pitchFamily="18" charset="0"/>
              </a:rPr>
              <a:t>如果是负数，先处理符号</a:t>
            </a:r>
            <a:endParaRPr lang="en-US" altLang="zh-CN" b="0" dirty="0">
              <a:solidFill>
                <a:srgbClr val="FF0000"/>
              </a:solidFill>
              <a:latin typeface="Times New Roman" pitchFamily="18" charset="0"/>
            </a:endParaRPr>
          </a:p>
          <a:p>
            <a:pPr lvl="3" algn="just">
              <a:lnSpc>
                <a:spcPct val="80000"/>
              </a:lnSpc>
              <a:spcBef>
                <a:spcPts val="600"/>
              </a:spcBef>
            </a:pPr>
            <a:r>
              <a:rPr lang="en-US" altLang="zh-CN" b="0" dirty="0">
                <a:latin typeface="Times New Roman" pitchFamily="18" charset="0"/>
              </a:rPr>
              <a:t>n = -n;</a:t>
            </a:r>
          </a:p>
          <a:p>
            <a:pPr lvl="2" algn="just">
              <a:lnSpc>
                <a:spcPct val="80000"/>
              </a:lnSpc>
              <a:spcBef>
                <a:spcPts val="600"/>
              </a:spcBef>
            </a:pPr>
            <a:r>
              <a:rPr lang="en-US" altLang="zh-CN" b="0" dirty="0" err="1">
                <a:latin typeface="Times New Roman" pitchFamily="18" charset="0"/>
              </a:rPr>
              <a:t>i</a:t>
            </a:r>
            <a:r>
              <a:rPr lang="en-US" altLang="zh-CN" b="0" dirty="0">
                <a:latin typeface="Times New Roman" pitchFamily="18" charset="0"/>
              </a:rPr>
              <a:t> = 0;</a:t>
            </a:r>
          </a:p>
          <a:p>
            <a:pPr lvl="2" algn="just">
              <a:lnSpc>
                <a:spcPct val="80000"/>
              </a:lnSpc>
              <a:spcBef>
                <a:spcPts val="600"/>
              </a:spcBef>
            </a:pPr>
            <a:r>
              <a:rPr lang="en-US" altLang="zh-CN" b="0" dirty="0">
                <a:latin typeface="Times New Roman" pitchFamily="18" charset="0"/>
              </a:rPr>
              <a:t>do </a:t>
            </a:r>
            <a:r>
              <a:rPr lang="en-US" altLang="zh-CN" b="0" dirty="0" smtClean="0">
                <a:latin typeface="Times New Roman" pitchFamily="18" charset="0"/>
              </a:rPr>
              <a:t>{</a:t>
            </a:r>
            <a:r>
              <a:rPr lang="en-US" altLang="zh-CN" b="0" dirty="0" smtClean="0">
                <a:solidFill>
                  <a:srgbClr val="FF0000"/>
                </a:solidFill>
                <a:latin typeface="Times New Roman" pitchFamily="18" charset="0"/>
              </a:rPr>
              <a:t>//</a:t>
            </a:r>
            <a:r>
              <a:rPr lang="zh-CN" altLang="en-US" b="0" dirty="0" smtClean="0">
                <a:solidFill>
                  <a:srgbClr val="FF0000"/>
                </a:solidFill>
                <a:latin typeface="Times New Roman" pitchFamily="18" charset="0"/>
              </a:rPr>
              <a:t>从整数低位起每次读取</a:t>
            </a:r>
            <a:r>
              <a:rPr lang="en-US" altLang="zh-CN" b="0" dirty="0" smtClean="0">
                <a:solidFill>
                  <a:srgbClr val="FF0000"/>
                </a:solidFill>
                <a:latin typeface="Times New Roman" pitchFamily="18" charset="0"/>
              </a:rPr>
              <a:t>n</a:t>
            </a:r>
            <a:r>
              <a:rPr lang="zh-CN" altLang="en-US" b="0" dirty="0" smtClean="0">
                <a:solidFill>
                  <a:srgbClr val="FF0000"/>
                </a:solidFill>
                <a:latin typeface="Times New Roman" pitchFamily="18" charset="0"/>
              </a:rPr>
              <a:t>中一位转化为字符 </a:t>
            </a:r>
            <a:r>
              <a:rPr lang="en-US" altLang="zh-CN" b="0" dirty="0" smtClean="0">
                <a:solidFill>
                  <a:srgbClr val="FF0000"/>
                </a:solidFill>
                <a:latin typeface="Times New Roman" pitchFamily="18" charset="0"/>
              </a:rPr>
              <a:t> </a:t>
            </a:r>
            <a:r>
              <a:rPr lang="en-US" altLang="zh-CN" b="0" dirty="0" smtClean="0">
                <a:latin typeface="Times New Roman" pitchFamily="18" charset="0"/>
              </a:rPr>
              <a:t> </a:t>
            </a:r>
            <a:endParaRPr lang="en-US" altLang="zh-CN" b="0" dirty="0">
              <a:latin typeface="Times New Roman" pitchFamily="18" charset="0"/>
            </a:endParaRPr>
          </a:p>
          <a:p>
            <a:pPr lvl="3" algn="just">
              <a:lnSpc>
                <a:spcPct val="80000"/>
              </a:lnSpc>
              <a:spcBef>
                <a:spcPts val="600"/>
              </a:spcBef>
            </a:pPr>
            <a:r>
              <a:rPr lang="en-US" altLang="zh-CN" b="0" dirty="0">
                <a:latin typeface="Times New Roman" pitchFamily="18" charset="0"/>
              </a:rPr>
              <a:t>s[</a:t>
            </a:r>
            <a:r>
              <a:rPr lang="en-US" altLang="zh-CN" b="0" dirty="0" err="1">
                <a:latin typeface="Times New Roman" pitchFamily="18" charset="0"/>
              </a:rPr>
              <a:t>i</a:t>
            </a:r>
            <a:r>
              <a:rPr lang="en-US" altLang="zh-CN" b="0" dirty="0">
                <a:latin typeface="Times New Roman" pitchFamily="18" charset="0"/>
              </a:rPr>
              <a:t>++] = n%10 + ‘0’;</a:t>
            </a:r>
          </a:p>
          <a:p>
            <a:pPr lvl="2" algn="just">
              <a:lnSpc>
                <a:spcPct val="80000"/>
              </a:lnSpc>
              <a:spcBef>
                <a:spcPts val="600"/>
              </a:spcBef>
            </a:pPr>
            <a:r>
              <a:rPr lang="en-US" altLang="zh-CN" b="0" dirty="0">
                <a:latin typeface="Times New Roman" pitchFamily="18" charset="0"/>
              </a:rPr>
              <a:t>} while( (n /= 10 ) &gt; 0);</a:t>
            </a:r>
          </a:p>
          <a:p>
            <a:pPr lvl="2" algn="just">
              <a:lnSpc>
                <a:spcPct val="80000"/>
              </a:lnSpc>
              <a:spcBef>
                <a:spcPts val="600"/>
              </a:spcBef>
            </a:pPr>
            <a:r>
              <a:rPr lang="en-US" altLang="zh-CN" b="0" dirty="0">
                <a:latin typeface="Times New Roman" pitchFamily="18" charset="0"/>
              </a:rPr>
              <a:t>if(sign &lt; 0</a:t>
            </a:r>
            <a:r>
              <a:rPr lang="en-US" altLang="zh-CN" b="0" dirty="0" smtClean="0">
                <a:latin typeface="Times New Roman" pitchFamily="18" charset="0"/>
              </a:rPr>
              <a:t>)</a:t>
            </a:r>
            <a:r>
              <a:rPr lang="en-US" altLang="zh-CN" b="0" dirty="0" smtClean="0">
                <a:solidFill>
                  <a:srgbClr val="FF0000"/>
                </a:solidFill>
                <a:latin typeface="Times New Roman" pitchFamily="18" charset="0"/>
              </a:rPr>
              <a:t>//</a:t>
            </a:r>
            <a:r>
              <a:rPr lang="zh-CN" altLang="en-US" b="0" dirty="0" smtClean="0">
                <a:solidFill>
                  <a:srgbClr val="FF0000"/>
                </a:solidFill>
                <a:latin typeface="Times New Roman" pitchFamily="18" charset="0"/>
              </a:rPr>
              <a:t>处理符号</a:t>
            </a:r>
            <a:endParaRPr lang="en-US" altLang="zh-CN" b="0" dirty="0">
              <a:solidFill>
                <a:srgbClr val="FF0000"/>
              </a:solidFill>
              <a:latin typeface="Times New Roman" pitchFamily="18" charset="0"/>
            </a:endParaRPr>
          </a:p>
          <a:p>
            <a:pPr lvl="3" algn="just">
              <a:lnSpc>
                <a:spcPct val="80000"/>
              </a:lnSpc>
              <a:spcBef>
                <a:spcPts val="600"/>
              </a:spcBef>
            </a:pPr>
            <a:r>
              <a:rPr lang="en-US" altLang="zh-CN" b="0" dirty="0">
                <a:latin typeface="Times New Roman" pitchFamily="18" charset="0"/>
              </a:rPr>
              <a:t>s[</a:t>
            </a:r>
            <a:r>
              <a:rPr lang="en-US" altLang="zh-CN" b="0" dirty="0" err="1">
                <a:latin typeface="Times New Roman" pitchFamily="18" charset="0"/>
              </a:rPr>
              <a:t>i</a:t>
            </a:r>
            <a:r>
              <a:rPr lang="en-US" altLang="zh-CN" b="0" dirty="0">
                <a:latin typeface="Times New Roman" pitchFamily="18" charset="0"/>
              </a:rPr>
              <a:t>++] = ‘-‘;</a:t>
            </a:r>
          </a:p>
          <a:p>
            <a:pPr lvl="2" algn="just">
              <a:lnSpc>
                <a:spcPct val="80000"/>
              </a:lnSpc>
              <a:spcBef>
                <a:spcPts val="600"/>
              </a:spcBef>
            </a:pPr>
            <a:r>
              <a:rPr lang="en-US" altLang="zh-CN" dirty="0">
                <a:latin typeface="Times New Roman" pitchFamily="18" charset="0"/>
              </a:rPr>
              <a:t>s[i] = ‘\0</a:t>
            </a:r>
            <a:r>
              <a:rPr lang="en-US" altLang="zh-CN" dirty="0" smtClean="0">
                <a:latin typeface="Times New Roman" pitchFamily="18" charset="0"/>
              </a:rPr>
              <a:t>’;</a:t>
            </a:r>
            <a:r>
              <a:rPr lang="en-US" altLang="zh-CN" dirty="0" smtClean="0">
                <a:solidFill>
                  <a:srgbClr val="FF0000"/>
                </a:solidFill>
                <a:latin typeface="Times New Roman" pitchFamily="18" charset="0"/>
              </a:rPr>
              <a:t>//</a:t>
            </a:r>
            <a:r>
              <a:rPr lang="zh-CN" altLang="en-US" dirty="0" smtClean="0">
                <a:solidFill>
                  <a:srgbClr val="FF0000"/>
                </a:solidFill>
                <a:latin typeface="Times New Roman" pitchFamily="18" charset="0"/>
              </a:rPr>
              <a:t>字符数组必不可少的</a:t>
            </a:r>
            <a:r>
              <a:rPr lang="en-US" altLang="zh-CN" dirty="0" smtClean="0">
                <a:solidFill>
                  <a:srgbClr val="FF0000"/>
                </a:solidFill>
                <a:latin typeface="Times New Roman" pitchFamily="18" charset="0"/>
              </a:rPr>
              <a:t>\0</a:t>
            </a:r>
            <a:endParaRPr lang="en-US" altLang="zh-CN" dirty="0">
              <a:solidFill>
                <a:srgbClr val="FF0000"/>
              </a:solidFill>
              <a:latin typeface="Times New Roman" pitchFamily="18" charset="0"/>
            </a:endParaRPr>
          </a:p>
          <a:p>
            <a:pPr lvl="2" algn="just">
              <a:lnSpc>
                <a:spcPct val="80000"/>
              </a:lnSpc>
              <a:spcBef>
                <a:spcPts val="600"/>
              </a:spcBef>
            </a:pPr>
            <a:r>
              <a:rPr lang="en-US" altLang="zh-CN" b="0" dirty="0">
                <a:latin typeface="Times New Roman" pitchFamily="18" charset="0"/>
              </a:rPr>
              <a:t>reverse(s</a:t>
            </a:r>
            <a:r>
              <a:rPr lang="en-US" altLang="zh-CN" b="0" dirty="0" smtClean="0">
                <a:latin typeface="Times New Roman" pitchFamily="18" charset="0"/>
              </a:rPr>
              <a:t>);</a:t>
            </a:r>
            <a:r>
              <a:rPr lang="en-US" altLang="zh-CN" b="0" dirty="0" smtClean="0">
                <a:solidFill>
                  <a:srgbClr val="FF0000"/>
                </a:solidFill>
                <a:latin typeface="Times New Roman" pitchFamily="18" charset="0"/>
              </a:rPr>
              <a:t>//</a:t>
            </a:r>
            <a:r>
              <a:rPr lang="zh-CN" altLang="en-US" b="0" dirty="0" smtClean="0">
                <a:solidFill>
                  <a:srgbClr val="FF0000"/>
                </a:solidFill>
                <a:latin typeface="Times New Roman" pitchFamily="18" charset="0"/>
              </a:rPr>
              <a:t>从低位处理的，所以需要倒过来</a:t>
            </a:r>
            <a:endParaRPr lang="en-US" altLang="zh-CN" b="0" dirty="0">
              <a:solidFill>
                <a:srgbClr val="FF0000"/>
              </a:solidFill>
              <a:latin typeface="Times New Roman" pitchFamily="18" charset="0"/>
            </a:endParaRPr>
          </a:p>
          <a:p>
            <a:pPr lvl="1" algn="just">
              <a:lnSpc>
                <a:spcPct val="80000"/>
              </a:lnSpc>
              <a:spcBef>
                <a:spcPts val="600"/>
              </a:spcBef>
            </a:pPr>
            <a:r>
              <a:rPr lang="en-US" altLang="zh-CN" b="0" dirty="0">
                <a:latin typeface="Times New Roman" pitchFamily="18" charset="0"/>
              </a:rPr>
              <a:t>}</a:t>
            </a:r>
          </a:p>
        </p:txBody>
      </p:sp>
      <p:sp>
        <p:nvSpPr>
          <p:cNvPr id="8" name="Text Box 5"/>
          <p:cNvSpPr txBox="1">
            <a:spLocks noChangeArrowheads="1"/>
          </p:cNvSpPr>
          <p:nvPr/>
        </p:nvSpPr>
        <p:spPr bwMode="auto">
          <a:xfrm>
            <a:off x="6871236" y="1629594"/>
            <a:ext cx="5286087" cy="5206776"/>
          </a:xfrm>
          <a:prstGeom prst="rect">
            <a:avLst/>
          </a:prstGeom>
          <a:solidFill>
            <a:schemeClr val="accent1"/>
          </a:solidFill>
          <a:ln w="9525">
            <a:noFill/>
            <a:miter lim="800000"/>
            <a:headEnd/>
            <a:tailEnd/>
          </a:ln>
        </p:spPr>
        <p:txBody>
          <a:bodyPr wrap="square" lIns="108932" tIns="54466" rIns="108932" bIns="54466">
            <a:spAutoFit/>
          </a:bodyPr>
          <a:lstStyle/>
          <a:p>
            <a:pPr>
              <a:lnSpc>
                <a:spcPct val="80000"/>
              </a:lnSpc>
              <a:spcBef>
                <a:spcPct val="50000"/>
              </a:spcBef>
            </a:pPr>
            <a:r>
              <a:rPr lang="en-US" altLang="zh-CN" b="0" dirty="0"/>
              <a:t>#include &lt;</a:t>
            </a:r>
            <a:r>
              <a:rPr lang="en-US" altLang="zh-CN" b="0" dirty="0" err="1"/>
              <a:t>stdio.h</a:t>
            </a:r>
            <a:r>
              <a:rPr lang="en-US" altLang="zh-CN" b="0" dirty="0"/>
              <a:t>&gt;</a:t>
            </a:r>
          </a:p>
          <a:p>
            <a:pPr>
              <a:lnSpc>
                <a:spcPct val="80000"/>
              </a:lnSpc>
              <a:spcBef>
                <a:spcPct val="50000"/>
              </a:spcBef>
            </a:pPr>
            <a:r>
              <a:rPr lang="en-US" altLang="zh-CN" b="0" dirty="0"/>
              <a:t>void </a:t>
            </a:r>
            <a:r>
              <a:rPr lang="en-US" altLang="zh-CN" b="0" dirty="0" err="1"/>
              <a:t>itoa</a:t>
            </a:r>
            <a:r>
              <a:rPr lang="en-US" altLang="zh-CN" b="0" dirty="0"/>
              <a:t>(</a:t>
            </a:r>
            <a:r>
              <a:rPr lang="en-US" altLang="zh-CN" b="0" dirty="0" err="1"/>
              <a:t>int</a:t>
            </a:r>
            <a:r>
              <a:rPr lang="en-US" altLang="zh-CN" b="0" dirty="0"/>
              <a:t> n, char s[ ]);</a:t>
            </a:r>
          </a:p>
          <a:p>
            <a:pPr>
              <a:lnSpc>
                <a:spcPct val="80000"/>
              </a:lnSpc>
              <a:spcBef>
                <a:spcPct val="50000"/>
              </a:spcBef>
            </a:pPr>
            <a:r>
              <a:rPr lang="en-US" altLang="zh-CN" b="0" dirty="0" err="1"/>
              <a:t>int</a:t>
            </a:r>
            <a:r>
              <a:rPr lang="en-US" altLang="zh-CN" b="0" dirty="0"/>
              <a:t> main()</a:t>
            </a:r>
          </a:p>
          <a:p>
            <a:pPr>
              <a:lnSpc>
                <a:spcPct val="80000"/>
              </a:lnSpc>
              <a:spcBef>
                <a:spcPct val="50000"/>
              </a:spcBef>
            </a:pPr>
            <a:r>
              <a:rPr lang="en-US" altLang="zh-CN" b="0" dirty="0"/>
              <a:t>{</a:t>
            </a:r>
          </a:p>
          <a:p>
            <a:pPr>
              <a:lnSpc>
                <a:spcPct val="80000"/>
              </a:lnSpc>
              <a:spcBef>
                <a:spcPct val="50000"/>
              </a:spcBef>
            </a:pPr>
            <a:r>
              <a:rPr lang="en-US" altLang="zh-CN" b="0" dirty="0"/>
              <a:t>    </a:t>
            </a:r>
            <a:r>
              <a:rPr lang="en-US" altLang="zh-CN" b="0" dirty="0" err="1"/>
              <a:t>int</a:t>
            </a:r>
            <a:r>
              <a:rPr lang="en-US" altLang="zh-CN" b="0" dirty="0"/>
              <a:t> n;</a:t>
            </a:r>
          </a:p>
          <a:p>
            <a:pPr>
              <a:lnSpc>
                <a:spcPct val="80000"/>
              </a:lnSpc>
              <a:spcBef>
                <a:spcPct val="50000"/>
              </a:spcBef>
            </a:pPr>
            <a:r>
              <a:rPr lang="en-US" altLang="zh-CN" b="0" dirty="0"/>
              <a:t>    char s[20];</a:t>
            </a:r>
          </a:p>
          <a:p>
            <a:pPr>
              <a:lnSpc>
                <a:spcPct val="80000"/>
              </a:lnSpc>
              <a:spcBef>
                <a:spcPct val="50000"/>
              </a:spcBef>
            </a:pPr>
            <a:r>
              <a:rPr lang="en-US" altLang="zh-CN" b="0" dirty="0"/>
              <a:t>    </a:t>
            </a:r>
            <a:r>
              <a:rPr lang="en-US" altLang="zh-CN" b="0" dirty="0" err="1"/>
              <a:t>scanf</a:t>
            </a:r>
            <a:r>
              <a:rPr lang="en-US" altLang="zh-CN" b="0" dirty="0"/>
              <a:t>(“%d”, &amp;n);</a:t>
            </a:r>
          </a:p>
          <a:p>
            <a:pPr>
              <a:lnSpc>
                <a:spcPct val="80000"/>
              </a:lnSpc>
              <a:spcBef>
                <a:spcPct val="50000"/>
              </a:spcBef>
            </a:pPr>
            <a:r>
              <a:rPr lang="en-US" altLang="zh-CN" b="0" dirty="0"/>
              <a:t>    </a:t>
            </a:r>
            <a:r>
              <a:rPr lang="en-US" altLang="zh-CN" b="0" dirty="0" err="1"/>
              <a:t>itoa</a:t>
            </a:r>
            <a:r>
              <a:rPr lang="en-US" altLang="zh-CN" b="0" dirty="0"/>
              <a:t>(</a:t>
            </a:r>
            <a:r>
              <a:rPr lang="en-US" altLang="zh-CN" b="0" dirty="0" err="1"/>
              <a:t>n,s</a:t>
            </a:r>
            <a:r>
              <a:rPr lang="en-US" altLang="zh-CN" b="0" dirty="0"/>
              <a:t>); </a:t>
            </a:r>
          </a:p>
          <a:p>
            <a:pPr>
              <a:lnSpc>
                <a:spcPct val="80000"/>
              </a:lnSpc>
              <a:spcBef>
                <a:spcPct val="50000"/>
              </a:spcBef>
            </a:pPr>
            <a:r>
              <a:rPr lang="en-US" altLang="zh-CN" b="0" dirty="0"/>
              <a:t>    </a:t>
            </a:r>
            <a:r>
              <a:rPr lang="en-US" altLang="zh-CN" b="0" dirty="0" err="1"/>
              <a:t>printf</a:t>
            </a:r>
            <a:r>
              <a:rPr lang="en-US" altLang="zh-CN" b="0" dirty="0"/>
              <a:t>(“%s\</a:t>
            </a:r>
            <a:r>
              <a:rPr lang="en-US" altLang="zh-CN" b="0" dirty="0" err="1"/>
              <a:t>n”,s</a:t>
            </a:r>
            <a:r>
              <a:rPr lang="en-US" altLang="zh-CN" b="0" dirty="0"/>
              <a:t>);</a:t>
            </a:r>
          </a:p>
          <a:p>
            <a:pPr>
              <a:lnSpc>
                <a:spcPct val="80000"/>
              </a:lnSpc>
              <a:spcBef>
                <a:spcPct val="50000"/>
              </a:spcBef>
            </a:pPr>
            <a:r>
              <a:rPr lang="en-US" altLang="zh-CN" b="0" dirty="0"/>
              <a:t>    return 0;</a:t>
            </a:r>
          </a:p>
          <a:p>
            <a:pPr>
              <a:lnSpc>
                <a:spcPct val="80000"/>
              </a:lnSpc>
              <a:spcBef>
                <a:spcPct val="50000"/>
              </a:spcBef>
            </a:pPr>
            <a:r>
              <a:rPr lang="en-US" altLang="zh-CN"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灯片编号占位符 4"/>
          <p:cNvSpPr>
            <a:spLocks noGrp="1"/>
          </p:cNvSpPr>
          <p:nvPr>
            <p:ph type="sldNum" sz="quarter" idx="11"/>
          </p:nvPr>
        </p:nvSpPr>
        <p:spPr>
          <a:noFill/>
        </p:spPr>
        <p:txBody>
          <a:bodyPr/>
          <a:lstStyle/>
          <a:p>
            <a:fld id="{ADBC97E4-7AA6-450D-B4F7-F49C8B7274A6}" type="slidenum">
              <a:rPr lang="en-US" altLang="zh-CN" smtClean="0"/>
              <a:pPr/>
              <a:t>100</a:t>
            </a:fld>
            <a:endParaRPr lang="en-US" altLang="zh-CN"/>
          </a:p>
        </p:txBody>
      </p:sp>
      <p:sp>
        <p:nvSpPr>
          <p:cNvPr id="77828" name="Rectangle 2"/>
          <p:cNvSpPr>
            <a:spLocks noGrp="1" noChangeArrowheads="1"/>
          </p:cNvSpPr>
          <p:nvPr>
            <p:ph type="title"/>
          </p:nvPr>
        </p:nvSpPr>
        <p:spPr/>
        <p:txBody>
          <a:bodyPr/>
          <a:lstStyle/>
          <a:p>
            <a:r>
              <a:rPr lang="zh-CN" altLang="en-US">
                <a:ea typeface="宋体" pitchFamily="2" charset="-122"/>
              </a:rPr>
              <a:t>结构说明（续）</a:t>
            </a:r>
          </a:p>
        </p:txBody>
      </p:sp>
      <p:sp>
        <p:nvSpPr>
          <p:cNvPr id="77829" name="Rectangle 3"/>
          <p:cNvSpPr>
            <a:spLocks noGrp="1" noChangeArrowheads="1"/>
          </p:cNvSpPr>
          <p:nvPr>
            <p:ph type="body" idx="1"/>
          </p:nvPr>
        </p:nvSpPr>
        <p:spPr>
          <a:xfrm>
            <a:off x="1305225" y="1125538"/>
            <a:ext cx="9484069" cy="4808064"/>
          </a:xfrm>
        </p:spPr>
        <p:txBody>
          <a:bodyPr/>
          <a:lstStyle/>
          <a:p>
            <a:pPr marL="0" indent="0">
              <a:lnSpc>
                <a:spcPct val="70000"/>
              </a:lnSpc>
              <a:buNone/>
            </a:pPr>
            <a:r>
              <a:rPr lang="zh-CN" altLang="en-US" sz="2400" b="0" dirty="0">
                <a:latin typeface="Times New Roman" pitchFamily="18" charset="0"/>
                <a:ea typeface="宋体" pitchFamily="2" charset="-122"/>
                <a:cs typeface="Times New Roman" pitchFamily="18" charset="0"/>
              </a:rPr>
              <a:t>如下面为用以表示日期相关信息的结构说明：</a:t>
            </a:r>
            <a:endParaRPr lang="zh-CN" altLang="en-US" sz="2400" dirty="0">
              <a:latin typeface="Times New Roman" pitchFamily="18" charset="0"/>
              <a:ea typeface="宋体" pitchFamily="2" charset="-122"/>
              <a:cs typeface="Times New Roman" pitchFamily="18" charset="0"/>
            </a:endParaRPr>
          </a:p>
          <a:p>
            <a:pPr marL="890750" lvl="1">
              <a:lnSpc>
                <a:spcPct val="70000"/>
              </a:lnSpc>
              <a:buNone/>
            </a:pP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date {</a:t>
            </a:r>
          </a:p>
          <a:p>
            <a:pPr marL="1104454" lvl="2" indent="0">
              <a:lnSpc>
                <a:spcPct val="80000"/>
              </a:lnSpc>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day;</a:t>
            </a:r>
          </a:p>
          <a:p>
            <a:pPr marL="1104454" lvl="2" indent="0">
              <a:lnSpc>
                <a:spcPct val="80000"/>
              </a:lnSpc>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month;</a:t>
            </a:r>
          </a:p>
          <a:p>
            <a:pPr marL="1104454" lvl="2" indent="0">
              <a:lnSpc>
                <a:spcPct val="80000"/>
              </a:lnSpc>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year;</a:t>
            </a:r>
          </a:p>
          <a:p>
            <a:pPr marL="1104454" lvl="2" indent="0">
              <a:lnSpc>
                <a:spcPct val="80000"/>
              </a:lnSpc>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yearday</a:t>
            </a:r>
            <a:r>
              <a:rPr lang="en-US" altLang="zh-CN" dirty="0">
                <a:latin typeface="Times New Roman" pitchFamily="18" charset="0"/>
                <a:ea typeface="宋体" pitchFamily="2" charset="-122"/>
                <a:cs typeface="Times New Roman" pitchFamily="18" charset="0"/>
              </a:rPr>
              <a:t>;</a:t>
            </a:r>
          </a:p>
          <a:p>
            <a:pPr marL="1104454" lvl="2" indent="0">
              <a:lnSpc>
                <a:spcPct val="80000"/>
              </a:lnSpc>
              <a:buNone/>
            </a:pPr>
            <a:r>
              <a:rPr lang="en-US" altLang="zh-CN" dirty="0">
                <a:latin typeface="Times New Roman" pitchFamily="18" charset="0"/>
                <a:ea typeface="宋体" pitchFamily="2" charset="-122"/>
                <a:cs typeface="Times New Roman" pitchFamily="18" charset="0"/>
              </a:rPr>
              <a:t>char </a:t>
            </a:r>
            <a:r>
              <a:rPr lang="en-US" altLang="zh-CN" dirty="0" err="1">
                <a:latin typeface="Times New Roman" pitchFamily="18" charset="0"/>
                <a:ea typeface="宋体" pitchFamily="2" charset="-122"/>
                <a:cs typeface="Times New Roman" pitchFamily="18" charset="0"/>
              </a:rPr>
              <a:t>mon_name</a:t>
            </a:r>
            <a:r>
              <a:rPr lang="en-US" altLang="zh-CN" dirty="0">
                <a:latin typeface="Times New Roman" pitchFamily="18" charset="0"/>
                <a:ea typeface="宋体" pitchFamily="2" charset="-122"/>
                <a:cs typeface="Times New Roman" pitchFamily="18" charset="0"/>
              </a:rPr>
              <a:t>[4];</a:t>
            </a:r>
          </a:p>
          <a:p>
            <a:pPr marL="890750" lvl="1">
              <a:lnSpc>
                <a:spcPct val="70000"/>
              </a:lnSpc>
              <a:buNone/>
            </a:pPr>
            <a:r>
              <a:rPr lang="en-US" altLang="zh-CN" sz="2400" dirty="0">
                <a:latin typeface="Times New Roman" pitchFamily="18" charset="0"/>
                <a:ea typeface="宋体" pitchFamily="2" charset="-122"/>
                <a:cs typeface="Times New Roman" pitchFamily="18" charset="0"/>
              </a:rPr>
              <a:t>};</a:t>
            </a:r>
          </a:p>
          <a:p>
            <a:pPr marL="0" indent="0">
              <a:buNone/>
            </a:pPr>
            <a:r>
              <a:rPr lang="zh-CN" altLang="en-US" sz="2400" b="0" dirty="0">
                <a:latin typeface="Times New Roman" pitchFamily="18" charset="0"/>
                <a:ea typeface="宋体" pitchFamily="2" charset="-122"/>
                <a:cs typeface="Times New Roman" pitchFamily="18" charset="0"/>
              </a:rPr>
              <a:t>上面的结构说明，只是定义了一个结构的模板（</a:t>
            </a:r>
            <a:r>
              <a:rPr lang="en-US" altLang="zh-CN" sz="2400" b="0" dirty="0">
                <a:latin typeface="Times New Roman" pitchFamily="18" charset="0"/>
                <a:ea typeface="宋体" pitchFamily="2" charset="-122"/>
                <a:cs typeface="Times New Roman" pitchFamily="18" charset="0"/>
              </a:rPr>
              <a:t>template</a:t>
            </a:r>
            <a:r>
              <a:rPr lang="zh-CN" altLang="en-US" sz="2400" b="0" dirty="0">
                <a:latin typeface="Times New Roman" pitchFamily="18" charset="0"/>
                <a:ea typeface="宋体" pitchFamily="2" charset="-122"/>
                <a:cs typeface="Times New Roman" pitchFamily="18" charset="0"/>
              </a:rPr>
              <a:t>）或称为结构的框架，而并未定义结构的对象，也不为它分配存储空间。有了这样的结构模板说明后，一个结构变量可定义为：</a:t>
            </a:r>
          </a:p>
          <a:p>
            <a:pPr marL="890750" lvl="1">
              <a:lnSpc>
                <a:spcPct val="70000"/>
              </a:lnSpc>
              <a:buNone/>
            </a:pPr>
            <a:r>
              <a:rPr lang="en-US" altLang="zh-CN" sz="2400" b="1" dirty="0" err="1">
                <a:solidFill>
                  <a:srgbClr val="3333FF"/>
                </a:solidFill>
                <a:latin typeface="Times New Roman" pitchFamily="18" charset="0"/>
                <a:ea typeface="宋体" pitchFamily="2" charset="-122"/>
                <a:cs typeface="Times New Roman" pitchFamily="18" charset="0"/>
              </a:rPr>
              <a:t>struct</a:t>
            </a:r>
            <a:r>
              <a:rPr lang="en-US" altLang="zh-CN" sz="2400" b="1" dirty="0">
                <a:solidFill>
                  <a:srgbClr val="3333FF"/>
                </a:solidFill>
                <a:latin typeface="Times New Roman" pitchFamily="18" charset="0"/>
                <a:ea typeface="宋体" pitchFamily="2" charset="-122"/>
                <a:cs typeface="Times New Roman" pitchFamily="18" charset="0"/>
              </a:rPr>
              <a:t>  date</a:t>
            </a:r>
            <a:r>
              <a:rPr lang="en-US" altLang="zh-CN" sz="2400" dirty="0">
                <a:latin typeface="Times New Roman" pitchFamily="18" charset="0"/>
                <a:ea typeface="宋体" pitchFamily="2" charset="-122"/>
                <a:cs typeface="Times New Roman" pitchFamily="18" charset="0"/>
              </a:rPr>
              <a:t> d1, d2;</a:t>
            </a:r>
          </a:p>
          <a:p>
            <a:pPr marL="0" indent="0">
              <a:buNone/>
            </a:pPr>
            <a:r>
              <a:rPr lang="zh-CN" altLang="en-US" sz="2400" b="0" dirty="0">
                <a:latin typeface="Times New Roman" pitchFamily="18" charset="0"/>
                <a:ea typeface="宋体" pitchFamily="2" charset="-122"/>
                <a:cs typeface="Times New Roman" pitchFamily="18" charset="0"/>
              </a:rPr>
              <a:t>注意：在此，</a:t>
            </a:r>
            <a:r>
              <a:rPr lang="zh-CN" altLang="en-US" sz="2400" dirty="0">
                <a:solidFill>
                  <a:srgbClr val="3333FF"/>
                </a:solidFill>
                <a:latin typeface="Times New Roman" pitchFamily="18" charset="0"/>
                <a:ea typeface="宋体" pitchFamily="2" charset="-122"/>
                <a:cs typeface="Times New Roman" pitchFamily="18" charset="0"/>
              </a:rPr>
              <a:t>关键字</a:t>
            </a:r>
            <a:r>
              <a:rPr lang="en-US" altLang="zh-CN" sz="2400" dirty="0" err="1">
                <a:solidFill>
                  <a:srgbClr val="3333FF"/>
                </a:solidFill>
                <a:latin typeface="Times New Roman" pitchFamily="18" charset="0"/>
                <a:ea typeface="宋体" pitchFamily="2" charset="-122"/>
                <a:cs typeface="Times New Roman" pitchFamily="18" charset="0"/>
              </a:rPr>
              <a:t>struct</a:t>
            </a:r>
            <a:r>
              <a:rPr lang="zh-CN" altLang="en-US" sz="2400" dirty="0">
                <a:solidFill>
                  <a:srgbClr val="3333FF"/>
                </a:solidFill>
                <a:latin typeface="Times New Roman" pitchFamily="18" charset="0"/>
                <a:ea typeface="宋体" pitchFamily="2" charset="-122"/>
                <a:cs typeface="Times New Roman" pitchFamily="18" charset="0"/>
              </a:rPr>
              <a:t>和结构名</a:t>
            </a:r>
            <a:r>
              <a:rPr lang="en-US" altLang="zh-CN" sz="2400" dirty="0">
                <a:solidFill>
                  <a:srgbClr val="3333FF"/>
                </a:solidFill>
                <a:latin typeface="Times New Roman" pitchFamily="18" charset="0"/>
                <a:ea typeface="宋体" pitchFamily="2" charset="-122"/>
                <a:cs typeface="Times New Roman" pitchFamily="18" charset="0"/>
              </a:rPr>
              <a:t>date</a:t>
            </a:r>
            <a:r>
              <a:rPr lang="zh-CN" altLang="en-US" sz="2400" dirty="0">
                <a:solidFill>
                  <a:srgbClr val="3333FF"/>
                </a:solidFill>
                <a:latin typeface="Times New Roman" pitchFamily="18" charset="0"/>
                <a:ea typeface="宋体" pitchFamily="2" charset="-122"/>
                <a:cs typeface="Times New Roman" pitchFamily="18" charset="0"/>
              </a:rPr>
              <a:t>都不可少，可以把</a:t>
            </a:r>
            <a:r>
              <a:rPr lang="en-US" altLang="zh-CN" sz="2400" dirty="0" err="1">
                <a:solidFill>
                  <a:srgbClr val="3333FF"/>
                </a:solidFill>
                <a:latin typeface="Times New Roman" pitchFamily="18" charset="0"/>
                <a:ea typeface="宋体" pitchFamily="2" charset="-122"/>
                <a:cs typeface="Times New Roman" pitchFamily="18" charset="0"/>
              </a:rPr>
              <a:t>struct</a:t>
            </a:r>
            <a:r>
              <a:rPr lang="en-US" altLang="zh-CN" sz="2400" dirty="0">
                <a:solidFill>
                  <a:srgbClr val="3333FF"/>
                </a:solidFill>
                <a:latin typeface="Times New Roman" pitchFamily="18" charset="0"/>
                <a:ea typeface="宋体" pitchFamily="2" charset="-122"/>
                <a:cs typeface="Times New Roman" pitchFamily="18" charset="0"/>
              </a:rPr>
              <a:t> date</a:t>
            </a:r>
            <a:r>
              <a:rPr lang="zh-CN" altLang="en-US" sz="2400" dirty="0">
                <a:solidFill>
                  <a:srgbClr val="3333FF"/>
                </a:solidFill>
                <a:latin typeface="Times New Roman" pitchFamily="18" charset="0"/>
                <a:ea typeface="宋体" pitchFamily="2" charset="-122"/>
                <a:cs typeface="Times New Roman" pitchFamily="18" charset="0"/>
              </a:rPr>
              <a:t>一起看作是某种类型说明符（结构类型）。</a:t>
            </a:r>
          </a:p>
        </p:txBody>
      </p:sp>
      <p:sp>
        <p:nvSpPr>
          <p:cNvPr id="145412" name="AutoShape 4"/>
          <p:cNvSpPr>
            <a:spLocks noChangeArrowheads="1"/>
          </p:cNvSpPr>
          <p:nvPr/>
        </p:nvSpPr>
        <p:spPr bwMode="auto">
          <a:xfrm>
            <a:off x="5525686" y="1701205"/>
            <a:ext cx="2881665" cy="576396"/>
          </a:xfrm>
          <a:prstGeom prst="wedgeRoundRectCallout">
            <a:avLst>
              <a:gd name="adj1" fmla="val -121739"/>
              <a:gd name="adj2" fmla="val -28318"/>
              <a:gd name="adj3" fmla="val 16667"/>
            </a:avLst>
          </a:prstGeom>
          <a:solidFill>
            <a:schemeClr val="accent1"/>
          </a:solidFill>
          <a:ln w="9525">
            <a:solidFill>
              <a:schemeClr val="tx1"/>
            </a:solidFill>
            <a:miter lim="800000"/>
            <a:headEnd/>
            <a:tailEnd/>
          </a:ln>
        </p:spPr>
        <p:txBody>
          <a:bodyPr lIns="108932" tIns="54466" rIns="108932" bIns="54466"/>
          <a:lstStyle/>
          <a:p>
            <a:pPr algn="ctr"/>
            <a:r>
              <a:rPr lang="zh-CN" altLang="en-US"/>
              <a:t>结构名</a:t>
            </a:r>
          </a:p>
        </p:txBody>
      </p:sp>
      <p:sp>
        <p:nvSpPr>
          <p:cNvPr id="145413" name="AutoShape 5"/>
          <p:cNvSpPr>
            <a:spLocks noChangeArrowheads="1"/>
          </p:cNvSpPr>
          <p:nvPr/>
        </p:nvSpPr>
        <p:spPr bwMode="auto">
          <a:xfrm>
            <a:off x="6198461" y="2565502"/>
            <a:ext cx="2881665" cy="576396"/>
          </a:xfrm>
          <a:prstGeom prst="wedgeRoundRectCallout">
            <a:avLst>
              <a:gd name="adj1" fmla="val -103382"/>
              <a:gd name="adj2" fmla="val -37218"/>
              <a:gd name="adj3" fmla="val 16667"/>
            </a:avLst>
          </a:prstGeom>
          <a:solidFill>
            <a:schemeClr val="accent1"/>
          </a:solidFill>
          <a:ln w="9525">
            <a:solidFill>
              <a:schemeClr val="tx1"/>
            </a:solidFill>
            <a:miter lim="800000"/>
            <a:headEnd/>
            <a:tailEnd/>
          </a:ln>
        </p:spPr>
        <p:txBody>
          <a:bodyPr lIns="108932" tIns="54466" rIns="108932" bIns="54466"/>
          <a:lstStyle/>
          <a:p>
            <a:pPr algn="ctr"/>
            <a:r>
              <a:rPr lang="zh-CN" altLang="en-US"/>
              <a:t>结构成员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blinds(horizontal)">
                                      <p:cBhvr>
                                        <p:cTn id="7" dur="500"/>
                                        <p:tgtEl>
                                          <p:spTgt spid="145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3"/>
                                        </p:tgtEl>
                                        <p:attrNameLst>
                                          <p:attrName>style.visibility</p:attrName>
                                        </p:attrNameLst>
                                      </p:cBhvr>
                                      <p:to>
                                        <p:strVal val="visible"/>
                                      </p:to>
                                    </p:set>
                                    <p:animEffect transition="in" filter="blinds(horizontal)">
                                      <p:cBhvr>
                                        <p:cTn id="12"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灯片编号占位符 4"/>
          <p:cNvSpPr>
            <a:spLocks noGrp="1"/>
          </p:cNvSpPr>
          <p:nvPr>
            <p:ph type="sldNum" sz="quarter" idx="11"/>
          </p:nvPr>
        </p:nvSpPr>
        <p:spPr>
          <a:noFill/>
        </p:spPr>
        <p:txBody>
          <a:bodyPr/>
          <a:lstStyle/>
          <a:p>
            <a:fld id="{838AE2BE-E718-4058-9471-6895D6AF1947}" type="slidenum">
              <a:rPr lang="en-US" altLang="zh-CN" smtClean="0"/>
              <a:pPr/>
              <a:t>101</a:t>
            </a:fld>
            <a:endParaRPr lang="en-US" altLang="zh-CN"/>
          </a:p>
        </p:txBody>
      </p:sp>
      <p:sp>
        <p:nvSpPr>
          <p:cNvPr id="78852" name="Rectangle 2"/>
          <p:cNvSpPr>
            <a:spLocks noGrp="1" noChangeArrowheads="1"/>
          </p:cNvSpPr>
          <p:nvPr>
            <p:ph type="title"/>
          </p:nvPr>
        </p:nvSpPr>
        <p:spPr/>
        <p:txBody>
          <a:bodyPr/>
          <a:lstStyle/>
          <a:p>
            <a:r>
              <a:rPr lang="zh-CN" altLang="en-US">
                <a:ea typeface="宋体" pitchFamily="2" charset="-122"/>
              </a:rPr>
              <a:t>结构变量说明（续）</a:t>
            </a:r>
          </a:p>
        </p:txBody>
      </p:sp>
      <p:sp>
        <p:nvSpPr>
          <p:cNvPr id="78853" name="Rectangle 3"/>
          <p:cNvSpPr>
            <a:spLocks noGrp="1" noChangeArrowheads="1"/>
          </p:cNvSpPr>
          <p:nvPr>
            <p:ph type="body" idx="1"/>
          </p:nvPr>
        </p:nvSpPr>
        <p:spPr>
          <a:xfrm>
            <a:off x="1104595" y="908930"/>
            <a:ext cx="9995510" cy="5950658"/>
          </a:xfrm>
          <a:noFill/>
        </p:spPr>
        <p:txBody>
          <a:bodyPr/>
          <a:lstStyle/>
          <a:p>
            <a:pPr marL="0" indent="0">
              <a:lnSpc>
                <a:spcPct val="100000"/>
              </a:lnSpc>
              <a:spcBef>
                <a:spcPts val="600"/>
              </a:spcBef>
              <a:buNone/>
            </a:pPr>
            <a:r>
              <a:rPr lang="zh-CN" altLang="en-US" sz="2000" b="0" dirty="0">
                <a:ea typeface="宋体" pitchFamily="2" charset="-122"/>
              </a:rPr>
              <a:t>在说明结构模板时，一般都要有结构名，但也可不用结构名，直接把结构模板和变量定义（或说明）放在一起。下面是结构变量的几种说明方式：</a:t>
            </a:r>
          </a:p>
          <a:p>
            <a:pPr marL="0" indent="0">
              <a:lnSpc>
                <a:spcPct val="70000"/>
              </a:lnSpc>
              <a:spcBef>
                <a:spcPts val="600"/>
              </a:spcBef>
              <a:buNone/>
            </a:pPr>
            <a:r>
              <a:rPr lang="en-US" altLang="zh-CN" sz="2000" b="0" dirty="0">
                <a:ea typeface="宋体" pitchFamily="2" charset="-122"/>
              </a:rPr>
              <a:t>1</a:t>
            </a:r>
            <a:r>
              <a:rPr lang="zh-CN" altLang="en-US" sz="2000" b="0" dirty="0">
                <a:ea typeface="宋体" pitchFamily="2" charset="-122"/>
              </a:rPr>
              <a:t>）无结构名</a:t>
            </a:r>
          </a:p>
          <a:p>
            <a:pPr lvl="1">
              <a:lnSpc>
                <a:spcPct val="70000"/>
              </a:lnSpc>
              <a:spcBef>
                <a:spcPts val="600"/>
              </a:spcBef>
              <a:buFont typeface="Wingdings" pitchFamily="2" charset="2"/>
              <a:buNone/>
            </a:pPr>
            <a:r>
              <a:rPr lang="en-US" altLang="zh-CN" sz="2000" dirty="0" err="1">
                <a:ea typeface="宋体" pitchFamily="2" charset="-122"/>
              </a:rPr>
              <a:t>struct</a:t>
            </a:r>
            <a:r>
              <a:rPr lang="en-US" altLang="zh-CN" sz="2000" dirty="0">
                <a:ea typeface="宋体" pitchFamily="2" charset="-122"/>
              </a:rPr>
              <a:t> {</a:t>
            </a:r>
          </a:p>
          <a:p>
            <a:pPr lvl="1">
              <a:lnSpc>
                <a:spcPct val="70000"/>
              </a:lnSpc>
              <a:spcBef>
                <a:spcPts val="600"/>
              </a:spcBef>
              <a:buFont typeface="Wingdings" pitchFamily="2" charset="2"/>
              <a:buNone/>
            </a:pPr>
            <a:r>
              <a:rPr lang="en-US" altLang="zh-CN" sz="2000" dirty="0">
                <a:ea typeface="宋体" pitchFamily="2" charset="-122"/>
              </a:rPr>
              <a:t>  …</a:t>
            </a:r>
          </a:p>
          <a:p>
            <a:pPr lvl="1">
              <a:lnSpc>
                <a:spcPct val="70000"/>
              </a:lnSpc>
              <a:spcBef>
                <a:spcPts val="600"/>
              </a:spcBef>
              <a:buFont typeface="Wingdings" pitchFamily="2" charset="2"/>
              <a:buNone/>
            </a:pPr>
            <a:r>
              <a:rPr lang="en-US" altLang="zh-CN" sz="2000" dirty="0">
                <a:ea typeface="宋体" pitchFamily="2" charset="-122"/>
              </a:rPr>
              <a:t>} s1, s2;</a:t>
            </a:r>
          </a:p>
          <a:p>
            <a:pPr lvl="1">
              <a:lnSpc>
                <a:spcPct val="70000"/>
              </a:lnSpc>
              <a:spcBef>
                <a:spcPts val="600"/>
              </a:spcBef>
              <a:buFont typeface="Wingdings" pitchFamily="2" charset="2"/>
              <a:buNone/>
            </a:pPr>
            <a:r>
              <a:rPr lang="zh-CN" altLang="en-US" sz="2000" dirty="0">
                <a:ea typeface="宋体" pitchFamily="2" charset="-122"/>
              </a:rPr>
              <a:t>一般适用于说明本地变量。</a:t>
            </a:r>
          </a:p>
          <a:p>
            <a:pPr marL="0" indent="0">
              <a:lnSpc>
                <a:spcPct val="70000"/>
              </a:lnSpc>
              <a:spcBef>
                <a:spcPts val="600"/>
              </a:spcBef>
              <a:buNone/>
            </a:pPr>
            <a:r>
              <a:rPr lang="en-US" altLang="zh-CN" sz="2000" b="0" dirty="0">
                <a:ea typeface="宋体" pitchFamily="2" charset="-122"/>
              </a:rPr>
              <a:t>2</a:t>
            </a:r>
            <a:r>
              <a:rPr lang="zh-CN" altLang="en-US" sz="2000" b="0" dirty="0">
                <a:ea typeface="宋体" pitchFamily="2" charset="-122"/>
              </a:rPr>
              <a:t>）有结构名</a:t>
            </a:r>
          </a:p>
          <a:p>
            <a:pPr lvl="1">
              <a:lnSpc>
                <a:spcPct val="70000"/>
              </a:lnSpc>
              <a:spcBef>
                <a:spcPts val="600"/>
              </a:spcBef>
              <a:buFont typeface="Wingdings" pitchFamily="2" charset="2"/>
              <a:buNone/>
            </a:pPr>
            <a:r>
              <a:rPr lang="en-US" altLang="zh-CN" sz="2000" dirty="0" err="1">
                <a:ea typeface="宋体" pitchFamily="2" charset="-122"/>
              </a:rPr>
              <a:t>struct</a:t>
            </a:r>
            <a:r>
              <a:rPr lang="en-US" altLang="zh-CN" sz="2000" dirty="0">
                <a:ea typeface="宋体" pitchFamily="2" charset="-122"/>
              </a:rPr>
              <a:t> date {</a:t>
            </a:r>
          </a:p>
          <a:p>
            <a:pPr lvl="1">
              <a:lnSpc>
                <a:spcPct val="70000"/>
              </a:lnSpc>
              <a:spcBef>
                <a:spcPts val="600"/>
              </a:spcBef>
              <a:buFont typeface="Wingdings" pitchFamily="2" charset="2"/>
              <a:buNone/>
            </a:pPr>
            <a:r>
              <a:rPr lang="en-US" altLang="zh-CN" sz="2000" dirty="0">
                <a:ea typeface="宋体" pitchFamily="2" charset="-122"/>
              </a:rPr>
              <a:t>  …</a:t>
            </a:r>
          </a:p>
          <a:p>
            <a:pPr lvl="1">
              <a:lnSpc>
                <a:spcPct val="70000"/>
              </a:lnSpc>
              <a:spcBef>
                <a:spcPts val="600"/>
              </a:spcBef>
              <a:buFont typeface="Wingdings" pitchFamily="2" charset="2"/>
              <a:buNone/>
            </a:pPr>
            <a:r>
              <a:rPr lang="en-US" altLang="zh-CN" sz="2000" dirty="0">
                <a:ea typeface="宋体" pitchFamily="2" charset="-122"/>
              </a:rPr>
              <a:t>} ;</a:t>
            </a:r>
          </a:p>
          <a:p>
            <a:pPr lvl="1">
              <a:lnSpc>
                <a:spcPct val="70000"/>
              </a:lnSpc>
              <a:spcBef>
                <a:spcPts val="600"/>
              </a:spcBef>
              <a:buFont typeface="Wingdings" pitchFamily="2" charset="2"/>
              <a:buNone/>
            </a:pPr>
            <a:r>
              <a:rPr lang="en-US" altLang="zh-CN" sz="2000" dirty="0" err="1">
                <a:ea typeface="宋体" pitchFamily="2" charset="-122"/>
              </a:rPr>
              <a:t>struct</a:t>
            </a:r>
            <a:r>
              <a:rPr lang="en-US" altLang="zh-CN" sz="2000" dirty="0">
                <a:ea typeface="宋体" pitchFamily="2" charset="-122"/>
              </a:rPr>
              <a:t> date s1, s2;</a:t>
            </a:r>
          </a:p>
          <a:p>
            <a:pPr lvl="1">
              <a:lnSpc>
                <a:spcPct val="70000"/>
              </a:lnSpc>
              <a:spcBef>
                <a:spcPts val="600"/>
              </a:spcBef>
              <a:buFont typeface="Wingdings" pitchFamily="2" charset="2"/>
              <a:buNone/>
            </a:pPr>
            <a:r>
              <a:rPr lang="zh-CN" altLang="en-US" sz="2000" dirty="0">
                <a:ea typeface="宋体" pitchFamily="2" charset="-122"/>
              </a:rPr>
              <a:t>通常用来说明外部结构变量，或需要在多个函数中用到的相同的结构的变量。</a:t>
            </a:r>
          </a:p>
          <a:p>
            <a:pPr marL="0" indent="0">
              <a:lnSpc>
                <a:spcPct val="70000"/>
              </a:lnSpc>
              <a:spcBef>
                <a:spcPts val="600"/>
              </a:spcBef>
              <a:buNone/>
            </a:pPr>
            <a:r>
              <a:rPr lang="en-US" altLang="zh-CN" sz="2000" b="0" dirty="0">
                <a:ea typeface="宋体" pitchFamily="2" charset="-122"/>
              </a:rPr>
              <a:t>3</a:t>
            </a:r>
            <a:r>
              <a:rPr lang="zh-CN" altLang="en-US" sz="2000" b="0" dirty="0">
                <a:ea typeface="宋体" pitchFamily="2" charset="-122"/>
              </a:rPr>
              <a:t>）使用</a:t>
            </a:r>
            <a:r>
              <a:rPr lang="en-US" altLang="zh-CN" sz="2000" b="0" dirty="0" err="1">
                <a:ea typeface="宋体" pitchFamily="2" charset="-122"/>
              </a:rPr>
              <a:t>typedef</a:t>
            </a:r>
            <a:endParaRPr lang="en-US" altLang="zh-CN" sz="2000" b="0" dirty="0">
              <a:ea typeface="宋体" pitchFamily="2" charset="-122"/>
            </a:endParaRPr>
          </a:p>
          <a:p>
            <a:pPr lvl="1">
              <a:lnSpc>
                <a:spcPct val="70000"/>
              </a:lnSpc>
              <a:spcBef>
                <a:spcPts val="600"/>
              </a:spcBef>
              <a:buFont typeface="Wingdings" pitchFamily="2" charset="2"/>
              <a:buNone/>
            </a:pPr>
            <a:r>
              <a:rPr lang="en-US" altLang="zh-CN" sz="2000" dirty="0" err="1">
                <a:ea typeface="宋体" pitchFamily="2" charset="-122"/>
              </a:rPr>
              <a:t>typedef</a:t>
            </a:r>
            <a:r>
              <a:rPr lang="en-US" altLang="zh-CN" sz="2000" dirty="0">
                <a:ea typeface="宋体" pitchFamily="2" charset="-122"/>
              </a:rPr>
              <a:t> </a:t>
            </a:r>
            <a:r>
              <a:rPr lang="en-US" altLang="zh-CN" sz="2000" dirty="0" err="1">
                <a:ea typeface="宋体" pitchFamily="2" charset="-122"/>
              </a:rPr>
              <a:t>struct</a:t>
            </a:r>
            <a:r>
              <a:rPr lang="en-US" altLang="zh-CN" sz="2000" dirty="0">
                <a:ea typeface="宋体" pitchFamily="2" charset="-122"/>
              </a:rPr>
              <a:t> {</a:t>
            </a:r>
          </a:p>
          <a:p>
            <a:pPr lvl="1">
              <a:lnSpc>
                <a:spcPct val="70000"/>
              </a:lnSpc>
              <a:spcBef>
                <a:spcPts val="600"/>
              </a:spcBef>
              <a:buFont typeface="Wingdings" pitchFamily="2" charset="2"/>
              <a:buNone/>
            </a:pPr>
            <a:r>
              <a:rPr lang="en-US" altLang="zh-CN" sz="2000" dirty="0">
                <a:ea typeface="宋体" pitchFamily="2" charset="-122"/>
              </a:rPr>
              <a:t>  …</a:t>
            </a:r>
          </a:p>
          <a:p>
            <a:pPr lvl="1">
              <a:lnSpc>
                <a:spcPct val="70000"/>
              </a:lnSpc>
              <a:spcBef>
                <a:spcPts val="600"/>
              </a:spcBef>
              <a:buFont typeface="Wingdings" pitchFamily="2" charset="2"/>
              <a:buNone/>
            </a:pPr>
            <a:r>
              <a:rPr lang="en-US" altLang="zh-CN" sz="2000" dirty="0">
                <a:ea typeface="宋体" pitchFamily="2" charset="-122"/>
              </a:rPr>
              <a:t>} DATE;</a:t>
            </a:r>
          </a:p>
          <a:p>
            <a:pPr lvl="1">
              <a:lnSpc>
                <a:spcPct val="70000"/>
              </a:lnSpc>
              <a:spcBef>
                <a:spcPts val="600"/>
              </a:spcBef>
              <a:buFont typeface="Wingdings" pitchFamily="2" charset="2"/>
              <a:buNone/>
            </a:pPr>
            <a:r>
              <a:rPr lang="zh-CN" altLang="en-US" sz="2000" dirty="0">
                <a:ea typeface="宋体" pitchFamily="2" charset="-122"/>
              </a:rPr>
              <a:t>则变量定义为：</a:t>
            </a:r>
            <a:r>
              <a:rPr lang="en-US" altLang="zh-CN" sz="2000" dirty="0">
                <a:ea typeface="宋体" pitchFamily="2" charset="-122"/>
              </a:rPr>
              <a:t>DATE d, *pd, ad[10];</a:t>
            </a:r>
          </a:p>
          <a:p>
            <a:pPr lvl="1">
              <a:lnSpc>
                <a:spcPct val="70000"/>
              </a:lnSpc>
              <a:spcBef>
                <a:spcPts val="600"/>
              </a:spcBef>
              <a:buFont typeface="Wingdings" pitchFamily="2" charset="2"/>
              <a:buNone/>
            </a:pPr>
            <a:r>
              <a:rPr lang="zh-CN" altLang="en-US" sz="2000" dirty="0">
                <a:ea typeface="宋体" pitchFamily="2" charset="-122"/>
              </a:rPr>
              <a:t>使用</a:t>
            </a:r>
            <a:r>
              <a:rPr lang="en-US" altLang="zh-CN" sz="2000" dirty="0" err="1">
                <a:ea typeface="宋体" pitchFamily="2" charset="-122"/>
              </a:rPr>
              <a:t>typedef</a:t>
            </a:r>
            <a:r>
              <a:rPr lang="zh-CN" altLang="en-US" sz="2000" dirty="0">
                <a:ea typeface="宋体" pitchFamily="2" charset="-122"/>
              </a:rPr>
              <a:t>定义结构类型名后，结构变量的定义（或说明）就更简洁了。</a:t>
            </a:r>
          </a:p>
        </p:txBody>
      </p:sp>
      <p:sp>
        <p:nvSpPr>
          <p:cNvPr id="146436" name="AutoShape 4"/>
          <p:cNvSpPr>
            <a:spLocks noChangeArrowheads="1"/>
          </p:cNvSpPr>
          <p:nvPr/>
        </p:nvSpPr>
        <p:spPr bwMode="auto">
          <a:xfrm>
            <a:off x="5429581" y="5650653"/>
            <a:ext cx="3267300" cy="504818"/>
          </a:xfrm>
          <a:prstGeom prst="wedgeRoundRectCallout">
            <a:avLst>
              <a:gd name="adj1" fmla="val -127067"/>
              <a:gd name="adj2" fmla="val -148106"/>
              <a:gd name="adj3" fmla="val 16667"/>
            </a:avLst>
          </a:prstGeom>
          <a:solidFill>
            <a:schemeClr val="accent1"/>
          </a:solidFill>
          <a:ln w="9525">
            <a:solidFill>
              <a:schemeClr val="tx1"/>
            </a:solidFill>
            <a:miter lim="800000"/>
            <a:headEnd/>
            <a:tailEnd/>
          </a:ln>
        </p:spPr>
        <p:txBody>
          <a:bodyPr lIns="108932" tIns="54466" rIns="108932" bIns="54466"/>
          <a:lstStyle/>
          <a:p>
            <a:pPr algn="ctr"/>
            <a:r>
              <a:rPr lang="zh-CN" altLang="en-US" dirty="0">
                <a:solidFill>
                  <a:srgbClr val="3333FF"/>
                </a:solidFill>
              </a:rPr>
              <a:t>类型定义</a:t>
            </a:r>
          </a:p>
        </p:txBody>
      </p:sp>
      <p:sp>
        <p:nvSpPr>
          <p:cNvPr id="7" name="TextBox 6"/>
          <p:cNvSpPr txBox="1"/>
          <p:nvPr/>
        </p:nvSpPr>
        <p:spPr>
          <a:xfrm>
            <a:off x="6031411" y="2782446"/>
            <a:ext cx="4564579" cy="84866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rtlCol="0">
            <a:spAutoFit/>
          </a:bodyPr>
          <a:lstStyle/>
          <a:p>
            <a:r>
              <a:rPr lang="zh-CN" altLang="en-US" b="0" dirty="0">
                <a:latin typeface="楷体" pitchFamily="49" charset="-122"/>
                <a:ea typeface="楷体" pitchFamily="49" charset="-122"/>
              </a:rPr>
              <a:t>第二三种最灵活</a:t>
            </a:r>
            <a:r>
              <a:rPr lang="en-US" altLang="zh-CN" b="0" dirty="0">
                <a:latin typeface="楷体" pitchFamily="49" charset="-122"/>
                <a:ea typeface="楷体" pitchFamily="49" charset="-122"/>
              </a:rPr>
              <a:t>,</a:t>
            </a:r>
            <a:r>
              <a:rPr lang="zh-CN" altLang="en-US" b="0" dirty="0">
                <a:latin typeface="楷体" pitchFamily="49" charset="-122"/>
                <a:ea typeface="楷体" pitchFamily="49" charset="-122"/>
              </a:rPr>
              <a:t>尤其是第三种</a:t>
            </a:r>
            <a:endParaRPr lang="en-US" altLang="zh-CN" b="0" dirty="0">
              <a:latin typeface="楷体" pitchFamily="49" charset="-122"/>
              <a:ea typeface="楷体" pitchFamily="49" charset="-122"/>
            </a:endParaRPr>
          </a:p>
          <a:p>
            <a:r>
              <a:rPr lang="zh-CN" altLang="en-US" b="0" dirty="0">
                <a:latin typeface="楷体" pitchFamily="49" charset="-122"/>
                <a:ea typeface="楷体" pitchFamily="49" charset="-122"/>
              </a:rPr>
              <a:t>可以像使用普通类型一样来使用</a:t>
            </a:r>
          </a:p>
        </p:txBody>
      </p:sp>
    </p:spTree>
    <p:extLst>
      <p:ext uri="{BB962C8B-B14F-4D97-AF65-F5344CB8AC3E}">
        <p14:creationId xmlns:p14="http://schemas.microsoft.com/office/powerpoint/2010/main" val="216855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blinds(horizontal)">
                                      <p:cBhvr>
                                        <p:cTn id="7" dur="500"/>
                                        <p:tgtEl>
                                          <p:spTgt spid="146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灯片编号占位符 4"/>
          <p:cNvSpPr>
            <a:spLocks noGrp="1"/>
          </p:cNvSpPr>
          <p:nvPr>
            <p:ph type="sldNum" sz="quarter" idx="11"/>
          </p:nvPr>
        </p:nvSpPr>
        <p:spPr>
          <a:noFill/>
        </p:spPr>
        <p:txBody>
          <a:bodyPr/>
          <a:lstStyle/>
          <a:p>
            <a:fld id="{3D971EE1-280E-44DA-9E07-E67D5C99E860}" type="slidenum">
              <a:rPr lang="en-US" altLang="zh-CN" smtClean="0"/>
              <a:pPr/>
              <a:t>102</a:t>
            </a:fld>
            <a:endParaRPr lang="en-US" altLang="zh-CN"/>
          </a:p>
        </p:txBody>
      </p:sp>
      <p:sp>
        <p:nvSpPr>
          <p:cNvPr id="79876" name="Rectangle 2"/>
          <p:cNvSpPr>
            <a:spLocks noGrp="1" noChangeArrowheads="1"/>
          </p:cNvSpPr>
          <p:nvPr>
            <p:ph type="title"/>
          </p:nvPr>
        </p:nvSpPr>
        <p:spPr/>
        <p:txBody>
          <a:bodyPr/>
          <a:lstStyle/>
          <a:p>
            <a:r>
              <a:rPr lang="zh-CN" altLang="en-US">
                <a:ea typeface="宋体" pitchFamily="2" charset="-122"/>
              </a:rPr>
              <a:t>类型定义（</a:t>
            </a:r>
            <a:r>
              <a:rPr lang="en-US" altLang="zh-CN">
                <a:ea typeface="宋体" pitchFamily="2" charset="-122"/>
              </a:rPr>
              <a:t>typedef</a:t>
            </a:r>
            <a:r>
              <a:rPr lang="zh-CN" altLang="en-US">
                <a:ea typeface="宋体" pitchFamily="2" charset="-122"/>
              </a:rPr>
              <a:t>）</a:t>
            </a:r>
          </a:p>
        </p:txBody>
      </p:sp>
      <p:sp>
        <p:nvSpPr>
          <p:cNvPr id="79877" name="Rectangle 3"/>
          <p:cNvSpPr>
            <a:spLocks noGrp="1" noChangeArrowheads="1"/>
          </p:cNvSpPr>
          <p:nvPr>
            <p:ph type="body" idx="1"/>
          </p:nvPr>
        </p:nvSpPr>
        <p:spPr>
          <a:xfrm>
            <a:off x="1104595" y="1197030"/>
            <a:ext cx="9484069" cy="4557180"/>
          </a:xfrm>
        </p:spPr>
        <p:txBody>
          <a:bodyPr/>
          <a:lstStyle/>
          <a:p>
            <a:pPr>
              <a:lnSpc>
                <a:spcPts val="2502"/>
              </a:lnSpc>
              <a:spcBef>
                <a:spcPts val="715"/>
              </a:spcBef>
              <a:spcAft>
                <a:spcPts val="0"/>
              </a:spcAft>
              <a:buNone/>
            </a:pPr>
            <a:r>
              <a:rPr lang="zh-CN" altLang="en-US" sz="2400" b="0" dirty="0">
                <a:latin typeface="Times New Roman" pitchFamily="18" charset="0"/>
                <a:ea typeface="宋体" pitchFamily="2" charset="-122"/>
                <a:cs typeface="Times New Roman" pitchFamily="18" charset="0"/>
              </a:rPr>
              <a:t>类型定义的语法格式为：</a:t>
            </a:r>
          </a:p>
          <a:p>
            <a:pPr lvl="1">
              <a:lnSpc>
                <a:spcPts val="2502"/>
              </a:lnSpc>
              <a:spcBef>
                <a:spcPts val="715"/>
              </a:spcBef>
              <a:spcAft>
                <a:spcPts val="0"/>
              </a:spcAft>
              <a:buNone/>
            </a:pPr>
            <a:r>
              <a:rPr lang="en-US" altLang="zh-CN" sz="2400" b="1" i="1" dirty="0" err="1">
                <a:solidFill>
                  <a:srgbClr val="0033CC"/>
                </a:solidFill>
                <a:latin typeface="Times New Roman" pitchFamily="18" charset="0"/>
                <a:ea typeface="宋体" pitchFamily="2" charset="-122"/>
                <a:cs typeface="Times New Roman" pitchFamily="18" charset="0"/>
              </a:rPr>
              <a:t>typedef</a:t>
            </a:r>
            <a:r>
              <a:rPr lang="en-US" altLang="zh-CN" sz="2400" i="1" dirty="0">
                <a:solidFill>
                  <a:srgbClr val="0033CC"/>
                </a:solidFill>
                <a:latin typeface="Times New Roman" pitchFamily="18" charset="0"/>
                <a:ea typeface="宋体" pitchFamily="2" charset="-122"/>
                <a:cs typeface="Times New Roman" pitchFamily="18" charset="0"/>
              </a:rPr>
              <a:t>  </a:t>
            </a:r>
            <a:r>
              <a:rPr lang="zh-CN" altLang="en-US" sz="2400" i="1" dirty="0">
                <a:solidFill>
                  <a:srgbClr val="0033CC"/>
                </a:solidFill>
                <a:latin typeface="Times New Roman" pitchFamily="18" charset="0"/>
                <a:ea typeface="宋体" pitchFamily="2" charset="-122"/>
                <a:cs typeface="Times New Roman" pitchFamily="18" charset="0"/>
              </a:rPr>
              <a:t>原类型名  新类型名</a:t>
            </a:r>
            <a:endParaRPr lang="zh-CN" altLang="en-US" sz="2400" dirty="0">
              <a:latin typeface="Times New Roman" pitchFamily="18" charset="0"/>
              <a:ea typeface="宋体" pitchFamily="2" charset="-122"/>
              <a:cs typeface="Times New Roman" pitchFamily="18" charset="0"/>
            </a:endParaRPr>
          </a:p>
          <a:p>
            <a:pPr>
              <a:lnSpc>
                <a:spcPts val="2502"/>
              </a:lnSpc>
              <a:spcBef>
                <a:spcPts val="715"/>
              </a:spcBef>
              <a:spcAft>
                <a:spcPts val="0"/>
              </a:spcAft>
              <a:buNone/>
            </a:pPr>
            <a:r>
              <a:rPr lang="zh-CN" altLang="en-US" sz="2400" b="0" dirty="0">
                <a:latin typeface="Times New Roman" pitchFamily="18" charset="0"/>
                <a:ea typeface="宋体" pitchFamily="2" charset="-122"/>
                <a:cs typeface="Times New Roman" pitchFamily="18" charset="0"/>
              </a:rPr>
              <a:t>如：</a:t>
            </a:r>
          </a:p>
          <a:p>
            <a:pPr lvl="1">
              <a:lnSpc>
                <a:spcPts val="2502"/>
              </a:lnSpc>
              <a:spcBef>
                <a:spcPts val="715"/>
              </a:spcBef>
              <a:spcAft>
                <a:spcPts val="0"/>
              </a:spcAft>
              <a:buNone/>
            </a:pPr>
            <a:r>
              <a:rPr lang="en-US" altLang="zh-CN" sz="2400" dirty="0" err="1">
                <a:latin typeface="Times New Roman" pitchFamily="18" charset="0"/>
                <a:ea typeface="宋体" pitchFamily="2" charset="-122"/>
                <a:cs typeface="Times New Roman" pitchFamily="18" charset="0"/>
              </a:rPr>
              <a:t>typedef</a:t>
            </a: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int</a:t>
            </a:r>
            <a:r>
              <a:rPr lang="en-US" altLang="zh-CN" sz="2400" dirty="0">
                <a:latin typeface="Times New Roman" pitchFamily="18" charset="0"/>
                <a:ea typeface="宋体" pitchFamily="2" charset="-122"/>
                <a:cs typeface="Times New Roman" pitchFamily="18" charset="0"/>
              </a:rPr>
              <a:t>  LENGTH;</a:t>
            </a:r>
          </a:p>
          <a:p>
            <a:pPr lvl="1">
              <a:lnSpc>
                <a:spcPts val="2502"/>
              </a:lnSpc>
              <a:spcBef>
                <a:spcPts val="715"/>
              </a:spcBef>
              <a:spcAft>
                <a:spcPts val="0"/>
              </a:spcAft>
              <a:buNone/>
            </a:pPr>
            <a:r>
              <a:rPr lang="en-US" altLang="zh-CN" sz="2400" dirty="0" err="1">
                <a:latin typeface="Times New Roman" pitchFamily="18" charset="0"/>
                <a:ea typeface="宋体" pitchFamily="2" charset="-122"/>
                <a:cs typeface="Times New Roman" pitchFamily="18" charset="0"/>
              </a:rPr>
              <a:t>typedef</a:t>
            </a:r>
            <a:r>
              <a:rPr lang="en-US" altLang="zh-CN" sz="2400" dirty="0">
                <a:latin typeface="Times New Roman" pitchFamily="18" charset="0"/>
                <a:ea typeface="宋体" pitchFamily="2" charset="-122"/>
                <a:cs typeface="Times New Roman" pitchFamily="18" charset="0"/>
              </a:rPr>
              <a:t>  char  *STRING;</a:t>
            </a:r>
          </a:p>
          <a:p>
            <a:pPr>
              <a:lnSpc>
                <a:spcPts val="2502"/>
              </a:lnSpc>
              <a:spcBef>
                <a:spcPts val="715"/>
              </a:spcBef>
              <a:spcAft>
                <a:spcPts val="0"/>
              </a:spcAft>
              <a:buNone/>
            </a:pPr>
            <a:r>
              <a:rPr lang="zh-CN" altLang="en-US" sz="2400" b="0" dirty="0">
                <a:latin typeface="Times New Roman" pitchFamily="18" charset="0"/>
                <a:ea typeface="宋体" pitchFamily="2" charset="-122"/>
                <a:cs typeface="Times New Roman" pitchFamily="18" charset="0"/>
              </a:rPr>
              <a:t>变量说明为：</a:t>
            </a:r>
          </a:p>
          <a:p>
            <a:pPr lvl="1">
              <a:lnSpc>
                <a:spcPts val="2502"/>
              </a:lnSpc>
              <a:spcBef>
                <a:spcPts val="715"/>
              </a:spcBef>
              <a:spcAft>
                <a:spcPts val="0"/>
              </a:spcAft>
              <a:buNone/>
            </a:pPr>
            <a:r>
              <a:rPr lang="en-US" altLang="zh-CN" sz="2400" dirty="0">
                <a:latin typeface="Times New Roman" pitchFamily="18" charset="0"/>
                <a:ea typeface="宋体" pitchFamily="2" charset="-122"/>
                <a:cs typeface="Times New Roman" pitchFamily="18" charset="0"/>
              </a:rPr>
              <a:t>LENGTH  </a:t>
            </a:r>
            <a:r>
              <a:rPr lang="en-US" altLang="zh-CN" sz="2400" dirty="0" err="1">
                <a:latin typeface="Times New Roman" pitchFamily="18" charset="0"/>
                <a:ea typeface="宋体" pitchFamily="2" charset="-122"/>
                <a:cs typeface="Times New Roman" pitchFamily="18" charset="0"/>
              </a:rPr>
              <a:t>len</a:t>
            </a: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maxlen</a:t>
            </a:r>
            <a:r>
              <a:rPr lang="en-US" altLang="zh-CN" sz="2400" dirty="0">
                <a:latin typeface="Times New Roman" pitchFamily="18" charset="0"/>
                <a:ea typeface="宋体" pitchFamily="2" charset="-122"/>
                <a:cs typeface="Times New Roman" pitchFamily="18" charset="0"/>
              </a:rPr>
              <a:t>;</a:t>
            </a:r>
          </a:p>
          <a:p>
            <a:pPr lvl="1">
              <a:lnSpc>
                <a:spcPts val="2502"/>
              </a:lnSpc>
              <a:spcBef>
                <a:spcPts val="715"/>
              </a:spcBef>
              <a:spcAft>
                <a:spcPts val="0"/>
              </a:spcAft>
              <a:buNone/>
            </a:pPr>
            <a:r>
              <a:rPr lang="en-US" altLang="zh-CN" sz="2400" dirty="0">
                <a:latin typeface="Times New Roman" pitchFamily="18" charset="0"/>
                <a:ea typeface="宋体" pitchFamily="2" charset="-122"/>
                <a:cs typeface="Times New Roman" pitchFamily="18" charset="0"/>
              </a:rPr>
              <a:t>STRING  </a:t>
            </a:r>
            <a:r>
              <a:rPr lang="en-US" altLang="zh-CN" sz="2400" dirty="0" err="1">
                <a:latin typeface="Times New Roman" pitchFamily="18" charset="0"/>
                <a:ea typeface="宋体" pitchFamily="2" charset="-122"/>
                <a:cs typeface="Times New Roman" pitchFamily="18" charset="0"/>
              </a:rPr>
              <a:t>lineptr</a:t>
            </a:r>
            <a:r>
              <a:rPr lang="en-US" altLang="zh-CN" sz="2400" dirty="0">
                <a:latin typeface="Times New Roman" pitchFamily="18" charset="0"/>
                <a:ea typeface="宋体" pitchFamily="2" charset="-122"/>
                <a:cs typeface="Times New Roman" pitchFamily="18" charset="0"/>
              </a:rPr>
              <a:t>[LINES], </a:t>
            </a:r>
            <a:r>
              <a:rPr lang="en-US" altLang="zh-CN" sz="2400" dirty="0" err="1">
                <a:latin typeface="Times New Roman" pitchFamily="18" charset="0"/>
                <a:ea typeface="宋体" pitchFamily="2" charset="-122"/>
                <a:cs typeface="Times New Roman" pitchFamily="18" charset="0"/>
              </a:rPr>
              <a:t>alloc</a:t>
            </a:r>
            <a:r>
              <a:rPr lang="en-US" altLang="zh-CN" sz="2400" dirty="0">
                <a:latin typeface="Times New Roman" pitchFamily="18" charset="0"/>
                <a:ea typeface="宋体" pitchFamily="2" charset="-122"/>
                <a:cs typeface="Times New Roman" pitchFamily="18" charset="0"/>
              </a:rPr>
              <a:t>( );</a:t>
            </a:r>
          </a:p>
          <a:p>
            <a:pPr>
              <a:lnSpc>
                <a:spcPts val="2502"/>
              </a:lnSpc>
              <a:spcBef>
                <a:spcPts val="715"/>
              </a:spcBef>
              <a:spcAft>
                <a:spcPts val="0"/>
              </a:spcAft>
              <a:buNone/>
            </a:pPr>
            <a:r>
              <a:rPr lang="zh-CN" altLang="en-US" sz="2400" b="0" dirty="0">
                <a:latin typeface="Times New Roman" pitchFamily="18" charset="0"/>
                <a:ea typeface="宋体" pitchFamily="2" charset="-122"/>
                <a:cs typeface="Times New Roman" pitchFamily="18" charset="0"/>
              </a:rPr>
              <a:t>这与如下直接说明等价：</a:t>
            </a:r>
          </a:p>
          <a:p>
            <a:pPr lvl="1">
              <a:lnSpc>
                <a:spcPts val="2502"/>
              </a:lnSpc>
              <a:spcBef>
                <a:spcPts val="715"/>
              </a:spcBef>
              <a:spcAft>
                <a:spcPts val="0"/>
              </a:spcAft>
              <a:buNone/>
            </a:pPr>
            <a:r>
              <a:rPr lang="en-US" altLang="zh-CN" sz="2400" dirty="0" err="1">
                <a:latin typeface="Times New Roman" pitchFamily="18" charset="0"/>
                <a:ea typeface="宋体" pitchFamily="2" charset="-122"/>
                <a:cs typeface="Times New Roman" pitchFamily="18" charset="0"/>
              </a:rPr>
              <a:t>int</a:t>
            </a: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len</a:t>
            </a: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maxlen</a:t>
            </a:r>
            <a:r>
              <a:rPr lang="en-US" altLang="zh-CN" sz="2400" dirty="0">
                <a:latin typeface="Times New Roman" pitchFamily="18" charset="0"/>
                <a:ea typeface="宋体" pitchFamily="2" charset="-122"/>
                <a:cs typeface="Times New Roman" pitchFamily="18" charset="0"/>
              </a:rPr>
              <a:t>;</a:t>
            </a:r>
          </a:p>
          <a:p>
            <a:pPr lvl="1">
              <a:lnSpc>
                <a:spcPts val="2502"/>
              </a:lnSpc>
              <a:spcBef>
                <a:spcPts val="715"/>
              </a:spcBef>
              <a:spcAft>
                <a:spcPts val="0"/>
              </a:spcAft>
              <a:buNone/>
            </a:pPr>
            <a:r>
              <a:rPr lang="en-US" altLang="zh-CN" sz="2400" dirty="0">
                <a:latin typeface="Times New Roman" pitchFamily="18" charset="0"/>
                <a:ea typeface="宋体" pitchFamily="2" charset="-122"/>
                <a:cs typeface="Times New Roman" pitchFamily="18" charset="0"/>
              </a:rPr>
              <a:t>char  *</a:t>
            </a:r>
            <a:r>
              <a:rPr lang="en-US" altLang="zh-CN" sz="2400" dirty="0" err="1">
                <a:latin typeface="Times New Roman" pitchFamily="18" charset="0"/>
                <a:ea typeface="宋体" pitchFamily="2" charset="-122"/>
                <a:cs typeface="Times New Roman" pitchFamily="18" charset="0"/>
              </a:rPr>
              <a:t>lineptr</a:t>
            </a:r>
            <a:r>
              <a:rPr lang="en-US" altLang="zh-CN" sz="2400" dirty="0">
                <a:latin typeface="Times New Roman" pitchFamily="18" charset="0"/>
                <a:ea typeface="宋体" pitchFamily="2" charset="-122"/>
                <a:cs typeface="Times New Roman" pitchFamily="18" charset="0"/>
              </a:rPr>
              <a:t>[LINES], *</a:t>
            </a:r>
            <a:r>
              <a:rPr lang="en-US" altLang="zh-CN" sz="2400" dirty="0" err="1">
                <a:latin typeface="Times New Roman" pitchFamily="18" charset="0"/>
                <a:ea typeface="宋体" pitchFamily="2" charset="-122"/>
                <a:cs typeface="Times New Roman" pitchFamily="18" charset="0"/>
              </a:rPr>
              <a:t>alloc</a:t>
            </a:r>
            <a:r>
              <a:rPr lang="en-US" altLang="zh-CN" sz="2400" dirty="0">
                <a:latin typeface="Times New Roman" pitchFamily="18" charset="0"/>
                <a:ea typeface="宋体" pitchFamily="2" charset="-122"/>
                <a:cs typeface="Times New Roman" pitchFamily="18" charset="0"/>
              </a:rPr>
              <a:t>( );</a:t>
            </a:r>
          </a:p>
        </p:txBody>
      </p:sp>
      <p:sp>
        <p:nvSpPr>
          <p:cNvPr id="6" name="TextBox 5"/>
          <p:cNvSpPr txBox="1"/>
          <p:nvPr/>
        </p:nvSpPr>
        <p:spPr>
          <a:xfrm>
            <a:off x="7182471" y="45418"/>
            <a:ext cx="5022230" cy="6855432"/>
          </a:xfrm>
          <a:prstGeom prst="rect">
            <a:avLst/>
          </a:prstGeom>
          <a:solidFill>
            <a:srgbClr val="FFCD2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rtlCol="0">
            <a:spAutoFit/>
          </a:bodyPr>
          <a:lstStyle/>
          <a:p>
            <a:r>
              <a:rPr lang="en-US" altLang="zh-CN" sz="2300" b="0" dirty="0" err="1">
                <a:latin typeface="楷体" pitchFamily="49" charset="-122"/>
                <a:ea typeface="楷体" pitchFamily="49" charset="-122"/>
              </a:rPr>
              <a:t>typedef</a:t>
            </a:r>
            <a:r>
              <a:rPr lang="zh-CN" altLang="en-US" sz="2300" b="0" dirty="0">
                <a:latin typeface="楷体" pitchFamily="49" charset="-122"/>
                <a:ea typeface="楷体" pitchFamily="49" charset="-122"/>
              </a:rPr>
              <a:t>常见用法：</a:t>
            </a:r>
            <a:endParaRPr lang="en-US" altLang="zh-CN" sz="2300" b="0" dirty="0">
              <a:latin typeface="楷体" pitchFamily="49" charset="-122"/>
              <a:ea typeface="楷体" pitchFamily="49" charset="-122"/>
            </a:endParaRPr>
          </a:p>
          <a:p>
            <a:pPr marL="408497" indent="-408497">
              <a:buAutoNum type="arabicPeriod"/>
            </a:pPr>
            <a:r>
              <a:rPr lang="zh-CN" altLang="en-US" sz="2300" b="0" dirty="0">
                <a:latin typeface="楷体" pitchFamily="49" charset="-122"/>
                <a:ea typeface="楷体" pitchFamily="49" charset="-122"/>
              </a:rPr>
              <a:t>一些安全关键的软件中需要在程序中明确运行环境的数据类型长度，如：</a:t>
            </a:r>
            <a:endParaRPr lang="en-US" altLang="zh-CN" sz="2300" b="0" dirty="0">
              <a:latin typeface="楷体" pitchFamily="49" charset="-122"/>
              <a:ea typeface="楷体" pitchFamily="49" charset="-122"/>
            </a:endParaRPr>
          </a:p>
          <a:p>
            <a:pPr marL="953159" lvl="1" indent="-408497"/>
            <a:r>
              <a:rPr lang="en-US" altLang="zh-CN" sz="2300" b="0" dirty="0" err="1">
                <a:latin typeface="楷体" pitchFamily="49" charset="-122"/>
                <a:ea typeface="楷体" pitchFamily="49" charset="-122"/>
              </a:rPr>
              <a:t>typedef</a:t>
            </a:r>
            <a:r>
              <a:rPr lang="en-US" altLang="zh-CN" sz="2300" b="0" dirty="0">
                <a:latin typeface="楷体" pitchFamily="49" charset="-122"/>
                <a:ea typeface="楷体" pitchFamily="49" charset="-122"/>
              </a:rPr>
              <a:t> </a:t>
            </a:r>
            <a:r>
              <a:rPr lang="en-US" altLang="zh-CN" sz="2300" b="0" dirty="0" err="1">
                <a:latin typeface="楷体" pitchFamily="49" charset="-122"/>
                <a:ea typeface="楷体" pitchFamily="49" charset="-122"/>
              </a:rPr>
              <a:t>int</a:t>
            </a:r>
            <a:r>
              <a:rPr lang="en-US" altLang="zh-CN" sz="2300" b="0" dirty="0">
                <a:latin typeface="楷体" pitchFamily="49" charset="-122"/>
                <a:ea typeface="楷体" pitchFamily="49" charset="-122"/>
              </a:rPr>
              <a:t> INT32;</a:t>
            </a:r>
          </a:p>
          <a:p>
            <a:pPr marL="953159" lvl="1" indent="-408497"/>
            <a:r>
              <a:rPr lang="en-US" altLang="zh-CN" sz="2300" b="0" dirty="0" err="1">
                <a:latin typeface="楷体" pitchFamily="49" charset="-122"/>
                <a:ea typeface="楷体" pitchFamily="49" charset="-122"/>
              </a:rPr>
              <a:t>typedef</a:t>
            </a:r>
            <a:r>
              <a:rPr lang="en-US" altLang="zh-CN" sz="2300" b="0" dirty="0">
                <a:latin typeface="楷体" pitchFamily="49" charset="-122"/>
                <a:ea typeface="楷体" pitchFamily="49" charset="-122"/>
              </a:rPr>
              <a:t> short INT16</a:t>
            </a:r>
          </a:p>
          <a:p>
            <a:pPr marL="953159" lvl="1" indent="-408497"/>
            <a:r>
              <a:rPr lang="en-US" altLang="zh-CN" sz="2300" b="0" dirty="0">
                <a:latin typeface="楷体" pitchFamily="49" charset="-122"/>
                <a:ea typeface="楷体" pitchFamily="49" charset="-122"/>
              </a:rPr>
              <a:t>INT32 port0,port1;</a:t>
            </a:r>
          </a:p>
          <a:p>
            <a:pPr marL="953159" lvl="1" indent="-408497"/>
            <a:r>
              <a:rPr lang="en-US" altLang="zh-CN" sz="2300" b="0" dirty="0">
                <a:latin typeface="楷体" pitchFamily="49" charset="-122"/>
                <a:ea typeface="楷体" pitchFamily="49" charset="-122"/>
              </a:rPr>
              <a:t>…</a:t>
            </a:r>
          </a:p>
          <a:p>
            <a:pPr marL="408497" indent="-408497"/>
            <a:r>
              <a:rPr lang="en-US" altLang="zh-CN" sz="2300" b="0" dirty="0">
                <a:latin typeface="楷体" pitchFamily="49" charset="-122"/>
                <a:ea typeface="楷体" pitchFamily="49" charset="-122"/>
              </a:rPr>
              <a:t>2. </a:t>
            </a:r>
            <a:r>
              <a:rPr lang="zh-CN" altLang="en-US" sz="2300" b="0" dirty="0">
                <a:latin typeface="楷体" pitchFamily="49" charset="-122"/>
                <a:ea typeface="楷体" pitchFamily="49" charset="-122"/>
              </a:rPr>
              <a:t>用来定义结构类型，如</a:t>
            </a:r>
            <a:r>
              <a:rPr lang="en-US" altLang="zh-CN" sz="2300" b="0" dirty="0">
                <a:latin typeface="楷体" pitchFamily="49" charset="-122"/>
                <a:ea typeface="楷体" pitchFamily="49" charset="-122"/>
              </a:rPr>
              <a:t>FILE</a:t>
            </a:r>
            <a:r>
              <a:rPr lang="zh-CN" altLang="en-US" sz="2300" b="0" dirty="0">
                <a:latin typeface="楷体" pitchFamily="49" charset="-122"/>
                <a:ea typeface="楷体" pitchFamily="49" charset="-122"/>
              </a:rPr>
              <a:t>就是一个用</a:t>
            </a:r>
            <a:r>
              <a:rPr lang="en-US" altLang="zh-CN" sz="2300" b="0" dirty="0" err="1">
                <a:latin typeface="楷体" pitchFamily="49" charset="-122"/>
                <a:ea typeface="楷体" pitchFamily="49" charset="-122"/>
              </a:rPr>
              <a:t>typedef</a:t>
            </a:r>
            <a:r>
              <a:rPr lang="zh-CN" altLang="en-US" sz="2300" b="0" dirty="0">
                <a:latin typeface="楷体" pitchFamily="49" charset="-122"/>
                <a:ea typeface="楷体" pitchFamily="49" charset="-122"/>
              </a:rPr>
              <a:t>定义的结构类型。</a:t>
            </a:r>
            <a:endParaRPr lang="en-US" altLang="zh-CN" sz="2300" b="0" dirty="0">
              <a:latin typeface="楷体" pitchFamily="49" charset="-122"/>
              <a:ea typeface="楷体" pitchFamily="49" charset="-122"/>
            </a:endParaRPr>
          </a:p>
          <a:p>
            <a:pPr marL="408497" indent="-408497"/>
            <a:r>
              <a:rPr lang="en-US" altLang="zh-CN" sz="2300" b="0" dirty="0">
                <a:latin typeface="楷体" pitchFamily="49" charset="-122"/>
                <a:ea typeface="楷体" pitchFamily="49" charset="-122"/>
              </a:rPr>
              <a:t>3. </a:t>
            </a:r>
            <a:r>
              <a:rPr lang="zh-CN" altLang="en-US" sz="2300" b="0" dirty="0">
                <a:latin typeface="楷体" pitchFamily="49" charset="-122"/>
                <a:ea typeface="楷体" pitchFamily="49" charset="-122"/>
              </a:rPr>
              <a:t>数据结构中用来定义一个链表结点类型：</a:t>
            </a:r>
            <a:endParaRPr lang="en-US" altLang="zh-CN" sz="2300" b="0" dirty="0">
              <a:latin typeface="楷体" pitchFamily="49" charset="-122"/>
              <a:ea typeface="楷体" pitchFamily="49" charset="-122"/>
            </a:endParaRPr>
          </a:p>
          <a:p>
            <a:pPr lvl="1">
              <a:lnSpc>
                <a:spcPts val="2144"/>
              </a:lnSpc>
              <a:spcBef>
                <a:spcPts val="715"/>
              </a:spcBef>
              <a:spcAft>
                <a:spcPts val="0"/>
              </a:spcAft>
            </a:pPr>
            <a:r>
              <a:rPr lang="en-US" altLang="zh-CN" sz="2300" dirty="0" err="1"/>
              <a:t>typedef</a:t>
            </a:r>
            <a:r>
              <a:rPr lang="en-US" altLang="zh-CN" sz="2300" dirty="0"/>
              <a:t> </a:t>
            </a:r>
            <a:r>
              <a:rPr lang="en-US" altLang="zh-CN" sz="2300" dirty="0" err="1"/>
              <a:t>struct</a:t>
            </a:r>
            <a:r>
              <a:rPr lang="en-US" altLang="zh-CN" sz="2300" dirty="0"/>
              <a:t> node {</a:t>
            </a:r>
          </a:p>
          <a:p>
            <a:pPr lvl="1">
              <a:lnSpc>
                <a:spcPts val="2144"/>
              </a:lnSpc>
              <a:spcBef>
                <a:spcPts val="715"/>
              </a:spcBef>
              <a:spcAft>
                <a:spcPts val="0"/>
              </a:spcAft>
            </a:pPr>
            <a:r>
              <a:rPr lang="en-US" altLang="zh-CN" sz="2300" dirty="0"/>
              <a:t>    </a:t>
            </a:r>
            <a:r>
              <a:rPr lang="en-US" altLang="zh-CN" sz="2300" dirty="0" err="1"/>
              <a:t>int</a:t>
            </a:r>
            <a:r>
              <a:rPr lang="en-US" altLang="zh-CN" sz="2300" dirty="0"/>
              <a:t> n;</a:t>
            </a:r>
          </a:p>
          <a:p>
            <a:pPr lvl="1">
              <a:lnSpc>
                <a:spcPts val="2144"/>
              </a:lnSpc>
              <a:spcBef>
                <a:spcPts val="715"/>
              </a:spcBef>
              <a:spcAft>
                <a:spcPts val="0"/>
              </a:spcAft>
            </a:pPr>
            <a:r>
              <a:rPr lang="en-US" altLang="zh-CN" sz="2300" dirty="0"/>
              <a:t>    </a:t>
            </a:r>
            <a:r>
              <a:rPr lang="en-US" altLang="zh-CN" sz="2300" dirty="0" err="1"/>
              <a:t>struct</a:t>
            </a:r>
            <a:r>
              <a:rPr lang="en-US" altLang="zh-CN" sz="2300" dirty="0"/>
              <a:t> node *next;</a:t>
            </a:r>
          </a:p>
          <a:p>
            <a:pPr lvl="1">
              <a:lnSpc>
                <a:spcPts val="2144"/>
              </a:lnSpc>
              <a:spcBef>
                <a:spcPts val="715"/>
              </a:spcBef>
              <a:spcAft>
                <a:spcPts val="0"/>
              </a:spcAft>
            </a:pPr>
            <a:r>
              <a:rPr lang="en-US" altLang="zh-CN" sz="2300" dirty="0"/>
              <a:t>} *</a:t>
            </a:r>
            <a:r>
              <a:rPr lang="en-US" altLang="zh-CN" sz="2300" dirty="0" err="1"/>
              <a:t>Nodeptr</a:t>
            </a:r>
            <a:r>
              <a:rPr lang="en-US" altLang="zh-CN" sz="2300" dirty="0"/>
              <a:t>;</a:t>
            </a:r>
          </a:p>
          <a:p>
            <a:pPr marL="953159" lvl="1" indent="-408497"/>
            <a:r>
              <a:rPr lang="en-US" altLang="zh-CN" sz="2300" dirty="0" err="1"/>
              <a:t>Nodeptr</a:t>
            </a:r>
            <a:r>
              <a:rPr lang="en-US" altLang="zh-CN" sz="2300" dirty="0"/>
              <a:t> list, p;</a:t>
            </a:r>
          </a:p>
          <a:p>
            <a:pPr marL="953159" lvl="1" indent="-408497"/>
            <a:r>
              <a:rPr lang="zh-CN" altLang="en-US" sz="2300" b="0" dirty="0">
                <a:latin typeface="楷体" pitchFamily="49" charset="-122"/>
                <a:ea typeface="楷体" pitchFamily="49" charset="-122"/>
              </a:rPr>
              <a:t>实际等价于：</a:t>
            </a:r>
            <a:endParaRPr lang="en-US" altLang="zh-CN" sz="2300" b="0" dirty="0">
              <a:latin typeface="楷体" pitchFamily="49" charset="-122"/>
              <a:ea typeface="楷体" pitchFamily="49" charset="-122"/>
            </a:endParaRPr>
          </a:p>
          <a:p>
            <a:pPr marL="953159" lvl="1" indent="-408497"/>
            <a:r>
              <a:rPr lang="en-US" altLang="zh-CN" sz="2300" dirty="0" err="1"/>
              <a:t>struct</a:t>
            </a:r>
            <a:r>
              <a:rPr lang="en-US" altLang="zh-CN" sz="2300" dirty="0"/>
              <a:t> node *list,*p;</a:t>
            </a:r>
          </a:p>
        </p:txBody>
      </p:sp>
      <p:sp>
        <p:nvSpPr>
          <p:cNvPr id="7" name="AutoShape 4"/>
          <p:cNvSpPr>
            <a:spLocks noChangeArrowheads="1"/>
          </p:cNvSpPr>
          <p:nvPr/>
        </p:nvSpPr>
        <p:spPr bwMode="auto">
          <a:xfrm>
            <a:off x="1421830" y="4941962"/>
            <a:ext cx="4709423" cy="1800200"/>
          </a:xfrm>
          <a:prstGeom prst="wedgeRoundRectCallout">
            <a:avLst>
              <a:gd name="adj1" fmla="val -50250"/>
              <a:gd name="adj2" fmla="val -24345"/>
              <a:gd name="adj3" fmla="val 16667"/>
            </a:avLst>
          </a:prstGeom>
          <a:solidFill>
            <a:schemeClr val="accent1"/>
          </a:solidFill>
          <a:ln w="9525">
            <a:solidFill>
              <a:schemeClr val="tx1"/>
            </a:solidFill>
            <a:miter lim="800000"/>
            <a:headEnd/>
            <a:tailEnd/>
          </a:ln>
        </p:spPr>
        <p:txBody>
          <a:bodyPr lIns="108932" tIns="54466" rIns="108932" bIns="54466"/>
          <a:lstStyle/>
          <a:p>
            <a:pPr algn="ctr"/>
            <a:r>
              <a:rPr lang="zh-CN" altLang="en-US" dirty="0">
                <a:solidFill>
                  <a:srgbClr val="3333FF"/>
                </a:solidFill>
              </a:rPr>
              <a:t>问题</a:t>
            </a:r>
            <a:r>
              <a:rPr lang="en-US" altLang="zh-CN" dirty="0">
                <a:solidFill>
                  <a:srgbClr val="3333FF"/>
                </a:solidFill>
              </a:rPr>
              <a:t>1</a:t>
            </a:r>
            <a:r>
              <a:rPr lang="zh-CN" altLang="en-US" dirty="0">
                <a:solidFill>
                  <a:srgbClr val="3333FF"/>
                </a:solidFill>
              </a:rPr>
              <a:t>：能用</a:t>
            </a:r>
            <a:r>
              <a:rPr lang="en-US" altLang="zh-CN" dirty="0" err="1">
                <a:solidFill>
                  <a:srgbClr val="3333FF"/>
                </a:solidFill>
              </a:rPr>
              <a:t>typedef</a:t>
            </a:r>
            <a:r>
              <a:rPr lang="zh-CN" altLang="en-US" dirty="0">
                <a:solidFill>
                  <a:srgbClr val="3333FF"/>
                </a:solidFill>
              </a:rPr>
              <a:t>定义新的数据类型吗？</a:t>
            </a:r>
            <a:endParaRPr lang="en-US" altLang="zh-CN" dirty="0">
              <a:solidFill>
                <a:srgbClr val="3333FF"/>
              </a:solidFill>
            </a:endParaRPr>
          </a:p>
          <a:p>
            <a:pPr algn="ctr"/>
            <a:r>
              <a:rPr lang="zh-CN" altLang="en-US" dirty="0">
                <a:solidFill>
                  <a:srgbClr val="3333FF"/>
                </a:solidFill>
              </a:rPr>
              <a:t>问题</a:t>
            </a:r>
            <a:r>
              <a:rPr lang="en-US" altLang="zh-CN" dirty="0">
                <a:solidFill>
                  <a:srgbClr val="3333FF"/>
                </a:solidFill>
              </a:rPr>
              <a:t>2</a:t>
            </a:r>
            <a:r>
              <a:rPr lang="zh-CN" altLang="en-US" dirty="0">
                <a:solidFill>
                  <a:srgbClr val="3333FF"/>
                </a:solidFill>
              </a:rPr>
              <a:t>：使用</a:t>
            </a:r>
            <a:r>
              <a:rPr lang="en-US" altLang="zh-CN" dirty="0" err="1">
                <a:solidFill>
                  <a:srgbClr val="3333FF"/>
                </a:solidFill>
              </a:rPr>
              <a:t>typedef</a:t>
            </a:r>
            <a:r>
              <a:rPr lang="zh-CN" altLang="en-US" dirty="0">
                <a:solidFill>
                  <a:srgbClr val="3333FF"/>
                </a:solidFill>
              </a:rPr>
              <a:t>定义会分配存储空间吗？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灯片编号占位符 4"/>
          <p:cNvSpPr>
            <a:spLocks noGrp="1"/>
          </p:cNvSpPr>
          <p:nvPr>
            <p:ph type="sldNum" sz="quarter" idx="11"/>
          </p:nvPr>
        </p:nvSpPr>
        <p:spPr>
          <a:noFill/>
        </p:spPr>
        <p:txBody>
          <a:bodyPr/>
          <a:lstStyle/>
          <a:p>
            <a:fld id="{81BF4A82-0218-4969-82B2-BBB6D631AB8B}" type="slidenum">
              <a:rPr lang="en-US" altLang="zh-CN" smtClean="0"/>
              <a:pPr/>
              <a:t>103</a:t>
            </a:fld>
            <a:endParaRPr lang="en-US" altLang="zh-CN"/>
          </a:p>
        </p:txBody>
      </p:sp>
      <p:sp>
        <p:nvSpPr>
          <p:cNvPr id="80900" name="Rectangle 2"/>
          <p:cNvSpPr>
            <a:spLocks noGrp="1" noChangeArrowheads="1"/>
          </p:cNvSpPr>
          <p:nvPr>
            <p:ph type="title"/>
          </p:nvPr>
        </p:nvSpPr>
        <p:spPr/>
        <p:txBody>
          <a:bodyPr/>
          <a:lstStyle/>
          <a:p>
            <a:r>
              <a:rPr lang="zh-CN" altLang="en-US">
                <a:ea typeface="宋体" pitchFamily="2" charset="-122"/>
              </a:rPr>
              <a:t>类型定义（续）</a:t>
            </a:r>
          </a:p>
        </p:txBody>
      </p:sp>
      <p:sp>
        <p:nvSpPr>
          <p:cNvPr id="80901" name="Rectangle 3"/>
          <p:cNvSpPr>
            <a:spLocks noGrp="1" noChangeArrowheads="1"/>
          </p:cNvSpPr>
          <p:nvPr>
            <p:ph type="body" idx="1"/>
          </p:nvPr>
        </p:nvSpPr>
        <p:spPr/>
        <p:txBody>
          <a:bodyPr/>
          <a:lstStyle/>
          <a:p>
            <a:pPr marL="0" indent="0">
              <a:lnSpc>
                <a:spcPct val="100000"/>
              </a:lnSpc>
              <a:buNone/>
            </a:pPr>
            <a:r>
              <a:rPr lang="zh-CN" altLang="en-US" b="0" dirty="0">
                <a:ea typeface="宋体" pitchFamily="2" charset="-122"/>
              </a:rPr>
              <a:t>必须强调，</a:t>
            </a:r>
            <a:r>
              <a:rPr lang="en-US" altLang="zh-CN" b="0" dirty="0" err="1">
                <a:ea typeface="宋体" pitchFamily="2" charset="-122"/>
              </a:rPr>
              <a:t>typedef</a:t>
            </a:r>
            <a:r>
              <a:rPr lang="zh-CN" altLang="en-US" b="0" dirty="0">
                <a:ea typeface="宋体" pitchFamily="2" charset="-122"/>
              </a:rPr>
              <a:t>说明均不产生新的数据类型，也不定义存储单元，它只是给已有的类型又增添了新的类型名，没有产生新的语义，即用这种方法所说明的变量与明确指出说明的那些变量有相同的性质。</a:t>
            </a:r>
          </a:p>
          <a:p>
            <a:pPr marL="0" indent="0">
              <a:lnSpc>
                <a:spcPct val="80000"/>
              </a:lnSpc>
              <a:spcBef>
                <a:spcPts val="2400"/>
              </a:spcBef>
              <a:buNone/>
            </a:pPr>
            <a:r>
              <a:rPr lang="zh-CN" altLang="en-US" b="0" dirty="0">
                <a:ea typeface="宋体" pitchFamily="2" charset="-122"/>
              </a:rPr>
              <a:t> </a:t>
            </a:r>
            <a:r>
              <a:rPr lang="zh-CN" altLang="en-US" b="0" dirty="0" smtClean="0">
                <a:ea typeface="宋体" pitchFamily="2" charset="-122"/>
              </a:rPr>
              <a:t>类型</a:t>
            </a:r>
            <a:r>
              <a:rPr lang="zh-CN" altLang="en-US" b="0" dirty="0">
                <a:ea typeface="宋体" pitchFamily="2" charset="-122"/>
              </a:rPr>
              <a:t>定义的必要性：</a:t>
            </a:r>
          </a:p>
          <a:p>
            <a:pPr lvl="1">
              <a:lnSpc>
                <a:spcPct val="80000"/>
              </a:lnSpc>
            </a:pPr>
            <a:r>
              <a:rPr lang="zh-CN" altLang="en-US" dirty="0">
                <a:ea typeface="宋体" pitchFamily="2" charset="-122"/>
              </a:rPr>
              <a:t>将程序参数化，便于移植；</a:t>
            </a:r>
          </a:p>
          <a:p>
            <a:pPr lvl="1">
              <a:lnSpc>
                <a:spcPct val="80000"/>
              </a:lnSpc>
            </a:pPr>
            <a:r>
              <a:rPr lang="zh-CN" altLang="en-US" dirty="0">
                <a:ea typeface="宋体" pitchFamily="2" charset="-122"/>
              </a:rPr>
              <a:t>为程序提供较好的说明信息，便于理解；</a:t>
            </a:r>
          </a:p>
          <a:p>
            <a:pPr marL="0" indent="0">
              <a:lnSpc>
                <a:spcPct val="100000"/>
              </a:lnSpc>
              <a:buNone/>
            </a:pPr>
            <a:r>
              <a:rPr lang="zh-CN" altLang="en-US" b="0" dirty="0">
                <a:ea typeface="宋体" pitchFamily="2" charset="-122"/>
              </a:rPr>
              <a:t>类型定义的一个常见用法是用来定义</a:t>
            </a:r>
            <a:r>
              <a:rPr lang="zh-CN" altLang="en-US" b="0" dirty="0">
                <a:solidFill>
                  <a:srgbClr val="0000CC"/>
                </a:solidFill>
                <a:ea typeface="宋体" pitchFamily="2" charset="-122"/>
              </a:rPr>
              <a:t>结构类型，如常用的文件类型</a:t>
            </a:r>
            <a:r>
              <a:rPr lang="en-US" altLang="zh-CN" b="0" dirty="0">
                <a:solidFill>
                  <a:srgbClr val="0000CC"/>
                </a:solidFill>
                <a:ea typeface="宋体" pitchFamily="2" charset="-122"/>
              </a:rPr>
              <a:t>FILE</a:t>
            </a:r>
            <a:r>
              <a:rPr lang="zh-CN" altLang="en-US" b="0" dirty="0">
                <a:solidFill>
                  <a:srgbClr val="0000CC"/>
                </a:solidFill>
                <a:ea typeface="宋体" pitchFamily="2" charset="-122"/>
              </a:rPr>
              <a:t>，就是结构类型定义</a:t>
            </a:r>
            <a:r>
              <a:rPr lang="zh-CN" altLang="en-US" b="0" dirty="0">
                <a:ea typeface="宋体" pitchFamily="2" charset="-122"/>
              </a:rPr>
              <a:t>。</a:t>
            </a:r>
          </a:p>
        </p:txBody>
      </p:sp>
      <p:sp>
        <p:nvSpPr>
          <p:cNvPr id="6" name="矩形 5">
            <a:extLst>
              <a:ext uri="{FF2B5EF4-FFF2-40B4-BE49-F238E27FC236}">
                <a16:creationId xmlns="" xmlns:a16="http://schemas.microsoft.com/office/drawing/2014/main" id="{8A6A84C6-275F-4279-B94B-EE60CDC196BA}"/>
              </a:ext>
            </a:extLst>
          </p:cNvPr>
          <p:cNvSpPr/>
          <p:nvPr/>
        </p:nvSpPr>
        <p:spPr>
          <a:xfrm>
            <a:off x="7470502" y="2493690"/>
            <a:ext cx="4372358" cy="4172646"/>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08932" tIns="54466" rIns="108932" bIns="54466">
            <a:spAutoFit/>
          </a:bodyPr>
          <a:lstStyle/>
          <a:p>
            <a:r>
              <a:rPr lang="zh-CN" altLang="en-US" dirty="0"/>
              <a:t> </a:t>
            </a:r>
            <a:r>
              <a:rPr lang="zh-CN" altLang="en-US" b="0" dirty="0"/>
              <a:t>struct _iobuf {</a:t>
            </a:r>
          </a:p>
          <a:p>
            <a:r>
              <a:rPr lang="zh-CN" altLang="en-US" b="0" dirty="0"/>
              <a:t>    char *_ptr;</a:t>
            </a:r>
          </a:p>
          <a:p>
            <a:r>
              <a:rPr lang="zh-CN" altLang="en-US" b="0" dirty="0"/>
              <a:t>    int _cnt;</a:t>
            </a:r>
          </a:p>
          <a:p>
            <a:r>
              <a:rPr lang="zh-CN" altLang="en-US" b="0" dirty="0"/>
              <a:t>    char *_base;</a:t>
            </a:r>
          </a:p>
          <a:p>
            <a:r>
              <a:rPr lang="zh-CN" altLang="en-US" b="0" dirty="0"/>
              <a:t>    int _flag;</a:t>
            </a:r>
          </a:p>
          <a:p>
            <a:r>
              <a:rPr lang="zh-CN" altLang="en-US" b="0" dirty="0"/>
              <a:t>    int _file;</a:t>
            </a:r>
          </a:p>
          <a:p>
            <a:r>
              <a:rPr lang="zh-CN" altLang="en-US" b="0" dirty="0"/>
              <a:t>    int _charbuf;</a:t>
            </a:r>
          </a:p>
          <a:p>
            <a:r>
              <a:rPr lang="zh-CN" altLang="en-US" b="0" dirty="0"/>
              <a:t>    int _bufsiz;</a:t>
            </a:r>
          </a:p>
          <a:p>
            <a:r>
              <a:rPr lang="zh-CN" altLang="en-US" b="0" dirty="0"/>
              <a:t>    char *_tmpfname;</a:t>
            </a:r>
          </a:p>
          <a:p>
            <a:r>
              <a:rPr lang="zh-CN" altLang="en-US" b="0" dirty="0"/>
              <a:t>  };</a:t>
            </a:r>
          </a:p>
          <a:p>
            <a:r>
              <a:rPr lang="zh-CN" altLang="en-US" b="0" dirty="0"/>
              <a:t>  </a:t>
            </a:r>
            <a:r>
              <a:rPr lang="zh-CN" altLang="en-US" dirty="0">
                <a:solidFill>
                  <a:srgbClr val="0033CC"/>
                </a:solidFill>
              </a:rPr>
              <a:t>typedef struct _iobuf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灯片编号占位符 4"/>
          <p:cNvSpPr>
            <a:spLocks noGrp="1"/>
          </p:cNvSpPr>
          <p:nvPr>
            <p:ph type="sldNum" sz="quarter" idx="11"/>
          </p:nvPr>
        </p:nvSpPr>
        <p:spPr>
          <a:noFill/>
        </p:spPr>
        <p:txBody>
          <a:bodyPr/>
          <a:lstStyle/>
          <a:p>
            <a:fld id="{405D9941-F1DD-4E40-A122-39A6F9373FE4}" type="slidenum">
              <a:rPr lang="en-US" altLang="zh-CN" smtClean="0"/>
              <a:pPr/>
              <a:t>104</a:t>
            </a:fld>
            <a:endParaRPr lang="en-US" altLang="zh-CN"/>
          </a:p>
        </p:txBody>
      </p:sp>
      <p:sp>
        <p:nvSpPr>
          <p:cNvPr id="81924" name="Rectangle 2"/>
          <p:cNvSpPr>
            <a:spLocks noGrp="1" noChangeArrowheads="1"/>
          </p:cNvSpPr>
          <p:nvPr>
            <p:ph type="title"/>
          </p:nvPr>
        </p:nvSpPr>
        <p:spPr/>
        <p:txBody>
          <a:bodyPr/>
          <a:lstStyle/>
          <a:p>
            <a:r>
              <a:rPr lang="zh-CN" altLang="en-US">
                <a:ea typeface="宋体" pitchFamily="2" charset="-122"/>
              </a:rPr>
              <a:t>结构说明（续）：结构嵌套</a:t>
            </a:r>
          </a:p>
        </p:txBody>
      </p:sp>
      <p:sp>
        <p:nvSpPr>
          <p:cNvPr id="149507" name="Rectangle 3"/>
          <p:cNvSpPr>
            <a:spLocks noGrp="1" noChangeArrowheads="1"/>
          </p:cNvSpPr>
          <p:nvPr>
            <p:ph type="body" idx="1"/>
          </p:nvPr>
        </p:nvSpPr>
        <p:spPr>
          <a:xfrm>
            <a:off x="1008484" y="1269054"/>
            <a:ext cx="9484069" cy="4557180"/>
          </a:xfrm>
        </p:spPr>
        <p:txBody>
          <a:bodyPr/>
          <a:lstStyle/>
          <a:p>
            <a:r>
              <a:rPr lang="zh-CN" altLang="en-US" sz="2400" b="0" dirty="0">
                <a:ea typeface="宋体" pitchFamily="2" charset="-122"/>
              </a:rPr>
              <a:t>结构成员可以具有各种类型，当然它也可以是其它的结构类型，即结构可以嵌套定义。如下面为描述个人信息</a:t>
            </a:r>
            <a:r>
              <a:rPr lang="zh-CN" altLang="en-US" sz="2400" dirty="0">
                <a:ea typeface="宋体" pitchFamily="2" charset="-122"/>
              </a:rPr>
              <a:t>（姓名、住址、单位、薪水、</a:t>
            </a:r>
            <a:r>
              <a:rPr lang="zh-CN" altLang="en-US" sz="2400" dirty="0">
                <a:solidFill>
                  <a:srgbClr val="0000CC"/>
                </a:solidFill>
                <a:ea typeface="宋体" pitchFamily="2" charset="-122"/>
              </a:rPr>
              <a:t>生日</a:t>
            </a:r>
            <a:r>
              <a:rPr lang="zh-CN" altLang="en-US" sz="2400" dirty="0">
                <a:ea typeface="宋体" pitchFamily="2" charset="-122"/>
              </a:rPr>
              <a:t>）</a:t>
            </a:r>
            <a:r>
              <a:rPr lang="zh-CN" altLang="en-US" sz="2400" b="0" dirty="0">
                <a:ea typeface="宋体" pitchFamily="2" charset="-122"/>
              </a:rPr>
              <a:t>的结构说明</a:t>
            </a:r>
            <a:r>
              <a:rPr lang="zh-CN" altLang="en-US" sz="2400" b="0" dirty="0" smtClean="0">
                <a:ea typeface="宋体" pitchFamily="2" charset="-122"/>
              </a:rPr>
              <a:t>：</a:t>
            </a:r>
            <a:endParaRPr lang="en-US" altLang="zh-CN" sz="2400" b="0" dirty="0" smtClean="0">
              <a:ea typeface="宋体" pitchFamily="2" charset="-122"/>
            </a:endParaRPr>
          </a:p>
          <a:p>
            <a:pPr>
              <a:spcBef>
                <a:spcPts val="1800"/>
              </a:spcBef>
              <a:buFont typeface="Wingdings" pitchFamily="2" charset="2"/>
              <a:buNone/>
            </a:pPr>
            <a:r>
              <a:rPr lang="en-US" altLang="zh-CN" sz="2400" b="0" dirty="0" err="1" smtClean="0">
                <a:ea typeface="宋体" pitchFamily="2" charset="-122"/>
              </a:rPr>
              <a:t>struct</a:t>
            </a:r>
            <a:r>
              <a:rPr lang="en-US" altLang="zh-CN" sz="2400" b="0" dirty="0" smtClean="0">
                <a:ea typeface="宋体" pitchFamily="2" charset="-122"/>
              </a:rPr>
              <a:t> </a:t>
            </a:r>
            <a:r>
              <a:rPr lang="en-US" altLang="zh-CN" sz="2400" b="0" dirty="0">
                <a:ea typeface="宋体" pitchFamily="2" charset="-122"/>
              </a:rPr>
              <a:t>person  {</a:t>
            </a:r>
          </a:p>
          <a:p>
            <a:pPr>
              <a:spcBef>
                <a:spcPts val="300"/>
              </a:spcBef>
              <a:buFont typeface="Wingdings" pitchFamily="2" charset="2"/>
              <a:buNone/>
            </a:pPr>
            <a:r>
              <a:rPr lang="en-US" altLang="zh-CN" sz="2400" b="0" dirty="0">
                <a:ea typeface="宋体" pitchFamily="2" charset="-122"/>
              </a:rPr>
              <a:t>   	         </a:t>
            </a:r>
            <a:r>
              <a:rPr lang="en-US" altLang="zh-CN" sz="2400" b="0" dirty="0" err="1">
                <a:ea typeface="宋体" pitchFamily="2" charset="-122"/>
              </a:rPr>
              <a:t>int</a:t>
            </a:r>
            <a:r>
              <a:rPr lang="en-US" altLang="zh-CN" sz="2400" b="0" dirty="0">
                <a:ea typeface="宋体" pitchFamily="2" charset="-122"/>
              </a:rPr>
              <a:t> ID; </a:t>
            </a:r>
          </a:p>
          <a:p>
            <a:pPr lvl="1" indent="0">
              <a:spcBef>
                <a:spcPts val="300"/>
              </a:spcBef>
              <a:buNone/>
            </a:pPr>
            <a:r>
              <a:rPr lang="en-US" altLang="zh-CN" sz="2400" dirty="0">
                <a:ea typeface="宋体" pitchFamily="2" charset="-122"/>
              </a:rPr>
              <a:t>char name[32];</a:t>
            </a:r>
          </a:p>
          <a:p>
            <a:pPr lvl="1" indent="0">
              <a:spcBef>
                <a:spcPts val="300"/>
              </a:spcBef>
              <a:buNone/>
            </a:pPr>
            <a:r>
              <a:rPr lang="en-US" altLang="zh-CN" sz="2400" dirty="0">
                <a:ea typeface="宋体" pitchFamily="2" charset="-122"/>
              </a:rPr>
              <a:t>char address[64];</a:t>
            </a:r>
          </a:p>
          <a:p>
            <a:pPr lvl="1" indent="0">
              <a:spcBef>
                <a:spcPts val="300"/>
              </a:spcBef>
              <a:buNone/>
            </a:pPr>
            <a:r>
              <a:rPr lang="en-US" altLang="zh-CN" sz="2400" dirty="0">
                <a:ea typeface="宋体" pitchFamily="2" charset="-122"/>
              </a:rPr>
              <a:t>char department[64];</a:t>
            </a:r>
          </a:p>
          <a:p>
            <a:pPr lvl="1" indent="0">
              <a:spcBef>
                <a:spcPts val="300"/>
              </a:spcBef>
              <a:buNone/>
            </a:pPr>
            <a:r>
              <a:rPr lang="en-US" altLang="zh-CN" sz="2400" dirty="0">
                <a:ea typeface="宋体" pitchFamily="2" charset="-122"/>
              </a:rPr>
              <a:t>double salary;</a:t>
            </a:r>
          </a:p>
          <a:p>
            <a:pPr lvl="1" indent="0">
              <a:spcBef>
                <a:spcPts val="300"/>
              </a:spcBef>
              <a:buNone/>
            </a:pPr>
            <a:r>
              <a:rPr lang="en-US" altLang="zh-CN" sz="2400" b="1" dirty="0" err="1">
                <a:solidFill>
                  <a:srgbClr val="0000CC"/>
                </a:solidFill>
                <a:ea typeface="宋体" pitchFamily="2" charset="-122"/>
              </a:rPr>
              <a:t>struct</a:t>
            </a:r>
            <a:r>
              <a:rPr lang="en-US" altLang="zh-CN" sz="2400" b="1" dirty="0">
                <a:solidFill>
                  <a:srgbClr val="0000CC"/>
                </a:solidFill>
                <a:ea typeface="宋体" pitchFamily="2" charset="-122"/>
              </a:rPr>
              <a:t> date </a:t>
            </a:r>
            <a:r>
              <a:rPr lang="en-US" altLang="zh-CN" sz="2400" b="1" dirty="0" err="1">
                <a:solidFill>
                  <a:srgbClr val="0000CC"/>
                </a:solidFill>
                <a:ea typeface="宋体" pitchFamily="2" charset="-122"/>
              </a:rPr>
              <a:t>birthdate</a:t>
            </a:r>
            <a:r>
              <a:rPr lang="en-US" altLang="zh-CN" sz="2400" b="1" dirty="0">
                <a:solidFill>
                  <a:srgbClr val="0000CC"/>
                </a:solidFill>
                <a:ea typeface="宋体" pitchFamily="2" charset="-122"/>
              </a:rPr>
              <a:t>;</a:t>
            </a:r>
          </a:p>
          <a:p>
            <a:pPr>
              <a:spcBef>
                <a:spcPts val="300"/>
              </a:spcBef>
              <a:buFont typeface="Wingdings" pitchFamily="2" charset="2"/>
              <a:buNone/>
            </a:pPr>
            <a:r>
              <a:rPr lang="en-US" altLang="zh-CN" sz="2400" b="0" dirty="0">
                <a:ea typeface="宋体" pitchFamily="2" charset="-122"/>
              </a:rPr>
              <a:t>};</a:t>
            </a:r>
          </a:p>
          <a:p>
            <a:pPr>
              <a:spcBef>
                <a:spcPts val="300"/>
              </a:spcBef>
              <a:buFont typeface="Wingdings" pitchFamily="2" charset="2"/>
              <a:buNone/>
            </a:pPr>
            <a:r>
              <a:rPr lang="en-US" altLang="zh-CN" sz="2400" b="0" dirty="0" err="1">
                <a:ea typeface="宋体" pitchFamily="2" charset="-122"/>
              </a:rPr>
              <a:t>struct</a:t>
            </a:r>
            <a:r>
              <a:rPr lang="en-US" altLang="zh-CN" sz="2400" b="0" dirty="0">
                <a:ea typeface="宋体" pitchFamily="2" charset="-122"/>
              </a:rPr>
              <a:t> person table[100];</a:t>
            </a:r>
          </a:p>
        </p:txBody>
      </p:sp>
      <p:graphicFrame>
        <p:nvGraphicFramePr>
          <p:cNvPr id="6" name="表格 5"/>
          <p:cNvGraphicFramePr>
            <a:graphicFrameLocks noGrp="1"/>
          </p:cNvGraphicFramePr>
          <p:nvPr>
            <p:extLst>
              <p:ext uri="{D42A27DB-BD31-4B8C-83A1-F6EECF244321}">
                <p14:modId xmlns:p14="http://schemas.microsoft.com/office/powerpoint/2010/main" val="3361208147"/>
              </p:ext>
            </p:extLst>
          </p:nvPr>
        </p:nvGraphicFramePr>
        <p:xfrm>
          <a:off x="3923095" y="5106708"/>
          <a:ext cx="8249410" cy="1752880"/>
        </p:xfrm>
        <a:graphic>
          <a:graphicData uri="http://schemas.openxmlformats.org/drawingml/2006/table">
            <a:tbl>
              <a:tblPr firstRow="1" bandRow="1">
                <a:tableStyleId>{5C22544A-7EE6-4342-B048-85BDC9FD1C3A}</a:tableStyleId>
              </a:tblPr>
              <a:tblGrid>
                <a:gridCol w="858270">
                  <a:extLst>
                    <a:ext uri="{9D8B030D-6E8A-4147-A177-3AD203B41FA5}">
                      <a16:colId xmlns="" xmlns:a16="http://schemas.microsoft.com/office/drawing/2014/main" val="20000"/>
                    </a:ext>
                  </a:extLst>
                </a:gridCol>
                <a:gridCol w="1030189">
                  <a:extLst>
                    <a:ext uri="{9D8B030D-6E8A-4147-A177-3AD203B41FA5}">
                      <a16:colId xmlns="" xmlns:a16="http://schemas.microsoft.com/office/drawing/2014/main" val="20001"/>
                    </a:ext>
                  </a:extLst>
                </a:gridCol>
                <a:gridCol w="1779418">
                  <a:extLst>
                    <a:ext uri="{9D8B030D-6E8A-4147-A177-3AD203B41FA5}">
                      <a16:colId xmlns="" xmlns:a16="http://schemas.microsoft.com/office/drawing/2014/main" val="20002"/>
                    </a:ext>
                  </a:extLst>
                </a:gridCol>
                <a:gridCol w="1873072">
                  <a:extLst>
                    <a:ext uri="{9D8B030D-6E8A-4147-A177-3AD203B41FA5}">
                      <a16:colId xmlns="" xmlns:a16="http://schemas.microsoft.com/office/drawing/2014/main" val="20003"/>
                    </a:ext>
                  </a:extLst>
                </a:gridCol>
                <a:gridCol w="816512">
                  <a:extLst>
                    <a:ext uri="{9D8B030D-6E8A-4147-A177-3AD203B41FA5}">
                      <a16:colId xmlns="" xmlns:a16="http://schemas.microsoft.com/office/drawing/2014/main" val="20004"/>
                    </a:ext>
                  </a:extLst>
                </a:gridCol>
                <a:gridCol w="815594">
                  <a:extLst>
                    <a:ext uri="{9D8B030D-6E8A-4147-A177-3AD203B41FA5}">
                      <a16:colId xmlns="" xmlns:a16="http://schemas.microsoft.com/office/drawing/2014/main" val="20005"/>
                    </a:ext>
                  </a:extLst>
                </a:gridCol>
                <a:gridCol w="561921">
                  <a:extLst>
                    <a:ext uri="{9D8B030D-6E8A-4147-A177-3AD203B41FA5}">
                      <a16:colId xmlns="" xmlns:a16="http://schemas.microsoft.com/office/drawing/2014/main" val="20006"/>
                    </a:ext>
                  </a:extLst>
                </a:gridCol>
                <a:gridCol w="514434">
                  <a:extLst>
                    <a:ext uri="{9D8B030D-6E8A-4147-A177-3AD203B41FA5}">
                      <a16:colId xmlns="" xmlns:a16="http://schemas.microsoft.com/office/drawing/2014/main" val="20007"/>
                    </a:ext>
                  </a:extLst>
                </a:gridCol>
              </a:tblGrid>
              <a:tr h="370926">
                <a:tc rowSpan="2">
                  <a:txBody>
                    <a:bodyPr/>
                    <a:lstStyle/>
                    <a:p>
                      <a:pPr algn="ctr"/>
                      <a:r>
                        <a:rPr lang="en-US" altLang="zh-CN" sz="1800" dirty="0">
                          <a:solidFill>
                            <a:schemeClr val="tx1"/>
                          </a:solidFill>
                          <a:latin typeface="宋体" pitchFamily="2" charset="-122"/>
                          <a:ea typeface="宋体" pitchFamily="2" charset="-122"/>
                        </a:rPr>
                        <a:t>ID</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800" dirty="0">
                          <a:solidFill>
                            <a:schemeClr val="tx1"/>
                          </a:solidFill>
                          <a:latin typeface="宋体" pitchFamily="2" charset="-122"/>
                          <a:ea typeface="宋体" pitchFamily="2" charset="-122"/>
                        </a:rPr>
                        <a:t>姓名</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800" dirty="0">
                          <a:solidFill>
                            <a:schemeClr val="tx1"/>
                          </a:solidFill>
                          <a:latin typeface="宋体" pitchFamily="2" charset="-122"/>
                          <a:ea typeface="宋体" pitchFamily="2" charset="-122"/>
                        </a:rPr>
                        <a:t>单位</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800" dirty="0">
                          <a:solidFill>
                            <a:schemeClr val="tx1"/>
                          </a:solidFill>
                          <a:latin typeface="宋体" pitchFamily="2" charset="-122"/>
                          <a:ea typeface="宋体" pitchFamily="2" charset="-122"/>
                        </a:rPr>
                        <a:t>住址</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800" dirty="0">
                          <a:solidFill>
                            <a:schemeClr val="tx1"/>
                          </a:solidFill>
                          <a:latin typeface="宋体" pitchFamily="2" charset="-122"/>
                          <a:ea typeface="宋体" pitchFamily="2" charset="-122"/>
                        </a:rPr>
                        <a:t>工资</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800" dirty="0">
                          <a:solidFill>
                            <a:schemeClr val="tx1"/>
                          </a:solidFill>
                          <a:latin typeface="宋体" pitchFamily="2" charset="-122"/>
                          <a:ea typeface="宋体" pitchFamily="2" charset="-122"/>
                        </a:rPr>
                        <a:t>出生年月</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70926">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solidFill>
                            <a:schemeClr val="tx1"/>
                          </a:solidFill>
                          <a:latin typeface="宋体" pitchFamily="2" charset="-122"/>
                          <a:ea typeface="宋体" pitchFamily="2" charset="-122"/>
                        </a:rPr>
                        <a:t>年</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solidFill>
                            <a:schemeClr val="tx1"/>
                          </a:solidFill>
                          <a:latin typeface="宋体" pitchFamily="2" charset="-122"/>
                          <a:ea typeface="宋体" pitchFamily="2" charset="-122"/>
                        </a:rPr>
                        <a:t>月</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solidFill>
                            <a:schemeClr val="tx1"/>
                          </a:solidFill>
                          <a:latin typeface="宋体" pitchFamily="2" charset="-122"/>
                          <a:ea typeface="宋体" pitchFamily="2" charset="-122"/>
                        </a:rPr>
                        <a:t>日</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926">
                <a:tc>
                  <a:txBody>
                    <a:bodyPr/>
                    <a:lstStyle/>
                    <a:p>
                      <a:r>
                        <a:rPr lang="en-US" altLang="zh-CN" sz="1800" dirty="0">
                          <a:solidFill>
                            <a:schemeClr val="tx1"/>
                          </a:solidFill>
                          <a:latin typeface="宋体" pitchFamily="2" charset="-122"/>
                          <a:ea typeface="宋体" pitchFamily="2" charset="-122"/>
                        </a:rPr>
                        <a:t>1</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chemeClr val="tx1"/>
                          </a:solidFill>
                          <a:latin typeface="宋体" pitchFamily="2" charset="-122"/>
                          <a:ea typeface="宋体" pitchFamily="2" charset="-122"/>
                        </a:rPr>
                        <a:t>张三</a:t>
                      </a: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chemeClr val="tx1"/>
                          </a:solidFill>
                          <a:latin typeface="宋体" pitchFamily="2" charset="-122"/>
                          <a:ea typeface="宋体" pitchFamily="2" charset="-122"/>
                        </a:rPr>
                        <a:t>北航计算机学院</a:t>
                      </a: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chemeClr val="tx1"/>
                          </a:solidFill>
                          <a:latin typeface="宋体" pitchFamily="2" charset="-122"/>
                          <a:ea typeface="宋体" pitchFamily="2" charset="-122"/>
                        </a:rPr>
                        <a:t>北航家属楼</a:t>
                      </a:r>
                      <a:r>
                        <a:rPr lang="en-US" altLang="zh-CN" sz="1800" dirty="0">
                          <a:solidFill>
                            <a:schemeClr val="tx1"/>
                          </a:solidFill>
                          <a:latin typeface="宋体" pitchFamily="2" charset="-122"/>
                          <a:ea typeface="宋体" pitchFamily="2" charset="-122"/>
                        </a:rPr>
                        <a:t>xxx</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chemeClr val="tx1"/>
                          </a:solidFill>
                          <a:latin typeface="宋体" pitchFamily="2" charset="-122"/>
                          <a:ea typeface="宋体" pitchFamily="2" charset="-122"/>
                        </a:rPr>
                        <a:t>3000</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chemeClr val="tx1"/>
                          </a:solidFill>
                          <a:latin typeface="宋体" pitchFamily="2" charset="-122"/>
                          <a:ea typeface="宋体" pitchFamily="2" charset="-122"/>
                        </a:rPr>
                        <a:t>1980</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chemeClr val="tx1"/>
                          </a:solidFill>
                          <a:latin typeface="宋体" pitchFamily="2" charset="-122"/>
                          <a:ea typeface="宋体" pitchFamily="2" charset="-122"/>
                        </a:rPr>
                        <a:t>5</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chemeClr val="tx1"/>
                          </a:solidFill>
                          <a:latin typeface="宋体" pitchFamily="2" charset="-122"/>
                          <a:ea typeface="宋体" pitchFamily="2" charset="-122"/>
                        </a:rPr>
                        <a:t>18</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926">
                <a:tc>
                  <a:txBody>
                    <a:bodyPr/>
                    <a:lstStyle/>
                    <a:p>
                      <a:r>
                        <a:rPr lang="en-US" altLang="zh-CN" sz="1800" dirty="0">
                          <a:solidFill>
                            <a:schemeClr val="tx1"/>
                          </a:solidFill>
                          <a:latin typeface="宋体" pitchFamily="2" charset="-122"/>
                          <a:ea typeface="宋体" pitchFamily="2" charset="-122"/>
                        </a:rPr>
                        <a:t>…</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a:solidFill>
                            <a:schemeClr val="tx1"/>
                          </a:solidFill>
                          <a:latin typeface="宋体" pitchFamily="2" charset="-122"/>
                          <a:ea typeface="宋体" pitchFamily="2" charset="-122"/>
                        </a:rPr>
                        <a:t>…</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a:solidFill>
                            <a:schemeClr val="tx1"/>
                          </a:solidFill>
                          <a:latin typeface="宋体" pitchFamily="2" charset="-122"/>
                          <a:ea typeface="宋体" pitchFamily="2" charset="-122"/>
                        </a:rPr>
                        <a:t>…</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chemeClr val="tx1"/>
                          </a:solidFill>
                          <a:latin typeface="宋体" pitchFamily="2" charset="-122"/>
                          <a:ea typeface="宋体" pitchFamily="2" charset="-122"/>
                        </a:rPr>
                        <a:t>…</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a:solidFill>
                            <a:schemeClr val="tx1"/>
                          </a:solidFill>
                          <a:latin typeface="宋体" pitchFamily="2" charset="-122"/>
                          <a:ea typeface="宋体" pitchFamily="2" charset="-122"/>
                        </a:rPr>
                        <a:t>…</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a:solidFill>
                            <a:schemeClr val="tx1"/>
                          </a:solidFill>
                          <a:latin typeface="宋体" pitchFamily="2" charset="-122"/>
                          <a:ea typeface="宋体" pitchFamily="2" charset="-122"/>
                        </a:rPr>
                        <a:t>…</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a:solidFill>
                            <a:schemeClr val="tx1"/>
                          </a:solidFill>
                          <a:latin typeface="宋体" pitchFamily="2" charset="-122"/>
                          <a:ea typeface="宋体" pitchFamily="2" charset="-122"/>
                        </a:rPr>
                        <a:t>…</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chemeClr val="tx1"/>
                          </a:solidFill>
                          <a:latin typeface="宋体" pitchFamily="2" charset="-122"/>
                          <a:ea typeface="宋体" pitchFamily="2" charset="-122"/>
                        </a:rPr>
                        <a:t>…</a:t>
                      </a:r>
                      <a:endParaRPr lang="zh-CN" altLang="en-US" sz="18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7" dur="500"/>
                                        <p:tgtEl>
                                          <p:spTgt spid="1495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2" dur="500"/>
                                        <p:tgtEl>
                                          <p:spTgt spid="14950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5" dur="500"/>
                                        <p:tgtEl>
                                          <p:spTgt spid="14950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18" dur="500"/>
                                        <p:tgtEl>
                                          <p:spTgt spid="14950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9507">
                                            <p:txEl>
                                              <p:pRg st="5" end="5"/>
                                            </p:txEl>
                                          </p:spTgt>
                                        </p:tgtEl>
                                        <p:attrNameLst>
                                          <p:attrName>style.visibility</p:attrName>
                                        </p:attrNameLst>
                                      </p:cBhvr>
                                      <p:to>
                                        <p:strVal val="visible"/>
                                      </p:to>
                                    </p:set>
                                    <p:animEffect transition="in" filter="blinds(horizontal)">
                                      <p:cBhvr>
                                        <p:cTn id="21" dur="500"/>
                                        <p:tgtEl>
                                          <p:spTgt spid="14950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9507">
                                            <p:txEl>
                                              <p:pRg st="6" end="6"/>
                                            </p:txEl>
                                          </p:spTgt>
                                        </p:tgtEl>
                                        <p:attrNameLst>
                                          <p:attrName>style.visibility</p:attrName>
                                        </p:attrNameLst>
                                      </p:cBhvr>
                                      <p:to>
                                        <p:strVal val="visible"/>
                                      </p:to>
                                    </p:set>
                                    <p:animEffect transition="in" filter="blinds(horizontal)">
                                      <p:cBhvr>
                                        <p:cTn id="24" dur="500"/>
                                        <p:tgtEl>
                                          <p:spTgt spid="14950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9507">
                                            <p:txEl>
                                              <p:pRg st="7" end="7"/>
                                            </p:txEl>
                                          </p:spTgt>
                                        </p:tgtEl>
                                        <p:attrNameLst>
                                          <p:attrName>style.visibility</p:attrName>
                                        </p:attrNameLst>
                                      </p:cBhvr>
                                      <p:to>
                                        <p:strVal val="visible"/>
                                      </p:to>
                                    </p:set>
                                    <p:animEffect transition="in" filter="blinds(horizontal)">
                                      <p:cBhvr>
                                        <p:cTn id="27" dur="500"/>
                                        <p:tgtEl>
                                          <p:spTgt spid="14950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9507">
                                            <p:txEl>
                                              <p:pRg st="8" end="8"/>
                                            </p:txEl>
                                          </p:spTgt>
                                        </p:tgtEl>
                                        <p:attrNameLst>
                                          <p:attrName>style.visibility</p:attrName>
                                        </p:attrNameLst>
                                      </p:cBhvr>
                                      <p:to>
                                        <p:strVal val="visible"/>
                                      </p:to>
                                    </p:set>
                                    <p:animEffect transition="in" filter="blinds(horizontal)">
                                      <p:cBhvr>
                                        <p:cTn id="30" dur="500"/>
                                        <p:tgtEl>
                                          <p:spTgt spid="14950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9507">
                                            <p:txEl>
                                              <p:pRg st="9" end="9"/>
                                            </p:txEl>
                                          </p:spTgt>
                                        </p:tgtEl>
                                        <p:attrNameLst>
                                          <p:attrName>style.visibility</p:attrName>
                                        </p:attrNameLst>
                                      </p:cBhvr>
                                      <p:to>
                                        <p:strVal val="visible"/>
                                      </p:to>
                                    </p:set>
                                    <p:animEffect transition="in" filter="blinds(horizontal)">
                                      <p:cBhvr>
                                        <p:cTn id="33" dur="500"/>
                                        <p:tgtEl>
                                          <p:spTgt spid="149507">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灯片编号占位符 4"/>
          <p:cNvSpPr>
            <a:spLocks noGrp="1"/>
          </p:cNvSpPr>
          <p:nvPr>
            <p:ph type="sldNum" sz="quarter" idx="11"/>
          </p:nvPr>
        </p:nvSpPr>
        <p:spPr>
          <a:noFill/>
        </p:spPr>
        <p:txBody>
          <a:bodyPr/>
          <a:lstStyle/>
          <a:p>
            <a:fld id="{1433F7E2-2EE0-4F94-B5D1-9FCA47F4AC1B}" type="slidenum">
              <a:rPr lang="en-US" altLang="zh-CN" smtClean="0"/>
              <a:pPr/>
              <a:t>105</a:t>
            </a:fld>
            <a:endParaRPr lang="en-US" altLang="zh-CN" dirty="0"/>
          </a:p>
        </p:txBody>
      </p:sp>
      <p:sp>
        <p:nvSpPr>
          <p:cNvPr id="82948" name="Rectangle 2"/>
          <p:cNvSpPr>
            <a:spLocks noGrp="1" noChangeArrowheads="1"/>
          </p:cNvSpPr>
          <p:nvPr>
            <p:ph type="title"/>
          </p:nvPr>
        </p:nvSpPr>
        <p:spPr/>
        <p:txBody>
          <a:bodyPr/>
          <a:lstStyle/>
          <a:p>
            <a:r>
              <a:rPr lang="zh-CN" altLang="en-US">
                <a:ea typeface="宋体" pitchFamily="2" charset="-122"/>
              </a:rPr>
              <a:t>结构说明（续）</a:t>
            </a:r>
          </a:p>
        </p:txBody>
      </p:sp>
      <p:sp>
        <p:nvSpPr>
          <p:cNvPr id="150531" name="Rectangle 3"/>
          <p:cNvSpPr>
            <a:spLocks noGrp="1" noChangeArrowheads="1"/>
          </p:cNvSpPr>
          <p:nvPr>
            <p:ph type="body" idx="1"/>
          </p:nvPr>
        </p:nvSpPr>
        <p:spPr/>
        <p:txBody>
          <a:bodyPr/>
          <a:lstStyle/>
          <a:p>
            <a:pPr algn="just">
              <a:lnSpc>
                <a:spcPct val="100000"/>
              </a:lnSpc>
              <a:spcBef>
                <a:spcPct val="50000"/>
              </a:spcBef>
              <a:buClrTx/>
              <a:buSzTx/>
            </a:pPr>
            <a:r>
              <a:rPr lang="zh-CN" altLang="en-US" sz="2400" dirty="0">
                <a:latin typeface="Times New Roman" pitchFamily="18" charset="0"/>
                <a:ea typeface="宋体" pitchFamily="2" charset="-122"/>
                <a:cs typeface="Times New Roman" pitchFamily="18" charset="0"/>
              </a:rPr>
              <a:t>注意</a:t>
            </a:r>
            <a:r>
              <a:rPr lang="zh-CN" altLang="en-US" sz="2400" b="0" dirty="0">
                <a:latin typeface="Times New Roman" pitchFamily="18" charset="0"/>
                <a:ea typeface="宋体" pitchFamily="2" charset="-122"/>
                <a:cs typeface="Times New Roman" pitchFamily="18" charset="0"/>
              </a:rPr>
              <a:t>：</a:t>
            </a:r>
            <a:r>
              <a:rPr lang="zh-CN" altLang="en-US" sz="2400" b="0" i="1" u="sng" dirty="0">
                <a:solidFill>
                  <a:srgbClr val="3333FF"/>
                </a:solidFill>
                <a:latin typeface="Times New Roman" pitchFamily="18" charset="0"/>
                <a:ea typeface="宋体" pitchFamily="2" charset="-122"/>
                <a:cs typeface="Times New Roman" pitchFamily="18" charset="0"/>
              </a:rPr>
              <a:t>结构成员的类型不能是该结构本身，因为它无法确定此结构的边界。但</a:t>
            </a:r>
            <a:r>
              <a:rPr lang="zh-CN" altLang="en-US" sz="2400" i="1" u="sng" dirty="0">
                <a:solidFill>
                  <a:srgbClr val="3333FF"/>
                </a:solidFill>
                <a:latin typeface="Times New Roman" pitchFamily="18" charset="0"/>
                <a:ea typeface="宋体" pitchFamily="2" charset="-122"/>
                <a:cs typeface="Times New Roman" pitchFamily="18" charset="0"/>
              </a:rPr>
              <a:t>它可以是指向本身结构的指针</a:t>
            </a:r>
            <a:r>
              <a:rPr lang="zh-CN" altLang="en-US" sz="2400" b="0" i="1" u="sng" dirty="0">
                <a:solidFill>
                  <a:srgbClr val="3333FF"/>
                </a:solidFill>
                <a:latin typeface="Times New Roman" pitchFamily="18" charset="0"/>
                <a:ea typeface="宋体" pitchFamily="2" charset="-122"/>
                <a:cs typeface="Times New Roman" pitchFamily="18" charset="0"/>
              </a:rPr>
              <a:t>。</a:t>
            </a:r>
            <a:r>
              <a:rPr lang="zh-CN" altLang="en-US" sz="2400" b="0" dirty="0">
                <a:latin typeface="Times New Roman" pitchFamily="18" charset="0"/>
                <a:ea typeface="宋体" pitchFamily="2" charset="-122"/>
                <a:cs typeface="Times New Roman" pitchFamily="18" charset="0"/>
              </a:rPr>
              <a:t>例如：</a:t>
            </a:r>
          </a:p>
          <a:p>
            <a:pPr lvl="1">
              <a:lnSpc>
                <a:spcPct val="80000"/>
              </a:lnSpc>
              <a:buFont typeface="Wingdings" pitchFamily="2" charset="2"/>
              <a:buNone/>
            </a:pPr>
            <a:r>
              <a:rPr lang="en-US" altLang="zh-CN" sz="2400" b="1" dirty="0" err="1">
                <a:latin typeface="Times New Roman" pitchFamily="18" charset="0"/>
                <a:ea typeface="宋体" pitchFamily="2" charset="-122"/>
                <a:cs typeface="Times New Roman" pitchFamily="18" charset="0"/>
              </a:rPr>
              <a:t>struct</a:t>
            </a:r>
            <a:r>
              <a:rPr lang="en-US" altLang="zh-CN" sz="2400" b="1" dirty="0">
                <a:latin typeface="Times New Roman" pitchFamily="18" charset="0"/>
                <a:ea typeface="宋体" pitchFamily="2" charset="-122"/>
                <a:cs typeface="Times New Roman" pitchFamily="18" charset="0"/>
              </a:rPr>
              <a:t> keyword {</a:t>
            </a:r>
          </a:p>
          <a:p>
            <a:pPr lvl="2" indent="0">
              <a:lnSpc>
                <a:spcPct val="90000"/>
              </a:lnSpc>
              <a:buNone/>
            </a:pPr>
            <a:r>
              <a:rPr lang="en-US" altLang="zh-CN" dirty="0">
                <a:latin typeface="Times New Roman" pitchFamily="18" charset="0"/>
                <a:ea typeface="宋体" pitchFamily="2" charset="-122"/>
                <a:cs typeface="Times New Roman" pitchFamily="18" charset="0"/>
              </a:rPr>
              <a:t>char  *name;</a:t>
            </a:r>
          </a:p>
          <a:p>
            <a:pPr lvl="2" indent="0">
              <a:lnSpc>
                <a:spcPct val="90000"/>
              </a:lnSpc>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count;</a:t>
            </a:r>
          </a:p>
          <a:p>
            <a:pPr lvl="2" indent="0">
              <a:lnSpc>
                <a:spcPct val="90000"/>
              </a:lnSpc>
              <a:buNone/>
            </a:pPr>
            <a:r>
              <a:rPr lang="en-US" altLang="zh-CN" b="1" dirty="0" err="1">
                <a:latin typeface="Times New Roman" pitchFamily="18" charset="0"/>
                <a:ea typeface="宋体" pitchFamily="2" charset="-122"/>
                <a:cs typeface="Times New Roman" pitchFamily="18" charset="0"/>
              </a:rPr>
              <a:t>struct</a:t>
            </a:r>
            <a:r>
              <a:rPr lang="en-US" altLang="zh-CN" b="1" dirty="0">
                <a:latin typeface="Times New Roman" pitchFamily="18" charset="0"/>
                <a:ea typeface="宋体" pitchFamily="2" charset="-122"/>
                <a:cs typeface="Times New Roman" pitchFamily="18" charset="0"/>
              </a:rPr>
              <a:t>  keyword  </a:t>
            </a:r>
            <a:r>
              <a:rPr lang="en-US" altLang="zh-CN" dirty="0">
                <a:latin typeface="Times New Roman" pitchFamily="18" charset="0"/>
                <a:ea typeface="宋体" pitchFamily="2" charset="-122"/>
                <a:cs typeface="Times New Roman" pitchFamily="18" charset="0"/>
              </a:rPr>
              <a:t>next;</a:t>
            </a:r>
          </a:p>
          <a:p>
            <a:pPr lvl="1">
              <a:lnSpc>
                <a:spcPct val="80000"/>
              </a:lnSpc>
              <a:buFont typeface="Wingdings" pitchFamily="2" charset="2"/>
              <a:buNone/>
            </a:pPr>
            <a:r>
              <a:rPr lang="en-US" altLang="zh-CN" sz="2400" b="1" dirty="0">
                <a:latin typeface="Times New Roman" pitchFamily="18" charset="0"/>
                <a:ea typeface="宋体" pitchFamily="2" charset="-122"/>
                <a:cs typeface="Times New Roman" pitchFamily="18" charset="0"/>
              </a:rPr>
              <a:t>} *base;</a:t>
            </a:r>
          </a:p>
          <a:p>
            <a:pPr lvl="1">
              <a:lnSpc>
                <a:spcPct val="80000"/>
              </a:lnSpc>
              <a:buFont typeface="Wingdings" pitchFamily="2" charset="2"/>
              <a:buNone/>
            </a:pPr>
            <a:r>
              <a:rPr lang="en-US" altLang="zh-CN" sz="2400" b="1" dirty="0" err="1">
                <a:latin typeface="Times New Roman" pitchFamily="18" charset="0"/>
                <a:ea typeface="宋体" pitchFamily="2" charset="-122"/>
                <a:cs typeface="Times New Roman" pitchFamily="18" charset="0"/>
              </a:rPr>
              <a:t>struct</a:t>
            </a:r>
            <a:r>
              <a:rPr lang="en-US" altLang="zh-CN" sz="2400" b="1" dirty="0">
                <a:latin typeface="Times New Roman" pitchFamily="18" charset="0"/>
                <a:ea typeface="宋体" pitchFamily="2" charset="-122"/>
                <a:cs typeface="Times New Roman" pitchFamily="18" charset="0"/>
              </a:rPr>
              <a:t> keyword {</a:t>
            </a:r>
          </a:p>
          <a:p>
            <a:pPr lvl="2" indent="0">
              <a:lnSpc>
                <a:spcPct val="90000"/>
              </a:lnSpc>
              <a:buNone/>
            </a:pPr>
            <a:r>
              <a:rPr lang="en-US" altLang="zh-CN" dirty="0">
                <a:latin typeface="Times New Roman" pitchFamily="18" charset="0"/>
                <a:ea typeface="宋体" pitchFamily="2" charset="-122"/>
                <a:cs typeface="Times New Roman" pitchFamily="18" charset="0"/>
              </a:rPr>
              <a:t>char  *name;</a:t>
            </a:r>
          </a:p>
          <a:p>
            <a:pPr lvl="2" indent="0">
              <a:lnSpc>
                <a:spcPct val="90000"/>
              </a:lnSpc>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count;</a:t>
            </a:r>
          </a:p>
          <a:p>
            <a:pPr lvl="2" indent="0">
              <a:lnSpc>
                <a:spcPct val="90000"/>
              </a:lnSpc>
              <a:buNone/>
            </a:pPr>
            <a:r>
              <a:rPr lang="en-US" altLang="zh-CN" b="1" dirty="0" err="1">
                <a:latin typeface="Times New Roman" pitchFamily="18" charset="0"/>
                <a:ea typeface="宋体" pitchFamily="2" charset="-122"/>
                <a:cs typeface="Times New Roman" pitchFamily="18" charset="0"/>
              </a:rPr>
              <a:t>struct</a:t>
            </a:r>
            <a:r>
              <a:rPr lang="en-US" altLang="zh-CN" b="1" dirty="0">
                <a:latin typeface="Times New Roman" pitchFamily="18" charset="0"/>
                <a:ea typeface="宋体" pitchFamily="2" charset="-122"/>
                <a:cs typeface="Times New Roman" pitchFamily="18" charset="0"/>
              </a:rPr>
              <a:t>  keyword  </a:t>
            </a:r>
            <a:r>
              <a:rPr lang="en-US" altLang="zh-CN" dirty="0">
                <a:latin typeface="Times New Roman" pitchFamily="18" charset="0"/>
                <a:ea typeface="宋体" pitchFamily="2" charset="-122"/>
                <a:cs typeface="Times New Roman" pitchFamily="18" charset="0"/>
              </a:rPr>
              <a:t>*next;</a:t>
            </a:r>
          </a:p>
          <a:p>
            <a:pPr lvl="1">
              <a:lnSpc>
                <a:spcPct val="80000"/>
              </a:lnSpc>
              <a:buFont typeface="Wingdings" pitchFamily="2" charset="2"/>
              <a:buNone/>
            </a:pPr>
            <a:r>
              <a:rPr lang="en-US" altLang="zh-CN" sz="2400" b="1" dirty="0">
                <a:latin typeface="Times New Roman" pitchFamily="18" charset="0"/>
                <a:ea typeface="宋体" pitchFamily="2" charset="-122"/>
                <a:cs typeface="Times New Roman" pitchFamily="18" charset="0"/>
              </a:rPr>
              <a:t>} *base;</a:t>
            </a:r>
          </a:p>
        </p:txBody>
      </p:sp>
      <p:sp>
        <p:nvSpPr>
          <p:cNvPr id="150532" name="Text Box 4"/>
          <p:cNvSpPr txBox="1">
            <a:spLocks noChangeArrowheads="1"/>
          </p:cNvSpPr>
          <p:nvPr/>
        </p:nvSpPr>
        <p:spPr bwMode="auto">
          <a:xfrm>
            <a:off x="7255016" y="2572347"/>
            <a:ext cx="1326064" cy="771715"/>
          </a:xfrm>
          <a:prstGeom prst="rect">
            <a:avLst/>
          </a:prstGeom>
          <a:noFill/>
          <a:ln w="9525">
            <a:noFill/>
            <a:miter lim="800000"/>
            <a:headEnd/>
            <a:tailEnd/>
          </a:ln>
        </p:spPr>
        <p:txBody>
          <a:bodyPr wrap="none" lIns="108932" tIns="54466" rIns="108932" bIns="54466">
            <a:spAutoFit/>
          </a:bodyPr>
          <a:lstStyle/>
          <a:p>
            <a:r>
              <a:rPr lang="zh-CN" altLang="en-US" sz="4300">
                <a:solidFill>
                  <a:schemeClr val="accent2"/>
                </a:solidFill>
              </a:rPr>
              <a:t>错误</a:t>
            </a:r>
          </a:p>
        </p:txBody>
      </p:sp>
      <p:sp>
        <p:nvSpPr>
          <p:cNvPr id="150533" name="Text Box 5"/>
          <p:cNvSpPr txBox="1">
            <a:spLocks noChangeArrowheads="1"/>
          </p:cNvSpPr>
          <p:nvPr/>
        </p:nvSpPr>
        <p:spPr bwMode="auto">
          <a:xfrm>
            <a:off x="7352486" y="4222143"/>
            <a:ext cx="1326064" cy="771715"/>
          </a:xfrm>
          <a:prstGeom prst="rect">
            <a:avLst/>
          </a:prstGeom>
          <a:noFill/>
          <a:ln w="9525">
            <a:noFill/>
            <a:miter lim="800000"/>
            <a:headEnd/>
            <a:tailEnd/>
          </a:ln>
        </p:spPr>
        <p:txBody>
          <a:bodyPr wrap="none" lIns="108932" tIns="54466" rIns="108932" bIns="54466">
            <a:spAutoFit/>
          </a:bodyPr>
          <a:lstStyle/>
          <a:p>
            <a:r>
              <a:rPr lang="zh-CN" altLang="en-US" sz="4300"/>
              <a:t>正确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7" dur="500"/>
                                        <p:tgtEl>
                                          <p:spTgt spid="1505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0" dur="500"/>
                                        <p:tgtEl>
                                          <p:spTgt spid="1505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13" dur="500"/>
                                        <p:tgtEl>
                                          <p:spTgt spid="1505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16" dur="500"/>
                                        <p:tgtEl>
                                          <p:spTgt spid="1505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19" dur="500"/>
                                        <p:tgtEl>
                                          <p:spTgt spid="1505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0532">
                                            <p:txEl>
                                              <p:pRg st="0" end="0"/>
                                            </p:txEl>
                                          </p:spTgt>
                                        </p:tgtEl>
                                        <p:attrNameLst>
                                          <p:attrName>style.visibility</p:attrName>
                                        </p:attrNameLst>
                                      </p:cBhvr>
                                      <p:to>
                                        <p:strVal val="visible"/>
                                      </p:to>
                                    </p:set>
                                    <p:anim calcmode="lin" valueType="num">
                                      <p:cBhvr additive="base">
                                        <p:cTn id="24" dur="500" fill="hold"/>
                                        <p:tgtEl>
                                          <p:spTgt spid="15053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0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30" dur="500"/>
                                        <p:tgtEl>
                                          <p:spTgt spid="15053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0531">
                                            <p:txEl>
                                              <p:pRg st="7" end="7"/>
                                            </p:txEl>
                                          </p:spTgt>
                                        </p:tgtEl>
                                        <p:attrNameLst>
                                          <p:attrName>style.visibility</p:attrName>
                                        </p:attrNameLst>
                                      </p:cBhvr>
                                      <p:to>
                                        <p:strVal val="visible"/>
                                      </p:to>
                                    </p:set>
                                    <p:animEffect transition="in" filter="blinds(horizontal)">
                                      <p:cBhvr>
                                        <p:cTn id="33" dur="500"/>
                                        <p:tgtEl>
                                          <p:spTgt spid="150531">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50531">
                                            <p:txEl>
                                              <p:pRg st="8" end="8"/>
                                            </p:txEl>
                                          </p:spTgt>
                                        </p:tgtEl>
                                        <p:attrNameLst>
                                          <p:attrName>style.visibility</p:attrName>
                                        </p:attrNameLst>
                                      </p:cBhvr>
                                      <p:to>
                                        <p:strVal val="visible"/>
                                      </p:to>
                                    </p:set>
                                    <p:animEffect transition="in" filter="blinds(horizontal)">
                                      <p:cBhvr>
                                        <p:cTn id="36" dur="500"/>
                                        <p:tgtEl>
                                          <p:spTgt spid="150531">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50531">
                                            <p:txEl>
                                              <p:pRg st="9" end="9"/>
                                            </p:txEl>
                                          </p:spTgt>
                                        </p:tgtEl>
                                        <p:attrNameLst>
                                          <p:attrName>style.visibility</p:attrName>
                                        </p:attrNameLst>
                                      </p:cBhvr>
                                      <p:to>
                                        <p:strVal val="visible"/>
                                      </p:to>
                                    </p:set>
                                    <p:animEffect transition="in" filter="blinds(horizontal)">
                                      <p:cBhvr>
                                        <p:cTn id="39" dur="500"/>
                                        <p:tgtEl>
                                          <p:spTgt spid="150531">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50531">
                                            <p:txEl>
                                              <p:pRg st="10" end="10"/>
                                            </p:txEl>
                                          </p:spTgt>
                                        </p:tgtEl>
                                        <p:attrNameLst>
                                          <p:attrName>style.visibility</p:attrName>
                                        </p:attrNameLst>
                                      </p:cBhvr>
                                      <p:to>
                                        <p:strVal val="visible"/>
                                      </p:to>
                                    </p:set>
                                    <p:animEffect transition="in" filter="blinds(horizontal)">
                                      <p:cBhvr>
                                        <p:cTn id="42" dur="500"/>
                                        <p:tgtEl>
                                          <p:spTgt spid="150531">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50533">
                                            <p:txEl>
                                              <p:pRg st="0" end="0"/>
                                            </p:txEl>
                                          </p:spTgt>
                                        </p:tgtEl>
                                        <p:attrNameLst>
                                          <p:attrName>style.visibility</p:attrName>
                                        </p:attrNameLst>
                                      </p:cBhvr>
                                      <p:to>
                                        <p:strVal val="visible"/>
                                      </p:to>
                                    </p:set>
                                    <p:anim calcmode="lin" valueType="num">
                                      <p:cBhvr additive="base">
                                        <p:cTn id="47" dur="500" fill="hold"/>
                                        <p:tgtEl>
                                          <p:spTgt spid="150533">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05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灯片编号占位符 4"/>
          <p:cNvSpPr>
            <a:spLocks noGrp="1"/>
          </p:cNvSpPr>
          <p:nvPr>
            <p:ph type="sldNum" sz="quarter" idx="11"/>
          </p:nvPr>
        </p:nvSpPr>
        <p:spPr>
          <a:noFill/>
        </p:spPr>
        <p:txBody>
          <a:bodyPr/>
          <a:lstStyle/>
          <a:p>
            <a:fld id="{F7D3214B-8139-4A85-9CAC-175E2C98480B}" type="slidenum">
              <a:rPr lang="en-US" altLang="zh-CN" smtClean="0"/>
              <a:pPr/>
              <a:t>106</a:t>
            </a:fld>
            <a:endParaRPr lang="en-US" altLang="zh-CN"/>
          </a:p>
        </p:txBody>
      </p:sp>
      <p:sp>
        <p:nvSpPr>
          <p:cNvPr id="83972" name="Rectangle 2"/>
          <p:cNvSpPr>
            <a:spLocks noGrp="1" noChangeArrowheads="1"/>
          </p:cNvSpPr>
          <p:nvPr>
            <p:ph type="title"/>
          </p:nvPr>
        </p:nvSpPr>
        <p:spPr/>
        <p:txBody>
          <a:bodyPr/>
          <a:lstStyle/>
          <a:p>
            <a:r>
              <a:rPr lang="zh-CN" altLang="en-US">
                <a:ea typeface="宋体" pitchFamily="2" charset="-122"/>
              </a:rPr>
              <a:t>结构变量初始化</a:t>
            </a:r>
          </a:p>
        </p:txBody>
      </p:sp>
      <p:sp>
        <p:nvSpPr>
          <p:cNvPr id="83973" name="Rectangle 3"/>
          <p:cNvSpPr>
            <a:spLocks noGrp="1" noChangeArrowheads="1"/>
          </p:cNvSpPr>
          <p:nvPr>
            <p:ph type="body" idx="1"/>
          </p:nvPr>
        </p:nvSpPr>
        <p:spPr/>
        <p:txBody>
          <a:bodyPr/>
          <a:lstStyle/>
          <a:p>
            <a:r>
              <a:rPr lang="zh-CN" altLang="en-US">
                <a:latin typeface="Times New Roman" pitchFamily="18" charset="0"/>
                <a:ea typeface="宋体" pitchFamily="2" charset="-122"/>
                <a:cs typeface="Times New Roman" pitchFamily="18" charset="0"/>
              </a:rPr>
              <a:t>结构变量在定义时可以初始化，如：</a:t>
            </a:r>
          </a:p>
          <a:p>
            <a:pPr lvl="1">
              <a:buFont typeface="Wingdings" pitchFamily="2" charset="2"/>
              <a:buNone/>
            </a:pPr>
            <a:r>
              <a:rPr lang="en-US" altLang="zh-CN">
                <a:latin typeface="Times New Roman" pitchFamily="18" charset="0"/>
                <a:ea typeface="宋体" pitchFamily="2" charset="-122"/>
                <a:cs typeface="Times New Roman" pitchFamily="18" charset="0"/>
              </a:rPr>
              <a:t>struct date d = { 27, 12, 1984, 361, “Dec” };</a:t>
            </a:r>
          </a:p>
          <a:p>
            <a:r>
              <a:rPr lang="zh-CN" altLang="en-US">
                <a:latin typeface="Times New Roman" pitchFamily="18" charset="0"/>
                <a:ea typeface="宋体" pitchFamily="2" charset="-122"/>
                <a:cs typeface="Times New Roman" pitchFamily="18" charset="0"/>
              </a:rPr>
              <a:t>结构变量亦可通过整体赋值来初始化，如：</a:t>
            </a:r>
          </a:p>
          <a:p>
            <a:pPr lvl="1">
              <a:buFont typeface="Wingdings" pitchFamily="2" charset="2"/>
              <a:buNone/>
            </a:pPr>
            <a:r>
              <a:rPr lang="en-US" altLang="zh-CN">
                <a:latin typeface="Times New Roman" pitchFamily="18" charset="0"/>
                <a:ea typeface="宋体" pitchFamily="2" charset="-122"/>
                <a:cs typeface="Times New Roman" pitchFamily="18" charset="0"/>
              </a:rPr>
              <a:t>struct date d1,d2 = { 27, 12, 1984, 361, “Dec” };</a:t>
            </a:r>
          </a:p>
          <a:p>
            <a:pPr lvl="1">
              <a:buFont typeface="Wingdings" pitchFamily="2" charset="2"/>
              <a:buNone/>
            </a:pPr>
            <a:r>
              <a:rPr lang="en-US" altLang="zh-CN">
                <a:latin typeface="Times New Roman" pitchFamily="18" charset="0"/>
                <a:ea typeface="宋体" pitchFamily="2" charset="-122"/>
                <a:cs typeface="Times New Roman" pitchFamily="18" charset="0"/>
              </a:rPr>
              <a:t>d1 = d2;</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灯片编号占位符 4"/>
          <p:cNvSpPr>
            <a:spLocks noGrp="1"/>
          </p:cNvSpPr>
          <p:nvPr>
            <p:ph type="sldNum" sz="quarter" idx="11"/>
          </p:nvPr>
        </p:nvSpPr>
        <p:spPr>
          <a:noFill/>
        </p:spPr>
        <p:txBody>
          <a:bodyPr/>
          <a:lstStyle/>
          <a:p>
            <a:fld id="{57DD9CFD-E667-442F-8855-D5E5543E7E8F}" type="slidenum">
              <a:rPr lang="en-US" altLang="zh-CN" smtClean="0"/>
              <a:pPr/>
              <a:t>107</a:t>
            </a:fld>
            <a:endParaRPr lang="en-US" altLang="zh-CN"/>
          </a:p>
        </p:txBody>
      </p:sp>
      <p:sp>
        <p:nvSpPr>
          <p:cNvPr id="84996" name="Rectangle 2"/>
          <p:cNvSpPr>
            <a:spLocks noGrp="1" noChangeArrowheads="1"/>
          </p:cNvSpPr>
          <p:nvPr>
            <p:ph type="title"/>
          </p:nvPr>
        </p:nvSpPr>
        <p:spPr/>
        <p:txBody>
          <a:bodyPr/>
          <a:lstStyle/>
          <a:p>
            <a:r>
              <a:rPr lang="zh-CN" altLang="en-US">
                <a:ea typeface="宋体" pitchFamily="2" charset="-122"/>
              </a:rPr>
              <a:t>结构成员的引用</a:t>
            </a:r>
          </a:p>
        </p:txBody>
      </p:sp>
      <p:sp>
        <p:nvSpPr>
          <p:cNvPr id="84997" name="Rectangle 3"/>
          <p:cNvSpPr>
            <a:spLocks noGrp="1" noChangeArrowheads="1"/>
          </p:cNvSpPr>
          <p:nvPr>
            <p:ph type="body" idx="1"/>
          </p:nvPr>
        </p:nvSpPr>
        <p:spPr>
          <a:xfrm>
            <a:off x="527932" y="1159616"/>
            <a:ext cx="11267826" cy="4935093"/>
          </a:xfrm>
        </p:spPr>
        <p:txBody>
          <a:bodyPr/>
          <a:lstStyle/>
          <a:p>
            <a:pPr marL="546554" lvl="1" indent="-77539">
              <a:lnSpc>
                <a:spcPct val="110000"/>
              </a:lnSpc>
              <a:spcBef>
                <a:spcPts val="0"/>
              </a:spcBef>
              <a:buNone/>
              <a:tabLst>
                <a:tab pos="852927" algn="l"/>
              </a:tabLst>
            </a:pPr>
            <a:r>
              <a:rPr lang="zh-CN" altLang="en-US" sz="2400" dirty="0">
                <a:latin typeface="Times New Roman" pitchFamily="18" charset="0"/>
                <a:ea typeface="宋体" pitchFamily="2" charset="-122"/>
                <a:cs typeface="Times New Roman" pitchFamily="18" charset="0"/>
              </a:rPr>
              <a:t>通过    </a:t>
            </a:r>
            <a:r>
              <a:rPr lang="zh-CN" altLang="en-US" b="1" dirty="0">
                <a:solidFill>
                  <a:srgbClr val="0000CC"/>
                </a:solidFill>
                <a:latin typeface="Times New Roman" pitchFamily="18" charset="0"/>
                <a:ea typeface="宋体" pitchFamily="2" charset="-122"/>
                <a:cs typeface="Times New Roman" pitchFamily="18" charset="0"/>
              </a:rPr>
              <a:t>结构变量名</a:t>
            </a:r>
            <a:r>
              <a:rPr lang="en-US" altLang="zh-CN" b="1" dirty="0">
                <a:solidFill>
                  <a:srgbClr val="0000CC"/>
                </a:solidFill>
                <a:latin typeface="Times New Roman" pitchFamily="18" charset="0"/>
                <a:ea typeface="宋体" pitchFamily="2" charset="-122"/>
                <a:cs typeface="Times New Roman" pitchFamily="18" charset="0"/>
              </a:rPr>
              <a:t>. </a:t>
            </a:r>
            <a:r>
              <a:rPr lang="zh-CN" altLang="en-US" b="1" dirty="0">
                <a:solidFill>
                  <a:srgbClr val="0000CC"/>
                </a:solidFill>
                <a:latin typeface="Times New Roman" pitchFamily="18" charset="0"/>
                <a:ea typeface="宋体" pitchFamily="2" charset="-122"/>
                <a:cs typeface="Times New Roman" pitchFamily="18" charset="0"/>
              </a:rPr>
              <a:t>成员名   </a:t>
            </a:r>
            <a:r>
              <a:rPr lang="zh-CN" altLang="en-US" sz="2400" dirty="0">
                <a:latin typeface="Times New Roman" pitchFamily="18" charset="0"/>
                <a:ea typeface="宋体" pitchFamily="2" charset="-122"/>
                <a:cs typeface="Times New Roman" pitchFamily="18" charset="0"/>
              </a:rPr>
              <a:t>来访问结构成员，如：</a:t>
            </a:r>
          </a:p>
          <a:p>
            <a:pPr lvl="1">
              <a:lnSpc>
                <a:spcPct val="110000"/>
              </a:lnSpc>
              <a:spcBef>
                <a:spcPts val="0"/>
              </a:spcBef>
              <a:tabLst>
                <a:tab pos="852927" algn="l"/>
              </a:tabLst>
            </a:pPr>
            <a:r>
              <a:rPr lang="zh-CN" altLang="en-US" sz="2400" dirty="0">
                <a:latin typeface="Times New Roman" pitchFamily="18" charset="0"/>
                <a:ea typeface="宋体" pitchFamily="2" charset="-122"/>
                <a:cs typeface="Times New Roman" pitchFamily="18" charset="0"/>
              </a:rPr>
              <a:t>若定义了结构变量：</a:t>
            </a: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person  </a:t>
            </a:r>
            <a:r>
              <a:rPr lang="en-US" altLang="zh-CN" sz="2400" dirty="0" err="1">
                <a:latin typeface="Times New Roman" pitchFamily="18" charset="0"/>
                <a:ea typeface="宋体" pitchFamily="2" charset="-122"/>
                <a:cs typeface="Times New Roman" pitchFamily="18" charset="0"/>
              </a:rPr>
              <a:t>emp</a:t>
            </a:r>
            <a:r>
              <a:rPr lang="en-US" altLang="zh-CN" sz="2400" dirty="0">
                <a:latin typeface="Times New Roman" pitchFamily="18" charset="0"/>
                <a:ea typeface="宋体" pitchFamily="2" charset="-122"/>
                <a:cs typeface="Times New Roman" pitchFamily="18" charset="0"/>
              </a:rPr>
              <a:t>;</a:t>
            </a:r>
          </a:p>
          <a:p>
            <a:pPr marL="546554" lvl="1" indent="-77539">
              <a:lnSpc>
                <a:spcPct val="110000"/>
              </a:lnSpc>
              <a:spcBef>
                <a:spcPts val="0"/>
              </a:spcBef>
              <a:buNone/>
              <a:tabLst>
                <a:tab pos="852927" algn="l"/>
              </a:tabLst>
            </a:pPr>
            <a:r>
              <a:rPr lang="zh-CN" altLang="en-US" sz="2400" dirty="0">
                <a:latin typeface="Times New Roman" pitchFamily="18" charset="0"/>
                <a:ea typeface="宋体" pitchFamily="2" charset="-122"/>
                <a:cs typeface="Times New Roman" pitchFamily="18" charset="0"/>
              </a:rPr>
              <a:t>则给</a:t>
            </a:r>
            <a:r>
              <a:rPr lang="en-US" altLang="zh-CN" sz="2400" dirty="0" err="1">
                <a:latin typeface="Times New Roman" pitchFamily="18" charset="0"/>
                <a:ea typeface="宋体" pitchFamily="2" charset="-122"/>
                <a:cs typeface="Times New Roman" pitchFamily="18" charset="0"/>
              </a:rPr>
              <a:t>emp</a:t>
            </a:r>
            <a:r>
              <a:rPr lang="zh-CN" altLang="en-US" sz="2400" dirty="0">
                <a:latin typeface="Times New Roman" pitchFamily="18" charset="0"/>
                <a:ea typeface="宋体" pitchFamily="2" charset="-122"/>
                <a:cs typeface="Times New Roman" pitchFamily="18" charset="0"/>
              </a:rPr>
              <a:t>的出生年、月赋值可写成：</a:t>
            </a:r>
          </a:p>
          <a:p>
            <a:pPr lvl="2" indent="0">
              <a:lnSpc>
                <a:spcPct val="110000"/>
              </a:lnSpc>
              <a:spcBef>
                <a:spcPts val="0"/>
              </a:spcBef>
              <a:buNone/>
              <a:tabLst>
                <a:tab pos="852927" algn="l"/>
              </a:tabLst>
            </a:pPr>
            <a:r>
              <a:rPr lang="en-US" altLang="zh-CN" dirty="0" err="1">
                <a:latin typeface="Times New Roman" pitchFamily="18" charset="0"/>
                <a:ea typeface="宋体" pitchFamily="2" charset="-122"/>
                <a:cs typeface="Times New Roman" pitchFamily="18" charset="0"/>
              </a:rPr>
              <a:t>emp.birthdate.year</a:t>
            </a:r>
            <a:r>
              <a:rPr lang="en-US" altLang="zh-CN" dirty="0">
                <a:latin typeface="Times New Roman" pitchFamily="18" charset="0"/>
                <a:ea typeface="宋体" pitchFamily="2" charset="-122"/>
                <a:cs typeface="Times New Roman" pitchFamily="18" charset="0"/>
              </a:rPr>
              <a:t>  = 1970;</a:t>
            </a:r>
            <a:r>
              <a:rPr lang="zh-CN" altLang="en-US"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emp.birthdate.month</a:t>
            </a:r>
            <a:r>
              <a:rPr lang="en-US" altLang="zh-CN" dirty="0">
                <a:latin typeface="Times New Roman" pitchFamily="18" charset="0"/>
                <a:ea typeface="宋体" pitchFamily="2" charset="-122"/>
                <a:cs typeface="Times New Roman" pitchFamily="18" charset="0"/>
              </a:rPr>
              <a:t> = 8;</a:t>
            </a:r>
          </a:p>
          <a:p>
            <a:pPr lvl="1">
              <a:lnSpc>
                <a:spcPct val="110000"/>
              </a:lnSpc>
              <a:spcBef>
                <a:spcPts val="0"/>
              </a:spcBef>
              <a:tabLst>
                <a:tab pos="852927" algn="l"/>
              </a:tabLst>
            </a:pPr>
            <a:r>
              <a:rPr lang="zh-CN" altLang="en-US" sz="2400" dirty="0">
                <a:latin typeface="Times New Roman" pitchFamily="18" charset="0"/>
                <a:ea typeface="宋体" pitchFamily="2" charset="-122"/>
                <a:cs typeface="Times New Roman" pitchFamily="18" charset="0"/>
              </a:rPr>
              <a:t>如定义：</a:t>
            </a: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date  *pd, d; </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pd</a:t>
            </a:r>
            <a:r>
              <a:rPr lang="zh-CN" altLang="en-US" sz="2400" dirty="0">
                <a:latin typeface="Times New Roman" pitchFamily="18" charset="0"/>
                <a:ea typeface="宋体" pitchFamily="2" charset="-122"/>
                <a:cs typeface="Times New Roman" pitchFamily="18" charset="0"/>
              </a:rPr>
              <a:t>是指向</a:t>
            </a: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date</a:t>
            </a:r>
            <a:r>
              <a:rPr lang="zh-CN" altLang="en-US" sz="2400" dirty="0">
                <a:latin typeface="Times New Roman" pitchFamily="18" charset="0"/>
                <a:ea typeface="宋体" pitchFamily="2" charset="-122"/>
                <a:cs typeface="Times New Roman" pitchFamily="18" charset="0"/>
              </a:rPr>
              <a:t>的指针）</a:t>
            </a:r>
          </a:p>
          <a:p>
            <a:pPr marL="546554" lvl="1" indent="-77539">
              <a:lnSpc>
                <a:spcPct val="110000"/>
              </a:lnSpc>
              <a:spcBef>
                <a:spcPts val="0"/>
              </a:spcBef>
              <a:buNone/>
              <a:tabLst>
                <a:tab pos="852927" algn="l"/>
              </a:tabLst>
            </a:pPr>
            <a:r>
              <a:rPr lang="zh-CN" altLang="en-US" sz="2400" dirty="0">
                <a:latin typeface="Times New Roman" pitchFamily="18" charset="0"/>
                <a:ea typeface="宋体" pitchFamily="2" charset="-122"/>
                <a:cs typeface="Times New Roman" pitchFamily="18" charset="0"/>
              </a:rPr>
              <a:t>则：</a:t>
            </a:r>
            <a:r>
              <a:rPr lang="en-US" altLang="zh-CN" sz="2400" dirty="0">
                <a:latin typeface="Times New Roman" pitchFamily="18" charset="0"/>
                <a:ea typeface="宋体" pitchFamily="2" charset="-122"/>
                <a:cs typeface="Times New Roman" pitchFamily="18" charset="0"/>
              </a:rPr>
              <a:t>pd = &amp;d	</a:t>
            </a:r>
            <a:r>
              <a:rPr lang="zh-CN" altLang="en-US" sz="2400" dirty="0">
                <a:latin typeface="Times New Roman" pitchFamily="18" charset="0"/>
                <a:ea typeface="宋体" pitchFamily="2" charset="-122"/>
                <a:cs typeface="Times New Roman" pitchFamily="18" charset="0"/>
              </a:rPr>
              <a:t>（指向一个已有结构变量）</a:t>
            </a:r>
            <a:endParaRPr lang="en-US" altLang="zh-CN" sz="2400" dirty="0">
              <a:latin typeface="Times New Roman" pitchFamily="18" charset="0"/>
              <a:ea typeface="宋体" pitchFamily="2" charset="-122"/>
              <a:cs typeface="Times New Roman" pitchFamily="18" charset="0"/>
            </a:endParaRPr>
          </a:p>
          <a:p>
            <a:pPr marL="546554" lvl="1" indent="-77539">
              <a:lnSpc>
                <a:spcPct val="110000"/>
              </a:lnSpc>
              <a:spcBef>
                <a:spcPts val="0"/>
              </a:spcBef>
              <a:buNone/>
              <a:tabLst>
                <a:tab pos="852927" algn="l"/>
              </a:tabLst>
            </a:pPr>
            <a:r>
              <a:rPr lang="zh-CN" altLang="en-US" sz="2400" dirty="0">
                <a:latin typeface="Times New Roman" pitchFamily="18" charset="0"/>
                <a:ea typeface="宋体" pitchFamily="2" charset="-122"/>
                <a:cs typeface="Times New Roman" pitchFamily="18" charset="0"/>
              </a:rPr>
              <a:t>或：</a:t>
            </a:r>
            <a:r>
              <a:rPr lang="en-US" altLang="zh-CN" sz="2400" dirty="0">
                <a:latin typeface="Times New Roman" pitchFamily="18" charset="0"/>
                <a:ea typeface="宋体" pitchFamily="2" charset="-122"/>
                <a:cs typeface="Times New Roman" pitchFamily="18" charset="0"/>
              </a:rPr>
              <a:t>pd = (</a:t>
            </a: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date *) </a:t>
            </a:r>
            <a:r>
              <a:rPr lang="en-US" altLang="zh-CN" sz="2400" dirty="0" err="1">
                <a:latin typeface="Times New Roman" pitchFamily="18" charset="0"/>
                <a:ea typeface="宋体" pitchFamily="2" charset="-122"/>
                <a:cs typeface="Times New Roman" pitchFamily="18" charset="0"/>
              </a:rPr>
              <a:t>malloc</a:t>
            </a:r>
            <a:r>
              <a:rPr lang="en-US" altLang="zh-CN" sz="2400" dirty="0">
                <a:latin typeface="Times New Roman" pitchFamily="18" charset="0"/>
                <a:ea typeface="宋体" pitchFamily="2" charset="-122"/>
                <a:cs typeface="Times New Roman" pitchFamily="18" charset="0"/>
              </a:rPr>
              <a:t>(</a:t>
            </a:r>
            <a:r>
              <a:rPr lang="en-US" altLang="zh-CN" sz="2400" dirty="0" err="1">
                <a:latin typeface="Times New Roman" pitchFamily="18" charset="0"/>
                <a:ea typeface="宋体" pitchFamily="2" charset="-122"/>
                <a:cs typeface="Times New Roman" pitchFamily="18" charset="0"/>
              </a:rPr>
              <a:t>sizeof</a:t>
            </a:r>
            <a:r>
              <a:rPr lang="en-US" altLang="zh-CN" sz="2400" dirty="0">
                <a:latin typeface="Times New Roman" pitchFamily="18" charset="0"/>
                <a:ea typeface="宋体" pitchFamily="2" charset="-122"/>
                <a:cs typeface="Times New Roman" pitchFamily="18" charset="0"/>
              </a:rPr>
              <a:t>(</a:t>
            </a: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date));	</a:t>
            </a:r>
            <a:r>
              <a:rPr lang="zh-CN" altLang="en-US" sz="2400" dirty="0">
                <a:latin typeface="Times New Roman" pitchFamily="18" charset="0"/>
                <a:ea typeface="宋体" pitchFamily="2" charset="-122"/>
                <a:cs typeface="Times New Roman" pitchFamily="18" charset="0"/>
              </a:rPr>
              <a:t>（指向一个新的结构空间）</a:t>
            </a:r>
            <a:endParaRPr lang="en-US" altLang="zh-CN" sz="2400" dirty="0">
              <a:latin typeface="Times New Roman" pitchFamily="18" charset="0"/>
              <a:ea typeface="宋体" pitchFamily="2" charset="-122"/>
              <a:cs typeface="Times New Roman" pitchFamily="18" charset="0"/>
            </a:endParaRPr>
          </a:p>
          <a:p>
            <a:pPr marL="546554" lvl="1" indent="-77539">
              <a:lnSpc>
                <a:spcPct val="110000"/>
              </a:lnSpc>
              <a:spcBef>
                <a:spcPts val="0"/>
              </a:spcBef>
              <a:buNone/>
              <a:tabLst>
                <a:tab pos="852927" algn="l"/>
              </a:tabLst>
            </a:pPr>
            <a:r>
              <a:rPr lang="zh-CN" altLang="en-US" sz="2400" b="1" i="1" dirty="0">
                <a:solidFill>
                  <a:srgbClr val="3333FF"/>
                </a:solidFill>
                <a:latin typeface="Times New Roman" pitchFamily="18" charset="0"/>
                <a:ea typeface="宋体" pitchFamily="2" charset="-122"/>
                <a:cs typeface="Times New Roman" pitchFamily="18" charset="0"/>
              </a:rPr>
              <a:t>注意：与其它指针变量一样</a:t>
            </a:r>
            <a:r>
              <a:rPr lang="en-US" altLang="zh-CN" sz="2400" b="1" i="1" dirty="0">
                <a:solidFill>
                  <a:srgbClr val="3333FF"/>
                </a:solidFill>
                <a:latin typeface="Times New Roman" pitchFamily="18" charset="0"/>
                <a:ea typeface="宋体" pitchFamily="2" charset="-122"/>
                <a:cs typeface="Times New Roman" pitchFamily="18" charset="0"/>
              </a:rPr>
              <a:t>, </a:t>
            </a:r>
            <a:r>
              <a:rPr lang="zh-CN" altLang="en-US" sz="2400" b="1" i="1" dirty="0">
                <a:solidFill>
                  <a:srgbClr val="3333FF"/>
                </a:solidFill>
                <a:latin typeface="Times New Roman" pitchFamily="18" charset="0"/>
                <a:ea typeface="宋体" pitchFamily="2" charset="-122"/>
                <a:cs typeface="Times New Roman" pitchFamily="18" charset="0"/>
              </a:rPr>
              <a:t>定义了</a:t>
            </a:r>
            <a:r>
              <a:rPr lang="en-US" altLang="zh-CN" sz="2400" b="1" i="1" dirty="0">
                <a:solidFill>
                  <a:srgbClr val="3333FF"/>
                </a:solidFill>
                <a:latin typeface="Times New Roman" pitchFamily="18" charset="0"/>
                <a:ea typeface="宋体" pitchFamily="2" charset="-122"/>
                <a:cs typeface="Times New Roman" pitchFamily="18" charset="0"/>
              </a:rPr>
              <a:t>pd</a:t>
            </a:r>
            <a:r>
              <a:rPr lang="zh-CN" altLang="en-US" sz="2400" b="1" i="1" dirty="0">
                <a:solidFill>
                  <a:srgbClr val="3333FF"/>
                </a:solidFill>
                <a:latin typeface="Times New Roman" pitchFamily="18" charset="0"/>
                <a:ea typeface="宋体" pitchFamily="2" charset="-122"/>
                <a:cs typeface="Times New Roman" pitchFamily="18" charset="0"/>
              </a:rPr>
              <a:t>并不表示</a:t>
            </a:r>
            <a:r>
              <a:rPr lang="en-US" altLang="zh-CN" sz="2400" b="1" i="1" dirty="0">
                <a:solidFill>
                  <a:srgbClr val="3333FF"/>
                </a:solidFill>
                <a:latin typeface="Times New Roman" pitchFamily="18" charset="0"/>
                <a:ea typeface="宋体" pitchFamily="2" charset="-122"/>
                <a:cs typeface="Times New Roman" pitchFamily="18" charset="0"/>
              </a:rPr>
              <a:t>pd</a:t>
            </a:r>
            <a:r>
              <a:rPr lang="zh-CN" altLang="en-US" sz="2400" b="1" i="1" dirty="0">
                <a:solidFill>
                  <a:srgbClr val="3333FF"/>
                </a:solidFill>
                <a:latin typeface="Times New Roman" pitchFamily="18" charset="0"/>
                <a:ea typeface="宋体" pitchFamily="2" charset="-122"/>
                <a:cs typeface="Times New Roman" pitchFamily="18" charset="0"/>
              </a:rPr>
              <a:t>有了它所指对象。</a:t>
            </a:r>
            <a:endParaRPr lang="zh-CN" altLang="en-US" sz="2400" dirty="0">
              <a:latin typeface="Times New Roman" pitchFamily="18" charset="0"/>
              <a:ea typeface="宋体" pitchFamily="2" charset="-122"/>
              <a:cs typeface="Times New Roman" pitchFamily="18" charset="0"/>
            </a:endParaRPr>
          </a:p>
          <a:p>
            <a:pPr lvl="1">
              <a:lnSpc>
                <a:spcPct val="110000"/>
              </a:lnSpc>
              <a:spcBef>
                <a:spcPts val="0"/>
              </a:spcBef>
              <a:tabLst>
                <a:tab pos="852927" algn="l"/>
              </a:tabLst>
            </a:pPr>
            <a:r>
              <a:rPr lang="zh-CN" altLang="en-US" sz="2400" dirty="0">
                <a:latin typeface="Times New Roman" pitchFamily="18" charset="0"/>
                <a:ea typeface="宋体" pitchFamily="2" charset="-122"/>
                <a:cs typeface="Times New Roman" pitchFamily="18" charset="0"/>
              </a:rPr>
              <a:t>在</a:t>
            </a:r>
            <a:r>
              <a:rPr lang="en-US" altLang="zh-CN" sz="2400" dirty="0">
                <a:latin typeface="Times New Roman" pitchFamily="18" charset="0"/>
                <a:ea typeface="宋体" pitchFamily="2" charset="-122"/>
                <a:cs typeface="Times New Roman" pitchFamily="18" charset="0"/>
              </a:rPr>
              <a:t>C</a:t>
            </a:r>
            <a:r>
              <a:rPr lang="zh-CN" altLang="en-US" sz="2400" dirty="0">
                <a:latin typeface="Times New Roman" pitchFamily="18" charset="0"/>
                <a:ea typeface="宋体" pitchFamily="2" charset="-122"/>
                <a:cs typeface="Times New Roman" pitchFamily="18" charset="0"/>
              </a:rPr>
              <a:t>中，</a:t>
            </a:r>
            <a:r>
              <a:rPr lang="zh-CN" altLang="en-US" sz="2400" dirty="0">
                <a:solidFill>
                  <a:srgbClr val="FF0000"/>
                </a:solidFill>
                <a:latin typeface="Times New Roman" pitchFamily="18" charset="0"/>
                <a:ea typeface="宋体" pitchFamily="2" charset="-122"/>
                <a:cs typeface="Times New Roman" pitchFamily="18" charset="0"/>
              </a:rPr>
              <a:t>运算符</a:t>
            </a:r>
            <a:r>
              <a:rPr lang="en-US" altLang="zh-CN" sz="2400" b="1" dirty="0">
                <a:solidFill>
                  <a:srgbClr val="FF0000"/>
                </a:solidFill>
                <a:latin typeface="Times New Roman" pitchFamily="18" charset="0"/>
                <a:ea typeface="宋体" pitchFamily="2" charset="-122"/>
                <a:cs typeface="Times New Roman" pitchFamily="18" charset="0"/>
              </a:rPr>
              <a:t>-&gt;</a:t>
            </a:r>
            <a:r>
              <a:rPr lang="zh-CN" altLang="en-US" sz="2400" dirty="0">
                <a:latin typeface="Times New Roman" pitchFamily="18" charset="0"/>
                <a:ea typeface="宋体" pitchFamily="2" charset="-122"/>
                <a:cs typeface="Times New Roman" pitchFamily="18" charset="0"/>
              </a:rPr>
              <a:t>专门用于存取指向结构的指针所指对象成员，如：</a:t>
            </a:r>
            <a:endParaRPr lang="en-US" altLang="zh-CN" sz="2400" dirty="0">
              <a:latin typeface="Times New Roman" pitchFamily="18" charset="0"/>
              <a:ea typeface="宋体" pitchFamily="2" charset="-122"/>
              <a:cs typeface="Times New Roman" pitchFamily="18" charset="0"/>
            </a:endParaRPr>
          </a:p>
          <a:p>
            <a:pPr marL="546554" lvl="1" indent="-77539">
              <a:lnSpc>
                <a:spcPct val="110000"/>
              </a:lnSpc>
              <a:spcBef>
                <a:spcPts val="0"/>
              </a:spcBef>
              <a:buNone/>
              <a:tabLst>
                <a:tab pos="852927" algn="l"/>
              </a:tabLst>
            </a:pPr>
            <a:r>
              <a:rPr lang="en-US" altLang="zh-CN" sz="2400" dirty="0">
                <a:latin typeface="Times New Roman" pitchFamily="18" charset="0"/>
                <a:ea typeface="宋体" pitchFamily="2" charset="-122"/>
                <a:cs typeface="Times New Roman" pitchFamily="18" charset="0"/>
              </a:rPr>
              <a:t>pd-&gt;year = 1958;</a:t>
            </a:r>
          </a:p>
          <a:p>
            <a:pPr marL="546554" lvl="1" indent="-77539">
              <a:lnSpc>
                <a:spcPct val="110000"/>
              </a:lnSpc>
              <a:spcBef>
                <a:spcPts val="0"/>
              </a:spcBef>
              <a:buNone/>
              <a:tabLst>
                <a:tab pos="852927" algn="l"/>
              </a:tabLst>
            </a:pPr>
            <a:r>
              <a:rPr lang="en-US" altLang="zh-CN" sz="2400" dirty="0" err="1">
                <a:latin typeface="Times New Roman" pitchFamily="18" charset="0"/>
                <a:ea typeface="宋体" pitchFamily="2" charset="-122"/>
                <a:cs typeface="Times New Roman" pitchFamily="18" charset="0"/>
              </a:rPr>
              <a:t>strcpy</a:t>
            </a:r>
            <a:r>
              <a:rPr lang="en-US" altLang="zh-CN" sz="2400" dirty="0">
                <a:latin typeface="Times New Roman" pitchFamily="18" charset="0"/>
                <a:ea typeface="宋体" pitchFamily="2" charset="-122"/>
                <a:cs typeface="Times New Roman" pitchFamily="18" charset="0"/>
              </a:rPr>
              <a:t>(pd-&gt;</a:t>
            </a:r>
            <a:r>
              <a:rPr lang="en-US" altLang="zh-CN" sz="2400" dirty="0" err="1">
                <a:latin typeface="Times New Roman" pitchFamily="18" charset="0"/>
                <a:ea typeface="宋体" pitchFamily="2" charset="-122"/>
                <a:cs typeface="Times New Roman" pitchFamily="18" charset="0"/>
              </a:rPr>
              <a:t>mon_name</a:t>
            </a:r>
            <a:r>
              <a:rPr lang="en-US" altLang="zh-CN" sz="2400" dirty="0">
                <a:latin typeface="Times New Roman" pitchFamily="18" charset="0"/>
                <a:ea typeface="宋体" pitchFamily="2" charset="-122"/>
                <a:cs typeface="Times New Roman" pitchFamily="18" charset="0"/>
              </a:rPr>
              <a:t>, “OCT”); </a:t>
            </a:r>
            <a:r>
              <a:rPr lang="zh-CN" altLang="en-US" sz="2400" dirty="0">
                <a:latin typeface="Times New Roman" pitchFamily="18" charset="0"/>
                <a:ea typeface="宋体" pitchFamily="2" charset="-122"/>
                <a:cs typeface="Times New Roman" pitchFamily="18" charset="0"/>
              </a:rPr>
              <a:t>等等。</a:t>
            </a:r>
          </a:p>
          <a:p>
            <a:pPr marL="546554" lvl="1" indent="-77539">
              <a:lnSpc>
                <a:spcPct val="110000"/>
              </a:lnSpc>
              <a:spcBef>
                <a:spcPts val="0"/>
              </a:spcBef>
              <a:buNone/>
              <a:tabLst>
                <a:tab pos="852927" algn="l"/>
              </a:tabLst>
            </a:pPr>
            <a:r>
              <a:rPr lang="zh-CN" altLang="en-US" sz="2400" dirty="0">
                <a:latin typeface="Times New Roman" pitchFamily="18" charset="0"/>
                <a:ea typeface="宋体" pitchFamily="2" charset="-122"/>
                <a:cs typeface="Times New Roman" pitchFamily="18" charset="0"/>
              </a:rPr>
              <a:t>实际上，</a:t>
            </a:r>
            <a:r>
              <a:rPr lang="en-US" altLang="zh-CN" sz="2400" dirty="0">
                <a:latin typeface="Times New Roman" pitchFamily="18" charset="0"/>
                <a:ea typeface="宋体" pitchFamily="2" charset="-122"/>
                <a:cs typeface="Times New Roman" pitchFamily="18" charset="0"/>
              </a:rPr>
              <a:t>pd-&gt;year</a:t>
            </a:r>
            <a:r>
              <a:rPr lang="zh-CN" altLang="en-US" sz="2400" dirty="0">
                <a:latin typeface="Times New Roman" pitchFamily="18" charset="0"/>
                <a:ea typeface="宋体" pitchFamily="2" charset="-122"/>
                <a:cs typeface="Times New Roman" pitchFamily="18" charset="0"/>
              </a:rPr>
              <a:t>与</a:t>
            </a:r>
            <a:r>
              <a:rPr lang="en-US" altLang="zh-CN" sz="2400" dirty="0">
                <a:latin typeface="Times New Roman" pitchFamily="18" charset="0"/>
                <a:ea typeface="宋体" pitchFamily="2" charset="-122"/>
                <a:cs typeface="Times New Roman" pitchFamily="18" charset="0"/>
              </a:rPr>
              <a:t>(*pd).year </a:t>
            </a:r>
            <a:r>
              <a:rPr lang="zh-CN" altLang="en-US" sz="2400" dirty="0">
                <a:latin typeface="Times New Roman" pitchFamily="18" charset="0"/>
                <a:ea typeface="宋体" pitchFamily="2" charset="-122"/>
                <a:cs typeface="Times New Roman" pitchFamily="18" charset="0"/>
              </a:rPr>
              <a:t>是完全等价的，这是由于在</a:t>
            </a:r>
            <a:r>
              <a:rPr lang="en-US" altLang="zh-CN" sz="2400" dirty="0">
                <a:latin typeface="Times New Roman" pitchFamily="18" charset="0"/>
                <a:ea typeface="宋体" pitchFamily="2" charset="-122"/>
                <a:cs typeface="Times New Roman" pitchFamily="18" charset="0"/>
              </a:rPr>
              <a:t>C</a:t>
            </a:r>
            <a:r>
              <a:rPr lang="zh-CN" altLang="en-US" sz="2400" dirty="0">
                <a:latin typeface="Times New Roman" pitchFamily="18" charset="0"/>
                <a:ea typeface="宋体" pitchFamily="2" charset="-122"/>
                <a:cs typeface="Times New Roman" pitchFamily="18" charset="0"/>
              </a:rPr>
              <a:t>语言中指向结构的指针使用非常频繁，故特为此设立了一个新运算符（</a:t>
            </a:r>
            <a:r>
              <a:rPr lang="en-US" altLang="zh-CN" sz="2400" dirty="0">
                <a:latin typeface="Times New Roman" pitchFamily="18" charset="0"/>
                <a:ea typeface="宋体" pitchFamily="2" charset="-122"/>
                <a:cs typeface="Times New Roman" pitchFamily="18" charset="0"/>
              </a:rPr>
              <a:t>-&gt;</a:t>
            </a:r>
            <a:r>
              <a:rPr lang="zh-CN" altLang="en-US" sz="240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17796446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灯片编号占位符 4"/>
          <p:cNvSpPr>
            <a:spLocks noGrp="1"/>
          </p:cNvSpPr>
          <p:nvPr>
            <p:ph type="sldNum" sz="quarter" idx="11"/>
          </p:nvPr>
        </p:nvSpPr>
        <p:spPr>
          <a:noFill/>
        </p:spPr>
        <p:txBody>
          <a:bodyPr/>
          <a:lstStyle/>
          <a:p>
            <a:fld id="{DB00FF35-D01C-4110-B418-B3DC2E3D544A}" type="slidenum">
              <a:rPr lang="en-US" altLang="zh-CN" smtClean="0"/>
              <a:pPr/>
              <a:t>108</a:t>
            </a:fld>
            <a:endParaRPr lang="en-US" altLang="zh-CN"/>
          </a:p>
        </p:txBody>
      </p:sp>
      <p:sp>
        <p:nvSpPr>
          <p:cNvPr id="86020"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6021" name="Rectangle 3"/>
          <p:cNvSpPr>
            <a:spLocks noGrp="1" noChangeArrowheads="1"/>
          </p:cNvSpPr>
          <p:nvPr>
            <p:ph type="body" idx="1"/>
          </p:nvPr>
        </p:nvSpPr>
        <p:spPr/>
        <p:txBody>
          <a:bodyPr/>
          <a:lstStyle/>
          <a:p>
            <a:r>
              <a:rPr lang="zh-CN" altLang="en-US" dirty="0">
                <a:latin typeface="Times New Roman" pitchFamily="18" charset="0"/>
                <a:ea typeface="宋体" pitchFamily="2" charset="-122"/>
                <a:cs typeface="Times New Roman" pitchFamily="18" charset="0"/>
              </a:rPr>
              <a:t>结构变量可进行如下操作：</a:t>
            </a:r>
          </a:p>
          <a:p>
            <a:pPr lvl="1"/>
            <a:r>
              <a:rPr lang="zh-CN" altLang="en-US" dirty="0">
                <a:latin typeface="Times New Roman" pitchFamily="18" charset="0"/>
                <a:ea typeface="宋体" pitchFamily="2" charset="-122"/>
                <a:cs typeface="Times New Roman" pitchFamily="18" charset="0"/>
              </a:rPr>
              <a:t>访问结构成员</a:t>
            </a:r>
            <a:r>
              <a:rPr lang="en-US" altLang="zh-CN" dirty="0">
                <a:latin typeface="Times New Roman" pitchFamily="18" charset="0"/>
                <a:ea typeface="宋体" pitchFamily="2" charset="-122"/>
                <a:cs typeface="Times New Roman" pitchFamily="18" charset="0"/>
              </a:rPr>
              <a:t>, </a:t>
            </a:r>
            <a:r>
              <a:rPr lang="zh-CN" altLang="en-US" dirty="0">
                <a:latin typeface="Times New Roman" pitchFamily="18" charset="0"/>
                <a:ea typeface="宋体" pitchFamily="2" charset="-122"/>
                <a:cs typeface="Times New Roman" pitchFamily="18" charset="0"/>
              </a:rPr>
              <a:t>如</a:t>
            </a:r>
            <a:r>
              <a:rPr lang="en-US" altLang="zh-CN" dirty="0">
                <a:latin typeface="Times New Roman" pitchFamily="18" charset="0"/>
                <a:ea typeface="宋体" pitchFamily="2" charset="-122"/>
                <a:cs typeface="Times New Roman" pitchFamily="18" charset="0"/>
              </a:rPr>
              <a:t>: emp.name</a:t>
            </a:r>
          </a:p>
          <a:p>
            <a:pPr lvl="1"/>
            <a:r>
              <a:rPr lang="zh-CN" altLang="en-US" dirty="0">
                <a:latin typeface="Times New Roman" pitchFamily="18" charset="0"/>
                <a:ea typeface="宋体" pitchFamily="2" charset="-122"/>
                <a:cs typeface="Times New Roman" pitchFamily="18" charset="0"/>
              </a:rPr>
              <a:t>作为一个整体复制、赋值</a:t>
            </a:r>
            <a:r>
              <a:rPr lang="en-US" altLang="zh-CN" dirty="0">
                <a:latin typeface="Times New Roman" pitchFamily="18" charset="0"/>
                <a:ea typeface="宋体" pitchFamily="2" charset="-122"/>
                <a:cs typeface="Times New Roman" pitchFamily="18" charset="0"/>
              </a:rPr>
              <a:t>, </a:t>
            </a:r>
            <a:r>
              <a:rPr lang="zh-CN" altLang="en-US" dirty="0">
                <a:latin typeface="Times New Roman" pitchFamily="18" charset="0"/>
                <a:ea typeface="宋体" pitchFamily="2" charset="-122"/>
                <a:cs typeface="Times New Roman" pitchFamily="18" charset="0"/>
              </a:rPr>
              <a:t>如</a:t>
            </a:r>
            <a:r>
              <a:rPr lang="en-US" altLang="zh-CN" dirty="0">
                <a:latin typeface="Times New Roman" pitchFamily="18" charset="0"/>
                <a:ea typeface="宋体" pitchFamily="2" charset="-122"/>
                <a:cs typeface="Times New Roman" pitchFamily="18" charset="0"/>
              </a:rPr>
              <a:t>:</a:t>
            </a:r>
          </a:p>
          <a:p>
            <a:pPr lvl="2">
              <a:buNone/>
            </a:pPr>
            <a:r>
              <a:rPr lang="en-US" altLang="zh-CN" dirty="0" err="1">
                <a:latin typeface="Times New Roman" pitchFamily="18" charset="0"/>
                <a:ea typeface="宋体" pitchFamily="2" charset="-122"/>
                <a:cs typeface="Times New Roman" pitchFamily="18" charset="0"/>
              </a:rPr>
              <a:t>struct</a:t>
            </a:r>
            <a:r>
              <a:rPr lang="en-US" altLang="zh-CN" dirty="0">
                <a:latin typeface="Times New Roman" pitchFamily="18" charset="0"/>
                <a:ea typeface="宋体" pitchFamily="2" charset="-122"/>
                <a:cs typeface="Times New Roman" pitchFamily="18" charset="0"/>
              </a:rPr>
              <a:t> person e1, </a:t>
            </a:r>
            <a:r>
              <a:rPr lang="en-US" altLang="zh-CN" dirty="0" err="1">
                <a:latin typeface="Times New Roman" pitchFamily="18" charset="0"/>
                <a:ea typeface="宋体" pitchFamily="2" charset="-122"/>
                <a:cs typeface="Times New Roman" pitchFamily="18" charset="0"/>
              </a:rPr>
              <a:t>emp</a:t>
            </a:r>
            <a:r>
              <a:rPr lang="en-US" altLang="zh-CN" dirty="0">
                <a:latin typeface="Times New Roman" pitchFamily="18" charset="0"/>
                <a:ea typeface="宋体" pitchFamily="2" charset="-122"/>
                <a:cs typeface="Times New Roman" pitchFamily="18" charset="0"/>
              </a:rPr>
              <a:t> ;</a:t>
            </a:r>
          </a:p>
          <a:p>
            <a:pPr lvl="2">
              <a:buNone/>
            </a:pPr>
            <a:r>
              <a:rPr lang="en-US" altLang="zh-CN" dirty="0">
                <a:latin typeface="Times New Roman" pitchFamily="18" charset="0"/>
                <a:ea typeface="宋体" pitchFamily="2" charset="-122"/>
                <a:cs typeface="Times New Roman" pitchFamily="18" charset="0"/>
              </a:rPr>
              <a:t>…</a:t>
            </a:r>
          </a:p>
          <a:p>
            <a:pPr lvl="2">
              <a:buNone/>
            </a:pPr>
            <a:r>
              <a:rPr lang="en-US" altLang="zh-CN" dirty="0">
                <a:latin typeface="Times New Roman" pitchFamily="18" charset="0"/>
                <a:ea typeface="宋体" pitchFamily="2" charset="-122"/>
                <a:cs typeface="Times New Roman" pitchFamily="18" charset="0"/>
              </a:rPr>
              <a:t>e1 = </a:t>
            </a:r>
            <a:r>
              <a:rPr lang="en-US" altLang="zh-CN" dirty="0" err="1">
                <a:latin typeface="Times New Roman" pitchFamily="18" charset="0"/>
                <a:ea typeface="宋体" pitchFamily="2" charset="-122"/>
                <a:cs typeface="Times New Roman" pitchFamily="18" charset="0"/>
              </a:rPr>
              <a:t>emp</a:t>
            </a:r>
            <a:r>
              <a:rPr lang="en-US" altLang="zh-CN" dirty="0">
                <a:latin typeface="Times New Roman" pitchFamily="18" charset="0"/>
                <a:ea typeface="宋体" pitchFamily="2" charset="-122"/>
                <a:cs typeface="Times New Roman" pitchFamily="18" charset="0"/>
              </a:rPr>
              <a:t>;</a:t>
            </a:r>
          </a:p>
          <a:p>
            <a:pPr lvl="1"/>
            <a:r>
              <a:rPr lang="zh-CN" altLang="en-US" dirty="0">
                <a:latin typeface="Times New Roman" pitchFamily="18" charset="0"/>
                <a:ea typeface="宋体" pitchFamily="2" charset="-122"/>
                <a:cs typeface="Times New Roman" pitchFamily="18" charset="0"/>
              </a:rPr>
              <a:t>取地址运算（</a:t>
            </a:r>
            <a:r>
              <a:rPr lang="en-US" altLang="zh-CN" dirty="0">
                <a:latin typeface="Times New Roman" pitchFamily="18" charset="0"/>
                <a:ea typeface="宋体" pitchFamily="2" charset="-122"/>
                <a:cs typeface="Times New Roman" pitchFamily="18" charset="0"/>
              </a:rPr>
              <a:t>&amp;</a:t>
            </a:r>
            <a:r>
              <a:rPr lang="zh-CN" altLang="en-US" dirty="0">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 </a:t>
            </a:r>
            <a:r>
              <a:rPr lang="zh-CN" altLang="en-US" dirty="0">
                <a:latin typeface="Times New Roman" pitchFamily="18" charset="0"/>
                <a:ea typeface="宋体" pitchFamily="2" charset="-122"/>
                <a:cs typeface="Times New Roman" pitchFamily="18" charset="0"/>
              </a:rPr>
              <a:t>如</a:t>
            </a:r>
            <a:r>
              <a:rPr lang="en-US" altLang="zh-CN" dirty="0">
                <a:latin typeface="Times New Roman" pitchFamily="18" charset="0"/>
                <a:ea typeface="宋体" pitchFamily="2" charset="-122"/>
                <a:cs typeface="Times New Roman" pitchFamily="18" charset="0"/>
              </a:rPr>
              <a:t>: </a:t>
            </a:r>
          </a:p>
          <a:p>
            <a:pPr lvl="2">
              <a:buNone/>
            </a:pPr>
            <a:r>
              <a:rPr lang="en-US" altLang="zh-CN" dirty="0" err="1">
                <a:latin typeface="Times New Roman" pitchFamily="18" charset="0"/>
                <a:ea typeface="宋体" pitchFamily="2" charset="-122"/>
                <a:cs typeface="Times New Roman" pitchFamily="18" charset="0"/>
              </a:rPr>
              <a:t>struct</a:t>
            </a:r>
            <a:r>
              <a:rPr lang="en-US" altLang="zh-CN" dirty="0">
                <a:latin typeface="Times New Roman" pitchFamily="18" charset="0"/>
                <a:ea typeface="宋体" pitchFamily="2" charset="-122"/>
                <a:cs typeface="Times New Roman" pitchFamily="18" charset="0"/>
              </a:rPr>
              <a:t> date d, *pd;</a:t>
            </a:r>
          </a:p>
          <a:p>
            <a:pPr lvl="2">
              <a:buNone/>
            </a:pPr>
            <a:r>
              <a:rPr lang="en-US" altLang="zh-CN" dirty="0">
                <a:latin typeface="Times New Roman" pitchFamily="18" charset="0"/>
                <a:ea typeface="宋体" pitchFamily="2" charset="-122"/>
                <a:cs typeface="Times New Roman" pitchFamily="18" charset="0"/>
              </a:rPr>
              <a:t>pd = &amp;d;</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灯片编号占位符 4"/>
          <p:cNvSpPr>
            <a:spLocks noGrp="1"/>
          </p:cNvSpPr>
          <p:nvPr>
            <p:ph type="sldNum" sz="quarter" idx="11"/>
          </p:nvPr>
        </p:nvSpPr>
        <p:spPr>
          <a:noFill/>
        </p:spPr>
        <p:txBody>
          <a:bodyPr/>
          <a:lstStyle/>
          <a:p>
            <a:fld id="{6F153245-86BC-4055-A0C2-F0A8EFF1C189}" type="slidenum">
              <a:rPr lang="en-US" altLang="zh-CN" smtClean="0"/>
              <a:pPr/>
              <a:t>109</a:t>
            </a:fld>
            <a:endParaRPr lang="en-US" altLang="zh-CN"/>
          </a:p>
        </p:txBody>
      </p:sp>
      <p:sp>
        <p:nvSpPr>
          <p:cNvPr id="87044"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7045" name="Rectangle 3"/>
          <p:cNvSpPr>
            <a:spLocks noGrp="1" noChangeArrowheads="1"/>
          </p:cNvSpPr>
          <p:nvPr>
            <p:ph type="body" idx="1"/>
          </p:nvPr>
        </p:nvSpPr>
        <p:spPr>
          <a:xfrm>
            <a:off x="1305225" y="1197254"/>
            <a:ext cx="10275434" cy="5112935"/>
          </a:xfrm>
        </p:spPr>
        <p:txBody>
          <a:bodyPr/>
          <a:lstStyle/>
          <a:p>
            <a:pPr>
              <a:lnSpc>
                <a:spcPct val="80000"/>
              </a:lnSpc>
              <a:spcBef>
                <a:spcPts val="300"/>
              </a:spcBef>
              <a:buFont typeface="Wingdings" pitchFamily="2" charset="2"/>
              <a:buNone/>
            </a:pPr>
            <a:r>
              <a:rPr lang="zh-CN" altLang="en-US" sz="2400" dirty="0">
                <a:latin typeface="Times New Roman" pitchFamily="18" charset="0"/>
                <a:ea typeface="宋体" pitchFamily="2" charset="-122"/>
                <a:cs typeface="Times New Roman" pitchFamily="18" charset="0"/>
              </a:rPr>
              <a:t>例：复数（加）运算</a:t>
            </a:r>
          </a:p>
          <a:p>
            <a:pPr lvl="1">
              <a:lnSpc>
                <a:spcPct val="80000"/>
              </a:lnSpc>
              <a:spcBef>
                <a:spcPts val="300"/>
              </a:spcBef>
              <a:buFont typeface="Wingdings" pitchFamily="2" charset="2"/>
              <a:buNone/>
            </a:pPr>
            <a:r>
              <a:rPr lang="en-US" altLang="zh-CN" sz="2400" dirty="0">
                <a:latin typeface="Times New Roman" pitchFamily="18" charset="0"/>
                <a:ea typeface="宋体" pitchFamily="2" charset="-122"/>
                <a:cs typeface="Times New Roman" pitchFamily="18" charset="0"/>
              </a:rPr>
              <a:t>#include &lt;</a:t>
            </a:r>
            <a:r>
              <a:rPr lang="en-US" altLang="zh-CN" sz="2400" dirty="0" err="1">
                <a:latin typeface="Times New Roman" pitchFamily="18" charset="0"/>
                <a:ea typeface="宋体" pitchFamily="2" charset="-122"/>
                <a:cs typeface="Times New Roman" pitchFamily="18" charset="0"/>
              </a:rPr>
              <a:t>stdio.h</a:t>
            </a:r>
            <a:r>
              <a:rPr lang="en-US" altLang="zh-CN" sz="2400" dirty="0">
                <a:latin typeface="Times New Roman" pitchFamily="18" charset="0"/>
                <a:ea typeface="宋体" pitchFamily="2" charset="-122"/>
                <a:cs typeface="Times New Roman" pitchFamily="18" charset="0"/>
              </a:rPr>
              <a:t>&gt;</a:t>
            </a:r>
          </a:p>
          <a:p>
            <a:pPr lvl="1">
              <a:lnSpc>
                <a:spcPct val="80000"/>
              </a:lnSpc>
              <a:spcBef>
                <a:spcPts val="300"/>
              </a:spcBef>
              <a:buFont typeface="Wingdings" pitchFamily="2" charset="2"/>
              <a:buNone/>
            </a:pP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complex {</a:t>
            </a:r>
          </a:p>
          <a:p>
            <a:pPr lvl="1">
              <a:lnSpc>
                <a:spcPct val="80000"/>
              </a:lnSpc>
              <a:spcBef>
                <a:spcPts val="300"/>
              </a:spcBef>
              <a:buFont typeface="Wingdings" pitchFamily="2" charset="2"/>
              <a:buNone/>
            </a:pPr>
            <a:r>
              <a:rPr lang="en-US" altLang="zh-CN" sz="2400" dirty="0">
                <a:latin typeface="Times New Roman" pitchFamily="18" charset="0"/>
                <a:ea typeface="宋体" pitchFamily="2" charset="-122"/>
                <a:cs typeface="Times New Roman" pitchFamily="18" charset="0"/>
              </a:rPr>
              <a:t>    float  real;</a:t>
            </a:r>
          </a:p>
          <a:p>
            <a:pPr lvl="1">
              <a:lnSpc>
                <a:spcPct val="80000"/>
              </a:lnSpc>
              <a:spcBef>
                <a:spcPts val="300"/>
              </a:spcBef>
              <a:buFont typeface="Wingdings" pitchFamily="2" charset="2"/>
              <a:buNone/>
            </a:pPr>
            <a:r>
              <a:rPr lang="en-US" altLang="zh-CN" sz="2400" dirty="0">
                <a:latin typeface="Times New Roman" pitchFamily="18" charset="0"/>
                <a:ea typeface="宋体" pitchFamily="2" charset="-122"/>
                <a:cs typeface="Times New Roman" pitchFamily="18" charset="0"/>
              </a:rPr>
              <a:t>    float  </a:t>
            </a:r>
            <a:r>
              <a:rPr lang="en-US" altLang="zh-CN" sz="2400" dirty="0" err="1">
                <a:latin typeface="Times New Roman" pitchFamily="18" charset="0"/>
                <a:ea typeface="宋体" pitchFamily="2" charset="-122"/>
                <a:cs typeface="Times New Roman" pitchFamily="18" charset="0"/>
              </a:rPr>
              <a:t>imag</a:t>
            </a:r>
            <a:r>
              <a:rPr lang="en-US" altLang="zh-CN" sz="2400" dirty="0">
                <a:latin typeface="Times New Roman" pitchFamily="18" charset="0"/>
                <a:ea typeface="宋体" pitchFamily="2" charset="-122"/>
                <a:cs typeface="Times New Roman" pitchFamily="18" charset="0"/>
              </a:rPr>
              <a:t>;</a:t>
            </a:r>
          </a:p>
          <a:p>
            <a:pPr lvl="1">
              <a:lnSpc>
                <a:spcPct val="80000"/>
              </a:lnSpc>
              <a:spcBef>
                <a:spcPts val="300"/>
              </a:spcBef>
              <a:buFont typeface="Wingdings" pitchFamily="2" charset="2"/>
              <a:buNone/>
            </a:pPr>
            <a:r>
              <a:rPr lang="en-US" altLang="zh-CN" sz="2400" dirty="0">
                <a:latin typeface="Times New Roman" pitchFamily="18" charset="0"/>
                <a:ea typeface="宋体" pitchFamily="2" charset="-122"/>
                <a:cs typeface="Times New Roman" pitchFamily="18" charset="0"/>
              </a:rPr>
              <a:t>};</a:t>
            </a:r>
          </a:p>
          <a:p>
            <a:pPr lvl="1">
              <a:lnSpc>
                <a:spcPct val="80000"/>
              </a:lnSpc>
              <a:spcBef>
                <a:spcPts val="300"/>
              </a:spcBef>
              <a:buFont typeface="Wingdings" pitchFamily="2" charset="2"/>
              <a:buNone/>
            </a:pP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complex </a:t>
            </a:r>
            <a:r>
              <a:rPr lang="en-US" altLang="zh-CN" sz="2400" dirty="0" err="1">
                <a:latin typeface="Times New Roman" pitchFamily="18" charset="0"/>
                <a:ea typeface="宋体" pitchFamily="2" charset="-122"/>
                <a:cs typeface="Times New Roman" pitchFamily="18" charset="0"/>
              </a:rPr>
              <a:t>addComplex</a:t>
            </a:r>
            <a:r>
              <a:rPr lang="en-US" altLang="zh-CN" sz="2400" dirty="0">
                <a:latin typeface="Times New Roman" pitchFamily="18" charset="0"/>
                <a:ea typeface="宋体" pitchFamily="2" charset="-122"/>
                <a:cs typeface="Times New Roman" pitchFamily="18" charset="0"/>
              </a:rPr>
              <a:t>(</a:t>
            </a: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complex c1, </a:t>
            </a: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complex c2);</a:t>
            </a:r>
          </a:p>
          <a:p>
            <a:pPr lvl="1">
              <a:lnSpc>
                <a:spcPct val="80000"/>
              </a:lnSpc>
              <a:spcBef>
                <a:spcPts val="300"/>
              </a:spcBef>
              <a:buFont typeface="Wingdings" pitchFamily="2" charset="2"/>
              <a:buNone/>
            </a:pPr>
            <a:r>
              <a:rPr lang="en-US" altLang="zh-CN" sz="2400" dirty="0" err="1">
                <a:latin typeface="Times New Roman" pitchFamily="18" charset="0"/>
                <a:ea typeface="宋体" pitchFamily="2" charset="-122"/>
                <a:cs typeface="Times New Roman" pitchFamily="18" charset="0"/>
              </a:rPr>
              <a:t>int</a:t>
            </a:r>
            <a:r>
              <a:rPr lang="en-US" altLang="zh-CN" sz="2400" dirty="0">
                <a:latin typeface="Times New Roman" pitchFamily="18" charset="0"/>
                <a:ea typeface="宋体" pitchFamily="2" charset="-122"/>
                <a:cs typeface="Times New Roman" pitchFamily="18" charset="0"/>
              </a:rPr>
              <a:t> main()</a:t>
            </a:r>
          </a:p>
          <a:p>
            <a:pPr lvl="1">
              <a:lnSpc>
                <a:spcPct val="80000"/>
              </a:lnSpc>
              <a:spcBef>
                <a:spcPts val="300"/>
              </a:spcBef>
              <a:buFont typeface="Wingdings" pitchFamily="2" charset="2"/>
              <a:buNone/>
            </a:pPr>
            <a:r>
              <a:rPr lang="en-US" altLang="zh-CN" sz="2400" dirty="0">
                <a:latin typeface="Times New Roman" pitchFamily="18" charset="0"/>
                <a:ea typeface="宋体" pitchFamily="2" charset="-122"/>
                <a:cs typeface="Times New Roman" pitchFamily="18" charset="0"/>
              </a:rPr>
              <a:t>{</a:t>
            </a:r>
          </a:p>
          <a:p>
            <a:pPr lvl="1">
              <a:lnSpc>
                <a:spcPct val="80000"/>
              </a:lnSpc>
              <a:spcBef>
                <a:spcPts val="300"/>
              </a:spcBef>
              <a:buFont typeface="Wingdings" pitchFamily="2" charset="2"/>
              <a:buNone/>
            </a:pP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complex c1, c2, c3;</a:t>
            </a:r>
          </a:p>
          <a:p>
            <a:pPr lvl="1">
              <a:lnSpc>
                <a:spcPct val="80000"/>
              </a:lnSpc>
              <a:spcBef>
                <a:spcPts val="300"/>
              </a:spcBef>
              <a:buFont typeface="Wingdings" pitchFamily="2" charset="2"/>
              <a:buNone/>
            </a:pP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scanf</a:t>
            </a:r>
            <a:r>
              <a:rPr lang="en-US" altLang="zh-CN" sz="2400" dirty="0">
                <a:latin typeface="Times New Roman" pitchFamily="18" charset="0"/>
                <a:ea typeface="宋体" pitchFamily="2" charset="-122"/>
                <a:cs typeface="Times New Roman" pitchFamily="18" charset="0"/>
              </a:rPr>
              <a:t>(“%f %f %f %f”, &amp;c1.real, &amp;c1.imag,&amp;c2.real, &amp;c2.imag);</a:t>
            </a:r>
          </a:p>
          <a:p>
            <a:pPr lvl="1">
              <a:lnSpc>
                <a:spcPct val="80000"/>
              </a:lnSpc>
              <a:spcBef>
                <a:spcPts val="300"/>
              </a:spcBef>
              <a:buFont typeface="Wingdings" pitchFamily="2" charset="2"/>
              <a:buNone/>
            </a:pPr>
            <a:r>
              <a:rPr lang="en-US" altLang="zh-CN" sz="2400" dirty="0">
                <a:latin typeface="Times New Roman" pitchFamily="18" charset="0"/>
                <a:ea typeface="宋体" pitchFamily="2" charset="-122"/>
                <a:cs typeface="Times New Roman" pitchFamily="18" charset="0"/>
              </a:rPr>
              <a:t>    c3 = </a:t>
            </a:r>
            <a:r>
              <a:rPr lang="en-US" altLang="zh-CN" sz="2400" dirty="0" err="1">
                <a:latin typeface="Times New Roman" pitchFamily="18" charset="0"/>
                <a:ea typeface="宋体" pitchFamily="2" charset="-122"/>
                <a:cs typeface="Times New Roman" pitchFamily="18" charset="0"/>
              </a:rPr>
              <a:t>addComplex</a:t>
            </a:r>
            <a:r>
              <a:rPr lang="en-US" altLang="zh-CN" sz="2400" dirty="0">
                <a:latin typeface="Times New Roman" pitchFamily="18" charset="0"/>
                <a:ea typeface="宋体" pitchFamily="2" charset="-122"/>
                <a:cs typeface="Times New Roman" pitchFamily="18" charset="0"/>
              </a:rPr>
              <a:t>(c1, c2);</a:t>
            </a:r>
          </a:p>
          <a:p>
            <a:pPr lvl="1">
              <a:lnSpc>
                <a:spcPct val="80000"/>
              </a:lnSpc>
              <a:spcBef>
                <a:spcPts val="300"/>
              </a:spcBef>
              <a:buFont typeface="Wingdings" pitchFamily="2" charset="2"/>
              <a:buNone/>
            </a:pP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printf</a:t>
            </a:r>
            <a:r>
              <a:rPr lang="en-US" altLang="zh-CN" sz="2400" dirty="0">
                <a:latin typeface="Times New Roman" pitchFamily="18" charset="0"/>
                <a:ea typeface="宋体" pitchFamily="2" charset="-122"/>
                <a:cs typeface="Times New Roman" pitchFamily="18" charset="0"/>
              </a:rPr>
              <a:t>(“(%.2f, %.2f) + (%.2f, %.2f) = (%.2f, %.2f)\n”, c1.real, c1.imag, c2.real, c2.imag, c3.real, c3.imag);</a:t>
            </a:r>
          </a:p>
          <a:p>
            <a:pPr lvl="1">
              <a:lnSpc>
                <a:spcPct val="80000"/>
              </a:lnSpc>
              <a:spcBef>
                <a:spcPts val="300"/>
              </a:spcBef>
              <a:buFont typeface="Wingdings" pitchFamily="2" charset="2"/>
              <a:buNone/>
            </a:pPr>
            <a:r>
              <a:rPr lang="en-US" altLang="zh-CN" sz="2400" dirty="0">
                <a:latin typeface="Times New Roman" pitchFamily="18" charset="0"/>
                <a:ea typeface="宋体" pitchFamily="2" charset="-122"/>
                <a:cs typeface="Times New Roman" pitchFamily="18" charset="0"/>
              </a:rPr>
              <a:t>    return 0;</a:t>
            </a:r>
          </a:p>
          <a:p>
            <a:pPr lvl="1">
              <a:lnSpc>
                <a:spcPct val="80000"/>
              </a:lnSpc>
              <a:spcBef>
                <a:spcPts val="300"/>
              </a:spcBef>
              <a:buFont typeface="Wingdings" pitchFamily="2" charset="2"/>
              <a:buNone/>
            </a:pPr>
            <a:r>
              <a:rPr lang="en-US" altLang="zh-CN" sz="2400" dirty="0">
                <a:latin typeface="Times New Roman" pitchFamily="18" charset="0"/>
                <a:ea typeface="宋体" pitchFamily="2" charset="-122"/>
                <a:cs typeface="Times New Roman"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p:cNvSpPr>
            <a:spLocks noGrp="1"/>
          </p:cNvSpPr>
          <p:nvPr>
            <p:ph type="ftr" sz="quarter" idx="10"/>
          </p:nvPr>
        </p:nvSpPr>
        <p:spPr>
          <a:noFill/>
        </p:spPr>
        <p:txBody>
          <a:bodyPr/>
          <a:lstStyle/>
          <a:p>
            <a:r>
              <a:rPr lang="en-US" altLang="zh-CN"/>
              <a:t>构造类型 – 数组和指针</a:t>
            </a:r>
          </a:p>
        </p:txBody>
      </p:sp>
      <p:sp>
        <p:nvSpPr>
          <p:cNvPr id="38915" name="灯片编号占位符 4"/>
          <p:cNvSpPr>
            <a:spLocks noGrp="1"/>
          </p:cNvSpPr>
          <p:nvPr>
            <p:ph type="sldNum" sz="quarter" idx="11"/>
          </p:nvPr>
        </p:nvSpPr>
        <p:spPr>
          <a:noFill/>
        </p:spPr>
        <p:txBody>
          <a:bodyPr/>
          <a:lstStyle/>
          <a:p>
            <a:fld id="{B247D067-BFB7-41B2-BDA6-44FD909D684B}" type="slidenum">
              <a:rPr lang="en-US" altLang="zh-CN" smtClean="0"/>
              <a:pPr/>
              <a:t>11</a:t>
            </a:fld>
            <a:endParaRPr lang="en-US" altLang="zh-CN"/>
          </a:p>
        </p:txBody>
      </p:sp>
      <p:sp>
        <p:nvSpPr>
          <p:cNvPr id="38916" name="Rectangle 2"/>
          <p:cNvSpPr>
            <a:spLocks noGrp="1" noChangeArrowheads="1"/>
          </p:cNvSpPr>
          <p:nvPr>
            <p:ph type="title"/>
          </p:nvPr>
        </p:nvSpPr>
        <p:spPr/>
        <p:txBody>
          <a:bodyPr/>
          <a:lstStyle/>
          <a:p>
            <a:r>
              <a:rPr lang="zh-CN" altLang="en-US" dirty="0">
                <a:ea typeface="宋体" pitchFamily="2" charset="-122"/>
              </a:rPr>
              <a:t>常用标准字符串库函数</a:t>
            </a:r>
            <a:r>
              <a:rPr lang="en-US" altLang="zh-CN" dirty="0">
                <a:ea typeface="宋体" pitchFamily="2" charset="-122"/>
              </a:rPr>
              <a:t>*</a:t>
            </a:r>
            <a:endParaRPr lang="zh-CN" altLang="en-US" dirty="0">
              <a:ea typeface="宋体" pitchFamily="2" charset="-122"/>
            </a:endParaRPr>
          </a:p>
        </p:txBody>
      </p:sp>
      <p:sp>
        <p:nvSpPr>
          <p:cNvPr id="38917" name="Rectangle 3"/>
          <p:cNvSpPr>
            <a:spLocks noGrp="1" noChangeArrowheads="1"/>
          </p:cNvSpPr>
          <p:nvPr>
            <p:ph type="body" idx="1"/>
          </p:nvPr>
        </p:nvSpPr>
        <p:spPr>
          <a:xfrm>
            <a:off x="923175" y="1334663"/>
            <a:ext cx="10931259" cy="4615998"/>
          </a:xfrm>
        </p:spPr>
        <p:txBody>
          <a:bodyPr/>
          <a:lstStyle/>
          <a:p>
            <a:pPr>
              <a:spcBef>
                <a:spcPts val="600"/>
              </a:spcBef>
            </a:pPr>
            <a:r>
              <a:rPr lang="en-US" altLang="zh-CN" dirty="0">
                <a:ea typeface="宋体" pitchFamily="2" charset="-122"/>
              </a:rPr>
              <a:t>#include &lt;</a:t>
            </a:r>
            <a:r>
              <a:rPr lang="en-US" altLang="zh-CN" dirty="0" err="1">
                <a:ea typeface="宋体" pitchFamily="2" charset="-122"/>
              </a:rPr>
              <a:t>string.h</a:t>
            </a:r>
            <a:r>
              <a:rPr lang="en-US" altLang="zh-CN" dirty="0">
                <a:ea typeface="宋体" pitchFamily="2" charset="-122"/>
              </a:rPr>
              <a:t>&gt; - </a:t>
            </a:r>
            <a:r>
              <a:rPr lang="zh-CN" altLang="en-US" dirty="0">
                <a:ea typeface="宋体" pitchFamily="2" charset="-122"/>
              </a:rPr>
              <a:t>字符串处理函数</a:t>
            </a:r>
            <a:endParaRPr lang="en-US" altLang="zh-CN" dirty="0">
              <a:ea typeface="宋体" pitchFamily="2" charset="-122"/>
            </a:endParaRPr>
          </a:p>
          <a:p>
            <a:pPr lvl="1">
              <a:spcBef>
                <a:spcPts val="600"/>
              </a:spcBef>
              <a:buNone/>
            </a:pPr>
            <a:r>
              <a:rPr lang="en-US" altLang="zh-CN" sz="2100" dirty="0" err="1">
                <a:latin typeface="+mn-ea"/>
                <a:ea typeface="+mn-ea"/>
              </a:rPr>
              <a:t>int</a:t>
            </a:r>
            <a:r>
              <a:rPr lang="en-US" altLang="zh-CN" sz="2100" dirty="0">
                <a:latin typeface="+mn-ea"/>
                <a:ea typeface="+mn-ea"/>
              </a:rPr>
              <a:t> </a:t>
            </a:r>
            <a:r>
              <a:rPr lang="en-US" altLang="zh-CN" sz="2100" dirty="0" err="1">
                <a:latin typeface="+mn-ea"/>
                <a:ea typeface="+mn-ea"/>
              </a:rPr>
              <a:t>strlen</a:t>
            </a:r>
            <a:r>
              <a:rPr lang="en-US" altLang="zh-CN" sz="2100" dirty="0">
                <a:latin typeface="+mn-ea"/>
                <a:ea typeface="+mn-ea"/>
              </a:rPr>
              <a:t>(char s[]);   /*</a:t>
            </a:r>
            <a:r>
              <a:rPr lang="zh-CN" altLang="en-US" sz="2100" dirty="0">
                <a:latin typeface="+mn-ea"/>
                <a:ea typeface="+mn-ea"/>
              </a:rPr>
              <a:t>计算字符串长度</a:t>
            </a:r>
            <a:r>
              <a:rPr lang="en-US" altLang="zh-CN" sz="2100" dirty="0">
                <a:latin typeface="+mn-ea"/>
                <a:ea typeface="+mn-ea"/>
              </a:rPr>
              <a:t>, </a:t>
            </a:r>
            <a:r>
              <a:rPr lang="zh-CN" altLang="en-US" sz="2100" dirty="0">
                <a:latin typeface="+mn-ea"/>
                <a:ea typeface="+mn-ea"/>
              </a:rPr>
              <a:t>字符串以</a:t>
            </a:r>
            <a:r>
              <a:rPr lang="en-US" altLang="zh-CN" sz="2100" dirty="0">
                <a:latin typeface="+mn-ea"/>
                <a:ea typeface="+mn-ea"/>
              </a:rPr>
              <a:t>\0</a:t>
            </a:r>
            <a:r>
              <a:rPr lang="zh-CN" altLang="en-US" sz="2100" dirty="0">
                <a:latin typeface="+mn-ea"/>
                <a:ea typeface="+mn-ea"/>
              </a:rPr>
              <a:t>结果*</a:t>
            </a:r>
            <a:r>
              <a:rPr lang="en-US" altLang="zh-CN" sz="2100" dirty="0">
                <a:latin typeface="+mn-ea"/>
                <a:ea typeface="+mn-ea"/>
              </a:rPr>
              <a:t>/</a:t>
            </a:r>
          </a:p>
          <a:p>
            <a:pPr lvl="1">
              <a:spcBef>
                <a:spcPts val="600"/>
              </a:spcBef>
              <a:buNone/>
            </a:pPr>
            <a:r>
              <a:rPr lang="en-US" altLang="zh-CN" sz="2100" dirty="0">
                <a:latin typeface="+mn-ea"/>
                <a:ea typeface="+mn-ea"/>
              </a:rPr>
              <a:t>char *</a:t>
            </a:r>
            <a:r>
              <a:rPr lang="en-US" altLang="zh-CN" sz="2100" dirty="0" err="1">
                <a:latin typeface="+mn-ea"/>
                <a:ea typeface="+mn-ea"/>
              </a:rPr>
              <a:t>strcpy</a:t>
            </a:r>
            <a:r>
              <a:rPr lang="en-US" altLang="zh-CN" sz="2100" dirty="0">
                <a:latin typeface="+mn-ea"/>
                <a:ea typeface="+mn-ea"/>
              </a:rPr>
              <a:t>(char s[], char t[]); /*</a:t>
            </a:r>
            <a:r>
              <a:rPr lang="zh-CN" altLang="en-US" sz="2100" dirty="0">
                <a:latin typeface="+mn-ea"/>
                <a:ea typeface="+mn-ea"/>
              </a:rPr>
              <a:t>将字符串</a:t>
            </a:r>
            <a:r>
              <a:rPr lang="en-US" altLang="zh-CN" sz="2100" dirty="0">
                <a:latin typeface="+mn-ea"/>
                <a:ea typeface="+mn-ea"/>
              </a:rPr>
              <a:t>t</a:t>
            </a:r>
            <a:r>
              <a:rPr lang="zh-CN" altLang="en-US" sz="2100" dirty="0">
                <a:latin typeface="+mn-ea"/>
                <a:ea typeface="+mn-ea"/>
              </a:rPr>
              <a:t>拷贝到字符串</a:t>
            </a:r>
            <a:r>
              <a:rPr lang="en-US" altLang="zh-CN" sz="2100" dirty="0">
                <a:latin typeface="+mn-ea"/>
                <a:ea typeface="+mn-ea"/>
              </a:rPr>
              <a:t>s</a:t>
            </a:r>
            <a:r>
              <a:rPr lang="zh-CN" altLang="en-US" sz="2100" dirty="0">
                <a:latin typeface="+mn-ea"/>
                <a:ea typeface="+mn-ea"/>
              </a:rPr>
              <a:t>中*</a:t>
            </a:r>
            <a:r>
              <a:rPr lang="en-US" altLang="zh-CN" sz="2100" dirty="0">
                <a:latin typeface="+mn-ea"/>
                <a:ea typeface="+mn-ea"/>
              </a:rPr>
              <a:t>/</a:t>
            </a:r>
          </a:p>
          <a:p>
            <a:pPr lvl="1">
              <a:spcBef>
                <a:spcPts val="600"/>
              </a:spcBef>
              <a:buNone/>
            </a:pPr>
            <a:r>
              <a:rPr lang="en-US" altLang="zh-CN" sz="2100" dirty="0">
                <a:latin typeface="+mn-ea"/>
                <a:ea typeface="+mn-ea"/>
              </a:rPr>
              <a:t>char *</a:t>
            </a:r>
            <a:r>
              <a:rPr lang="en-US" altLang="zh-CN" sz="2100" dirty="0" err="1">
                <a:latin typeface="+mn-ea"/>
                <a:ea typeface="+mn-ea"/>
              </a:rPr>
              <a:t>strcat</a:t>
            </a:r>
            <a:r>
              <a:rPr lang="en-US" altLang="zh-CN" sz="2100" dirty="0">
                <a:latin typeface="+mn-ea"/>
                <a:ea typeface="+mn-ea"/>
              </a:rPr>
              <a:t>(char s[], char t[]);  /*</a:t>
            </a:r>
            <a:r>
              <a:rPr lang="zh-CN" altLang="en-US" sz="2100" dirty="0">
                <a:latin typeface="+mn-ea"/>
                <a:ea typeface="+mn-ea"/>
              </a:rPr>
              <a:t>将字符串</a:t>
            </a:r>
            <a:r>
              <a:rPr lang="en-US" altLang="zh-CN" sz="2100" dirty="0">
                <a:latin typeface="+mn-ea"/>
                <a:ea typeface="+mn-ea"/>
              </a:rPr>
              <a:t>t</a:t>
            </a:r>
            <a:r>
              <a:rPr lang="zh-CN" altLang="en-US" sz="2100" dirty="0">
                <a:latin typeface="+mn-ea"/>
                <a:ea typeface="+mn-ea"/>
              </a:rPr>
              <a:t>拷贝到字符串</a:t>
            </a:r>
            <a:r>
              <a:rPr lang="en-US" altLang="zh-CN" sz="2100" dirty="0">
                <a:latin typeface="+mn-ea"/>
                <a:ea typeface="+mn-ea"/>
              </a:rPr>
              <a:t>s</a:t>
            </a:r>
            <a:r>
              <a:rPr lang="zh-CN" altLang="en-US" sz="2100" dirty="0">
                <a:latin typeface="+mn-ea"/>
                <a:ea typeface="+mn-ea"/>
              </a:rPr>
              <a:t>尾部*</a:t>
            </a:r>
            <a:r>
              <a:rPr lang="en-US" altLang="zh-CN" sz="2100" dirty="0">
                <a:latin typeface="+mn-ea"/>
                <a:ea typeface="+mn-ea"/>
              </a:rPr>
              <a:t>/ </a:t>
            </a:r>
          </a:p>
          <a:p>
            <a:pPr lvl="1">
              <a:spcBef>
                <a:spcPts val="600"/>
              </a:spcBef>
              <a:buNone/>
            </a:pPr>
            <a:r>
              <a:rPr lang="en-US" altLang="zh-CN" sz="2100" dirty="0" err="1">
                <a:latin typeface="+mn-ea"/>
                <a:ea typeface="+mn-ea"/>
              </a:rPr>
              <a:t>int</a:t>
            </a:r>
            <a:r>
              <a:rPr lang="en-US" altLang="zh-CN" sz="2100" dirty="0">
                <a:latin typeface="+mn-ea"/>
                <a:ea typeface="+mn-ea"/>
              </a:rPr>
              <a:t> </a:t>
            </a:r>
            <a:r>
              <a:rPr lang="en-US" altLang="zh-CN" sz="2100" dirty="0" err="1">
                <a:latin typeface="+mn-ea"/>
                <a:ea typeface="+mn-ea"/>
              </a:rPr>
              <a:t>strcmp</a:t>
            </a:r>
            <a:r>
              <a:rPr lang="en-US" altLang="zh-CN" sz="2100" dirty="0">
                <a:latin typeface="+mn-ea"/>
                <a:ea typeface="+mn-ea"/>
              </a:rPr>
              <a:t>(char s[], char t[]);  /*</a:t>
            </a:r>
            <a:r>
              <a:rPr lang="zh-CN" altLang="en-US" sz="2100" dirty="0">
                <a:latin typeface="+mn-ea"/>
                <a:ea typeface="+mn-ea"/>
              </a:rPr>
              <a:t>比较两个字符串</a:t>
            </a:r>
            <a:r>
              <a:rPr lang="en-US" altLang="zh-CN" sz="2100" dirty="0">
                <a:latin typeface="+mn-ea"/>
                <a:ea typeface="+mn-ea"/>
              </a:rPr>
              <a:t>,</a:t>
            </a:r>
            <a:r>
              <a:rPr lang="zh-CN" altLang="en-US" sz="2100" b="1" dirty="0">
                <a:solidFill>
                  <a:srgbClr val="FF0000"/>
                </a:solidFill>
                <a:latin typeface="+mn-ea"/>
                <a:ea typeface="+mn-ea"/>
              </a:rPr>
              <a:t>若</a:t>
            </a:r>
            <a:r>
              <a:rPr lang="en-US" altLang="zh-CN" sz="2100" b="1" dirty="0">
                <a:solidFill>
                  <a:srgbClr val="FF0000"/>
                </a:solidFill>
                <a:latin typeface="+mn-ea"/>
                <a:ea typeface="+mn-ea"/>
              </a:rPr>
              <a:t>s&gt;t,</a:t>
            </a:r>
            <a:r>
              <a:rPr lang="zh-CN" altLang="en-US" sz="2100" b="1" dirty="0">
                <a:solidFill>
                  <a:srgbClr val="FF0000"/>
                </a:solidFill>
                <a:latin typeface="+mn-ea"/>
                <a:ea typeface="+mn-ea"/>
              </a:rPr>
              <a:t>则返回大于</a:t>
            </a:r>
            <a:r>
              <a:rPr lang="en-US" altLang="zh-CN" sz="2100" b="1" dirty="0">
                <a:solidFill>
                  <a:srgbClr val="FF0000"/>
                </a:solidFill>
                <a:latin typeface="+mn-ea"/>
                <a:ea typeface="+mn-ea"/>
              </a:rPr>
              <a:t>0</a:t>
            </a:r>
            <a:r>
              <a:rPr lang="zh-CN" altLang="en-US" sz="2100" b="1" dirty="0">
                <a:solidFill>
                  <a:srgbClr val="FF0000"/>
                </a:solidFill>
                <a:latin typeface="+mn-ea"/>
                <a:ea typeface="+mn-ea"/>
              </a:rPr>
              <a:t>的数</a:t>
            </a:r>
            <a:r>
              <a:rPr lang="en-US" altLang="zh-CN" sz="2100" b="1" dirty="0">
                <a:solidFill>
                  <a:srgbClr val="FF0000"/>
                </a:solidFill>
                <a:latin typeface="+mn-ea"/>
                <a:ea typeface="+mn-ea"/>
              </a:rPr>
              <a:t>;</a:t>
            </a:r>
            <a:r>
              <a:rPr lang="zh-CN" altLang="en-US" sz="2100" b="1" dirty="0">
                <a:solidFill>
                  <a:srgbClr val="FF0000"/>
                </a:solidFill>
                <a:ea typeface="宋体" pitchFamily="2" charset="-122"/>
              </a:rPr>
              <a:t>若</a:t>
            </a:r>
            <a:r>
              <a:rPr lang="en-US" altLang="zh-CN" sz="2100" b="1" dirty="0">
                <a:solidFill>
                  <a:srgbClr val="FF0000"/>
                </a:solidFill>
                <a:ea typeface="宋体" pitchFamily="2" charset="-122"/>
              </a:rPr>
              <a:t>s&lt;t,</a:t>
            </a:r>
            <a:r>
              <a:rPr lang="zh-CN" altLang="en-US" sz="2100" b="1" dirty="0">
                <a:solidFill>
                  <a:srgbClr val="FF0000"/>
                </a:solidFill>
                <a:ea typeface="宋体" pitchFamily="2" charset="-122"/>
              </a:rPr>
              <a:t>则返回小于</a:t>
            </a:r>
            <a:r>
              <a:rPr lang="en-US" altLang="zh-CN" sz="2100" b="1" dirty="0">
                <a:solidFill>
                  <a:srgbClr val="FF0000"/>
                </a:solidFill>
                <a:ea typeface="宋体" pitchFamily="2" charset="-122"/>
              </a:rPr>
              <a:t>0</a:t>
            </a:r>
            <a:r>
              <a:rPr lang="zh-CN" altLang="en-US" sz="2100" b="1" dirty="0">
                <a:solidFill>
                  <a:srgbClr val="FF0000"/>
                </a:solidFill>
                <a:ea typeface="宋体" pitchFamily="2" charset="-122"/>
              </a:rPr>
              <a:t>的数</a:t>
            </a:r>
            <a:r>
              <a:rPr lang="en-US" altLang="zh-CN" sz="2100" dirty="0">
                <a:ea typeface="宋体" pitchFamily="2" charset="-122"/>
              </a:rPr>
              <a:t>;</a:t>
            </a:r>
            <a:r>
              <a:rPr lang="zh-CN" altLang="en-US" sz="2100" dirty="0">
                <a:ea typeface="宋体" pitchFamily="2" charset="-122"/>
              </a:rPr>
              <a:t>若相等</a:t>
            </a:r>
            <a:r>
              <a:rPr lang="en-US" altLang="zh-CN" sz="2100" dirty="0">
                <a:ea typeface="宋体" pitchFamily="2" charset="-122"/>
              </a:rPr>
              <a:t>, </a:t>
            </a:r>
            <a:r>
              <a:rPr lang="zh-CN" altLang="en-US" sz="2100" dirty="0">
                <a:ea typeface="宋体" pitchFamily="2" charset="-122"/>
              </a:rPr>
              <a:t>返回</a:t>
            </a:r>
            <a:r>
              <a:rPr lang="en-US" altLang="zh-CN" sz="2100" dirty="0">
                <a:ea typeface="宋体" pitchFamily="2" charset="-122"/>
              </a:rPr>
              <a:t>0 */</a:t>
            </a:r>
          </a:p>
          <a:p>
            <a:pPr>
              <a:spcBef>
                <a:spcPts val="600"/>
              </a:spcBef>
            </a:pPr>
            <a:r>
              <a:rPr lang="en-US" altLang="zh-CN" dirty="0">
                <a:ea typeface="宋体" pitchFamily="2" charset="-122"/>
              </a:rPr>
              <a:t>#include &lt;</a:t>
            </a:r>
            <a:r>
              <a:rPr lang="en-US" altLang="zh-CN" dirty="0" err="1">
                <a:ea typeface="宋体" pitchFamily="2" charset="-122"/>
              </a:rPr>
              <a:t>stdlib.h</a:t>
            </a:r>
            <a:r>
              <a:rPr lang="en-US" altLang="zh-CN" dirty="0">
                <a:ea typeface="宋体" pitchFamily="2" charset="-122"/>
              </a:rPr>
              <a:t>&gt; - </a:t>
            </a:r>
            <a:r>
              <a:rPr lang="zh-CN" altLang="en-US" dirty="0">
                <a:ea typeface="宋体" pitchFamily="2" charset="-122"/>
              </a:rPr>
              <a:t>实用函数</a:t>
            </a:r>
            <a:endParaRPr lang="en-US" altLang="zh-CN" dirty="0">
              <a:ea typeface="宋体" pitchFamily="2" charset="-122"/>
            </a:endParaRPr>
          </a:p>
          <a:p>
            <a:pPr lvl="1">
              <a:spcBef>
                <a:spcPts val="600"/>
              </a:spcBef>
              <a:buNone/>
            </a:pPr>
            <a:r>
              <a:rPr lang="en-US" altLang="zh-CN" sz="2100" dirty="0">
                <a:latin typeface="+mn-ea"/>
                <a:ea typeface="+mn-ea"/>
              </a:rPr>
              <a:t>int   </a:t>
            </a:r>
            <a:r>
              <a:rPr lang="en-US" altLang="zh-CN" sz="2100" dirty="0" err="1">
                <a:latin typeface="+mn-ea"/>
                <a:ea typeface="+mn-ea"/>
              </a:rPr>
              <a:t>atoi</a:t>
            </a:r>
            <a:r>
              <a:rPr lang="en-US" altLang="zh-CN" sz="2100" dirty="0">
                <a:latin typeface="+mn-ea"/>
                <a:ea typeface="+mn-ea"/>
              </a:rPr>
              <a:t>(char  s[ ]); 	/* </a:t>
            </a:r>
            <a:r>
              <a:rPr lang="zh-CN" altLang="en-US" sz="2100" dirty="0">
                <a:latin typeface="+mn-ea"/>
                <a:ea typeface="+mn-ea"/>
              </a:rPr>
              <a:t>将字符串转换成相应整数 </a:t>
            </a:r>
            <a:r>
              <a:rPr lang="en-US" altLang="zh-CN" sz="2100" dirty="0">
                <a:latin typeface="+mn-ea"/>
                <a:ea typeface="+mn-ea"/>
              </a:rPr>
              <a:t>*/</a:t>
            </a:r>
          </a:p>
          <a:p>
            <a:pPr>
              <a:spcBef>
                <a:spcPts val="600"/>
              </a:spcBef>
            </a:pPr>
            <a:r>
              <a:rPr lang="en-US" altLang="zh-CN" dirty="0">
                <a:ea typeface="宋体" pitchFamily="2" charset="-122"/>
              </a:rPr>
              <a:t>#include &lt;</a:t>
            </a:r>
            <a:r>
              <a:rPr lang="en-US" altLang="zh-CN" dirty="0" err="1">
                <a:ea typeface="宋体" pitchFamily="2" charset="-122"/>
              </a:rPr>
              <a:t>stdio.h</a:t>
            </a:r>
            <a:r>
              <a:rPr lang="en-US" altLang="zh-CN" dirty="0">
                <a:ea typeface="宋体" pitchFamily="2" charset="-122"/>
              </a:rPr>
              <a:t>&gt; - </a:t>
            </a:r>
            <a:r>
              <a:rPr lang="zh-CN" altLang="en-US" dirty="0">
                <a:ea typeface="宋体" pitchFamily="2" charset="-122"/>
              </a:rPr>
              <a:t>输入</a:t>
            </a:r>
            <a:r>
              <a:rPr lang="en-US" altLang="zh-CN" dirty="0">
                <a:ea typeface="宋体" pitchFamily="2" charset="-122"/>
              </a:rPr>
              <a:t>/</a:t>
            </a:r>
            <a:r>
              <a:rPr lang="zh-CN" altLang="en-US" dirty="0">
                <a:ea typeface="宋体" pitchFamily="2" charset="-122"/>
              </a:rPr>
              <a:t>输出函数</a:t>
            </a:r>
            <a:endParaRPr lang="en-US" altLang="zh-CN" dirty="0">
              <a:ea typeface="宋体" pitchFamily="2" charset="-122"/>
            </a:endParaRPr>
          </a:p>
          <a:p>
            <a:pPr lvl="1">
              <a:spcBef>
                <a:spcPts val="600"/>
              </a:spcBef>
              <a:buNone/>
            </a:pPr>
            <a:r>
              <a:rPr lang="en-US" altLang="zh-CN" sz="2100" dirty="0" err="1">
                <a:latin typeface="+mn-ea"/>
              </a:rPr>
              <a:t>getchar</a:t>
            </a:r>
            <a:r>
              <a:rPr lang="en-US" altLang="zh-CN" sz="2100" dirty="0">
                <a:latin typeface="+mn-ea"/>
              </a:rPr>
              <a:t>()/</a:t>
            </a:r>
            <a:r>
              <a:rPr lang="en-US" altLang="zh-CN" sz="2100" dirty="0" err="1">
                <a:latin typeface="+mn-ea"/>
              </a:rPr>
              <a:t>putchar</a:t>
            </a:r>
            <a:r>
              <a:rPr lang="en-US" altLang="zh-CN" sz="2100" dirty="0">
                <a:latin typeface="+mn-ea"/>
              </a:rPr>
              <a:t>(c) 	/*</a:t>
            </a:r>
            <a:r>
              <a:rPr lang="zh-CN" altLang="en-US" sz="2100" dirty="0">
                <a:latin typeface="+mn-ea"/>
              </a:rPr>
              <a:t>按字符输入输出 </a:t>
            </a:r>
            <a:r>
              <a:rPr lang="en-US" altLang="zh-CN" sz="2100" dirty="0">
                <a:latin typeface="+mn-ea"/>
              </a:rPr>
              <a:t>*/</a:t>
            </a:r>
          </a:p>
          <a:p>
            <a:pPr lvl="1">
              <a:spcBef>
                <a:spcPts val="600"/>
              </a:spcBef>
              <a:buNone/>
            </a:pPr>
            <a:r>
              <a:rPr lang="en-US" altLang="zh-CN" sz="2100" dirty="0" err="1">
                <a:latin typeface="+mn-ea"/>
              </a:rPr>
              <a:t>scanf</a:t>
            </a:r>
            <a:r>
              <a:rPr lang="en-US" altLang="zh-CN" sz="2100" dirty="0">
                <a:latin typeface="+mn-ea"/>
              </a:rPr>
              <a:t>(“%s…)		/*</a:t>
            </a:r>
            <a:r>
              <a:rPr lang="zh-CN" altLang="en-US" sz="2100" dirty="0">
                <a:latin typeface="+mn-ea"/>
              </a:rPr>
              <a:t>输入由</a:t>
            </a:r>
            <a:r>
              <a:rPr lang="zh-CN" altLang="en-US" sz="2100" b="1" dirty="0">
                <a:solidFill>
                  <a:srgbClr val="FF0000"/>
                </a:solidFill>
                <a:latin typeface="+mn-ea"/>
              </a:rPr>
              <a:t>非空字符</a:t>
            </a:r>
            <a:r>
              <a:rPr lang="zh-CN" altLang="en-US" sz="2100" dirty="0">
                <a:latin typeface="+mn-ea"/>
              </a:rPr>
              <a:t>组成的串</a:t>
            </a:r>
            <a:r>
              <a:rPr lang="en-US" altLang="zh-CN" sz="2100" dirty="0">
                <a:latin typeface="+mn-ea"/>
              </a:rPr>
              <a:t>*/</a:t>
            </a:r>
          </a:p>
          <a:p>
            <a:pPr lvl="1">
              <a:spcBef>
                <a:spcPts val="600"/>
              </a:spcBef>
              <a:buNone/>
            </a:pPr>
            <a:r>
              <a:rPr lang="en-US" altLang="zh-CN" sz="2100" dirty="0" err="1">
                <a:latin typeface="+mn-ea"/>
              </a:rPr>
              <a:t>printf</a:t>
            </a:r>
            <a:r>
              <a:rPr lang="en-US" altLang="zh-CN" sz="2100" dirty="0">
                <a:latin typeface="+mn-ea"/>
              </a:rPr>
              <a:t>(“%s…)		/*</a:t>
            </a:r>
            <a:r>
              <a:rPr lang="zh-CN" altLang="en-US" sz="2100" dirty="0">
                <a:latin typeface="+mn-ea"/>
              </a:rPr>
              <a:t>输出由</a:t>
            </a:r>
            <a:r>
              <a:rPr lang="en-US" altLang="zh-CN" sz="2100" dirty="0">
                <a:latin typeface="+mn-ea"/>
                <a:ea typeface="仿宋" panose="02010609060101010101" pitchFamily="49" charset="-122"/>
              </a:rPr>
              <a:t>‘\0</a:t>
            </a:r>
            <a:r>
              <a:rPr lang="en-US" altLang="zh-CN" sz="2100" dirty="0">
                <a:latin typeface="仿宋" panose="02010609060101010101" pitchFamily="49" charset="-122"/>
                <a:ea typeface="仿宋" panose="02010609060101010101" pitchFamily="49" charset="-122"/>
              </a:rPr>
              <a:t>’</a:t>
            </a:r>
            <a:r>
              <a:rPr lang="zh-CN" altLang="en-US" sz="2100" dirty="0">
                <a:latin typeface="仿宋" panose="02010609060101010101" pitchFamily="49" charset="-122"/>
                <a:ea typeface="仿宋" panose="02010609060101010101" pitchFamily="49" charset="-122"/>
              </a:rPr>
              <a:t>结束的串</a:t>
            </a:r>
            <a:r>
              <a:rPr lang="en-US" altLang="zh-CN" sz="2100" dirty="0">
                <a:latin typeface="仿宋" panose="02010609060101010101" pitchFamily="49" charset="-122"/>
                <a:ea typeface="仿宋" panose="02010609060101010101" pitchFamily="49" charset="-122"/>
              </a:rPr>
              <a:t>*/</a:t>
            </a:r>
          </a:p>
          <a:p>
            <a:pPr lvl="1">
              <a:spcBef>
                <a:spcPts val="600"/>
              </a:spcBef>
              <a:buNone/>
            </a:pPr>
            <a:r>
              <a:rPr lang="en-US" altLang="zh-CN" sz="2100" dirty="0">
                <a:latin typeface="仿宋" panose="02010609060101010101" pitchFamily="49" charset="-122"/>
                <a:ea typeface="仿宋" panose="02010609060101010101" pitchFamily="49" charset="-122"/>
              </a:rPr>
              <a:t>gets(char s[])		/*</a:t>
            </a:r>
            <a:r>
              <a:rPr lang="zh-CN" altLang="en-US" sz="2100" dirty="0">
                <a:latin typeface="仿宋" panose="02010609060101010101" pitchFamily="49" charset="-122"/>
                <a:ea typeface="仿宋" panose="02010609060101010101" pitchFamily="49" charset="-122"/>
              </a:rPr>
              <a:t>输入由回车结束的串，回车本身不读入</a:t>
            </a:r>
            <a:r>
              <a:rPr lang="en-US" altLang="zh-CN" sz="2100" dirty="0">
                <a:latin typeface="仿宋" panose="02010609060101010101" pitchFamily="49" charset="-122"/>
                <a:ea typeface="仿宋" panose="02010609060101010101" pitchFamily="49" charset="-122"/>
              </a:rPr>
              <a:t>*/</a:t>
            </a:r>
          </a:p>
          <a:p>
            <a:pPr lvl="1">
              <a:spcBef>
                <a:spcPts val="600"/>
              </a:spcBef>
              <a:buNone/>
            </a:pPr>
            <a:r>
              <a:rPr lang="en-US" altLang="zh-CN" sz="2100" dirty="0">
                <a:latin typeface="仿宋" panose="02010609060101010101" pitchFamily="49" charset="-122"/>
                <a:ea typeface="仿宋" panose="02010609060101010101" pitchFamily="49" charset="-122"/>
              </a:rPr>
              <a:t>puts(char s[])		/*</a:t>
            </a:r>
            <a:r>
              <a:rPr lang="zh-CN" altLang="en-US" sz="2100" dirty="0">
                <a:latin typeface="仿宋" panose="02010609060101010101" pitchFamily="49" charset="-122"/>
                <a:ea typeface="仿宋" panose="02010609060101010101" pitchFamily="49" charset="-122"/>
              </a:rPr>
              <a:t>输出由</a:t>
            </a:r>
            <a:r>
              <a:rPr lang="en-US" altLang="zh-CN" sz="2100" dirty="0">
                <a:latin typeface="+mn-ea"/>
                <a:ea typeface="仿宋" panose="02010609060101010101" pitchFamily="49" charset="-122"/>
              </a:rPr>
              <a:t>‘\0</a:t>
            </a:r>
            <a:r>
              <a:rPr lang="en-US" altLang="zh-CN" sz="2100" dirty="0">
                <a:latin typeface="仿宋" panose="02010609060101010101" pitchFamily="49" charset="-122"/>
                <a:ea typeface="仿宋" panose="02010609060101010101" pitchFamily="49" charset="-122"/>
              </a:rPr>
              <a:t>’</a:t>
            </a:r>
            <a:r>
              <a:rPr lang="zh-CN" altLang="en-US" sz="2100" dirty="0">
                <a:latin typeface="仿宋" panose="02010609060101010101" pitchFamily="49" charset="-122"/>
                <a:ea typeface="仿宋" panose="02010609060101010101" pitchFamily="49" charset="-122"/>
              </a:rPr>
              <a:t>结束的串，自动加回车</a:t>
            </a:r>
            <a:r>
              <a:rPr lang="en-US" altLang="zh-CN" sz="2100" dirty="0">
                <a:latin typeface="仿宋" panose="02010609060101010101" pitchFamily="49" charset="-122"/>
                <a:ea typeface="仿宋" panose="02010609060101010101" pitchFamily="49" charset="-122"/>
              </a:rPr>
              <a:t>*/</a:t>
            </a:r>
            <a:endParaRPr lang="en-US" altLang="zh-CN" sz="2100" dirty="0">
              <a:latin typeface="+mn-ea"/>
            </a:endParaRPr>
          </a:p>
          <a:p>
            <a:pPr lvl="1">
              <a:spcBef>
                <a:spcPts val="600"/>
              </a:spcBef>
              <a:buNone/>
            </a:pPr>
            <a:endParaRPr lang="en-US" altLang="zh-CN" sz="2100" dirty="0">
              <a:latin typeface="+mn-ea"/>
              <a:ea typeface="+mn-ea"/>
            </a:endParaRPr>
          </a:p>
        </p:txBody>
      </p:sp>
      <p:sp>
        <p:nvSpPr>
          <p:cNvPr id="140292" name="AutoShape 4"/>
          <p:cNvSpPr>
            <a:spLocks noChangeArrowheads="1"/>
          </p:cNvSpPr>
          <p:nvPr/>
        </p:nvSpPr>
        <p:spPr bwMode="auto">
          <a:xfrm>
            <a:off x="7063457" y="0"/>
            <a:ext cx="5141243" cy="1845251"/>
          </a:xfrm>
          <a:prstGeom prst="wedgeEllipseCallout">
            <a:avLst>
              <a:gd name="adj1" fmla="val -72678"/>
              <a:gd name="adj2" fmla="val 66153"/>
            </a:avLst>
          </a:prstGeom>
          <a:solidFill>
            <a:srgbClr val="0033CC"/>
          </a:solidFill>
          <a:ln w="9525">
            <a:noFill/>
            <a:miter lim="800000"/>
            <a:headEnd/>
            <a:tailEnd/>
          </a:ln>
        </p:spPr>
        <p:txBody>
          <a:bodyPr lIns="108932" tIns="54466" rIns="108932" bIns="54466"/>
          <a:lstStyle/>
          <a:p>
            <a:pPr algn="ctr"/>
            <a:r>
              <a:rPr lang="zh-CN" altLang="en-US" dirty="0">
                <a:solidFill>
                  <a:schemeClr val="bg1"/>
                </a:solidFill>
                <a:latin typeface="楷体" pitchFamily="49" charset="-122"/>
                <a:ea typeface="楷体" pitchFamily="49" charset="-122"/>
              </a:rPr>
              <a:t>使用</a:t>
            </a:r>
            <a:r>
              <a:rPr lang="en-US" altLang="zh-CN" dirty="0" err="1">
                <a:solidFill>
                  <a:schemeClr val="bg1"/>
                </a:solidFill>
                <a:latin typeface="楷体" pitchFamily="49" charset="-122"/>
                <a:ea typeface="楷体" pitchFamily="49" charset="-122"/>
              </a:rPr>
              <a:t>strcpy</a:t>
            </a:r>
            <a:r>
              <a:rPr lang="zh-CN" altLang="en-US" dirty="0">
                <a:solidFill>
                  <a:schemeClr val="bg1"/>
                </a:solidFill>
                <a:latin typeface="楷体" pitchFamily="49" charset="-122"/>
                <a:ea typeface="楷体" pitchFamily="49" charset="-122"/>
              </a:rPr>
              <a:t>、</a:t>
            </a:r>
            <a:r>
              <a:rPr lang="en-US" altLang="zh-CN" dirty="0" err="1">
                <a:solidFill>
                  <a:schemeClr val="bg1"/>
                </a:solidFill>
                <a:latin typeface="楷体" pitchFamily="49" charset="-122"/>
                <a:ea typeface="楷体" pitchFamily="49" charset="-122"/>
              </a:rPr>
              <a:t>strcat</a:t>
            </a:r>
            <a:r>
              <a:rPr lang="zh-CN" altLang="en-US" dirty="0">
                <a:solidFill>
                  <a:schemeClr val="bg1"/>
                </a:solidFill>
                <a:latin typeface="楷体" pitchFamily="49" charset="-122"/>
                <a:ea typeface="楷体" pitchFamily="49" charset="-122"/>
              </a:rPr>
              <a:t>函数之前，必须保证</a:t>
            </a:r>
            <a:r>
              <a:rPr lang="en-US" altLang="zh-CN" dirty="0">
                <a:solidFill>
                  <a:schemeClr val="bg1"/>
                </a:solidFill>
                <a:latin typeface="楷体" pitchFamily="49" charset="-122"/>
                <a:ea typeface="楷体" pitchFamily="49" charset="-122"/>
              </a:rPr>
              <a:t>s</a:t>
            </a:r>
            <a:r>
              <a:rPr lang="zh-CN" altLang="en-US" dirty="0">
                <a:solidFill>
                  <a:schemeClr val="bg1"/>
                </a:solidFill>
                <a:latin typeface="楷体" pitchFamily="49" charset="-122"/>
                <a:ea typeface="楷体" pitchFamily="49" charset="-122"/>
              </a:rPr>
              <a:t>有足够的空间容纳操作后的字符串！</a:t>
            </a:r>
          </a:p>
        </p:txBody>
      </p:sp>
      <p:sp>
        <p:nvSpPr>
          <p:cNvPr id="7" name="TextBox 6"/>
          <p:cNvSpPr txBox="1">
            <a:spLocks noChangeArrowheads="1"/>
          </p:cNvSpPr>
          <p:nvPr/>
        </p:nvSpPr>
        <p:spPr bwMode="auto">
          <a:xfrm>
            <a:off x="2400030" y="6246671"/>
            <a:ext cx="7016724" cy="617827"/>
          </a:xfrm>
          <a:prstGeom prst="rect">
            <a:avLst/>
          </a:prstGeom>
          <a:solidFill>
            <a:schemeClr val="bg1">
              <a:lumMod val="95000"/>
            </a:schemeClr>
          </a:solidFill>
          <a:ln w="9525">
            <a:noFill/>
            <a:miter lim="800000"/>
            <a:headEnd/>
            <a:tailEnd/>
          </a:ln>
        </p:spPr>
        <p:txBody>
          <a:bodyPr wrap="none" lIns="108932" tIns="54466" rIns="108932" bIns="54466">
            <a:spAutoFit/>
          </a:bodyPr>
          <a:lstStyle/>
          <a:p>
            <a:r>
              <a:rPr lang="zh-CN" altLang="en-US" sz="3300" dirty="0">
                <a:solidFill>
                  <a:srgbClr val="0033CC"/>
                </a:solidFill>
                <a:latin typeface="楷体" pitchFamily="49" charset="-122"/>
                <a:ea typeface="楷体" pitchFamily="49" charset="-122"/>
              </a:rPr>
              <a:t>子曰：工欲善其事，必先利其器。</a:t>
            </a:r>
            <a:r>
              <a:rPr lang="en-US" altLang="zh-CN" sz="3300" dirty="0">
                <a:solidFill>
                  <a:srgbClr val="0033CC"/>
                </a:solidFill>
                <a:latin typeface="楷体" pitchFamily="49" charset="-122"/>
                <a:ea typeface="楷体" pitchFamily="49" charset="-122"/>
              </a:rPr>
              <a:t>…</a:t>
            </a:r>
            <a:endParaRPr lang="zh-CN" altLang="en-US" sz="3300" dirty="0">
              <a:solidFill>
                <a:srgbClr val="0033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additive="base">
                                        <p:cTn id="7" dur="500" fill="hold"/>
                                        <p:tgtEl>
                                          <p:spTgt spid="140292"/>
                                        </p:tgtEl>
                                        <p:attrNameLst>
                                          <p:attrName>ppt_x</p:attrName>
                                        </p:attrNameLst>
                                      </p:cBhvr>
                                      <p:tavLst>
                                        <p:tav tm="0">
                                          <p:val>
                                            <p:strVal val="1+#ppt_w/2"/>
                                          </p:val>
                                        </p:tav>
                                        <p:tav tm="100000">
                                          <p:val>
                                            <p:strVal val="#ppt_x"/>
                                          </p:val>
                                        </p:tav>
                                      </p:tavLst>
                                    </p:anim>
                                    <p:anim calcmode="lin" valueType="num">
                                      <p:cBhvr additive="base">
                                        <p:cTn id="8" dur="500" fill="hold"/>
                                        <p:tgtEl>
                                          <p:spTgt spid="1402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linds(horizontal)">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灯片编号占位符 4"/>
          <p:cNvSpPr>
            <a:spLocks noGrp="1"/>
          </p:cNvSpPr>
          <p:nvPr>
            <p:ph type="sldNum" sz="quarter" idx="11"/>
          </p:nvPr>
        </p:nvSpPr>
        <p:spPr>
          <a:noFill/>
        </p:spPr>
        <p:txBody>
          <a:bodyPr/>
          <a:lstStyle/>
          <a:p>
            <a:fld id="{44856E0B-6C2E-4EC6-A7ED-87139275A0E9}" type="slidenum">
              <a:rPr lang="en-US" altLang="zh-CN" smtClean="0"/>
              <a:pPr/>
              <a:t>110</a:t>
            </a:fld>
            <a:endParaRPr lang="en-US" altLang="zh-CN"/>
          </a:p>
        </p:txBody>
      </p:sp>
      <p:sp>
        <p:nvSpPr>
          <p:cNvPr id="88068"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8069" name="Rectangle 3"/>
          <p:cNvSpPr>
            <a:spLocks noGrp="1" noChangeArrowheads="1"/>
          </p:cNvSpPr>
          <p:nvPr>
            <p:ph type="body" idx="1"/>
          </p:nvPr>
        </p:nvSpPr>
        <p:spPr>
          <a:xfrm>
            <a:off x="1305225" y="1448138"/>
            <a:ext cx="9484069" cy="2918501"/>
          </a:xfrm>
        </p:spPr>
        <p:txBody>
          <a:bodyPr/>
          <a:lstStyle/>
          <a:p>
            <a:pPr>
              <a:buFont typeface="Wingdings" pitchFamily="2" charset="2"/>
              <a:buNone/>
            </a:pPr>
            <a:r>
              <a:rPr lang="en-US" altLang="zh-CN" sz="2400" b="0" dirty="0" err="1">
                <a:latin typeface="Times New Roman" pitchFamily="18" charset="0"/>
                <a:ea typeface="宋体" pitchFamily="2" charset="-122"/>
                <a:cs typeface="Times New Roman" pitchFamily="18" charset="0"/>
              </a:rPr>
              <a:t>struct</a:t>
            </a:r>
            <a:r>
              <a:rPr lang="en-US" altLang="zh-CN" sz="2400" b="0" dirty="0">
                <a:latin typeface="Times New Roman" pitchFamily="18" charset="0"/>
                <a:ea typeface="宋体" pitchFamily="2" charset="-122"/>
                <a:cs typeface="Times New Roman" pitchFamily="18" charset="0"/>
              </a:rPr>
              <a:t> complex </a:t>
            </a:r>
            <a:r>
              <a:rPr lang="en-US" altLang="zh-CN" sz="2400" b="0" dirty="0" err="1">
                <a:latin typeface="Times New Roman" pitchFamily="18" charset="0"/>
                <a:ea typeface="宋体" pitchFamily="2" charset="-122"/>
                <a:cs typeface="Times New Roman" pitchFamily="18" charset="0"/>
              </a:rPr>
              <a:t>addComplex</a:t>
            </a:r>
            <a:r>
              <a:rPr lang="en-US" altLang="zh-CN" sz="2400" b="0" dirty="0">
                <a:latin typeface="Times New Roman" pitchFamily="18" charset="0"/>
                <a:ea typeface="宋体" pitchFamily="2" charset="-122"/>
                <a:cs typeface="Times New Roman" pitchFamily="18" charset="0"/>
              </a:rPr>
              <a:t>(</a:t>
            </a:r>
            <a:r>
              <a:rPr lang="en-US" altLang="zh-CN" sz="2400" b="0" dirty="0" err="1">
                <a:latin typeface="Times New Roman" pitchFamily="18" charset="0"/>
                <a:ea typeface="宋体" pitchFamily="2" charset="-122"/>
                <a:cs typeface="Times New Roman" pitchFamily="18" charset="0"/>
              </a:rPr>
              <a:t>struct</a:t>
            </a:r>
            <a:r>
              <a:rPr lang="en-US" altLang="zh-CN" sz="2400" b="0" dirty="0">
                <a:latin typeface="Times New Roman" pitchFamily="18" charset="0"/>
                <a:ea typeface="宋体" pitchFamily="2" charset="-122"/>
                <a:cs typeface="Times New Roman" pitchFamily="18" charset="0"/>
              </a:rPr>
              <a:t> complex c1, </a:t>
            </a:r>
            <a:r>
              <a:rPr lang="en-US" altLang="zh-CN" sz="2400" b="0" dirty="0" err="1">
                <a:latin typeface="Times New Roman" pitchFamily="18" charset="0"/>
                <a:ea typeface="宋体" pitchFamily="2" charset="-122"/>
                <a:cs typeface="Times New Roman" pitchFamily="18" charset="0"/>
              </a:rPr>
              <a:t>struct</a:t>
            </a:r>
            <a:r>
              <a:rPr lang="en-US" altLang="zh-CN" sz="2400" b="0" dirty="0">
                <a:latin typeface="Times New Roman" pitchFamily="18" charset="0"/>
                <a:ea typeface="宋体" pitchFamily="2" charset="-122"/>
                <a:cs typeface="Times New Roman" pitchFamily="18" charset="0"/>
              </a:rPr>
              <a:t> complex c2)</a:t>
            </a:r>
          </a:p>
          <a:p>
            <a:pPr>
              <a:buFont typeface="Wingdings" pitchFamily="2" charset="2"/>
              <a:buNone/>
            </a:pPr>
            <a:r>
              <a:rPr lang="en-US" altLang="zh-CN" sz="2400" b="0" dirty="0">
                <a:latin typeface="Times New Roman" pitchFamily="18" charset="0"/>
                <a:ea typeface="宋体" pitchFamily="2" charset="-122"/>
                <a:cs typeface="Times New Roman" pitchFamily="18" charset="0"/>
              </a:rPr>
              <a:t>{</a:t>
            </a:r>
          </a:p>
          <a:p>
            <a:pPr>
              <a:buFont typeface="Wingdings" pitchFamily="2" charset="2"/>
              <a:buNone/>
            </a:pPr>
            <a:r>
              <a:rPr lang="en-US" altLang="zh-CN" sz="2400" b="0" dirty="0">
                <a:latin typeface="Times New Roman" pitchFamily="18" charset="0"/>
                <a:ea typeface="宋体" pitchFamily="2" charset="-122"/>
                <a:cs typeface="Times New Roman" pitchFamily="18" charset="0"/>
              </a:rPr>
              <a:t>    </a:t>
            </a:r>
            <a:r>
              <a:rPr lang="en-US" altLang="zh-CN" sz="2400" b="0" dirty="0" err="1">
                <a:latin typeface="Times New Roman" pitchFamily="18" charset="0"/>
                <a:ea typeface="宋体" pitchFamily="2" charset="-122"/>
                <a:cs typeface="Times New Roman" pitchFamily="18" charset="0"/>
              </a:rPr>
              <a:t>struct</a:t>
            </a:r>
            <a:r>
              <a:rPr lang="en-US" altLang="zh-CN" sz="2400" b="0" dirty="0">
                <a:latin typeface="Times New Roman" pitchFamily="18" charset="0"/>
                <a:ea typeface="宋体" pitchFamily="2" charset="-122"/>
                <a:cs typeface="Times New Roman" pitchFamily="18" charset="0"/>
              </a:rPr>
              <a:t> complex </a:t>
            </a:r>
            <a:r>
              <a:rPr lang="en-US" altLang="zh-CN" sz="2400" b="0" dirty="0" err="1">
                <a:latin typeface="Times New Roman" pitchFamily="18" charset="0"/>
                <a:ea typeface="宋体" pitchFamily="2" charset="-122"/>
                <a:cs typeface="Times New Roman" pitchFamily="18" charset="0"/>
              </a:rPr>
              <a:t>tmp</a:t>
            </a:r>
            <a:r>
              <a:rPr lang="en-US" altLang="zh-CN" sz="2400" b="0" dirty="0">
                <a:latin typeface="Times New Roman" pitchFamily="18" charset="0"/>
                <a:ea typeface="宋体" pitchFamily="2" charset="-122"/>
                <a:cs typeface="Times New Roman" pitchFamily="18" charset="0"/>
              </a:rPr>
              <a:t>;</a:t>
            </a:r>
          </a:p>
          <a:p>
            <a:pPr>
              <a:buFont typeface="Wingdings" pitchFamily="2" charset="2"/>
              <a:buNone/>
            </a:pPr>
            <a:r>
              <a:rPr lang="en-US" altLang="zh-CN" sz="2400" b="0" dirty="0">
                <a:latin typeface="Times New Roman" pitchFamily="18" charset="0"/>
                <a:ea typeface="宋体" pitchFamily="2" charset="-122"/>
                <a:cs typeface="Times New Roman" pitchFamily="18" charset="0"/>
              </a:rPr>
              <a:t>    </a:t>
            </a:r>
            <a:r>
              <a:rPr lang="en-US" altLang="zh-CN" sz="2400" b="0" dirty="0" err="1">
                <a:latin typeface="Times New Roman" pitchFamily="18" charset="0"/>
                <a:ea typeface="宋体" pitchFamily="2" charset="-122"/>
                <a:cs typeface="Times New Roman" pitchFamily="18" charset="0"/>
              </a:rPr>
              <a:t>tmp.real</a:t>
            </a:r>
            <a:r>
              <a:rPr lang="en-US" altLang="zh-CN" sz="2400" b="0" dirty="0">
                <a:latin typeface="Times New Roman" pitchFamily="18" charset="0"/>
                <a:ea typeface="宋体" pitchFamily="2" charset="-122"/>
                <a:cs typeface="Times New Roman" pitchFamily="18" charset="0"/>
              </a:rPr>
              <a:t> = c1.real + c2.real;</a:t>
            </a:r>
          </a:p>
          <a:p>
            <a:pPr>
              <a:buFont typeface="Wingdings" pitchFamily="2" charset="2"/>
              <a:buNone/>
            </a:pPr>
            <a:r>
              <a:rPr lang="en-US" altLang="zh-CN" sz="2400" b="0" dirty="0">
                <a:latin typeface="Times New Roman" pitchFamily="18" charset="0"/>
                <a:ea typeface="宋体" pitchFamily="2" charset="-122"/>
                <a:cs typeface="Times New Roman" pitchFamily="18" charset="0"/>
              </a:rPr>
              <a:t>    </a:t>
            </a:r>
            <a:r>
              <a:rPr lang="en-US" altLang="zh-CN" sz="2400" b="0" dirty="0" err="1">
                <a:latin typeface="Times New Roman" pitchFamily="18" charset="0"/>
                <a:ea typeface="宋体" pitchFamily="2" charset="-122"/>
                <a:cs typeface="Times New Roman" pitchFamily="18" charset="0"/>
              </a:rPr>
              <a:t>tmp.imag</a:t>
            </a:r>
            <a:r>
              <a:rPr lang="en-US" altLang="zh-CN" sz="2400" b="0" dirty="0">
                <a:latin typeface="Times New Roman" pitchFamily="18" charset="0"/>
                <a:ea typeface="宋体" pitchFamily="2" charset="-122"/>
                <a:cs typeface="Times New Roman" pitchFamily="18" charset="0"/>
              </a:rPr>
              <a:t> = c1.imag + c2.imag;</a:t>
            </a:r>
          </a:p>
          <a:p>
            <a:pPr>
              <a:buFont typeface="Wingdings" pitchFamily="2" charset="2"/>
              <a:buNone/>
            </a:pPr>
            <a:r>
              <a:rPr lang="en-US" altLang="zh-CN" sz="2400" b="0" dirty="0">
                <a:latin typeface="Times New Roman" pitchFamily="18" charset="0"/>
                <a:ea typeface="宋体" pitchFamily="2" charset="-122"/>
                <a:cs typeface="Times New Roman" pitchFamily="18" charset="0"/>
              </a:rPr>
              <a:t>    return </a:t>
            </a:r>
            <a:r>
              <a:rPr lang="en-US" altLang="zh-CN" sz="2400" b="0" dirty="0" err="1">
                <a:latin typeface="Times New Roman" pitchFamily="18" charset="0"/>
                <a:ea typeface="宋体" pitchFamily="2" charset="-122"/>
                <a:cs typeface="Times New Roman" pitchFamily="18" charset="0"/>
              </a:rPr>
              <a:t>tmp</a:t>
            </a:r>
            <a:r>
              <a:rPr lang="en-US" altLang="zh-CN" sz="2400" b="0" dirty="0">
                <a:latin typeface="Times New Roman" pitchFamily="18" charset="0"/>
                <a:ea typeface="宋体" pitchFamily="2" charset="-122"/>
                <a:cs typeface="Times New Roman" pitchFamily="18" charset="0"/>
              </a:rPr>
              <a:t>;</a:t>
            </a:r>
          </a:p>
          <a:p>
            <a:pPr>
              <a:buFont typeface="Wingdings" pitchFamily="2" charset="2"/>
              <a:buNone/>
            </a:pPr>
            <a:r>
              <a:rPr lang="en-US" altLang="zh-CN" sz="2400" b="0" dirty="0">
                <a:latin typeface="Times New Roman" pitchFamily="18" charset="0"/>
                <a:ea typeface="宋体" pitchFamily="2" charset="-122"/>
                <a:cs typeface="Times New Roman" pitchFamily="18" charset="0"/>
              </a:rPr>
              <a:t>}</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灯片编号占位符 4"/>
          <p:cNvSpPr>
            <a:spLocks noGrp="1"/>
          </p:cNvSpPr>
          <p:nvPr>
            <p:ph type="sldNum" sz="quarter" idx="11"/>
          </p:nvPr>
        </p:nvSpPr>
        <p:spPr>
          <a:noFill/>
        </p:spPr>
        <p:txBody>
          <a:bodyPr/>
          <a:lstStyle/>
          <a:p>
            <a:fld id="{189F0521-D1DA-44AC-8AD1-F4034D212E1B}" type="slidenum">
              <a:rPr lang="en-US" altLang="zh-CN" smtClean="0"/>
              <a:pPr/>
              <a:t>111</a:t>
            </a:fld>
            <a:endParaRPr lang="en-US" altLang="zh-CN"/>
          </a:p>
        </p:txBody>
      </p:sp>
      <p:sp>
        <p:nvSpPr>
          <p:cNvPr id="90116"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90117" name="Rectangle 3"/>
          <p:cNvSpPr>
            <a:spLocks noGrp="1" noChangeArrowheads="1"/>
          </p:cNvSpPr>
          <p:nvPr>
            <p:ph type="body" idx="1"/>
          </p:nvPr>
        </p:nvSpPr>
        <p:spPr>
          <a:xfrm>
            <a:off x="1296756" y="1268709"/>
            <a:ext cx="4131799" cy="3134451"/>
          </a:xfrm>
        </p:spPr>
        <p:txBody>
          <a:bodyPr/>
          <a:lstStyle/>
          <a:p>
            <a:pPr>
              <a:lnSpc>
                <a:spcPct val="70000"/>
              </a:lnSpc>
              <a:spcBef>
                <a:spcPts val="600"/>
              </a:spcBef>
              <a:buFont typeface="Wingdings" pitchFamily="2" charset="2"/>
              <a:buNone/>
            </a:pPr>
            <a:r>
              <a:rPr lang="zh-CN" altLang="en-US" sz="2400" b="0" dirty="0">
                <a:latin typeface="Times New Roman" pitchFamily="18" charset="0"/>
                <a:ea typeface="宋体" pitchFamily="2" charset="-122"/>
                <a:cs typeface="Times New Roman" pitchFamily="18" charset="0"/>
              </a:rPr>
              <a:t>例：给出下面程序的运行结果。</a:t>
            </a:r>
          </a:p>
          <a:p>
            <a:pPr lvl="1">
              <a:lnSpc>
                <a:spcPct val="7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#include &lt;</a:t>
            </a:r>
            <a:r>
              <a:rPr lang="en-US" altLang="zh-CN" sz="2400" dirty="0" err="1">
                <a:latin typeface="Times New Roman" pitchFamily="18" charset="0"/>
                <a:ea typeface="宋体" pitchFamily="2" charset="-122"/>
                <a:cs typeface="Times New Roman" pitchFamily="18" charset="0"/>
              </a:rPr>
              <a:t>stdio.h</a:t>
            </a:r>
            <a:r>
              <a:rPr lang="en-US" altLang="zh-CN" sz="2400" dirty="0">
                <a:latin typeface="Times New Roman" pitchFamily="18" charset="0"/>
                <a:ea typeface="宋体" pitchFamily="2" charset="-122"/>
                <a:cs typeface="Times New Roman" pitchFamily="18" charset="0"/>
              </a:rPr>
              <a:t>&gt;</a:t>
            </a:r>
          </a:p>
          <a:p>
            <a:pPr lvl="1">
              <a:lnSpc>
                <a:spcPct val="70000"/>
              </a:lnSpc>
              <a:spcBef>
                <a:spcPts val="600"/>
              </a:spcBef>
              <a:buFont typeface="Wingdings" pitchFamily="2" charset="2"/>
              <a:buNone/>
            </a:pP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a:t>
            </a:r>
          </a:p>
          <a:p>
            <a:pPr lvl="2" indent="0">
              <a:lnSpc>
                <a:spcPct val="80000"/>
              </a:lnSpc>
              <a:spcBef>
                <a:spcPts val="600"/>
              </a:spcBef>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x;</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char *y;</a:t>
            </a:r>
          </a:p>
          <a:p>
            <a:pPr lvl="1">
              <a:lnSpc>
                <a:spcPct val="7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*p, A[ ] = {</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1, “for”,</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2, “while”,</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3, “</a:t>
            </a:r>
            <a:r>
              <a:rPr lang="en-US" altLang="zh-CN" dirty="0" err="1">
                <a:latin typeface="Times New Roman" pitchFamily="18" charset="0"/>
                <a:ea typeface="宋体" pitchFamily="2" charset="-122"/>
                <a:cs typeface="Times New Roman" pitchFamily="18" charset="0"/>
              </a:rPr>
              <a:t>do_while</a:t>
            </a:r>
            <a:r>
              <a:rPr lang="en-US" altLang="zh-CN" dirty="0">
                <a:latin typeface="Times New Roman" pitchFamily="18" charset="0"/>
                <a:ea typeface="宋体" pitchFamily="2" charset="-122"/>
                <a:cs typeface="Times New Roman" pitchFamily="18" charset="0"/>
              </a:rPr>
              <a:t>”,</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4, “switch”</a:t>
            </a:r>
          </a:p>
          <a:p>
            <a:pPr lvl="1">
              <a:lnSpc>
                <a:spcPct val="7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a:t>
            </a:r>
          </a:p>
        </p:txBody>
      </p:sp>
      <p:sp>
        <p:nvSpPr>
          <p:cNvPr id="90118" name="Rectangle 4"/>
          <p:cNvSpPr>
            <a:spLocks noChangeArrowheads="1"/>
          </p:cNvSpPr>
          <p:nvPr/>
        </p:nvSpPr>
        <p:spPr bwMode="auto">
          <a:xfrm>
            <a:off x="5238254" y="1338990"/>
            <a:ext cx="6102350" cy="5619196"/>
          </a:xfrm>
          <a:prstGeom prst="rect">
            <a:avLst/>
          </a:prstGeom>
          <a:noFill/>
          <a:ln w="12700" cap="sq">
            <a:noFill/>
            <a:miter lim="800000"/>
            <a:headEnd type="none" w="sm" len="sm"/>
            <a:tailEnd type="none" w="sm" len="sm"/>
          </a:ln>
        </p:spPr>
        <p:txBody>
          <a:bodyPr lIns="108932" tIns="54466" rIns="108932" bIns="54466">
            <a:spAutoFit/>
          </a:bodyPr>
          <a:lstStyle/>
          <a:p>
            <a:pPr>
              <a:lnSpc>
                <a:spcPct val="80000"/>
              </a:lnSpc>
              <a:spcBef>
                <a:spcPts val="600"/>
              </a:spcBef>
            </a:pPr>
            <a:r>
              <a:rPr lang="en-US" altLang="zh-CN" b="0" dirty="0">
                <a:latin typeface="Times New Roman" pitchFamily="18" charset="0"/>
              </a:rPr>
              <a:t> main( )</a:t>
            </a:r>
          </a:p>
          <a:p>
            <a:pPr>
              <a:lnSpc>
                <a:spcPct val="80000"/>
              </a:lnSpc>
              <a:spcBef>
                <a:spcPts val="600"/>
              </a:spcBef>
            </a:pPr>
            <a:r>
              <a:rPr lang="en-US" altLang="zh-CN" b="0" dirty="0">
                <a:latin typeface="Times New Roman" pitchFamily="18" charset="0"/>
              </a:rPr>
              <a:t>{</a:t>
            </a:r>
          </a:p>
          <a:p>
            <a:pPr lvl="1">
              <a:lnSpc>
                <a:spcPct val="80000"/>
              </a:lnSpc>
              <a:spcBef>
                <a:spcPts val="600"/>
              </a:spcBef>
            </a:pPr>
            <a:r>
              <a:rPr lang="en-US" altLang="zh-CN" b="0" dirty="0" err="1">
                <a:latin typeface="Times New Roman" pitchFamily="18" charset="0"/>
              </a:rPr>
              <a:t>int</a:t>
            </a:r>
            <a:r>
              <a:rPr lang="en-US" altLang="zh-CN" b="0" dirty="0">
                <a:latin typeface="Times New Roman" pitchFamily="18" charset="0"/>
              </a:rPr>
              <a:t> </a:t>
            </a:r>
            <a:r>
              <a:rPr lang="en-US" altLang="zh-CN" b="0" dirty="0" err="1">
                <a:latin typeface="Times New Roman" pitchFamily="18" charset="0"/>
              </a:rPr>
              <a:t>i</a:t>
            </a:r>
            <a:r>
              <a:rPr lang="en-US" altLang="zh-CN" b="0" dirty="0">
                <a:latin typeface="Times New Roman" pitchFamily="18" charset="0"/>
              </a:rPr>
              <a:t>;</a:t>
            </a:r>
          </a:p>
          <a:p>
            <a:pPr lvl="1">
              <a:lnSpc>
                <a:spcPct val="80000"/>
              </a:lnSpc>
              <a:spcBef>
                <a:spcPts val="600"/>
              </a:spcBef>
            </a:pPr>
            <a:r>
              <a:rPr lang="en-US" altLang="zh-CN" b="0" dirty="0">
                <a:latin typeface="Times New Roman" pitchFamily="18" charset="0"/>
              </a:rPr>
              <a:t>p = A;</a:t>
            </a:r>
          </a:p>
          <a:p>
            <a:pPr lvl="1">
              <a:lnSpc>
                <a:spcPct val="80000"/>
              </a:lnSpc>
              <a:spcBef>
                <a:spcPts val="600"/>
              </a:spcBef>
            </a:pPr>
            <a:r>
              <a:rPr lang="en-US" altLang="zh-CN" b="0" dirty="0" err="1">
                <a:latin typeface="Times New Roman" pitchFamily="18" charset="0"/>
              </a:rPr>
              <a:t>printf</a:t>
            </a:r>
            <a:r>
              <a:rPr lang="en-US" altLang="zh-CN" b="0" dirty="0">
                <a:latin typeface="Times New Roman" pitchFamily="18" charset="0"/>
              </a:rPr>
              <a:t>(“%d”, ++p-&gt;x);</a:t>
            </a:r>
          </a:p>
          <a:p>
            <a:pPr lvl="1">
              <a:lnSpc>
                <a:spcPct val="80000"/>
              </a:lnSpc>
              <a:spcBef>
                <a:spcPts val="600"/>
              </a:spcBef>
            </a:pPr>
            <a:r>
              <a:rPr lang="en-US" altLang="zh-CN" b="0" dirty="0" err="1">
                <a:latin typeface="Times New Roman" pitchFamily="18" charset="0"/>
              </a:rPr>
              <a:t>printf</a:t>
            </a:r>
            <a:r>
              <a:rPr lang="en-US" altLang="zh-CN" b="0" dirty="0">
                <a:latin typeface="Times New Roman" pitchFamily="18" charset="0"/>
              </a:rPr>
              <a:t>(“%d”, ++(p-&gt;x));</a:t>
            </a:r>
          </a:p>
          <a:p>
            <a:pPr lvl="1">
              <a:lnSpc>
                <a:spcPct val="80000"/>
              </a:lnSpc>
              <a:spcBef>
                <a:spcPts val="600"/>
              </a:spcBef>
            </a:pPr>
            <a:r>
              <a:rPr lang="en-US" altLang="zh-CN" b="0" dirty="0" err="1">
                <a:latin typeface="Times New Roman" pitchFamily="18" charset="0"/>
              </a:rPr>
              <a:t>printf</a:t>
            </a:r>
            <a:r>
              <a:rPr lang="en-US" altLang="zh-CN" b="0" dirty="0">
                <a:latin typeface="Times New Roman" pitchFamily="18" charset="0"/>
              </a:rPr>
              <a:t>(“%d”, (p++)-&gt;x);</a:t>
            </a:r>
          </a:p>
          <a:p>
            <a:pPr lvl="1">
              <a:lnSpc>
                <a:spcPct val="80000"/>
              </a:lnSpc>
              <a:spcBef>
                <a:spcPts val="600"/>
              </a:spcBef>
            </a:pPr>
            <a:r>
              <a:rPr lang="en-US" altLang="zh-CN" b="0" dirty="0" err="1">
                <a:latin typeface="Times New Roman" pitchFamily="18" charset="0"/>
              </a:rPr>
              <a:t>printf</a:t>
            </a:r>
            <a:r>
              <a:rPr lang="en-US" altLang="zh-CN" b="0" dirty="0">
                <a:latin typeface="Times New Roman" pitchFamily="18" charset="0"/>
              </a:rPr>
              <a:t>(“%d”, p++-&gt;x);</a:t>
            </a:r>
          </a:p>
          <a:p>
            <a:pPr lvl="1">
              <a:lnSpc>
                <a:spcPct val="80000"/>
              </a:lnSpc>
              <a:spcBef>
                <a:spcPts val="600"/>
              </a:spcBef>
            </a:pPr>
            <a:r>
              <a:rPr lang="en-US" altLang="zh-CN" b="0" dirty="0" err="1">
                <a:latin typeface="Times New Roman" pitchFamily="18" charset="0"/>
              </a:rPr>
              <a:t>printf</a:t>
            </a:r>
            <a:r>
              <a:rPr lang="en-US" altLang="zh-CN" b="0" dirty="0">
                <a:latin typeface="Times New Roman" pitchFamily="18" charset="0"/>
              </a:rPr>
              <a:t>(“%c”, *p-&gt;y);</a:t>
            </a:r>
          </a:p>
          <a:p>
            <a:pPr lvl="1">
              <a:lnSpc>
                <a:spcPct val="80000"/>
              </a:lnSpc>
              <a:spcBef>
                <a:spcPts val="600"/>
              </a:spcBef>
            </a:pPr>
            <a:r>
              <a:rPr lang="en-US" altLang="zh-CN" b="0" dirty="0" err="1">
                <a:latin typeface="Times New Roman" pitchFamily="18" charset="0"/>
              </a:rPr>
              <a:t>printf</a:t>
            </a:r>
            <a:r>
              <a:rPr lang="en-US" altLang="zh-CN" b="0" dirty="0">
                <a:latin typeface="Times New Roman" pitchFamily="18" charset="0"/>
              </a:rPr>
              <a:t>(“%c”, *p-&gt;y++);</a:t>
            </a:r>
          </a:p>
          <a:p>
            <a:pPr lvl="1">
              <a:lnSpc>
                <a:spcPct val="80000"/>
              </a:lnSpc>
              <a:spcBef>
                <a:spcPts val="600"/>
              </a:spcBef>
            </a:pPr>
            <a:r>
              <a:rPr lang="en-US" altLang="zh-CN" b="0" dirty="0" err="1">
                <a:latin typeface="Times New Roman" pitchFamily="18" charset="0"/>
              </a:rPr>
              <a:t>printf</a:t>
            </a:r>
            <a:r>
              <a:rPr lang="en-US" altLang="zh-CN" b="0" dirty="0">
                <a:latin typeface="Times New Roman" pitchFamily="18" charset="0"/>
              </a:rPr>
              <a:t>(“%c”, *(p-&gt;y++));</a:t>
            </a:r>
          </a:p>
          <a:p>
            <a:pPr lvl="1">
              <a:lnSpc>
                <a:spcPct val="80000"/>
              </a:lnSpc>
              <a:spcBef>
                <a:spcPts val="600"/>
              </a:spcBef>
            </a:pPr>
            <a:r>
              <a:rPr lang="en-US" altLang="zh-CN" b="0" dirty="0" err="1">
                <a:latin typeface="Times New Roman" pitchFamily="18" charset="0"/>
              </a:rPr>
              <a:t>printf</a:t>
            </a:r>
            <a:r>
              <a:rPr lang="en-US" altLang="zh-CN" b="0" dirty="0">
                <a:latin typeface="Times New Roman" pitchFamily="18" charset="0"/>
              </a:rPr>
              <a:t>(“%c”, *p++-&gt;y);</a:t>
            </a:r>
          </a:p>
          <a:p>
            <a:pPr lvl="1">
              <a:lnSpc>
                <a:spcPct val="80000"/>
              </a:lnSpc>
              <a:spcBef>
                <a:spcPts val="600"/>
              </a:spcBef>
            </a:pPr>
            <a:r>
              <a:rPr lang="en-US" altLang="zh-CN" b="0" dirty="0">
                <a:latin typeface="Times New Roman" pitchFamily="18" charset="0"/>
              </a:rPr>
              <a:t>for(</a:t>
            </a:r>
            <a:r>
              <a:rPr lang="en-US" altLang="zh-CN" b="0" dirty="0" err="1">
                <a:latin typeface="Times New Roman" pitchFamily="18" charset="0"/>
              </a:rPr>
              <a:t>i</a:t>
            </a:r>
            <a:r>
              <a:rPr lang="en-US" altLang="zh-CN" b="0" dirty="0">
                <a:latin typeface="Times New Roman" pitchFamily="18" charset="0"/>
              </a:rPr>
              <a:t>=0; </a:t>
            </a:r>
            <a:r>
              <a:rPr lang="en-US" altLang="zh-CN" b="0" dirty="0" err="1">
                <a:latin typeface="Times New Roman" pitchFamily="18" charset="0"/>
              </a:rPr>
              <a:t>i</a:t>
            </a:r>
            <a:r>
              <a:rPr lang="en-US" altLang="zh-CN" b="0" dirty="0">
                <a:latin typeface="Times New Roman" pitchFamily="18" charset="0"/>
              </a:rPr>
              <a:t>&lt;4; </a:t>
            </a:r>
            <a:r>
              <a:rPr lang="en-US" altLang="zh-CN" b="0" dirty="0" err="1">
                <a:latin typeface="Times New Roman" pitchFamily="18" charset="0"/>
              </a:rPr>
              <a:t>i</a:t>
            </a:r>
            <a:r>
              <a:rPr lang="en-US" altLang="zh-CN" b="0" dirty="0">
                <a:latin typeface="Times New Roman" pitchFamily="18" charset="0"/>
              </a:rPr>
              <a:t>++)</a:t>
            </a:r>
          </a:p>
          <a:p>
            <a:pPr lvl="2">
              <a:lnSpc>
                <a:spcPct val="80000"/>
              </a:lnSpc>
              <a:spcBef>
                <a:spcPts val="600"/>
              </a:spcBef>
            </a:pPr>
            <a:r>
              <a:rPr lang="en-US" altLang="zh-CN" b="0" dirty="0" err="1">
                <a:latin typeface="Times New Roman" pitchFamily="18" charset="0"/>
              </a:rPr>
              <a:t>printf</a:t>
            </a:r>
            <a:r>
              <a:rPr lang="en-US" altLang="zh-CN" b="0" dirty="0">
                <a:latin typeface="Times New Roman" pitchFamily="18" charset="0"/>
              </a:rPr>
              <a:t>(“\</a:t>
            </a:r>
            <a:r>
              <a:rPr lang="en-US" altLang="zh-CN" b="0" dirty="0" err="1">
                <a:latin typeface="Times New Roman" pitchFamily="18" charset="0"/>
              </a:rPr>
              <a:t>n%d</a:t>
            </a:r>
            <a:r>
              <a:rPr lang="en-US" altLang="zh-CN" b="0" dirty="0">
                <a:latin typeface="Times New Roman" pitchFamily="18" charset="0"/>
              </a:rPr>
              <a:t>, %s”, A[i].x, A[i].y);</a:t>
            </a:r>
          </a:p>
          <a:p>
            <a:pPr>
              <a:lnSpc>
                <a:spcPct val="80000"/>
              </a:lnSpc>
              <a:spcBef>
                <a:spcPts val="600"/>
              </a:spcBef>
            </a:pPr>
            <a:r>
              <a:rPr lang="en-US" altLang="zh-CN" b="0" dirty="0">
                <a:latin typeface="Times New Roman" pitchFamily="18" charset="0"/>
              </a:rPr>
              <a:t>}</a:t>
            </a:r>
          </a:p>
        </p:txBody>
      </p:sp>
      <p:sp>
        <p:nvSpPr>
          <p:cNvPr id="158725" name="Text Box 5"/>
          <p:cNvSpPr txBox="1">
            <a:spLocks noChangeArrowheads="1"/>
          </p:cNvSpPr>
          <p:nvPr/>
        </p:nvSpPr>
        <p:spPr bwMode="auto">
          <a:xfrm>
            <a:off x="9247529" y="232277"/>
            <a:ext cx="4271645" cy="2621453"/>
          </a:xfrm>
          <a:prstGeom prst="rect">
            <a:avLst/>
          </a:prstGeom>
          <a:noFill/>
          <a:ln w="12700" cap="sq">
            <a:noFill/>
            <a:miter lim="800000"/>
            <a:headEnd type="none" w="sm" len="sm"/>
            <a:tailEnd type="none" w="sm" len="sm"/>
          </a:ln>
        </p:spPr>
        <p:txBody>
          <a:bodyPr lIns="108932" tIns="54466" rIns="108932" bIns="54466">
            <a:spAutoFit/>
          </a:bodyPr>
          <a:lstStyle/>
          <a:p>
            <a:pPr algn="just">
              <a:lnSpc>
                <a:spcPct val="80000"/>
              </a:lnSpc>
              <a:spcBef>
                <a:spcPct val="40000"/>
              </a:spcBef>
            </a:pPr>
            <a:r>
              <a:rPr lang="zh-CN" altLang="en-US" b="0" dirty="0">
                <a:solidFill>
                  <a:srgbClr val="0000CC"/>
                </a:solidFill>
                <a:latin typeface="Times New Roman" pitchFamily="18" charset="0"/>
              </a:rPr>
              <a:t>结果：</a:t>
            </a:r>
          </a:p>
          <a:p>
            <a:pPr lvl="1" algn="just">
              <a:lnSpc>
                <a:spcPct val="80000"/>
              </a:lnSpc>
              <a:spcBef>
                <a:spcPct val="40000"/>
              </a:spcBef>
            </a:pPr>
            <a:r>
              <a:rPr lang="en-US" altLang="zh-CN" b="0" dirty="0">
                <a:solidFill>
                  <a:srgbClr val="0000CC"/>
                </a:solidFill>
                <a:latin typeface="Times New Roman" pitchFamily="18" charset="0"/>
              </a:rPr>
              <a:t>2 3 3 2 d </a:t>
            </a:r>
            <a:r>
              <a:rPr lang="en-US" altLang="zh-CN" b="0" dirty="0" err="1">
                <a:solidFill>
                  <a:srgbClr val="0000CC"/>
                </a:solidFill>
                <a:latin typeface="Times New Roman" pitchFamily="18" charset="0"/>
              </a:rPr>
              <a:t>d</a:t>
            </a:r>
            <a:r>
              <a:rPr lang="en-US" altLang="zh-CN" b="0" dirty="0">
                <a:solidFill>
                  <a:srgbClr val="0000CC"/>
                </a:solidFill>
                <a:latin typeface="Times New Roman" pitchFamily="18" charset="0"/>
              </a:rPr>
              <a:t> o _ </a:t>
            </a:r>
          </a:p>
          <a:p>
            <a:pPr lvl="1" algn="just">
              <a:lnSpc>
                <a:spcPct val="80000"/>
              </a:lnSpc>
              <a:spcBef>
                <a:spcPct val="40000"/>
              </a:spcBef>
            </a:pPr>
            <a:r>
              <a:rPr lang="en-US" altLang="zh-CN" b="0" dirty="0">
                <a:solidFill>
                  <a:srgbClr val="0000CC"/>
                </a:solidFill>
                <a:latin typeface="Times New Roman" pitchFamily="18" charset="0"/>
              </a:rPr>
              <a:t>3, for</a:t>
            </a:r>
          </a:p>
          <a:p>
            <a:pPr lvl="1" algn="just">
              <a:lnSpc>
                <a:spcPct val="80000"/>
              </a:lnSpc>
              <a:spcBef>
                <a:spcPct val="40000"/>
              </a:spcBef>
            </a:pPr>
            <a:r>
              <a:rPr lang="en-US" altLang="zh-CN" b="0" dirty="0">
                <a:solidFill>
                  <a:srgbClr val="0000CC"/>
                </a:solidFill>
                <a:latin typeface="Times New Roman" pitchFamily="18" charset="0"/>
              </a:rPr>
              <a:t>2, while</a:t>
            </a:r>
          </a:p>
          <a:p>
            <a:pPr lvl="1" algn="just">
              <a:lnSpc>
                <a:spcPct val="80000"/>
              </a:lnSpc>
              <a:spcBef>
                <a:spcPct val="40000"/>
              </a:spcBef>
            </a:pPr>
            <a:r>
              <a:rPr lang="en-US" altLang="zh-CN" b="0" dirty="0">
                <a:solidFill>
                  <a:srgbClr val="0000CC"/>
                </a:solidFill>
                <a:latin typeface="Times New Roman" pitchFamily="18" charset="0"/>
              </a:rPr>
              <a:t>3, _while</a:t>
            </a:r>
          </a:p>
          <a:p>
            <a:pPr lvl="1" algn="just">
              <a:lnSpc>
                <a:spcPct val="80000"/>
              </a:lnSpc>
              <a:spcBef>
                <a:spcPct val="40000"/>
              </a:spcBef>
            </a:pPr>
            <a:r>
              <a:rPr lang="en-US" altLang="zh-CN" b="0" dirty="0">
                <a:solidFill>
                  <a:srgbClr val="0000CC"/>
                </a:solidFill>
                <a:latin typeface="Times New Roman" pitchFamily="18" charset="0"/>
              </a:rPr>
              <a:t>4, switch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anim calcmode="lin" valueType="num">
                                      <p:cBhvr additive="base">
                                        <p:cTn id="7" dur="5000" fill="hold"/>
                                        <p:tgtEl>
                                          <p:spTgt spid="158725"/>
                                        </p:tgtEl>
                                        <p:attrNameLst>
                                          <p:attrName>ppt_x</p:attrName>
                                        </p:attrNameLst>
                                      </p:cBhvr>
                                      <p:tavLst>
                                        <p:tav tm="0">
                                          <p:val>
                                            <p:strVal val="#ppt_x"/>
                                          </p:val>
                                        </p:tav>
                                        <p:tav tm="100000">
                                          <p:val>
                                            <p:strVal val="#ppt_x"/>
                                          </p:val>
                                        </p:tav>
                                      </p:tavLst>
                                    </p:anim>
                                    <p:anim calcmode="lin" valueType="num">
                                      <p:cBhvr additive="base">
                                        <p:cTn id="8" dur="5000" fill="hold"/>
                                        <p:tgtEl>
                                          <p:spTgt spid="158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灯片编号占位符 4"/>
          <p:cNvSpPr>
            <a:spLocks noGrp="1"/>
          </p:cNvSpPr>
          <p:nvPr>
            <p:ph type="sldNum" sz="quarter" idx="11"/>
          </p:nvPr>
        </p:nvSpPr>
        <p:spPr>
          <a:noFill/>
        </p:spPr>
        <p:txBody>
          <a:bodyPr/>
          <a:lstStyle/>
          <a:p>
            <a:fld id="{E42BCCD5-2353-4A6E-9BB2-1CB5CD95EED0}" type="slidenum">
              <a:rPr lang="en-US" altLang="zh-CN" smtClean="0"/>
              <a:pPr/>
              <a:t>112</a:t>
            </a:fld>
            <a:endParaRPr lang="en-US" altLang="zh-CN"/>
          </a:p>
        </p:txBody>
      </p:sp>
      <p:sp>
        <p:nvSpPr>
          <p:cNvPr id="91140" name="Rectangle 2"/>
          <p:cNvSpPr>
            <a:spLocks noGrp="1" noChangeArrowheads="1"/>
          </p:cNvSpPr>
          <p:nvPr>
            <p:ph type="title"/>
          </p:nvPr>
        </p:nvSpPr>
        <p:spPr/>
        <p:txBody>
          <a:bodyPr/>
          <a:lstStyle/>
          <a:p>
            <a:r>
              <a:rPr lang="zh-CN" altLang="en-US">
                <a:ea typeface="宋体" pitchFamily="2" charset="-122"/>
              </a:rPr>
              <a:t>结构数组</a:t>
            </a:r>
          </a:p>
        </p:txBody>
      </p:sp>
      <p:sp>
        <p:nvSpPr>
          <p:cNvPr id="91141" name="Rectangle 3"/>
          <p:cNvSpPr>
            <a:spLocks noGrp="1" noChangeArrowheads="1"/>
          </p:cNvSpPr>
          <p:nvPr>
            <p:ph type="body" idx="1"/>
          </p:nvPr>
        </p:nvSpPr>
        <p:spPr>
          <a:xfrm>
            <a:off x="751307" y="1845618"/>
            <a:ext cx="10535620" cy="4557180"/>
          </a:xfrm>
        </p:spPr>
        <p:txBody>
          <a:bodyPr/>
          <a:lstStyle/>
          <a:p>
            <a:r>
              <a:rPr lang="zh-CN" altLang="en-US" dirty="0">
                <a:ea typeface="宋体" pitchFamily="2" charset="-122"/>
              </a:rPr>
              <a:t>当数组中的每一个元素都是同一结构类型的变量时，则称该数组为</a:t>
            </a:r>
            <a:r>
              <a:rPr lang="zh-CN" altLang="en-US" dirty="0">
                <a:solidFill>
                  <a:srgbClr val="FF0000"/>
                </a:solidFill>
                <a:ea typeface="宋体" pitchFamily="2" charset="-122"/>
              </a:rPr>
              <a:t>结构数组</a:t>
            </a:r>
            <a:r>
              <a:rPr lang="zh-CN" altLang="en-US" dirty="0">
                <a:ea typeface="宋体" pitchFamily="2" charset="-122"/>
              </a:rPr>
              <a:t>。例如</a:t>
            </a:r>
            <a:r>
              <a:rPr lang="en-US" altLang="zh-CN" dirty="0">
                <a:ea typeface="宋体" pitchFamily="2" charset="-122"/>
              </a:rPr>
              <a:t>:</a:t>
            </a:r>
          </a:p>
        </p:txBody>
      </p:sp>
      <p:graphicFrame>
        <p:nvGraphicFramePr>
          <p:cNvPr id="6" name="表格 5"/>
          <p:cNvGraphicFramePr>
            <a:graphicFrameLocks noGrp="1"/>
          </p:cNvGraphicFramePr>
          <p:nvPr>
            <p:extLst>
              <p:ext uri="{D42A27DB-BD31-4B8C-83A1-F6EECF244321}">
                <p14:modId xmlns:p14="http://schemas.microsoft.com/office/powerpoint/2010/main" val="3748000180"/>
              </p:ext>
            </p:extLst>
          </p:nvPr>
        </p:nvGraphicFramePr>
        <p:xfrm>
          <a:off x="4068233" y="0"/>
          <a:ext cx="8136468" cy="1809058"/>
        </p:xfrm>
        <a:graphic>
          <a:graphicData uri="http://schemas.openxmlformats.org/drawingml/2006/table">
            <a:tbl>
              <a:tblPr firstRow="1" bandRow="1">
                <a:tableStyleId>{5C22544A-7EE6-4342-B048-85BDC9FD1C3A}</a:tableStyleId>
              </a:tblPr>
              <a:tblGrid>
                <a:gridCol w="880789">
                  <a:extLst>
                    <a:ext uri="{9D8B030D-6E8A-4147-A177-3AD203B41FA5}">
                      <a16:colId xmlns="" xmlns:a16="http://schemas.microsoft.com/office/drawing/2014/main" val="20000"/>
                    </a:ext>
                  </a:extLst>
                </a:gridCol>
                <a:gridCol w="1057217">
                  <a:extLst>
                    <a:ext uri="{9D8B030D-6E8A-4147-A177-3AD203B41FA5}">
                      <a16:colId xmlns="" xmlns:a16="http://schemas.microsoft.com/office/drawing/2014/main" val="20001"/>
                    </a:ext>
                  </a:extLst>
                </a:gridCol>
                <a:gridCol w="1826103">
                  <a:extLst>
                    <a:ext uri="{9D8B030D-6E8A-4147-A177-3AD203B41FA5}">
                      <a16:colId xmlns="" xmlns:a16="http://schemas.microsoft.com/office/drawing/2014/main" val="20002"/>
                    </a:ext>
                  </a:extLst>
                </a:gridCol>
                <a:gridCol w="1922214">
                  <a:extLst>
                    <a:ext uri="{9D8B030D-6E8A-4147-A177-3AD203B41FA5}">
                      <a16:colId xmlns="" xmlns:a16="http://schemas.microsoft.com/office/drawing/2014/main" val="20003"/>
                    </a:ext>
                  </a:extLst>
                </a:gridCol>
                <a:gridCol w="672775">
                  <a:extLst>
                    <a:ext uri="{9D8B030D-6E8A-4147-A177-3AD203B41FA5}">
                      <a16:colId xmlns="" xmlns:a16="http://schemas.microsoft.com/office/drawing/2014/main" val="20004"/>
                    </a:ext>
                  </a:extLst>
                </a:gridCol>
                <a:gridCol w="672775">
                  <a:extLst>
                    <a:ext uri="{9D8B030D-6E8A-4147-A177-3AD203B41FA5}">
                      <a16:colId xmlns="" xmlns:a16="http://schemas.microsoft.com/office/drawing/2014/main" val="20005"/>
                    </a:ext>
                  </a:extLst>
                </a:gridCol>
                <a:gridCol w="576664">
                  <a:extLst>
                    <a:ext uri="{9D8B030D-6E8A-4147-A177-3AD203B41FA5}">
                      <a16:colId xmlns="" xmlns:a16="http://schemas.microsoft.com/office/drawing/2014/main" val="20006"/>
                    </a:ext>
                  </a:extLst>
                </a:gridCol>
                <a:gridCol w="527931">
                  <a:extLst>
                    <a:ext uri="{9D8B030D-6E8A-4147-A177-3AD203B41FA5}">
                      <a16:colId xmlns="" xmlns:a16="http://schemas.microsoft.com/office/drawing/2014/main" val="20007"/>
                    </a:ext>
                  </a:extLst>
                </a:gridCol>
              </a:tblGrid>
              <a:tr h="218931">
                <a:tc rowSpan="2">
                  <a:txBody>
                    <a:bodyPr/>
                    <a:lstStyle/>
                    <a:p>
                      <a:pPr algn="ctr"/>
                      <a:r>
                        <a:rPr lang="en-US" altLang="zh-CN" sz="2000" dirty="0">
                          <a:solidFill>
                            <a:schemeClr val="tx1"/>
                          </a:solidFill>
                          <a:latin typeface="宋体" pitchFamily="2" charset="-122"/>
                          <a:ea typeface="宋体" pitchFamily="2" charset="-122"/>
                        </a:rPr>
                        <a:t>ID</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2000" dirty="0">
                          <a:solidFill>
                            <a:schemeClr val="tx1"/>
                          </a:solidFill>
                          <a:latin typeface="宋体" pitchFamily="2" charset="-122"/>
                          <a:ea typeface="宋体" pitchFamily="2" charset="-122"/>
                        </a:rPr>
                        <a:t>姓名</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2000" dirty="0">
                          <a:solidFill>
                            <a:schemeClr val="tx1"/>
                          </a:solidFill>
                          <a:latin typeface="宋体" pitchFamily="2" charset="-122"/>
                          <a:ea typeface="宋体" pitchFamily="2" charset="-122"/>
                        </a:rPr>
                        <a:t>单位</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2000" dirty="0">
                          <a:solidFill>
                            <a:schemeClr val="tx1"/>
                          </a:solidFill>
                          <a:latin typeface="宋体" pitchFamily="2" charset="-122"/>
                          <a:ea typeface="宋体" pitchFamily="2" charset="-122"/>
                        </a:rPr>
                        <a:t>住址</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2000" dirty="0">
                          <a:solidFill>
                            <a:schemeClr val="tx1"/>
                          </a:solidFill>
                          <a:latin typeface="宋体" pitchFamily="2" charset="-122"/>
                          <a:ea typeface="宋体" pitchFamily="2" charset="-122"/>
                        </a:rPr>
                        <a:t>工资</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2000" dirty="0">
                          <a:solidFill>
                            <a:schemeClr val="tx1"/>
                          </a:solidFill>
                          <a:latin typeface="宋体" pitchFamily="2" charset="-122"/>
                          <a:ea typeface="宋体" pitchFamily="2" charset="-122"/>
                        </a:rPr>
                        <a:t>出生年月</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70926">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solidFill>
                            <a:schemeClr val="tx1"/>
                          </a:solidFill>
                          <a:latin typeface="宋体" pitchFamily="2" charset="-122"/>
                          <a:ea typeface="宋体" pitchFamily="2" charset="-122"/>
                        </a:rPr>
                        <a:t>年</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solidFill>
                            <a:schemeClr val="tx1"/>
                          </a:solidFill>
                          <a:latin typeface="宋体" pitchFamily="2" charset="-122"/>
                          <a:ea typeface="宋体" pitchFamily="2" charset="-122"/>
                        </a:rPr>
                        <a:t>月</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solidFill>
                            <a:schemeClr val="tx1"/>
                          </a:solidFill>
                          <a:latin typeface="宋体" pitchFamily="2" charset="-122"/>
                          <a:ea typeface="宋体" pitchFamily="2" charset="-122"/>
                        </a:rPr>
                        <a:t>日</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926">
                <a:tc>
                  <a:txBody>
                    <a:bodyPr/>
                    <a:lstStyle/>
                    <a:p>
                      <a:r>
                        <a:rPr lang="en-US" altLang="zh-CN" sz="2000" dirty="0">
                          <a:solidFill>
                            <a:schemeClr val="tx1"/>
                          </a:solidFill>
                          <a:latin typeface="宋体" pitchFamily="2" charset="-122"/>
                          <a:ea typeface="宋体" pitchFamily="2" charset="-122"/>
                        </a:rPr>
                        <a:t>1</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solidFill>
                            <a:schemeClr val="tx1"/>
                          </a:solidFill>
                          <a:latin typeface="宋体" pitchFamily="2" charset="-122"/>
                          <a:ea typeface="宋体" pitchFamily="2" charset="-122"/>
                        </a:rPr>
                        <a:t>张三</a:t>
                      </a: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solidFill>
                            <a:schemeClr val="tx1"/>
                          </a:solidFill>
                          <a:latin typeface="宋体" pitchFamily="2" charset="-122"/>
                          <a:ea typeface="宋体" pitchFamily="2" charset="-122"/>
                        </a:rPr>
                        <a:t>北航计算机学院</a:t>
                      </a: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solidFill>
                            <a:schemeClr val="tx1"/>
                          </a:solidFill>
                          <a:latin typeface="宋体" pitchFamily="2" charset="-122"/>
                          <a:ea typeface="宋体" pitchFamily="2" charset="-122"/>
                        </a:rPr>
                        <a:t>北航家属楼</a:t>
                      </a:r>
                      <a:r>
                        <a:rPr lang="en-US" altLang="zh-CN" sz="2000" dirty="0">
                          <a:solidFill>
                            <a:schemeClr val="tx1"/>
                          </a:solidFill>
                          <a:latin typeface="宋体" pitchFamily="2" charset="-122"/>
                          <a:ea typeface="宋体" pitchFamily="2" charset="-122"/>
                        </a:rPr>
                        <a:t>xxx</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a:solidFill>
                            <a:schemeClr val="tx1"/>
                          </a:solidFill>
                          <a:latin typeface="宋体" pitchFamily="2" charset="-122"/>
                          <a:ea typeface="宋体" pitchFamily="2" charset="-122"/>
                        </a:rPr>
                        <a:t>3000</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a:solidFill>
                            <a:schemeClr val="tx1"/>
                          </a:solidFill>
                          <a:latin typeface="宋体" pitchFamily="2" charset="-122"/>
                          <a:ea typeface="宋体" pitchFamily="2" charset="-122"/>
                        </a:rPr>
                        <a:t>1980</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a:solidFill>
                            <a:schemeClr val="tx1"/>
                          </a:solidFill>
                          <a:latin typeface="宋体" pitchFamily="2" charset="-122"/>
                          <a:ea typeface="宋体" pitchFamily="2" charset="-122"/>
                        </a:rPr>
                        <a:t>5</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a:solidFill>
                            <a:schemeClr val="tx1"/>
                          </a:solidFill>
                          <a:latin typeface="宋体" pitchFamily="2" charset="-122"/>
                          <a:ea typeface="宋体" pitchFamily="2" charset="-122"/>
                        </a:rPr>
                        <a:t>18</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926">
                <a:tc>
                  <a:txBody>
                    <a:bodyPr/>
                    <a:lstStyle/>
                    <a:p>
                      <a:r>
                        <a:rPr lang="en-US" altLang="zh-CN" sz="2000" dirty="0">
                          <a:solidFill>
                            <a:schemeClr val="tx1"/>
                          </a:solidFill>
                          <a:latin typeface="宋体" pitchFamily="2" charset="-122"/>
                          <a:ea typeface="宋体" pitchFamily="2" charset="-122"/>
                        </a:rPr>
                        <a:t>…</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a:solidFill>
                            <a:schemeClr val="tx1"/>
                          </a:solidFill>
                          <a:latin typeface="宋体" pitchFamily="2" charset="-122"/>
                          <a:ea typeface="宋体" pitchFamily="2" charset="-122"/>
                        </a:rPr>
                        <a:t>…</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a:solidFill>
                            <a:schemeClr val="tx1"/>
                          </a:solidFill>
                          <a:latin typeface="宋体" pitchFamily="2" charset="-122"/>
                          <a:ea typeface="宋体" pitchFamily="2" charset="-122"/>
                        </a:rPr>
                        <a:t>…</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a:solidFill>
                            <a:schemeClr val="tx1"/>
                          </a:solidFill>
                          <a:latin typeface="宋体" pitchFamily="2" charset="-122"/>
                          <a:ea typeface="宋体" pitchFamily="2" charset="-122"/>
                        </a:rPr>
                        <a:t>…</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a:solidFill>
                            <a:schemeClr val="tx1"/>
                          </a:solidFill>
                          <a:latin typeface="宋体" pitchFamily="2" charset="-122"/>
                          <a:ea typeface="宋体" pitchFamily="2" charset="-122"/>
                        </a:rPr>
                        <a:t>…</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a:solidFill>
                            <a:schemeClr val="tx1"/>
                          </a:solidFill>
                          <a:latin typeface="宋体" pitchFamily="2" charset="-122"/>
                          <a:ea typeface="宋体" pitchFamily="2" charset="-122"/>
                        </a:rPr>
                        <a:t>…</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a:solidFill>
                            <a:schemeClr val="tx1"/>
                          </a:solidFill>
                          <a:latin typeface="宋体" pitchFamily="2" charset="-122"/>
                          <a:ea typeface="宋体" pitchFamily="2" charset="-122"/>
                        </a:rPr>
                        <a:t>…</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a:solidFill>
                            <a:schemeClr val="tx1"/>
                          </a:solidFill>
                          <a:latin typeface="宋体" pitchFamily="2" charset="-122"/>
                          <a:ea typeface="宋体" pitchFamily="2" charset="-122"/>
                        </a:rPr>
                        <a:t>…</a:t>
                      </a:r>
                      <a:endParaRPr lang="zh-CN" altLang="en-US" sz="20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7" name="TextBox 6"/>
          <p:cNvSpPr txBox="1"/>
          <p:nvPr/>
        </p:nvSpPr>
        <p:spPr>
          <a:xfrm>
            <a:off x="1777371" y="5878066"/>
            <a:ext cx="6557227" cy="848660"/>
          </a:xfrm>
          <a:prstGeom prst="rect">
            <a:avLst/>
          </a:prstGeom>
          <a:solidFill>
            <a:srgbClr val="FFCD2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rtlCol="0">
            <a:spAutoFit/>
          </a:bodyPr>
          <a:lstStyle/>
          <a:p>
            <a:r>
              <a:rPr lang="zh-CN" altLang="en-US" dirty="0">
                <a:solidFill>
                  <a:srgbClr val="0033CC"/>
                </a:solidFill>
                <a:latin typeface="楷体" pitchFamily="49" charset="-122"/>
                <a:ea typeface="楷体" pitchFamily="49" charset="-122"/>
              </a:rPr>
              <a:t>结构数组</a:t>
            </a:r>
            <a:r>
              <a:rPr lang="zh-CN" altLang="en-US" b="0" dirty="0">
                <a:latin typeface="楷体" pitchFamily="49" charset="-122"/>
                <a:ea typeface="楷体" pitchFamily="49" charset="-122"/>
              </a:rPr>
              <a:t>通常用来实现表单（如员工表、学生记录表、产品表等）这类数据结构。</a:t>
            </a:r>
          </a:p>
        </p:txBody>
      </p:sp>
      <p:sp>
        <p:nvSpPr>
          <p:cNvPr id="8" name="矩形 7"/>
          <p:cNvSpPr/>
          <p:nvPr/>
        </p:nvSpPr>
        <p:spPr>
          <a:xfrm>
            <a:off x="2930698" y="2810657"/>
            <a:ext cx="6102350" cy="2995401"/>
          </a:xfrm>
          <a:prstGeom prst="rect">
            <a:avLst/>
          </a:prstGeom>
        </p:spPr>
        <p:txBody>
          <a:bodyPr wrap="square" lIns="108932" tIns="54466" rIns="108932" bIns="54466">
            <a:spAutoFit/>
          </a:bodyPr>
          <a:lstStyle/>
          <a:p>
            <a:pPr>
              <a:lnSpc>
                <a:spcPts val="2502"/>
              </a:lnSpc>
            </a:pPr>
            <a:r>
              <a:rPr lang="en-US" altLang="zh-CN" b="0" dirty="0" err="1">
                <a:latin typeface="Times New Roman" pitchFamily="18" charset="0"/>
                <a:cs typeface="Times New Roman" pitchFamily="18" charset="0"/>
              </a:rPr>
              <a:t>struct</a:t>
            </a:r>
            <a:r>
              <a:rPr lang="en-US" altLang="zh-CN" b="0" dirty="0">
                <a:latin typeface="Times New Roman" pitchFamily="18" charset="0"/>
                <a:cs typeface="Times New Roman" pitchFamily="18" charset="0"/>
              </a:rPr>
              <a:t> person  {</a:t>
            </a:r>
          </a:p>
          <a:p>
            <a:pPr>
              <a:lnSpc>
                <a:spcPts val="2502"/>
              </a:lnSpc>
            </a:pP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int</a:t>
            </a:r>
            <a:r>
              <a:rPr lang="en-US" altLang="zh-CN" b="0" dirty="0">
                <a:latin typeface="Times New Roman" pitchFamily="18" charset="0"/>
                <a:cs typeface="Times New Roman" pitchFamily="18" charset="0"/>
              </a:rPr>
              <a:t> ID; </a:t>
            </a:r>
          </a:p>
          <a:p>
            <a:pPr lvl="1">
              <a:lnSpc>
                <a:spcPts val="2502"/>
              </a:lnSpc>
            </a:pPr>
            <a:r>
              <a:rPr lang="en-US" altLang="zh-CN" b="0" dirty="0">
                <a:latin typeface="Times New Roman" pitchFamily="18" charset="0"/>
                <a:cs typeface="Times New Roman" pitchFamily="18" charset="0"/>
              </a:rPr>
              <a:t>char name[32];</a:t>
            </a:r>
          </a:p>
          <a:p>
            <a:pPr lvl="1">
              <a:lnSpc>
                <a:spcPts val="2502"/>
              </a:lnSpc>
            </a:pPr>
            <a:r>
              <a:rPr lang="en-US" altLang="zh-CN" b="0" dirty="0">
                <a:latin typeface="Times New Roman" pitchFamily="18" charset="0"/>
                <a:cs typeface="Times New Roman" pitchFamily="18" charset="0"/>
              </a:rPr>
              <a:t>char address[64];</a:t>
            </a:r>
          </a:p>
          <a:p>
            <a:pPr lvl="1">
              <a:lnSpc>
                <a:spcPts val="2502"/>
              </a:lnSpc>
            </a:pPr>
            <a:r>
              <a:rPr lang="en-US" altLang="zh-CN" b="0" dirty="0">
                <a:latin typeface="Times New Roman" pitchFamily="18" charset="0"/>
                <a:cs typeface="Times New Roman" pitchFamily="18" charset="0"/>
              </a:rPr>
              <a:t>char department[64];</a:t>
            </a:r>
          </a:p>
          <a:p>
            <a:pPr lvl="1">
              <a:lnSpc>
                <a:spcPts val="2502"/>
              </a:lnSpc>
            </a:pPr>
            <a:r>
              <a:rPr lang="en-US" altLang="zh-CN" b="0" dirty="0">
                <a:latin typeface="Times New Roman" pitchFamily="18" charset="0"/>
                <a:cs typeface="Times New Roman" pitchFamily="18" charset="0"/>
              </a:rPr>
              <a:t>double salary;</a:t>
            </a:r>
          </a:p>
          <a:p>
            <a:pPr lvl="1">
              <a:lnSpc>
                <a:spcPts val="2502"/>
              </a:lnSpc>
            </a:pPr>
            <a:r>
              <a:rPr lang="en-US" altLang="zh-CN" b="0" dirty="0" err="1">
                <a:latin typeface="Times New Roman" pitchFamily="18" charset="0"/>
                <a:cs typeface="Times New Roman" pitchFamily="18" charset="0"/>
              </a:rPr>
              <a:t>struct</a:t>
            </a:r>
            <a:r>
              <a:rPr lang="en-US" altLang="zh-CN" b="0" dirty="0">
                <a:latin typeface="Times New Roman" pitchFamily="18" charset="0"/>
                <a:cs typeface="Times New Roman" pitchFamily="18" charset="0"/>
              </a:rPr>
              <a:t> date </a:t>
            </a:r>
            <a:r>
              <a:rPr lang="en-US" altLang="zh-CN" b="0" dirty="0" err="1">
                <a:latin typeface="Times New Roman" pitchFamily="18" charset="0"/>
                <a:cs typeface="Times New Roman" pitchFamily="18" charset="0"/>
              </a:rPr>
              <a:t>birthdate</a:t>
            </a:r>
            <a:r>
              <a:rPr lang="en-US" altLang="zh-CN" b="0" dirty="0">
                <a:latin typeface="Times New Roman" pitchFamily="18" charset="0"/>
                <a:cs typeface="Times New Roman" pitchFamily="18" charset="0"/>
              </a:rPr>
              <a:t>;</a:t>
            </a:r>
          </a:p>
          <a:p>
            <a:pPr>
              <a:lnSpc>
                <a:spcPts val="2502"/>
              </a:lnSpc>
            </a:pPr>
            <a:r>
              <a:rPr lang="en-US" altLang="zh-CN" b="0"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lnSpc>
                <a:spcPts val="2502"/>
              </a:lnSpc>
            </a:pPr>
            <a:r>
              <a:rPr lang="en-US" altLang="zh-CN" dirty="0" err="1">
                <a:latin typeface="Times New Roman" pitchFamily="18" charset="0"/>
                <a:cs typeface="Times New Roman" pitchFamily="18" charset="0"/>
              </a:rPr>
              <a:t>struct</a:t>
            </a:r>
            <a:r>
              <a:rPr lang="en-US" altLang="zh-CN" dirty="0">
                <a:latin typeface="Times New Roman" pitchFamily="18" charset="0"/>
                <a:cs typeface="Times New Roman" pitchFamily="18" charset="0"/>
              </a:rPr>
              <a:t> person </a:t>
            </a:r>
            <a:r>
              <a:rPr lang="en-US" altLang="zh-CN" dirty="0" err="1">
                <a:latin typeface="Times New Roman" pitchFamily="18" charset="0"/>
                <a:cs typeface="Times New Roman" pitchFamily="18" charset="0"/>
              </a:rPr>
              <a:t>emplist</a:t>
            </a:r>
            <a:r>
              <a:rPr lang="en-US" altLang="zh-CN" dirty="0">
                <a:latin typeface="Times New Roman" pitchFamily="18" charset="0"/>
                <a:cs typeface="Times New Roman" pitchFamily="18" charset="0"/>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灯片编号占位符 4"/>
          <p:cNvSpPr>
            <a:spLocks noGrp="1"/>
          </p:cNvSpPr>
          <p:nvPr>
            <p:ph type="sldNum" sz="quarter" idx="11"/>
          </p:nvPr>
        </p:nvSpPr>
        <p:spPr>
          <a:noFill/>
        </p:spPr>
        <p:txBody>
          <a:bodyPr/>
          <a:lstStyle/>
          <a:p>
            <a:fld id="{4BFEA75A-B4FC-4450-A9CD-2D54CFA76E6E}" type="slidenum">
              <a:rPr lang="en-US" altLang="zh-CN" smtClean="0"/>
              <a:pPr/>
              <a:t>113</a:t>
            </a:fld>
            <a:endParaRPr lang="en-US" altLang="zh-CN"/>
          </a:p>
        </p:txBody>
      </p:sp>
      <p:sp>
        <p:nvSpPr>
          <p:cNvPr id="9216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：问题分析</a:t>
            </a:r>
          </a:p>
        </p:txBody>
      </p:sp>
      <p:sp>
        <p:nvSpPr>
          <p:cNvPr id="160771" name="Rectangle 3"/>
          <p:cNvSpPr>
            <a:spLocks noGrp="1" noChangeArrowheads="1"/>
          </p:cNvSpPr>
          <p:nvPr>
            <p:ph type="body" idx="1"/>
          </p:nvPr>
        </p:nvSpPr>
        <p:spPr>
          <a:xfrm>
            <a:off x="751307" y="1248878"/>
            <a:ext cx="10535620" cy="4557180"/>
          </a:xfrm>
        </p:spPr>
        <p:txBody>
          <a:bodyPr/>
          <a:lstStyle/>
          <a:p>
            <a:pPr>
              <a:lnSpc>
                <a:spcPct val="80000"/>
              </a:lnSpc>
              <a:spcBef>
                <a:spcPts val="600"/>
              </a:spcBef>
            </a:pPr>
            <a:r>
              <a:rPr lang="zh-CN" altLang="en-US" sz="2400" dirty="0">
                <a:latin typeface="Times New Roman" pitchFamily="18" charset="0"/>
                <a:ea typeface="宋体" pitchFamily="2" charset="-122"/>
                <a:cs typeface="Times New Roman" pitchFamily="18" charset="0"/>
              </a:rPr>
              <a:t>问题：编写 一个程序，统计输入中</a:t>
            </a:r>
            <a:r>
              <a:rPr lang="en-US" altLang="zh-CN" sz="2400" dirty="0">
                <a:latin typeface="Times New Roman" pitchFamily="18" charset="0"/>
                <a:ea typeface="宋体" pitchFamily="2" charset="-122"/>
                <a:cs typeface="Times New Roman" pitchFamily="18" charset="0"/>
              </a:rPr>
              <a:t>C</a:t>
            </a:r>
            <a:r>
              <a:rPr lang="zh-CN" altLang="en-US" sz="2400" dirty="0">
                <a:latin typeface="Times New Roman" pitchFamily="18" charset="0"/>
                <a:ea typeface="宋体" pitchFamily="2" charset="-122"/>
                <a:cs typeface="Times New Roman" pitchFamily="18" charset="0"/>
              </a:rPr>
              <a:t>语言每个关键字的出现次数。</a:t>
            </a:r>
          </a:p>
          <a:p>
            <a:pPr>
              <a:lnSpc>
                <a:spcPct val="80000"/>
              </a:lnSpc>
              <a:spcBef>
                <a:spcPts val="600"/>
              </a:spcBef>
            </a:pPr>
            <a:r>
              <a:rPr lang="zh-CN" altLang="en-US" sz="2400" b="0" dirty="0">
                <a:latin typeface="Times New Roman" pitchFamily="18" charset="0"/>
                <a:ea typeface="宋体" pitchFamily="2" charset="-122"/>
                <a:cs typeface="Times New Roman" pitchFamily="18" charset="0"/>
              </a:rPr>
              <a:t>定义一个结构说明用以表示关键字与其出现次数：</a:t>
            </a:r>
          </a:p>
          <a:p>
            <a:pPr lvl="1">
              <a:lnSpc>
                <a:spcPct val="80000"/>
              </a:lnSpc>
              <a:spcBef>
                <a:spcPts val="600"/>
              </a:spcBef>
              <a:buFont typeface="Wingdings" pitchFamily="2" charset="2"/>
              <a:buNone/>
            </a:pPr>
            <a:r>
              <a:rPr lang="en-US" altLang="zh-CN" sz="2400" b="1" dirty="0" err="1">
                <a:latin typeface="Times New Roman" pitchFamily="18" charset="0"/>
                <a:ea typeface="宋体" pitchFamily="2" charset="-122"/>
                <a:cs typeface="Times New Roman" pitchFamily="18" charset="0"/>
              </a:rPr>
              <a:t>struct</a:t>
            </a:r>
            <a:r>
              <a:rPr lang="en-US" altLang="zh-CN" sz="2400" b="1" dirty="0">
                <a:latin typeface="Times New Roman" pitchFamily="18" charset="0"/>
                <a:ea typeface="宋体" pitchFamily="2" charset="-122"/>
                <a:cs typeface="Times New Roman" pitchFamily="18" charset="0"/>
              </a:rPr>
              <a:t> Key {</a:t>
            </a:r>
          </a:p>
          <a:p>
            <a:pPr lvl="1">
              <a:lnSpc>
                <a:spcPct val="80000"/>
              </a:lnSpc>
              <a:spcBef>
                <a:spcPts val="600"/>
              </a:spcBef>
              <a:buFont typeface="Wingdings" pitchFamily="2" charset="2"/>
              <a:buNone/>
            </a:pPr>
            <a:r>
              <a:rPr lang="en-US" altLang="zh-CN" sz="2400" b="1" dirty="0">
                <a:latin typeface="Times New Roman" pitchFamily="18" charset="0"/>
                <a:ea typeface="宋体" pitchFamily="2" charset="-122"/>
                <a:cs typeface="Times New Roman" pitchFamily="18" charset="0"/>
              </a:rPr>
              <a:t>    char *keyword;</a:t>
            </a:r>
          </a:p>
          <a:p>
            <a:pPr lvl="1">
              <a:lnSpc>
                <a:spcPct val="80000"/>
              </a:lnSpc>
              <a:spcBef>
                <a:spcPts val="600"/>
              </a:spcBef>
              <a:buFont typeface="Wingdings" pitchFamily="2" charset="2"/>
              <a:buNone/>
            </a:pPr>
            <a:r>
              <a:rPr lang="en-US" altLang="zh-CN" sz="2400" b="1" dirty="0">
                <a:latin typeface="Times New Roman" pitchFamily="18" charset="0"/>
                <a:ea typeface="宋体" pitchFamily="2" charset="-122"/>
                <a:cs typeface="Times New Roman" pitchFamily="18" charset="0"/>
              </a:rPr>
              <a:t>    </a:t>
            </a:r>
            <a:r>
              <a:rPr lang="en-US" altLang="zh-CN" sz="2400" b="1" dirty="0" err="1">
                <a:latin typeface="Times New Roman" pitchFamily="18" charset="0"/>
                <a:ea typeface="宋体" pitchFamily="2" charset="-122"/>
                <a:cs typeface="Times New Roman" pitchFamily="18" charset="0"/>
              </a:rPr>
              <a:t>int</a:t>
            </a:r>
            <a:r>
              <a:rPr lang="en-US" altLang="zh-CN" sz="2400" b="1" dirty="0">
                <a:latin typeface="Times New Roman" pitchFamily="18" charset="0"/>
                <a:ea typeface="宋体" pitchFamily="2" charset="-122"/>
                <a:cs typeface="Times New Roman" pitchFamily="18" charset="0"/>
              </a:rPr>
              <a:t> count;</a:t>
            </a:r>
          </a:p>
          <a:p>
            <a:pPr lvl="1">
              <a:lnSpc>
                <a:spcPct val="80000"/>
              </a:lnSpc>
              <a:spcBef>
                <a:spcPts val="600"/>
              </a:spcBef>
              <a:buFont typeface="Wingdings" pitchFamily="2" charset="2"/>
              <a:buNone/>
            </a:pPr>
            <a:r>
              <a:rPr lang="en-US" altLang="zh-CN" sz="2400" b="1" dirty="0">
                <a:latin typeface="Times New Roman" pitchFamily="18" charset="0"/>
                <a:ea typeface="宋体" pitchFamily="2" charset="-122"/>
                <a:cs typeface="Times New Roman" pitchFamily="18" charset="0"/>
              </a:rPr>
              <a:t>};</a:t>
            </a:r>
          </a:p>
          <a:p>
            <a:pPr>
              <a:lnSpc>
                <a:spcPct val="80000"/>
              </a:lnSpc>
              <a:spcBef>
                <a:spcPts val="600"/>
              </a:spcBef>
            </a:pPr>
            <a:r>
              <a:rPr lang="zh-CN" altLang="en-US" sz="2400" b="0" dirty="0">
                <a:latin typeface="Times New Roman" pitchFamily="18" charset="0"/>
                <a:ea typeface="宋体" pitchFamily="2" charset="-122"/>
                <a:cs typeface="Times New Roman" pitchFamily="18" charset="0"/>
              </a:rPr>
              <a:t>关键字表的组织：使用一个</a:t>
            </a:r>
            <a:r>
              <a:rPr lang="zh-CN" altLang="en-US" sz="2400" dirty="0">
                <a:solidFill>
                  <a:srgbClr val="0000CC"/>
                </a:solidFill>
                <a:latin typeface="Times New Roman" pitchFamily="18" charset="0"/>
                <a:ea typeface="宋体" pitchFamily="2" charset="-122"/>
                <a:cs typeface="Times New Roman" pitchFamily="18" charset="0"/>
              </a:rPr>
              <a:t>有序</a:t>
            </a:r>
            <a:r>
              <a:rPr lang="zh-CN" altLang="en-US" sz="2400" b="0" dirty="0">
                <a:latin typeface="Times New Roman" pitchFamily="18" charset="0"/>
                <a:ea typeface="宋体" pitchFamily="2" charset="-122"/>
                <a:cs typeface="Times New Roman" pitchFamily="18" charset="0"/>
              </a:rPr>
              <a:t>的结构数组来存放关键字表及关键字出现次数：</a:t>
            </a:r>
          </a:p>
          <a:p>
            <a:pPr lvl="1">
              <a:lnSpc>
                <a:spcPct val="80000"/>
              </a:lnSpc>
              <a:spcBef>
                <a:spcPts val="600"/>
              </a:spcBef>
              <a:buFont typeface="Wingdings" pitchFamily="2" charset="2"/>
              <a:buNone/>
            </a:pPr>
            <a:r>
              <a:rPr lang="en-US" altLang="zh-CN" sz="2400" b="1" dirty="0" err="1">
                <a:latin typeface="Times New Roman" pitchFamily="18" charset="0"/>
                <a:ea typeface="宋体" pitchFamily="2" charset="-122"/>
                <a:cs typeface="Times New Roman" pitchFamily="18" charset="0"/>
              </a:rPr>
              <a:t>struct</a:t>
            </a:r>
            <a:r>
              <a:rPr lang="en-US" altLang="zh-CN" sz="2400" b="1" dirty="0">
                <a:latin typeface="Times New Roman" pitchFamily="18" charset="0"/>
                <a:ea typeface="宋体" pitchFamily="2" charset="-122"/>
                <a:cs typeface="Times New Roman" pitchFamily="18" charset="0"/>
              </a:rPr>
              <a:t> Key </a:t>
            </a:r>
            <a:r>
              <a:rPr lang="en-US" altLang="zh-CN" sz="2400" b="1" dirty="0" err="1">
                <a:latin typeface="Times New Roman" pitchFamily="18" charset="0"/>
                <a:ea typeface="宋体" pitchFamily="2" charset="-122"/>
                <a:cs typeface="Times New Roman" pitchFamily="18" charset="0"/>
              </a:rPr>
              <a:t>Keytab</a:t>
            </a:r>
            <a:r>
              <a:rPr lang="en-US" altLang="zh-CN" sz="2400" b="1" dirty="0">
                <a:latin typeface="Times New Roman" pitchFamily="18" charset="0"/>
                <a:ea typeface="宋体" pitchFamily="2" charset="-122"/>
                <a:cs typeface="Times New Roman" pitchFamily="18" charset="0"/>
              </a:rPr>
              <a:t>[ ] = {</a:t>
            </a:r>
          </a:p>
          <a:p>
            <a:pPr lvl="2" indent="0">
              <a:lnSpc>
                <a:spcPct val="90000"/>
              </a:lnSpc>
              <a:spcBef>
                <a:spcPts val="600"/>
              </a:spcBef>
              <a:buNone/>
            </a:pPr>
            <a:r>
              <a:rPr lang="en-US" altLang="zh-CN" b="1" dirty="0">
                <a:latin typeface="Times New Roman" pitchFamily="18" charset="0"/>
                <a:ea typeface="宋体" pitchFamily="2" charset="-122"/>
                <a:cs typeface="Times New Roman" pitchFamily="18" charset="0"/>
              </a:rPr>
              <a:t>“auto”, 0,</a:t>
            </a:r>
          </a:p>
          <a:p>
            <a:pPr lvl="2" indent="0">
              <a:lnSpc>
                <a:spcPct val="90000"/>
              </a:lnSpc>
              <a:spcBef>
                <a:spcPts val="600"/>
              </a:spcBef>
              <a:buNone/>
            </a:pPr>
            <a:r>
              <a:rPr lang="en-US" altLang="zh-CN" b="1" dirty="0">
                <a:latin typeface="Times New Roman" pitchFamily="18" charset="0"/>
                <a:ea typeface="宋体" pitchFamily="2" charset="-122"/>
                <a:cs typeface="Times New Roman" pitchFamily="18" charset="0"/>
              </a:rPr>
              <a:t>“break”,0,</a:t>
            </a:r>
          </a:p>
          <a:p>
            <a:pPr lvl="2" indent="0">
              <a:lnSpc>
                <a:spcPct val="90000"/>
              </a:lnSpc>
              <a:spcBef>
                <a:spcPts val="600"/>
              </a:spcBef>
              <a:buNone/>
            </a:pPr>
            <a:r>
              <a:rPr lang="en-US" altLang="zh-CN" b="1" dirty="0">
                <a:latin typeface="Times New Roman" pitchFamily="18" charset="0"/>
                <a:ea typeface="宋体" pitchFamily="2" charset="-122"/>
                <a:cs typeface="Times New Roman" pitchFamily="18" charset="0"/>
              </a:rPr>
              <a:t>“case”, 0,</a:t>
            </a:r>
          </a:p>
          <a:p>
            <a:pPr lvl="2" indent="0">
              <a:lnSpc>
                <a:spcPct val="90000"/>
              </a:lnSpc>
              <a:spcBef>
                <a:spcPts val="600"/>
              </a:spcBef>
              <a:buNone/>
            </a:pPr>
            <a:r>
              <a:rPr lang="en-US" altLang="zh-CN" b="1" dirty="0">
                <a:latin typeface="Times New Roman" pitchFamily="18" charset="0"/>
                <a:ea typeface="宋体" pitchFamily="2" charset="-122"/>
                <a:cs typeface="Times New Roman" pitchFamily="18" charset="0"/>
              </a:rPr>
              <a:t>…</a:t>
            </a:r>
          </a:p>
          <a:p>
            <a:pPr lvl="2" indent="0">
              <a:lnSpc>
                <a:spcPct val="90000"/>
              </a:lnSpc>
              <a:spcBef>
                <a:spcPts val="600"/>
              </a:spcBef>
              <a:buNone/>
            </a:pPr>
            <a:r>
              <a:rPr lang="en-US" altLang="zh-CN" b="1" dirty="0">
                <a:latin typeface="Times New Roman" pitchFamily="18" charset="0"/>
                <a:ea typeface="宋体" pitchFamily="2" charset="-122"/>
                <a:cs typeface="Times New Roman" pitchFamily="18" charset="0"/>
              </a:rPr>
              <a:t>“while”, 0</a:t>
            </a:r>
          </a:p>
          <a:p>
            <a:pPr lvl="1">
              <a:lnSpc>
                <a:spcPct val="80000"/>
              </a:lnSpc>
              <a:spcBef>
                <a:spcPts val="600"/>
              </a:spcBef>
              <a:buFont typeface="Wingdings" pitchFamily="2" charset="2"/>
              <a:buNone/>
            </a:pPr>
            <a:r>
              <a:rPr lang="en-US" altLang="zh-CN" sz="2400" b="1" dirty="0">
                <a:latin typeface="Times New Roman" pitchFamily="18" charset="0"/>
                <a:ea typeface="宋体" pitchFamily="2" charset="-122"/>
                <a:cs typeface="Times New Roman" pitchFamily="18" charset="0"/>
              </a:rPr>
              <a:t>};</a:t>
            </a:r>
          </a:p>
        </p:txBody>
      </p:sp>
      <p:sp>
        <p:nvSpPr>
          <p:cNvPr id="160772" name="AutoShape 4"/>
          <p:cNvSpPr>
            <a:spLocks noChangeArrowheads="1"/>
          </p:cNvSpPr>
          <p:nvPr/>
        </p:nvSpPr>
        <p:spPr bwMode="auto">
          <a:xfrm>
            <a:off x="7758534" y="1989302"/>
            <a:ext cx="3025749" cy="1224246"/>
          </a:xfrm>
          <a:prstGeom prst="wedgeRoundRectCallout">
            <a:avLst>
              <a:gd name="adj1" fmla="val -131531"/>
              <a:gd name="adj2" fmla="val 71588"/>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a:t>将关键字有序存放能提高关键字的查找效率。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2" dur="500"/>
                                        <p:tgtEl>
                                          <p:spTgt spid="16077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5" dur="500"/>
                                        <p:tgtEl>
                                          <p:spTgt spid="1607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18" dur="500"/>
                                        <p:tgtEl>
                                          <p:spTgt spid="1607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1" dur="500"/>
                                        <p:tgtEl>
                                          <p:spTgt spid="1607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24" dur="500"/>
                                        <p:tgtEl>
                                          <p:spTgt spid="16077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29" dur="500"/>
                                        <p:tgtEl>
                                          <p:spTgt spid="16077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60771">
                                            <p:txEl>
                                              <p:pRg st="7" end="7"/>
                                            </p:txEl>
                                          </p:spTgt>
                                        </p:tgtEl>
                                        <p:attrNameLst>
                                          <p:attrName>style.visibility</p:attrName>
                                        </p:attrNameLst>
                                      </p:cBhvr>
                                      <p:to>
                                        <p:strVal val="visible"/>
                                      </p:to>
                                    </p:set>
                                    <p:animEffect transition="in" filter="blinds(horizontal)">
                                      <p:cBhvr>
                                        <p:cTn id="32" dur="500"/>
                                        <p:tgtEl>
                                          <p:spTgt spid="16077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0771">
                                            <p:txEl>
                                              <p:pRg st="8" end="8"/>
                                            </p:txEl>
                                          </p:spTgt>
                                        </p:tgtEl>
                                        <p:attrNameLst>
                                          <p:attrName>style.visibility</p:attrName>
                                        </p:attrNameLst>
                                      </p:cBhvr>
                                      <p:to>
                                        <p:strVal val="visible"/>
                                      </p:to>
                                    </p:set>
                                    <p:animEffect transition="in" filter="blinds(horizontal)">
                                      <p:cBhvr>
                                        <p:cTn id="35" dur="500"/>
                                        <p:tgtEl>
                                          <p:spTgt spid="160771">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0771">
                                            <p:txEl>
                                              <p:pRg st="9" end="9"/>
                                            </p:txEl>
                                          </p:spTgt>
                                        </p:tgtEl>
                                        <p:attrNameLst>
                                          <p:attrName>style.visibility</p:attrName>
                                        </p:attrNameLst>
                                      </p:cBhvr>
                                      <p:to>
                                        <p:strVal val="visible"/>
                                      </p:to>
                                    </p:set>
                                    <p:animEffect transition="in" filter="blinds(horizontal)">
                                      <p:cBhvr>
                                        <p:cTn id="38" dur="500"/>
                                        <p:tgtEl>
                                          <p:spTgt spid="160771">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0771">
                                            <p:txEl>
                                              <p:pRg st="10" end="10"/>
                                            </p:txEl>
                                          </p:spTgt>
                                        </p:tgtEl>
                                        <p:attrNameLst>
                                          <p:attrName>style.visibility</p:attrName>
                                        </p:attrNameLst>
                                      </p:cBhvr>
                                      <p:to>
                                        <p:strVal val="visible"/>
                                      </p:to>
                                    </p:set>
                                    <p:animEffect transition="in" filter="blinds(horizontal)">
                                      <p:cBhvr>
                                        <p:cTn id="41" dur="500"/>
                                        <p:tgtEl>
                                          <p:spTgt spid="160771">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60771">
                                            <p:txEl>
                                              <p:pRg st="11" end="11"/>
                                            </p:txEl>
                                          </p:spTgt>
                                        </p:tgtEl>
                                        <p:attrNameLst>
                                          <p:attrName>style.visibility</p:attrName>
                                        </p:attrNameLst>
                                      </p:cBhvr>
                                      <p:to>
                                        <p:strVal val="visible"/>
                                      </p:to>
                                    </p:set>
                                    <p:animEffect transition="in" filter="blinds(horizontal)">
                                      <p:cBhvr>
                                        <p:cTn id="44" dur="500"/>
                                        <p:tgtEl>
                                          <p:spTgt spid="160771">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60771">
                                            <p:txEl>
                                              <p:pRg st="12" end="12"/>
                                            </p:txEl>
                                          </p:spTgt>
                                        </p:tgtEl>
                                        <p:attrNameLst>
                                          <p:attrName>style.visibility</p:attrName>
                                        </p:attrNameLst>
                                      </p:cBhvr>
                                      <p:to>
                                        <p:strVal val="visible"/>
                                      </p:to>
                                    </p:set>
                                    <p:animEffect transition="in" filter="blinds(horizontal)">
                                      <p:cBhvr>
                                        <p:cTn id="47" dur="500"/>
                                        <p:tgtEl>
                                          <p:spTgt spid="160771">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60771">
                                            <p:txEl>
                                              <p:pRg st="13" end="13"/>
                                            </p:txEl>
                                          </p:spTgt>
                                        </p:tgtEl>
                                        <p:attrNameLst>
                                          <p:attrName>style.visibility</p:attrName>
                                        </p:attrNameLst>
                                      </p:cBhvr>
                                      <p:to>
                                        <p:strVal val="visible"/>
                                      </p:to>
                                    </p:set>
                                    <p:animEffect transition="in" filter="blinds(horizontal)">
                                      <p:cBhvr>
                                        <p:cTn id="50" dur="500"/>
                                        <p:tgtEl>
                                          <p:spTgt spid="160771">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60772"/>
                                        </p:tgtEl>
                                        <p:attrNameLst>
                                          <p:attrName>style.visibility</p:attrName>
                                        </p:attrNameLst>
                                      </p:cBhvr>
                                      <p:to>
                                        <p:strVal val="visible"/>
                                      </p:to>
                                    </p:set>
                                    <p:animEffect transition="in" filter="blinds(horizontal)">
                                      <p:cBhvr>
                                        <p:cTn id="55"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灯片编号占位符 4"/>
          <p:cNvSpPr>
            <a:spLocks noGrp="1"/>
          </p:cNvSpPr>
          <p:nvPr>
            <p:ph type="sldNum" sz="quarter" idx="11"/>
          </p:nvPr>
        </p:nvSpPr>
        <p:spPr>
          <a:noFill/>
        </p:spPr>
        <p:txBody>
          <a:bodyPr/>
          <a:lstStyle/>
          <a:p>
            <a:fld id="{7E8600AC-67AF-4051-81F3-877BBEF6AFB4}" type="slidenum">
              <a:rPr lang="en-US" altLang="zh-CN" smtClean="0"/>
              <a:pPr/>
              <a:t>114</a:t>
            </a:fld>
            <a:endParaRPr lang="en-US" altLang="zh-CN"/>
          </a:p>
        </p:txBody>
      </p:sp>
      <p:sp>
        <p:nvSpPr>
          <p:cNvPr id="931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：算法设计</a:t>
            </a:r>
          </a:p>
        </p:txBody>
      </p:sp>
      <p:sp>
        <p:nvSpPr>
          <p:cNvPr id="161795" name="Rectangle 3"/>
          <p:cNvSpPr>
            <a:spLocks noGrp="1" noChangeArrowheads="1"/>
          </p:cNvSpPr>
          <p:nvPr>
            <p:ph type="body" idx="1"/>
          </p:nvPr>
        </p:nvSpPr>
        <p:spPr/>
        <p:txBody>
          <a:bodyPr/>
          <a:lstStyle/>
          <a:p>
            <a:r>
              <a:rPr lang="zh-CN" altLang="en-US" dirty="0">
                <a:ea typeface="宋体" pitchFamily="2" charset="-122"/>
              </a:rPr>
              <a:t>主要算法：</a:t>
            </a:r>
          </a:p>
          <a:p>
            <a:pPr lvl="1">
              <a:buFont typeface="Wingdings" pitchFamily="2" charset="2"/>
              <a:buNone/>
            </a:pPr>
            <a:r>
              <a:rPr lang="en-US" altLang="zh-CN" sz="2400" dirty="0"/>
              <a:t>While ( </a:t>
            </a:r>
            <a:r>
              <a:rPr lang="zh-CN" altLang="en-US" sz="2400" dirty="0"/>
              <a:t>仍有新单词读入）</a:t>
            </a:r>
          </a:p>
          <a:p>
            <a:pPr lvl="2" indent="0">
              <a:buNone/>
            </a:pPr>
            <a:r>
              <a:rPr lang="en-US" altLang="zh-CN" dirty="0"/>
              <a:t>If(</a:t>
            </a:r>
            <a:r>
              <a:rPr lang="zh-CN" altLang="en-US" dirty="0"/>
              <a:t>在关键字表中查找并找到输入的单词）</a:t>
            </a:r>
          </a:p>
          <a:p>
            <a:pPr lvl="2" indent="0">
              <a:buNone/>
            </a:pPr>
            <a:r>
              <a:rPr lang="zh-CN" altLang="en-US" dirty="0"/>
              <a:t>        相应关键字次数加</a:t>
            </a:r>
            <a:r>
              <a:rPr lang="en-US" altLang="zh-CN" dirty="0"/>
              <a:t>1</a:t>
            </a:r>
            <a:r>
              <a:rPr lang="zh-CN" altLang="en-US" dirty="0"/>
              <a:t>；</a:t>
            </a:r>
          </a:p>
          <a:p>
            <a:pPr lvl="1">
              <a:buFont typeface="Wingdings" pitchFamily="2" charset="2"/>
              <a:buNone/>
            </a:pPr>
            <a:r>
              <a:rPr lang="zh-CN" altLang="en-US" sz="2400" dirty="0"/>
              <a:t>输出关键字及出现次数；</a:t>
            </a:r>
          </a:p>
        </p:txBody>
      </p:sp>
      <p:sp>
        <p:nvSpPr>
          <p:cNvPr id="161796" name="AutoShape 4"/>
          <p:cNvSpPr>
            <a:spLocks noChangeArrowheads="1"/>
          </p:cNvSpPr>
          <p:nvPr/>
        </p:nvSpPr>
        <p:spPr bwMode="auto">
          <a:xfrm>
            <a:off x="6871507" y="1"/>
            <a:ext cx="5333199" cy="2421681"/>
          </a:xfrm>
          <a:prstGeom prst="wedgeRoundRectCallout">
            <a:avLst>
              <a:gd name="adj1" fmla="val -96342"/>
              <a:gd name="adj2" fmla="val 38548"/>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b="0" dirty="0"/>
              <a:t>设函数</a:t>
            </a:r>
          </a:p>
          <a:p>
            <a:r>
              <a:rPr lang="en-US" altLang="zh-CN" b="0" dirty="0"/>
              <a:t>char </a:t>
            </a:r>
            <a:r>
              <a:rPr lang="en-US" altLang="zh-CN" b="0" dirty="0" err="1"/>
              <a:t>getWord</a:t>
            </a:r>
            <a:r>
              <a:rPr lang="en-US" altLang="zh-CN" b="0" dirty="0"/>
              <a:t>(char word[],</a:t>
            </a:r>
            <a:r>
              <a:rPr lang="en-US" altLang="zh-CN" b="0" dirty="0" err="1"/>
              <a:t>int</a:t>
            </a:r>
            <a:r>
              <a:rPr lang="en-US" altLang="zh-CN" b="0" dirty="0"/>
              <a:t> </a:t>
            </a:r>
            <a:r>
              <a:rPr lang="en-US" altLang="zh-CN" b="0" dirty="0" err="1"/>
              <a:t>lim</a:t>
            </a:r>
            <a:r>
              <a:rPr lang="en-US" altLang="zh-CN" b="0" dirty="0"/>
              <a:t>) </a:t>
            </a:r>
          </a:p>
          <a:p>
            <a:r>
              <a:rPr lang="zh-CN" altLang="en-US" b="0" dirty="0"/>
              <a:t>从标准输入中读入一个长度不超过</a:t>
            </a:r>
            <a:r>
              <a:rPr lang="en-US" altLang="zh-CN" b="0" dirty="0"/>
              <a:t>lim-1</a:t>
            </a:r>
            <a:r>
              <a:rPr lang="zh-CN" altLang="en-US" b="0" dirty="0"/>
              <a:t>的单词，并返回单词类型。</a:t>
            </a:r>
          </a:p>
          <a:p>
            <a:r>
              <a:rPr lang="zh-CN" altLang="en-US" dirty="0">
                <a:solidFill>
                  <a:srgbClr val="0000CC"/>
                </a:solidFill>
              </a:rPr>
              <a:t>为何不用</a:t>
            </a:r>
            <a:r>
              <a:rPr lang="en-US" altLang="zh-CN" dirty="0" err="1">
                <a:solidFill>
                  <a:srgbClr val="0000CC"/>
                </a:solidFill>
              </a:rPr>
              <a:t>scanf</a:t>
            </a:r>
            <a:r>
              <a:rPr lang="zh-CN" altLang="en-US" dirty="0">
                <a:solidFill>
                  <a:srgbClr val="0000CC"/>
                </a:solidFill>
              </a:rPr>
              <a:t>的</a:t>
            </a:r>
            <a:r>
              <a:rPr lang="en-US" altLang="zh-CN" dirty="0">
                <a:solidFill>
                  <a:srgbClr val="0000CC"/>
                </a:solidFill>
              </a:rPr>
              <a:t>%s</a:t>
            </a:r>
            <a:r>
              <a:rPr lang="zh-CN" altLang="en-US" dirty="0">
                <a:solidFill>
                  <a:srgbClr val="0000CC"/>
                </a:solidFill>
              </a:rPr>
              <a:t>来读</a:t>
            </a:r>
            <a:r>
              <a:rPr lang="en-US" altLang="zh-CN" dirty="0" smtClean="0">
                <a:solidFill>
                  <a:srgbClr val="0000CC"/>
                </a:solidFill>
              </a:rPr>
              <a:t>?</a:t>
            </a:r>
            <a:r>
              <a:rPr lang="zh-CN" altLang="en-US" b="0" dirty="0" smtClean="0">
                <a:solidFill>
                  <a:srgbClr val="0000CC"/>
                </a:solidFill>
              </a:rPr>
              <a:t>如</a:t>
            </a:r>
            <a:r>
              <a:rPr lang="zh-CN" altLang="en-US" b="0" dirty="0">
                <a:solidFill>
                  <a:srgbClr val="0000CC"/>
                </a:solidFill>
              </a:rPr>
              <a:t>：</a:t>
            </a:r>
            <a:endParaRPr lang="en-US" altLang="zh-CN" b="0" dirty="0">
              <a:solidFill>
                <a:srgbClr val="0000CC"/>
              </a:solidFill>
            </a:endParaRPr>
          </a:p>
          <a:p>
            <a:r>
              <a:rPr lang="en-US" altLang="zh-CN" b="0" dirty="0">
                <a:solidFill>
                  <a:srgbClr val="0000CC"/>
                </a:solidFill>
              </a:rPr>
              <a:t>while(</a:t>
            </a:r>
            <a:r>
              <a:rPr lang="en-US" altLang="zh-CN" b="0" dirty="0" err="1">
                <a:solidFill>
                  <a:srgbClr val="0000CC"/>
                </a:solidFill>
              </a:rPr>
              <a:t>scanf</a:t>
            </a:r>
            <a:r>
              <a:rPr lang="en-US" altLang="zh-CN" b="0" dirty="0">
                <a:solidFill>
                  <a:srgbClr val="0000CC"/>
                </a:solidFill>
              </a:rPr>
              <a:t>(‘%s”, word) &gt; 0)…</a:t>
            </a:r>
          </a:p>
        </p:txBody>
      </p:sp>
      <p:sp>
        <p:nvSpPr>
          <p:cNvPr id="161797" name="AutoShape 5"/>
          <p:cNvSpPr>
            <a:spLocks noChangeArrowheads="1"/>
          </p:cNvSpPr>
          <p:nvPr/>
        </p:nvSpPr>
        <p:spPr bwMode="auto">
          <a:xfrm>
            <a:off x="7254478" y="3213721"/>
            <a:ext cx="4950228" cy="2880369"/>
          </a:xfrm>
          <a:prstGeom prst="wedgeRoundRectCallout">
            <a:avLst>
              <a:gd name="adj1" fmla="val -69410"/>
              <a:gd name="adj2" fmla="val -61166"/>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b="0" dirty="0"/>
              <a:t>设函数</a:t>
            </a:r>
          </a:p>
          <a:p>
            <a:r>
              <a:rPr lang="en-US" altLang="zh-CN" b="0" dirty="0" err="1"/>
              <a:t>struct</a:t>
            </a:r>
            <a:r>
              <a:rPr lang="en-US" altLang="zh-CN" b="0" dirty="0"/>
              <a:t> Key *binary(char *word, </a:t>
            </a:r>
            <a:r>
              <a:rPr lang="en-US" altLang="zh-CN" b="0" dirty="0" err="1"/>
              <a:t>struct</a:t>
            </a:r>
            <a:r>
              <a:rPr lang="en-US" altLang="zh-CN" b="0" dirty="0"/>
              <a:t> Key tab[ ], </a:t>
            </a:r>
            <a:r>
              <a:rPr lang="en-US" altLang="zh-CN" b="0" dirty="0" err="1"/>
              <a:t>int</a:t>
            </a:r>
            <a:r>
              <a:rPr lang="en-US" altLang="zh-CN" b="0" dirty="0"/>
              <a:t> n)</a:t>
            </a:r>
          </a:p>
          <a:p>
            <a:r>
              <a:rPr lang="zh-CN" altLang="en-US" b="0" dirty="0"/>
              <a:t>在关键字表</a:t>
            </a:r>
            <a:r>
              <a:rPr lang="en-US" altLang="zh-CN" b="0" dirty="0"/>
              <a:t>tab</a:t>
            </a:r>
            <a:r>
              <a:rPr lang="zh-CN" altLang="en-US" b="0" dirty="0"/>
              <a:t>中查找单词</a:t>
            </a:r>
            <a:r>
              <a:rPr lang="en-US" altLang="zh-CN" b="0" dirty="0"/>
              <a:t>word</a:t>
            </a:r>
            <a:r>
              <a:rPr lang="zh-CN" altLang="en-US" b="0" dirty="0"/>
              <a:t>是否存在。如果找到，则返回其出现位置。</a:t>
            </a:r>
            <a:r>
              <a:rPr lang="en-US" altLang="zh-CN" b="0" dirty="0"/>
              <a:t>n</a:t>
            </a:r>
            <a:r>
              <a:rPr lang="zh-CN" altLang="en-US" b="0" dirty="0"/>
              <a:t>为关键字表的长度（关键字个数）。</a:t>
            </a:r>
          </a:p>
        </p:txBody>
      </p:sp>
      <p:sp>
        <p:nvSpPr>
          <p:cNvPr id="161798" name="AutoShape 6"/>
          <p:cNvSpPr>
            <a:spLocks noChangeArrowheads="1"/>
          </p:cNvSpPr>
          <p:nvPr/>
        </p:nvSpPr>
        <p:spPr bwMode="auto">
          <a:xfrm>
            <a:off x="1104601" y="5158386"/>
            <a:ext cx="5333199" cy="1295743"/>
          </a:xfrm>
          <a:prstGeom prst="wedgeRoundRectCallout">
            <a:avLst>
              <a:gd name="adj1" fmla="val -17063"/>
              <a:gd name="adj2" fmla="val -148788"/>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b="0"/>
              <a:t>设函数</a:t>
            </a:r>
          </a:p>
          <a:p>
            <a:r>
              <a:rPr lang="en-US" altLang="zh-CN" b="0"/>
              <a:t>void printKey(struct Key tab[ ], int n) </a:t>
            </a:r>
          </a:p>
          <a:p>
            <a:r>
              <a:rPr lang="zh-CN" altLang="en-US" b="0"/>
              <a:t>输出关键字及出现次数。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Effect transition="in" filter="blinds(horizontal)">
                                      <p:cBhvr>
                                        <p:cTn id="7" dur="500"/>
                                        <p:tgtEl>
                                          <p:spTgt spid="1617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1795">
                                            <p:txEl>
                                              <p:pRg st="2" end="2"/>
                                            </p:txEl>
                                          </p:spTgt>
                                        </p:tgtEl>
                                        <p:attrNameLst>
                                          <p:attrName>style.visibility</p:attrName>
                                        </p:attrNameLst>
                                      </p:cBhvr>
                                      <p:to>
                                        <p:strVal val="visible"/>
                                      </p:to>
                                    </p:set>
                                    <p:animEffect transition="in" filter="blinds(horizontal)">
                                      <p:cBhvr>
                                        <p:cTn id="10" dur="500"/>
                                        <p:tgtEl>
                                          <p:spTgt spid="1617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1795">
                                            <p:txEl>
                                              <p:pRg st="3" end="3"/>
                                            </p:txEl>
                                          </p:spTgt>
                                        </p:tgtEl>
                                        <p:attrNameLst>
                                          <p:attrName>style.visibility</p:attrName>
                                        </p:attrNameLst>
                                      </p:cBhvr>
                                      <p:to>
                                        <p:strVal val="visible"/>
                                      </p:to>
                                    </p:set>
                                    <p:animEffect transition="in" filter="blinds(horizontal)">
                                      <p:cBhvr>
                                        <p:cTn id="13" dur="500"/>
                                        <p:tgtEl>
                                          <p:spTgt spid="1617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1795">
                                            <p:txEl>
                                              <p:pRg st="4" end="4"/>
                                            </p:txEl>
                                          </p:spTgt>
                                        </p:tgtEl>
                                        <p:attrNameLst>
                                          <p:attrName>style.visibility</p:attrName>
                                        </p:attrNameLst>
                                      </p:cBhvr>
                                      <p:to>
                                        <p:strVal val="visible"/>
                                      </p:to>
                                    </p:set>
                                    <p:animEffect transition="in" filter="blinds(horizontal)">
                                      <p:cBhvr>
                                        <p:cTn id="16" dur="500"/>
                                        <p:tgtEl>
                                          <p:spTgt spid="16179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1796"/>
                                        </p:tgtEl>
                                        <p:attrNameLst>
                                          <p:attrName>style.visibility</p:attrName>
                                        </p:attrNameLst>
                                      </p:cBhvr>
                                      <p:to>
                                        <p:strVal val="visible"/>
                                      </p:to>
                                    </p:set>
                                    <p:animEffect transition="in" filter="blinds(horizontal)">
                                      <p:cBhvr>
                                        <p:cTn id="21" dur="500"/>
                                        <p:tgtEl>
                                          <p:spTgt spid="16179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1797"/>
                                        </p:tgtEl>
                                        <p:attrNameLst>
                                          <p:attrName>style.visibility</p:attrName>
                                        </p:attrNameLst>
                                      </p:cBhvr>
                                      <p:to>
                                        <p:strVal val="visible"/>
                                      </p:to>
                                    </p:set>
                                    <p:animEffect transition="in" filter="blinds(horizontal)">
                                      <p:cBhvr>
                                        <p:cTn id="26" dur="500"/>
                                        <p:tgtEl>
                                          <p:spTgt spid="16179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1798"/>
                                        </p:tgtEl>
                                        <p:attrNameLst>
                                          <p:attrName>style.visibility</p:attrName>
                                        </p:attrNameLst>
                                      </p:cBhvr>
                                      <p:to>
                                        <p:strVal val="visible"/>
                                      </p:to>
                                    </p:set>
                                    <p:animEffect transition="in" filter="blinds(horizontal)">
                                      <p:cBhvr>
                                        <p:cTn id="31" dur="500"/>
                                        <p:tgtEl>
                                          <p:spTgt spid="16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p:bldP spid="161797" grpId="0" animBg="1"/>
      <p:bldP spid="161798"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灯片编号占位符 4"/>
          <p:cNvSpPr>
            <a:spLocks noGrp="1"/>
          </p:cNvSpPr>
          <p:nvPr>
            <p:ph type="sldNum" sz="quarter" idx="11"/>
          </p:nvPr>
        </p:nvSpPr>
        <p:spPr>
          <a:noFill/>
        </p:spPr>
        <p:txBody>
          <a:bodyPr/>
          <a:lstStyle/>
          <a:p>
            <a:fld id="{ADF04133-6757-461F-B0B3-104AAD1F1648}" type="slidenum">
              <a:rPr lang="en-US" altLang="zh-CN" smtClean="0"/>
              <a:pPr/>
              <a:t>115</a:t>
            </a:fld>
            <a:endParaRPr lang="en-US" altLang="zh-CN"/>
          </a:p>
        </p:txBody>
      </p:sp>
      <p:sp>
        <p:nvSpPr>
          <p:cNvPr id="94212" name="Rectangle 2"/>
          <p:cNvSpPr>
            <a:spLocks noGrp="1" noChangeArrowheads="1"/>
          </p:cNvSpPr>
          <p:nvPr>
            <p:ph type="title"/>
          </p:nvPr>
        </p:nvSpPr>
        <p:spPr/>
        <p:txBody>
          <a:bodyPr/>
          <a:lstStyle/>
          <a:p>
            <a:r>
              <a:rPr lang="zh-CN" altLang="en-US">
                <a:ea typeface="宋体" pitchFamily="2" charset="-122"/>
              </a:rPr>
              <a:t>顺序查找算法</a:t>
            </a:r>
          </a:p>
        </p:txBody>
      </p:sp>
      <p:sp>
        <p:nvSpPr>
          <p:cNvPr id="94213" name="Rectangle 3"/>
          <p:cNvSpPr>
            <a:spLocks noGrp="1" noChangeArrowheads="1"/>
          </p:cNvSpPr>
          <p:nvPr>
            <p:ph type="body" idx="1"/>
          </p:nvPr>
        </p:nvSpPr>
        <p:spPr>
          <a:xfrm>
            <a:off x="751307" y="1448136"/>
            <a:ext cx="10319595" cy="4557180"/>
          </a:xfrm>
        </p:spPr>
        <p:txBody>
          <a:bodyPr/>
          <a:lstStyle/>
          <a:p>
            <a:r>
              <a:rPr lang="zh-CN" altLang="en-US" dirty="0">
                <a:ea typeface="宋体" pitchFamily="2" charset="-122"/>
              </a:rPr>
              <a:t>在有序数据集中查找指定元素的最简单方法是顺序查找</a:t>
            </a:r>
            <a:r>
              <a:rPr lang="en-US" altLang="zh-CN" dirty="0">
                <a:ea typeface="宋体" pitchFamily="2" charset="-122"/>
              </a:rPr>
              <a:t>, </a:t>
            </a:r>
            <a:r>
              <a:rPr lang="zh-CN" altLang="en-US" dirty="0">
                <a:ea typeface="宋体" pitchFamily="2" charset="-122"/>
              </a:rPr>
              <a:t>即指定数据依次与数据集中数据比较</a:t>
            </a:r>
            <a:r>
              <a:rPr lang="en-US" altLang="zh-CN" dirty="0">
                <a:ea typeface="宋体" pitchFamily="2" charset="-122"/>
              </a:rPr>
              <a:t>, </a:t>
            </a:r>
            <a:r>
              <a:rPr lang="zh-CN" altLang="en-US" dirty="0">
                <a:ea typeface="宋体" pitchFamily="2" charset="-122"/>
              </a:rPr>
              <a:t>直到找到或查到数据集结束。</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灯片编号占位符 4"/>
          <p:cNvSpPr>
            <a:spLocks noGrp="1"/>
          </p:cNvSpPr>
          <p:nvPr>
            <p:ph type="sldNum" sz="quarter" idx="11"/>
          </p:nvPr>
        </p:nvSpPr>
        <p:spPr>
          <a:noFill/>
        </p:spPr>
        <p:txBody>
          <a:bodyPr/>
          <a:lstStyle/>
          <a:p>
            <a:fld id="{EC6B9CCC-4CB6-48C8-927E-5DDABA649D5B}" type="slidenum">
              <a:rPr lang="en-US" altLang="zh-CN" smtClean="0"/>
              <a:pPr/>
              <a:t>116</a:t>
            </a:fld>
            <a:endParaRPr lang="en-US" altLang="zh-CN"/>
          </a:p>
        </p:txBody>
      </p:sp>
      <p:sp>
        <p:nvSpPr>
          <p:cNvPr id="95236" name="Rectangle 2"/>
          <p:cNvSpPr>
            <a:spLocks noGrp="1" noChangeArrowheads="1"/>
          </p:cNvSpPr>
          <p:nvPr>
            <p:ph type="title"/>
          </p:nvPr>
        </p:nvSpPr>
        <p:spPr/>
        <p:txBody>
          <a:bodyPr/>
          <a:lstStyle/>
          <a:p>
            <a:r>
              <a:rPr lang="zh-CN" altLang="en-US">
                <a:ea typeface="宋体" pitchFamily="2" charset="-122"/>
              </a:rPr>
              <a:t>折半查找算法（</a:t>
            </a:r>
            <a:r>
              <a:rPr lang="en-US" altLang="zh-CN">
                <a:ea typeface="宋体" pitchFamily="2" charset="-122"/>
              </a:rPr>
              <a:t>binary search</a:t>
            </a:r>
            <a:r>
              <a:rPr lang="zh-CN" altLang="en-US">
                <a:ea typeface="宋体" pitchFamily="2" charset="-122"/>
              </a:rPr>
              <a:t>）</a:t>
            </a:r>
          </a:p>
        </p:txBody>
      </p:sp>
      <p:sp>
        <p:nvSpPr>
          <p:cNvPr id="95237" name="Rectangle 3"/>
          <p:cNvSpPr>
            <a:spLocks noGrp="1" noChangeArrowheads="1"/>
          </p:cNvSpPr>
          <p:nvPr>
            <p:ph type="body" idx="1"/>
          </p:nvPr>
        </p:nvSpPr>
        <p:spPr>
          <a:xfrm>
            <a:off x="1008583" y="1448136"/>
            <a:ext cx="10282884" cy="4557180"/>
          </a:xfrm>
        </p:spPr>
        <p:txBody>
          <a:bodyPr/>
          <a:lstStyle/>
          <a:p>
            <a:pPr marL="544662" indent="-544662">
              <a:lnSpc>
                <a:spcPct val="80000"/>
              </a:lnSpc>
            </a:pPr>
            <a:r>
              <a:rPr lang="zh-CN" altLang="en-US" sz="2400" dirty="0">
                <a:ea typeface="宋体" pitchFamily="2" charset="-122"/>
              </a:rPr>
              <a:t>在</a:t>
            </a:r>
            <a:r>
              <a:rPr lang="zh-CN" altLang="en-US" sz="2400" dirty="0">
                <a:solidFill>
                  <a:srgbClr val="0000CC"/>
                </a:solidFill>
                <a:ea typeface="宋体" pitchFamily="2" charset="-122"/>
              </a:rPr>
              <a:t>有序数据集</a:t>
            </a:r>
            <a:r>
              <a:rPr lang="zh-CN" altLang="en-US" sz="2400" dirty="0">
                <a:ea typeface="宋体" pitchFamily="2" charset="-122"/>
              </a:rPr>
              <a:t>中查找指定数据项最常用及最快的算法是</a:t>
            </a:r>
            <a:r>
              <a:rPr lang="zh-CN" altLang="en-US" sz="2400" dirty="0">
                <a:solidFill>
                  <a:srgbClr val="0000CC"/>
                </a:solidFill>
                <a:ea typeface="宋体" pitchFamily="2" charset="-122"/>
              </a:rPr>
              <a:t>折半查找算法</a:t>
            </a:r>
            <a:r>
              <a:rPr lang="zh-CN" altLang="en-US" sz="2400" dirty="0">
                <a:ea typeface="宋体" pitchFamily="2" charset="-122"/>
              </a:rPr>
              <a:t>。</a:t>
            </a:r>
          </a:p>
          <a:p>
            <a:pPr marL="544662" indent="-544662">
              <a:lnSpc>
                <a:spcPct val="80000"/>
              </a:lnSpc>
            </a:pPr>
            <a:r>
              <a:rPr lang="zh-CN" altLang="en-US" sz="2400" dirty="0">
                <a:ea typeface="宋体" pitchFamily="2" charset="-122"/>
              </a:rPr>
              <a:t>假设数据集按由小到大排列，</a:t>
            </a:r>
            <a:r>
              <a:rPr lang="zh-CN" altLang="en-US" sz="2400" dirty="0">
                <a:solidFill>
                  <a:srgbClr val="0000CC"/>
                </a:solidFill>
                <a:ea typeface="宋体" pitchFamily="2" charset="-122"/>
              </a:rPr>
              <a:t>折半查找算法</a:t>
            </a:r>
            <a:r>
              <a:rPr lang="zh-CN" altLang="en-US" sz="2400" dirty="0">
                <a:ea typeface="宋体" pitchFamily="2" charset="-122"/>
              </a:rPr>
              <a:t>的核心思想是：</a:t>
            </a:r>
          </a:p>
          <a:p>
            <a:pPr marL="1013677" lvl="1" indent="-544662">
              <a:lnSpc>
                <a:spcPct val="80000"/>
              </a:lnSpc>
              <a:buFont typeface="Wingdings" pitchFamily="2" charset="2"/>
              <a:buAutoNum type="arabicPeriod"/>
            </a:pPr>
            <a:r>
              <a:rPr lang="zh-CN" altLang="en-US" sz="2400" dirty="0"/>
              <a:t>将要查找的有序数据集的中间元素与指定数据项相比较；</a:t>
            </a:r>
          </a:p>
          <a:p>
            <a:pPr marL="1013677" lvl="1" indent="-544662">
              <a:lnSpc>
                <a:spcPct val="80000"/>
              </a:lnSpc>
              <a:buFont typeface="Wingdings" pitchFamily="2" charset="2"/>
              <a:buAutoNum type="arabicPeriod"/>
            </a:pPr>
            <a:r>
              <a:rPr lang="zh-CN" altLang="en-US" sz="2400" dirty="0"/>
              <a:t>如果指定数据项小于该中间元素，则将数据集的前半部分指定为要查找的数据集，然后转步骤</a:t>
            </a:r>
            <a:r>
              <a:rPr lang="en-US" altLang="zh-CN" sz="2400" dirty="0"/>
              <a:t>1</a:t>
            </a:r>
            <a:r>
              <a:rPr lang="zh-CN" altLang="en-US" sz="2400" dirty="0"/>
              <a:t>；</a:t>
            </a:r>
          </a:p>
          <a:p>
            <a:pPr marL="1013677" lvl="1" indent="-544662">
              <a:lnSpc>
                <a:spcPct val="80000"/>
              </a:lnSpc>
              <a:buFont typeface="Wingdings" pitchFamily="2" charset="2"/>
              <a:buAutoNum type="arabicPeriod"/>
            </a:pPr>
            <a:r>
              <a:rPr lang="zh-CN" altLang="en-US" sz="2400" dirty="0"/>
              <a:t>如果指定数据项大于该中间元素，则将数据集的后半部分指定为要查找的数据集，然后转步骤</a:t>
            </a:r>
            <a:r>
              <a:rPr lang="en-US" altLang="zh-CN" sz="2400" dirty="0"/>
              <a:t>1</a:t>
            </a:r>
            <a:r>
              <a:rPr lang="zh-CN" altLang="en-US" sz="2400" dirty="0"/>
              <a:t>；</a:t>
            </a:r>
          </a:p>
          <a:p>
            <a:pPr marL="1013677" lvl="1" indent="-544662">
              <a:lnSpc>
                <a:spcPct val="80000"/>
              </a:lnSpc>
              <a:buFont typeface="Wingdings" pitchFamily="2" charset="2"/>
              <a:buAutoNum type="arabicPeriod"/>
            </a:pPr>
            <a:r>
              <a:rPr lang="zh-CN" altLang="en-US" sz="2400" dirty="0"/>
              <a:t>如果指定数据项等于中间元素，则查找成功结束。</a:t>
            </a:r>
          </a:p>
          <a:p>
            <a:pPr marL="1013677" lvl="1" indent="-544662">
              <a:lnSpc>
                <a:spcPct val="80000"/>
              </a:lnSpc>
              <a:buFont typeface="Wingdings" pitchFamily="2" charset="2"/>
              <a:buAutoNum type="arabicPeriod"/>
            </a:pPr>
            <a:r>
              <a:rPr lang="zh-CN" altLang="en-US" sz="2400" dirty="0"/>
              <a:t>最后如果数据集中没有元素再可进行查找，则查找失败。</a:t>
            </a:r>
          </a:p>
          <a:p>
            <a:pPr marL="1013677" lvl="1" indent="-544662">
              <a:lnSpc>
                <a:spcPct val="80000"/>
              </a:lnSpc>
              <a:buNone/>
            </a:pPr>
            <a:r>
              <a:rPr lang="zh-CN" altLang="en-US" sz="2400" dirty="0">
                <a:ea typeface="宋体" pitchFamily="2" charset="-122"/>
              </a:rPr>
              <a:t>下面以在一个有序整型数据集中查找给定整数为例来说明折半查找。</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灯片编号占位符 4"/>
          <p:cNvSpPr>
            <a:spLocks noGrp="1"/>
          </p:cNvSpPr>
          <p:nvPr>
            <p:ph type="sldNum" sz="quarter" idx="11"/>
          </p:nvPr>
        </p:nvSpPr>
        <p:spPr>
          <a:noFill/>
        </p:spPr>
        <p:txBody>
          <a:bodyPr/>
          <a:lstStyle/>
          <a:p>
            <a:fld id="{311BFF0F-32CA-4AF1-843C-C3C98E48517D}" type="slidenum">
              <a:rPr lang="en-US" altLang="zh-CN" smtClean="0"/>
              <a:pPr/>
              <a:t>117</a:t>
            </a:fld>
            <a:endParaRPr lang="en-US" altLang="zh-CN"/>
          </a:p>
        </p:txBody>
      </p:sp>
      <p:sp>
        <p:nvSpPr>
          <p:cNvPr id="96260" name="Rectangle 2"/>
          <p:cNvSpPr>
            <a:spLocks noGrp="1" noChangeArrowheads="1"/>
          </p:cNvSpPr>
          <p:nvPr>
            <p:ph type="title"/>
          </p:nvPr>
        </p:nvSpPr>
        <p:spPr/>
        <p:txBody>
          <a:bodyPr/>
          <a:lstStyle/>
          <a:p>
            <a:r>
              <a:rPr lang="zh-CN" altLang="en-US">
                <a:ea typeface="宋体" pitchFamily="2" charset="-122"/>
              </a:rPr>
              <a:t>折半查找算法（续）</a:t>
            </a:r>
          </a:p>
        </p:txBody>
      </p:sp>
      <p:grpSp>
        <p:nvGrpSpPr>
          <p:cNvPr id="96261" name="Group 3"/>
          <p:cNvGrpSpPr>
            <a:grpSpLocks/>
          </p:cNvGrpSpPr>
          <p:nvPr/>
        </p:nvGrpSpPr>
        <p:grpSpPr bwMode="auto">
          <a:xfrm>
            <a:off x="1103933" y="1629154"/>
            <a:ext cx="6049378" cy="1608512"/>
            <a:chOff x="599" y="1026"/>
            <a:chExt cx="2855" cy="1013"/>
          </a:xfrm>
        </p:grpSpPr>
        <p:grpSp>
          <p:nvGrpSpPr>
            <p:cNvPr id="96350" name="Group 4"/>
            <p:cNvGrpSpPr>
              <a:grpSpLocks/>
            </p:cNvGrpSpPr>
            <p:nvPr/>
          </p:nvGrpSpPr>
          <p:grpSpPr bwMode="auto">
            <a:xfrm>
              <a:off x="657" y="1026"/>
              <a:ext cx="2789" cy="518"/>
              <a:chOff x="1020" y="663"/>
              <a:chExt cx="2789" cy="518"/>
            </a:xfrm>
          </p:grpSpPr>
          <p:sp>
            <p:nvSpPr>
              <p:cNvPr id="96358" name="Rectangle 5"/>
              <p:cNvSpPr>
                <a:spLocks noChangeArrowheads="1"/>
              </p:cNvSpPr>
              <p:nvPr/>
            </p:nvSpPr>
            <p:spPr bwMode="auto">
              <a:xfrm>
                <a:off x="1020" y="881"/>
                <a:ext cx="2767" cy="291"/>
              </a:xfrm>
              <a:prstGeom prst="rect">
                <a:avLst/>
              </a:prstGeom>
              <a:noFill/>
              <a:ln w="9525">
                <a:solidFill>
                  <a:schemeClr val="tx1"/>
                </a:solidFill>
                <a:miter lim="800000"/>
                <a:headEnd/>
                <a:tailEnd/>
              </a:ln>
            </p:spPr>
            <p:txBody>
              <a:bodyPr anchor="ctr">
                <a:spAutoFit/>
              </a:bodyPr>
              <a:lstStyle/>
              <a:p>
                <a:endParaRPr lang="zh-CN" altLang="en-US"/>
              </a:p>
            </p:txBody>
          </p:sp>
          <p:sp>
            <p:nvSpPr>
              <p:cNvPr id="96359" name="Line 6"/>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0" name="Text Box 7"/>
              <p:cNvSpPr txBox="1">
                <a:spLocks noChangeArrowheads="1"/>
              </p:cNvSpPr>
              <p:nvPr/>
            </p:nvSpPr>
            <p:spPr bwMode="auto">
              <a:xfrm>
                <a:off x="1066" y="890"/>
                <a:ext cx="168" cy="291"/>
              </a:xfrm>
              <a:prstGeom prst="rect">
                <a:avLst/>
              </a:prstGeom>
              <a:noFill/>
              <a:ln w="9525">
                <a:noFill/>
                <a:miter lim="800000"/>
                <a:headEnd/>
                <a:tailEnd/>
              </a:ln>
            </p:spPr>
            <p:txBody>
              <a:bodyPr wrap="none">
                <a:spAutoFit/>
              </a:bodyPr>
              <a:lstStyle/>
              <a:p>
                <a:r>
                  <a:rPr lang="en-US" altLang="zh-CN"/>
                  <a:t>5</a:t>
                </a:r>
              </a:p>
            </p:txBody>
          </p:sp>
          <p:sp>
            <p:nvSpPr>
              <p:cNvPr id="96361" name="Line 8"/>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2" name="Line 9"/>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3" name="Line 10"/>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4" name="Line 11"/>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5" name="Line 12"/>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6" name="Line 13"/>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7" name="Line 14"/>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8" name="Line 15"/>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9" name="Line 16"/>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70" name="Text Box 17"/>
              <p:cNvSpPr txBox="1">
                <a:spLocks noChangeArrowheads="1"/>
              </p:cNvSpPr>
              <p:nvPr/>
            </p:nvSpPr>
            <p:spPr bwMode="auto">
              <a:xfrm>
                <a:off x="1338" y="890"/>
                <a:ext cx="168" cy="291"/>
              </a:xfrm>
              <a:prstGeom prst="rect">
                <a:avLst/>
              </a:prstGeom>
              <a:noFill/>
              <a:ln w="9525">
                <a:noFill/>
                <a:miter lim="800000"/>
                <a:headEnd/>
                <a:tailEnd/>
              </a:ln>
            </p:spPr>
            <p:txBody>
              <a:bodyPr wrap="none">
                <a:spAutoFit/>
              </a:bodyPr>
              <a:lstStyle/>
              <a:p>
                <a:r>
                  <a:rPr lang="en-US" altLang="zh-CN"/>
                  <a:t>7</a:t>
                </a:r>
              </a:p>
            </p:txBody>
          </p:sp>
          <p:sp>
            <p:nvSpPr>
              <p:cNvPr id="96371" name="Text Box 18"/>
              <p:cNvSpPr txBox="1">
                <a:spLocks noChangeArrowheads="1"/>
              </p:cNvSpPr>
              <p:nvPr/>
            </p:nvSpPr>
            <p:spPr bwMode="auto">
              <a:xfrm>
                <a:off x="1655" y="890"/>
                <a:ext cx="294" cy="291"/>
              </a:xfrm>
              <a:prstGeom prst="rect">
                <a:avLst/>
              </a:prstGeom>
              <a:noFill/>
              <a:ln w="9525">
                <a:noFill/>
                <a:miter lim="800000"/>
                <a:headEnd/>
                <a:tailEnd/>
              </a:ln>
            </p:spPr>
            <p:txBody>
              <a:bodyPr>
                <a:spAutoFit/>
              </a:bodyPr>
              <a:lstStyle/>
              <a:p>
                <a:r>
                  <a:rPr lang="en-US" altLang="zh-CN"/>
                  <a:t>16</a:t>
                </a:r>
              </a:p>
            </p:txBody>
          </p:sp>
          <p:sp>
            <p:nvSpPr>
              <p:cNvPr id="96372" name="Text Box 19"/>
              <p:cNvSpPr txBox="1">
                <a:spLocks noChangeArrowheads="1"/>
              </p:cNvSpPr>
              <p:nvPr/>
            </p:nvSpPr>
            <p:spPr bwMode="auto">
              <a:xfrm>
                <a:off x="1927" y="890"/>
                <a:ext cx="249" cy="291"/>
              </a:xfrm>
              <a:prstGeom prst="rect">
                <a:avLst/>
              </a:prstGeom>
              <a:noFill/>
              <a:ln w="9525">
                <a:noFill/>
                <a:miter lim="800000"/>
                <a:headEnd/>
                <a:tailEnd/>
              </a:ln>
            </p:spPr>
            <p:txBody>
              <a:bodyPr wrap="none">
                <a:spAutoFit/>
              </a:bodyPr>
              <a:lstStyle/>
              <a:p>
                <a:r>
                  <a:rPr lang="en-US" altLang="zh-CN"/>
                  <a:t>24</a:t>
                </a:r>
              </a:p>
            </p:txBody>
          </p:sp>
          <p:sp>
            <p:nvSpPr>
              <p:cNvPr id="96373" name="Text Box 20"/>
              <p:cNvSpPr txBox="1">
                <a:spLocks noChangeArrowheads="1"/>
              </p:cNvSpPr>
              <p:nvPr/>
            </p:nvSpPr>
            <p:spPr bwMode="auto">
              <a:xfrm>
                <a:off x="2200" y="890"/>
                <a:ext cx="249" cy="291"/>
              </a:xfrm>
              <a:prstGeom prst="rect">
                <a:avLst/>
              </a:prstGeom>
              <a:noFill/>
              <a:ln w="9525">
                <a:noFill/>
                <a:miter lim="800000"/>
                <a:headEnd/>
                <a:tailEnd/>
              </a:ln>
            </p:spPr>
            <p:txBody>
              <a:bodyPr wrap="none">
                <a:spAutoFit/>
              </a:bodyPr>
              <a:lstStyle/>
              <a:p>
                <a:r>
                  <a:rPr lang="en-US" altLang="zh-CN">
                    <a:solidFill>
                      <a:srgbClr val="0000CC"/>
                    </a:solidFill>
                  </a:rPr>
                  <a:t>25</a:t>
                </a:r>
              </a:p>
            </p:txBody>
          </p:sp>
          <p:sp>
            <p:nvSpPr>
              <p:cNvPr id="96374" name="Text Box 21"/>
              <p:cNvSpPr txBox="1">
                <a:spLocks noChangeArrowheads="1"/>
              </p:cNvSpPr>
              <p:nvPr/>
            </p:nvSpPr>
            <p:spPr bwMode="auto">
              <a:xfrm>
                <a:off x="2426" y="890"/>
                <a:ext cx="249" cy="291"/>
              </a:xfrm>
              <a:prstGeom prst="rect">
                <a:avLst/>
              </a:prstGeom>
              <a:noFill/>
              <a:ln w="9525">
                <a:noFill/>
                <a:miter lim="800000"/>
                <a:headEnd/>
                <a:tailEnd/>
              </a:ln>
            </p:spPr>
            <p:txBody>
              <a:bodyPr wrap="none">
                <a:spAutoFit/>
              </a:bodyPr>
              <a:lstStyle/>
              <a:p>
                <a:r>
                  <a:rPr lang="en-US" altLang="zh-CN"/>
                  <a:t>50</a:t>
                </a:r>
              </a:p>
            </p:txBody>
          </p:sp>
          <p:sp>
            <p:nvSpPr>
              <p:cNvPr id="96375" name="Text Box 22"/>
              <p:cNvSpPr txBox="1">
                <a:spLocks noChangeArrowheads="1"/>
              </p:cNvSpPr>
              <p:nvPr/>
            </p:nvSpPr>
            <p:spPr bwMode="auto">
              <a:xfrm>
                <a:off x="2699" y="890"/>
                <a:ext cx="249" cy="291"/>
              </a:xfrm>
              <a:prstGeom prst="rect">
                <a:avLst/>
              </a:prstGeom>
              <a:noFill/>
              <a:ln w="9525">
                <a:noFill/>
                <a:miter lim="800000"/>
                <a:headEnd/>
                <a:tailEnd/>
              </a:ln>
            </p:spPr>
            <p:txBody>
              <a:bodyPr wrap="none">
                <a:spAutoFit/>
              </a:bodyPr>
              <a:lstStyle/>
              <a:p>
                <a:r>
                  <a:rPr lang="en-US" altLang="zh-CN"/>
                  <a:t>45</a:t>
                </a:r>
              </a:p>
            </p:txBody>
          </p:sp>
          <p:sp>
            <p:nvSpPr>
              <p:cNvPr id="96376" name="Text Box 23"/>
              <p:cNvSpPr txBox="1">
                <a:spLocks noChangeArrowheads="1"/>
              </p:cNvSpPr>
              <p:nvPr/>
            </p:nvSpPr>
            <p:spPr bwMode="auto">
              <a:xfrm>
                <a:off x="2971" y="890"/>
                <a:ext cx="249" cy="291"/>
              </a:xfrm>
              <a:prstGeom prst="rect">
                <a:avLst/>
              </a:prstGeom>
              <a:noFill/>
              <a:ln w="9525">
                <a:noFill/>
                <a:miter lim="800000"/>
                <a:headEnd/>
                <a:tailEnd/>
              </a:ln>
            </p:spPr>
            <p:txBody>
              <a:bodyPr wrap="none">
                <a:spAutoFit/>
              </a:bodyPr>
              <a:lstStyle/>
              <a:p>
                <a:r>
                  <a:rPr lang="en-US" altLang="zh-CN"/>
                  <a:t>50</a:t>
                </a:r>
              </a:p>
            </p:txBody>
          </p:sp>
          <p:sp>
            <p:nvSpPr>
              <p:cNvPr id="96377" name="Text Box 24"/>
              <p:cNvSpPr txBox="1">
                <a:spLocks noChangeArrowheads="1"/>
              </p:cNvSpPr>
              <p:nvPr/>
            </p:nvSpPr>
            <p:spPr bwMode="auto">
              <a:xfrm>
                <a:off x="3243" y="890"/>
                <a:ext cx="249" cy="291"/>
              </a:xfrm>
              <a:prstGeom prst="rect">
                <a:avLst/>
              </a:prstGeom>
              <a:noFill/>
              <a:ln w="9525">
                <a:noFill/>
                <a:miter lim="800000"/>
                <a:headEnd/>
                <a:tailEnd/>
              </a:ln>
            </p:spPr>
            <p:txBody>
              <a:bodyPr wrap="none">
                <a:spAutoFit/>
              </a:bodyPr>
              <a:lstStyle/>
              <a:p>
                <a:r>
                  <a:rPr lang="en-US" altLang="zh-CN"/>
                  <a:t>62</a:t>
                </a:r>
              </a:p>
            </p:txBody>
          </p:sp>
          <p:sp>
            <p:nvSpPr>
              <p:cNvPr id="96378" name="Text Box 25"/>
              <p:cNvSpPr txBox="1">
                <a:spLocks noChangeArrowheads="1"/>
              </p:cNvSpPr>
              <p:nvPr/>
            </p:nvSpPr>
            <p:spPr bwMode="auto">
              <a:xfrm>
                <a:off x="3515" y="890"/>
                <a:ext cx="249" cy="291"/>
              </a:xfrm>
              <a:prstGeom prst="rect">
                <a:avLst/>
              </a:prstGeom>
              <a:noFill/>
              <a:ln w="9525">
                <a:noFill/>
                <a:miter lim="800000"/>
                <a:headEnd/>
                <a:tailEnd/>
              </a:ln>
            </p:spPr>
            <p:txBody>
              <a:bodyPr wrap="none">
                <a:spAutoFit/>
              </a:bodyPr>
              <a:lstStyle/>
              <a:p>
                <a:r>
                  <a:rPr lang="en-US" altLang="zh-CN"/>
                  <a:t>65</a:t>
                </a:r>
              </a:p>
            </p:txBody>
          </p:sp>
          <p:sp>
            <p:nvSpPr>
              <p:cNvPr id="96379" name="Text Box 26"/>
              <p:cNvSpPr txBox="1">
                <a:spLocks noChangeArrowheads="1"/>
              </p:cNvSpPr>
              <p:nvPr/>
            </p:nvSpPr>
            <p:spPr bwMode="auto">
              <a:xfrm>
                <a:off x="1338" y="663"/>
                <a:ext cx="168" cy="291"/>
              </a:xfrm>
              <a:prstGeom prst="rect">
                <a:avLst/>
              </a:prstGeom>
              <a:noFill/>
              <a:ln w="9525">
                <a:noFill/>
                <a:miter lim="800000"/>
                <a:headEnd/>
                <a:tailEnd/>
              </a:ln>
            </p:spPr>
            <p:txBody>
              <a:bodyPr wrap="none">
                <a:spAutoFit/>
              </a:bodyPr>
              <a:lstStyle/>
              <a:p>
                <a:r>
                  <a:rPr lang="en-US" altLang="zh-CN"/>
                  <a:t>1</a:t>
                </a:r>
              </a:p>
            </p:txBody>
          </p:sp>
          <p:sp>
            <p:nvSpPr>
              <p:cNvPr id="96380" name="Text Box 27"/>
              <p:cNvSpPr txBox="1">
                <a:spLocks noChangeArrowheads="1"/>
              </p:cNvSpPr>
              <p:nvPr/>
            </p:nvSpPr>
            <p:spPr bwMode="auto">
              <a:xfrm>
                <a:off x="1066" y="663"/>
                <a:ext cx="168" cy="291"/>
              </a:xfrm>
              <a:prstGeom prst="rect">
                <a:avLst/>
              </a:prstGeom>
              <a:noFill/>
              <a:ln w="9525">
                <a:noFill/>
                <a:miter lim="800000"/>
                <a:headEnd/>
                <a:tailEnd/>
              </a:ln>
            </p:spPr>
            <p:txBody>
              <a:bodyPr wrap="none">
                <a:spAutoFit/>
              </a:bodyPr>
              <a:lstStyle/>
              <a:p>
                <a:r>
                  <a:rPr lang="en-US" altLang="zh-CN"/>
                  <a:t>0</a:t>
                </a:r>
              </a:p>
            </p:txBody>
          </p:sp>
          <p:sp>
            <p:nvSpPr>
              <p:cNvPr id="96381" name="Text Box 28"/>
              <p:cNvSpPr txBox="1">
                <a:spLocks noChangeArrowheads="1"/>
              </p:cNvSpPr>
              <p:nvPr/>
            </p:nvSpPr>
            <p:spPr bwMode="auto">
              <a:xfrm>
                <a:off x="1927" y="663"/>
                <a:ext cx="168" cy="291"/>
              </a:xfrm>
              <a:prstGeom prst="rect">
                <a:avLst/>
              </a:prstGeom>
              <a:noFill/>
              <a:ln w="9525">
                <a:noFill/>
                <a:miter lim="800000"/>
                <a:headEnd/>
                <a:tailEnd/>
              </a:ln>
            </p:spPr>
            <p:txBody>
              <a:bodyPr wrap="none">
                <a:spAutoFit/>
              </a:bodyPr>
              <a:lstStyle/>
              <a:p>
                <a:r>
                  <a:rPr lang="en-US" altLang="zh-CN"/>
                  <a:t>3</a:t>
                </a:r>
              </a:p>
            </p:txBody>
          </p:sp>
          <p:sp>
            <p:nvSpPr>
              <p:cNvPr id="96382" name="Text Box 29"/>
              <p:cNvSpPr txBox="1">
                <a:spLocks noChangeArrowheads="1"/>
              </p:cNvSpPr>
              <p:nvPr/>
            </p:nvSpPr>
            <p:spPr bwMode="auto">
              <a:xfrm>
                <a:off x="1655" y="663"/>
                <a:ext cx="168" cy="291"/>
              </a:xfrm>
              <a:prstGeom prst="rect">
                <a:avLst/>
              </a:prstGeom>
              <a:noFill/>
              <a:ln w="9525">
                <a:noFill/>
                <a:miter lim="800000"/>
                <a:headEnd/>
                <a:tailEnd/>
              </a:ln>
            </p:spPr>
            <p:txBody>
              <a:bodyPr wrap="none">
                <a:spAutoFit/>
              </a:bodyPr>
              <a:lstStyle/>
              <a:p>
                <a:r>
                  <a:rPr lang="en-US" altLang="zh-CN"/>
                  <a:t>2</a:t>
                </a:r>
              </a:p>
            </p:txBody>
          </p:sp>
          <p:sp>
            <p:nvSpPr>
              <p:cNvPr id="96383" name="Text Box 30"/>
              <p:cNvSpPr txBox="1">
                <a:spLocks noChangeArrowheads="1"/>
              </p:cNvSpPr>
              <p:nvPr/>
            </p:nvSpPr>
            <p:spPr bwMode="auto">
              <a:xfrm>
                <a:off x="2200" y="663"/>
                <a:ext cx="168" cy="291"/>
              </a:xfrm>
              <a:prstGeom prst="rect">
                <a:avLst/>
              </a:prstGeom>
              <a:noFill/>
              <a:ln w="9525">
                <a:noFill/>
                <a:miter lim="800000"/>
                <a:headEnd/>
                <a:tailEnd/>
              </a:ln>
            </p:spPr>
            <p:txBody>
              <a:bodyPr wrap="none">
                <a:spAutoFit/>
              </a:bodyPr>
              <a:lstStyle/>
              <a:p>
                <a:r>
                  <a:rPr lang="en-US" altLang="zh-CN"/>
                  <a:t>4</a:t>
                </a:r>
              </a:p>
            </p:txBody>
          </p:sp>
          <p:sp>
            <p:nvSpPr>
              <p:cNvPr id="96384" name="Text Box 31"/>
              <p:cNvSpPr txBox="1">
                <a:spLocks noChangeArrowheads="1"/>
              </p:cNvSpPr>
              <p:nvPr/>
            </p:nvSpPr>
            <p:spPr bwMode="auto">
              <a:xfrm>
                <a:off x="2744" y="663"/>
                <a:ext cx="168" cy="291"/>
              </a:xfrm>
              <a:prstGeom prst="rect">
                <a:avLst/>
              </a:prstGeom>
              <a:noFill/>
              <a:ln w="9525">
                <a:noFill/>
                <a:miter lim="800000"/>
                <a:headEnd/>
                <a:tailEnd/>
              </a:ln>
            </p:spPr>
            <p:txBody>
              <a:bodyPr wrap="none">
                <a:spAutoFit/>
              </a:bodyPr>
              <a:lstStyle/>
              <a:p>
                <a:r>
                  <a:rPr lang="en-US" altLang="zh-CN"/>
                  <a:t>6</a:t>
                </a:r>
              </a:p>
            </p:txBody>
          </p:sp>
          <p:sp>
            <p:nvSpPr>
              <p:cNvPr id="96385" name="Text Box 32"/>
              <p:cNvSpPr txBox="1">
                <a:spLocks noChangeArrowheads="1"/>
              </p:cNvSpPr>
              <p:nvPr/>
            </p:nvSpPr>
            <p:spPr bwMode="auto">
              <a:xfrm>
                <a:off x="2472" y="663"/>
                <a:ext cx="168" cy="291"/>
              </a:xfrm>
              <a:prstGeom prst="rect">
                <a:avLst/>
              </a:prstGeom>
              <a:noFill/>
              <a:ln w="9525">
                <a:noFill/>
                <a:miter lim="800000"/>
                <a:headEnd/>
                <a:tailEnd/>
              </a:ln>
            </p:spPr>
            <p:txBody>
              <a:bodyPr wrap="none">
                <a:spAutoFit/>
              </a:bodyPr>
              <a:lstStyle/>
              <a:p>
                <a:r>
                  <a:rPr lang="en-US" altLang="zh-CN"/>
                  <a:t>5</a:t>
                </a:r>
              </a:p>
            </p:txBody>
          </p:sp>
          <p:sp>
            <p:nvSpPr>
              <p:cNvPr id="96386" name="Text Box 33"/>
              <p:cNvSpPr txBox="1">
                <a:spLocks noChangeArrowheads="1"/>
              </p:cNvSpPr>
              <p:nvPr/>
            </p:nvSpPr>
            <p:spPr bwMode="auto">
              <a:xfrm>
                <a:off x="3243" y="663"/>
                <a:ext cx="168" cy="291"/>
              </a:xfrm>
              <a:prstGeom prst="rect">
                <a:avLst/>
              </a:prstGeom>
              <a:noFill/>
              <a:ln w="9525">
                <a:noFill/>
                <a:miter lim="800000"/>
                <a:headEnd/>
                <a:tailEnd/>
              </a:ln>
            </p:spPr>
            <p:txBody>
              <a:bodyPr wrap="none">
                <a:spAutoFit/>
              </a:bodyPr>
              <a:lstStyle/>
              <a:p>
                <a:r>
                  <a:rPr lang="en-US" altLang="zh-CN"/>
                  <a:t>8</a:t>
                </a:r>
              </a:p>
            </p:txBody>
          </p:sp>
          <p:sp>
            <p:nvSpPr>
              <p:cNvPr id="96387" name="Text Box 34"/>
              <p:cNvSpPr txBox="1">
                <a:spLocks noChangeArrowheads="1"/>
              </p:cNvSpPr>
              <p:nvPr/>
            </p:nvSpPr>
            <p:spPr bwMode="auto">
              <a:xfrm>
                <a:off x="2971" y="663"/>
                <a:ext cx="168" cy="291"/>
              </a:xfrm>
              <a:prstGeom prst="rect">
                <a:avLst/>
              </a:prstGeom>
              <a:noFill/>
              <a:ln w="9525">
                <a:noFill/>
                <a:miter lim="800000"/>
                <a:headEnd/>
                <a:tailEnd/>
              </a:ln>
            </p:spPr>
            <p:txBody>
              <a:bodyPr wrap="none">
                <a:spAutoFit/>
              </a:bodyPr>
              <a:lstStyle/>
              <a:p>
                <a:r>
                  <a:rPr lang="en-US" altLang="zh-CN"/>
                  <a:t>7</a:t>
                </a:r>
              </a:p>
            </p:txBody>
          </p:sp>
          <p:sp>
            <p:nvSpPr>
              <p:cNvPr id="96388" name="Text Box 35"/>
              <p:cNvSpPr txBox="1">
                <a:spLocks noChangeArrowheads="1"/>
              </p:cNvSpPr>
              <p:nvPr/>
            </p:nvSpPr>
            <p:spPr bwMode="auto">
              <a:xfrm>
                <a:off x="3515" y="663"/>
                <a:ext cx="294" cy="291"/>
              </a:xfrm>
              <a:prstGeom prst="rect">
                <a:avLst/>
              </a:prstGeom>
              <a:noFill/>
              <a:ln w="9525">
                <a:noFill/>
                <a:miter lim="800000"/>
                <a:headEnd/>
                <a:tailEnd/>
              </a:ln>
            </p:spPr>
            <p:txBody>
              <a:bodyPr>
                <a:spAutoFit/>
              </a:bodyPr>
              <a:lstStyle/>
              <a:p>
                <a:r>
                  <a:rPr lang="en-US" altLang="zh-CN"/>
                  <a:t>9</a:t>
                </a:r>
              </a:p>
            </p:txBody>
          </p:sp>
        </p:grpSp>
        <p:sp>
          <p:nvSpPr>
            <p:cNvPr id="96351" name="Line 36"/>
            <p:cNvSpPr>
              <a:spLocks noChangeShapeType="1"/>
            </p:cNvSpPr>
            <p:nvPr/>
          </p:nvSpPr>
          <p:spPr bwMode="auto">
            <a:xfrm flipV="1">
              <a:off x="793"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2" name="Line 37"/>
            <p:cNvSpPr>
              <a:spLocks noChangeShapeType="1"/>
            </p:cNvSpPr>
            <p:nvPr/>
          </p:nvSpPr>
          <p:spPr bwMode="auto">
            <a:xfrm flipV="1">
              <a:off x="3288"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3" name="Text Box 38"/>
            <p:cNvSpPr txBox="1">
              <a:spLocks noChangeArrowheads="1"/>
            </p:cNvSpPr>
            <p:nvPr/>
          </p:nvSpPr>
          <p:spPr bwMode="auto">
            <a:xfrm>
              <a:off x="599" y="1748"/>
              <a:ext cx="328" cy="291"/>
            </a:xfrm>
            <a:prstGeom prst="rect">
              <a:avLst/>
            </a:prstGeom>
            <a:noFill/>
            <a:ln w="9525">
              <a:noFill/>
              <a:miter lim="800000"/>
              <a:headEnd/>
              <a:tailEnd/>
            </a:ln>
          </p:spPr>
          <p:txBody>
            <a:bodyPr wrap="none">
              <a:spAutoFit/>
            </a:bodyPr>
            <a:lstStyle/>
            <a:p>
              <a:r>
                <a:rPr lang="en-US" altLang="zh-CN"/>
                <a:t>low</a:t>
              </a:r>
            </a:p>
          </p:txBody>
        </p:sp>
        <p:sp>
          <p:nvSpPr>
            <p:cNvPr id="96354" name="Text Box 39"/>
            <p:cNvSpPr txBox="1">
              <a:spLocks noChangeArrowheads="1"/>
            </p:cNvSpPr>
            <p:nvPr/>
          </p:nvSpPr>
          <p:spPr bwMode="auto">
            <a:xfrm>
              <a:off x="3061" y="1706"/>
              <a:ext cx="393" cy="291"/>
            </a:xfrm>
            <a:prstGeom prst="rect">
              <a:avLst/>
            </a:prstGeom>
            <a:noFill/>
            <a:ln w="9525">
              <a:noFill/>
              <a:miter lim="800000"/>
              <a:headEnd/>
              <a:tailEnd/>
            </a:ln>
          </p:spPr>
          <p:txBody>
            <a:bodyPr wrap="none">
              <a:spAutoFit/>
            </a:bodyPr>
            <a:lstStyle/>
            <a:p>
              <a:r>
                <a:rPr lang="en-US" altLang="zh-CN"/>
                <a:t>high</a:t>
              </a:r>
            </a:p>
          </p:txBody>
        </p:sp>
        <p:sp>
          <p:nvSpPr>
            <p:cNvPr id="96355" name="Line 40"/>
            <p:cNvSpPr>
              <a:spLocks noChangeShapeType="1"/>
            </p:cNvSpPr>
            <p:nvPr/>
          </p:nvSpPr>
          <p:spPr bwMode="auto">
            <a:xfrm flipH="1">
              <a:off x="793" y="1661"/>
              <a:ext cx="726"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6" name="Text Box 41"/>
            <p:cNvSpPr txBox="1">
              <a:spLocks noChangeArrowheads="1"/>
            </p:cNvSpPr>
            <p:nvPr/>
          </p:nvSpPr>
          <p:spPr bwMode="auto">
            <a:xfrm>
              <a:off x="1565" y="1594"/>
              <a:ext cx="547" cy="242"/>
            </a:xfrm>
            <a:prstGeom prst="rect">
              <a:avLst/>
            </a:prstGeom>
            <a:noFill/>
            <a:ln w="9525">
              <a:noFill/>
              <a:miter lim="800000"/>
              <a:headEnd/>
              <a:tailEnd/>
            </a:ln>
          </p:spPr>
          <p:txBody>
            <a:bodyPr wrap="none">
              <a:spAutoFit/>
            </a:bodyPr>
            <a:lstStyle/>
            <a:p>
              <a:r>
                <a:rPr lang="zh-CN" altLang="en-US" sz="1900" b="0"/>
                <a:t>查找范围</a:t>
              </a:r>
            </a:p>
          </p:txBody>
        </p:sp>
        <p:sp>
          <p:nvSpPr>
            <p:cNvPr id="96357" name="Line 42"/>
            <p:cNvSpPr>
              <a:spLocks noChangeShapeType="1"/>
            </p:cNvSpPr>
            <p:nvPr/>
          </p:nvSpPr>
          <p:spPr bwMode="auto">
            <a:xfrm>
              <a:off x="2200" y="1661"/>
              <a:ext cx="1043"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96262" name="Text Box 43"/>
          <p:cNvSpPr txBox="1">
            <a:spLocks noChangeArrowheads="1"/>
          </p:cNvSpPr>
          <p:nvPr/>
        </p:nvSpPr>
        <p:spPr bwMode="auto">
          <a:xfrm>
            <a:off x="1103934" y="1197253"/>
            <a:ext cx="5513107" cy="479328"/>
          </a:xfrm>
          <a:prstGeom prst="rect">
            <a:avLst/>
          </a:prstGeom>
          <a:noFill/>
          <a:ln w="9525">
            <a:noFill/>
            <a:miter lim="800000"/>
            <a:headEnd/>
            <a:tailEnd/>
          </a:ln>
        </p:spPr>
        <p:txBody>
          <a:bodyPr wrap="none" lIns="108932" tIns="54466" rIns="108932" bIns="54466">
            <a:spAutoFit/>
          </a:bodyPr>
          <a:lstStyle/>
          <a:p>
            <a:r>
              <a:rPr lang="zh-CN" altLang="en-US"/>
              <a:t>例：在下面有序数据集中查找数据项</a:t>
            </a:r>
            <a:r>
              <a:rPr lang="en-US" altLang="zh-CN"/>
              <a:t>62</a:t>
            </a:r>
          </a:p>
        </p:txBody>
      </p:sp>
      <p:sp>
        <p:nvSpPr>
          <p:cNvPr id="163884" name="Text Box 44"/>
          <p:cNvSpPr txBox="1">
            <a:spLocks noChangeArrowheads="1"/>
          </p:cNvSpPr>
          <p:nvPr/>
        </p:nvSpPr>
        <p:spPr bwMode="auto">
          <a:xfrm>
            <a:off x="7352486" y="1629153"/>
            <a:ext cx="4362151" cy="1725823"/>
          </a:xfrm>
          <a:prstGeom prst="rect">
            <a:avLst/>
          </a:prstGeom>
          <a:noFill/>
          <a:ln w="9525">
            <a:noFill/>
            <a:miter lim="800000"/>
            <a:headEnd/>
            <a:tailEnd/>
          </a:ln>
        </p:spPr>
        <p:txBody>
          <a:bodyPr wrap="none" lIns="108932" tIns="54466" rIns="108932" bIns="54466">
            <a:spAutoFit/>
          </a:bodyPr>
          <a:lstStyle/>
          <a:p>
            <a:r>
              <a:rPr lang="en-US" altLang="zh-CN" sz="2100" b="0"/>
              <a:t>item = 62</a:t>
            </a:r>
            <a:r>
              <a:rPr lang="en-US" altLang="zh-CN" sz="1900" b="0"/>
              <a:t>(</a:t>
            </a:r>
            <a:r>
              <a:rPr lang="zh-CN" altLang="en-US" sz="1900" b="0"/>
              <a:t>查找顶</a:t>
            </a:r>
            <a:r>
              <a:rPr lang="en-US" altLang="zh-CN" sz="1900" b="0"/>
              <a:t>)</a:t>
            </a:r>
          </a:p>
          <a:p>
            <a:r>
              <a:rPr lang="en-US" altLang="zh-CN" sz="2100" b="0"/>
              <a:t>low = 0</a:t>
            </a:r>
            <a:r>
              <a:rPr lang="en-US" altLang="zh-CN" sz="1900" b="0"/>
              <a:t>(</a:t>
            </a:r>
            <a:r>
              <a:rPr lang="zh-CN" altLang="en-US" sz="1900" b="0"/>
              <a:t>查找范围开始</a:t>
            </a:r>
            <a:r>
              <a:rPr lang="en-US" altLang="zh-CN" sz="1900" b="0"/>
              <a:t>)</a:t>
            </a:r>
          </a:p>
          <a:p>
            <a:r>
              <a:rPr lang="en-US" altLang="zh-CN" sz="2100" b="0"/>
              <a:t>high = 9(</a:t>
            </a:r>
            <a:r>
              <a:rPr lang="zh-CN" altLang="en-US" sz="2100" b="0"/>
              <a:t>查找范围结束</a:t>
            </a:r>
            <a:r>
              <a:rPr lang="en-US" altLang="zh-CN" sz="2100" b="0"/>
              <a:t>)</a:t>
            </a:r>
            <a:endParaRPr lang="en-US" altLang="zh-CN" sz="1900" b="0"/>
          </a:p>
          <a:p>
            <a:r>
              <a:rPr lang="en-US" altLang="zh-CN" sz="2100" b="0"/>
              <a:t>mid = (low+high)/2=4</a:t>
            </a:r>
            <a:r>
              <a:rPr lang="en-US" altLang="zh-CN" sz="1900" b="0"/>
              <a:t>(</a:t>
            </a:r>
            <a:r>
              <a:rPr lang="zh-CN" altLang="en-US" sz="1900" b="0"/>
              <a:t>查找范围中间</a:t>
            </a:r>
            <a:r>
              <a:rPr lang="en-US" altLang="zh-CN" sz="1900" b="0"/>
              <a:t>)</a:t>
            </a:r>
          </a:p>
          <a:p>
            <a:endParaRPr lang="en-US" altLang="zh-CN" sz="2100" b="0"/>
          </a:p>
        </p:txBody>
      </p:sp>
      <p:sp>
        <p:nvSpPr>
          <p:cNvPr id="163885" name="Text Box 45"/>
          <p:cNvSpPr txBox="1">
            <a:spLocks noChangeArrowheads="1"/>
          </p:cNvSpPr>
          <p:nvPr/>
        </p:nvSpPr>
        <p:spPr bwMode="auto">
          <a:xfrm>
            <a:off x="2258722" y="2781945"/>
            <a:ext cx="3847588" cy="479328"/>
          </a:xfrm>
          <a:prstGeom prst="rect">
            <a:avLst/>
          </a:prstGeom>
          <a:noFill/>
          <a:ln w="9525">
            <a:noFill/>
            <a:miter lim="800000"/>
            <a:headEnd/>
            <a:tailEnd/>
          </a:ln>
        </p:spPr>
        <p:txBody>
          <a:bodyPr wrap="none" lIns="108932" tIns="54466" rIns="108932" bIns="54466">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62&gt;25</a:t>
            </a:r>
          </a:p>
        </p:txBody>
      </p:sp>
      <p:sp>
        <p:nvSpPr>
          <p:cNvPr id="163886" name="AutoShape 46"/>
          <p:cNvSpPr>
            <a:spLocks noChangeArrowheads="1"/>
          </p:cNvSpPr>
          <p:nvPr/>
        </p:nvSpPr>
        <p:spPr bwMode="auto">
          <a:xfrm>
            <a:off x="3604201" y="2946368"/>
            <a:ext cx="480983" cy="534956"/>
          </a:xfrm>
          <a:prstGeom prst="downArrow">
            <a:avLst>
              <a:gd name="adj1" fmla="val 50000"/>
              <a:gd name="adj2" fmla="val 25000"/>
            </a:avLst>
          </a:prstGeom>
          <a:solidFill>
            <a:schemeClr val="accent1"/>
          </a:solidFill>
          <a:ln w="9525">
            <a:solidFill>
              <a:schemeClr val="tx1"/>
            </a:solidFill>
            <a:miter lim="800000"/>
            <a:headEnd/>
            <a:tailEnd/>
          </a:ln>
        </p:spPr>
        <p:txBody>
          <a:bodyPr lIns="108932" tIns="54466" rIns="108932" bIns="54466" anchor="ctr">
            <a:spAutoFit/>
          </a:bodyPr>
          <a:lstStyle/>
          <a:p>
            <a:endParaRPr lang="zh-CN" altLang="en-US"/>
          </a:p>
        </p:txBody>
      </p:sp>
      <p:grpSp>
        <p:nvGrpSpPr>
          <p:cNvPr id="4" name="Group 47"/>
          <p:cNvGrpSpPr>
            <a:grpSpLocks/>
          </p:cNvGrpSpPr>
          <p:nvPr/>
        </p:nvGrpSpPr>
        <p:grpSpPr bwMode="auto">
          <a:xfrm>
            <a:off x="1201406" y="3285304"/>
            <a:ext cx="8827217" cy="1541821"/>
            <a:chOff x="579" y="2160"/>
            <a:chExt cx="4166" cy="971"/>
          </a:xfrm>
        </p:grpSpPr>
        <p:grpSp>
          <p:nvGrpSpPr>
            <p:cNvPr id="96310" name="Group 48"/>
            <p:cNvGrpSpPr>
              <a:grpSpLocks/>
            </p:cNvGrpSpPr>
            <p:nvPr/>
          </p:nvGrpSpPr>
          <p:grpSpPr bwMode="auto">
            <a:xfrm>
              <a:off x="579" y="2160"/>
              <a:ext cx="2789" cy="518"/>
              <a:chOff x="1020" y="663"/>
              <a:chExt cx="2789" cy="518"/>
            </a:xfrm>
          </p:grpSpPr>
          <p:sp>
            <p:nvSpPr>
              <p:cNvPr id="96319" name="Rectangle 49"/>
              <p:cNvSpPr>
                <a:spLocks noChangeArrowheads="1"/>
              </p:cNvSpPr>
              <p:nvPr/>
            </p:nvSpPr>
            <p:spPr bwMode="auto">
              <a:xfrm>
                <a:off x="1020" y="881"/>
                <a:ext cx="2767" cy="291"/>
              </a:xfrm>
              <a:prstGeom prst="rect">
                <a:avLst/>
              </a:prstGeom>
              <a:noFill/>
              <a:ln w="9525">
                <a:solidFill>
                  <a:schemeClr val="tx1"/>
                </a:solidFill>
                <a:miter lim="800000"/>
                <a:headEnd/>
                <a:tailEnd/>
              </a:ln>
            </p:spPr>
            <p:txBody>
              <a:bodyPr anchor="ctr">
                <a:spAutoFit/>
              </a:bodyPr>
              <a:lstStyle/>
              <a:p>
                <a:endParaRPr lang="zh-CN" altLang="en-US"/>
              </a:p>
            </p:txBody>
          </p:sp>
          <p:sp>
            <p:nvSpPr>
              <p:cNvPr id="96320" name="Line 50"/>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1" name="Text Box 51"/>
              <p:cNvSpPr txBox="1">
                <a:spLocks noChangeArrowheads="1"/>
              </p:cNvSpPr>
              <p:nvPr/>
            </p:nvSpPr>
            <p:spPr bwMode="auto">
              <a:xfrm>
                <a:off x="1066" y="890"/>
                <a:ext cx="168" cy="291"/>
              </a:xfrm>
              <a:prstGeom prst="rect">
                <a:avLst/>
              </a:prstGeom>
              <a:noFill/>
              <a:ln w="9525">
                <a:noFill/>
                <a:miter lim="800000"/>
                <a:headEnd/>
                <a:tailEnd/>
              </a:ln>
            </p:spPr>
            <p:txBody>
              <a:bodyPr wrap="none">
                <a:spAutoFit/>
              </a:bodyPr>
              <a:lstStyle/>
              <a:p>
                <a:r>
                  <a:rPr lang="en-US" altLang="zh-CN"/>
                  <a:t>5</a:t>
                </a:r>
              </a:p>
            </p:txBody>
          </p:sp>
          <p:sp>
            <p:nvSpPr>
              <p:cNvPr id="96322" name="Line 52"/>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3" name="Line 53"/>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4" name="Line 54"/>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5" name="Line 55"/>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6" name="Line 56"/>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7" name="Line 57"/>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8" name="Line 58"/>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9" name="Line 59"/>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0" name="Line 60"/>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1" name="Text Box 61"/>
              <p:cNvSpPr txBox="1">
                <a:spLocks noChangeArrowheads="1"/>
              </p:cNvSpPr>
              <p:nvPr/>
            </p:nvSpPr>
            <p:spPr bwMode="auto">
              <a:xfrm>
                <a:off x="1338" y="890"/>
                <a:ext cx="168" cy="291"/>
              </a:xfrm>
              <a:prstGeom prst="rect">
                <a:avLst/>
              </a:prstGeom>
              <a:noFill/>
              <a:ln w="9525">
                <a:noFill/>
                <a:miter lim="800000"/>
                <a:headEnd/>
                <a:tailEnd/>
              </a:ln>
            </p:spPr>
            <p:txBody>
              <a:bodyPr wrap="none">
                <a:spAutoFit/>
              </a:bodyPr>
              <a:lstStyle/>
              <a:p>
                <a:r>
                  <a:rPr lang="en-US" altLang="zh-CN"/>
                  <a:t>7</a:t>
                </a:r>
              </a:p>
            </p:txBody>
          </p:sp>
          <p:sp>
            <p:nvSpPr>
              <p:cNvPr id="96332" name="Text Box 62"/>
              <p:cNvSpPr txBox="1">
                <a:spLocks noChangeArrowheads="1"/>
              </p:cNvSpPr>
              <p:nvPr/>
            </p:nvSpPr>
            <p:spPr bwMode="auto">
              <a:xfrm>
                <a:off x="1655" y="890"/>
                <a:ext cx="294" cy="291"/>
              </a:xfrm>
              <a:prstGeom prst="rect">
                <a:avLst/>
              </a:prstGeom>
              <a:noFill/>
              <a:ln w="9525">
                <a:noFill/>
                <a:miter lim="800000"/>
                <a:headEnd/>
                <a:tailEnd/>
              </a:ln>
            </p:spPr>
            <p:txBody>
              <a:bodyPr>
                <a:spAutoFit/>
              </a:bodyPr>
              <a:lstStyle/>
              <a:p>
                <a:r>
                  <a:rPr lang="en-US" altLang="zh-CN"/>
                  <a:t>16</a:t>
                </a:r>
              </a:p>
            </p:txBody>
          </p:sp>
          <p:sp>
            <p:nvSpPr>
              <p:cNvPr id="96333" name="Text Box 63"/>
              <p:cNvSpPr txBox="1">
                <a:spLocks noChangeArrowheads="1"/>
              </p:cNvSpPr>
              <p:nvPr/>
            </p:nvSpPr>
            <p:spPr bwMode="auto">
              <a:xfrm>
                <a:off x="1927" y="890"/>
                <a:ext cx="249" cy="291"/>
              </a:xfrm>
              <a:prstGeom prst="rect">
                <a:avLst/>
              </a:prstGeom>
              <a:noFill/>
              <a:ln w="9525">
                <a:noFill/>
                <a:miter lim="800000"/>
                <a:headEnd/>
                <a:tailEnd/>
              </a:ln>
            </p:spPr>
            <p:txBody>
              <a:bodyPr wrap="none">
                <a:spAutoFit/>
              </a:bodyPr>
              <a:lstStyle/>
              <a:p>
                <a:r>
                  <a:rPr lang="en-US" altLang="zh-CN"/>
                  <a:t>24</a:t>
                </a:r>
              </a:p>
            </p:txBody>
          </p:sp>
          <p:sp>
            <p:nvSpPr>
              <p:cNvPr id="96334" name="Text Box 64"/>
              <p:cNvSpPr txBox="1">
                <a:spLocks noChangeArrowheads="1"/>
              </p:cNvSpPr>
              <p:nvPr/>
            </p:nvSpPr>
            <p:spPr bwMode="auto">
              <a:xfrm>
                <a:off x="2200" y="890"/>
                <a:ext cx="249" cy="291"/>
              </a:xfrm>
              <a:prstGeom prst="rect">
                <a:avLst/>
              </a:prstGeom>
              <a:noFill/>
              <a:ln w="9525">
                <a:noFill/>
                <a:miter lim="800000"/>
                <a:headEnd/>
                <a:tailEnd/>
              </a:ln>
            </p:spPr>
            <p:txBody>
              <a:bodyPr wrap="none">
                <a:spAutoFit/>
              </a:bodyPr>
              <a:lstStyle/>
              <a:p>
                <a:r>
                  <a:rPr lang="en-US" altLang="zh-CN"/>
                  <a:t>25</a:t>
                </a:r>
              </a:p>
            </p:txBody>
          </p:sp>
          <p:sp>
            <p:nvSpPr>
              <p:cNvPr id="96335" name="Text Box 65"/>
              <p:cNvSpPr txBox="1">
                <a:spLocks noChangeArrowheads="1"/>
              </p:cNvSpPr>
              <p:nvPr/>
            </p:nvSpPr>
            <p:spPr bwMode="auto">
              <a:xfrm>
                <a:off x="2426" y="890"/>
                <a:ext cx="249" cy="291"/>
              </a:xfrm>
              <a:prstGeom prst="rect">
                <a:avLst/>
              </a:prstGeom>
              <a:noFill/>
              <a:ln w="9525">
                <a:noFill/>
                <a:miter lim="800000"/>
                <a:headEnd/>
                <a:tailEnd/>
              </a:ln>
            </p:spPr>
            <p:txBody>
              <a:bodyPr wrap="none">
                <a:spAutoFit/>
              </a:bodyPr>
              <a:lstStyle/>
              <a:p>
                <a:r>
                  <a:rPr lang="en-US" altLang="zh-CN"/>
                  <a:t>50</a:t>
                </a:r>
              </a:p>
            </p:txBody>
          </p:sp>
          <p:sp>
            <p:nvSpPr>
              <p:cNvPr id="96336" name="Text Box 66"/>
              <p:cNvSpPr txBox="1">
                <a:spLocks noChangeArrowheads="1"/>
              </p:cNvSpPr>
              <p:nvPr/>
            </p:nvSpPr>
            <p:spPr bwMode="auto">
              <a:xfrm>
                <a:off x="2699" y="890"/>
                <a:ext cx="249" cy="291"/>
              </a:xfrm>
              <a:prstGeom prst="rect">
                <a:avLst/>
              </a:prstGeom>
              <a:noFill/>
              <a:ln w="9525">
                <a:noFill/>
                <a:miter lim="800000"/>
                <a:headEnd/>
                <a:tailEnd/>
              </a:ln>
            </p:spPr>
            <p:txBody>
              <a:bodyPr wrap="none">
                <a:spAutoFit/>
              </a:bodyPr>
              <a:lstStyle/>
              <a:p>
                <a:r>
                  <a:rPr lang="en-US" altLang="zh-CN"/>
                  <a:t>45</a:t>
                </a:r>
              </a:p>
            </p:txBody>
          </p:sp>
          <p:sp>
            <p:nvSpPr>
              <p:cNvPr id="96337" name="Text Box 67"/>
              <p:cNvSpPr txBox="1">
                <a:spLocks noChangeArrowheads="1"/>
              </p:cNvSpPr>
              <p:nvPr/>
            </p:nvSpPr>
            <p:spPr bwMode="auto">
              <a:xfrm>
                <a:off x="2971" y="890"/>
                <a:ext cx="249" cy="291"/>
              </a:xfrm>
              <a:prstGeom prst="rect">
                <a:avLst/>
              </a:prstGeom>
              <a:noFill/>
              <a:ln w="9525">
                <a:noFill/>
                <a:miter lim="800000"/>
                <a:headEnd/>
                <a:tailEnd/>
              </a:ln>
            </p:spPr>
            <p:txBody>
              <a:bodyPr wrap="none">
                <a:spAutoFit/>
              </a:bodyPr>
              <a:lstStyle/>
              <a:p>
                <a:r>
                  <a:rPr lang="en-US" altLang="zh-CN">
                    <a:solidFill>
                      <a:srgbClr val="0000CC"/>
                    </a:solidFill>
                  </a:rPr>
                  <a:t>50</a:t>
                </a:r>
              </a:p>
            </p:txBody>
          </p:sp>
          <p:sp>
            <p:nvSpPr>
              <p:cNvPr id="96338" name="Text Box 68"/>
              <p:cNvSpPr txBox="1">
                <a:spLocks noChangeArrowheads="1"/>
              </p:cNvSpPr>
              <p:nvPr/>
            </p:nvSpPr>
            <p:spPr bwMode="auto">
              <a:xfrm>
                <a:off x="3243" y="890"/>
                <a:ext cx="249" cy="291"/>
              </a:xfrm>
              <a:prstGeom prst="rect">
                <a:avLst/>
              </a:prstGeom>
              <a:noFill/>
              <a:ln w="9525">
                <a:noFill/>
                <a:miter lim="800000"/>
                <a:headEnd/>
                <a:tailEnd/>
              </a:ln>
            </p:spPr>
            <p:txBody>
              <a:bodyPr wrap="none">
                <a:spAutoFit/>
              </a:bodyPr>
              <a:lstStyle/>
              <a:p>
                <a:r>
                  <a:rPr lang="en-US" altLang="zh-CN"/>
                  <a:t>62</a:t>
                </a:r>
              </a:p>
            </p:txBody>
          </p:sp>
          <p:sp>
            <p:nvSpPr>
              <p:cNvPr id="96339" name="Text Box 69"/>
              <p:cNvSpPr txBox="1">
                <a:spLocks noChangeArrowheads="1"/>
              </p:cNvSpPr>
              <p:nvPr/>
            </p:nvSpPr>
            <p:spPr bwMode="auto">
              <a:xfrm>
                <a:off x="3515" y="890"/>
                <a:ext cx="249" cy="291"/>
              </a:xfrm>
              <a:prstGeom prst="rect">
                <a:avLst/>
              </a:prstGeom>
              <a:noFill/>
              <a:ln w="9525">
                <a:noFill/>
                <a:miter lim="800000"/>
                <a:headEnd/>
                <a:tailEnd/>
              </a:ln>
            </p:spPr>
            <p:txBody>
              <a:bodyPr wrap="none">
                <a:spAutoFit/>
              </a:bodyPr>
              <a:lstStyle/>
              <a:p>
                <a:r>
                  <a:rPr lang="en-US" altLang="zh-CN"/>
                  <a:t>65</a:t>
                </a:r>
              </a:p>
            </p:txBody>
          </p:sp>
          <p:sp>
            <p:nvSpPr>
              <p:cNvPr id="96340" name="Text Box 70"/>
              <p:cNvSpPr txBox="1">
                <a:spLocks noChangeArrowheads="1"/>
              </p:cNvSpPr>
              <p:nvPr/>
            </p:nvSpPr>
            <p:spPr bwMode="auto">
              <a:xfrm>
                <a:off x="1338" y="663"/>
                <a:ext cx="168" cy="291"/>
              </a:xfrm>
              <a:prstGeom prst="rect">
                <a:avLst/>
              </a:prstGeom>
              <a:noFill/>
              <a:ln w="9525">
                <a:noFill/>
                <a:miter lim="800000"/>
                <a:headEnd/>
                <a:tailEnd/>
              </a:ln>
            </p:spPr>
            <p:txBody>
              <a:bodyPr wrap="none">
                <a:spAutoFit/>
              </a:bodyPr>
              <a:lstStyle/>
              <a:p>
                <a:r>
                  <a:rPr lang="en-US" altLang="zh-CN"/>
                  <a:t>1</a:t>
                </a:r>
              </a:p>
            </p:txBody>
          </p:sp>
          <p:sp>
            <p:nvSpPr>
              <p:cNvPr id="96341" name="Text Box 71"/>
              <p:cNvSpPr txBox="1">
                <a:spLocks noChangeArrowheads="1"/>
              </p:cNvSpPr>
              <p:nvPr/>
            </p:nvSpPr>
            <p:spPr bwMode="auto">
              <a:xfrm>
                <a:off x="1066" y="663"/>
                <a:ext cx="168" cy="291"/>
              </a:xfrm>
              <a:prstGeom prst="rect">
                <a:avLst/>
              </a:prstGeom>
              <a:noFill/>
              <a:ln w="9525">
                <a:noFill/>
                <a:miter lim="800000"/>
                <a:headEnd/>
                <a:tailEnd/>
              </a:ln>
            </p:spPr>
            <p:txBody>
              <a:bodyPr wrap="none">
                <a:spAutoFit/>
              </a:bodyPr>
              <a:lstStyle/>
              <a:p>
                <a:r>
                  <a:rPr lang="en-US" altLang="zh-CN"/>
                  <a:t>0</a:t>
                </a:r>
              </a:p>
            </p:txBody>
          </p:sp>
          <p:sp>
            <p:nvSpPr>
              <p:cNvPr id="96342" name="Text Box 72"/>
              <p:cNvSpPr txBox="1">
                <a:spLocks noChangeArrowheads="1"/>
              </p:cNvSpPr>
              <p:nvPr/>
            </p:nvSpPr>
            <p:spPr bwMode="auto">
              <a:xfrm>
                <a:off x="1927" y="663"/>
                <a:ext cx="168" cy="291"/>
              </a:xfrm>
              <a:prstGeom prst="rect">
                <a:avLst/>
              </a:prstGeom>
              <a:noFill/>
              <a:ln w="9525">
                <a:noFill/>
                <a:miter lim="800000"/>
                <a:headEnd/>
                <a:tailEnd/>
              </a:ln>
            </p:spPr>
            <p:txBody>
              <a:bodyPr wrap="none">
                <a:spAutoFit/>
              </a:bodyPr>
              <a:lstStyle/>
              <a:p>
                <a:r>
                  <a:rPr lang="en-US" altLang="zh-CN"/>
                  <a:t>3</a:t>
                </a:r>
              </a:p>
            </p:txBody>
          </p:sp>
          <p:sp>
            <p:nvSpPr>
              <p:cNvPr id="96343" name="Text Box 73"/>
              <p:cNvSpPr txBox="1">
                <a:spLocks noChangeArrowheads="1"/>
              </p:cNvSpPr>
              <p:nvPr/>
            </p:nvSpPr>
            <p:spPr bwMode="auto">
              <a:xfrm>
                <a:off x="1655" y="663"/>
                <a:ext cx="168" cy="291"/>
              </a:xfrm>
              <a:prstGeom prst="rect">
                <a:avLst/>
              </a:prstGeom>
              <a:noFill/>
              <a:ln w="9525">
                <a:noFill/>
                <a:miter lim="800000"/>
                <a:headEnd/>
                <a:tailEnd/>
              </a:ln>
            </p:spPr>
            <p:txBody>
              <a:bodyPr wrap="none">
                <a:spAutoFit/>
              </a:bodyPr>
              <a:lstStyle/>
              <a:p>
                <a:r>
                  <a:rPr lang="en-US" altLang="zh-CN"/>
                  <a:t>2</a:t>
                </a:r>
              </a:p>
            </p:txBody>
          </p:sp>
          <p:sp>
            <p:nvSpPr>
              <p:cNvPr id="96344" name="Text Box 74"/>
              <p:cNvSpPr txBox="1">
                <a:spLocks noChangeArrowheads="1"/>
              </p:cNvSpPr>
              <p:nvPr/>
            </p:nvSpPr>
            <p:spPr bwMode="auto">
              <a:xfrm>
                <a:off x="2200" y="663"/>
                <a:ext cx="168" cy="291"/>
              </a:xfrm>
              <a:prstGeom prst="rect">
                <a:avLst/>
              </a:prstGeom>
              <a:noFill/>
              <a:ln w="9525">
                <a:noFill/>
                <a:miter lim="800000"/>
                <a:headEnd/>
                <a:tailEnd/>
              </a:ln>
            </p:spPr>
            <p:txBody>
              <a:bodyPr wrap="none">
                <a:spAutoFit/>
              </a:bodyPr>
              <a:lstStyle/>
              <a:p>
                <a:r>
                  <a:rPr lang="en-US" altLang="zh-CN"/>
                  <a:t>4</a:t>
                </a:r>
              </a:p>
            </p:txBody>
          </p:sp>
          <p:sp>
            <p:nvSpPr>
              <p:cNvPr id="96345" name="Text Box 75"/>
              <p:cNvSpPr txBox="1">
                <a:spLocks noChangeArrowheads="1"/>
              </p:cNvSpPr>
              <p:nvPr/>
            </p:nvSpPr>
            <p:spPr bwMode="auto">
              <a:xfrm>
                <a:off x="2744" y="663"/>
                <a:ext cx="168" cy="291"/>
              </a:xfrm>
              <a:prstGeom prst="rect">
                <a:avLst/>
              </a:prstGeom>
              <a:noFill/>
              <a:ln w="9525">
                <a:noFill/>
                <a:miter lim="800000"/>
                <a:headEnd/>
                <a:tailEnd/>
              </a:ln>
            </p:spPr>
            <p:txBody>
              <a:bodyPr wrap="none">
                <a:spAutoFit/>
              </a:bodyPr>
              <a:lstStyle/>
              <a:p>
                <a:r>
                  <a:rPr lang="en-US" altLang="zh-CN"/>
                  <a:t>6</a:t>
                </a:r>
              </a:p>
            </p:txBody>
          </p:sp>
          <p:sp>
            <p:nvSpPr>
              <p:cNvPr id="96346" name="Text Box 76"/>
              <p:cNvSpPr txBox="1">
                <a:spLocks noChangeArrowheads="1"/>
              </p:cNvSpPr>
              <p:nvPr/>
            </p:nvSpPr>
            <p:spPr bwMode="auto">
              <a:xfrm>
                <a:off x="2472" y="663"/>
                <a:ext cx="168" cy="291"/>
              </a:xfrm>
              <a:prstGeom prst="rect">
                <a:avLst/>
              </a:prstGeom>
              <a:noFill/>
              <a:ln w="9525">
                <a:noFill/>
                <a:miter lim="800000"/>
                <a:headEnd/>
                <a:tailEnd/>
              </a:ln>
            </p:spPr>
            <p:txBody>
              <a:bodyPr wrap="none">
                <a:spAutoFit/>
              </a:bodyPr>
              <a:lstStyle/>
              <a:p>
                <a:r>
                  <a:rPr lang="en-US" altLang="zh-CN"/>
                  <a:t>5</a:t>
                </a:r>
              </a:p>
            </p:txBody>
          </p:sp>
          <p:sp>
            <p:nvSpPr>
              <p:cNvPr id="96347" name="Text Box 77"/>
              <p:cNvSpPr txBox="1">
                <a:spLocks noChangeArrowheads="1"/>
              </p:cNvSpPr>
              <p:nvPr/>
            </p:nvSpPr>
            <p:spPr bwMode="auto">
              <a:xfrm>
                <a:off x="3243" y="663"/>
                <a:ext cx="168" cy="291"/>
              </a:xfrm>
              <a:prstGeom prst="rect">
                <a:avLst/>
              </a:prstGeom>
              <a:noFill/>
              <a:ln w="9525">
                <a:noFill/>
                <a:miter lim="800000"/>
                <a:headEnd/>
                <a:tailEnd/>
              </a:ln>
            </p:spPr>
            <p:txBody>
              <a:bodyPr wrap="none">
                <a:spAutoFit/>
              </a:bodyPr>
              <a:lstStyle/>
              <a:p>
                <a:r>
                  <a:rPr lang="en-US" altLang="zh-CN"/>
                  <a:t>8</a:t>
                </a:r>
              </a:p>
            </p:txBody>
          </p:sp>
          <p:sp>
            <p:nvSpPr>
              <p:cNvPr id="96348" name="Text Box 78"/>
              <p:cNvSpPr txBox="1">
                <a:spLocks noChangeArrowheads="1"/>
              </p:cNvSpPr>
              <p:nvPr/>
            </p:nvSpPr>
            <p:spPr bwMode="auto">
              <a:xfrm>
                <a:off x="2971" y="663"/>
                <a:ext cx="168" cy="291"/>
              </a:xfrm>
              <a:prstGeom prst="rect">
                <a:avLst/>
              </a:prstGeom>
              <a:noFill/>
              <a:ln w="9525">
                <a:noFill/>
                <a:miter lim="800000"/>
                <a:headEnd/>
                <a:tailEnd/>
              </a:ln>
            </p:spPr>
            <p:txBody>
              <a:bodyPr wrap="none">
                <a:spAutoFit/>
              </a:bodyPr>
              <a:lstStyle/>
              <a:p>
                <a:r>
                  <a:rPr lang="en-US" altLang="zh-CN"/>
                  <a:t>7</a:t>
                </a:r>
              </a:p>
            </p:txBody>
          </p:sp>
          <p:sp>
            <p:nvSpPr>
              <p:cNvPr id="96349" name="Text Box 79"/>
              <p:cNvSpPr txBox="1">
                <a:spLocks noChangeArrowheads="1"/>
              </p:cNvSpPr>
              <p:nvPr/>
            </p:nvSpPr>
            <p:spPr bwMode="auto">
              <a:xfrm>
                <a:off x="3515" y="663"/>
                <a:ext cx="294" cy="291"/>
              </a:xfrm>
              <a:prstGeom prst="rect">
                <a:avLst/>
              </a:prstGeom>
              <a:noFill/>
              <a:ln w="9525">
                <a:noFill/>
                <a:miter lim="800000"/>
                <a:headEnd/>
                <a:tailEnd/>
              </a:ln>
            </p:spPr>
            <p:txBody>
              <a:bodyPr>
                <a:spAutoFit/>
              </a:bodyPr>
              <a:lstStyle/>
              <a:p>
                <a:r>
                  <a:rPr lang="en-US" altLang="zh-CN"/>
                  <a:t>9</a:t>
                </a:r>
              </a:p>
            </p:txBody>
          </p:sp>
        </p:grpSp>
        <p:sp>
          <p:nvSpPr>
            <p:cNvPr id="96311" name="Line 80"/>
            <p:cNvSpPr>
              <a:spLocks noChangeShapeType="1"/>
            </p:cNvSpPr>
            <p:nvPr/>
          </p:nvSpPr>
          <p:spPr bwMode="auto">
            <a:xfrm flipV="1">
              <a:off x="2154" y="2614"/>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2" name="Line 81"/>
            <p:cNvSpPr>
              <a:spLocks noChangeShapeType="1"/>
            </p:cNvSpPr>
            <p:nvPr/>
          </p:nvSpPr>
          <p:spPr bwMode="auto">
            <a:xfrm flipV="1">
              <a:off x="3210" y="2659"/>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3" name="Text Box 82"/>
            <p:cNvSpPr txBox="1">
              <a:spLocks noChangeArrowheads="1"/>
            </p:cNvSpPr>
            <p:nvPr/>
          </p:nvSpPr>
          <p:spPr bwMode="auto">
            <a:xfrm>
              <a:off x="1927" y="2840"/>
              <a:ext cx="328" cy="291"/>
            </a:xfrm>
            <a:prstGeom prst="rect">
              <a:avLst/>
            </a:prstGeom>
            <a:noFill/>
            <a:ln w="9525">
              <a:noFill/>
              <a:miter lim="800000"/>
              <a:headEnd/>
              <a:tailEnd/>
            </a:ln>
          </p:spPr>
          <p:txBody>
            <a:bodyPr wrap="none">
              <a:spAutoFit/>
            </a:bodyPr>
            <a:lstStyle/>
            <a:p>
              <a:r>
                <a:rPr lang="en-US" altLang="zh-CN"/>
                <a:t>low</a:t>
              </a:r>
            </a:p>
          </p:txBody>
        </p:sp>
        <p:sp>
          <p:nvSpPr>
            <p:cNvPr id="96314" name="Text Box 83"/>
            <p:cNvSpPr txBox="1">
              <a:spLocks noChangeArrowheads="1"/>
            </p:cNvSpPr>
            <p:nvPr/>
          </p:nvSpPr>
          <p:spPr bwMode="auto">
            <a:xfrm>
              <a:off x="2983" y="2840"/>
              <a:ext cx="393" cy="291"/>
            </a:xfrm>
            <a:prstGeom prst="rect">
              <a:avLst/>
            </a:prstGeom>
            <a:noFill/>
            <a:ln w="9525">
              <a:noFill/>
              <a:miter lim="800000"/>
              <a:headEnd/>
              <a:tailEnd/>
            </a:ln>
          </p:spPr>
          <p:txBody>
            <a:bodyPr wrap="none">
              <a:spAutoFit/>
            </a:bodyPr>
            <a:lstStyle/>
            <a:p>
              <a:r>
                <a:rPr lang="en-US" altLang="zh-CN"/>
                <a:t>high</a:t>
              </a:r>
            </a:p>
          </p:txBody>
        </p:sp>
        <p:sp>
          <p:nvSpPr>
            <p:cNvPr id="96315" name="Line 84"/>
            <p:cNvSpPr>
              <a:spLocks noChangeShapeType="1"/>
            </p:cNvSpPr>
            <p:nvPr/>
          </p:nvSpPr>
          <p:spPr bwMode="auto">
            <a:xfrm flipH="1">
              <a:off x="2200" y="2795"/>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6" name="Text Box 85"/>
            <p:cNvSpPr txBox="1">
              <a:spLocks noChangeArrowheads="1"/>
            </p:cNvSpPr>
            <p:nvPr/>
          </p:nvSpPr>
          <p:spPr bwMode="auto">
            <a:xfrm>
              <a:off x="2426" y="2704"/>
              <a:ext cx="547" cy="242"/>
            </a:xfrm>
            <a:prstGeom prst="rect">
              <a:avLst/>
            </a:prstGeom>
            <a:noFill/>
            <a:ln w="9525">
              <a:noFill/>
              <a:miter lim="800000"/>
              <a:headEnd/>
              <a:tailEnd/>
            </a:ln>
          </p:spPr>
          <p:txBody>
            <a:bodyPr wrap="none">
              <a:spAutoFit/>
            </a:bodyPr>
            <a:lstStyle/>
            <a:p>
              <a:r>
                <a:rPr lang="zh-CN" altLang="en-US" sz="1900" b="0"/>
                <a:t>查找范围</a:t>
              </a:r>
            </a:p>
          </p:txBody>
        </p:sp>
        <p:sp>
          <p:nvSpPr>
            <p:cNvPr id="96317" name="Line 86"/>
            <p:cNvSpPr>
              <a:spLocks noChangeShapeType="1"/>
            </p:cNvSpPr>
            <p:nvPr/>
          </p:nvSpPr>
          <p:spPr bwMode="auto">
            <a:xfrm>
              <a:off x="3016" y="2795"/>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8" name="Text Box 87"/>
            <p:cNvSpPr txBox="1">
              <a:spLocks noChangeArrowheads="1"/>
            </p:cNvSpPr>
            <p:nvPr/>
          </p:nvSpPr>
          <p:spPr bwMode="auto">
            <a:xfrm>
              <a:off x="3470" y="2205"/>
              <a:ext cx="1275" cy="669"/>
            </a:xfrm>
            <a:prstGeom prst="rect">
              <a:avLst/>
            </a:prstGeom>
            <a:noFill/>
            <a:ln w="9525">
              <a:noFill/>
              <a:miter lim="800000"/>
              <a:headEnd/>
              <a:tailEnd/>
            </a:ln>
          </p:spPr>
          <p:txBody>
            <a:bodyPr wrap="none">
              <a:spAutoFit/>
            </a:bodyPr>
            <a:lstStyle/>
            <a:p>
              <a:r>
                <a:rPr lang="en-US" altLang="zh-CN" sz="2100" b="0"/>
                <a:t>low = mid+1=5</a:t>
              </a:r>
            </a:p>
            <a:p>
              <a:r>
                <a:rPr lang="en-US" altLang="zh-CN" sz="2100" b="0"/>
                <a:t>high = 9</a:t>
              </a:r>
            </a:p>
            <a:p>
              <a:r>
                <a:rPr lang="en-US" altLang="zh-CN" sz="2100" b="0"/>
                <a:t>mid = (low+high)/2=7</a:t>
              </a:r>
            </a:p>
          </p:txBody>
        </p:sp>
      </p:grpSp>
      <p:sp>
        <p:nvSpPr>
          <p:cNvPr id="163928" name="Text Box 88"/>
          <p:cNvSpPr txBox="1">
            <a:spLocks noChangeArrowheads="1"/>
          </p:cNvSpPr>
          <p:nvPr/>
        </p:nvSpPr>
        <p:spPr bwMode="auto">
          <a:xfrm>
            <a:off x="1970555" y="4582586"/>
            <a:ext cx="3847588" cy="479328"/>
          </a:xfrm>
          <a:prstGeom prst="rect">
            <a:avLst/>
          </a:prstGeom>
          <a:noFill/>
          <a:ln w="9525">
            <a:noFill/>
            <a:miter lim="800000"/>
            <a:headEnd/>
            <a:tailEnd/>
          </a:ln>
        </p:spPr>
        <p:txBody>
          <a:bodyPr wrap="none" lIns="108932" tIns="54466" rIns="108932" bIns="54466">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62&gt;50</a:t>
            </a:r>
          </a:p>
        </p:txBody>
      </p:sp>
      <p:sp>
        <p:nvSpPr>
          <p:cNvPr id="163929" name="AutoShape 89"/>
          <p:cNvSpPr>
            <a:spLocks noChangeArrowheads="1"/>
          </p:cNvSpPr>
          <p:nvPr/>
        </p:nvSpPr>
        <p:spPr bwMode="auto">
          <a:xfrm>
            <a:off x="3699555" y="4747010"/>
            <a:ext cx="480985" cy="534956"/>
          </a:xfrm>
          <a:prstGeom prst="downArrow">
            <a:avLst>
              <a:gd name="adj1" fmla="val 50000"/>
              <a:gd name="adj2" fmla="val 25000"/>
            </a:avLst>
          </a:prstGeom>
          <a:solidFill>
            <a:schemeClr val="accent1"/>
          </a:solidFill>
          <a:ln w="9525">
            <a:solidFill>
              <a:schemeClr val="tx1"/>
            </a:solidFill>
            <a:miter lim="800000"/>
            <a:headEnd/>
            <a:tailEnd/>
          </a:ln>
        </p:spPr>
        <p:txBody>
          <a:bodyPr lIns="108932" tIns="54466" rIns="108932" bIns="54466" anchor="ctr">
            <a:spAutoFit/>
          </a:bodyPr>
          <a:lstStyle/>
          <a:p>
            <a:endParaRPr lang="zh-CN" altLang="en-US"/>
          </a:p>
        </p:txBody>
      </p:sp>
      <p:grpSp>
        <p:nvGrpSpPr>
          <p:cNvPr id="6" name="Group 90"/>
          <p:cNvGrpSpPr>
            <a:grpSpLocks/>
          </p:cNvGrpSpPr>
          <p:nvPr/>
        </p:nvGrpSpPr>
        <p:grpSpPr bwMode="auto">
          <a:xfrm>
            <a:off x="1201406" y="5014489"/>
            <a:ext cx="8827217" cy="1541821"/>
            <a:chOff x="567" y="3158"/>
            <a:chExt cx="4166" cy="971"/>
          </a:xfrm>
        </p:grpSpPr>
        <p:grpSp>
          <p:nvGrpSpPr>
            <p:cNvPr id="96271" name="Group 91"/>
            <p:cNvGrpSpPr>
              <a:grpSpLocks/>
            </p:cNvGrpSpPr>
            <p:nvPr/>
          </p:nvGrpSpPr>
          <p:grpSpPr bwMode="auto">
            <a:xfrm>
              <a:off x="567" y="3158"/>
              <a:ext cx="2789" cy="518"/>
              <a:chOff x="1020" y="663"/>
              <a:chExt cx="2789" cy="518"/>
            </a:xfrm>
          </p:grpSpPr>
          <p:sp>
            <p:nvSpPr>
              <p:cNvPr id="96279" name="Rectangle 92"/>
              <p:cNvSpPr>
                <a:spLocks noChangeArrowheads="1"/>
              </p:cNvSpPr>
              <p:nvPr/>
            </p:nvSpPr>
            <p:spPr bwMode="auto">
              <a:xfrm>
                <a:off x="1020" y="881"/>
                <a:ext cx="2767" cy="291"/>
              </a:xfrm>
              <a:prstGeom prst="rect">
                <a:avLst/>
              </a:prstGeom>
              <a:noFill/>
              <a:ln w="9525">
                <a:solidFill>
                  <a:schemeClr val="tx1"/>
                </a:solidFill>
                <a:miter lim="800000"/>
                <a:headEnd/>
                <a:tailEnd/>
              </a:ln>
            </p:spPr>
            <p:txBody>
              <a:bodyPr anchor="ctr">
                <a:spAutoFit/>
              </a:bodyPr>
              <a:lstStyle/>
              <a:p>
                <a:endParaRPr lang="zh-CN" altLang="en-US"/>
              </a:p>
            </p:txBody>
          </p:sp>
          <p:sp>
            <p:nvSpPr>
              <p:cNvPr id="96280" name="Line 93"/>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1" name="Text Box 94"/>
              <p:cNvSpPr txBox="1">
                <a:spLocks noChangeArrowheads="1"/>
              </p:cNvSpPr>
              <p:nvPr/>
            </p:nvSpPr>
            <p:spPr bwMode="auto">
              <a:xfrm>
                <a:off x="1066" y="890"/>
                <a:ext cx="168" cy="291"/>
              </a:xfrm>
              <a:prstGeom prst="rect">
                <a:avLst/>
              </a:prstGeom>
              <a:noFill/>
              <a:ln w="9525">
                <a:noFill/>
                <a:miter lim="800000"/>
                <a:headEnd/>
                <a:tailEnd/>
              </a:ln>
            </p:spPr>
            <p:txBody>
              <a:bodyPr wrap="none">
                <a:spAutoFit/>
              </a:bodyPr>
              <a:lstStyle/>
              <a:p>
                <a:r>
                  <a:rPr lang="en-US" altLang="zh-CN"/>
                  <a:t>5</a:t>
                </a:r>
              </a:p>
            </p:txBody>
          </p:sp>
          <p:sp>
            <p:nvSpPr>
              <p:cNvPr id="96282" name="Line 95"/>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3" name="Line 96"/>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4" name="Line 97"/>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5" name="Line 98"/>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6" name="Line 99"/>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7" name="Line 100"/>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8" name="Line 101"/>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9" name="Line 102"/>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0" name="Line 103"/>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1" name="Text Box 104"/>
              <p:cNvSpPr txBox="1">
                <a:spLocks noChangeArrowheads="1"/>
              </p:cNvSpPr>
              <p:nvPr/>
            </p:nvSpPr>
            <p:spPr bwMode="auto">
              <a:xfrm>
                <a:off x="1338" y="890"/>
                <a:ext cx="168" cy="291"/>
              </a:xfrm>
              <a:prstGeom prst="rect">
                <a:avLst/>
              </a:prstGeom>
              <a:noFill/>
              <a:ln w="9525">
                <a:noFill/>
                <a:miter lim="800000"/>
                <a:headEnd/>
                <a:tailEnd/>
              </a:ln>
            </p:spPr>
            <p:txBody>
              <a:bodyPr wrap="none">
                <a:spAutoFit/>
              </a:bodyPr>
              <a:lstStyle/>
              <a:p>
                <a:r>
                  <a:rPr lang="en-US" altLang="zh-CN"/>
                  <a:t>7</a:t>
                </a:r>
              </a:p>
            </p:txBody>
          </p:sp>
          <p:sp>
            <p:nvSpPr>
              <p:cNvPr id="96292" name="Text Box 105"/>
              <p:cNvSpPr txBox="1">
                <a:spLocks noChangeArrowheads="1"/>
              </p:cNvSpPr>
              <p:nvPr/>
            </p:nvSpPr>
            <p:spPr bwMode="auto">
              <a:xfrm>
                <a:off x="1655" y="890"/>
                <a:ext cx="294" cy="291"/>
              </a:xfrm>
              <a:prstGeom prst="rect">
                <a:avLst/>
              </a:prstGeom>
              <a:noFill/>
              <a:ln w="9525">
                <a:noFill/>
                <a:miter lim="800000"/>
                <a:headEnd/>
                <a:tailEnd/>
              </a:ln>
            </p:spPr>
            <p:txBody>
              <a:bodyPr>
                <a:spAutoFit/>
              </a:bodyPr>
              <a:lstStyle/>
              <a:p>
                <a:r>
                  <a:rPr lang="en-US" altLang="zh-CN"/>
                  <a:t>16</a:t>
                </a:r>
              </a:p>
            </p:txBody>
          </p:sp>
          <p:sp>
            <p:nvSpPr>
              <p:cNvPr id="96293" name="Text Box 106"/>
              <p:cNvSpPr txBox="1">
                <a:spLocks noChangeArrowheads="1"/>
              </p:cNvSpPr>
              <p:nvPr/>
            </p:nvSpPr>
            <p:spPr bwMode="auto">
              <a:xfrm>
                <a:off x="1927" y="890"/>
                <a:ext cx="249" cy="291"/>
              </a:xfrm>
              <a:prstGeom prst="rect">
                <a:avLst/>
              </a:prstGeom>
              <a:noFill/>
              <a:ln w="9525">
                <a:noFill/>
                <a:miter lim="800000"/>
                <a:headEnd/>
                <a:tailEnd/>
              </a:ln>
            </p:spPr>
            <p:txBody>
              <a:bodyPr wrap="none">
                <a:spAutoFit/>
              </a:bodyPr>
              <a:lstStyle/>
              <a:p>
                <a:r>
                  <a:rPr lang="en-US" altLang="zh-CN"/>
                  <a:t>24</a:t>
                </a:r>
              </a:p>
            </p:txBody>
          </p:sp>
          <p:sp>
            <p:nvSpPr>
              <p:cNvPr id="96294" name="Text Box 107"/>
              <p:cNvSpPr txBox="1">
                <a:spLocks noChangeArrowheads="1"/>
              </p:cNvSpPr>
              <p:nvPr/>
            </p:nvSpPr>
            <p:spPr bwMode="auto">
              <a:xfrm>
                <a:off x="2200" y="890"/>
                <a:ext cx="249" cy="291"/>
              </a:xfrm>
              <a:prstGeom prst="rect">
                <a:avLst/>
              </a:prstGeom>
              <a:noFill/>
              <a:ln w="9525">
                <a:noFill/>
                <a:miter lim="800000"/>
                <a:headEnd/>
                <a:tailEnd/>
              </a:ln>
            </p:spPr>
            <p:txBody>
              <a:bodyPr wrap="none">
                <a:spAutoFit/>
              </a:bodyPr>
              <a:lstStyle/>
              <a:p>
                <a:r>
                  <a:rPr lang="en-US" altLang="zh-CN"/>
                  <a:t>25</a:t>
                </a:r>
              </a:p>
            </p:txBody>
          </p:sp>
          <p:sp>
            <p:nvSpPr>
              <p:cNvPr id="96295" name="Text Box 108"/>
              <p:cNvSpPr txBox="1">
                <a:spLocks noChangeArrowheads="1"/>
              </p:cNvSpPr>
              <p:nvPr/>
            </p:nvSpPr>
            <p:spPr bwMode="auto">
              <a:xfrm>
                <a:off x="2426" y="890"/>
                <a:ext cx="249" cy="291"/>
              </a:xfrm>
              <a:prstGeom prst="rect">
                <a:avLst/>
              </a:prstGeom>
              <a:noFill/>
              <a:ln w="9525">
                <a:noFill/>
                <a:miter lim="800000"/>
                <a:headEnd/>
                <a:tailEnd/>
              </a:ln>
            </p:spPr>
            <p:txBody>
              <a:bodyPr wrap="none">
                <a:spAutoFit/>
              </a:bodyPr>
              <a:lstStyle/>
              <a:p>
                <a:r>
                  <a:rPr lang="en-US" altLang="zh-CN"/>
                  <a:t>50</a:t>
                </a:r>
              </a:p>
            </p:txBody>
          </p:sp>
          <p:sp>
            <p:nvSpPr>
              <p:cNvPr id="96296" name="Text Box 109"/>
              <p:cNvSpPr txBox="1">
                <a:spLocks noChangeArrowheads="1"/>
              </p:cNvSpPr>
              <p:nvPr/>
            </p:nvSpPr>
            <p:spPr bwMode="auto">
              <a:xfrm>
                <a:off x="2699" y="890"/>
                <a:ext cx="249" cy="291"/>
              </a:xfrm>
              <a:prstGeom prst="rect">
                <a:avLst/>
              </a:prstGeom>
              <a:noFill/>
              <a:ln w="9525">
                <a:noFill/>
                <a:miter lim="800000"/>
                <a:headEnd/>
                <a:tailEnd/>
              </a:ln>
            </p:spPr>
            <p:txBody>
              <a:bodyPr wrap="none">
                <a:spAutoFit/>
              </a:bodyPr>
              <a:lstStyle/>
              <a:p>
                <a:r>
                  <a:rPr lang="en-US" altLang="zh-CN"/>
                  <a:t>45</a:t>
                </a:r>
              </a:p>
            </p:txBody>
          </p:sp>
          <p:sp>
            <p:nvSpPr>
              <p:cNvPr id="96297" name="Text Box 110"/>
              <p:cNvSpPr txBox="1">
                <a:spLocks noChangeArrowheads="1"/>
              </p:cNvSpPr>
              <p:nvPr/>
            </p:nvSpPr>
            <p:spPr bwMode="auto">
              <a:xfrm>
                <a:off x="2971" y="890"/>
                <a:ext cx="249" cy="291"/>
              </a:xfrm>
              <a:prstGeom prst="rect">
                <a:avLst/>
              </a:prstGeom>
              <a:noFill/>
              <a:ln w="9525">
                <a:noFill/>
                <a:miter lim="800000"/>
                <a:headEnd/>
                <a:tailEnd/>
              </a:ln>
            </p:spPr>
            <p:txBody>
              <a:bodyPr wrap="none">
                <a:spAutoFit/>
              </a:bodyPr>
              <a:lstStyle/>
              <a:p>
                <a:r>
                  <a:rPr lang="en-US" altLang="zh-CN"/>
                  <a:t>50</a:t>
                </a:r>
              </a:p>
            </p:txBody>
          </p:sp>
          <p:sp>
            <p:nvSpPr>
              <p:cNvPr id="96298" name="Text Box 111"/>
              <p:cNvSpPr txBox="1">
                <a:spLocks noChangeArrowheads="1"/>
              </p:cNvSpPr>
              <p:nvPr/>
            </p:nvSpPr>
            <p:spPr bwMode="auto">
              <a:xfrm>
                <a:off x="3243" y="890"/>
                <a:ext cx="249" cy="291"/>
              </a:xfrm>
              <a:prstGeom prst="rect">
                <a:avLst/>
              </a:prstGeom>
              <a:noFill/>
              <a:ln w="9525">
                <a:noFill/>
                <a:miter lim="800000"/>
                <a:headEnd/>
                <a:tailEnd/>
              </a:ln>
            </p:spPr>
            <p:txBody>
              <a:bodyPr wrap="none">
                <a:spAutoFit/>
              </a:bodyPr>
              <a:lstStyle/>
              <a:p>
                <a:r>
                  <a:rPr lang="en-US" altLang="zh-CN">
                    <a:solidFill>
                      <a:srgbClr val="0000CC"/>
                    </a:solidFill>
                  </a:rPr>
                  <a:t>62</a:t>
                </a:r>
              </a:p>
            </p:txBody>
          </p:sp>
          <p:sp>
            <p:nvSpPr>
              <p:cNvPr id="96299" name="Text Box 112"/>
              <p:cNvSpPr txBox="1">
                <a:spLocks noChangeArrowheads="1"/>
              </p:cNvSpPr>
              <p:nvPr/>
            </p:nvSpPr>
            <p:spPr bwMode="auto">
              <a:xfrm>
                <a:off x="3515" y="890"/>
                <a:ext cx="249" cy="291"/>
              </a:xfrm>
              <a:prstGeom prst="rect">
                <a:avLst/>
              </a:prstGeom>
              <a:noFill/>
              <a:ln w="9525">
                <a:noFill/>
                <a:miter lim="800000"/>
                <a:headEnd/>
                <a:tailEnd/>
              </a:ln>
            </p:spPr>
            <p:txBody>
              <a:bodyPr wrap="none">
                <a:spAutoFit/>
              </a:bodyPr>
              <a:lstStyle/>
              <a:p>
                <a:r>
                  <a:rPr lang="en-US" altLang="zh-CN"/>
                  <a:t>65</a:t>
                </a:r>
              </a:p>
            </p:txBody>
          </p:sp>
          <p:sp>
            <p:nvSpPr>
              <p:cNvPr id="96300" name="Text Box 113"/>
              <p:cNvSpPr txBox="1">
                <a:spLocks noChangeArrowheads="1"/>
              </p:cNvSpPr>
              <p:nvPr/>
            </p:nvSpPr>
            <p:spPr bwMode="auto">
              <a:xfrm>
                <a:off x="1338" y="663"/>
                <a:ext cx="168" cy="291"/>
              </a:xfrm>
              <a:prstGeom prst="rect">
                <a:avLst/>
              </a:prstGeom>
              <a:noFill/>
              <a:ln w="9525">
                <a:noFill/>
                <a:miter lim="800000"/>
                <a:headEnd/>
                <a:tailEnd/>
              </a:ln>
            </p:spPr>
            <p:txBody>
              <a:bodyPr wrap="none">
                <a:spAutoFit/>
              </a:bodyPr>
              <a:lstStyle/>
              <a:p>
                <a:r>
                  <a:rPr lang="en-US" altLang="zh-CN"/>
                  <a:t>1</a:t>
                </a:r>
              </a:p>
            </p:txBody>
          </p:sp>
          <p:sp>
            <p:nvSpPr>
              <p:cNvPr id="96301" name="Text Box 114"/>
              <p:cNvSpPr txBox="1">
                <a:spLocks noChangeArrowheads="1"/>
              </p:cNvSpPr>
              <p:nvPr/>
            </p:nvSpPr>
            <p:spPr bwMode="auto">
              <a:xfrm>
                <a:off x="1066" y="663"/>
                <a:ext cx="168" cy="291"/>
              </a:xfrm>
              <a:prstGeom prst="rect">
                <a:avLst/>
              </a:prstGeom>
              <a:noFill/>
              <a:ln w="9525">
                <a:noFill/>
                <a:miter lim="800000"/>
                <a:headEnd/>
                <a:tailEnd/>
              </a:ln>
            </p:spPr>
            <p:txBody>
              <a:bodyPr wrap="none">
                <a:spAutoFit/>
              </a:bodyPr>
              <a:lstStyle/>
              <a:p>
                <a:r>
                  <a:rPr lang="en-US" altLang="zh-CN"/>
                  <a:t>0</a:t>
                </a:r>
              </a:p>
            </p:txBody>
          </p:sp>
          <p:sp>
            <p:nvSpPr>
              <p:cNvPr id="96302" name="Text Box 115"/>
              <p:cNvSpPr txBox="1">
                <a:spLocks noChangeArrowheads="1"/>
              </p:cNvSpPr>
              <p:nvPr/>
            </p:nvSpPr>
            <p:spPr bwMode="auto">
              <a:xfrm>
                <a:off x="1927" y="663"/>
                <a:ext cx="168" cy="291"/>
              </a:xfrm>
              <a:prstGeom prst="rect">
                <a:avLst/>
              </a:prstGeom>
              <a:noFill/>
              <a:ln w="9525">
                <a:noFill/>
                <a:miter lim="800000"/>
                <a:headEnd/>
                <a:tailEnd/>
              </a:ln>
            </p:spPr>
            <p:txBody>
              <a:bodyPr wrap="none">
                <a:spAutoFit/>
              </a:bodyPr>
              <a:lstStyle/>
              <a:p>
                <a:r>
                  <a:rPr lang="en-US" altLang="zh-CN"/>
                  <a:t>3</a:t>
                </a:r>
              </a:p>
            </p:txBody>
          </p:sp>
          <p:sp>
            <p:nvSpPr>
              <p:cNvPr id="96303" name="Text Box 116"/>
              <p:cNvSpPr txBox="1">
                <a:spLocks noChangeArrowheads="1"/>
              </p:cNvSpPr>
              <p:nvPr/>
            </p:nvSpPr>
            <p:spPr bwMode="auto">
              <a:xfrm>
                <a:off x="1655" y="663"/>
                <a:ext cx="168" cy="291"/>
              </a:xfrm>
              <a:prstGeom prst="rect">
                <a:avLst/>
              </a:prstGeom>
              <a:noFill/>
              <a:ln w="9525">
                <a:noFill/>
                <a:miter lim="800000"/>
                <a:headEnd/>
                <a:tailEnd/>
              </a:ln>
            </p:spPr>
            <p:txBody>
              <a:bodyPr wrap="none">
                <a:spAutoFit/>
              </a:bodyPr>
              <a:lstStyle/>
              <a:p>
                <a:r>
                  <a:rPr lang="en-US" altLang="zh-CN"/>
                  <a:t>2</a:t>
                </a:r>
              </a:p>
            </p:txBody>
          </p:sp>
          <p:sp>
            <p:nvSpPr>
              <p:cNvPr id="96304" name="Text Box 117"/>
              <p:cNvSpPr txBox="1">
                <a:spLocks noChangeArrowheads="1"/>
              </p:cNvSpPr>
              <p:nvPr/>
            </p:nvSpPr>
            <p:spPr bwMode="auto">
              <a:xfrm>
                <a:off x="2200" y="663"/>
                <a:ext cx="168" cy="291"/>
              </a:xfrm>
              <a:prstGeom prst="rect">
                <a:avLst/>
              </a:prstGeom>
              <a:noFill/>
              <a:ln w="9525">
                <a:noFill/>
                <a:miter lim="800000"/>
                <a:headEnd/>
                <a:tailEnd/>
              </a:ln>
            </p:spPr>
            <p:txBody>
              <a:bodyPr wrap="none">
                <a:spAutoFit/>
              </a:bodyPr>
              <a:lstStyle/>
              <a:p>
                <a:r>
                  <a:rPr lang="en-US" altLang="zh-CN"/>
                  <a:t>4</a:t>
                </a:r>
              </a:p>
            </p:txBody>
          </p:sp>
          <p:sp>
            <p:nvSpPr>
              <p:cNvPr id="96305" name="Text Box 118"/>
              <p:cNvSpPr txBox="1">
                <a:spLocks noChangeArrowheads="1"/>
              </p:cNvSpPr>
              <p:nvPr/>
            </p:nvSpPr>
            <p:spPr bwMode="auto">
              <a:xfrm>
                <a:off x="2744" y="663"/>
                <a:ext cx="168" cy="291"/>
              </a:xfrm>
              <a:prstGeom prst="rect">
                <a:avLst/>
              </a:prstGeom>
              <a:noFill/>
              <a:ln w="9525">
                <a:noFill/>
                <a:miter lim="800000"/>
                <a:headEnd/>
                <a:tailEnd/>
              </a:ln>
            </p:spPr>
            <p:txBody>
              <a:bodyPr wrap="none">
                <a:spAutoFit/>
              </a:bodyPr>
              <a:lstStyle/>
              <a:p>
                <a:r>
                  <a:rPr lang="en-US" altLang="zh-CN"/>
                  <a:t>6</a:t>
                </a:r>
              </a:p>
            </p:txBody>
          </p:sp>
          <p:sp>
            <p:nvSpPr>
              <p:cNvPr id="96306" name="Text Box 119"/>
              <p:cNvSpPr txBox="1">
                <a:spLocks noChangeArrowheads="1"/>
              </p:cNvSpPr>
              <p:nvPr/>
            </p:nvSpPr>
            <p:spPr bwMode="auto">
              <a:xfrm>
                <a:off x="2472" y="663"/>
                <a:ext cx="168" cy="291"/>
              </a:xfrm>
              <a:prstGeom prst="rect">
                <a:avLst/>
              </a:prstGeom>
              <a:noFill/>
              <a:ln w="9525">
                <a:noFill/>
                <a:miter lim="800000"/>
                <a:headEnd/>
                <a:tailEnd/>
              </a:ln>
            </p:spPr>
            <p:txBody>
              <a:bodyPr wrap="none">
                <a:spAutoFit/>
              </a:bodyPr>
              <a:lstStyle/>
              <a:p>
                <a:r>
                  <a:rPr lang="en-US" altLang="zh-CN"/>
                  <a:t>5</a:t>
                </a:r>
              </a:p>
            </p:txBody>
          </p:sp>
          <p:sp>
            <p:nvSpPr>
              <p:cNvPr id="96307" name="Text Box 120"/>
              <p:cNvSpPr txBox="1">
                <a:spLocks noChangeArrowheads="1"/>
              </p:cNvSpPr>
              <p:nvPr/>
            </p:nvSpPr>
            <p:spPr bwMode="auto">
              <a:xfrm>
                <a:off x="3243" y="663"/>
                <a:ext cx="168" cy="291"/>
              </a:xfrm>
              <a:prstGeom prst="rect">
                <a:avLst/>
              </a:prstGeom>
              <a:noFill/>
              <a:ln w="9525">
                <a:noFill/>
                <a:miter lim="800000"/>
                <a:headEnd/>
                <a:tailEnd/>
              </a:ln>
            </p:spPr>
            <p:txBody>
              <a:bodyPr wrap="none">
                <a:spAutoFit/>
              </a:bodyPr>
              <a:lstStyle/>
              <a:p>
                <a:r>
                  <a:rPr lang="en-US" altLang="zh-CN"/>
                  <a:t>8</a:t>
                </a:r>
              </a:p>
            </p:txBody>
          </p:sp>
          <p:sp>
            <p:nvSpPr>
              <p:cNvPr id="96308" name="Text Box 121"/>
              <p:cNvSpPr txBox="1">
                <a:spLocks noChangeArrowheads="1"/>
              </p:cNvSpPr>
              <p:nvPr/>
            </p:nvSpPr>
            <p:spPr bwMode="auto">
              <a:xfrm>
                <a:off x="2971" y="663"/>
                <a:ext cx="168" cy="291"/>
              </a:xfrm>
              <a:prstGeom prst="rect">
                <a:avLst/>
              </a:prstGeom>
              <a:noFill/>
              <a:ln w="9525">
                <a:noFill/>
                <a:miter lim="800000"/>
                <a:headEnd/>
                <a:tailEnd/>
              </a:ln>
            </p:spPr>
            <p:txBody>
              <a:bodyPr wrap="none">
                <a:spAutoFit/>
              </a:bodyPr>
              <a:lstStyle/>
              <a:p>
                <a:r>
                  <a:rPr lang="en-US" altLang="zh-CN"/>
                  <a:t>7</a:t>
                </a:r>
              </a:p>
            </p:txBody>
          </p:sp>
          <p:sp>
            <p:nvSpPr>
              <p:cNvPr id="96309" name="Text Box 122"/>
              <p:cNvSpPr txBox="1">
                <a:spLocks noChangeArrowheads="1"/>
              </p:cNvSpPr>
              <p:nvPr/>
            </p:nvSpPr>
            <p:spPr bwMode="auto">
              <a:xfrm>
                <a:off x="3515" y="663"/>
                <a:ext cx="294" cy="291"/>
              </a:xfrm>
              <a:prstGeom prst="rect">
                <a:avLst/>
              </a:prstGeom>
              <a:noFill/>
              <a:ln w="9525">
                <a:noFill/>
                <a:miter lim="800000"/>
                <a:headEnd/>
                <a:tailEnd/>
              </a:ln>
            </p:spPr>
            <p:txBody>
              <a:bodyPr>
                <a:spAutoFit/>
              </a:bodyPr>
              <a:lstStyle/>
              <a:p>
                <a:r>
                  <a:rPr lang="en-US" altLang="zh-CN"/>
                  <a:t>9</a:t>
                </a:r>
              </a:p>
            </p:txBody>
          </p:sp>
        </p:grpSp>
        <p:sp>
          <p:nvSpPr>
            <p:cNvPr id="96272" name="Line 123"/>
            <p:cNvSpPr>
              <a:spLocks noChangeShapeType="1"/>
            </p:cNvSpPr>
            <p:nvPr/>
          </p:nvSpPr>
          <p:spPr bwMode="auto">
            <a:xfrm flipV="1">
              <a:off x="2880"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3" name="Line 124"/>
            <p:cNvSpPr>
              <a:spLocks noChangeShapeType="1"/>
            </p:cNvSpPr>
            <p:nvPr/>
          </p:nvSpPr>
          <p:spPr bwMode="auto">
            <a:xfrm flipV="1">
              <a:off x="3198"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4" name="Text Box 125"/>
            <p:cNvSpPr txBox="1">
              <a:spLocks noChangeArrowheads="1"/>
            </p:cNvSpPr>
            <p:nvPr/>
          </p:nvSpPr>
          <p:spPr bwMode="auto">
            <a:xfrm>
              <a:off x="2653" y="3838"/>
              <a:ext cx="328" cy="291"/>
            </a:xfrm>
            <a:prstGeom prst="rect">
              <a:avLst/>
            </a:prstGeom>
            <a:noFill/>
            <a:ln w="9525">
              <a:noFill/>
              <a:miter lim="800000"/>
              <a:headEnd/>
              <a:tailEnd/>
            </a:ln>
          </p:spPr>
          <p:txBody>
            <a:bodyPr wrap="none">
              <a:spAutoFit/>
            </a:bodyPr>
            <a:lstStyle/>
            <a:p>
              <a:r>
                <a:rPr lang="en-US" altLang="zh-CN"/>
                <a:t>low</a:t>
              </a:r>
            </a:p>
          </p:txBody>
        </p:sp>
        <p:sp>
          <p:nvSpPr>
            <p:cNvPr id="96275" name="Text Box 126"/>
            <p:cNvSpPr txBox="1">
              <a:spLocks noChangeArrowheads="1"/>
            </p:cNvSpPr>
            <p:nvPr/>
          </p:nvSpPr>
          <p:spPr bwMode="auto">
            <a:xfrm>
              <a:off x="2971" y="3838"/>
              <a:ext cx="393" cy="291"/>
            </a:xfrm>
            <a:prstGeom prst="rect">
              <a:avLst/>
            </a:prstGeom>
            <a:noFill/>
            <a:ln w="9525">
              <a:noFill/>
              <a:miter lim="800000"/>
              <a:headEnd/>
              <a:tailEnd/>
            </a:ln>
          </p:spPr>
          <p:txBody>
            <a:bodyPr wrap="none">
              <a:spAutoFit/>
            </a:bodyPr>
            <a:lstStyle/>
            <a:p>
              <a:r>
                <a:rPr lang="en-US" altLang="zh-CN"/>
                <a:t>high</a:t>
              </a:r>
            </a:p>
          </p:txBody>
        </p:sp>
        <p:sp>
          <p:nvSpPr>
            <p:cNvPr id="96276" name="Line 127"/>
            <p:cNvSpPr>
              <a:spLocks noChangeShapeType="1"/>
            </p:cNvSpPr>
            <p:nvPr/>
          </p:nvSpPr>
          <p:spPr bwMode="auto">
            <a:xfrm flipH="1">
              <a:off x="2880" y="3793"/>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7" name="Line 128"/>
            <p:cNvSpPr>
              <a:spLocks noChangeShapeType="1"/>
            </p:cNvSpPr>
            <p:nvPr/>
          </p:nvSpPr>
          <p:spPr bwMode="auto">
            <a:xfrm>
              <a:off x="3004" y="3793"/>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8" name="Text Box 129"/>
            <p:cNvSpPr txBox="1">
              <a:spLocks noChangeArrowheads="1"/>
            </p:cNvSpPr>
            <p:nvPr/>
          </p:nvSpPr>
          <p:spPr bwMode="auto">
            <a:xfrm>
              <a:off x="3458" y="3203"/>
              <a:ext cx="1275" cy="669"/>
            </a:xfrm>
            <a:prstGeom prst="rect">
              <a:avLst/>
            </a:prstGeom>
            <a:noFill/>
            <a:ln w="9525">
              <a:noFill/>
              <a:miter lim="800000"/>
              <a:headEnd/>
              <a:tailEnd/>
            </a:ln>
          </p:spPr>
          <p:txBody>
            <a:bodyPr wrap="none">
              <a:spAutoFit/>
            </a:bodyPr>
            <a:lstStyle/>
            <a:p>
              <a:r>
                <a:rPr lang="en-US" altLang="zh-CN" sz="2100" b="0"/>
                <a:t>low = mid+1=8</a:t>
              </a:r>
            </a:p>
            <a:p>
              <a:r>
                <a:rPr lang="en-US" altLang="zh-CN" sz="2100" b="0"/>
                <a:t>high = 9</a:t>
              </a:r>
            </a:p>
            <a:p>
              <a:r>
                <a:rPr lang="en-US" altLang="zh-CN" sz="2100" b="0"/>
                <a:t>mid = (low+high)/2=8</a:t>
              </a:r>
            </a:p>
          </p:txBody>
        </p:sp>
      </p:grpSp>
      <p:sp>
        <p:nvSpPr>
          <p:cNvPr id="163970" name="Text Box 130"/>
          <p:cNvSpPr txBox="1">
            <a:spLocks noChangeArrowheads="1"/>
          </p:cNvSpPr>
          <p:nvPr/>
        </p:nvSpPr>
        <p:spPr bwMode="auto">
          <a:xfrm>
            <a:off x="1392105" y="5951329"/>
            <a:ext cx="3847588" cy="479328"/>
          </a:xfrm>
          <a:prstGeom prst="rect">
            <a:avLst/>
          </a:prstGeom>
          <a:noFill/>
          <a:ln w="9525">
            <a:noFill/>
            <a:miter lim="800000"/>
            <a:headEnd/>
            <a:tailEnd/>
          </a:ln>
        </p:spPr>
        <p:txBody>
          <a:bodyPr wrap="none" lIns="108932" tIns="54466" rIns="108932" bIns="54466">
            <a:spAutoFit/>
          </a:bodyPr>
          <a:lstStyle/>
          <a:p>
            <a:r>
              <a:rPr lang="en-US" altLang="zh-CN">
                <a:solidFill>
                  <a:srgbClr val="0000CC"/>
                </a:solidFill>
              </a:rPr>
              <a:t>item = data[mid],</a:t>
            </a:r>
            <a:r>
              <a:rPr lang="zh-CN" altLang="en-US">
                <a:solidFill>
                  <a:srgbClr val="0000CC"/>
                </a:solidFill>
              </a:rPr>
              <a:t>即</a:t>
            </a:r>
            <a:r>
              <a:rPr lang="en-US" altLang="zh-CN">
                <a:solidFill>
                  <a:srgbClr val="0000CC"/>
                </a:solidFill>
              </a:rPr>
              <a:t>62=62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4"/>
                                        </p:tgtEl>
                                        <p:attrNameLst>
                                          <p:attrName>style.visibility</p:attrName>
                                        </p:attrNameLst>
                                      </p:cBhvr>
                                      <p:to>
                                        <p:strVal val="visible"/>
                                      </p:to>
                                    </p:set>
                                    <p:animEffect transition="in" filter="blinds(horizontal)">
                                      <p:cBhvr>
                                        <p:cTn id="7" dur="500"/>
                                        <p:tgtEl>
                                          <p:spTgt spid="1638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5"/>
                                        </p:tgtEl>
                                        <p:attrNameLst>
                                          <p:attrName>style.visibility</p:attrName>
                                        </p:attrNameLst>
                                      </p:cBhvr>
                                      <p:to>
                                        <p:strVal val="visible"/>
                                      </p:to>
                                    </p:set>
                                    <p:animEffect transition="in" filter="blinds(horizontal)">
                                      <p:cBhvr>
                                        <p:cTn id="12" dur="500"/>
                                        <p:tgtEl>
                                          <p:spTgt spid="163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6"/>
                                        </p:tgtEl>
                                        <p:attrNameLst>
                                          <p:attrName>style.visibility</p:attrName>
                                        </p:attrNameLst>
                                      </p:cBhvr>
                                      <p:to>
                                        <p:strVal val="visible"/>
                                      </p:to>
                                    </p:set>
                                    <p:animEffect transition="in" filter="blinds(horizontal)">
                                      <p:cBhvr>
                                        <p:cTn id="17" dur="500"/>
                                        <p:tgtEl>
                                          <p:spTgt spid="163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28"/>
                                        </p:tgtEl>
                                        <p:attrNameLst>
                                          <p:attrName>style.visibility</p:attrName>
                                        </p:attrNameLst>
                                      </p:cBhvr>
                                      <p:to>
                                        <p:strVal val="visible"/>
                                      </p:to>
                                    </p:set>
                                    <p:animEffect transition="in" filter="blinds(horizontal)">
                                      <p:cBhvr>
                                        <p:cTn id="27" dur="500"/>
                                        <p:tgtEl>
                                          <p:spTgt spid="1639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929"/>
                                        </p:tgtEl>
                                        <p:attrNameLst>
                                          <p:attrName>style.visibility</p:attrName>
                                        </p:attrNameLst>
                                      </p:cBhvr>
                                      <p:to>
                                        <p:strVal val="visible"/>
                                      </p:to>
                                    </p:set>
                                    <p:animEffect transition="in" filter="blinds(horizontal)">
                                      <p:cBhvr>
                                        <p:cTn id="32" dur="500"/>
                                        <p:tgtEl>
                                          <p:spTgt spid="1639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970"/>
                                        </p:tgtEl>
                                        <p:attrNameLst>
                                          <p:attrName>style.visibility</p:attrName>
                                        </p:attrNameLst>
                                      </p:cBhvr>
                                      <p:to>
                                        <p:strVal val="visible"/>
                                      </p:to>
                                    </p:set>
                                    <p:animEffect transition="in" filter="blinds(horizontal)">
                                      <p:cBhvr>
                                        <p:cTn id="42" dur="500"/>
                                        <p:tgtEl>
                                          <p:spTgt spid="16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4" grpId="0"/>
      <p:bldP spid="163885" grpId="0"/>
      <p:bldP spid="163886" grpId="0" animBg="1"/>
      <p:bldP spid="163928" grpId="0"/>
      <p:bldP spid="163929" grpId="0" animBg="1"/>
      <p:bldP spid="16397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灯片编号占位符 4"/>
          <p:cNvSpPr>
            <a:spLocks noGrp="1"/>
          </p:cNvSpPr>
          <p:nvPr>
            <p:ph type="sldNum" sz="quarter" idx="11"/>
          </p:nvPr>
        </p:nvSpPr>
        <p:spPr>
          <a:noFill/>
        </p:spPr>
        <p:txBody>
          <a:bodyPr/>
          <a:lstStyle/>
          <a:p>
            <a:fld id="{A5A5A117-1998-42A0-B4D5-E9BA658478F4}" type="slidenum">
              <a:rPr lang="en-US" altLang="zh-CN" smtClean="0"/>
              <a:pPr/>
              <a:t>118</a:t>
            </a:fld>
            <a:endParaRPr lang="en-US" altLang="zh-CN"/>
          </a:p>
        </p:txBody>
      </p:sp>
      <p:sp>
        <p:nvSpPr>
          <p:cNvPr id="97284" name="Rectangle 2"/>
          <p:cNvSpPr>
            <a:spLocks noGrp="1" noChangeArrowheads="1"/>
          </p:cNvSpPr>
          <p:nvPr>
            <p:ph type="title"/>
          </p:nvPr>
        </p:nvSpPr>
        <p:spPr/>
        <p:txBody>
          <a:bodyPr/>
          <a:lstStyle/>
          <a:p>
            <a:r>
              <a:rPr lang="zh-CN" altLang="en-US">
                <a:ea typeface="宋体" pitchFamily="2" charset="-122"/>
              </a:rPr>
              <a:t>折半查找算法（续）</a:t>
            </a:r>
          </a:p>
        </p:txBody>
      </p:sp>
      <p:sp>
        <p:nvSpPr>
          <p:cNvPr id="97285" name="Rectangle 3"/>
          <p:cNvSpPr>
            <a:spLocks noGrp="1" noChangeArrowheads="1"/>
          </p:cNvSpPr>
          <p:nvPr>
            <p:ph type="body" idx="1"/>
          </p:nvPr>
        </p:nvSpPr>
        <p:spPr>
          <a:xfrm>
            <a:off x="751307" y="1197546"/>
            <a:ext cx="10535620" cy="4557180"/>
          </a:xfrm>
        </p:spPr>
        <p:txBody>
          <a:bodyPr/>
          <a:lstStyle/>
          <a:p>
            <a:pPr>
              <a:lnSpc>
                <a:spcPct val="80000"/>
              </a:lnSpc>
              <a:spcBef>
                <a:spcPts val="600"/>
              </a:spcBef>
              <a:buFont typeface="Wingdings" pitchFamily="2" charset="2"/>
              <a:buNone/>
            </a:pPr>
            <a:r>
              <a:rPr lang="zh-CN" altLang="en-US" sz="2400" dirty="0">
                <a:latin typeface="Times New Roman" pitchFamily="18" charset="0"/>
                <a:ea typeface="宋体" pitchFamily="2" charset="-122"/>
                <a:cs typeface="Times New Roman" pitchFamily="18" charset="0"/>
              </a:rPr>
              <a:t>在有序整数数组中查找给定元素的折半查找算法如下</a:t>
            </a:r>
            <a:r>
              <a:rPr lang="en-US" altLang="zh-CN" sz="2400" dirty="0">
                <a:latin typeface="Times New Roman" pitchFamily="18" charset="0"/>
                <a:ea typeface="宋体" pitchFamily="2" charset="-122"/>
                <a:cs typeface="Times New Roman" pitchFamily="18" charset="0"/>
              </a:rPr>
              <a:t>:</a:t>
            </a:r>
          </a:p>
          <a:p>
            <a:pPr>
              <a:lnSpc>
                <a:spcPct val="80000"/>
              </a:lnSpc>
              <a:spcBef>
                <a:spcPts val="600"/>
              </a:spcBef>
              <a:buFont typeface="Wingdings" pitchFamily="2" charset="2"/>
              <a:buNone/>
            </a:pPr>
            <a:r>
              <a:rPr lang="en-US" altLang="zh-CN" sz="2400" b="0" dirty="0" err="1">
                <a:latin typeface="Times New Roman" pitchFamily="18" charset="0"/>
                <a:ea typeface="宋体" pitchFamily="2" charset="-122"/>
                <a:cs typeface="Times New Roman" pitchFamily="18" charset="0"/>
              </a:rPr>
              <a:t>int</a:t>
            </a:r>
            <a:r>
              <a:rPr lang="en-US" altLang="zh-CN" sz="2400" b="0" dirty="0">
                <a:latin typeface="Times New Roman" pitchFamily="18" charset="0"/>
                <a:ea typeface="宋体" pitchFamily="2" charset="-122"/>
                <a:cs typeface="Times New Roman" pitchFamily="18" charset="0"/>
              </a:rPr>
              <a:t> </a:t>
            </a:r>
            <a:r>
              <a:rPr lang="en-US" altLang="zh-CN" sz="2400" b="0" dirty="0" err="1">
                <a:latin typeface="Times New Roman" pitchFamily="18" charset="0"/>
                <a:ea typeface="宋体" pitchFamily="2" charset="-122"/>
                <a:cs typeface="Times New Roman" pitchFamily="18" charset="0"/>
              </a:rPr>
              <a:t>bsearch</a:t>
            </a:r>
            <a:r>
              <a:rPr lang="en-US" altLang="zh-CN" sz="2400" b="0" dirty="0">
                <a:latin typeface="Times New Roman" pitchFamily="18" charset="0"/>
                <a:ea typeface="宋体" pitchFamily="2" charset="-122"/>
                <a:cs typeface="Times New Roman" pitchFamily="18" charset="0"/>
              </a:rPr>
              <a:t>(</a:t>
            </a:r>
            <a:r>
              <a:rPr lang="en-US" altLang="zh-CN" sz="2400" b="0" dirty="0" err="1">
                <a:latin typeface="Times New Roman" pitchFamily="18" charset="0"/>
                <a:ea typeface="宋体" pitchFamily="2" charset="-122"/>
                <a:cs typeface="Times New Roman" pitchFamily="18" charset="0"/>
              </a:rPr>
              <a:t>int</a:t>
            </a:r>
            <a:r>
              <a:rPr lang="en-US" altLang="zh-CN" sz="2400" b="0" dirty="0">
                <a:latin typeface="Times New Roman" pitchFamily="18" charset="0"/>
                <a:ea typeface="宋体" pitchFamily="2" charset="-122"/>
                <a:cs typeface="Times New Roman" pitchFamily="18" charset="0"/>
              </a:rPr>
              <a:t> item, </a:t>
            </a:r>
            <a:r>
              <a:rPr lang="en-US" altLang="zh-CN" sz="2400" b="0" dirty="0" err="1">
                <a:latin typeface="Times New Roman" pitchFamily="18" charset="0"/>
                <a:ea typeface="宋体" pitchFamily="2" charset="-122"/>
                <a:cs typeface="Times New Roman" pitchFamily="18" charset="0"/>
              </a:rPr>
              <a:t>int</a:t>
            </a:r>
            <a:r>
              <a:rPr lang="en-US" altLang="zh-CN" sz="2400" b="0" dirty="0">
                <a:latin typeface="Times New Roman" pitchFamily="18" charset="0"/>
                <a:ea typeface="宋体" pitchFamily="2" charset="-122"/>
                <a:cs typeface="Times New Roman" pitchFamily="18" charset="0"/>
              </a:rPr>
              <a:t> array[ ], </a:t>
            </a:r>
            <a:r>
              <a:rPr lang="en-US" altLang="zh-CN" sz="2400" b="0" dirty="0" err="1">
                <a:latin typeface="Times New Roman" pitchFamily="18" charset="0"/>
                <a:ea typeface="宋体" pitchFamily="2" charset="-122"/>
                <a:cs typeface="Times New Roman" pitchFamily="18" charset="0"/>
              </a:rPr>
              <a:t>int</a:t>
            </a:r>
            <a:r>
              <a:rPr lang="en-US" altLang="zh-CN" sz="2400" b="0" dirty="0">
                <a:latin typeface="Times New Roman" pitchFamily="18" charset="0"/>
                <a:ea typeface="宋体" pitchFamily="2" charset="-122"/>
                <a:cs typeface="Times New Roman" pitchFamily="18" charset="0"/>
              </a:rPr>
              <a:t> </a:t>
            </a:r>
            <a:r>
              <a:rPr lang="en-US" altLang="zh-CN" sz="2400" b="0" dirty="0" err="1">
                <a:latin typeface="Times New Roman" pitchFamily="18" charset="0"/>
                <a:ea typeface="宋体" pitchFamily="2" charset="-122"/>
                <a:cs typeface="Times New Roman" pitchFamily="18" charset="0"/>
              </a:rPr>
              <a:t>len</a:t>
            </a:r>
            <a:r>
              <a:rPr lang="en-US" altLang="zh-CN" sz="2400" b="0" dirty="0">
                <a:latin typeface="Times New Roman" pitchFamily="18" charset="0"/>
                <a:ea typeface="宋体" pitchFamily="2" charset="-122"/>
                <a:cs typeface="Times New Roman" pitchFamily="18" charset="0"/>
              </a:rPr>
              <a:t>)</a:t>
            </a:r>
          </a:p>
          <a:p>
            <a:pPr>
              <a:lnSpc>
                <a:spcPct val="80000"/>
              </a:lnSpc>
              <a:spcBef>
                <a:spcPts val="600"/>
              </a:spcBef>
              <a:buFont typeface="Wingdings" pitchFamily="2" charset="2"/>
              <a:buNone/>
            </a:pPr>
            <a:r>
              <a:rPr lang="en-US" altLang="zh-CN" sz="2400" b="0" dirty="0">
                <a:latin typeface="Times New Roman" pitchFamily="18" charset="0"/>
                <a:ea typeface="宋体" pitchFamily="2" charset="-122"/>
                <a:cs typeface="Times New Roman" pitchFamily="18" charset="0"/>
              </a:rPr>
              <a:t>{</a:t>
            </a:r>
          </a:p>
          <a:p>
            <a:pPr lvl="1">
              <a:lnSpc>
                <a:spcPct val="80000"/>
              </a:lnSpc>
              <a:spcBef>
                <a:spcPts val="600"/>
              </a:spcBef>
              <a:buFont typeface="Wingdings" pitchFamily="2" charset="2"/>
              <a:buNone/>
            </a:pPr>
            <a:r>
              <a:rPr lang="en-US" altLang="zh-CN" sz="2400" dirty="0" err="1">
                <a:latin typeface="Times New Roman" pitchFamily="18" charset="0"/>
                <a:ea typeface="宋体" pitchFamily="2" charset="-122"/>
                <a:cs typeface="Times New Roman" pitchFamily="18" charset="0"/>
              </a:rPr>
              <a:t>int</a:t>
            </a:r>
            <a:r>
              <a:rPr lang="en-US" altLang="zh-CN" sz="2400" dirty="0">
                <a:latin typeface="Times New Roman" pitchFamily="18" charset="0"/>
                <a:ea typeface="宋体" pitchFamily="2" charset="-122"/>
                <a:cs typeface="Times New Roman" pitchFamily="18" charset="0"/>
              </a:rPr>
              <a:t> low=0, high=len-1, mid;</a:t>
            </a:r>
          </a:p>
          <a:p>
            <a:pPr lvl="1">
              <a:lnSpc>
                <a:spcPct val="8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while(low &lt;= high){</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mid = (high + low) / 2;</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if(( item &lt; array[mid])</a:t>
            </a:r>
          </a:p>
          <a:p>
            <a:pPr lvl="3" indent="0">
              <a:lnSpc>
                <a:spcPct val="80000"/>
              </a:lnSpc>
              <a:spcBef>
                <a:spcPts val="600"/>
              </a:spcBef>
            </a:pPr>
            <a:r>
              <a:rPr lang="en-US" altLang="zh-CN" dirty="0">
                <a:latin typeface="Times New Roman" pitchFamily="18" charset="0"/>
                <a:ea typeface="宋体" pitchFamily="2" charset="-122"/>
                <a:cs typeface="Times New Roman" pitchFamily="18" charset="0"/>
              </a:rPr>
              <a:t>   high = mid – 1;</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else if ( item &gt; array[mid])</a:t>
            </a:r>
          </a:p>
          <a:p>
            <a:pPr lvl="3" indent="0">
              <a:lnSpc>
                <a:spcPct val="80000"/>
              </a:lnSpc>
              <a:spcBef>
                <a:spcPts val="600"/>
              </a:spcBef>
            </a:pPr>
            <a:r>
              <a:rPr lang="en-US" altLang="zh-CN" dirty="0">
                <a:latin typeface="Times New Roman" pitchFamily="18" charset="0"/>
                <a:ea typeface="宋体" pitchFamily="2" charset="-122"/>
                <a:cs typeface="Times New Roman" pitchFamily="18" charset="0"/>
              </a:rPr>
              <a:t>   low = mid + 1;</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else</a:t>
            </a:r>
          </a:p>
          <a:p>
            <a:pPr lvl="3" indent="0">
              <a:lnSpc>
                <a:spcPct val="80000"/>
              </a:lnSpc>
              <a:spcBef>
                <a:spcPts val="600"/>
              </a:spcBef>
            </a:pPr>
            <a:r>
              <a:rPr lang="en-US" altLang="zh-CN" dirty="0">
                <a:latin typeface="Times New Roman" pitchFamily="18" charset="0"/>
                <a:ea typeface="宋体" pitchFamily="2" charset="-122"/>
                <a:cs typeface="Times New Roman" pitchFamily="18" charset="0"/>
              </a:rPr>
              <a:t>   return (mid);</a:t>
            </a:r>
          </a:p>
          <a:p>
            <a:pPr lvl="1">
              <a:lnSpc>
                <a:spcPct val="8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a:t>
            </a:r>
          </a:p>
          <a:p>
            <a:pPr lvl="1">
              <a:lnSpc>
                <a:spcPct val="8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return -1;</a:t>
            </a:r>
          </a:p>
          <a:p>
            <a:pPr>
              <a:lnSpc>
                <a:spcPct val="80000"/>
              </a:lnSpc>
              <a:spcBef>
                <a:spcPts val="600"/>
              </a:spcBef>
              <a:buFont typeface="Wingdings" pitchFamily="2" charset="2"/>
              <a:buNone/>
            </a:pPr>
            <a:r>
              <a:rPr lang="en-US" altLang="zh-CN" sz="2400" b="0" dirty="0">
                <a:latin typeface="Times New Roman" pitchFamily="18" charset="0"/>
                <a:ea typeface="宋体" pitchFamily="2" charset="-122"/>
                <a:cs typeface="Times New Roman" pitchFamily="18" charset="0"/>
              </a:rPr>
              <a:t>}</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灯片编号占位符 4"/>
          <p:cNvSpPr>
            <a:spLocks noGrp="1"/>
          </p:cNvSpPr>
          <p:nvPr>
            <p:ph type="sldNum" sz="quarter" idx="11"/>
          </p:nvPr>
        </p:nvSpPr>
        <p:spPr>
          <a:noFill/>
        </p:spPr>
        <p:txBody>
          <a:bodyPr/>
          <a:lstStyle/>
          <a:p>
            <a:fld id="{06E4AFE4-8CE3-4FEF-8E0C-FD49065B7A0A}" type="slidenum">
              <a:rPr lang="en-US" altLang="zh-CN" smtClean="0"/>
              <a:pPr/>
              <a:t>119</a:t>
            </a:fld>
            <a:endParaRPr lang="en-US" altLang="zh-CN"/>
          </a:p>
        </p:txBody>
      </p:sp>
      <p:sp>
        <p:nvSpPr>
          <p:cNvPr id="98308"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8</a:t>
            </a:r>
            <a:r>
              <a:rPr lang="zh-CN" altLang="en-US" dirty="0" smtClean="0">
                <a:ea typeface="宋体" pitchFamily="2" charset="-122"/>
              </a:rPr>
              <a:t>：</a:t>
            </a:r>
            <a:r>
              <a:rPr lang="zh-CN" altLang="en-US" dirty="0">
                <a:ea typeface="宋体" pitchFamily="2" charset="-122"/>
              </a:rPr>
              <a:t>代码实现</a:t>
            </a:r>
          </a:p>
        </p:txBody>
      </p:sp>
      <p:sp>
        <p:nvSpPr>
          <p:cNvPr id="98309" name="Rectangle 3"/>
          <p:cNvSpPr>
            <a:spLocks noGrp="1" noChangeArrowheads="1"/>
          </p:cNvSpPr>
          <p:nvPr>
            <p:ph type="body" idx="1"/>
          </p:nvPr>
        </p:nvSpPr>
        <p:spPr>
          <a:xfrm>
            <a:off x="1305225" y="1124930"/>
            <a:ext cx="9484069" cy="5401926"/>
          </a:xfrm>
        </p:spPr>
        <p:txBody>
          <a:bodyPr/>
          <a:lstStyle/>
          <a:p>
            <a:pPr>
              <a:lnSpc>
                <a:spcPct val="70000"/>
              </a:lnSpc>
              <a:spcBef>
                <a:spcPts val="600"/>
              </a:spcBef>
              <a:buFont typeface="Wingdings" pitchFamily="2" charset="2"/>
              <a:buNone/>
            </a:pPr>
            <a:r>
              <a:rPr lang="en-US" altLang="zh-CN" sz="2100" b="0" dirty="0">
                <a:latin typeface="Times New Roman" pitchFamily="18" charset="0"/>
                <a:ea typeface="宋体" pitchFamily="2" charset="-122"/>
                <a:cs typeface="Times New Roman" pitchFamily="18" charset="0"/>
              </a:rPr>
              <a:t>#include &lt;</a:t>
            </a:r>
            <a:r>
              <a:rPr lang="en-US" altLang="zh-CN" sz="2100" b="0" dirty="0" err="1">
                <a:latin typeface="Times New Roman" pitchFamily="18" charset="0"/>
                <a:ea typeface="宋体" pitchFamily="2" charset="-122"/>
                <a:cs typeface="Times New Roman" pitchFamily="18" charset="0"/>
              </a:rPr>
              <a:t>stdio.h</a:t>
            </a:r>
            <a:r>
              <a:rPr lang="en-US" altLang="zh-CN" sz="2100" b="0" dirty="0">
                <a:latin typeface="Times New Roman" pitchFamily="18" charset="0"/>
                <a:ea typeface="宋体" pitchFamily="2" charset="-122"/>
                <a:cs typeface="Times New Roman" pitchFamily="18" charset="0"/>
              </a:rPr>
              <a:t>&gt;</a:t>
            </a:r>
          </a:p>
          <a:p>
            <a:pPr>
              <a:lnSpc>
                <a:spcPct val="70000"/>
              </a:lnSpc>
              <a:spcBef>
                <a:spcPts val="600"/>
              </a:spcBef>
              <a:buFont typeface="Wingdings" pitchFamily="2" charset="2"/>
              <a:buNone/>
            </a:pPr>
            <a:r>
              <a:rPr lang="en-US" altLang="zh-CN" sz="2100" b="0" dirty="0" err="1">
                <a:latin typeface="Times New Roman" pitchFamily="18" charset="0"/>
                <a:ea typeface="宋体" pitchFamily="2" charset="-122"/>
                <a:cs typeface="Times New Roman" pitchFamily="18" charset="0"/>
              </a:rPr>
              <a:t>struct</a:t>
            </a:r>
            <a:r>
              <a:rPr lang="en-US" altLang="zh-CN" sz="2100" b="0" dirty="0">
                <a:latin typeface="Times New Roman" pitchFamily="18" charset="0"/>
                <a:ea typeface="宋体" pitchFamily="2" charset="-122"/>
                <a:cs typeface="Times New Roman" pitchFamily="18" charset="0"/>
              </a:rPr>
              <a:t> Key {</a:t>
            </a:r>
          </a:p>
          <a:p>
            <a:pPr lvl="1">
              <a:lnSpc>
                <a:spcPct val="70000"/>
              </a:lnSpc>
              <a:spcBef>
                <a:spcPts val="600"/>
              </a:spcBef>
              <a:buFont typeface="Wingdings" pitchFamily="2" charset="2"/>
              <a:buNone/>
            </a:pPr>
            <a:r>
              <a:rPr lang="en-US" altLang="zh-CN" sz="2100" dirty="0">
                <a:latin typeface="Times New Roman" pitchFamily="18" charset="0"/>
                <a:ea typeface="宋体" pitchFamily="2" charset="-122"/>
                <a:cs typeface="Times New Roman" pitchFamily="18" charset="0"/>
              </a:rPr>
              <a:t>char  *keyword;</a:t>
            </a:r>
          </a:p>
          <a:p>
            <a:pPr lvl="1">
              <a:lnSpc>
                <a:spcPct val="70000"/>
              </a:lnSpc>
              <a:spcBef>
                <a:spcPts val="600"/>
              </a:spcBef>
              <a:buFont typeface="Wingdings" pitchFamily="2" charset="2"/>
              <a:buNone/>
            </a:pPr>
            <a:r>
              <a:rPr lang="en-US" altLang="zh-CN" sz="2100" dirty="0" err="1">
                <a:latin typeface="Times New Roman" pitchFamily="18" charset="0"/>
                <a:ea typeface="宋体" pitchFamily="2" charset="-122"/>
                <a:cs typeface="Times New Roman" pitchFamily="18" charset="0"/>
              </a:rPr>
              <a:t>int</a:t>
            </a:r>
            <a:r>
              <a:rPr lang="en-US" altLang="zh-CN" sz="2100" dirty="0">
                <a:latin typeface="Times New Roman" pitchFamily="18" charset="0"/>
                <a:ea typeface="宋体" pitchFamily="2" charset="-122"/>
                <a:cs typeface="Times New Roman" pitchFamily="18" charset="0"/>
              </a:rPr>
              <a:t>  </a:t>
            </a:r>
            <a:r>
              <a:rPr lang="en-US" altLang="zh-CN" sz="2100" dirty="0" err="1">
                <a:latin typeface="Times New Roman" pitchFamily="18" charset="0"/>
                <a:ea typeface="宋体" pitchFamily="2" charset="-122"/>
                <a:cs typeface="Times New Roman" pitchFamily="18" charset="0"/>
              </a:rPr>
              <a:t>keycount</a:t>
            </a:r>
            <a:r>
              <a:rPr lang="en-US" altLang="zh-CN" sz="2100" dirty="0">
                <a:latin typeface="Times New Roman" pitchFamily="18" charset="0"/>
                <a:ea typeface="宋体" pitchFamily="2" charset="-122"/>
                <a:cs typeface="Times New Roman" pitchFamily="18" charset="0"/>
              </a:rPr>
              <a:t>;</a:t>
            </a:r>
          </a:p>
          <a:p>
            <a:pPr>
              <a:lnSpc>
                <a:spcPct val="70000"/>
              </a:lnSpc>
              <a:spcBef>
                <a:spcPts val="600"/>
              </a:spcBef>
              <a:buFont typeface="Wingdings" pitchFamily="2" charset="2"/>
              <a:buNone/>
            </a:pPr>
            <a:r>
              <a:rPr lang="en-US" altLang="zh-CN" sz="2100" b="0" dirty="0">
                <a:latin typeface="Times New Roman" pitchFamily="18" charset="0"/>
                <a:ea typeface="宋体" pitchFamily="2" charset="-122"/>
                <a:cs typeface="Times New Roman" pitchFamily="18" charset="0"/>
              </a:rPr>
              <a:t>} </a:t>
            </a:r>
            <a:r>
              <a:rPr lang="en-US" altLang="zh-CN" sz="2100" b="0" dirty="0" err="1">
                <a:latin typeface="Times New Roman" pitchFamily="18" charset="0"/>
                <a:ea typeface="宋体" pitchFamily="2" charset="-122"/>
                <a:cs typeface="Times New Roman" pitchFamily="18" charset="0"/>
              </a:rPr>
              <a:t>Keytab</a:t>
            </a:r>
            <a:r>
              <a:rPr lang="en-US" altLang="zh-CN" sz="2100" b="0" dirty="0">
                <a:latin typeface="Times New Roman" pitchFamily="18" charset="0"/>
                <a:ea typeface="宋体" pitchFamily="2" charset="-122"/>
                <a:cs typeface="Times New Roman" pitchFamily="18" charset="0"/>
              </a:rPr>
              <a:t>[ ] = {</a:t>
            </a:r>
          </a:p>
          <a:p>
            <a:pPr lvl="1">
              <a:lnSpc>
                <a:spcPct val="70000"/>
              </a:lnSpc>
              <a:spcBef>
                <a:spcPts val="600"/>
              </a:spcBef>
              <a:buFont typeface="Wingdings" pitchFamily="2" charset="2"/>
              <a:buNone/>
            </a:pPr>
            <a:r>
              <a:rPr lang="en-US" altLang="zh-CN" sz="2100" dirty="0">
                <a:latin typeface="Times New Roman" pitchFamily="18" charset="0"/>
                <a:ea typeface="宋体" pitchFamily="2" charset="-122"/>
                <a:cs typeface="Times New Roman" pitchFamily="18" charset="0"/>
              </a:rPr>
              <a:t>“auto”, 0,</a:t>
            </a:r>
          </a:p>
          <a:p>
            <a:pPr lvl="1">
              <a:lnSpc>
                <a:spcPct val="70000"/>
              </a:lnSpc>
              <a:spcBef>
                <a:spcPts val="600"/>
              </a:spcBef>
              <a:buFont typeface="Wingdings" pitchFamily="2" charset="2"/>
              <a:buNone/>
            </a:pPr>
            <a:r>
              <a:rPr lang="en-US" altLang="zh-CN" sz="2100" dirty="0">
                <a:latin typeface="Times New Roman" pitchFamily="18" charset="0"/>
                <a:ea typeface="宋体" pitchFamily="2" charset="-122"/>
                <a:cs typeface="Times New Roman" pitchFamily="18" charset="0"/>
              </a:rPr>
              <a:t>“break”, 0,</a:t>
            </a:r>
          </a:p>
          <a:p>
            <a:pPr lvl="1">
              <a:lnSpc>
                <a:spcPct val="70000"/>
              </a:lnSpc>
              <a:spcBef>
                <a:spcPts val="600"/>
              </a:spcBef>
              <a:buFont typeface="Wingdings" pitchFamily="2" charset="2"/>
              <a:buNone/>
            </a:pPr>
            <a:r>
              <a:rPr lang="en-US" altLang="zh-CN" sz="2100" dirty="0">
                <a:latin typeface="Times New Roman" pitchFamily="18" charset="0"/>
                <a:ea typeface="宋体" pitchFamily="2" charset="-122"/>
                <a:cs typeface="Times New Roman" pitchFamily="18" charset="0"/>
              </a:rPr>
              <a:t>“case”, 0,</a:t>
            </a:r>
          </a:p>
          <a:p>
            <a:pPr lvl="1">
              <a:lnSpc>
                <a:spcPct val="70000"/>
              </a:lnSpc>
              <a:spcBef>
                <a:spcPts val="600"/>
              </a:spcBef>
              <a:buFont typeface="Wingdings" pitchFamily="2" charset="2"/>
              <a:buNone/>
            </a:pPr>
            <a:r>
              <a:rPr lang="en-US" altLang="zh-CN" sz="2100" dirty="0">
                <a:latin typeface="Times New Roman" pitchFamily="18" charset="0"/>
                <a:ea typeface="宋体" pitchFamily="2" charset="-122"/>
                <a:cs typeface="Times New Roman" pitchFamily="18" charset="0"/>
              </a:rPr>
              <a:t>…</a:t>
            </a:r>
          </a:p>
          <a:p>
            <a:pPr lvl="1">
              <a:lnSpc>
                <a:spcPct val="70000"/>
              </a:lnSpc>
              <a:spcBef>
                <a:spcPts val="600"/>
              </a:spcBef>
              <a:buFont typeface="Wingdings" pitchFamily="2" charset="2"/>
              <a:buNone/>
            </a:pPr>
            <a:r>
              <a:rPr lang="en-US" altLang="zh-CN" sz="2100" dirty="0">
                <a:latin typeface="Times New Roman" pitchFamily="18" charset="0"/>
                <a:ea typeface="宋体" pitchFamily="2" charset="-122"/>
                <a:cs typeface="Times New Roman" pitchFamily="18" charset="0"/>
              </a:rPr>
              <a:t>“while”, 0</a:t>
            </a:r>
          </a:p>
          <a:p>
            <a:pPr>
              <a:lnSpc>
                <a:spcPct val="70000"/>
              </a:lnSpc>
              <a:spcBef>
                <a:spcPts val="600"/>
              </a:spcBef>
              <a:buNone/>
            </a:pPr>
            <a:r>
              <a:rPr lang="en-US" altLang="zh-CN" sz="2100" b="0" dirty="0">
                <a:latin typeface="Times New Roman" pitchFamily="18" charset="0"/>
                <a:ea typeface="宋体" pitchFamily="2" charset="-122"/>
                <a:cs typeface="Times New Roman" pitchFamily="18" charset="0"/>
              </a:rPr>
              <a:t>};</a:t>
            </a:r>
            <a:r>
              <a:rPr lang="en-US" altLang="zh-CN" sz="2100" b="0" dirty="0">
                <a:solidFill>
                  <a:srgbClr val="FF0000"/>
                </a:solidFill>
                <a:latin typeface="Times New Roman" pitchFamily="18" charset="0"/>
                <a:ea typeface="宋体" pitchFamily="2" charset="-122"/>
                <a:cs typeface="Times New Roman" pitchFamily="18" charset="0"/>
              </a:rPr>
              <a:t> //</a:t>
            </a:r>
            <a:r>
              <a:rPr lang="zh-CN" altLang="en-US" sz="2100" b="0" dirty="0">
                <a:solidFill>
                  <a:srgbClr val="FF0000"/>
                </a:solidFill>
                <a:latin typeface="Times New Roman" pitchFamily="18" charset="0"/>
                <a:ea typeface="宋体" pitchFamily="2" charset="-122"/>
                <a:cs typeface="Times New Roman" pitchFamily="18" charset="0"/>
              </a:rPr>
              <a:t>定义关键词表结构</a:t>
            </a:r>
            <a:endParaRPr lang="en-US" altLang="zh-CN" sz="2100" b="0" dirty="0">
              <a:latin typeface="Times New Roman" pitchFamily="18" charset="0"/>
              <a:ea typeface="宋体" pitchFamily="2" charset="-122"/>
              <a:cs typeface="Times New Roman" pitchFamily="18" charset="0"/>
            </a:endParaRPr>
          </a:p>
          <a:p>
            <a:pPr>
              <a:lnSpc>
                <a:spcPct val="70000"/>
              </a:lnSpc>
              <a:spcBef>
                <a:spcPts val="600"/>
              </a:spcBef>
              <a:buFont typeface="Wingdings" pitchFamily="2" charset="2"/>
              <a:buNone/>
            </a:pPr>
            <a:r>
              <a:rPr lang="en-US" altLang="zh-CN" sz="2100" b="0" dirty="0">
                <a:latin typeface="Times New Roman" pitchFamily="18" charset="0"/>
                <a:ea typeface="宋体" pitchFamily="2" charset="-122"/>
                <a:cs typeface="Times New Roman" pitchFamily="18" charset="0"/>
              </a:rPr>
              <a:t> #define  MAXWORD  20</a:t>
            </a:r>
          </a:p>
          <a:p>
            <a:pPr>
              <a:lnSpc>
                <a:spcPct val="70000"/>
              </a:lnSpc>
              <a:spcBef>
                <a:spcPts val="600"/>
              </a:spcBef>
              <a:buNone/>
            </a:pPr>
            <a:r>
              <a:rPr lang="en-US" altLang="zh-CN" sz="2100" b="0" dirty="0">
                <a:latin typeface="Times New Roman" pitchFamily="18" charset="0"/>
                <a:ea typeface="宋体" pitchFamily="2" charset="-122"/>
                <a:cs typeface="Times New Roman" pitchFamily="18" charset="0"/>
              </a:rPr>
              <a:t>#define  NKEYS  </a:t>
            </a:r>
            <a:r>
              <a:rPr lang="en-US" altLang="zh-CN" sz="2100" dirty="0">
                <a:solidFill>
                  <a:srgbClr val="0033CC"/>
                </a:solidFill>
                <a:latin typeface="Times New Roman" pitchFamily="18" charset="0"/>
                <a:ea typeface="宋体" pitchFamily="2" charset="-122"/>
                <a:cs typeface="Times New Roman" pitchFamily="18" charset="0"/>
              </a:rPr>
              <a:t>(</a:t>
            </a:r>
            <a:r>
              <a:rPr lang="en-US" altLang="zh-CN" sz="2100" dirty="0" err="1">
                <a:solidFill>
                  <a:srgbClr val="0033CC"/>
                </a:solidFill>
                <a:latin typeface="Times New Roman" pitchFamily="18" charset="0"/>
                <a:ea typeface="宋体" pitchFamily="2" charset="-122"/>
                <a:cs typeface="Times New Roman" pitchFamily="18" charset="0"/>
              </a:rPr>
              <a:t>sizeof</a:t>
            </a:r>
            <a:r>
              <a:rPr lang="en-US" altLang="zh-CN" sz="2100" dirty="0">
                <a:solidFill>
                  <a:srgbClr val="0033CC"/>
                </a:solidFill>
                <a:latin typeface="Times New Roman" pitchFamily="18" charset="0"/>
                <a:ea typeface="宋体" pitchFamily="2" charset="-122"/>
                <a:cs typeface="Times New Roman" pitchFamily="18" charset="0"/>
              </a:rPr>
              <a:t>(</a:t>
            </a:r>
            <a:r>
              <a:rPr lang="en-US" altLang="zh-CN" sz="2100" dirty="0" err="1">
                <a:solidFill>
                  <a:srgbClr val="0033CC"/>
                </a:solidFill>
                <a:latin typeface="Times New Roman" pitchFamily="18" charset="0"/>
                <a:ea typeface="宋体" pitchFamily="2" charset="-122"/>
                <a:cs typeface="Times New Roman" pitchFamily="18" charset="0"/>
              </a:rPr>
              <a:t>Keytab</a:t>
            </a:r>
            <a:r>
              <a:rPr lang="en-US" altLang="zh-CN" sz="2100" dirty="0">
                <a:solidFill>
                  <a:srgbClr val="0033CC"/>
                </a:solidFill>
                <a:latin typeface="Times New Roman" pitchFamily="18" charset="0"/>
                <a:ea typeface="宋体" pitchFamily="2" charset="-122"/>
                <a:cs typeface="Times New Roman" pitchFamily="18" charset="0"/>
              </a:rPr>
              <a:t>) / </a:t>
            </a:r>
            <a:r>
              <a:rPr lang="en-US" altLang="zh-CN" sz="2100" dirty="0" err="1">
                <a:solidFill>
                  <a:srgbClr val="0033CC"/>
                </a:solidFill>
                <a:latin typeface="Times New Roman" pitchFamily="18" charset="0"/>
                <a:ea typeface="宋体" pitchFamily="2" charset="-122"/>
                <a:cs typeface="Times New Roman" pitchFamily="18" charset="0"/>
              </a:rPr>
              <a:t>sizeof</a:t>
            </a:r>
            <a:r>
              <a:rPr lang="en-US" altLang="zh-CN" sz="2100" dirty="0">
                <a:solidFill>
                  <a:srgbClr val="0033CC"/>
                </a:solidFill>
                <a:latin typeface="Times New Roman" pitchFamily="18" charset="0"/>
                <a:ea typeface="宋体" pitchFamily="2" charset="-122"/>
                <a:cs typeface="Times New Roman" pitchFamily="18" charset="0"/>
              </a:rPr>
              <a:t>(</a:t>
            </a:r>
            <a:r>
              <a:rPr lang="en-US" altLang="zh-CN" sz="2100" dirty="0" err="1">
                <a:solidFill>
                  <a:srgbClr val="0033CC"/>
                </a:solidFill>
                <a:latin typeface="Times New Roman" pitchFamily="18" charset="0"/>
                <a:ea typeface="宋体" pitchFamily="2" charset="-122"/>
                <a:cs typeface="Times New Roman" pitchFamily="18" charset="0"/>
              </a:rPr>
              <a:t>struct</a:t>
            </a:r>
            <a:r>
              <a:rPr lang="en-US" altLang="zh-CN" sz="2100" dirty="0">
                <a:solidFill>
                  <a:srgbClr val="0033CC"/>
                </a:solidFill>
                <a:latin typeface="Times New Roman" pitchFamily="18" charset="0"/>
                <a:ea typeface="宋体" pitchFamily="2" charset="-122"/>
                <a:cs typeface="Times New Roman" pitchFamily="18" charset="0"/>
              </a:rPr>
              <a:t>  Key))</a:t>
            </a:r>
            <a:r>
              <a:rPr lang="en-US" altLang="zh-CN" sz="2100" b="0" dirty="0">
                <a:solidFill>
                  <a:srgbClr val="FF0000"/>
                </a:solidFill>
                <a:latin typeface="Times New Roman" pitchFamily="18" charset="0"/>
                <a:ea typeface="宋体" pitchFamily="2" charset="-122"/>
                <a:cs typeface="Times New Roman" pitchFamily="18" charset="0"/>
              </a:rPr>
              <a:t> //</a:t>
            </a:r>
            <a:r>
              <a:rPr lang="zh-CN" altLang="en-US" sz="2100" b="0" dirty="0">
                <a:solidFill>
                  <a:srgbClr val="FF0000"/>
                </a:solidFill>
                <a:latin typeface="Times New Roman" pitchFamily="18" charset="0"/>
                <a:ea typeface="宋体" pitchFamily="2" charset="-122"/>
                <a:cs typeface="Times New Roman" pitchFamily="18" charset="0"/>
              </a:rPr>
              <a:t>定义关键词个数</a:t>
            </a:r>
            <a:endParaRPr lang="en-US" altLang="zh-CN" sz="2100" dirty="0">
              <a:solidFill>
                <a:srgbClr val="0033CC"/>
              </a:solidFill>
              <a:latin typeface="Times New Roman" pitchFamily="18" charset="0"/>
              <a:ea typeface="宋体" pitchFamily="2" charset="-122"/>
              <a:cs typeface="Times New Roman" pitchFamily="18" charset="0"/>
            </a:endParaRPr>
          </a:p>
          <a:p>
            <a:pPr>
              <a:lnSpc>
                <a:spcPct val="70000"/>
              </a:lnSpc>
              <a:spcBef>
                <a:spcPts val="600"/>
              </a:spcBef>
              <a:buNone/>
            </a:pPr>
            <a:r>
              <a:rPr lang="en-US" altLang="zh-CN" sz="2100" b="0" dirty="0">
                <a:latin typeface="Times New Roman" pitchFamily="18" charset="0"/>
                <a:ea typeface="宋体" pitchFamily="2" charset="-122"/>
                <a:cs typeface="Times New Roman" pitchFamily="18" charset="0"/>
              </a:rPr>
              <a:t>#define  LETTER  ‘a’</a:t>
            </a:r>
            <a:r>
              <a:rPr lang="en-US" altLang="zh-CN" sz="2100" b="0" dirty="0">
                <a:solidFill>
                  <a:srgbClr val="FF0000"/>
                </a:solidFill>
                <a:latin typeface="Times New Roman" pitchFamily="18" charset="0"/>
                <a:ea typeface="宋体" pitchFamily="2" charset="-122"/>
                <a:cs typeface="Times New Roman" pitchFamily="18" charset="0"/>
              </a:rPr>
              <a:t> //</a:t>
            </a:r>
            <a:r>
              <a:rPr lang="zh-CN" altLang="en-US" sz="2100" b="0" dirty="0">
                <a:solidFill>
                  <a:srgbClr val="FF0000"/>
                </a:solidFill>
                <a:latin typeface="Times New Roman" pitchFamily="18" charset="0"/>
                <a:ea typeface="宋体" pitchFamily="2" charset="-122"/>
                <a:cs typeface="Times New Roman" pitchFamily="18" charset="0"/>
              </a:rPr>
              <a:t>字符标识，判断类型用</a:t>
            </a:r>
            <a:endParaRPr lang="en-US" altLang="zh-CN" sz="2100" b="0" dirty="0">
              <a:latin typeface="Times New Roman" pitchFamily="18" charset="0"/>
              <a:ea typeface="宋体" pitchFamily="2" charset="-122"/>
              <a:cs typeface="Times New Roman" pitchFamily="18" charset="0"/>
            </a:endParaRPr>
          </a:p>
          <a:p>
            <a:pPr>
              <a:lnSpc>
                <a:spcPct val="70000"/>
              </a:lnSpc>
              <a:spcBef>
                <a:spcPts val="600"/>
              </a:spcBef>
              <a:buNone/>
            </a:pPr>
            <a:r>
              <a:rPr lang="en-US" altLang="zh-CN" sz="2100" b="0" dirty="0">
                <a:latin typeface="Times New Roman" pitchFamily="18" charset="0"/>
                <a:ea typeface="宋体" pitchFamily="2" charset="-122"/>
                <a:cs typeface="Times New Roman" pitchFamily="18" charset="0"/>
              </a:rPr>
              <a:t>#define  DIGIT  ‘0’</a:t>
            </a:r>
            <a:r>
              <a:rPr lang="en-US" altLang="zh-CN" sz="2100" b="0" dirty="0">
                <a:solidFill>
                  <a:srgbClr val="FF0000"/>
                </a:solidFill>
                <a:latin typeface="Times New Roman" pitchFamily="18" charset="0"/>
                <a:ea typeface="宋体" pitchFamily="2" charset="-122"/>
                <a:cs typeface="Times New Roman" pitchFamily="18" charset="0"/>
              </a:rPr>
              <a:t> //</a:t>
            </a:r>
            <a:r>
              <a:rPr lang="zh-CN" altLang="en-US" sz="2100" b="0" dirty="0">
                <a:solidFill>
                  <a:srgbClr val="FF0000"/>
                </a:solidFill>
                <a:latin typeface="Times New Roman" pitchFamily="18" charset="0"/>
                <a:ea typeface="宋体" pitchFamily="2" charset="-122"/>
                <a:cs typeface="Times New Roman" pitchFamily="18" charset="0"/>
              </a:rPr>
              <a:t>数字标识</a:t>
            </a:r>
            <a:endParaRPr lang="en-US" altLang="zh-CN" sz="2100" b="0" dirty="0">
              <a:latin typeface="Times New Roman" pitchFamily="18" charset="0"/>
              <a:ea typeface="宋体" pitchFamily="2" charset="-122"/>
              <a:cs typeface="Times New Roman" pitchFamily="18" charset="0"/>
            </a:endParaRPr>
          </a:p>
          <a:p>
            <a:pPr>
              <a:lnSpc>
                <a:spcPct val="70000"/>
              </a:lnSpc>
              <a:spcBef>
                <a:spcPts val="600"/>
              </a:spcBef>
              <a:buFont typeface="Wingdings" pitchFamily="2" charset="2"/>
              <a:buNone/>
            </a:pPr>
            <a:r>
              <a:rPr lang="en-US" altLang="zh-CN" sz="2100" b="0" dirty="0" err="1">
                <a:latin typeface="Times New Roman" pitchFamily="18" charset="0"/>
                <a:ea typeface="宋体" pitchFamily="2" charset="-122"/>
                <a:cs typeface="Times New Roman" pitchFamily="18" charset="0"/>
              </a:rPr>
              <a:t>struct</a:t>
            </a:r>
            <a:r>
              <a:rPr lang="en-US" altLang="zh-CN" sz="2100" b="0" dirty="0">
                <a:latin typeface="Times New Roman" pitchFamily="18" charset="0"/>
                <a:ea typeface="宋体" pitchFamily="2" charset="-122"/>
                <a:cs typeface="Times New Roman" pitchFamily="18" charset="0"/>
              </a:rPr>
              <a:t>  Key  *binary(char  *word,  </a:t>
            </a:r>
            <a:r>
              <a:rPr lang="en-US" altLang="zh-CN" sz="2100" b="0" dirty="0" err="1">
                <a:latin typeface="Times New Roman" pitchFamily="18" charset="0"/>
                <a:ea typeface="宋体" pitchFamily="2" charset="-122"/>
                <a:cs typeface="Times New Roman" pitchFamily="18" charset="0"/>
              </a:rPr>
              <a:t>struct</a:t>
            </a:r>
            <a:r>
              <a:rPr lang="en-US" altLang="zh-CN" sz="2100" b="0" dirty="0">
                <a:latin typeface="Times New Roman" pitchFamily="18" charset="0"/>
                <a:ea typeface="宋体" pitchFamily="2" charset="-122"/>
                <a:cs typeface="Times New Roman" pitchFamily="18" charset="0"/>
              </a:rPr>
              <a:t> Key  tab[ ],  </a:t>
            </a:r>
            <a:r>
              <a:rPr lang="en-US" altLang="zh-CN" sz="2100" b="0" dirty="0" err="1">
                <a:latin typeface="Times New Roman" pitchFamily="18" charset="0"/>
                <a:ea typeface="宋体" pitchFamily="2" charset="-122"/>
                <a:cs typeface="Times New Roman" pitchFamily="18" charset="0"/>
              </a:rPr>
              <a:t>int</a:t>
            </a:r>
            <a:r>
              <a:rPr lang="en-US" altLang="zh-CN" sz="2100" b="0" dirty="0">
                <a:latin typeface="Times New Roman" pitchFamily="18" charset="0"/>
                <a:ea typeface="宋体" pitchFamily="2" charset="-122"/>
                <a:cs typeface="Times New Roman" pitchFamily="18" charset="0"/>
              </a:rPr>
              <a:t>  n);</a:t>
            </a:r>
            <a:r>
              <a:rPr lang="en-US" altLang="zh-CN" sz="2100" b="0" dirty="0">
                <a:solidFill>
                  <a:srgbClr val="FF0000"/>
                </a:solidFill>
                <a:latin typeface="Times New Roman" pitchFamily="18" charset="0"/>
                <a:ea typeface="宋体" pitchFamily="2" charset="-122"/>
                <a:cs typeface="Times New Roman" pitchFamily="18" charset="0"/>
              </a:rPr>
              <a:t>//</a:t>
            </a:r>
            <a:r>
              <a:rPr lang="zh-CN" altLang="en-US" sz="2100" b="0" dirty="0">
                <a:solidFill>
                  <a:srgbClr val="FF0000"/>
                </a:solidFill>
                <a:latin typeface="Times New Roman" pitchFamily="18" charset="0"/>
                <a:ea typeface="宋体" pitchFamily="2" charset="-122"/>
                <a:cs typeface="Times New Roman" pitchFamily="18" charset="0"/>
              </a:rPr>
              <a:t>折半查找</a:t>
            </a:r>
            <a:endParaRPr lang="en-US" altLang="zh-CN" sz="2100" b="0" dirty="0">
              <a:solidFill>
                <a:srgbClr val="FF0000"/>
              </a:solidFill>
              <a:latin typeface="Times New Roman" pitchFamily="18" charset="0"/>
              <a:ea typeface="宋体" pitchFamily="2" charset="-122"/>
              <a:cs typeface="Times New Roman" pitchFamily="18" charset="0"/>
            </a:endParaRPr>
          </a:p>
          <a:p>
            <a:pPr>
              <a:lnSpc>
                <a:spcPct val="70000"/>
              </a:lnSpc>
              <a:spcBef>
                <a:spcPts val="600"/>
              </a:spcBef>
              <a:buNone/>
            </a:pPr>
            <a:r>
              <a:rPr lang="en-US" altLang="zh-CN" sz="2100" b="0" dirty="0">
                <a:latin typeface="Times New Roman" pitchFamily="18" charset="0"/>
                <a:ea typeface="宋体" pitchFamily="2" charset="-122"/>
                <a:cs typeface="Times New Roman" pitchFamily="18" charset="0"/>
              </a:rPr>
              <a:t>char  </a:t>
            </a:r>
            <a:r>
              <a:rPr lang="en-US" altLang="zh-CN" sz="2100" b="0" dirty="0" err="1">
                <a:latin typeface="Times New Roman" pitchFamily="18" charset="0"/>
                <a:ea typeface="宋体" pitchFamily="2" charset="-122"/>
                <a:cs typeface="Times New Roman" pitchFamily="18" charset="0"/>
              </a:rPr>
              <a:t>getword</a:t>
            </a:r>
            <a:r>
              <a:rPr lang="en-US" altLang="zh-CN" sz="2100" b="0" dirty="0">
                <a:latin typeface="Times New Roman" pitchFamily="18" charset="0"/>
                <a:ea typeface="宋体" pitchFamily="2" charset="-122"/>
                <a:cs typeface="Times New Roman" pitchFamily="18" charset="0"/>
              </a:rPr>
              <a:t>(char  *w,  </a:t>
            </a:r>
            <a:r>
              <a:rPr lang="en-US" altLang="zh-CN" sz="2100" b="0" dirty="0" err="1">
                <a:latin typeface="Times New Roman" pitchFamily="18" charset="0"/>
                <a:ea typeface="宋体" pitchFamily="2" charset="-122"/>
                <a:cs typeface="Times New Roman" pitchFamily="18" charset="0"/>
              </a:rPr>
              <a:t>int</a:t>
            </a:r>
            <a:r>
              <a:rPr lang="en-US" altLang="zh-CN" sz="2100" b="0" dirty="0">
                <a:latin typeface="Times New Roman" pitchFamily="18" charset="0"/>
                <a:ea typeface="宋体" pitchFamily="2" charset="-122"/>
                <a:cs typeface="Times New Roman" pitchFamily="18" charset="0"/>
              </a:rPr>
              <a:t> </a:t>
            </a:r>
            <a:r>
              <a:rPr lang="en-US" altLang="zh-CN" sz="2100" b="0" dirty="0" err="1">
                <a:latin typeface="Times New Roman" pitchFamily="18" charset="0"/>
                <a:ea typeface="宋体" pitchFamily="2" charset="-122"/>
                <a:cs typeface="Times New Roman" pitchFamily="18" charset="0"/>
              </a:rPr>
              <a:t>lim</a:t>
            </a:r>
            <a:r>
              <a:rPr lang="en-US" altLang="zh-CN" sz="2100" b="0" dirty="0">
                <a:latin typeface="Times New Roman" pitchFamily="18" charset="0"/>
                <a:ea typeface="宋体" pitchFamily="2" charset="-122"/>
                <a:cs typeface="Times New Roman" pitchFamily="18" charset="0"/>
              </a:rPr>
              <a:t>);</a:t>
            </a:r>
            <a:r>
              <a:rPr lang="en-US" altLang="zh-CN" sz="2100" b="0" dirty="0">
                <a:solidFill>
                  <a:srgbClr val="FF0000"/>
                </a:solidFill>
                <a:latin typeface="Times New Roman" pitchFamily="18" charset="0"/>
                <a:ea typeface="宋体" pitchFamily="2" charset="-122"/>
                <a:cs typeface="Times New Roman" pitchFamily="18" charset="0"/>
              </a:rPr>
              <a:t> //</a:t>
            </a:r>
            <a:r>
              <a:rPr lang="zh-CN" altLang="en-US" sz="2100" b="0" dirty="0">
                <a:solidFill>
                  <a:srgbClr val="FF0000"/>
                </a:solidFill>
                <a:latin typeface="Times New Roman" pitchFamily="18" charset="0"/>
                <a:ea typeface="宋体" pitchFamily="2" charset="-122"/>
                <a:cs typeface="Times New Roman" pitchFamily="18" charset="0"/>
              </a:rPr>
              <a:t>读入单词</a:t>
            </a:r>
            <a:endParaRPr lang="en-US" altLang="zh-CN" sz="2100" b="0" dirty="0">
              <a:latin typeface="Times New Roman" pitchFamily="18" charset="0"/>
              <a:ea typeface="宋体" pitchFamily="2" charset="-122"/>
              <a:cs typeface="Times New Roman" pitchFamily="18" charset="0"/>
            </a:endParaRPr>
          </a:p>
          <a:p>
            <a:pPr>
              <a:lnSpc>
                <a:spcPct val="70000"/>
              </a:lnSpc>
              <a:spcBef>
                <a:spcPts val="600"/>
              </a:spcBef>
              <a:buNone/>
            </a:pPr>
            <a:r>
              <a:rPr lang="en-US" altLang="zh-CN" sz="2100" b="0" dirty="0">
                <a:latin typeface="Times New Roman" pitchFamily="18" charset="0"/>
                <a:ea typeface="宋体" pitchFamily="2" charset="-122"/>
                <a:cs typeface="Times New Roman" pitchFamily="18" charset="0"/>
              </a:rPr>
              <a:t>char  type( </a:t>
            </a:r>
            <a:r>
              <a:rPr lang="en-US" altLang="zh-CN" sz="2100" b="0" dirty="0" err="1">
                <a:latin typeface="Times New Roman" pitchFamily="18" charset="0"/>
                <a:ea typeface="宋体" pitchFamily="2" charset="-122"/>
                <a:cs typeface="Times New Roman" pitchFamily="18" charset="0"/>
              </a:rPr>
              <a:t>int</a:t>
            </a:r>
            <a:r>
              <a:rPr lang="en-US" altLang="zh-CN" sz="2100" b="0" dirty="0">
                <a:latin typeface="Times New Roman" pitchFamily="18" charset="0"/>
                <a:ea typeface="宋体" pitchFamily="2" charset="-122"/>
                <a:cs typeface="Times New Roman" pitchFamily="18" charset="0"/>
              </a:rPr>
              <a:t> c);</a:t>
            </a:r>
            <a:r>
              <a:rPr lang="en-US" altLang="zh-CN" sz="2100" b="0" dirty="0">
                <a:solidFill>
                  <a:srgbClr val="FF0000"/>
                </a:solidFill>
                <a:latin typeface="Times New Roman" pitchFamily="18" charset="0"/>
                <a:ea typeface="宋体" pitchFamily="2" charset="-122"/>
                <a:cs typeface="Times New Roman" pitchFamily="18" charset="0"/>
              </a:rPr>
              <a:t> //</a:t>
            </a:r>
            <a:r>
              <a:rPr lang="zh-CN" altLang="en-US" sz="2100" b="0" dirty="0">
                <a:solidFill>
                  <a:srgbClr val="FF0000"/>
                </a:solidFill>
                <a:latin typeface="Times New Roman" pitchFamily="18" charset="0"/>
                <a:ea typeface="宋体" pitchFamily="2" charset="-122"/>
                <a:cs typeface="Times New Roman" pitchFamily="18" charset="0"/>
              </a:rPr>
              <a:t>判断类型</a:t>
            </a:r>
            <a:endParaRPr lang="en-US" altLang="zh-CN" sz="2100" b="0" dirty="0">
              <a:latin typeface="Times New Roman" pitchFamily="18" charset="0"/>
              <a:ea typeface="宋体" pitchFamily="2" charset="-122"/>
              <a:cs typeface="Times New Roman" pitchFamily="18" charset="0"/>
            </a:endParaRPr>
          </a:p>
          <a:p>
            <a:pPr>
              <a:lnSpc>
                <a:spcPct val="70000"/>
              </a:lnSpc>
              <a:spcBef>
                <a:spcPts val="600"/>
              </a:spcBef>
              <a:buNone/>
            </a:pPr>
            <a:r>
              <a:rPr lang="en-US" altLang="zh-CN" sz="2100" b="0" dirty="0">
                <a:latin typeface="Times New Roman" pitchFamily="18" charset="0"/>
                <a:ea typeface="宋体" pitchFamily="2" charset="-122"/>
                <a:cs typeface="Times New Roman" pitchFamily="18" charset="0"/>
              </a:rPr>
              <a:t>void </a:t>
            </a:r>
            <a:r>
              <a:rPr lang="en-US" altLang="zh-CN" sz="2100" b="0" dirty="0" err="1">
                <a:latin typeface="Times New Roman" pitchFamily="18" charset="0"/>
                <a:ea typeface="宋体" pitchFamily="2" charset="-122"/>
                <a:cs typeface="Times New Roman" pitchFamily="18" charset="0"/>
              </a:rPr>
              <a:t>printKey</a:t>
            </a:r>
            <a:r>
              <a:rPr lang="en-US" altLang="zh-CN" sz="2100" b="0" dirty="0">
                <a:latin typeface="Times New Roman" pitchFamily="18" charset="0"/>
                <a:ea typeface="宋体" pitchFamily="2" charset="-122"/>
                <a:cs typeface="Times New Roman" pitchFamily="18" charset="0"/>
              </a:rPr>
              <a:t>(</a:t>
            </a:r>
            <a:r>
              <a:rPr lang="en-US" altLang="zh-CN" sz="2100" b="0" dirty="0" err="1">
                <a:latin typeface="Times New Roman" pitchFamily="18" charset="0"/>
                <a:ea typeface="宋体" pitchFamily="2" charset="-122"/>
                <a:cs typeface="Times New Roman" pitchFamily="18" charset="0"/>
              </a:rPr>
              <a:t>struct</a:t>
            </a:r>
            <a:r>
              <a:rPr lang="en-US" altLang="zh-CN" sz="2100" b="0" dirty="0">
                <a:latin typeface="Times New Roman" pitchFamily="18" charset="0"/>
                <a:ea typeface="宋体" pitchFamily="2" charset="-122"/>
                <a:cs typeface="Times New Roman" pitchFamily="18" charset="0"/>
              </a:rPr>
              <a:t> Key  tab[ ],  </a:t>
            </a:r>
            <a:r>
              <a:rPr lang="en-US" altLang="zh-CN" sz="2100" b="0" dirty="0" err="1">
                <a:latin typeface="Times New Roman" pitchFamily="18" charset="0"/>
                <a:ea typeface="宋体" pitchFamily="2" charset="-122"/>
                <a:cs typeface="Times New Roman" pitchFamily="18" charset="0"/>
              </a:rPr>
              <a:t>int</a:t>
            </a:r>
            <a:r>
              <a:rPr lang="en-US" altLang="zh-CN" sz="2100" b="0" dirty="0">
                <a:latin typeface="Times New Roman" pitchFamily="18" charset="0"/>
                <a:ea typeface="宋体" pitchFamily="2" charset="-122"/>
                <a:cs typeface="Times New Roman" pitchFamily="18" charset="0"/>
              </a:rPr>
              <a:t>  n);</a:t>
            </a:r>
            <a:r>
              <a:rPr lang="en-US" altLang="zh-CN" sz="2100" b="0" dirty="0">
                <a:solidFill>
                  <a:srgbClr val="FF0000"/>
                </a:solidFill>
                <a:latin typeface="Times New Roman" pitchFamily="18" charset="0"/>
                <a:ea typeface="宋体" pitchFamily="2" charset="-122"/>
                <a:cs typeface="Times New Roman" pitchFamily="18" charset="0"/>
              </a:rPr>
              <a:t> //</a:t>
            </a:r>
            <a:r>
              <a:rPr lang="zh-CN" altLang="en-US" sz="2100" b="0" dirty="0">
                <a:solidFill>
                  <a:srgbClr val="FF0000"/>
                </a:solidFill>
                <a:latin typeface="Times New Roman" pitchFamily="18" charset="0"/>
                <a:ea typeface="宋体" pitchFamily="2" charset="-122"/>
                <a:cs typeface="Times New Roman" pitchFamily="18" charset="0"/>
              </a:rPr>
              <a:t>打印关键词出现次数</a:t>
            </a:r>
            <a:endParaRPr lang="en-US" altLang="zh-CN" sz="2100" b="0" dirty="0">
              <a:latin typeface="Times New Roman" pitchFamily="18" charset="0"/>
              <a:ea typeface="宋体" pitchFamily="2" charset="-122"/>
              <a:cs typeface="Times New Roman" pitchFamily="18" charset="0"/>
            </a:endParaRPr>
          </a:p>
        </p:txBody>
      </p:sp>
      <p:sp>
        <p:nvSpPr>
          <p:cNvPr id="164868" name="AutoShape 4"/>
          <p:cNvSpPr>
            <a:spLocks noChangeArrowheads="1"/>
          </p:cNvSpPr>
          <p:nvPr/>
        </p:nvSpPr>
        <p:spPr bwMode="auto">
          <a:xfrm>
            <a:off x="5166246" y="2493690"/>
            <a:ext cx="3748283" cy="936842"/>
          </a:xfrm>
          <a:prstGeom prst="wedgeRoundRectCallout">
            <a:avLst>
              <a:gd name="adj1" fmla="val -35695"/>
              <a:gd name="adj2" fmla="val 183508"/>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dirty="0"/>
              <a:t>关键字表长度（即关键字个数，或数组元素个数）</a:t>
            </a:r>
          </a:p>
        </p:txBody>
      </p:sp>
    </p:spTree>
    <p:extLst>
      <p:ext uri="{BB962C8B-B14F-4D97-AF65-F5344CB8AC3E}">
        <p14:creationId xmlns:p14="http://schemas.microsoft.com/office/powerpoint/2010/main" val="124032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5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关于数组的知识点</a:t>
            </a:r>
          </a:p>
        </p:txBody>
      </p:sp>
      <p:sp>
        <p:nvSpPr>
          <p:cNvPr id="3" name="Content Placeholder 2"/>
          <p:cNvSpPr>
            <a:spLocks noGrp="1"/>
          </p:cNvSpPr>
          <p:nvPr>
            <p:ph idx="1"/>
          </p:nvPr>
        </p:nvSpPr>
        <p:spPr/>
        <p:txBody>
          <a:bodyPr/>
          <a:lstStyle/>
          <a:p>
            <a:r>
              <a:rPr lang="zh-CN" altLang="en-US" dirty="0"/>
              <a:t>数组的定义（三要素：类型、名称和</a:t>
            </a:r>
            <a:r>
              <a:rPr lang="zh-CN" altLang="en-US" dirty="0">
                <a:solidFill>
                  <a:srgbClr val="FF0000"/>
                </a:solidFill>
              </a:rPr>
              <a:t>长度</a:t>
            </a:r>
            <a:r>
              <a:rPr lang="zh-CN" altLang="en-US" dirty="0"/>
              <a:t>）</a:t>
            </a:r>
            <a:endParaRPr lang="en-US" altLang="zh-CN" dirty="0"/>
          </a:p>
          <a:p>
            <a:r>
              <a:rPr lang="zh-CN" altLang="en-US" dirty="0"/>
              <a:t>数组的初始化（全部赋初值、部分赋初值、字符数组赋初值）</a:t>
            </a:r>
            <a:endParaRPr lang="en-US" altLang="zh-CN" dirty="0"/>
          </a:p>
          <a:p>
            <a:r>
              <a:rPr lang="zh-CN" altLang="en-US" dirty="0"/>
              <a:t>数组元素的访问</a:t>
            </a:r>
            <a:r>
              <a:rPr lang="en-US" altLang="zh-CN" dirty="0"/>
              <a:t>(</a:t>
            </a:r>
            <a:r>
              <a:rPr lang="zh-CN" altLang="en-US" dirty="0"/>
              <a:t>通过下标按元素访问</a:t>
            </a:r>
            <a:r>
              <a:rPr lang="en-US" altLang="zh-CN" dirty="0"/>
              <a:t>,</a:t>
            </a:r>
            <a:r>
              <a:rPr lang="zh-CN" altLang="en-US" dirty="0"/>
              <a:t>序号从</a:t>
            </a:r>
            <a:r>
              <a:rPr lang="en-US" altLang="zh-CN" dirty="0">
                <a:solidFill>
                  <a:srgbClr val="FF0000"/>
                </a:solidFill>
              </a:rPr>
              <a:t>0...N-1</a:t>
            </a:r>
            <a:r>
              <a:rPr lang="zh-CN" altLang="en-US" dirty="0"/>
              <a:t>，不允许进行整体操作</a:t>
            </a:r>
            <a:r>
              <a:rPr lang="en-US" altLang="zh-CN" dirty="0"/>
              <a:t>)</a:t>
            </a:r>
          </a:p>
          <a:p>
            <a:r>
              <a:rPr lang="en-US" altLang="zh-CN" dirty="0"/>
              <a:t> </a:t>
            </a:r>
            <a:r>
              <a:rPr lang="zh-CN" altLang="en-US" dirty="0"/>
              <a:t>数组作为函数参数（数组名</a:t>
            </a:r>
            <a:r>
              <a:rPr lang="zh-CN" altLang="en-US" dirty="0">
                <a:solidFill>
                  <a:srgbClr val="FF0000"/>
                </a:solidFill>
              </a:rPr>
              <a:t>传地址</a:t>
            </a:r>
            <a:r>
              <a:rPr lang="zh-CN" altLang="en-US" dirty="0"/>
              <a:t>，</a:t>
            </a:r>
            <a:r>
              <a:rPr lang="zh-CN" altLang="en-US" dirty="0">
                <a:solidFill>
                  <a:srgbClr val="FF0000"/>
                </a:solidFill>
              </a:rPr>
              <a:t>长度</a:t>
            </a:r>
            <a:r>
              <a:rPr lang="zh-CN" altLang="en-US" dirty="0"/>
              <a:t>问题）</a:t>
            </a:r>
            <a:endParaRPr lang="en-US" altLang="zh-CN" dirty="0"/>
          </a:p>
          <a:p>
            <a:r>
              <a:rPr lang="zh-CN" altLang="en-US" dirty="0"/>
              <a:t>字符数组（用字符数组来存放字符串的</a:t>
            </a:r>
            <a:r>
              <a:rPr lang="en-US" altLang="zh-CN" dirty="0">
                <a:solidFill>
                  <a:srgbClr val="FF0000"/>
                </a:solidFill>
              </a:rPr>
              <a:t>’\0’</a:t>
            </a:r>
            <a:r>
              <a:rPr lang="zh-CN" altLang="en-US" dirty="0"/>
              <a:t>问题）</a:t>
            </a:r>
            <a:endParaRPr lang="en-US" altLang="zh-CN" dirty="0"/>
          </a:p>
          <a:p>
            <a:endParaRPr lang="zh-CN" altLang="en-US" dirty="0"/>
          </a:p>
        </p:txBody>
      </p:sp>
      <p:sp>
        <p:nvSpPr>
          <p:cNvPr id="5" name="Slide Number Placeholder 4"/>
          <p:cNvSpPr>
            <a:spLocks noGrp="1"/>
          </p:cNvSpPr>
          <p:nvPr>
            <p:ph type="sldNum" sz="quarter" idx="11"/>
          </p:nvPr>
        </p:nvSpPr>
        <p:spPr/>
        <p:txBody>
          <a:bodyPr/>
          <a:lstStyle/>
          <a:p>
            <a:pPr>
              <a:defRPr/>
            </a:pPr>
            <a:fld id="{78FD3DB7-E5A3-424D-A321-26EF00AF3306}" type="slidenum">
              <a:rPr lang="en-US" altLang="zh-CN" smtClean="0"/>
              <a:pPr>
                <a:defRPr/>
              </a:pPr>
              <a:t>12</a:t>
            </a:fld>
            <a:endParaRPr lang="en-US" altLang="zh-CN"/>
          </a:p>
        </p:txBody>
      </p:sp>
      <p:sp>
        <p:nvSpPr>
          <p:cNvPr id="6" name="AutoShape 4"/>
          <p:cNvSpPr>
            <a:spLocks noChangeArrowheads="1"/>
          </p:cNvSpPr>
          <p:nvPr/>
        </p:nvSpPr>
        <p:spPr bwMode="auto">
          <a:xfrm>
            <a:off x="989782" y="5590034"/>
            <a:ext cx="7112190" cy="1224419"/>
          </a:xfrm>
          <a:prstGeom prst="wedgeEllipseCallout">
            <a:avLst>
              <a:gd name="adj1" fmla="val 45904"/>
              <a:gd name="adj2" fmla="val -75636"/>
            </a:avLst>
          </a:prstGeom>
          <a:solidFill>
            <a:srgbClr val="0033CC"/>
          </a:solidFill>
          <a:ln w="9525">
            <a:noFill/>
            <a:miter lim="800000"/>
            <a:headEnd/>
            <a:tailEnd/>
          </a:ln>
        </p:spPr>
        <p:txBody>
          <a:bodyPr lIns="108932" tIns="54466" rIns="108932" bIns="54466"/>
          <a:lstStyle/>
          <a:p>
            <a:pPr algn="ctr"/>
            <a:r>
              <a:rPr lang="zh-CN" altLang="en-US" sz="2900" dirty="0">
                <a:solidFill>
                  <a:schemeClr val="bg1"/>
                </a:solidFill>
                <a:latin typeface="楷体" pitchFamily="49" charset="-122"/>
                <a:ea typeface="楷体" pitchFamily="49" charset="-122"/>
              </a:rPr>
              <a:t>重要的事情说三遍</a:t>
            </a:r>
            <a:endParaRPr lang="en-US" altLang="zh-CN" sz="2900" dirty="0">
              <a:solidFill>
                <a:schemeClr val="bg1"/>
              </a:solidFill>
              <a:latin typeface="楷体" pitchFamily="49" charset="-122"/>
              <a:ea typeface="楷体" pitchFamily="49" charset="-122"/>
            </a:endParaRPr>
          </a:p>
          <a:p>
            <a:pPr algn="ctr"/>
            <a:r>
              <a:rPr lang="zh-CN" altLang="en-US" sz="2900" dirty="0">
                <a:solidFill>
                  <a:schemeClr val="bg1"/>
                </a:solidFill>
                <a:latin typeface="楷体" pitchFamily="49" charset="-122"/>
                <a:ea typeface="楷体" pitchFamily="49" charset="-122"/>
              </a:rPr>
              <a:t>我都说的不下六遍了</a:t>
            </a:r>
            <a:endParaRPr lang="en-US" altLang="zh-CN" sz="2900" dirty="0">
              <a:solidFill>
                <a:schemeClr val="bg1"/>
              </a:solidFill>
              <a:latin typeface="楷体" pitchFamily="49" charset="-122"/>
              <a:ea typeface="楷体" pitchFamily="49" charset="-122"/>
            </a:endParaRPr>
          </a:p>
        </p:txBody>
      </p:sp>
      <p:pic>
        <p:nvPicPr>
          <p:cNvPr id="7" name="Picture 1"/>
          <p:cNvPicPr>
            <a:picLocks noChangeAspect="1"/>
          </p:cNvPicPr>
          <p:nvPr/>
        </p:nvPicPr>
        <p:blipFill rotWithShape="1">
          <a:blip r:embed="rId3"/>
          <a:srcRect l="36144" t="26369" r="21343" b="53332"/>
          <a:stretch/>
        </p:blipFill>
        <p:spPr>
          <a:xfrm>
            <a:off x="858704" y="2277399"/>
            <a:ext cx="10377122" cy="2088716"/>
          </a:xfrm>
          <a:prstGeom prst="rect">
            <a:avLst/>
          </a:prstGeom>
        </p:spPr>
      </p:pic>
    </p:spTree>
    <p:extLst>
      <p:ext uri="{BB962C8B-B14F-4D97-AF65-F5344CB8AC3E}">
        <p14:creationId xmlns:p14="http://schemas.microsoft.com/office/powerpoint/2010/main" val="114300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灯片编号占位符 4"/>
          <p:cNvSpPr>
            <a:spLocks noGrp="1"/>
          </p:cNvSpPr>
          <p:nvPr>
            <p:ph type="sldNum" sz="quarter" idx="11"/>
          </p:nvPr>
        </p:nvSpPr>
        <p:spPr>
          <a:noFill/>
        </p:spPr>
        <p:txBody>
          <a:bodyPr/>
          <a:lstStyle/>
          <a:p>
            <a:fld id="{B8D7684B-EFFB-48AE-AF74-45F118977DFC}" type="slidenum">
              <a:rPr lang="en-US" altLang="zh-CN" smtClean="0"/>
              <a:pPr/>
              <a:t>120</a:t>
            </a:fld>
            <a:endParaRPr lang="en-US" altLang="zh-CN"/>
          </a:p>
        </p:txBody>
      </p:sp>
      <p:sp>
        <p:nvSpPr>
          <p:cNvPr id="99332"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8</a:t>
            </a:r>
            <a:r>
              <a:rPr lang="zh-CN" altLang="en-US" dirty="0" smtClean="0">
                <a:ea typeface="宋体" pitchFamily="2" charset="-122"/>
              </a:rPr>
              <a:t>：</a:t>
            </a:r>
            <a:r>
              <a:rPr lang="zh-CN" altLang="en-US" dirty="0">
                <a:ea typeface="宋体" pitchFamily="2" charset="-122"/>
              </a:rPr>
              <a:t>代码实现（续）</a:t>
            </a:r>
          </a:p>
        </p:txBody>
      </p:sp>
      <p:sp>
        <p:nvSpPr>
          <p:cNvPr id="99333" name="Rectangle 3"/>
          <p:cNvSpPr>
            <a:spLocks noGrp="1" noChangeArrowheads="1"/>
          </p:cNvSpPr>
          <p:nvPr>
            <p:ph type="body" idx="1"/>
          </p:nvPr>
        </p:nvSpPr>
        <p:spPr>
          <a:xfrm>
            <a:off x="1305225" y="1197255"/>
            <a:ext cx="10701781" cy="4808064"/>
          </a:xfrm>
        </p:spPr>
        <p:txBody>
          <a:bodyPr/>
          <a:lstStyle/>
          <a:p>
            <a:pPr>
              <a:lnSpc>
                <a:spcPct val="70000"/>
              </a:lnSpc>
              <a:buFont typeface="Wingdings" pitchFamily="2" charset="2"/>
              <a:buNone/>
            </a:pPr>
            <a:r>
              <a:rPr lang="en-US" altLang="zh-CN" sz="2400" b="0" dirty="0" err="1">
                <a:latin typeface="Times New Roman" pitchFamily="18" charset="0"/>
                <a:ea typeface="宋体" pitchFamily="2" charset="-122"/>
                <a:cs typeface="Times New Roman" pitchFamily="18" charset="0"/>
              </a:rPr>
              <a:t>int</a:t>
            </a:r>
            <a:r>
              <a:rPr lang="en-US" altLang="zh-CN" sz="2400" b="0" dirty="0">
                <a:latin typeface="Times New Roman" pitchFamily="18" charset="0"/>
                <a:ea typeface="宋体" pitchFamily="2" charset="-122"/>
                <a:cs typeface="Times New Roman" pitchFamily="18" charset="0"/>
              </a:rPr>
              <a:t> main( )	/* count  C keyword */</a:t>
            </a:r>
          </a:p>
          <a:p>
            <a:pPr>
              <a:lnSpc>
                <a:spcPct val="70000"/>
              </a:lnSpc>
              <a:buFont typeface="Wingdings" pitchFamily="2" charset="2"/>
              <a:buNone/>
            </a:pPr>
            <a:r>
              <a:rPr lang="en-US" altLang="zh-CN" sz="2400" b="0" dirty="0">
                <a:latin typeface="Times New Roman" pitchFamily="18" charset="0"/>
                <a:ea typeface="宋体" pitchFamily="2" charset="-122"/>
                <a:cs typeface="Times New Roman" pitchFamily="18" charset="0"/>
              </a:rPr>
              <a:t>{</a:t>
            </a:r>
          </a:p>
          <a:p>
            <a:pPr lvl="1">
              <a:lnSpc>
                <a:spcPct val="70000"/>
              </a:lnSpc>
              <a:buFont typeface="Wingdings" pitchFamily="2" charset="2"/>
              <a:buNone/>
            </a:pPr>
            <a:r>
              <a:rPr lang="en-US" altLang="zh-CN" sz="2400" dirty="0" err="1">
                <a:latin typeface="Times New Roman" pitchFamily="18" charset="0"/>
                <a:ea typeface="宋体" pitchFamily="2" charset="-122"/>
                <a:cs typeface="Times New Roman" pitchFamily="18" charset="0"/>
              </a:rPr>
              <a:t>int</a:t>
            </a:r>
            <a:r>
              <a:rPr lang="en-US" altLang="zh-CN" sz="2400" dirty="0">
                <a:latin typeface="Times New Roman" pitchFamily="18" charset="0"/>
                <a:ea typeface="宋体" pitchFamily="2" charset="-122"/>
                <a:cs typeface="Times New Roman" pitchFamily="18" charset="0"/>
              </a:rPr>
              <a:t> t;</a:t>
            </a:r>
          </a:p>
          <a:p>
            <a:pPr lvl="1">
              <a:lnSpc>
                <a:spcPct val="70000"/>
              </a:lnSpc>
              <a:buFont typeface="Wingdings" pitchFamily="2" charset="2"/>
              <a:buNone/>
            </a:pPr>
            <a:r>
              <a:rPr lang="en-US" altLang="zh-CN" sz="2400" dirty="0">
                <a:latin typeface="Times New Roman" pitchFamily="18" charset="0"/>
                <a:ea typeface="宋体" pitchFamily="2" charset="-122"/>
                <a:cs typeface="Times New Roman" pitchFamily="18" charset="0"/>
              </a:rPr>
              <a:t>char word[MAXWORD];</a:t>
            </a:r>
          </a:p>
          <a:p>
            <a:pPr lvl="1">
              <a:lnSpc>
                <a:spcPct val="70000"/>
              </a:lnSpc>
              <a:buFont typeface="Wingdings" pitchFamily="2" charset="2"/>
              <a:buNone/>
            </a:pP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Key *p;</a:t>
            </a:r>
          </a:p>
          <a:p>
            <a:pPr lvl="1">
              <a:lnSpc>
                <a:spcPct val="70000"/>
              </a:lnSpc>
              <a:buFont typeface="Wingdings" pitchFamily="2" charset="2"/>
              <a:buNone/>
            </a:pPr>
            <a:r>
              <a:rPr lang="en-US" altLang="zh-CN" sz="2400" dirty="0">
                <a:latin typeface="Times New Roman" pitchFamily="18" charset="0"/>
                <a:ea typeface="宋体" pitchFamily="2" charset="-122"/>
                <a:cs typeface="Times New Roman" pitchFamily="18" charset="0"/>
              </a:rPr>
              <a:t> </a:t>
            </a:r>
          </a:p>
          <a:p>
            <a:pPr lvl="1">
              <a:lnSpc>
                <a:spcPct val="70000"/>
              </a:lnSpc>
              <a:buFont typeface="Wingdings" pitchFamily="2" charset="2"/>
              <a:buNone/>
            </a:pPr>
            <a:r>
              <a:rPr lang="en-US" altLang="zh-CN" sz="2400" dirty="0">
                <a:latin typeface="Times New Roman" pitchFamily="18" charset="0"/>
                <a:ea typeface="宋体" pitchFamily="2" charset="-122"/>
                <a:cs typeface="Times New Roman" pitchFamily="18" charset="0"/>
              </a:rPr>
              <a:t>while((t = </a:t>
            </a:r>
            <a:r>
              <a:rPr lang="en-US" altLang="zh-CN" sz="2400" dirty="0" err="1">
                <a:latin typeface="Times New Roman" pitchFamily="18" charset="0"/>
                <a:ea typeface="宋体" pitchFamily="2" charset="-122"/>
                <a:cs typeface="Times New Roman" pitchFamily="18" charset="0"/>
              </a:rPr>
              <a:t>getword</a:t>
            </a:r>
            <a:r>
              <a:rPr lang="en-US" altLang="zh-CN" sz="2400" dirty="0">
                <a:latin typeface="Times New Roman" pitchFamily="18" charset="0"/>
                <a:ea typeface="宋体" pitchFamily="2" charset="-122"/>
                <a:cs typeface="Times New Roman" pitchFamily="18" charset="0"/>
              </a:rPr>
              <a:t>(word, MAXWORD)) != EOF)</a:t>
            </a:r>
          </a:p>
          <a:p>
            <a:pPr lvl="2" indent="0">
              <a:lnSpc>
                <a:spcPct val="80000"/>
              </a:lnSpc>
              <a:buNone/>
            </a:pPr>
            <a:r>
              <a:rPr lang="en-US" altLang="zh-CN" dirty="0">
                <a:latin typeface="Times New Roman" pitchFamily="18" charset="0"/>
                <a:ea typeface="宋体" pitchFamily="2" charset="-122"/>
                <a:cs typeface="Times New Roman" pitchFamily="18" charset="0"/>
              </a:rPr>
              <a:t>if( t == LETTER)</a:t>
            </a:r>
            <a:r>
              <a:rPr lang="en-US" altLang="zh-CN" dirty="0">
                <a:solidFill>
                  <a:srgbClr val="FF0000"/>
                </a:solidFill>
                <a:latin typeface="Times New Roman" pitchFamily="18" charset="0"/>
                <a:ea typeface="宋体" pitchFamily="2" charset="-122"/>
                <a:cs typeface="Times New Roman" pitchFamily="18" charset="0"/>
              </a:rPr>
              <a:t> //</a:t>
            </a:r>
            <a:r>
              <a:rPr lang="zh-CN" altLang="en-US" dirty="0">
                <a:solidFill>
                  <a:srgbClr val="FF0000"/>
                </a:solidFill>
                <a:latin typeface="Times New Roman" pitchFamily="18" charset="0"/>
                <a:ea typeface="宋体" pitchFamily="2" charset="-122"/>
                <a:cs typeface="Times New Roman" pitchFamily="18" charset="0"/>
              </a:rPr>
              <a:t>是字符组，有可能是关键词</a:t>
            </a:r>
            <a:endParaRPr lang="en-US" altLang="zh-CN" dirty="0">
              <a:latin typeface="Times New Roman" pitchFamily="18" charset="0"/>
              <a:ea typeface="宋体" pitchFamily="2" charset="-122"/>
              <a:cs typeface="Times New Roman" pitchFamily="18" charset="0"/>
            </a:endParaRPr>
          </a:p>
          <a:p>
            <a:pPr lvl="3" indent="0">
              <a:lnSpc>
                <a:spcPct val="80000"/>
              </a:lnSpc>
            </a:pPr>
            <a:r>
              <a:rPr lang="en-US" altLang="zh-CN" dirty="0">
                <a:latin typeface="Times New Roman" pitchFamily="18" charset="0"/>
                <a:ea typeface="宋体" pitchFamily="2" charset="-122"/>
                <a:cs typeface="Times New Roman" pitchFamily="18" charset="0"/>
              </a:rPr>
              <a:t>    if(( p = binary(word, </a:t>
            </a:r>
            <a:r>
              <a:rPr lang="en-US" altLang="zh-CN" dirty="0" err="1">
                <a:latin typeface="Times New Roman" pitchFamily="18" charset="0"/>
                <a:ea typeface="宋体" pitchFamily="2" charset="-122"/>
                <a:cs typeface="Times New Roman" pitchFamily="18" charset="0"/>
              </a:rPr>
              <a:t>Keytab</a:t>
            </a:r>
            <a:r>
              <a:rPr lang="en-US" altLang="zh-CN" dirty="0">
                <a:latin typeface="Times New Roman" pitchFamily="18" charset="0"/>
                <a:ea typeface="宋体" pitchFamily="2" charset="-122"/>
                <a:cs typeface="Times New Roman" pitchFamily="18" charset="0"/>
              </a:rPr>
              <a:t>, NKEYS)) != NULL)</a:t>
            </a:r>
            <a:r>
              <a:rPr lang="en-US" altLang="zh-CN" dirty="0">
                <a:solidFill>
                  <a:srgbClr val="FF0000"/>
                </a:solidFill>
                <a:latin typeface="Times New Roman" pitchFamily="18" charset="0"/>
                <a:ea typeface="宋体" pitchFamily="2" charset="-122"/>
                <a:cs typeface="Times New Roman" pitchFamily="18" charset="0"/>
              </a:rPr>
              <a:t> //</a:t>
            </a:r>
            <a:r>
              <a:rPr lang="zh-CN" altLang="en-US" dirty="0">
                <a:solidFill>
                  <a:srgbClr val="FF0000"/>
                </a:solidFill>
                <a:latin typeface="Times New Roman" pitchFamily="18" charset="0"/>
                <a:ea typeface="宋体" pitchFamily="2" charset="-122"/>
                <a:cs typeface="Times New Roman" pitchFamily="18" charset="0"/>
              </a:rPr>
              <a:t>在关键词表中存在</a:t>
            </a:r>
            <a:endParaRPr lang="en-US" altLang="zh-CN" dirty="0">
              <a:latin typeface="Times New Roman" pitchFamily="18" charset="0"/>
              <a:ea typeface="宋体" pitchFamily="2" charset="-122"/>
              <a:cs typeface="Times New Roman" pitchFamily="18" charset="0"/>
            </a:endParaRPr>
          </a:p>
          <a:p>
            <a:pPr lvl="4" indent="0">
              <a:lnSpc>
                <a:spcPct val="80000"/>
              </a:lnSpc>
            </a:pPr>
            <a:r>
              <a:rPr lang="en-US" altLang="zh-CN" dirty="0">
                <a:latin typeface="Times New Roman" pitchFamily="18" charset="0"/>
                <a:ea typeface="宋体" pitchFamily="2" charset="-122"/>
                <a:cs typeface="Times New Roman" pitchFamily="18" charset="0"/>
              </a:rPr>
              <a:t>      p-&gt;</a:t>
            </a:r>
            <a:r>
              <a:rPr lang="en-US" altLang="zh-CN" dirty="0" err="1">
                <a:latin typeface="Times New Roman" pitchFamily="18" charset="0"/>
                <a:ea typeface="宋体" pitchFamily="2" charset="-122"/>
                <a:cs typeface="Times New Roman" pitchFamily="18" charset="0"/>
              </a:rPr>
              <a:t>keycount</a:t>
            </a:r>
            <a:r>
              <a:rPr lang="en-US" altLang="zh-CN" dirty="0">
                <a:latin typeface="Times New Roman" pitchFamily="18" charset="0"/>
                <a:ea typeface="宋体" pitchFamily="2" charset="-122"/>
                <a:cs typeface="Times New Roman" pitchFamily="18" charset="0"/>
              </a:rPr>
              <a:t>++;</a:t>
            </a:r>
            <a:r>
              <a:rPr lang="en-US" altLang="zh-CN" dirty="0">
                <a:solidFill>
                  <a:srgbClr val="FF0000"/>
                </a:solidFill>
                <a:latin typeface="Times New Roman" pitchFamily="18" charset="0"/>
                <a:ea typeface="宋体" pitchFamily="2" charset="-122"/>
                <a:cs typeface="Times New Roman" pitchFamily="18" charset="0"/>
              </a:rPr>
              <a:t> //</a:t>
            </a:r>
            <a:r>
              <a:rPr lang="zh-CN" altLang="en-US" dirty="0">
                <a:solidFill>
                  <a:srgbClr val="FF0000"/>
                </a:solidFill>
                <a:latin typeface="Times New Roman" pitchFamily="18" charset="0"/>
                <a:ea typeface="宋体" pitchFamily="2" charset="-122"/>
                <a:cs typeface="Times New Roman" pitchFamily="18" charset="0"/>
              </a:rPr>
              <a:t>次数增加</a:t>
            </a:r>
            <a:endParaRPr lang="en-US" altLang="zh-CN" dirty="0">
              <a:latin typeface="Times New Roman" pitchFamily="18" charset="0"/>
              <a:ea typeface="宋体" pitchFamily="2" charset="-122"/>
              <a:cs typeface="Times New Roman" pitchFamily="18" charset="0"/>
            </a:endParaRPr>
          </a:p>
          <a:p>
            <a:pPr lvl="1">
              <a:lnSpc>
                <a:spcPct val="70000"/>
              </a:lnSpc>
              <a:buNone/>
            </a:pPr>
            <a:r>
              <a:rPr lang="en-US" altLang="zh-CN" sz="2400" dirty="0" err="1">
                <a:latin typeface="Times New Roman" pitchFamily="18" charset="0"/>
                <a:ea typeface="宋体" pitchFamily="2" charset="-122"/>
                <a:cs typeface="Times New Roman" pitchFamily="18" charset="0"/>
              </a:rPr>
              <a:t>printKey</a:t>
            </a:r>
            <a:r>
              <a:rPr lang="en-US" altLang="zh-CN" sz="2400" dirty="0">
                <a:latin typeface="Times New Roman" pitchFamily="18" charset="0"/>
                <a:ea typeface="宋体" pitchFamily="2" charset="-122"/>
                <a:cs typeface="Times New Roman" pitchFamily="18" charset="0"/>
              </a:rPr>
              <a:t>(</a:t>
            </a:r>
            <a:r>
              <a:rPr lang="en-US" altLang="zh-CN" sz="2400" dirty="0" err="1">
                <a:latin typeface="Times New Roman" pitchFamily="18" charset="0"/>
                <a:ea typeface="宋体" pitchFamily="2" charset="-122"/>
                <a:cs typeface="Times New Roman" pitchFamily="18" charset="0"/>
              </a:rPr>
              <a:t>keytab</a:t>
            </a:r>
            <a:r>
              <a:rPr lang="en-US" altLang="zh-CN" sz="2400" dirty="0">
                <a:latin typeface="Times New Roman" pitchFamily="18" charset="0"/>
                <a:ea typeface="宋体" pitchFamily="2" charset="-122"/>
                <a:cs typeface="Times New Roman" pitchFamily="18" charset="0"/>
              </a:rPr>
              <a:t>, NKEYS);</a:t>
            </a:r>
            <a:r>
              <a:rPr lang="en-US" altLang="zh-CN" sz="2400" dirty="0">
                <a:solidFill>
                  <a:srgbClr val="FF0000"/>
                </a:solidFill>
                <a:latin typeface="Times New Roman" pitchFamily="18" charset="0"/>
                <a:ea typeface="宋体" pitchFamily="2" charset="-122"/>
                <a:cs typeface="Times New Roman" pitchFamily="18" charset="0"/>
              </a:rPr>
              <a:t> //</a:t>
            </a:r>
            <a:r>
              <a:rPr lang="zh-CN" altLang="en-US" sz="2400" dirty="0">
                <a:solidFill>
                  <a:srgbClr val="FF0000"/>
                </a:solidFill>
                <a:latin typeface="Times New Roman" pitchFamily="18" charset="0"/>
                <a:ea typeface="宋体" pitchFamily="2" charset="-122"/>
                <a:cs typeface="Times New Roman" pitchFamily="18" charset="0"/>
              </a:rPr>
              <a:t>打印</a:t>
            </a:r>
            <a:endParaRPr lang="en-US" altLang="zh-CN" sz="2400" dirty="0">
              <a:latin typeface="Times New Roman" pitchFamily="18" charset="0"/>
              <a:ea typeface="宋体" pitchFamily="2" charset="-122"/>
              <a:cs typeface="Times New Roman" pitchFamily="18" charset="0"/>
            </a:endParaRPr>
          </a:p>
          <a:p>
            <a:pPr lvl="1">
              <a:lnSpc>
                <a:spcPct val="70000"/>
              </a:lnSpc>
              <a:buFont typeface="Wingdings" pitchFamily="2" charset="2"/>
              <a:buNone/>
            </a:pPr>
            <a:r>
              <a:rPr lang="en-US" altLang="zh-CN" sz="2400" dirty="0">
                <a:latin typeface="Times New Roman" pitchFamily="18" charset="0"/>
                <a:ea typeface="宋体" pitchFamily="2" charset="-122"/>
                <a:cs typeface="Times New Roman" pitchFamily="18" charset="0"/>
              </a:rPr>
              <a:t>return 0;</a:t>
            </a:r>
          </a:p>
          <a:p>
            <a:pPr>
              <a:lnSpc>
                <a:spcPct val="70000"/>
              </a:lnSpc>
              <a:buFont typeface="Wingdings" pitchFamily="2" charset="2"/>
              <a:buNone/>
            </a:pPr>
            <a:r>
              <a:rPr lang="en-US" altLang="zh-CN" sz="2400" b="0" dirty="0">
                <a:latin typeface="Times New Roman" pitchFamily="18" charset="0"/>
                <a:ea typeface="宋体" pitchFamily="2" charset="-122"/>
                <a:cs typeface="Times New Roman" pitchFamily="18" charset="0"/>
              </a:rPr>
              <a:t>}</a:t>
            </a:r>
            <a:endParaRPr lang="en-US" altLang="zh-CN" sz="240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6415788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灯片编号占位符 4"/>
          <p:cNvSpPr>
            <a:spLocks noGrp="1"/>
          </p:cNvSpPr>
          <p:nvPr>
            <p:ph type="sldNum" sz="quarter" idx="11"/>
          </p:nvPr>
        </p:nvSpPr>
        <p:spPr>
          <a:noFill/>
        </p:spPr>
        <p:txBody>
          <a:bodyPr/>
          <a:lstStyle/>
          <a:p>
            <a:fld id="{B2B83768-F183-47A4-907D-BD628BEBC00F}" type="slidenum">
              <a:rPr lang="en-US" altLang="zh-CN" smtClean="0"/>
              <a:pPr/>
              <a:t>121</a:t>
            </a:fld>
            <a:endParaRPr lang="en-US" altLang="zh-CN"/>
          </a:p>
        </p:txBody>
      </p:sp>
      <p:sp>
        <p:nvSpPr>
          <p:cNvPr id="100356"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8</a:t>
            </a:r>
            <a:r>
              <a:rPr lang="zh-CN" altLang="en-US" dirty="0" smtClean="0">
                <a:ea typeface="宋体" pitchFamily="2" charset="-122"/>
              </a:rPr>
              <a:t>：</a:t>
            </a:r>
            <a:r>
              <a:rPr lang="zh-CN" altLang="en-US" dirty="0">
                <a:ea typeface="宋体" pitchFamily="2" charset="-122"/>
              </a:rPr>
              <a:t>代码实现（续）</a:t>
            </a:r>
          </a:p>
        </p:txBody>
      </p:sp>
      <p:sp>
        <p:nvSpPr>
          <p:cNvPr id="100357" name="Rectangle 3"/>
          <p:cNvSpPr>
            <a:spLocks noGrp="1" noChangeArrowheads="1"/>
          </p:cNvSpPr>
          <p:nvPr>
            <p:ph type="body" idx="1"/>
          </p:nvPr>
        </p:nvSpPr>
        <p:spPr>
          <a:xfrm>
            <a:off x="1305225" y="1125005"/>
            <a:ext cx="9484069" cy="4898571"/>
          </a:xfrm>
        </p:spPr>
        <p:txBody>
          <a:bodyPr/>
          <a:lstStyle/>
          <a:p>
            <a:pPr>
              <a:lnSpc>
                <a:spcPct val="80000"/>
              </a:lnSpc>
              <a:spcBef>
                <a:spcPts val="200"/>
              </a:spcBef>
              <a:buFont typeface="Wingdings" pitchFamily="2" charset="2"/>
              <a:buNone/>
            </a:pPr>
            <a:r>
              <a:rPr lang="en-US" altLang="zh-CN" sz="2400" b="0" dirty="0" err="1">
                <a:latin typeface="Times New Roman" pitchFamily="18" charset="0"/>
                <a:ea typeface="宋体" pitchFamily="2" charset="-122"/>
                <a:cs typeface="Times New Roman" pitchFamily="18" charset="0"/>
              </a:rPr>
              <a:t>struct</a:t>
            </a:r>
            <a:r>
              <a:rPr lang="en-US" altLang="zh-CN" sz="2400" b="0" dirty="0">
                <a:latin typeface="Times New Roman" pitchFamily="18" charset="0"/>
                <a:ea typeface="宋体" pitchFamily="2" charset="-122"/>
                <a:cs typeface="Times New Roman" pitchFamily="18" charset="0"/>
              </a:rPr>
              <a:t> Key *binary(char *word, </a:t>
            </a:r>
            <a:r>
              <a:rPr lang="en-US" altLang="zh-CN" sz="2400" b="0" dirty="0" err="1">
                <a:latin typeface="Times New Roman" pitchFamily="18" charset="0"/>
                <a:ea typeface="宋体" pitchFamily="2" charset="-122"/>
                <a:cs typeface="Times New Roman" pitchFamily="18" charset="0"/>
              </a:rPr>
              <a:t>struct</a:t>
            </a:r>
            <a:r>
              <a:rPr lang="en-US" altLang="zh-CN" sz="2400" b="0" dirty="0">
                <a:latin typeface="Times New Roman" pitchFamily="18" charset="0"/>
                <a:ea typeface="宋体" pitchFamily="2" charset="-122"/>
                <a:cs typeface="Times New Roman" pitchFamily="18" charset="0"/>
              </a:rPr>
              <a:t> Key tab[ ], </a:t>
            </a:r>
            <a:r>
              <a:rPr lang="en-US" altLang="zh-CN" sz="2400" b="0" dirty="0" err="1">
                <a:latin typeface="Times New Roman" pitchFamily="18" charset="0"/>
                <a:ea typeface="宋体" pitchFamily="2" charset="-122"/>
                <a:cs typeface="Times New Roman" pitchFamily="18" charset="0"/>
              </a:rPr>
              <a:t>int</a:t>
            </a:r>
            <a:r>
              <a:rPr lang="en-US" altLang="zh-CN" sz="2400" b="0" dirty="0">
                <a:latin typeface="Times New Roman" pitchFamily="18" charset="0"/>
                <a:ea typeface="宋体" pitchFamily="2" charset="-122"/>
                <a:cs typeface="Times New Roman" pitchFamily="18" charset="0"/>
              </a:rPr>
              <a:t> n)</a:t>
            </a:r>
          </a:p>
          <a:p>
            <a:pPr>
              <a:lnSpc>
                <a:spcPct val="80000"/>
              </a:lnSpc>
              <a:spcBef>
                <a:spcPts val="200"/>
              </a:spcBef>
              <a:buFont typeface="Wingdings" pitchFamily="2" charset="2"/>
              <a:buNone/>
            </a:pPr>
            <a:r>
              <a:rPr lang="en-US" altLang="zh-CN" sz="2400" b="0" dirty="0">
                <a:latin typeface="Times New Roman" pitchFamily="18" charset="0"/>
                <a:ea typeface="宋体" pitchFamily="2" charset="-122"/>
                <a:cs typeface="Times New Roman" pitchFamily="18" charset="0"/>
              </a:rPr>
              <a:t>{</a:t>
            </a:r>
          </a:p>
          <a:p>
            <a:pPr lvl="1">
              <a:lnSpc>
                <a:spcPct val="80000"/>
              </a:lnSpc>
              <a:spcBef>
                <a:spcPts val="200"/>
              </a:spcBef>
              <a:buFont typeface="Wingdings" pitchFamily="2" charset="2"/>
              <a:buNone/>
            </a:pPr>
            <a:r>
              <a:rPr lang="en-US" altLang="zh-CN" sz="2400" dirty="0" err="1">
                <a:latin typeface="Times New Roman" pitchFamily="18" charset="0"/>
                <a:ea typeface="宋体" pitchFamily="2" charset="-122"/>
                <a:cs typeface="Times New Roman" pitchFamily="18" charset="0"/>
              </a:rPr>
              <a:t>int</a:t>
            </a: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cond</a:t>
            </a:r>
            <a:r>
              <a:rPr lang="en-US" altLang="zh-CN" sz="2400" dirty="0">
                <a:latin typeface="Times New Roman" pitchFamily="18" charset="0"/>
                <a:ea typeface="宋体" pitchFamily="2" charset="-122"/>
                <a:cs typeface="Times New Roman" pitchFamily="18" charset="0"/>
              </a:rPr>
              <a:t>;</a:t>
            </a:r>
          </a:p>
          <a:p>
            <a:pPr lvl="1">
              <a:lnSpc>
                <a:spcPct val="80000"/>
              </a:lnSpc>
              <a:spcBef>
                <a:spcPts val="200"/>
              </a:spcBef>
              <a:buFont typeface="Wingdings" pitchFamily="2" charset="2"/>
              <a:buNone/>
            </a:pP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Key *low = &amp;tab[0];</a:t>
            </a:r>
          </a:p>
          <a:p>
            <a:pPr lvl="1">
              <a:lnSpc>
                <a:spcPct val="80000"/>
              </a:lnSpc>
              <a:spcBef>
                <a:spcPts val="200"/>
              </a:spcBef>
              <a:buFont typeface="Wingdings" pitchFamily="2" charset="2"/>
              <a:buNone/>
            </a:pP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Key *high = &amp;tab[n-1];</a:t>
            </a:r>
          </a:p>
          <a:p>
            <a:pPr lvl="1">
              <a:lnSpc>
                <a:spcPct val="80000"/>
              </a:lnSpc>
              <a:spcBef>
                <a:spcPts val="200"/>
              </a:spcBef>
              <a:buFont typeface="Wingdings" pitchFamily="2" charset="2"/>
              <a:buNone/>
            </a:pP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Key *mid;</a:t>
            </a:r>
          </a:p>
          <a:p>
            <a:pPr lvl="1">
              <a:lnSpc>
                <a:spcPct val="80000"/>
              </a:lnSpc>
              <a:spcBef>
                <a:spcPts val="200"/>
              </a:spcBef>
              <a:buFont typeface="Wingdings" pitchFamily="2" charset="2"/>
              <a:buNone/>
            </a:pPr>
            <a:r>
              <a:rPr lang="en-US" altLang="zh-CN" sz="2400" dirty="0">
                <a:latin typeface="Times New Roman" pitchFamily="18" charset="0"/>
                <a:ea typeface="宋体" pitchFamily="2" charset="-122"/>
                <a:cs typeface="Times New Roman" pitchFamily="18" charset="0"/>
              </a:rPr>
              <a:t> </a:t>
            </a:r>
          </a:p>
          <a:p>
            <a:pPr lvl="1">
              <a:lnSpc>
                <a:spcPct val="80000"/>
              </a:lnSpc>
              <a:spcBef>
                <a:spcPts val="200"/>
              </a:spcBef>
              <a:buFont typeface="Wingdings" pitchFamily="2" charset="2"/>
              <a:buNone/>
            </a:pPr>
            <a:r>
              <a:rPr lang="en-US" altLang="zh-CN" sz="2400" dirty="0">
                <a:solidFill>
                  <a:srgbClr val="0000CC"/>
                </a:solidFill>
                <a:latin typeface="Times New Roman" pitchFamily="18" charset="0"/>
                <a:ea typeface="宋体" pitchFamily="2" charset="-122"/>
                <a:cs typeface="Times New Roman" pitchFamily="18" charset="0"/>
              </a:rPr>
              <a:t>while(low &lt;= high){</a:t>
            </a:r>
          </a:p>
          <a:p>
            <a:pPr lvl="2" indent="0">
              <a:lnSpc>
                <a:spcPct val="80000"/>
              </a:lnSpc>
              <a:spcBef>
                <a:spcPts val="200"/>
              </a:spcBef>
              <a:buNone/>
            </a:pPr>
            <a:r>
              <a:rPr lang="en-US" altLang="zh-CN" dirty="0">
                <a:solidFill>
                  <a:srgbClr val="0000CC"/>
                </a:solidFill>
                <a:latin typeface="Times New Roman" pitchFamily="18" charset="0"/>
                <a:ea typeface="宋体" pitchFamily="2" charset="-122"/>
                <a:cs typeface="Times New Roman" pitchFamily="18" charset="0"/>
              </a:rPr>
              <a:t>mid = low + (high – low) / 2;</a:t>
            </a:r>
          </a:p>
          <a:p>
            <a:pPr lvl="2" indent="0">
              <a:lnSpc>
                <a:spcPct val="80000"/>
              </a:lnSpc>
              <a:spcBef>
                <a:spcPts val="200"/>
              </a:spcBef>
              <a:buNone/>
            </a:pPr>
            <a:r>
              <a:rPr lang="en-US" altLang="zh-CN" dirty="0">
                <a:solidFill>
                  <a:srgbClr val="0000CC"/>
                </a:solidFill>
                <a:latin typeface="Times New Roman" pitchFamily="18" charset="0"/>
                <a:ea typeface="宋体" pitchFamily="2" charset="-122"/>
                <a:cs typeface="Times New Roman" pitchFamily="18" charset="0"/>
              </a:rPr>
              <a:t>if((</a:t>
            </a:r>
            <a:r>
              <a:rPr lang="en-US" altLang="zh-CN" dirty="0" err="1">
                <a:solidFill>
                  <a:srgbClr val="0000CC"/>
                </a:solidFill>
                <a:latin typeface="Times New Roman" pitchFamily="18" charset="0"/>
                <a:ea typeface="宋体" pitchFamily="2" charset="-122"/>
                <a:cs typeface="Times New Roman" pitchFamily="18" charset="0"/>
              </a:rPr>
              <a:t>cond</a:t>
            </a:r>
            <a:r>
              <a:rPr lang="en-US" altLang="zh-CN" dirty="0">
                <a:solidFill>
                  <a:srgbClr val="0000CC"/>
                </a:solidFill>
                <a:latin typeface="Times New Roman" pitchFamily="18" charset="0"/>
                <a:ea typeface="宋体" pitchFamily="2" charset="-122"/>
                <a:cs typeface="Times New Roman" pitchFamily="18" charset="0"/>
              </a:rPr>
              <a:t> = </a:t>
            </a:r>
            <a:r>
              <a:rPr lang="en-US" altLang="zh-CN" dirty="0" err="1">
                <a:solidFill>
                  <a:srgbClr val="0000CC"/>
                </a:solidFill>
                <a:latin typeface="Times New Roman" pitchFamily="18" charset="0"/>
                <a:ea typeface="宋体" pitchFamily="2" charset="-122"/>
                <a:cs typeface="Times New Roman" pitchFamily="18" charset="0"/>
              </a:rPr>
              <a:t>strcmp</a:t>
            </a:r>
            <a:r>
              <a:rPr lang="en-US" altLang="zh-CN" dirty="0">
                <a:solidFill>
                  <a:srgbClr val="0000CC"/>
                </a:solidFill>
                <a:latin typeface="Times New Roman" pitchFamily="18" charset="0"/>
                <a:ea typeface="宋体" pitchFamily="2" charset="-122"/>
                <a:cs typeface="Times New Roman" pitchFamily="18" charset="0"/>
              </a:rPr>
              <a:t>(word, mid-&gt;keyword)) &lt; 0)</a:t>
            </a:r>
          </a:p>
          <a:p>
            <a:pPr lvl="3" indent="0">
              <a:lnSpc>
                <a:spcPct val="80000"/>
              </a:lnSpc>
              <a:spcBef>
                <a:spcPts val="200"/>
              </a:spcBef>
            </a:pPr>
            <a:r>
              <a:rPr lang="en-US" altLang="zh-CN" dirty="0">
                <a:solidFill>
                  <a:srgbClr val="0000CC"/>
                </a:solidFill>
                <a:latin typeface="Times New Roman" pitchFamily="18" charset="0"/>
                <a:ea typeface="宋体" pitchFamily="2" charset="-122"/>
                <a:cs typeface="Times New Roman" pitchFamily="18" charset="0"/>
              </a:rPr>
              <a:t>   high = mid – 1;</a:t>
            </a:r>
          </a:p>
          <a:p>
            <a:pPr lvl="2" indent="0">
              <a:lnSpc>
                <a:spcPct val="80000"/>
              </a:lnSpc>
              <a:spcBef>
                <a:spcPts val="200"/>
              </a:spcBef>
              <a:buNone/>
            </a:pPr>
            <a:r>
              <a:rPr lang="en-US" altLang="zh-CN" dirty="0">
                <a:solidFill>
                  <a:srgbClr val="0000CC"/>
                </a:solidFill>
                <a:latin typeface="Times New Roman" pitchFamily="18" charset="0"/>
                <a:ea typeface="宋体" pitchFamily="2" charset="-122"/>
                <a:cs typeface="Times New Roman" pitchFamily="18" charset="0"/>
              </a:rPr>
              <a:t>else if ( </a:t>
            </a:r>
            <a:r>
              <a:rPr lang="en-US" altLang="zh-CN" dirty="0" err="1">
                <a:solidFill>
                  <a:srgbClr val="0000CC"/>
                </a:solidFill>
                <a:latin typeface="Times New Roman" pitchFamily="18" charset="0"/>
                <a:ea typeface="宋体" pitchFamily="2" charset="-122"/>
                <a:cs typeface="Times New Roman" pitchFamily="18" charset="0"/>
              </a:rPr>
              <a:t>cond</a:t>
            </a:r>
            <a:r>
              <a:rPr lang="en-US" altLang="zh-CN" dirty="0">
                <a:solidFill>
                  <a:srgbClr val="0000CC"/>
                </a:solidFill>
                <a:latin typeface="Times New Roman" pitchFamily="18" charset="0"/>
                <a:ea typeface="宋体" pitchFamily="2" charset="-122"/>
                <a:cs typeface="Times New Roman" pitchFamily="18" charset="0"/>
              </a:rPr>
              <a:t> &gt; 0)</a:t>
            </a:r>
          </a:p>
          <a:p>
            <a:pPr lvl="3" indent="0">
              <a:lnSpc>
                <a:spcPct val="80000"/>
              </a:lnSpc>
              <a:spcBef>
                <a:spcPts val="200"/>
              </a:spcBef>
            </a:pPr>
            <a:r>
              <a:rPr lang="en-US" altLang="zh-CN" dirty="0">
                <a:solidFill>
                  <a:srgbClr val="0000CC"/>
                </a:solidFill>
                <a:latin typeface="Times New Roman" pitchFamily="18" charset="0"/>
                <a:ea typeface="宋体" pitchFamily="2" charset="-122"/>
                <a:cs typeface="Times New Roman" pitchFamily="18" charset="0"/>
              </a:rPr>
              <a:t>   low = mid + 1;</a:t>
            </a:r>
          </a:p>
          <a:p>
            <a:pPr lvl="2" indent="0">
              <a:lnSpc>
                <a:spcPct val="80000"/>
              </a:lnSpc>
              <a:spcBef>
                <a:spcPts val="200"/>
              </a:spcBef>
              <a:buNone/>
            </a:pPr>
            <a:r>
              <a:rPr lang="en-US" altLang="zh-CN" dirty="0">
                <a:solidFill>
                  <a:srgbClr val="0000CC"/>
                </a:solidFill>
                <a:latin typeface="Times New Roman" pitchFamily="18" charset="0"/>
                <a:ea typeface="宋体" pitchFamily="2" charset="-122"/>
                <a:cs typeface="Times New Roman" pitchFamily="18" charset="0"/>
              </a:rPr>
              <a:t>else</a:t>
            </a:r>
          </a:p>
          <a:p>
            <a:pPr lvl="3" indent="0">
              <a:lnSpc>
                <a:spcPct val="80000"/>
              </a:lnSpc>
              <a:spcBef>
                <a:spcPts val="200"/>
              </a:spcBef>
            </a:pPr>
            <a:r>
              <a:rPr lang="en-US" altLang="zh-CN" dirty="0">
                <a:solidFill>
                  <a:srgbClr val="0000CC"/>
                </a:solidFill>
                <a:latin typeface="Times New Roman" pitchFamily="18" charset="0"/>
                <a:ea typeface="宋体" pitchFamily="2" charset="-122"/>
                <a:cs typeface="Times New Roman" pitchFamily="18" charset="0"/>
              </a:rPr>
              <a:t>   return (mid);</a:t>
            </a:r>
          </a:p>
          <a:p>
            <a:pPr lvl="1">
              <a:lnSpc>
                <a:spcPct val="80000"/>
              </a:lnSpc>
              <a:spcBef>
                <a:spcPts val="200"/>
              </a:spcBef>
              <a:buFont typeface="Wingdings" pitchFamily="2" charset="2"/>
              <a:buNone/>
            </a:pPr>
            <a:r>
              <a:rPr lang="en-US" altLang="zh-CN" sz="2400" dirty="0">
                <a:solidFill>
                  <a:srgbClr val="0000CC"/>
                </a:solidFill>
                <a:latin typeface="Times New Roman" pitchFamily="18" charset="0"/>
                <a:ea typeface="宋体" pitchFamily="2" charset="-122"/>
                <a:cs typeface="Times New Roman" pitchFamily="18" charset="0"/>
              </a:rPr>
              <a:t>}</a:t>
            </a:r>
          </a:p>
          <a:p>
            <a:pPr lvl="1">
              <a:lnSpc>
                <a:spcPct val="80000"/>
              </a:lnSpc>
              <a:spcBef>
                <a:spcPts val="200"/>
              </a:spcBef>
              <a:buFont typeface="Wingdings" pitchFamily="2" charset="2"/>
              <a:buNone/>
            </a:pPr>
            <a:r>
              <a:rPr lang="en-US" altLang="zh-CN" sz="2400" dirty="0">
                <a:latin typeface="Times New Roman" pitchFamily="18" charset="0"/>
                <a:ea typeface="宋体" pitchFamily="2" charset="-122"/>
                <a:cs typeface="Times New Roman" pitchFamily="18" charset="0"/>
              </a:rPr>
              <a:t>return (NULL);</a:t>
            </a:r>
          </a:p>
          <a:p>
            <a:pPr>
              <a:lnSpc>
                <a:spcPct val="80000"/>
              </a:lnSpc>
              <a:spcBef>
                <a:spcPts val="200"/>
              </a:spcBef>
              <a:buFont typeface="Wingdings" pitchFamily="2" charset="2"/>
              <a:buNone/>
            </a:pPr>
            <a:r>
              <a:rPr lang="en-US" altLang="zh-CN" sz="2400" b="0" dirty="0">
                <a:latin typeface="Times New Roman" pitchFamily="18" charset="0"/>
                <a:ea typeface="宋体" pitchFamily="2" charset="-122"/>
                <a:cs typeface="Times New Roman" pitchFamily="18" charset="0"/>
              </a:rPr>
              <a:t>}</a:t>
            </a:r>
            <a:endParaRPr lang="en-US" altLang="zh-CN" sz="2400" dirty="0">
              <a:latin typeface="Times New Roman" pitchFamily="18" charset="0"/>
              <a:ea typeface="宋体" pitchFamily="2" charset="-122"/>
              <a:cs typeface="Times New Roman" pitchFamily="18" charset="0"/>
            </a:endParaRPr>
          </a:p>
        </p:txBody>
      </p:sp>
      <p:sp>
        <p:nvSpPr>
          <p:cNvPr id="166916" name="AutoShape 4"/>
          <p:cNvSpPr>
            <a:spLocks noChangeArrowheads="1"/>
          </p:cNvSpPr>
          <p:nvPr/>
        </p:nvSpPr>
        <p:spPr bwMode="auto">
          <a:xfrm>
            <a:off x="8121637" y="1629156"/>
            <a:ext cx="3843633" cy="1800642"/>
          </a:xfrm>
          <a:prstGeom prst="wedgeRoundRectCallout">
            <a:avLst>
              <a:gd name="adj1" fmla="val -84676"/>
              <a:gd name="adj2" fmla="val 49296"/>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a:t>折半查找</a:t>
            </a:r>
          </a:p>
          <a:p>
            <a:r>
              <a:rPr lang="zh-CN" altLang="en-US" b="0"/>
              <a:t>注意：基于指针运算的折半查找算法在计算中间元素位置时与前面的不同。</a:t>
            </a:r>
          </a:p>
        </p:txBody>
      </p:sp>
    </p:spTree>
    <p:extLst>
      <p:ext uri="{BB962C8B-B14F-4D97-AF65-F5344CB8AC3E}">
        <p14:creationId xmlns:p14="http://schemas.microsoft.com/office/powerpoint/2010/main" val="329573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linds(horizontal)">
                                      <p:cBhvr>
                                        <p:cTn id="7" dur="5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灯片编号占位符 4"/>
          <p:cNvSpPr>
            <a:spLocks noGrp="1"/>
          </p:cNvSpPr>
          <p:nvPr>
            <p:ph type="sldNum" sz="quarter" idx="11"/>
          </p:nvPr>
        </p:nvSpPr>
        <p:spPr>
          <a:noFill/>
        </p:spPr>
        <p:txBody>
          <a:bodyPr/>
          <a:lstStyle/>
          <a:p>
            <a:fld id="{C1DBC2A4-A421-45C3-AB22-BF4BFB7138FC}" type="slidenum">
              <a:rPr lang="en-US" altLang="zh-CN" smtClean="0"/>
              <a:pPr/>
              <a:t>122</a:t>
            </a:fld>
            <a:endParaRPr lang="en-US" altLang="zh-CN"/>
          </a:p>
        </p:txBody>
      </p:sp>
      <p:sp>
        <p:nvSpPr>
          <p:cNvPr id="10138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8</a:t>
            </a:r>
            <a:r>
              <a:rPr lang="zh-CN" altLang="en-US" dirty="0" smtClean="0">
                <a:ea typeface="宋体" pitchFamily="2" charset="-122"/>
              </a:rPr>
              <a:t>：</a:t>
            </a:r>
            <a:r>
              <a:rPr lang="zh-CN" altLang="en-US" dirty="0">
                <a:ea typeface="宋体" pitchFamily="2" charset="-122"/>
              </a:rPr>
              <a:t>代码实现（续）</a:t>
            </a:r>
          </a:p>
        </p:txBody>
      </p:sp>
      <p:sp>
        <p:nvSpPr>
          <p:cNvPr id="101381" name="Rectangle 3"/>
          <p:cNvSpPr>
            <a:spLocks noGrp="1" noChangeArrowheads="1"/>
          </p:cNvSpPr>
          <p:nvPr>
            <p:ph type="body" idx="1"/>
          </p:nvPr>
        </p:nvSpPr>
        <p:spPr>
          <a:xfrm>
            <a:off x="720152" y="1197030"/>
            <a:ext cx="10860507" cy="4557180"/>
          </a:xfrm>
        </p:spPr>
        <p:txBody>
          <a:bodyPr/>
          <a:lstStyle/>
          <a:p>
            <a:pPr>
              <a:lnSpc>
                <a:spcPct val="80000"/>
              </a:lnSpc>
              <a:spcBef>
                <a:spcPts val="200"/>
              </a:spcBef>
              <a:buFont typeface="Wingdings" pitchFamily="2" charset="2"/>
              <a:buNone/>
            </a:pPr>
            <a:r>
              <a:rPr lang="en-US" altLang="zh-CN" sz="2400" b="0" dirty="0">
                <a:latin typeface="Times New Roman" pitchFamily="18" charset="0"/>
                <a:ea typeface="宋体" pitchFamily="2" charset="-122"/>
                <a:cs typeface="Times New Roman" pitchFamily="18" charset="0"/>
              </a:rPr>
              <a:t> char </a:t>
            </a:r>
            <a:r>
              <a:rPr lang="en-US" altLang="zh-CN" sz="2400" b="0" dirty="0" err="1">
                <a:latin typeface="Times New Roman" pitchFamily="18" charset="0"/>
                <a:ea typeface="宋体" pitchFamily="2" charset="-122"/>
                <a:cs typeface="Times New Roman" pitchFamily="18" charset="0"/>
              </a:rPr>
              <a:t>getword</a:t>
            </a:r>
            <a:r>
              <a:rPr lang="en-US" altLang="zh-CN" sz="2400" b="0" dirty="0">
                <a:latin typeface="Times New Roman" pitchFamily="18" charset="0"/>
                <a:ea typeface="宋体" pitchFamily="2" charset="-122"/>
                <a:cs typeface="Times New Roman" pitchFamily="18" charset="0"/>
              </a:rPr>
              <a:t>(char *w, </a:t>
            </a:r>
            <a:r>
              <a:rPr lang="en-US" altLang="zh-CN" sz="2400" b="0" dirty="0" err="1">
                <a:latin typeface="Times New Roman" pitchFamily="18" charset="0"/>
                <a:ea typeface="宋体" pitchFamily="2" charset="-122"/>
                <a:cs typeface="Times New Roman" pitchFamily="18" charset="0"/>
              </a:rPr>
              <a:t>int</a:t>
            </a:r>
            <a:r>
              <a:rPr lang="en-US" altLang="zh-CN" sz="2400" b="0" dirty="0">
                <a:latin typeface="Times New Roman" pitchFamily="18" charset="0"/>
                <a:ea typeface="宋体" pitchFamily="2" charset="-122"/>
                <a:cs typeface="Times New Roman" pitchFamily="18" charset="0"/>
              </a:rPr>
              <a:t> </a:t>
            </a:r>
            <a:r>
              <a:rPr lang="en-US" altLang="zh-CN" sz="2400" b="0" dirty="0" err="1">
                <a:latin typeface="Times New Roman" pitchFamily="18" charset="0"/>
                <a:ea typeface="宋体" pitchFamily="2" charset="-122"/>
                <a:cs typeface="Times New Roman" pitchFamily="18" charset="0"/>
              </a:rPr>
              <a:t>lim</a:t>
            </a:r>
            <a:r>
              <a:rPr lang="en-US" altLang="zh-CN" sz="2400" b="0" dirty="0">
                <a:latin typeface="Times New Roman" pitchFamily="18" charset="0"/>
                <a:ea typeface="宋体" pitchFamily="2" charset="-122"/>
                <a:cs typeface="Times New Roman" pitchFamily="18" charset="0"/>
              </a:rPr>
              <a:t>)</a:t>
            </a:r>
          </a:p>
          <a:p>
            <a:pPr>
              <a:lnSpc>
                <a:spcPct val="80000"/>
              </a:lnSpc>
              <a:spcBef>
                <a:spcPts val="200"/>
              </a:spcBef>
              <a:buNone/>
            </a:pPr>
            <a:r>
              <a:rPr lang="en-US" altLang="zh-CN" sz="2400" b="0" dirty="0">
                <a:latin typeface="Times New Roman" pitchFamily="18" charset="0"/>
                <a:ea typeface="宋体" pitchFamily="2" charset="-122"/>
                <a:cs typeface="Times New Roman" pitchFamily="18" charset="0"/>
              </a:rPr>
              <a:t>{</a:t>
            </a:r>
            <a:r>
              <a:rPr lang="en-US" altLang="zh-CN" sz="2400" b="0" dirty="0">
                <a:solidFill>
                  <a:srgbClr val="FF0000"/>
                </a:solidFill>
                <a:latin typeface="Times New Roman" pitchFamily="18" charset="0"/>
                <a:ea typeface="宋体" pitchFamily="2" charset="-122"/>
                <a:cs typeface="Times New Roman" pitchFamily="18" charset="0"/>
              </a:rPr>
              <a:t>//</a:t>
            </a:r>
            <a:r>
              <a:rPr lang="zh-CN" altLang="en-US" sz="2400" b="0" dirty="0">
                <a:solidFill>
                  <a:srgbClr val="FF0000"/>
                </a:solidFill>
                <a:latin typeface="Times New Roman" pitchFamily="18" charset="0"/>
                <a:ea typeface="宋体" pitchFamily="2" charset="-122"/>
                <a:cs typeface="Times New Roman" pitchFamily="18" charset="0"/>
              </a:rPr>
              <a:t>读</a:t>
            </a:r>
            <a:r>
              <a:rPr lang="en-US" altLang="zh-CN" sz="2400" b="0" dirty="0" err="1">
                <a:solidFill>
                  <a:srgbClr val="FF0000"/>
                </a:solidFill>
                <a:latin typeface="Times New Roman" pitchFamily="18" charset="0"/>
                <a:ea typeface="宋体" pitchFamily="2" charset="-122"/>
                <a:cs typeface="Times New Roman" pitchFamily="18" charset="0"/>
              </a:rPr>
              <a:t>lim</a:t>
            </a:r>
            <a:r>
              <a:rPr lang="zh-CN" altLang="en-US" sz="2400" b="0" dirty="0">
                <a:solidFill>
                  <a:srgbClr val="FF0000"/>
                </a:solidFill>
                <a:latin typeface="Times New Roman" pitchFamily="18" charset="0"/>
                <a:ea typeface="宋体" pitchFamily="2" charset="-122"/>
                <a:cs typeface="Times New Roman" pitchFamily="18" charset="0"/>
              </a:rPr>
              <a:t>长个字符，放到</a:t>
            </a:r>
            <a:r>
              <a:rPr lang="en-US" altLang="zh-CN" sz="2400" b="0" dirty="0">
                <a:solidFill>
                  <a:srgbClr val="FF0000"/>
                </a:solidFill>
                <a:latin typeface="Times New Roman" pitchFamily="18" charset="0"/>
                <a:ea typeface="宋体" pitchFamily="2" charset="-122"/>
                <a:cs typeface="Times New Roman" pitchFamily="18" charset="0"/>
              </a:rPr>
              <a:t>w</a:t>
            </a:r>
            <a:r>
              <a:rPr lang="zh-CN" altLang="en-US" sz="2400" b="0" dirty="0">
                <a:solidFill>
                  <a:srgbClr val="FF0000"/>
                </a:solidFill>
                <a:latin typeface="Times New Roman" pitchFamily="18" charset="0"/>
                <a:ea typeface="宋体" pitchFamily="2" charset="-122"/>
                <a:cs typeface="Times New Roman" pitchFamily="18" charset="0"/>
              </a:rPr>
              <a:t>中，输入成功，则返回</a:t>
            </a:r>
            <a:r>
              <a:rPr lang="en-US" altLang="zh-CN" sz="2400" b="0" dirty="0">
                <a:solidFill>
                  <a:srgbClr val="FF0000"/>
                </a:solidFill>
                <a:latin typeface="Times New Roman" pitchFamily="18" charset="0"/>
                <a:ea typeface="宋体" pitchFamily="2" charset="-122"/>
                <a:cs typeface="Times New Roman" pitchFamily="18" charset="0"/>
              </a:rPr>
              <a:t>LETTER</a:t>
            </a:r>
            <a:r>
              <a:rPr lang="zh-CN" altLang="en-US" sz="2400" b="0" dirty="0">
                <a:solidFill>
                  <a:srgbClr val="FF0000"/>
                </a:solidFill>
                <a:latin typeface="Times New Roman" pitchFamily="18" charset="0"/>
                <a:ea typeface="宋体" pitchFamily="2" charset="-122"/>
                <a:cs typeface="Times New Roman" pitchFamily="18" charset="0"/>
              </a:rPr>
              <a:t>，</a:t>
            </a:r>
            <a:r>
              <a:rPr lang="zh-CN" altLang="en-US" sz="2400" b="0" dirty="0" smtClean="0">
                <a:solidFill>
                  <a:srgbClr val="FF0000"/>
                </a:solidFill>
                <a:latin typeface="Times New Roman" pitchFamily="18" charset="0"/>
                <a:ea typeface="宋体" pitchFamily="2" charset="-122"/>
                <a:cs typeface="Times New Roman" pitchFamily="18" charset="0"/>
              </a:rPr>
              <a:t>否则返回</a:t>
            </a:r>
            <a:r>
              <a:rPr lang="zh-CN" altLang="en-US" sz="2400" b="0" dirty="0">
                <a:solidFill>
                  <a:srgbClr val="FF0000"/>
                </a:solidFill>
                <a:latin typeface="Times New Roman" pitchFamily="18" charset="0"/>
                <a:ea typeface="宋体" pitchFamily="2" charset="-122"/>
                <a:cs typeface="Times New Roman" pitchFamily="18" charset="0"/>
              </a:rPr>
              <a:t>读入的内容</a:t>
            </a:r>
            <a:endParaRPr lang="en-US" altLang="zh-CN" sz="2400" b="0" dirty="0">
              <a:latin typeface="Times New Roman" pitchFamily="18" charset="0"/>
              <a:ea typeface="宋体" pitchFamily="2" charset="-122"/>
              <a:cs typeface="Times New Roman" pitchFamily="18" charset="0"/>
            </a:endParaRPr>
          </a:p>
          <a:p>
            <a:pPr lvl="1">
              <a:lnSpc>
                <a:spcPct val="80000"/>
              </a:lnSpc>
              <a:spcBef>
                <a:spcPts val="200"/>
              </a:spcBef>
              <a:buFont typeface="Wingdings" pitchFamily="2" charset="2"/>
              <a:buNone/>
            </a:pPr>
            <a:r>
              <a:rPr lang="en-US" altLang="zh-CN" sz="2400" dirty="0" err="1">
                <a:latin typeface="Times New Roman" pitchFamily="18" charset="0"/>
                <a:ea typeface="宋体" pitchFamily="2" charset="-122"/>
                <a:cs typeface="Times New Roman" pitchFamily="18" charset="0"/>
              </a:rPr>
              <a:t>int</a:t>
            </a:r>
            <a:r>
              <a:rPr lang="en-US" altLang="zh-CN" sz="2400" dirty="0">
                <a:latin typeface="Times New Roman" pitchFamily="18" charset="0"/>
                <a:ea typeface="宋体" pitchFamily="2" charset="-122"/>
                <a:cs typeface="Times New Roman" pitchFamily="18" charset="0"/>
              </a:rPr>
              <a:t> c, t;</a:t>
            </a:r>
          </a:p>
          <a:p>
            <a:pPr lvl="1" algn="ctr">
              <a:lnSpc>
                <a:spcPct val="80000"/>
              </a:lnSpc>
              <a:spcBef>
                <a:spcPts val="200"/>
              </a:spcBef>
              <a:buNone/>
            </a:pPr>
            <a:r>
              <a:rPr lang="en-US" altLang="zh-CN" sz="2000" dirty="0">
                <a:solidFill>
                  <a:srgbClr val="FF0000"/>
                </a:solidFill>
                <a:latin typeface="Times New Roman" pitchFamily="18" charset="0"/>
                <a:ea typeface="宋体" pitchFamily="2" charset="-122"/>
                <a:cs typeface="Times New Roman" pitchFamily="18" charset="0"/>
              </a:rPr>
              <a:t>//</a:t>
            </a:r>
            <a:r>
              <a:rPr lang="en-US" altLang="zh-CN" sz="2000" dirty="0">
                <a:solidFill>
                  <a:srgbClr val="FF0000"/>
                </a:solidFill>
                <a:latin typeface="Times New Roman" pitchFamily="18" charset="0"/>
                <a:cs typeface="Times New Roman" pitchFamily="18" charset="0"/>
              </a:rPr>
              <a:t>Type</a:t>
            </a:r>
            <a:r>
              <a:rPr lang="zh-CN" altLang="en-US" sz="2000" dirty="0">
                <a:solidFill>
                  <a:srgbClr val="FF0000"/>
                </a:solidFill>
                <a:latin typeface="Times New Roman" pitchFamily="18" charset="0"/>
                <a:cs typeface="Times New Roman" pitchFamily="18" charset="0"/>
              </a:rPr>
              <a:t>（</a:t>
            </a:r>
            <a:r>
              <a:rPr lang="en-US" altLang="zh-CN" sz="2000" dirty="0">
                <a:solidFill>
                  <a:srgbClr val="FF0000"/>
                </a:solidFill>
                <a:latin typeface="Times New Roman" pitchFamily="18" charset="0"/>
                <a:cs typeface="Times New Roman" pitchFamily="18" charset="0"/>
              </a:rPr>
              <a:t>c</a:t>
            </a:r>
            <a:r>
              <a:rPr lang="zh-CN" altLang="en-US" sz="2000" dirty="0">
                <a:solidFill>
                  <a:srgbClr val="FF0000"/>
                </a:solidFill>
                <a:latin typeface="Times New Roman" pitchFamily="18" charset="0"/>
                <a:cs typeface="Times New Roman" pitchFamily="18" charset="0"/>
              </a:rPr>
              <a:t>）：</a:t>
            </a:r>
            <a:r>
              <a:rPr lang="en-US" altLang="zh-CN" sz="2000" dirty="0">
                <a:solidFill>
                  <a:srgbClr val="FF0000"/>
                </a:solidFill>
                <a:latin typeface="Times New Roman" pitchFamily="18" charset="0"/>
                <a:cs typeface="Times New Roman" pitchFamily="18" charset="0"/>
              </a:rPr>
              <a:t>1</a:t>
            </a:r>
            <a:r>
              <a:rPr lang="zh-CN" altLang="en-US" sz="2000" dirty="0" smtClean="0">
                <a:solidFill>
                  <a:srgbClr val="FF0000"/>
                </a:solidFill>
                <a:latin typeface="Times New Roman" pitchFamily="18" charset="0"/>
                <a:cs typeface="Times New Roman" pitchFamily="18" charset="0"/>
              </a:rPr>
              <a:t>）</a:t>
            </a:r>
            <a:r>
              <a:rPr lang="en-US" altLang="zh-CN" sz="2000" dirty="0" smtClean="0">
                <a:solidFill>
                  <a:srgbClr val="FF0000"/>
                </a:solidFill>
                <a:latin typeface="Times New Roman" pitchFamily="18" charset="0"/>
                <a:cs typeface="Times New Roman" pitchFamily="18" charset="0"/>
              </a:rPr>
              <a:t>c</a:t>
            </a:r>
            <a:r>
              <a:rPr lang="zh-CN" altLang="en-US" sz="2000" dirty="0">
                <a:solidFill>
                  <a:srgbClr val="FF0000"/>
                </a:solidFill>
                <a:latin typeface="Times New Roman" pitchFamily="18" charset="0"/>
                <a:cs typeface="Times New Roman" pitchFamily="18" charset="0"/>
              </a:rPr>
              <a:t>是字母</a:t>
            </a:r>
            <a:r>
              <a:rPr lang="zh-CN" altLang="en-US" sz="2000" dirty="0" smtClean="0">
                <a:solidFill>
                  <a:srgbClr val="FF0000"/>
                </a:solidFill>
                <a:latin typeface="Times New Roman" pitchFamily="18" charset="0"/>
                <a:cs typeface="Times New Roman" pitchFamily="18" charset="0"/>
              </a:rPr>
              <a:t>，返回</a:t>
            </a:r>
            <a:r>
              <a:rPr lang="en-US" altLang="zh-CN" sz="2000" dirty="0">
                <a:solidFill>
                  <a:srgbClr val="FF0000"/>
                </a:solidFill>
                <a:latin typeface="Times New Roman" pitchFamily="18" charset="0"/>
                <a:cs typeface="Times New Roman" pitchFamily="18" charset="0"/>
              </a:rPr>
              <a:t>LETTER</a:t>
            </a:r>
            <a:r>
              <a:rPr lang="zh-CN" altLang="en-US" sz="2000" dirty="0">
                <a:solidFill>
                  <a:srgbClr val="FF0000"/>
                </a:solidFill>
                <a:latin typeface="Times New Roman" pitchFamily="18" charset="0"/>
                <a:cs typeface="Times New Roman" pitchFamily="18" charset="0"/>
              </a:rPr>
              <a:t>；</a:t>
            </a:r>
            <a:r>
              <a:rPr lang="en-US" altLang="zh-CN" sz="2000" dirty="0">
                <a:solidFill>
                  <a:srgbClr val="FF0000"/>
                </a:solidFill>
                <a:latin typeface="Times New Roman" pitchFamily="18" charset="0"/>
                <a:cs typeface="Times New Roman" pitchFamily="18" charset="0"/>
              </a:rPr>
              <a:t>2</a:t>
            </a:r>
            <a:r>
              <a:rPr lang="zh-CN" altLang="en-US" sz="2000" dirty="0" smtClean="0">
                <a:solidFill>
                  <a:srgbClr val="FF0000"/>
                </a:solidFill>
                <a:latin typeface="Times New Roman" pitchFamily="18" charset="0"/>
                <a:cs typeface="Times New Roman" pitchFamily="18" charset="0"/>
              </a:rPr>
              <a:t>）</a:t>
            </a:r>
            <a:r>
              <a:rPr lang="en-US" altLang="zh-CN" sz="2000" dirty="0" smtClean="0">
                <a:solidFill>
                  <a:srgbClr val="FF0000"/>
                </a:solidFill>
                <a:latin typeface="Times New Roman" pitchFamily="18" charset="0"/>
                <a:cs typeface="Times New Roman" pitchFamily="18" charset="0"/>
              </a:rPr>
              <a:t>c</a:t>
            </a:r>
            <a:r>
              <a:rPr lang="zh-CN" altLang="en-US" sz="2000" dirty="0">
                <a:solidFill>
                  <a:srgbClr val="FF0000"/>
                </a:solidFill>
                <a:latin typeface="Times New Roman" pitchFamily="18" charset="0"/>
                <a:cs typeface="Times New Roman" pitchFamily="18" charset="0"/>
              </a:rPr>
              <a:t>是数字，则返回</a:t>
            </a:r>
            <a:r>
              <a:rPr lang="en-US" altLang="zh-CN" sz="2000" dirty="0">
                <a:solidFill>
                  <a:srgbClr val="FF0000"/>
                </a:solidFill>
                <a:latin typeface="Times New Roman" pitchFamily="18" charset="0"/>
                <a:cs typeface="Times New Roman" pitchFamily="18" charset="0"/>
              </a:rPr>
              <a:t>DIGIT</a:t>
            </a:r>
            <a:r>
              <a:rPr lang="zh-CN" altLang="en-US" sz="2000" dirty="0">
                <a:solidFill>
                  <a:srgbClr val="FF0000"/>
                </a:solidFill>
                <a:latin typeface="Times New Roman" pitchFamily="18" charset="0"/>
                <a:cs typeface="Times New Roman" pitchFamily="18" charset="0"/>
              </a:rPr>
              <a:t>；</a:t>
            </a:r>
            <a:r>
              <a:rPr lang="en-US" altLang="zh-CN" sz="2000" dirty="0">
                <a:solidFill>
                  <a:srgbClr val="FF0000"/>
                </a:solidFill>
                <a:latin typeface="Times New Roman" pitchFamily="18" charset="0"/>
                <a:cs typeface="Times New Roman" pitchFamily="18" charset="0"/>
              </a:rPr>
              <a:t>3</a:t>
            </a:r>
            <a:r>
              <a:rPr lang="zh-CN" altLang="en-US" sz="2000" dirty="0">
                <a:solidFill>
                  <a:srgbClr val="FF0000"/>
                </a:solidFill>
                <a:latin typeface="Times New Roman" pitchFamily="18" charset="0"/>
                <a:cs typeface="Times New Roman" pitchFamily="18" charset="0"/>
              </a:rPr>
              <a:t>）</a:t>
            </a:r>
            <a:r>
              <a:rPr lang="zh-CN" altLang="en-US" sz="2000" dirty="0" smtClean="0">
                <a:solidFill>
                  <a:srgbClr val="FF0000"/>
                </a:solidFill>
                <a:latin typeface="Times New Roman" pitchFamily="18" charset="0"/>
                <a:cs typeface="Times New Roman" pitchFamily="18" charset="0"/>
              </a:rPr>
              <a:t>否则返回</a:t>
            </a:r>
            <a:r>
              <a:rPr lang="zh-CN" altLang="en-US" sz="2000" dirty="0">
                <a:solidFill>
                  <a:srgbClr val="FF0000"/>
                </a:solidFill>
                <a:latin typeface="Times New Roman" pitchFamily="18" charset="0"/>
                <a:cs typeface="Times New Roman" pitchFamily="18" charset="0"/>
              </a:rPr>
              <a:t>字符</a:t>
            </a:r>
            <a:r>
              <a:rPr lang="en-US" altLang="zh-CN" sz="2000" dirty="0">
                <a:solidFill>
                  <a:srgbClr val="FF0000"/>
                </a:solidFill>
                <a:latin typeface="Times New Roman" pitchFamily="18" charset="0"/>
                <a:cs typeface="Times New Roman" pitchFamily="18" charset="0"/>
              </a:rPr>
              <a:t>c</a:t>
            </a:r>
            <a:r>
              <a:rPr lang="en-US" altLang="zh-CN" sz="2000" dirty="0">
                <a:solidFill>
                  <a:srgbClr val="FF0000"/>
                </a:solidFill>
                <a:latin typeface="Times New Roman" pitchFamily="18" charset="0"/>
                <a:ea typeface="宋体" pitchFamily="2" charset="-122"/>
                <a:cs typeface="Times New Roman" pitchFamily="18" charset="0"/>
              </a:rPr>
              <a:t> </a:t>
            </a:r>
          </a:p>
          <a:p>
            <a:pPr lvl="1">
              <a:lnSpc>
                <a:spcPct val="80000"/>
              </a:lnSpc>
              <a:spcBef>
                <a:spcPts val="200"/>
              </a:spcBef>
              <a:buNone/>
            </a:pPr>
            <a:r>
              <a:rPr lang="en-US" altLang="zh-CN" sz="2400" dirty="0">
                <a:latin typeface="Times New Roman" pitchFamily="18" charset="0"/>
                <a:ea typeface="宋体" pitchFamily="2" charset="-122"/>
                <a:cs typeface="Times New Roman" pitchFamily="18" charset="0"/>
              </a:rPr>
              <a:t>if(type(c = *w++ = </a:t>
            </a:r>
            <a:r>
              <a:rPr lang="en-US" altLang="zh-CN" sz="2400" dirty="0" err="1">
                <a:latin typeface="Times New Roman" pitchFamily="18" charset="0"/>
                <a:ea typeface="宋体" pitchFamily="2" charset="-122"/>
                <a:cs typeface="Times New Roman" pitchFamily="18" charset="0"/>
              </a:rPr>
              <a:t>getchar</a:t>
            </a:r>
            <a:r>
              <a:rPr lang="en-US" altLang="zh-CN" sz="2400" dirty="0">
                <a:latin typeface="Times New Roman" pitchFamily="18" charset="0"/>
                <a:ea typeface="宋体" pitchFamily="2" charset="-122"/>
                <a:cs typeface="Times New Roman" pitchFamily="18" charset="0"/>
              </a:rPr>
              <a:t>( )) != LETTER){</a:t>
            </a:r>
            <a:r>
              <a:rPr lang="en-US" altLang="zh-CN" sz="2400" dirty="0">
                <a:solidFill>
                  <a:srgbClr val="FF0000"/>
                </a:solidFill>
                <a:latin typeface="Times New Roman" pitchFamily="18" charset="0"/>
                <a:ea typeface="宋体" pitchFamily="2" charset="-122"/>
                <a:cs typeface="Times New Roman" pitchFamily="18" charset="0"/>
              </a:rPr>
              <a:t>//</a:t>
            </a:r>
            <a:r>
              <a:rPr lang="zh-CN" altLang="en-US" sz="2400" dirty="0">
                <a:solidFill>
                  <a:srgbClr val="FF0000"/>
                </a:solidFill>
                <a:latin typeface="Times New Roman" pitchFamily="18" charset="0"/>
                <a:ea typeface="宋体" pitchFamily="2" charset="-122"/>
                <a:cs typeface="Times New Roman" pitchFamily="18" charset="0"/>
              </a:rPr>
              <a:t>这里认为关键词以字符开头</a:t>
            </a:r>
            <a:endParaRPr lang="en-US" altLang="zh-CN" sz="2400" dirty="0">
              <a:latin typeface="Times New Roman" pitchFamily="18" charset="0"/>
              <a:ea typeface="宋体" pitchFamily="2" charset="-122"/>
              <a:cs typeface="Times New Roman" pitchFamily="18" charset="0"/>
            </a:endParaRPr>
          </a:p>
          <a:p>
            <a:pPr lvl="2" indent="0">
              <a:lnSpc>
                <a:spcPct val="80000"/>
              </a:lnSpc>
              <a:spcBef>
                <a:spcPts val="200"/>
              </a:spcBef>
              <a:buNone/>
            </a:pPr>
            <a:r>
              <a:rPr lang="en-US" altLang="zh-CN" dirty="0">
                <a:latin typeface="Times New Roman" pitchFamily="18" charset="0"/>
                <a:ea typeface="宋体" pitchFamily="2" charset="-122"/>
                <a:cs typeface="Times New Roman" pitchFamily="18" charset="0"/>
              </a:rPr>
              <a:t>*w = ‘\0’;</a:t>
            </a:r>
          </a:p>
          <a:p>
            <a:pPr lvl="2" indent="0">
              <a:lnSpc>
                <a:spcPct val="80000"/>
              </a:lnSpc>
              <a:spcBef>
                <a:spcPts val="200"/>
              </a:spcBef>
              <a:buNone/>
            </a:pPr>
            <a:r>
              <a:rPr lang="en-US" altLang="zh-CN" dirty="0">
                <a:latin typeface="Times New Roman" pitchFamily="18" charset="0"/>
                <a:ea typeface="宋体" pitchFamily="2" charset="-122"/>
                <a:cs typeface="Times New Roman" pitchFamily="18" charset="0"/>
              </a:rPr>
              <a:t>return ( c);</a:t>
            </a:r>
          </a:p>
          <a:p>
            <a:pPr lvl="1">
              <a:lnSpc>
                <a:spcPct val="80000"/>
              </a:lnSpc>
              <a:spcBef>
                <a:spcPts val="200"/>
              </a:spcBef>
              <a:buFont typeface="Wingdings" pitchFamily="2" charset="2"/>
              <a:buNone/>
            </a:pPr>
            <a:r>
              <a:rPr lang="en-US" altLang="zh-CN" sz="2400" dirty="0">
                <a:latin typeface="Times New Roman" pitchFamily="18" charset="0"/>
                <a:ea typeface="宋体" pitchFamily="2" charset="-122"/>
                <a:cs typeface="Times New Roman" pitchFamily="18" charset="0"/>
              </a:rPr>
              <a:t>}</a:t>
            </a:r>
          </a:p>
          <a:p>
            <a:pPr lvl="1">
              <a:lnSpc>
                <a:spcPct val="80000"/>
              </a:lnSpc>
              <a:spcBef>
                <a:spcPts val="200"/>
              </a:spcBef>
              <a:buFont typeface="Wingdings" pitchFamily="2" charset="2"/>
              <a:buNone/>
            </a:pPr>
            <a:r>
              <a:rPr lang="en-US" altLang="zh-CN" sz="2400" dirty="0">
                <a:latin typeface="Times New Roman" pitchFamily="18" charset="0"/>
                <a:ea typeface="宋体" pitchFamily="2" charset="-122"/>
                <a:cs typeface="Times New Roman" pitchFamily="18" charset="0"/>
              </a:rPr>
              <a:t>while(--</a:t>
            </a:r>
            <a:r>
              <a:rPr lang="en-US" altLang="zh-CN" sz="2400" dirty="0" err="1">
                <a:latin typeface="Times New Roman" pitchFamily="18" charset="0"/>
                <a:ea typeface="宋体" pitchFamily="2" charset="-122"/>
                <a:cs typeface="Times New Roman" pitchFamily="18" charset="0"/>
              </a:rPr>
              <a:t>lim</a:t>
            </a:r>
            <a:r>
              <a:rPr lang="en-US" altLang="zh-CN" sz="2400" dirty="0">
                <a:latin typeface="Times New Roman" pitchFamily="18" charset="0"/>
                <a:ea typeface="宋体" pitchFamily="2" charset="-122"/>
                <a:cs typeface="Times New Roman" pitchFamily="18" charset="0"/>
              </a:rPr>
              <a:t> &gt; 0) {</a:t>
            </a:r>
          </a:p>
          <a:p>
            <a:pPr lvl="2" indent="0">
              <a:lnSpc>
                <a:spcPct val="80000"/>
              </a:lnSpc>
              <a:spcBef>
                <a:spcPts val="200"/>
              </a:spcBef>
              <a:buNone/>
            </a:pPr>
            <a:r>
              <a:rPr lang="en-US" altLang="zh-CN" dirty="0">
                <a:latin typeface="Times New Roman" pitchFamily="18" charset="0"/>
                <a:ea typeface="宋体" pitchFamily="2" charset="-122"/>
                <a:cs typeface="Times New Roman" pitchFamily="18" charset="0"/>
              </a:rPr>
              <a:t>t = type(c = *w++ = </a:t>
            </a:r>
            <a:r>
              <a:rPr lang="en-US" altLang="zh-CN" dirty="0" err="1">
                <a:latin typeface="Times New Roman" pitchFamily="18" charset="0"/>
                <a:ea typeface="宋体" pitchFamily="2" charset="-122"/>
                <a:cs typeface="Times New Roman" pitchFamily="18" charset="0"/>
              </a:rPr>
              <a:t>getchar</a:t>
            </a:r>
            <a:r>
              <a:rPr lang="en-US" altLang="zh-CN" dirty="0">
                <a:latin typeface="Times New Roman" pitchFamily="18" charset="0"/>
                <a:ea typeface="宋体" pitchFamily="2" charset="-122"/>
                <a:cs typeface="Times New Roman" pitchFamily="18" charset="0"/>
              </a:rPr>
              <a:t>( ));</a:t>
            </a:r>
          </a:p>
          <a:p>
            <a:pPr lvl="2" indent="0">
              <a:lnSpc>
                <a:spcPct val="80000"/>
              </a:lnSpc>
              <a:spcBef>
                <a:spcPts val="200"/>
              </a:spcBef>
              <a:buNone/>
            </a:pPr>
            <a:r>
              <a:rPr lang="en-US" altLang="zh-CN" dirty="0">
                <a:latin typeface="Times New Roman" pitchFamily="18" charset="0"/>
                <a:ea typeface="宋体" pitchFamily="2" charset="-122"/>
                <a:cs typeface="Times New Roman" pitchFamily="18" charset="0"/>
              </a:rPr>
              <a:t>if( t != LETTER &amp;&amp; t != DIGIT){</a:t>
            </a:r>
            <a:r>
              <a:rPr lang="en-US" altLang="zh-CN" dirty="0">
                <a:solidFill>
                  <a:srgbClr val="FF0000"/>
                </a:solidFill>
                <a:latin typeface="Times New Roman" pitchFamily="18" charset="0"/>
                <a:ea typeface="宋体" pitchFamily="2" charset="-122"/>
                <a:cs typeface="Times New Roman" pitchFamily="18" charset="0"/>
              </a:rPr>
              <a:t>//</a:t>
            </a:r>
            <a:r>
              <a:rPr lang="zh-CN" altLang="en-US" dirty="0">
                <a:solidFill>
                  <a:srgbClr val="FF0000"/>
                </a:solidFill>
                <a:latin typeface="Times New Roman" pitchFamily="18" charset="0"/>
                <a:ea typeface="宋体" pitchFamily="2" charset="-122"/>
                <a:cs typeface="Times New Roman" pitchFamily="18" charset="0"/>
              </a:rPr>
              <a:t>可以成功读入类似</a:t>
            </a:r>
            <a:r>
              <a:rPr lang="en-US" altLang="zh-CN" dirty="0">
                <a:solidFill>
                  <a:srgbClr val="FF0000"/>
                </a:solidFill>
                <a:latin typeface="Times New Roman" pitchFamily="18" charset="0"/>
                <a:ea typeface="宋体" pitchFamily="2" charset="-122"/>
                <a:cs typeface="Times New Roman" pitchFamily="18" charset="0"/>
              </a:rPr>
              <a:t>int32</a:t>
            </a:r>
            <a:r>
              <a:rPr lang="zh-CN" altLang="en-US" dirty="0">
                <a:solidFill>
                  <a:srgbClr val="FF0000"/>
                </a:solidFill>
                <a:latin typeface="Times New Roman" pitchFamily="18" charset="0"/>
                <a:ea typeface="宋体" pitchFamily="2" charset="-122"/>
                <a:cs typeface="Times New Roman" pitchFamily="18" charset="0"/>
              </a:rPr>
              <a:t>之类的单词</a:t>
            </a:r>
            <a:endParaRPr lang="en-US" altLang="zh-CN" dirty="0">
              <a:latin typeface="Times New Roman" pitchFamily="18" charset="0"/>
              <a:ea typeface="宋体" pitchFamily="2" charset="-122"/>
              <a:cs typeface="Times New Roman" pitchFamily="18" charset="0"/>
            </a:endParaRPr>
          </a:p>
          <a:p>
            <a:pPr lvl="3" indent="0">
              <a:lnSpc>
                <a:spcPct val="80000"/>
              </a:lnSpc>
              <a:spcBef>
                <a:spcPts val="200"/>
              </a:spcBef>
            </a:pPr>
            <a:r>
              <a:rPr lang="en-US" altLang="zh-CN" dirty="0" err="1">
                <a:latin typeface="Times New Roman" pitchFamily="18" charset="0"/>
                <a:ea typeface="宋体" pitchFamily="2" charset="-122"/>
                <a:cs typeface="Times New Roman" pitchFamily="18" charset="0"/>
              </a:rPr>
              <a:t>ungetc</a:t>
            </a:r>
            <a:r>
              <a:rPr lang="en-US" altLang="zh-CN" dirty="0">
                <a:latin typeface="Times New Roman" pitchFamily="18" charset="0"/>
                <a:ea typeface="宋体" pitchFamily="2" charset="-122"/>
                <a:cs typeface="Times New Roman" pitchFamily="18" charset="0"/>
              </a:rPr>
              <a:t>(c);</a:t>
            </a:r>
          </a:p>
          <a:p>
            <a:pPr lvl="3" indent="0">
              <a:lnSpc>
                <a:spcPct val="80000"/>
              </a:lnSpc>
              <a:spcBef>
                <a:spcPts val="200"/>
              </a:spcBef>
            </a:pPr>
            <a:r>
              <a:rPr lang="en-US" altLang="zh-CN" dirty="0">
                <a:latin typeface="Times New Roman" pitchFamily="18" charset="0"/>
                <a:ea typeface="宋体" pitchFamily="2" charset="-122"/>
                <a:cs typeface="Times New Roman" pitchFamily="18" charset="0"/>
              </a:rPr>
              <a:t>break;</a:t>
            </a:r>
          </a:p>
          <a:p>
            <a:pPr lvl="2" indent="0">
              <a:lnSpc>
                <a:spcPct val="80000"/>
              </a:lnSpc>
              <a:spcBef>
                <a:spcPts val="200"/>
              </a:spcBef>
              <a:buNone/>
            </a:pPr>
            <a:r>
              <a:rPr lang="en-US" altLang="zh-CN" dirty="0">
                <a:latin typeface="Times New Roman" pitchFamily="18" charset="0"/>
                <a:ea typeface="宋体" pitchFamily="2" charset="-122"/>
                <a:cs typeface="Times New Roman" pitchFamily="18" charset="0"/>
              </a:rPr>
              <a:t>}</a:t>
            </a:r>
          </a:p>
          <a:p>
            <a:pPr lvl="1">
              <a:lnSpc>
                <a:spcPct val="80000"/>
              </a:lnSpc>
              <a:spcBef>
                <a:spcPts val="200"/>
              </a:spcBef>
              <a:buFont typeface="Wingdings" pitchFamily="2" charset="2"/>
              <a:buNone/>
            </a:pPr>
            <a:r>
              <a:rPr lang="en-US" altLang="zh-CN" sz="2400" dirty="0">
                <a:latin typeface="Times New Roman" pitchFamily="18" charset="0"/>
                <a:ea typeface="宋体" pitchFamily="2" charset="-122"/>
                <a:cs typeface="Times New Roman" pitchFamily="18" charset="0"/>
              </a:rPr>
              <a:t>}</a:t>
            </a:r>
          </a:p>
          <a:p>
            <a:pPr lvl="1">
              <a:lnSpc>
                <a:spcPct val="80000"/>
              </a:lnSpc>
              <a:spcBef>
                <a:spcPts val="200"/>
              </a:spcBef>
              <a:buFont typeface="Wingdings" pitchFamily="2" charset="2"/>
              <a:buNone/>
            </a:pPr>
            <a:r>
              <a:rPr lang="en-US" altLang="zh-CN" sz="2400" dirty="0">
                <a:latin typeface="Times New Roman" pitchFamily="18" charset="0"/>
                <a:ea typeface="宋体" pitchFamily="2" charset="-122"/>
                <a:cs typeface="Times New Roman" pitchFamily="18" charset="0"/>
              </a:rPr>
              <a:t>*(w-1) = ‘\0’;</a:t>
            </a:r>
          </a:p>
          <a:p>
            <a:pPr lvl="1">
              <a:lnSpc>
                <a:spcPct val="80000"/>
              </a:lnSpc>
              <a:spcBef>
                <a:spcPts val="200"/>
              </a:spcBef>
              <a:buFont typeface="Wingdings" pitchFamily="2" charset="2"/>
              <a:buNone/>
            </a:pPr>
            <a:r>
              <a:rPr lang="en-US" altLang="zh-CN" sz="2400" dirty="0">
                <a:latin typeface="Times New Roman" pitchFamily="18" charset="0"/>
                <a:ea typeface="宋体" pitchFamily="2" charset="-122"/>
                <a:cs typeface="Times New Roman" pitchFamily="18" charset="0"/>
              </a:rPr>
              <a:t>return ( LETTER);</a:t>
            </a:r>
          </a:p>
          <a:p>
            <a:pPr>
              <a:lnSpc>
                <a:spcPct val="80000"/>
              </a:lnSpc>
              <a:spcBef>
                <a:spcPts val="200"/>
              </a:spcBef>
              <a:buFont typeface="Wingdings" pitchFamily="2" charset="2"/>
              <a:buNone/>
            </a:pPr>
            <a:r>
              <a:rPr lang="en-US" altLang="zh-CN" sz="2400" b="0" dirty="0">
                <a:latin typeface="Times New Roman" pitchFamily="18" charset="0"/>
                <a:ea typeface="宋体" pitchFamily="2" charset="-122"/>
                <a:cs typeface="Times New Roman" pitchFamily="18" charset="0"/>
              </a:rPr>
              <a:t>}</a:t>
            </a:r>
            <a:endParaRPr lang="en-US" altLang="zh-CN" sz="2400" dirty="0">
              <a:latin typeface="Times New Roman" pitchFamily="18" charset="0"/>
              <a:ea typeface="宋体" pitchFamily="2" charset="-122"/>
              <a:cs typeface="Times New Roman" pitchFamily="18" charset="0"/>
            </a:endParaRPr>
          </a:p>
        </p:txBody>
      </p:sp>
      <p:sp>
        <p:nvSpPr>
          <p:cNvPr id="6" name="TextBox 5"/>
          <p:cNvSpPr txBox="1"/>
          <p:nvPr/>
        </p:nvSpPr>
        <p:spPr>
          <a:xfrm>
            <a:off x="5953576" y="837506"/>
            <a:ext cx="6102350" cy="6019306"/>
          </a:xfrm>
          <a:prstGeom prst="rect">
            <a:avLst/>
          </a:prstGeom>
          <a:solidFill>
            <a:schemeClr val="accent1">
              <a:lumMod val="90000"/>
            </a:schemeClr>
          </a:solidFill>
        </p:spPr>
        <p:txBody>
          <a:bodyPr wrap="square" lIns="108932" tIns="54466" rIns="108932" bIns="54466">
            <a:spAutoFit/>
          </a:bodyPr>
          <a:lstStyle/>
          <a:p>
            <a:pPr>
              <a:defRPr/>
            </a:pPr>
            <a:r>
              <a:rPr lang="zh-CN" altLang="en-US" dirty="0">
                <a:solidFill>
                  <a:srgbClr val="0033CC"/>
                </a:solidFill>
              </a:rPr>
              <a:t>如何从文件中识别出标识符？</a:t>
            </a:r>
            <a:endParaRPr lang="en-US" altLang="zh-CN" dirty="0">
              <a:solidFill>
                <a:srgbClr val="0033CC"/>
              </a:solidFill>
            </a:endParaRPr>
          </a:p>
          <a:p>
            <a:pPr>
              <a:defRPr/>
            </a:pPr>
            <a:r>
              <a:rPr lang="en-US" altLang="zh-CN" b="0" dirty="0" err="1"/>
              <a:t>int</a:t>
            </a:r>
            <a:r>
              <a:rPr lang="en-US" altLang="zh-CN" b="0" dirty="0"/>
              <a:t>  </a:t>
            </a:r>
            <a:r>
              <a:rPr lang="en-US" altLang="zh-CN" b="0" dirty="0" err="1"/>
              <a:t>getword</a:t>
            </a:r>
            <a:r>
              <a:rPr lang="zh-CN" altLang="en-US" b="0" dirty="0"/>
              <a:t>（</a:t>
            </a:r>
            <a:r>
              <a:rPr lang="en-US" altLang="zh-CN" b="0" dirty="0"/>
              <a:t>char s[], FILE *</a:t>
            </a:r>
            <a:r>
              <a:rPr lang="en-US" altLang="zh-CN" b="0" dirty="0" err="1"/>
              <a:t>fp</a:t>
            </a:r>
            <a:r>
              <a:rPr lang="en-US" altLang="zh-CN" b="0" dirty="0"/>
              <a:t>){</a:t>
            </a:r>
          </a:p>
          <a:p>
            <a:pPr>
              <a:defRPr/>
            </a:pPr>
            <a:r>
              <a:rPr lang="en-US" altLang="zh-CN" b="0" dirty="0"/>
              <a:t>{</a:t>
            </a:r>
          </a:p>
          <a:p>
            <a:pPr>
              <a:defRPr/>
            </a:pPr>
            <a:r>
              <a:rPr lang="en-US" altLang="zh-CN" b="0" dirty="0"/>
              <a:t>    </a:t>
            </a:r>
            <a:r>
              <a:rPr lang="en-US" altLang="zh-CN" b="0" dirty="0" err="1"/>
              <a:t>int</a:t>
            </a:r>
            <a:r>
              <a:rPr lang="en-US" altLang="zh-CN" b="0" dirty="0"/>
              <a:t> c,  </a:t>
            </a:r>
            <a:r>
              <a:rPr lang="en-US" altLang="zh-CN" b="0" dirty="0" err="1"/>
              <a:t>i</a:t>
            </a:r>
            <a:r>
              <a:rPr lang="en-US" altLang="zh-CN" b="0" dirty="0"/>
              <a:t> = 0;</a:t>
            </a:r>
          </a:p>
          <a:p>
            <a:pPr>
              <a:defRPr/>
            </a:pPr>
            <a:r>
              <a:rPr lang="en-US" altLang="zh-CN" b="0" dirty="0"/>
              <a:t>    while(type(c=</a:t>
            </a:r>
            <a:r>
              <a:rPr lang="en-US" altLang="zh-CN" b="0" dirty="0" err="1"/>
              <a:t>fgetc</a:t>
            </a:r>
            <a:r>
              <a:rPr lang="en-US" altLang="zh-CN" b="0" dirty="0"/>
              <a:t>(</a:t>
            </a:r>
            <a:r>
              <a:rPr lang="en-US" altLang="zh-CN" b="0" dirty="0" err="1"/>
              <a:t>fp</a:t>
            </a:r>
            <a:r>
              <a:rPr lang="en-US" altLang="zh-CN" b="0" dirty="0"/>
              <a:t>))</a:t>
            </a:r>
            <a:r>
              <a:rPr lang="zh-CN" altLang="en-US" b="0" dirty="0"/>
              <a:t>！</a:t>
            </a:r>
            <a:r>
              <a:rPr lang="en-US" altLang="zh-CN" b="0" dirty="0"/>
              <a:t>= LETTER)  </a:t>
            </a:r>
          </a:p>
          <a:p>
            <a:pPr>
              <a:defRPr/>
            </a:pPr>
            <a:r>
              <a:rPr lang="en-US" altLang="zh-CN" b="0" dirty="0"/>
              <a:t>        if(c == EOF) return c;  </a:t>
            </a:r>
          </a:p>
          <a:p>
            <a:pPr>
              <a:defRPr/>
            </a:pPr>
            <a:r>
              <a:rPr lang="en-US" altLang="zh-CN" b="0" dirty="0"/>
              <a:t>        else continue;</a:t>
            </a:r>
          </a:p>
          <a:p>
            <a:pPr>
              <a:defRPr/>
            </a:pPr>
            <a:r>
              <a:rPr lang="en-US" altLang="zh-CN" b="0" dirty="0"/>
              <a:t>    s[</a:t>
            </a:r>
            <a:r>
              <a:rPr lang="en-US" altLang="zh-CN" b="0" dirty="0" err="1"/>
              <a:t>i</a:t>
            </a:r>
            <a:r>
              <a:rPr lang="en-US" altLang="zh-CN" b="0" dirty="0"/>
              <a:t>++] = c;</a:t>
            </a:r>
          </a:p>
          <a:p>
            <a:pPr>
              <a:defRPr/>
            </a:pPr>
            <a:r>
              <a:rPr lang="en-US" altLang="zh-CN" b="0" dirty="0"/>
              <a:t>    while((c=</a:t>
            </a:r>
            <a:r>
              <a:rPr lang="en-US" altLang="zh-CN" b="0" dirty="0" err="1"/>
              <a:t>fgetc</a:t>
            </a:r>
            <a:r>
              <a:rPr lang="en-US" altLang="zh-CN" b="0" dirty="0"/>
              <a:t>(</a:t>
            </a:r>
            <a:r>
              <a:rPr lang="en-US" altLang="zh-CN" b="0" dirty="0" err="1"/>
              <a:t>fp</a:t>
            </a:r>
            <a:r>
              <a:rPr lang="en-US" altLang="zh-CN" b="0" dirty="0"/>
              <a:t>))!=EOF</a:t>
            </a:r>
            <a:r>
              <a:rPr lang="zh-CN" altLang="en-US" b="0" dirty="0"/>
              <a:t>）</a:t>
            </a:r>
            <a:r>
              <a:rPr lang="en-US" altLang="zh-CN" b="0" dirty="0"/>
              <a:t>{</a:t>
            </a:r>
          </a:p>
          <a:p>
            <a:pPr>
              <a:defRPr/>
            </a:pPr>
            <a:r>
              <a:rPr lang="en-US" altLang="zh-CN" b="0" dirty="0"/>
              <a:t>         if(type(c)!=LETTER||type(c)!=DIGTH)</a:t>
            </a:r>
          </a:p>
          <a:p>
            <a:pPr>
              <a:defRPr/>
            </a:pPr>
            <a:r>
              <a:rPr lang="en-US" altLang="zh-CN" b="0" dirty="0"/>
              <a:t>              break; </a:t>
            </a:r>
          </a:p>
          <a:p>
            <a:pPr>
              <a:defRPr/>
            </a:pPr>
            <a:r>
              <a:rPr lang="en-US" altLang="zh-CN" b="0" dirty="0"/>
              <a:t>         s[</a:t>
            </a:r>
            <a:r>
              <a:rPr lang="en-US" altLang="zh-CN" b="0" dirty="0" err="1"/>
              <a:t>i</a:t>
            </a:r>
            <a:r>
              <a:rPr lang="en-US" altLang="zh-CN" b="0" dirty="0"/>
              <a:t>++] = c;</a:t>
            </a:r>
          </a:p>
          <a:p>
            <a:pPr>
              <a:defRPr/>
            </a:pPr>
            <a:r>
              <a:rPr lang="en-US" altLang="zh-CN" b="0" dirty="0"/>
              <a:t>    }</a:t>
            </a:r>
          </a:p>
          <a:p>
            <a:pPr>
              <a:defRPr/>
            </a:pPr>
            <a:r>
              <a:rPr lang="en-US" altLang="zh-CN" b="0" dirty="0"/>
              <a:t>    s[</a:t>
            </a:r>
            <a:r>
              <a:rPr lang="en-US" altLang="zh-CN" b="0" dirty="0" err="1"/>
              <a:t>i</a:t>
            </a:r>
            <a:r>
              <a:rPr lang="en-US" altLang="zh-CN" b="0" dirty="0"/>
              <a:t>]=‘\0’;</a:t>
            </a:r>
          </a:p>
          <a:p>
            <a:pPr>
              <a:defRPr/>
            </a:pPr>
            <a:r>
              <a:rPr lang="en-US" altLang="zh-CN" b="0" dirty="0"/>
              <a:t>    return 1;</a:t>
            </a:r>
          </a:p>
          <a:p>
            <a:pPr>
              <a:defRPr/>
            </a:pPr>
            <a:r>
              <a:rPr lang="en-US" altLang="zh-CN" b="0" dirty="0"/>
              <a:t>}</a:t>
            </a:r>
          </a:p>
        </p:txBody>
      </p:sp>
    </p:spTree>
    <p:extLst>
      <p:ext uri="{BB962C8B-B14F-4D97-AF65-F5344CB8AC3E}">
        <p14:creationId xmlns:p14="http://schemas.microsoft.com/office/powerpoint/2010/main" val="51464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灯片编号占位符 4"/>
          <p:cNvSpPr>
            <a:spLocks noGrp="1"/>
          </p:cNvSpPr>
          <p:nvPr>
            <p:ph type="sldNum" sz="quarter" idx="11"/>
          </p:nvPr>
        </p:nvSpPr>
        <p:spPr>
          <a:noFill/>
        </p:spPr>
        <p:txBody>
          <a:bodyPr/>
          <a:lstStyle/>
          <a:p>
            <a:fld id="{083F8B0A-1E95-407F-999F-74F564CB05A9}" type="slidenum">
              <a:rPr lang="en-US" altLang="zh-CN" smtClean="0"/>
              <a:pPr/>
              <a:t>123</a:t>
            </a:fld>
            <a:endParaRPr lang="en-US" altLang="zh-CN"/>
          </a:p>
        </p:txBody>
      </p:sp>
      <p:sp>
        <p:nvSpPr>
          <p:cNvPr id="102404"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8</a:t>
            </a:r>
            <a:r>
              <a:rPr lang="zh-CN" altLang="en-US" dirty="0" smtClean="0">
                <a:ea typeface="宋体" pitchFamily="2" charset="-122"/>
              </a:rPr>
              <a:t>：</a:t>
            </a:r>
            <a:r>
              <a:rPr lang="zh-CN" altLang="en-US" dirty="0">
                <a:ea typeface="宋体" pitchFamily="2" charset="-122"/>
              </a:rPr>
              <a:t>代码实现（续）</a:t>
            </a:r>
          </a:p>
        </p:txBody>
      </p:sp>
      <p:sp>
        <p:nvSpPr>
          <p:cNvPr id="102405" name="Rectangle 3"/>
          <p:cNvSpPr>
            <a:spLocks noGrp="1" noChangeArrowheads="1"/>
          </p:cNvSpPr>
          <p:nvPr>
            <p:ph type="body" idx="1"/>
          </p:nvPr>
        </p:nvSpPr>
        <p:spPr>
          <a:xfrm>
            <a:off x="1305225" y="1197254"/>
            <a:ext cx="9484069" cy="4970026"/>
          </a:xfrm>
        </p:spPr>
        <p:txBody>
          <a:bodyPr/>
          <a:lstStyle/>
          <a:p>
            <a:pPr>
              <a:spcBef>
                <a:spcPts val="200"/>
              </a:spcBef>
              <a:buFont typeface="Wingdings" pitchFamily="2" charset="2"/>
              <a:buNone/>
            </a:pPr>
            <a:r>
              <a:rPr lang="en-US" altLang="zh-CN" sz="2400" b="0" dirty="0">
                <a:latin typeface="Times New Roman" pitchFamily="18" charset="0"/>
                <a:ea typeface="宋体" pitchFamily="2" charset="-122"/>
                <a:cs typeface="Times New Roman" pitchFamily="18" charset="0"/>
              </a:rPr>
              <a:t>char type(</a:t>
            </a:r>
            <a:r>
              <a:rPr lang="en-US" altLang="zh-CN" sz="2400" b="0" dirty="0" err="1">
                <a:latin typeface="Times New Roman" pitchFamily="18" charset="0"/>
                <a:ea typeface="宋体" pitchFamily="2" charset="-122"/>
                <a:cs typeface="Times New Roman" pitchFamily="18" charset="0"/>
              </a:rPr>
              <a:t>int</a:t>
            </a:r>
            <a:r>
              <a:rPr lang="en-US" altLang="zh-CN" sz="2400" b="0" dirty="0">
                <a:latin typeface="Times New Roman" pitchFamily="18" charset="0"/>
                <a:ea typeface="宋体" pitchFamily="2" charset="-122"/>
                <a:cs typeface="Times New Roman" pitchFamily="18" charset="0"/>
              </a:rPr>
              <a:t> c)	/* return type of ASCII character */</a:t>
            </a:r>
          </a:p>
          <a:p>
            <a:pPr>
              <a:spcBef>
                <a:spcPts val="200"/>
              </a:spcBef>
              <a:buNone/>
            </a:pPr>
            <a:r>
              <a:rPr lang="en-US" altLang="zh-CN" sz="2400" b="0" dirty="0">
                <a:latin typeface="Times New Roman" pitchFamily="18" charset="0"/>
                <a:ea typeface="宋体" pitchFamily="2" charset="-122"/>
                <a:cs typeface="Times New Roman" pitchFamily="18" charset="0"/>
              </a:rPr>
              <a:t>{</a:t>
            </a:r>
            <a:r>
              <a:rPr lang="en-US" altLang="zh-CN" sz="2400" dirty="0">
                <a:solidFill>
                  <a:srgbClr val="FF0000"/>
                </a:solidFill>
                <a:latin typeface="Times New Roman" pitchFamily="18" charset="0"/>
                <a:ea typeface="宋体" pitchFamily="2" charset="-122"/>
                <a:cs typeface="Times New Roman" pitchFamily="18" charset="0"/>
              </a:rPr>
              <a:t>/</a:t>
            </a:r>
            <a:r>
              <a:rPr lang="zh-CN" altLang="en-US" sz="2400" dirty="0">
                <a:solidFill>
                  <a:srgbClr val="FF0000"/>
                </a:solidFill>
                <a:latin typeface="Times New Roman" pitchFamily="18" charset="0"/>
                <a:ea typeface="宋体" pitchFamily="2" charset="-122"/>
                <a:cs typeface="Times New Roman" pitchFamily="18" charset="0"/>
              </a:rPr>
              <a:t>*</a:t>
            </a:r>
            <a:r>
              <a:rPr lang="en-US" altLang="zh-CN" sz="2400" dirty="0">
                <a:solidFill>
                  <a:srgbClr val="FF0000"/>
                </a:solidFill>
                <a:latin typeface="Times New Roman" pitchFamily="18" charset="0"/>
                <a:ea typeface="宋体" pitchFamily="2" charset="-122"/>
                <a:cs typeface="Times New Roman" pitchFamily="18" charset="0"/>
              </a:rPr>
              <a:t>Type</a:t>
            </a:r>
            <a:r>
              <a:rPr lang="zh-CN" altLang="en-US" sz="2400" dirty="0">
                <a:solidFill>
                  <a:srgbClr val="FF0000"/>
                </a:solidFill>
                <a:latin typeface="Times New Roman" pitchFamily="18" charset="0"/>
                <a:ea typeface="宋体" pitchFamily="2" charset="-122"/>
                <a:cs typeface="Times New Roman" pitchFamily="18" charset="0"/>
              </a:rPr>
              <a:t>函数返回值类型：</a:t>
            </a:r>
            <a:r>
              <a:rPr lang="en-US" altLang="zh-CN" sz="2400" dirty="0">
                <a:solidFill>
                  <a:srgbClr val="FF0000"/>
                </a:solidFill>
                <a:latin typeface="Times New Roman" pitchFamily="18" charset="0"/>
                <a:ea typeface="宋体" pitchFamily="2" charset="-122"/>
                <a:cs typeface="Times New Roman" pitchFamily="18" charset="0"/>
              </a:rPr>
              <a:t>1</a:t>
            </a:r>
            <a:r>
              <a:rPr lang="zh-CN" altLang="en-US" sz="2400" dirty="0">
                <a:solidFill>
                  <a:srgbClr val="FF0000"/>
                </a:solidFill>
                <a:latin typeface="Times New Roman" pitchFamily="18" charset="0"/>
                <a:ea typeface="宋体" pitchFamily="2" charset="-122"/>
                <a:cs typeface="Times New Roman" pitchFamily="18" charset="0"/>
              </a:rPr>
              <a:t>）若</a:t>
            </a:r>
            <a:r>
              <a:rPr lang="en-US" altLang="zh-CN" sz="2400" dirty="0">
                <a:solidFill>
                  <a:srgbClr val="FF0000"/>
                </a:solidFill>
                <a:latin typeface="Times New Roman" pitchFamily="18" charset="0"/>
                <a:ea typeface="宋体" pitchFamily="2" charset="-122"/>
                <a:cs typeface="Times New Roman" pitchFamily="18" charset="0"/>
              </a:rPr>
              <a:t>c</a:t>
            </a:r>
            <a:r>
              <a:rPr lang="zh-CN" altLang="en-US" sz="2400" dirty="0">
                <a:solidFill>
                  <a:srgbClr val="FF0000"/>
                </a:solidFill>
                <a:latin typeface="Times New Roman" pitchFamily="18" charset="0"/>
                <a:ea typeface="宋体" pitchFamily="2" charset="-122"/>
                <a:cs typeface="Times New Roman" pitchFamily="18" charset="0"/>
              </a:rPr>
              <a:t>是字母，则返回</a:t>
            </a:r>
            <a:r>
              <a:rPr lang="en-US" altLang="zh-CN" sz="2400" dirty="0">
                <a:solidFill>
                  <a:srgbClr val="FF0000"/>
                </a:solidFill>
                <a:latin typeface="Times New Roman" pitchFamily="18" charset="0"/>
                <a:ea typeface="宋体" pitchFamily="2" charset="-122"/>
                <a:cs typeface="Times New Roman" pitchFamily="18" charset="0"/>
              </a:rPr>
              <a:t>LETTER</a:t>
            </a:r>
            <a:r>
              <a:rPr lang="zh-CN" altLang="en-US" sz="2400" dirty="0">
                <a:solidFill>
                  <a:srgbClr val="FF0000"/>
                </a:solidFill>
                <a:latin typeface="Times New Roman" pitchFamily="18" charset="0"/>
                <a:ea typeface="宋体" pitchFamily="2" charset="-122"/>
                <a:cs typeface="Times New Roman" pitchFamily="18" charset="0"/>
              </a:rPr>
              <a:t>；</a:t>
            </a:r>
            <a:r>
              <a:rPr lang="en-US" altLang="zh-CN" sz="2400" dirty="0">
                <a:solidFill>
                  <a:srgbClr val="FF0000"/>
                </a:solidFill>
                <a:latin typeface="Times New Roman" pitchFamily="18" charset="0"/>
                <a:ea typeface="宋体" pitchFamily="2" charset="-122"/>
                <a:cs typeface="Times New Roman" pitchFamily="18" charset="0"/>
              </a:rPr>
              <a:t>2</a:t>
            </a:r>
            <a:r>
              <a:rPr lang="zh-CN" altLang="en-US" sz="2400" dirty="0">
                <a:solidFill>
                  <a:srgbClr val="FF0000"/>
                </a:solidFill>
                <a:latin typeface="Times New Roman" pitchFamily="18" charset="0"/>
                <a:ea typeface="宋体" pitchFamily="2" charset="-122"/>
                <a:cs typeface="Times New Roman" pitchFamily="18" charset="0"/>
              </a:rPr>
              <a:t>）若</a:t>
            </a:r>
            <a:r>
              <a:rPr lang="en-US" altLang="zh-CN" sz="2400" dirty="0">
                <a:solidFill>
                  <a:srgbClr val="FF0000"/>
                </a:solidFill>
                <a:latin typeface="Times New Roman" pitchFamily="18" charset="0"/>
                <a:ea typeface="宋体" pitchFamily="2" charset="-122"/>
                <a:cs typeface="Times New Roman" pitchFamily="18" charset="0"/>
              </a:rPr>
              <a:t>c</a:t>
            </a:r>
            <a:r>
              <a:rPr lang="zh-CN" altLang="en-US" sz="2400" dirty="0">
                <a:solidFill>
                  <a:srgbClr val="FF0000"/>
                </a:solidFill>
                <a:latin typeface="Times New Roman" pitchFamily="18" charset="0"/>
                <a:ea typeface="宋体" pitchFamily="2" charset="-122"/>
                <a:cs typeface="Times New Roman" pitchFamily="18" charset="0"/>
              </a:rPr>
              <a:t>是数字，则返回</a:t>
            </a:r>
            <a:r>
              <a:rPr lang="en-US" altLang="zh-CN" sz="2400" dirty="0">
                <a:solidFill>
                  <a:srgbClr val="FF0000"/>
                </a:solidFill>
                <a:latin typeface="Times New Roman" pitchFamily="18" charset="0"/>
                <a:ea typeface="宋体" pitchFamily="2" charset="-122"/>
                <a:cs typeface="Times New Roman" pitchFamily="18" charset="0"/>
              </a:rPr>
              <a:t>DIGIT</a:t>
            </a:r>
            <a:r>
              <a:rPr lang="zh-CN" altLang="en-US" sz="2400" dirty="0">
                <a:solidFill>
                  <a:srgbClr val="FF0000"/>
                </a:solidFill>
                <a:latin typeface="Times New Roman" pitchFamily="18" charset="0"/>
                <a:ea typeface="宋体" pitchFamily="2" charset="-122"/>
                <a:cs typeface="Times New Roman" pitchFamily="18" charset="0"/>
              </a:rPr>
              <a:t>；</a:t>
            </a:r>
            <a:r>
              <a:rPr lang="en-US" altLang="zh-CN" sz="2400" dirty="0">
                <a:solidFill>
                  <a:srgbClr val="FF0000"/>
                </a:solidFill>
                <a:latin typeface="Times New Roman" pitchFamily="18" charset="0"/>
                <a:ea typeface="宋体" pitchFamily="2" charset="-122"/>
                <a:cs typeface="Times New Roman" pitchFamily="18" charset="0"/>
              </a:rPr>
              <a:t>3</a:t>
            </a:r>
            <a:r>
              <a:rPr lang="zh-CN" altLang="en-US" sz="2400" dirty="0">
                <a:solidFill>
                  <a:srgbClr val="FF0000"/>
                </a:solidFill>
                <a:latin typeface="Times New Roman" pitchFamily="18" charset="0"/>
                <a:ea typeface="宋体" pitchFamily="2" charset="-122"/>
                <a:cs typeface="Times New Roman" pitchFamily="18" charset="0"/>
              </a:rPr>
              <a:t>）否则，直接返回字符</a:t>
            </a:r>
            <a:r>
              <a:rPr lang="en-US" altLang="zh-CN" sz="2400" dirty="0">
                <a:solidFill>
                  <a:srgbClr val="FF0000"/>
                </a:solidFill>
                <a:latin typeface="Times New Roman" pitchFamily="18" charset="0"/>
                <a:ea typeface="宋体" pitchFamily="2" charset="-122"/>
                <a:cs typeface="Times New Roman" pitchFamily="18" charset="0"/>
              </a:rPr>
              <a:t>c</a:t>
            </a:r>
            <a:r>
              <a:rPr lang="zh-CN" altLang="en-US" sz="2400" dirty="0">
                <a:solidFill>
                  <a:srgbClr val="FF0000"/>
                </a:solidFill>
                <a:latin typeface="Times New Roman" pitchFamily="18" charset="0"/>
                <a:ea typeface="宋体" pitchFamily="2" charset="-122"/>
                <a:cs typeface="Times New Roman" pitchFamily="18" charset="0"/>
              </a:rPr>
              <a:t>*</a:t>
            </a:r>
            <a:r>
              <a:rPr lang="en-US" altLang="zh-CN" sz="2400" dirty="0">
                <a:solidFill>
                  <a:srgbClr val="FF0000"/>
                </a:solidFill>
                <a:latin typeface="Times New Roman" pitchFamily="18" charset="0"/>
                <a:ea typeface="宋体" pitchFamily="2" charset="-122"/>
                <a:cs typeface="Times New Roman" pitchFamily="18" charset="0"/>
              </a:rPr>
              <a:t>/</a:t>
            </a:r>
            <a:endParaRPr lang="en-US" altLang="zh-CN" sz="2400" b="0" dirty="0">
              <a:latin typeface="Times New Roman" pitchFamily="18" charset="0"/>
              <a:ea typeface="宋体" pitchFamily="2" charset="-122"/>
              <a:cs typeface="Times New Roman" pitchFamily="18" charset="0"/>
            </a:endParaRPr>
          </a:p>
          <a:p>
            <a:pPr lvl="1">
              <a:spcBef>
                <a:spcPts val="200"/>
              </a:spcBef>
              <a:buFont typeface="Wingdings" pitchFamily="2" charset="2"/>
              <a:buNone/>
            </a:pPr>
            <a:r>
              <a:rPr lang="en-US" altLang="zh-CN" sz="2400" dirty="0">
                <a:latin typeface="Times New Roman" pitchFamily="18" charset="0"/>
                <a:ea typeface="宋体" pitchFamily="2" charset="-122"/>
                <a:cs typeface="Times New Roman" pitchFamily="18" charset="0"/>
              </a:rPr>
              <a:t>if( c &gt;= ‘a’ &amp;&amp; c &lt;= ‘z’ || c &gt;= ‘A’ &amp;&amp; c &lt;= ‘Z’)</a:t>
            </a:r>
          </a:p>
          <a:p>
            <a:pPr lvl="2" indent="0">
              <a:lnSpc>
                <a:spcPct val="90000"/>
              </a:lnSpc>
              <a:spcBef>
                <a:spcPts val="200"/>
              </a:spcBef>
              <a:buNone/>
            </a:pPr>
            <a:r>
              <a:rPr lang="en-US" altLang="zh-CN" dirty="0">
                <a:latin typeface="Times New Roman" pitchFamily="18" charset="0"/>
                <a:ea typeface="宋体" pitchFamily="2" charset="-122"/>
                <a:cs typeface="Times New Roman" pitchFamily="18" charset="0"/>
              </a:rPr>
              <a:t>return ( LETTER );</a:t>
            </a:r>
          </a:p>
          <a:p>
            <a:pPr lvl="1">
              <a:spcBef>
                <a:spcPts val="200"/>
              </a:spcBef>
              <a:buFont typeface="Wingdings" pitchFamily="2" charset="2"/>
              <a:buNone/>
            </a:pPr>
            <a:r>
              <a:rPr lang="en-US" altLang="zh-CN" sz="2400" dirty="0">
                <a:latin typeface="Times New Roman" pitchFamily="18" charset="0"/>
                <a:ea typeface="宋体" pitchFamily="2" charset="-122"/>
                <a:cs typeface="Times New Roman" pitchFamily="18" charset="0"/>
              </a:rPr>
              <a:t>else if ( c &gt;= ‘0’ &amp;&amp; c &lt;= ‘9’)</a:t>
            </a:r>
          </a:p>
          <a:p>
            <a:pPr lvl="2" indent="0">
              <a:lnSpc>
                <a:spcPct val="90000"/>
              </a:lnSpc>
              <a:spcBef>
                <a:spcPts val="200"/>
              </a:spcBef>
              <a:buNone/>
            </a:pPr>
            <a:r>
              <a:rPr lang="en-US" altLang="zh-CN" dirty="0">
                <a:latin typeface="Times New Roman" pitchFamily="18" charset="0"/>
                <a:ea typeface="宋体" pitchFamily="2" charset="-122"/>
                <a:cs typeface="Times New Roman" pitchFamily="18" charset="0"/>
              </a:rPr>
              <a:t>return ( DIGIT );</a:t>
            </a:r>
          </a:p>
          <a:p>
            <a:pPr lvl="1">
              <a:spcBef>
                <a:spcPts val="200"/>
              </a:spcBef>
              <a:buFont typeface="Wingdings" pitchFamily="2" charset="2"/>
              <a:buNone/>
            </a:pPr>
            <a:r>
              <a:rPr lang="en-US" altLang="zh-CN" sz="2400" dirty="0">
                <a:latin typeface="Times New Roman" pitchFamily="18" charset="0"/>
                <a:ea typeface="宋体" pitchFamily="2" charset="-122"/>
                <a:cs typeface="Times New Roman" pitchFamily="18" charset="0"/>
              </a:rPr>
              <a:t>else return (c);</a:t>
            </a:r>
          </a:p>
          <a:p>
            <a:pPr>
              <a:spcBef>
                <a:spcPts val="200"/>
              </a:spcBef>
              <a:buFont typeface="Wingdings" pitchFamily="2" charset="2"/>
              <a:buNone/>
            </a:pPr>
            <a:r>
              <a:rPr lang="en-US" altLang="zh-CN" sz="2400" b="0" dirty="0">
                <a:latin typeface="Times New Roman" pitchFamily="18" charset="0"/>
                <a:ea typeface="宋体" pitchFamily="2" charset="-122"/>
                <a:cs typeface="Times New Roman" pitchFamily="18" charset="0"/>
              </a:rPr>
              <a:t>}</a:t>
            </a:r>
          </a:p>
          <a:p>
            <a:pPr>
              <a:spcBef>
                <a:spcPts val="200"/>
              </a:spcBef>
              <a:buFont typeface="Wingdings" pitchFamily="2" charset="2"/>
              <a:buNone/>
            </a:pPr>
            <a:r>
              <a:rPr lang="en-US" altLang="zh-CN" sz="2400" b="0" dirty="0">
                <a:latin typeface="Times New Roman" pitchFamily="18" charset="0"/>
                <a:ea typeface="宋体" pitchFamily="2" charset="-122"/>
                <a:cs typeface="Times New Roman" pitchFamily="18" charset="0"/>
              </a:rPr>
              <a:t>void </a:t>
            </a:r>
            <a:r>
              <a:rPr lang="en-US" altLang="zh-CN" sz="2400" b="0" dirty="0" err="1">
                <a:latin typeface="Times New Roman" pitchFamily="18" charset="0"/>
                <a:ea typeface="宋体" pitchFamily="2" charset="-122"/>
                <a:cs typeface="Times New Roman" pitchFamily="18" charset="0"/>
              </a:rPr>
              <a:t>printKey</a:t>
            </a:r>
            <a:r>
              <a:rPr lang="en-US" altLang="zh-CN" sz="2400" b="0" dirty="0">
                <a:latin typeface="Times New Roman" pitchFamily="18" charset="0"/>
                <a:ea typeface="宋体" pitchFamily="2" charset="-122"/>
                <a:cs typeface="Times New Roman" pitchFamily="18" charset="0"/>
              </a:rPr>
              <a:t>(</a:t>
            </a:r>
            <a:r>
              <a:rPr lang="en-US" altLang="zh-CN" sz="2400" b="0" dirty="0" err="1">
                <a:latin typeface="Times New Roman" pitchFamily="18" charset="0"/>
                <a:ea typeface="宋体" pitchFamily="2" charset="-122"/>
                <a:cs typeface="Times New Roman" pitchFamily="18" charset="0"/>
              </a:rPr>
              <a:t>struct</a:t>
            </a:r>
            <a:r>
              <a:rPr lang="en-US" altLang="zh-CN" sz="2400" b="0" dirty="0">
                <a:latin typeface="Times New Roman" pitchFamily="18" charset="0"/>
                <a:ea typeface="宋体" pitchFamily="2" charset="-122"/>
                <a:cs typeface="Times New Roman" pitchFamily="18" charset="0"/>
              </a:rPr>
              <a:t> Key  tab[ ],  </a:t>
            </a:r>
            <a:r>
              <a:rPr lang="en-US" altLang="zh-CN" sz="2400" b="0" dirty="0" err="1">
                <a:latin typeface="Times New Roman" pitchFamily="18" charset="0"/>
                <a:ea typeface="宋体" pitchFamily="2" charset="-122"/>
                <a:cs typeface="Times New Roman" pitchFamily="18" charset="0"/>
              </a:rPr>
              <a:t>int</a:t>
            </a:r>
            <a:r>
              <a:rPr lang="en-US" altLang="zh-CN" sz="2400" b="0" dirty="0">
                <a:latin typeface="Times New Roman" pitchFamily="18" charset="0"/>
                <a:ea typeface="宋体" pitchFamily="2" charset="-122"/>
                <a:cs typeface="Times New Roman" pitchFamily="18" charset="0"/>
              </a:rPr>
              <a:t>  n)</a:t>
            </a:r>
          </a:p>
          <a:p>
            <a:pPr>
              <a:spcBef>
                <a:spcPts val="200"/>
              </a:spcBef>
              <a:buNone/>
            </a:pPr>
            <a:r>
              <a:rPr lang="en-US" altLang="zh-CN" sz="2400" b="0" dirty="0">
                <a:latin typeface="Times New Roman" pitchFamily="18" charset="0"/>
                <a:ea typeface="宋体" pitchFamily="2" charset="-122"/>
                <a:cs typeface="Times New Roman" pitchFamily="18" charset="0"/>
              </a:rPr>
              <a:t>{{</a:t>
            </a:r>
            <a:r>
              <a:rPr lang="en-US" altLang="zh-CN" sz="2400" dirty="0">
                <a:solidFill>
                  <a:srgbClr val="FF0000"/>
                </a:solidFill>
                <a:latin typeface="Times New Roman" pitchFamily="18" charset="0"/>
                <a:ea typeface="宋体" pitchFamily="2" charset="-122"/>
                <a:cs typeface="Times New Roman" pitchFamily="18" charset="0"/>
              </a:rPr>
              <a:t>//</a:t>
            </a:r>
            <a:r>
              <a:rPr lang="zh-CN" altLang="en-US" sz="2400" dirty="0">
                <a:solidFill>
                  <a:srgbClr val="FF0000"/>
                </a:solidFill>
                <a:latin typeface="Times New Roman" pitchFamily="18" charset="0"/>
                <a:ea typeface="宋体" pitchFamily="2" charset="-122"/>
                <a:cs typeface="Times New Roman" pitchFamily="18" charset="0"/>
              </a:rPr>
              <a:t>打印</a:t>
            </a:r>
            <a:r>
              <a:rPr lang="en-US" altLang="zh-CN" sz="2400" dirty="0">
                <a:solidFill>
                  <a:srgbClr val="FF0000"/>
                </a:solidFill>
                <a:latin typeface="Times New Roman" pitchFamily="18" charset="0"/>
                <a:ea typeface="宋体" pitchFamily="2" charset="-122"/>
                <a:cs typeface="Times New Roman" pitchFamily="18" charset="0"/>
              </a:rPr>
              <a:t>tab[]</a:t>
            </a:r>
            <a:r>
              <a:rPr lang="zh-CN" altLang="en-US" sz="2400" dirty="0">
                <a:solidFill>
                  <a:srgbClr val="FF0000"/>
                </a:solidFill>
                <a:latin typeface="Times New Roman" pitchFamily="18" charset="0"/>
                <a:ea typeface="宋体" pitchFamily="2" charset="-122"/>
                <a:cs typeface="Times New Roman" pitchFamily="18" charset="0"/>
              </a:rPr>
              <a:t>数组中所有次数大于</a:t>
            </a:r>
            <a:r>
              <a:rPr lang="en-US" altLang="zh-CN" sz="2400" dirty="0">
                <a:solidFill>
                  <a:srgbClr val="FF0000"/>
                </a:solidFill>
                <a:latin typeface="Times New Roman" pitchFamily="18" charset="0"/>
                <a:ea typeface="宋体" pitchFamily="2" charset="-122"/>
                <a:cs typeface="Times New Roman" pitchFamily="18" charset="0"/>
              </a:rPr>
              <a:t>0</a:t>
            </a:r>
            <a:r>
              <a:rPr lang="zh-CN" altLang="en-US" sz="2400" dirty="0">
                <a:solidFill>
                  <a:srgbClr val="FF0000"/>
                </a:solidFill>
                <a:latin typeface="Times New Roman" pitchFamily="18" charset="0"/>
                <a:ea typeface="宋体" pitchFamily="2" charset="-122"/>
                <a:cs typeface="Times New Roman" pitchFamily="18" charset="0"/>
              </a:rPr>
              <a:t>的关键词“出现次数、关键词”对</a:t>
            </a:r>
          </a:p>
          <a:p>
            <a:pPr>
              <a:spcBef>
                <a:spcPts val="200"/>
              </a:spcBef>
              <a:buFont typeface="Wingdings" pitchFamily="2" charset="2"/>
              <a:buNone/>
            </a:pPr>
            <a:r>
              <a:rPr lang="en-US" altLang="zh-CN" sz="2400" b="0" dirty="0">
                <a:latin typeface="Times New Roman" pitchFamily="18" charset="0"/>
                <a:ea typeface="宋体" pitchFamily="2" charset="-122"/>
                <a:cs typeface="Times New Roman" pitchFamily="18" charset="0"/>
              </a:rPr>
              <a:t>        </a:t>
            </a:r>
            <a:r>
              <a:rPr lang="en-US" altLang="zh-CN" sz="2400" b="0" dirty="0" err="1">
                <a:latin typeface="Times New Roman" pitchFamily="18" charset="0"/>
                <a:ea typeface="宋体" pitchFamily="2" charset="-122"/>
                <a:cs typeface="Times New Roman" pitchFamily="18" charset="0"/>
              </a:rPr>
              <a:t>struct</a:t>
            </a:r>
            <a:r>
              <a:rPr lang="en-US" altLang="zh-CN" sz="2400" b="0" dirty="0">
                <a:latin typeface="Times New Roman" pitchFamily="18" charset="0"/>
                <a:ea typeface="宋体" pitchFamily="2" charset="-122"/>
                <a:cs typeface="Times New Roman" pitchFamily="18" charset="0"/>
              </a:rPr>
              <a:t> Key *p;</a:t>
            </a:r>
          </a:p>
          <a:p>
            <a:pPr lvl="1">
              <a:spcBef>
                <a:spcPts val="200"/>
              </a:spcBef>
              <a:buFont typeface="Wingdings" pitchFamily="2" charset="2"/>
              <a:buNone/>
            </a:pPr>
            <a:r>
              <a:rPr lang="en-US" altLang="zh-CN" sz="2400" dirty="0">
                <a:latin typeface="Times New Roman" pitchFamily="18" charset="0"/>
                <a:ea typeface="宋体" pitchFamily="2" charset="-122"/>
                <a:cs typeface="Times New Roman" pitchFamily="18" charset="0"/>
              </a:rPr>
              <a:t>for(p=tab, p &lt; </a:t>
            </a:r>
            <a:r>
              <a:rPr lang="en-US" altLang="zh-CN" sz="2400" dirty="0" err="1">
                <a:latin typeface="Times New Roman" pitchFamily="18" charset="0"/>
                <a:ea typeface="宋体" pitchFamily="2" charset="-122"/>
                <a:cs typeface="Times New Roman" pitchFamily="18" charset="0"/>
              </a:rPr>
              <a:t>tab+n</a:t>
            </a:r>
            <a:r>
              <a:rPr lang="en-US" altLang="zh-CN" sz="2400" dirty="0">
                <a:latin typeface="Times New Roman" pitchFamily="18" charset="0"/>
                <a:ea typeface="宋体" pitchFamily="2" charset="-122"/>
                <a:cs typeface="Times New Roman" pitchFamily="18" charset="0"/>
              </a:rPr>
              <a:t>; p++)</a:t>
            </a:r>
          </a:p>
          <a:p>
            <a:pPr lvl="2" indent="0">
              <a:lnSpc>
                <a:spcPct val="90000"/>
              </a:lnSpc>
              <a:spcBef>
                <a:spcPts val="200"/>
              </a:spcBef>
              <a:buNone/>
            </a:pPr>
            <a:r>
              <a:rPr lang="en-US" altLang="zh-CN" dirty="0">
                <a:latin typeface="Times New Roman" pitchFamily="18" charset="0"/>
                <a:ea typeface="宋体" pitchFamily="2" charset="-122"/>
                <a:cs typeface="Times New Roman" pitchFamily="18" charset="0"/>
              </a:rPr>
              <a:t>if(p-&gt;</a:t>
            </a:r>
            <a:r>
              <a:rPr lang="en-US" altLang="zh-CN" dirty="0" err="1">
                <a:latin typeface="Times New Roman" pitchFamily="18" charset="0"/>
                <a:ea typeface="宋体" pitchFamily="2" charset="-122"/>
                <a:cs typeface="Times New Roman" pitchFamily="18" charset="0"/>
              </a:rPr>
              <a:t>keycount</a:t>
            </a:r>
            <a:r>
              <a:rPr lang="en-US" altLang="zh-CN" dirty="0">
                <a:latin typeface="Times New Roman" pitchFamily="18" charset="0"/>
                <a:ea typeface="宋体" pitchFamily="2" charset="-122"/>
                <a:cs typeface="Times New Roman" pitchFamily="18" charset="0"/>
              </a:rPr>
              <a:t> &gt; 0)</a:t>
            </a:r>
          </a:p>
          <a:p>
            <a:pPr lvl="3" indent="0">
              <a:lnSpc>
                <a:spcPct val="90000"/>
              </a:lnSpc>
              <a:spcBef>
                <a:spcPts val="200"/>
              </a:spcBef>
            </a:pP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printf</a:t>
            </a:r>
            <a:r>
              <a:rPr lang="en-US" altLang="zh-CN" dirty="0">
                <a:latin typeface="Times New Roman" pitchFamily="18" charset="0"/>
                <a:ea typeface="宋体" pitchFamily="2" charset="-122"/>
                <a:cs typeface="Times New Roman" pitchFamily="18" charset="0"/>
              </a:rPr>
              <a:t>(“%4d%s\n”, p-&gt;</a:t>
            </a:r>
            <a:r>
              <a:rPr lang="en-US" altLang="zh-CN" dirty="0" err="1">
                <a:latin typeface="Times New Roman" pitchFamily="18" charset="0"/>
                <a:ea typeface="宋体" pitchFamily="2" charset="-122"/>
                <a:cs typeface="Times New Roman" pitchFamily="18" charset="0"/>
              </a:rPr>
              <a:t>keycount</a:t>
            </a:r>
            <a:r>
              <a:rPr lang="en-US" altLang="zh-CN" dirty="0">
                <a:latin typeface="Times New Roman" pitchFamily="18" charset="0"/>
                <a:ea typeface="宋体" pitchFamily="2" charset="-122"/>
                <a:cs typeface="Times New Roman" pitchFamily="18" charset="0"/>
              </a:rPr>
              <a:t>, p-&gt;keyword);</a:t>
            </a:r>
          </a:p>
          <a:p>
            <a:pPr>
              <a:spcBef>
                <a:spcPts val="200"/>
              </a:spcBef>
              <a:buFont typeface="Wingdings" pitchFamily="2" charset="2"/>
              <a:buNone/>
            </a:pPr>
            <a:r>
              <a:rPr lang="en-US" altLang="zh-CN" sz="2400" b="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358563458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灯片编号占位符 4"/>
          <p:cNvSpPr>
            <a:spLocks noGrp="1"/>
          </p:cNvSpPr>
          <p:nvPr>
            <p:ph type="sldNum" sz="quarter" idx="11"/>
          </p:nvPr>
        </p:nvSpPr>
        <p:spPr>
          <a:noFill/>
        </p:spPr>
        <p:txBody>
          <a:bodyPr/>
          <a:lstStyle/>
          <a:p>
            <a:fld id="{1EDAB2F8-882A-4D44-B8BA-7F3493FCCC7C}" type="slidenum">
              <a:rPr lang="en-US" altLang="zh-CN" smtClean="0"/>
              <a:pPr/>
              <a:t>124</a:t>
            </a:fld>
            <a:endParaRPr lang="en-US" altLang="zh-CN"/>
          </a:p>
        </p:txBody>
      </p:sp>
      <p:sp>
        <p:nvSpPr>
          <p:cNvPr id="103428"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9* </a:t>
            </a:r>
            <a:r>
              <a:rPr lang="zh-CN" altLang="en-US" dirty="0" smtClean="0">
                <a:ea typeface="宋体" pitchFamily="2" charset="-122"/>
              </a:rPr>
              <a:t>：</a:t>
            </a:r>
            <a:r>
              <a:rPr lang="zh-CN" altLang="en-US" dirty="0">
                <a:ea typeface="宋体" pitchFamily="2" charset="-122"/>
              </a:rPr>
              <a:t>学生信息排序*</a:t>
            </a:r>
          </a:p>
        </p:txBody>
      </p:sp>
      <p:sp>
        <p:nvSpPr>
          <p:cNvPr id="203779" name="Rectangle 3"/>
          <p:cNvSpPr>
            <a:spLocks noGrp="1" noChangeArrowheads="1"/>
          </p:cNvSpPr>
          <p:nvPr>
            <p:ph type="body" idx="1"/>
          </p:nvPr>
        </p:nvSpPr>
        <p:spPr>
          <a:xfrm>
            <a:off x="751307" y="1448136"/>
            <a:ext cx="10247587" cy="4557180"/>
          </a:xfrm>
          <a:noFill/>
        </p:spPr>
        <p:txBody>
          <a:bodyPr/>
          <a:lstStyle/>
          <a:p>
            <a:pPr>
              <a:lnSpc>
                <a:spcPct val="100000"/>
              </a:lnSpc>
              <a:spcBef>
                <a:spcPct val="50000"/>
              </a:spcBef>
              <a:buNone/>
            </a:pPr>
            <a:r>
              <a:rPr lang="en-US" altLang="zh-CN" sz="2400"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问题描述</a:t>
            </a:r>
            <a:r>
              <a:rPr lang="en-US" altLang="zh-CN" sz="2400" dirty="0">
                <a:latin typeface="Times New Roman" pitchFamily="18" charset="0"/>
                <a:ea typeface="宋体" pitchFamily="2" charset="-122"/>
                <a:cs typeface="Times New Roman" pitchFamily="18" charset="0"/>
              </a:rPr>
              <a:t>】</a:t>
            </a:r>
            <a:br>
              <a:rPr lang="en-US" altLang="zh-CN" sz="2400" dirty="0">
                <a:latin typeface="Times New Roman" pitchFamily="18" charset="0"/>
                <a:ea typeface="宋体" pitchFamily="2" charset="-122"/>
                <a:cs typeface="Times New Roman" pitchFamily="18" charset="0"/>
              </a:rPr>
            </a:br>
            <a:r>
              <a:rPr lang="zh-CN" altLang="en-US" sz="2400" dirty="0">
                <a:latin typeface="Times New Roman" pitchFamily="18" charset="0"/>
                <a:ea typeface="宋体" pitchFamily="2" charset="-122"/>
                <a:cs typeface="Times New Roman" pitchFamily="18" charset="0"/>
              </a:rPr>
              <a:t>从文件</a:t>
            </a:r>
            <a:r>
              <a:rPr lang="en-US" altLang="zh-CN" sz="2400" dirty="0">
                <a:latin typeface="Times New Roman" pitchFamily="18" charset="0"/>
                <a:ea typeface="宋体" pitchFamily="2" charset="-122"/>
                <a:cs typeface="Times New Roman" pitchFamily="18" charset="0"/>
              </a:rPr>
              <a:t>sorelist.txt</a:t>
            </a:r>
            <a:r>
              <a:rPr lang="zh-CN" altLang="en-US" sz="2400" dirty="0">
                <a:latin typeface="Times New Roman" pitchFamily="18" charset="0"/>
                <a:ea typeface="宋体" pitchFamily="2" charset="-122"/>
                <a:cs typeface="Times New Roman" pitchFamily="18" charset="0"/>
              </a:rPr>
              <a:t>中读入最多不超过</a:t>
            </a:r>
            <a:r>
              <a:rPr lang="en-US" altLang="zh-CN" sz="2400" dirty="0">
                <a:latin typeface="Times New Roman" pitchFamily="18" charset="0"/>
                <a:ea typeface="宋体" pitchFamily="2" charset="-122"/>
                <a:cs typeface="Times New Roman" pitchFamily="18" charset="0"/>
              </a:rPr>
              <a:t>50</a:t>
            </a:r>
            <a:r>
              <a:rPr lang="zh-CN" altLang="en-US" sz="2400" dirty="0">
                <a:latin typeface="Times New Roman" pitchFamily="18" charset="0"/>
                <a:ea typeface="宋体" pitchFamily="2" charset="-122"/>
                <a:cs typeface="Times New Roman" pitchFamily="18" charset="0"/>
              </a:rPr>
              <a:t>个学生的学生信息（包括空格隔开的学号、姓名、成绩信息，以学号从低到高排序），分别按姓名和成绩排序输出学生信息到文件</a:t>
            </a:r>
            <a:r>
              <a:rPr lang="en-US" altLang="zh-CN" sz="2400" dirty="0">
                <a:latin typeface="Times New Roman" pitchFamily="18" charset="0"/>
                <a:ea typeface="宋体" pitchFamily="2" charset="-122"/>
                <a:cs typeface="Times New Roman" pitchFamily="18" charset="0"/>
              </a:rPr>
              <a:t>sorelist_sort.txt</a:t>
            </a:r>
            <a:r>
              <a:rPr lang="zh-CN" altLang="en-US" sz="2400" dirty="0">
                <a:latin typeface="Times New Roman" pitchFamily="18" charset="0"/>
                <a:ea typeface="宋体" pitchFamily="2" charset="-122"/>
                <a:cs typeface="Times New Roman" pitchFamily="18" charset="0"/>
              </a:rPr>
              <a:t>中。</a:t>
            </a:r>
            <a:br>
              <a:rPr lang="zh-CN" altLang="en-US" sz="2400" dirty="0">
                <a:latin typeface="Times New Roman" pitchFamily="18" charset="0"/>
                <a:ea typeface="宋体" pitchFamily="2" charset="-122"/>
                <a:cs typeface="Times New Roman" pitchFamily="18" charset="0"/>
              </a:rPr>
            </a:br>
            <a:r>
              <a:rPr lang="en-US"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输入形式</a:t>
            </a:r>
            <a:r>
              <a:rPr lang="en-US" altLang="zh-CN" sz="2400" dirty="0">
                <a:latin typeface="Times New Roman" pitchFamily="18" charset="0"/>
                <a:ea typeface="宋体" pitchFamily="2" charset="-122"/>
                <a:cs typeface="Times New Roman" pitchFamily="18" charset="0"/>
              </a:rPr>
              <a:t>】</a:t>
            </a:r>
            <a:br>
              <a:rPr lang="en-US" altLang="zh-CN" sz="2400" dirty="0">
                <a:latin typeface="Times New Roman" pitchFamily="18" charset="0"/>
                <a:ea typeface="宋体" pitchFamily="2" charset="-122"/>
                <a:cs typeface="Times New Roman" pitchFamily="18" charset="0"/>
              </a:rPr>
            </a:br>
            <a:r>
              <a:rPr lang="zh-CN" altLang="en-US" sz="2400" dirty="0">
                <a:latin typeface="Times New Roman" pitchFamily="18" charset="0"/>
                <a:ea typeface="宋体" pitchFamily="2" charset="-122"/>
                <a:cs typeface="Times New Roman" pitchFamily="18" charset="0"/>
              </a:rPr>
              <a:t>从文件</a:t>
            </a:r>
            <a:r>
              <a:rPr lang="en-US" altLang="zh-CN" sz="2400" dirty="0">
                <a:latin typeface="Times New Roman" pitchFamily="18" charset="0"/>
                <a:ea typeface="宋体" pitchFamily="2" charset="-122"/>
                <a:cs typeface="Times New Roman" pitchFamily="18" charset="0"/>
              </a:rPr>
              <a:t>scorelist.txt</a:t>
            </a:r>
            <a:r>
              <a:rPr lang="zh-CN" altLang="en-US" sz="2400" dirty="0">
                <a:latin typeface="Times New Roman" pitchFamily="18" charset="0"/>
                <a:ea typeface="宋体" pitchFamily="2" charset="-122"/>
                <a:cs typeface="Times New Roman" pitchFamily="18" charset="0"/>
              </a:rPr>
              <a:t>中读入最多不超过</a:t>
            </a:r>
            <a:r>
              <a:rPr lang="en-US" altLang="zh-CN" sz="2400" dirty="0">
                <a:latin typeface="Times New Roman" pitchFamily="18" charset="0"/>
                <a:ea typeface="宋体" pitchFamily="2" charset="-122"/>
                <a:cs typeface="Times New Roman" pitchFamily="18" charset="0"/>
              </a:rPr>
              <a:t>50</a:t>
            </a:r>
            <a:r>
              <a:rPr lang="zh-CN" altLang="en-US" sz="2400" dirty="0">
                <a:latin typeface="Times New Roman" pitchFamily="18" charset="0"/>
                <a:ea typeface="宋体" pitchFamily="2" charset="-122"/>
                <a:cs typeface="Times New Roman" pitchFamily="18" charset="0"/>
              </a:rPr>
              <a:t>个学生的学生信息：</a:t>
            </a:r>
            <a:br>
              <a:rPr lang="zh-CN" altLang="en-US" sz="2400" dirty="0">
                <a:latin typeface="Times New Roman" pitchFamily="18" charset="0"/>
                <a:ea typeface="宋体" pitchFamily="2" charset="-122"/>
                <a:cs typeface="Times New Roman" pitchFamily="18" charset="0"/>
              </a:rPr>
            </a:br>
            <a:r>
              <a:rPr lang="zh-CN" altLang="en-US" sz="2400" dirty="0">
                <a:latin typeface="Times New Roman" pitchFamily="18" charset="0"/>
                <a:ea typeface="宋体" pitchFamily="2" charset="-122"/>
                <a:cs typeface="Times New Roman" pitchFamily="18" charset="0"/>
              </a:rPr>
              <a:t>第一行为学生人数；</a:t>
            </a:r>
            <a:br>
              <a:rPr lang="zh-CN" altLang="en-US" sz="2400" dirty="0">
                <a:latin typeface="Times New Roman" pitchFamily="18" charset="0"/>
                <a:ea typeface="宋体" pitchFamily="2" charset="-122"/>
                <a:cs typeface="Times New Roman" pitchFamily="18" charset="0"/>
              </a:rPr>
            </a:br>
            <a:r>
              <a:rPr lang="zh-CN" altLang="en-US" sz="2400" dirty="0">
                <a:latin typeface="Times New Roman" pitchFamily="18" charset="0"/>
                <a:ea typeface="宋体" pitchFamily="2" charset="-122"/>
                <a:cs typeface="Times New Roman" pitchFamily="18" charset="0"/>
              </a:rPr>
              <a:t>后面每一行为空格隔开的学生学号、姓名、成绩，其中学号和成绩为整数，姓名为字符串，不超过</a:t>
            </a:r>
            <a:r>
              <a:rPr lang="en-US" altLang="zh-CN" sz="2400" dirty="0">
                <a:latin typeface="Times New Roman" pitchFamily="18" charset="0"/>
                <a:ea typeface="宋体" pitchFamily="2" charset="-122"/>
                <a:cs typeface="Times New Roman" pitchFamily="18" charset="0"/>
              </a:rPr>
              <a:t>5</a:t>
            </a:r>
            <a:r>
              <a:rPr lang="zh-CN" altLang="en-US" sz="2400" dirty="0">
                <a:latin typeface="Times New Roman" pitchFamily="18" charset="0"/>
                <a:ea typeface="宋体" pitchFamily="2" charset="-122"/>
                <a:cs typeface="Times New Roman" pitchFamily="18" charset="0"/>
              </a:rPr>
              <a:t>位英文字符。</a:t>
            </a:r>
            <a:br>
              <a:rPr lang="zh-CN" altLang="en-US" sz="2400" dirty="0">
                <a:latin typeface="Times New Roman" pitchFamily="18" charset="0"/>
                <a:ea typeface="宋体" pitchFamily="2" charset="-122"/>
                <a:cs typeface="Times New Roman" pitchFamily="18" charset="0"/>
              </a:rPr>
            </a:br>
            <a:r>
              <a:rPr lang="en-US"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输出形式</a:t>
            </a:r>
            <a:r>
              <a:rPr lang="en-US" altLang="zh-CN" sz="2400" dirty="0">
                <a:latin typeface="Times New Roman" pitchFamily="18" charset="0"/>
                <a:ea typeface="宋体" pitchFamily="2" charset="-122"/>
                <a:cs typeface="Times New Roman" pitchFamily="18" charset="0"/>
              </a:rPr>
              <a:t>】</a:t>
            </a:r>
            <a:br>
              <a:rPr lang="en-US" altLang="zh-CN" sz="2400" dirty="0">
                <a:latin typeface="Times New Roman" pitchFamily="18" charset="0"/>
                <a:ea typeface="宋体" pitchFamily="2" charset="-122"/>
                <a:cs typeface="Times New Roman" pitchFamily="18" charset="0"/>
              </a:rPr>
            </a:br>
            <a:r>
              <a:rPr lang="zh-CN" altLang="en-US" sz="2400" dirty="0">
                <a:latin typeface="Times New Roman" pitchFamily="18" charset="0"/>
                <a:ea typeface="宋体" pitchFamily="2" charset="-122"/>
                <a:cs typeface="Times New Roman" pitchFamily="18" charset="0"/>
              </a:rPr>
              <a:t>以姓名顺序（按字典顺序）及成绩顺序（从高到低）将学生信息分别输出到文件</a:t>
            </a:r>
            <a:r>
              <a:rPr lang="en-US" altLang="zh-CN" sz="2400" dirty="0">
                <a:latin typeface="Times New Roman" pitchFamily="18" charset="0"/>
                <a:ea typeface="宋体" pitchFamily="2" charset="-122"/>
                <a:cs typeface="Times New Roman" pitchFamily="18" charset="0"/>
              </a:rPr>
              <a:t>scorelist_sort.txt</a:t>
            </a:r>
            <a:r>
              <a:rPr lang="zh-CN" altLang="en-US" sz="2400" dirty="0">
                <a:latin typeface="Times New Roman" pitchFamily="18" charset="0"/>
                <a:ea typeface="宋体" pitchFamily="2" charset="-122"/>
                <a:cs typeface="Times New Roman" pitchFamily="18" charset="0"/>
              </a:rPr>
              <a:t>中，中间用一空行分隔。每行输出一位学生的信息，其中学号占</a:t>
            </a:r>
            <a:r>
              <a:rPr lang="en-US" altLang="zh-CN" sz="2400" dirty="0">
                <a:latin typeface="Times New Roman" pitchFamily="18" charset="0"/>
                <a:ea typeface="宋体" pitchFamily="2" charset="-122"/>
                <a:cs typeface="Times New Roman" pitchFamily="18" charset="0"/>
              </a:rPr>
              <a:t>3</a:t>
            </a:r>
            <a:r>
              <a:rPr lang="zh-CN" altLang="en-US" sz="2400" dirty="0">
                <a:latin typeface="Times New Roman" pitchFamily="18" charset="0"/>
                <a:ea typeface="宋体" pitchFamily="2" charset="-122"/>
                <a:cs typeface="Times New Roman" pitchFamily="18" charset="0"/>
              </a:rPr>
              <a:t>位，姓名（英文）占</a:t>
            </a:r>
            <a:r>
              <a:rPr lang="en-US" altLang="zh-CN" sz="2400" dirty="0">
                <a:latin typeface="Times New Roman" pitchFamily="18" charset="0"/>
                <a:ea typeface="宋体" pitchFamily="2" charset="-122"/>
                <a:cs typeface="Times New Roman" pitchFamily="18" charset="0"/>
              </a:rPr>
              <a:t>6</a:t>
            </a:r>
            <a:r>
              <a:rPr lang="zh-CN" altLang="en-US" sz="2400" dirty="0">
                <a:latin typeface="Times New Roman" pitchFamily="18" charset="0"/>
                <a:ea typeface="宋体" pitchFamily="2" charset="-122"/>
                <a:cs typeface="Times New Roman" pitchFamily="18" charset="0"/>
              </a:rPr>
              <a:t>位，成绩占</a:t>
            </a:r>
            <a:r>
              <a:rPr lang="en-US" altLang="zh-CN" sz="2400" dirty="0">
                <a:latin typeface="Times New Roman" pitchFamily="18" charset="0"/>
                <a:ea typeface="宋体" pitchFamily="2" charset="-122"/>
                <a:cs typeface="Times New Roman" pitchFamily="18" charset="0"/>
              </a:rPr>
              <a:t>5</a:t>
            </a:r>
            <a:r>
              <a:rPr lang="zh-CN" altLang="en-US" sz="2400" dirty="0">
                <a:latin typeface="Times New Roman" pitchFamily="18" charset="0"/>
                <a:ea typeface="宋体" pitchFamily="2" charset="-122"/>
                <a:cs typeface="Times New Roman" pitchFamily="18" charset="0"/>
              </a:rPr>
              <a:t>位。</a:t>
            </a:r>
          </a:p>
        </p:txBody>
      </p:sp>
    </p:spTree>
    <p:extLst>
      <p:ext uri="{BB962C8B-B14F-4D97-AF65-F5344CB8AC3E}">
        <p14:creationId xmlns:p14="http://schemas.microsoft.com/office/powerpoint/2010/main" val="9315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dissolve">
                                      <p:cBhvr>
                                        <p:cTn id="7" dur="500"/>
                                        <p:tgtEl>
                                          <p:spTgt spid="203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灯片编号占位符 4"/>
          <p:cNvSpPr>
            <a:spLocks noGrp="1"/>
          </p:cNvSpPr>
          <p:nvPr>
            <p:ph type="sldNum" sz="quarter" idx="11"/>
          </p:nvPr>
        </p:nvSpPr>
        <p:spPr>
          <a:noFill/>
        </p:spPr>
        <p:txBody>
          <a:bodyPr/>
          <a:lstStyle/>
          <a:p>
            <a:fld id="{60CF6005-2032-458E-9ED5-989620E972EB}" type="slidenum">
              <a:rPr lang="en-US" altLang="zh-CN" smtClean="0"/>
              <a:pPr/>
              <a:t>125</a:t>
            </a:fld>
            <a:endParaRPr lang="en-US" altLang="zh-CN"/>
          </a:p>
        </p:txBody>
      </p:sp>
      <p:sp>
        <p:nvSpPr>
          <p:cNvPr id="104452" name="Rectangle 2"/>
          <p:cNvSpPr>
            <a:spLocks noGrp="1" noChangeArrowheads="1"/>
          </p:cNvSpPr>
          <p:nvPr>
            <p:ph type="body" idx="1"/>
          </p:nvPr>
        </p:nvSpPr>
        <p:spPr>
          <a:xfrm>
            <a:off x="1296749" y="1032854"/>
            <a:ext cx="9484069" cy="4557180"/>
          </a:xfrm>
          <a:noFill/>
        </p:spPr>
        <p:txBody>
          <a:bodyPr/>
          <a:lstStyle/>
          <a:p>
            <a:pPr>
              <a:lnSpc>
                <a:spcPct val="100000"/>
              </a:lnSpc>
              <a:spcBef>
                <a:spcPts val="600"/>
              </a:spcBef>
              <a:buNone/>
            </a:pPr>
            <a:r>
              <a:rPr lang="en-US"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输入样例</a:t>
            </a:r>
            <a:r>
              <a:rPr lang="en-US"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文件</a:t>
            </a:r>
            <a:r>
              <a:rPr lang="en-US" altLang="zh-CN" sz="2400" dirty="0">
                <a:latin typeface="Times New Roman" pitchFamily="18" charset="0"/>
                <a:ea typeface="宋体" pitchFamily="2" charset="-122"/>
                <a:cs typeface="Times New Roman" pitchFamily="18" charset="0"/>
              </a:rPr>
              <a:t>scorelist.txt</a:t>
            </a:r>
            <a:r>
              <a:rPr lang="zh-CN" altLang="en-US" sz="2400" dirty="0">
                <a:latin typeface="Times New Roman" pitchFamily="18" charset="0"/>
                <a:ea typeface="宋体" pitchFamily="2" charset="-122"/>
                <a:cs typeface="Times New Roman" pitchFamily="18" charset="0"/>
              </a:rPr>
              <a:t>中内容为：</a:t>
            </a:r>
            <a:br>
              <a:rPr lang="zh-CN" altLang="en-US" sz="2400" dirty="0">
                <a:latin typeface="Times New Roman" pitchFamily="18" charset="0"/>
                <a:ea typeface="宋体" pitchFamily="2" charset="-122"/>
                <a:cs typeface="Times New Roman" pitchFamily="18" charset="0"/>
              </a:rPr>
            </a:br>
            <a:r>
              <a:rPr lang="en-US" altLang="zh-CN" sz="2400" dirty="0">
                <a:latin typeface="Times New Roman" pitchFamily="18" charset="0"/>
                <a:ea typeface="宋体" pitchFamily="2" charset="-122"/>
                <a:cs typeface="Times New Roman" pitchFamily="18" charset="0"/>
              </a:rPr>
              <a:t>4</a:t>
            </a:r>
            <a:br>
              <a:rPr lang="en-US" altLang="zh-CN" sz="2400" dirty="0">
                <a:latin typeface="Times New Roman" pitchFamily="18" charset="0"/>
                <a:ea typeface="宋体" pitchFamily="2" charset="-122"/>
                <a:cs typeface="Times New Roman" pitchFamily="18" charset="0"/>
              </a:rPr>
            </a:br>
            <a:r>
              <a:rPr lang="en-US" altLang="zh-CN" sz="2400" dirty="0">
                <a:latin typeface="Times New Roman" pitchFamily="18" charset="0"/>
                <a:ea typeface="宋体" pitchFamily="2" charset="-122"/>
                <a:cs typeface="Times New Roman" pitchFamily="18" charset="0"/>
              </a:rPr>
              <a:t>1  Li    86</a:t>
            </a:r>
            <a:br>
              <a:rPr lang="en-US" altLang="zh-CN" sz="2400" dirty="0">
                <a:latin typeface="Times New Roman" pitchFamily="18" charset="0"/>
                <a:ea typeface="宋体" pitchFamily="2" charset="-122"/>
                <a:cs typeface="Times New Roman" pitchFamily="18" charset="0"/>
              </a:rPr>
            </a:br>
            <a:r>
              <a:rPr lang="en-US" altLang="zh-CN" sz="2400" dirty="0">
                <a:latin typeface="Times New Roman" pitchFamily="18" charset="0"/>
                <a:ea typeface="宋体" pitchFamily="2" charset="-122"/>
                <a:cs typeface="Times New Roman" pitchFamily="18" charset="0"/>
              </a:rPr>
              <a:t>2  Zhao  90</a:t>
            </a:r>
            <a:br>
              <a:rPr lang="en-US" altLang="zh-CN" sz="2400" dirty="0">
                <a:latin typeface="Times New Roman" pitchFamily="18" charset="0"/>
                <a:ea typeface="宋体" pitchFamily="2" charset="-122"/>
                <a:cs typeface="Times New Roman" pitchFamily="18" charset="0"/>
              </a:rPr>
            </a:br>
            <a:r>
              <a:rPr lang="en-US" altLang="zh-CN" sz="2400" dirty="0">
                <a:latin typeface="Times New Roman" pitchFamily="18" charset="0"/>
                <a:ea typeface="宋体" pitchFamily="2" charset="-122"/>
                <a:cs typeface="Times New Roman" pitchFamily="18" charset="0"/>
              </a:rPr>
              <a:t>3  Wang  87</a:t>
            </a:r>
            <a:br>
              <a:rPr lang="en-US" altLang="zh-CN" sz="2400" dirty="0">
                <a:latin typeface="Times New Roman" pitchFamily="18" charset="0"/>
                <a:ea typeface="宋体" pitchFamily="2" charset="-122"/>
                <a:cs typeface="Times New Roman" pitchFamily="18" charset="0"/>
              </a:rPr>
            </a:br>
            <a:r>
              <a:rPr lang="en-US" altLang="zh-CN" sz="2400" dirty="0">
                <a:latin typeface="Times New Roman" pitchFamily="18" charset="0"/>
                <a:ea typeface="宋体" pitchFamily="2" charset="-122"/>
                <a:cs typeface="Times New Roman" pitchFamily="18" charset="0"/>
              </a:rPr>
              <a:t>4  Zhang  56</a:t>
            </a:r>
            <a:br>
              <a:rPr lang="en-US" altLang="zh-CN" sz="2400" dirty="0">
                <a:latin typeface="Times New Roman" pitchFamily="18" charset="0"/>
                <a:ea typeface="宋体" pitchFamily="2" charset="-122"/>
                <a:cs typeface="Times New Roman" pitchFamily="18" charset="0"/>
              </a:rPr>
            </a:br>
            <a:r>
              <a:rPr lang="en-US" altLang="zh-CN" sz="2400" dirty="0">
                <a:latin typeface="Times New Roman" pitchFamily="18" charset="0"/>
                <a:ea typeface="宋体" pitchFamily="2" charset="-122"/>
                <a:cs typeface="Times New Roman" pitchFamily="18" charset="0"/>
              </a:rPr>
              <a:t>                  </a:t>
            </a:r>
          </a:p>
          <a:p>
            <a:pPr>
              <a:lnSpc>
                <a:spcPct val="100000"/>
              </a:lnSpc>
              <a:spcBef>
                <a:spcPts val="600"/>
              </a:spcBef>
              <a:buNone/>
            </a:pPr>
            <a:r>
              <a:rPr lang="en-US"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输出样例</a:t>
            </a:r>
            <a:r>
              <a:rPr lang="en-US" altLang="zh-CN" sz="2400"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程序运行后，文件</a:t>
            </a:r>
            <a:r>
              <a:rPr lang="en-US" altLang="zh-CN" sz="2400" dirty="0">
                <a:latin typeface="Times New Roman" pitchFamily="18" charset="0"/>
                <a:ea typeface="宋体" pitchFamily="2" charset="-122"/>
                <a:cs typeface="Times New Roman" pitchFamily="18" charset="0"/>
              </a:rPr>
              <a:t>scorelist_sort.txt</a:t>
            </a:r>
            <a:r>
              <a:rPr lang="zh-CN" altLang="en-US" sz="2400" dirty="0">
                <a:latin typeface="Times New Roman" pitchFamily="18" charset="0"/>
                <a:ea typeface="宋体" pitchFamily="2" charset="-122"/>
                <a:cs typeface="Times New Roman" pitchFamily="18" charset="0"/>
              </a:rPr>
              <a:t>中内容为：</a:t>
            </a:r>
          </a:p>
          <a:p>
            <a:pPr>
              <a:lnSpc>
                <a:spcPct val="60000"/>
              </a:lnSpc>
              <a:spcBef>
                <a:spcPts val="600"/>
              </a:spcBef>
              <a:buFont typeface="Wingdings" pitchFamily="2" charset="2"/>
              <a:buNone/>
            </a:pPr>
            <a:r>
              <a:rPr lang="zh-CN" altLang="en-US" sz="2400" dirty="0">
                <a:latin typeface="Times New Roman" pitchFamily="18" charset="0"/>
                <a:ea typeface="宋体" pitchFamily="2" charset="-122"/>
                <a:cs typeface="Times New Roman" pitchFamily="18" charset="0"/>
              </a:rPr>
              <a:t> </a:t>
            </a:r>
            <a:r>
              <a:rPr lang="en-US" altLang="zh-CN" sz="2400" dirty="0">
                <a:latin typeface="Times New Roman" pitchFamily="18" charset="0"/>
                <a:ea typeface="宋体" pitchFamily="2" charset="-122"/>
                <a:cs typeface="Times New Roman" pitchFamily="18" charset="0"/>
              </a:rPr>
              <a:t>1  Li   86</a:t>
            </a:r>
          </a:p>
          <a:p>
            <a:pPr>
              <a:lnSpc>
                <a:spcPct val="6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3  Wang   87</a:t>
            </a:r>
          </a:p>
          <a:p>
            <a:pPr>
              <a:lnSpc>
                <a:spcPct val="6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4  Zhang   56</a:t>
            </a:r>
          </a:p>
          <a:p>
            <a:pPr>
              <a:lnSpc>
                <a:spcPct val="6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2  Zhao   90</a:t>
            </a:r>
          </a:p>
          <a:p>
            <a:pPr>
              <a:lnSpc>
                <a:spcPct val="60000"/>
              </a:lnSpc>
              <a:spcBef>
                <a:spcPts val="600"/>
              </a:spcBef>
              <a:buFont typeface="Wingdings" pitchFamily="2" charset="2"/>
              <a:buNone/>
            </a:pPr>
            <a:endParaRPr lang="en-US" altLang="zh-CN" sz="2400" dirty="0">
              <a:latin typeface="Times New Roman" pitchFamily="18" charset="0"/>
              <a:ea typeface="宋体" pitchFamily="2" charset="-122"/>
              <a:cs typeface="Times New Roman" pitchFamily="18" charset="0"/>
            </a:endParaRPr>
          </a:p>
          <a:p>
            <a:pPr>
              <a:lnSpc>
                <a:spcPct val="6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2  Zhao   90</a:t>
            </a:r>
          </a:p>
          <a:p>
            <a:pPr>
              <a:lnSpc>
                <a:spcPct val="6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3  Wang   87</a:t>
            </a:r>
          </a:p>
          <a:p>
            <a:pPr>
              <a:lnSpc>
                <a:spcPct val="6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1  Li   86</a:t>
            </a:r>
          </a:p>
          <a:p>
            <a:pPr>
              <a:lnSpc>
                <a:spcPct val="6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4  Zhang   56</a:t>
            </a:r>
          </a:p>
        </p:txBody>
      </p:sp>
      <p:sp>
        <p:nvSpPr>
          <p:cNvPr id="104453" name="Rectangle 3"/>
          <p:cNvSpPr>
            <a:spLocks noGrp="1" noChangeArrowheads="1"/>
          </p:cNvSpPr>
          <p:nvPr>
            <p:ph type="title"/>
          </p:nvPr>
        </p:nvSpPr>
        <p:spPr>
          <a:noFill/>
        </p:spPr>
        <p:txBody>
          <a:bodyPr/>
          <a:lstStyle/>
          <a:p>
            <a:r>
              <a:rPr lang="zh-CN" altLang="en-US" dirty="0" smtClean="0">
                <a:ea typeface="宋体" pitchFamily="2" charset="-122"/>
              </a:rPr>
              <a:t>问题</a:t>
            </a:r>
            <a:r>
              <a:rPr lang="en-US" altLang="zh-CN" dirty="0" smtClean="0">
                <a:ea typeface="宋体" pitchFamily="2" charset="-122"/>
              </a:rPr>
              <a:t>9* </a:t>
            </a:r>
            <a:r>
              <a:rPr lang="zh-CN" altLang="en-US" dirty="0" smtClean="0">
                <a:ea typeface="宋体" pitchFamily="2" charset="-122"/>
              </a:rPr>
              <a:t>（</a:t>
            </a:r>
            <a:r>
              <a:rPr lang="zh-CN" altLang="en-US" dirty="0">
                <a:ea typeface="宋体" pitchFamily="2" charset="-122"/>
              </a:rPr>
              <a:t>续）</a:t>
            </a:r>
          </a:p>
        </p:txBody>
      </p:sp>
    </p:spTree>
    <p:extLst>
      <p:ext uri="{BB962C8B-B14F-4D97-AF65-F5344CB8AC3E}">
        <p14:creationId xmlns:p14="http://schemas.microsoft.com/office/powerpoint/2010/main" val="2954582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灯片编号占位符 4"/>
          <p:cNvSpPr>
            <a:spLocks noGrp="1"/>
          </p:cNvSpPr>
          <p:nvPr>
            <p:ph type="sldNum" sz="quarter" idx="11"/>
          </p:nvPr>
        </p:nvSpPr>
        <p:spPr>
          <a:noFill/>
        </p:spPr>
        <p:txBody>
          <a:bodyPr/>
          <a:lstStyle/>
          <a:p>
            <a:fld id="{D48B8110-6E06-4C73-AD84-CF4C774F91CA}" type="slidenum">
              <a:rPr lang="en-US" altLang="zh-CN" smtClean="0"/>
              <a:pPr/>
              <a:t>126</a:t>
            </a:fld>
            <a:endParaRPr lang="en-US" altLang="zh-CN"/>
          </a:p>
        </p:txBody>
      </p:sp>
      <p:sp>
        <p:nvSpPr>
          <p:cNvPr id="105476"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9* </a:t>
            </a:r>
            <a:r>
              <a:rPr lang="zh-CN" altLang="en-US" dirty="0" smtClean="0">
                <a:ea typeface="宋体" pitchFamily="2" charset="-122"/>
              </a:rPr>
              <a:t>：</a:t>
            </a:r>
            <a:r>
              <a:rPr lang="zh-CN" altLang="en-US" dirty="0">
                <a:ea typeface="宋体" pitchFamily="2" charset="-122"/>
              </a:rPr>
              <a:t>代码实现</a:t>
            </a:r>
          </a:p>
        </p:txBody>
      </p:sp>
      <p:sp>
        <p:nvSpPr>
          <p:cNvPr id="105477" name="Rectangle 3"/>
          <p:cNvSpPr>
            <a:spLocks noGrp="1" noChangeArrowheads="1"/>
          </p:cNvSpPr>
          <p:nvPr>
            <p:ph type="body" idx="1"/>
          </p:nvPr>
        </p:nvSpPr>
        <p:spPr>
          <a:xfrm>
            <a:off x="-1" y="1269056"/>
            <a:ext cx="5454279" cy="2161088"/>
          </a:xfrm>
        </p:spPr>
        <p:txBody>
          <a:bodyPr/>
          <a:lstStyle/>
          <a:p>
            <a:pPr>
              <a:lnSpc>
                <a:spcPct val="100000"/>
              </a:lnSpc>
              <a:spcBef>
                <a:spcPts val="0"/>
              </a:spcBef>
              <a:buFont typeface="Wingdings" pitchFamily="2" charset="2"/>
              <a:buNone/>
            </a:pPr>
            <a:r>
              <a:rPr lang="en-US" altLang="zh-CN" sz="2400" b="0" dirty="0">
                <a:ea typeface="宋体" pitchFamily="2" charset="-122"/>
              </a:rPr>
              <a:t>/* c5_5.c */</a:t>
            </a:r>
          </a:p>
          <a:p>
            <a:pPr>
              <a:lnSpc>
                <a:spcPct val="100000"/>
              </a:lnSpc>
              <a:spcBef>
                <a:spcPts val="0"/>
              </a:spcBef>
              <a:buFont typeface="Wingdings" pitchFamily="2" charset="2"/>
              <a:buNone/>
            </a:pPr>
            <a:r>
              <a:rPr lang="en-US" altLang="zh-CN" sz="2400" b="0" dirty="0">
                <a:ea typeface="宋体" pitchFamily="2" charset="-122"/>
              </a:rPr>
              <a:t>#include &lt;</a:t>
            </a:r>
            <a:r>
              <a:rPr lang="en-US" altLang="zh-CN" sz="2400" b="0" dirty="0" err="1">
                <a:ea typeface="宋体" pitchFamily="2" charset="-122"/>
              </a:rPr>
              <a:t>stdio.h</a:t>
            </a:r>
            <a:r>
              <a:rPr lang="en-US" altLang="zh-CN" sz="2400" b="0" dirty="0">
                <a:ea typeface="宋体" pitchFamily="2" charset="-122"/>
              </a:rPr>
              <a:t>&gt;</a:t>
            </a:r>
          </a:p>
          <a:p>
            <a:pPr>
              <a:lnSpc>
                <a:spcPct val="100000"/>
              </a:lnSpc>
              <a:spcBef>
                <a:spcPts val="0"/>
              </a:spcBef>
              <a:buFont typeface="Wingdings" pitchFamily="2" charset="2"/>
              <a:buNone/>
            </a:pPr>
            <a:r>
              <a:rPr lang="en-US" altLang="zh-CN" sz="2400" b="0" dirty="0">
                <a:ea typeface="宋体" pitchFamily="2" charset="-122"/>
              </a:rPr>
              <a:t>#include &lt;</a:t>
            </a:r>
            <a:r>
              <a:rPr lang="en-US" altLang="zh-CN" sz="2400" b="0" dirty="0" err="1">
                <a:ea typeface="宋体" pitchFamily="2" charset="-122"/>
              </a:rPr>
              <a:t>string.h</a:t>
            </a:r>
            <a:r>
              <a:rPr lang="en-US" altLang="zh-CN" sz="2400" b="0" dirty="0">
                <a:ea typeface="宋体" pitchFamily="2" charset="-122"/>
              </a:rPr>
              <a:t>&gt;</a:t>
            </a:r>
          </a:p>
          <a:p>
            <a:pPr>
              <a:lnSpc>
                <a:spcPct val="100000"/>
              </a:lnSpc>
              <a:spcBef>
                <a:spcPts val="0"/>
              </a:spcBef>
              <a:buFont typeface="Wingdings" pitchFamily="2" charset="2"/>
              <a:buNone/>
            </a:pPr>
            <a:r>
              <a:rPr lang="en-US" altLang="zh-CN" sz="2400" dirty="0" err="1">
                <a:solidFill>
                  <a:srgbClr val="0033CC"/>
                </a:solidFill>
                <a:ea typeface="宋体" pitchFamily="2" charset="-122"/>
              </a:rPr>
              <a:t>struct</a:t>
            </a:r>
            <a:r>
              <a:rPr lang="en-US" altLang="zh-CN" sz="2400" dirty="0">
                <a:solidFill>
                  <a:srgbClr val="0033CC"/>
                </a:solidFill>
                <a:ea typeface="宋体" pitchFamily="2" charset="-122"/>
              </a:rPr>
              <a:t> Student {</a:t>
            </a:r>
          </a:p>
          <a:p>
            <a:pPr>
              <a:lnSpc>
                <a:spcPct val="100000"/>
              </a:lnSpc>
              <a:spcBef>
                <a:spcPts val="0"/>
              </a:spcBef>
              <a:buFont typeface="Wingdings" pitchFamily="2" charset="2"/>
              <a:buNone/>
            </a:pPr>
            <a:r>
              <a:rPr lang="en-US" altLang="zh-CN" sz="2400" dirty="0">
                <a:solidFill>
                  <a:srgbClr val="0033CC"/>
                </a:solidFill>
                <a:ea typeface="宋体" pitchFamily="2" charset="-122"/>
              </a:rPr>
              <a:t>	</a:t>
            </a:r>
            <a:r>
              <a:rPr lang="en-US" altLang="zh-CN" sz="2400" dirty="0" err="1">
                <a:solidFill>
                  <a:srgbClr val="0033CC"/>
                </a:solidFill>
                <a:ea typeface="宋体" pitchFamily="2" charset="-122"/>
              </a:rPr>
              <a:t>int</a:t>
            </a:r>
            <a:r>
              <a:rPr lang="en-US" altLang="zh-CN" sz="2400" dirty="0">
                <a:solidFill>
                  <a:srgbClr val="0033CC"/>
                </a:solidFill>
                <a:ea typeface="宋体" pitchFamily="2" charset="-122"/>
              </a:rPr>
              <a:t> no;</a:t>
            </a:r>
          </a:p>
          <a:p>
            <a:pPr>
              <a:lnSpc>
                <a:spcPct val="100000"/>
              </a:lnSpc>
              <a:spcBef>
                <a:spcPts val="0"/>
              </a:spcBef>
              <a:buFont typeface="Wingdings" pitchFamily="2" charset="2"/>
              <a:buNone/>
            </a:pPr>
            <a:r>
              <a:rPr lang="en-US" altLang="zh-CN" sz="2400" dirty="0">
                <a:solidFill>
                  <a:srgbClr val="0033CC"/>
                </a:solidFill>
                <a:ea typeface="宋体" pitchFamily="2" charset="-122"/>
              </a:rPr>
              <a:t>	char name[6];</a:t>
            </a:r>
          </a:p>
          <a:p>
            <a:pPr>
              <a:lnSpc>
                <a:spcPct val="100000"/>
              </a:lnSpc>
              <a:spcBef>
                <a:spcPts val="0"/>
              </a:spcBef>
              <a:buFont typeface="Wingdings" pitchFamily="2" charset="2"/>
              <a:buNone/>
            </a:pPr>
            <a:r>
              <a:rPr lang="en-US" altLang="zh-CN" sz="2400" dirty="0">
                <a:solidFill>
                  <a:srgbClr val="0033CC"/>
                </a:solidFill>
                <a:ea typeface="宋体" pitchFamily="2" charset="-122"/>
              </a:rPr>
              <a:t>	</a:t>
            </a:r>
            <a:r>
              <a:rPr lang="en-US" altLang="zh-CN" sz="2400" dirty="0" err="1">
                <a:solidFill>
                  <a:srgbClr val="0033CC"/>
                </a:solidFill>
                <a:ea typeface="宋体" pitchFamily="2" charset="-122"/>
              </a:rPr>
              <a:t>int</a:t>
            </a:r>
            <a:r>
              <a:rPr lang="en-US" altLang="zh-CN" sz="2400" dirty="0">
                <a:solidFill>
                  <a:srgbClr val="0033CC"/>
                </a:solidFill>
                <a:ea typeface="宋体" pitchFamily="2" charset="-122"/>
              </a:rPr>
              <a:t> score;</a:t>
            </a:r>
          </a:p>
          <a:p>
            <a:pPr>
              <a:lnSpc>
                <a:spcPct val="100000"/>
              </a:lnSpc>
              <a:spcBef>
                <a:spcPts val="0"/>
              </a:spcBef>
              <a:buNone/>
            </a:pPr>
            <a:r>
              <a:rPr lang="en-US" altLang="zh-CN" sz="2400" dirty="0">
                <a:solidFill>
                  <a:srgbClr val="0033CC"/>
                </a:solidFill>
                <a:ea typeface="宋体" pitchFamily="2" charset="-122"/>
              </a:rPr>
              <a:t>};</a:t>
            </a:r>
            <a:r>
              <a:rPr lang="en-US" altLang="zh-CN" sz="2400" dirty="0">
                <a:solidFill>
                  <a:srgbClr val="FF0000"/>
                </a:solidFill>
                <a:ea typeface="宋体" pitchFamily="2" charset="-122"/>
              </a:rPr>
              <a:t> //</a:t>
            </a:r>
            <a:r>
              <a:rPr lang="zh-CN" altLang="en-US" sz="2400" dirty="0">
                <a:solidFill>
                  <a:srgbClr val="FF0000"/>
                </a:solidFill>
                <a:ea typeface="宋体" pitchFamily="2" charset="-122"/>
              </a:rPr>
              <a:t>定义结构体</a:t>
            </a:r>
            <a:endParaRPr lang="en-US" altLang="zh-CN" sz="2400" dirty="0">
              <a:solidFill>
                <a:srgbClr val="0033CC"/>
              </a:solidFill>
              <a:ea typeface="宋体" pitchFamily="2" charset="-122"/>
            </a:endParaRPr>
          </a:p>
          <a:p>
            <a:pPr>
              <a:lnSpc>
                <a:spcPct val="100000"/>
              </a:lnSpc>
              <a:spcBef>
                <a:spcPts val="0"/>
              </a:spcBef>
              <a:buFont typeface="Wingdings" pitchFamily="2" charset="2"/>
              <a:buNone/>
            </a:pPr>
            <a:r>
              <a:rPr lang="en-US" altLang="zh-CN" sz="2400" b="0" dirty="0">
                <a:ea typeface="宋体" pitchFamily="2" charset="-122"/>
              </a:rPr>
              <a:t>void </a:t>
            </a:r>
            <a:r>
              <a:rPr lang="en-US" altLang="zh-CN" sz="2400" b="0" dirty="0" err="1">
                <a:ea typeface="宋体" pitchFamily="2" charset="-122"/>
              </a:rPr>
              <a:t>sortbyName</a:t>
            </a:r>
            <a:r>
              <a:rPr lang="en-US" altLang="zh-CN" sz="2400" b="0" dirty="0">
                <a:ea typeface="宋体" pitchFamily="2" charset="-122"/>
              </a:rPr>
              <a:t>(</a:t>
            </a:r>
            <a:r>
              <a:rPr lang="en-US" altLang="zh-CN" sz="2400" b="0" dirty="0" err="1">
                <a:ea typeface="宋体" pitchFamily="2" charset="-122"/>
              </a:rPr>
              <a:t>struct</a:t>
            </a:r>
            <a:r>
              <a:rPr lang="en-US" altLang="zh-CN" sz="2400" b="0" dirty="0">
                <a:ea typeface="宋体" pitchFamily="2" charset="-122"/>
              </a:rPr>
              <a:t> Student array[], </a:t>
            </a:r>
            <a:r>
              <a:rPr lang="en-US" altLang="zh-CN" sz="2400" b="0" dirty="0" err="1">
                <a:ea typeface="宋体" pitchFamily="2" charset="-122"/>
              </a:rPr>
              <a:t>int</a:t>
            </a:r>
            <a:r>
              <a:rPr lang="en-US" altLang="zh-CN" sz="2400" b="0" dirty="0">
                <a:ea typeface="宋体" pitchFamily="2" charset="-122"/>
              </a:rPr>
              <a:t> n);</a:t>
            </a:r>
          </a:p>
          <a:p>
            <a:pPr>
              <a:lnSpc>
                <a:spcPct val="100000"/>
              </a:lnSpc>
              <a:spcBef>
                <a:spcPts val="0"/>
              </a:spcBef>
              <a:buFont typeface="Wingdings" pitchFamily="2" charset="2"/>
              <a:buNone/>
            </a:pPr>
            <a:r>
              <a:rPr lang="en-US" altLang="zh-CN" sz="2400" b="0" dirty="0">
                <a:ea typeface="宋体" pitchFamily="2" charset="-122"/>
              </a:rPr>
              <a:t>void </a:t>
            </a:r>
            <a:r>
              <a:rPr lang="en-US" altLang="zh-CN" sz="2400" b="0" dirty="0" err="1">
                <a:ea typeface="宋体" pitchFamily="2" charset="-122"/>
              </a:rPr>
              <a:t>sortbyScore</a:t>
            </a:r>
            <a:r>
              <a:rPr lang="en-US" altLang="zh-CN" sz="2400" b="0" dirty="0">
                <a:ea typeface="宋体" pitchFamily="2" charset="-122"/>
              </a:rPr>
              <a:t>(</a:t>
            </a:r>
            <a:r>
              <a:rPr lang="en-US" altLang="zh-CN" sz="2400" b="0" dirty="0" err="1">
                <a:ea typeface="宋体" pitchFamily="2" charset="-122"/>
              </a:rPr>
              <a:t>struct</a:t>
            </a:r>
            <a:r>
              <a:rPr lang="en-US" altLang="zh-CN" sz="2400" b="0" dirty="0">
                <a:ea typeface="宋体" pitchFamily="2" charset="-122"/>
              </a:rPr>
              <a:t> Student array[], </a:t>
            </a:r>
            <a:r>
              <a:rPr lang="en-US" altLang="zh-CN" sz="2400" b="0" dirty="0" err="1">
                <a:ea typeface="宋体" pitchFamily="2" charset="-122"/>
              </a:rPr>
              <a:t>int</a:t>
            </a:r>
            <a:r>
              <a:rPr lang="en-US" altLang="zh-CN" sz="2400" b="0" dirty="0">
                <a:ea typeface="宋体" pitchFamily="2" charset="-122"/>
              </a:rPr>
              <a:t> n);</a:t>
            </a:r>
          </a:p>
          <a:p>
            <a:pPr>
              <a:lnSpc>
                <a:spcPct val="100000"/>
              </a:lnSpc>
              <a:spcBef>
                <a:spcPts val="0"/>
              </a:spcBef>
              <a:buFont typeface="Wingdings" pitchFamily="2" charset="2"/>
              <a:buNone/>
            </a:pPr>
            <a:r>
              <a:rPr lang="en-US" altLang="zh-CN" sz="2400" b="0" dirty="0">
                <a:ea typeface="宋体" pitchFamily="2" charset="-122"/>
              </a:rPr>
              <a:t>void print(FILE *</a:t>
            </a:r>
            <a:r>
              <a:rPr lang="en-US" altLang="zh-CN" sz="2400" b="0" dirty="0" err="1">
                <a:ea typeface="宋体" pitchFamily="2" charset="-122"/>
              </a:rPr>
              <a:t>fp</a:t>
            </a:r>
            <a:r>
              <a:rPr lang="en-US" altLang="zh-CN" sz="2400" b="0" dirty="0">
                <a:ea typeface="宋体" pitchFamily="2" charset="-122"/>
              </a:rPr>
              <a:t>, </a:t>
            </a:r>
            <a:r>
              <a:rPr lang="en-US" altLang="zh-CN" sz="2400" b="0" dirty="0" err="1">
                <a:ea typeface="宋体" pitchFamily="2" charset="-122"/>
              </a:rPr>
              <a:t>struct</a:t>
            </a:r>
            <a:r>
              <a:rPr lang="en-US" altLang="zh-CN" sz="2400" b="0" dirty="0">
                <a:ea typeface="宋体" pitchFamily="2" charset="-122"/>
              </a:rPr>
              <a:t> Student array[], </a:t>
            </a:r>
            <a:r>
              <a:rPr lang="en-US" altLang="zh-CN" sz="2400" b="0" dirty="0" err="1">
                <a:ea typeface="宋体" pitchFamily="2" charset="-122"/>
              </a:rPr>
              <a:t>int</a:t>
            </a:r>
            <a:r>
              <a:rPr lang="en-US" altLang="zh-CN" sz="2400" b="0" dirty="0">
                <a:ea typeface="宋体" pitchFamily="2" charset="-122"/>
              </a:rPr>
              <a:t> n);</a:t>
            </a:r>
          </a:p>
        </p:txBody>
      </p:sp>
      <p:sp>
        <p:nvSpPr>
          <p:cNvPr id="105478" name="TextBox 5"/>
          <p:cNvSpPr txBox="1">
            <a:spLocks noChangeArrowheads="1"/>
          </p:cNvSpPr>
          <p:nvPr/>
        </p:nvSpPr>
        <p:spPr bwMode="auto">
          <a:xfrm>
            <a:off x="4806206" y="-27390"/>
            <a:ext cx="8120674" cy="7090368"/>
          </a:xfrm>
          <a:prstGeom prst="rect">
            <a:avLst/>
          </a:prstGeom>
          <a:solidFill>
            <a:schemeClr val="bg1">
              <a:lumMod val="95000"/>
            </a:schemeClr>
          </a:solidFill>
          <a:ln w="9525">
            <a:solidFill>
              <a:schemeClr val="bg1">
                <a:lumMod val="95000"/>
              </a:schemeClr>
            </a:solidFill>
            <a:miter lim="800000"/>
            <a:headEnd/>
            <a:tailEnd/>
          </a:ln>
        </p:spPr>
        <p:txBody>
          <a:bodyPr wrap="square" lIns="108932" tIns="54466" rIns="108932" bIns="54466">
            <a:spAutoFit/>
          </a:bodyPr>
          <a:lstStyle/>
          <a:p>
            <a:pPr>
              <a:lnSpc>
                <a:spcPct val="90000"/>
              </a:lnSpc>
              <a:spcBef>
                <a:spcPts val="0"/>
              </a:spcBef>
            </a:pPr>
            <a:r>
              <a:rPr lang="en-US" altLang="zh-CN" sz="2100" b="0" dirty="0" err="1">
                <a:latin typeface="Times New Roman" pitchFamily="18" charset="0"/>
                <a:cs typeface="Times New Roman" pitchFamily="18" charset="0"/>
              </a:rPr>
              <a:t>int</a:t>
            </a:r>
            <a:r>
              <a:rPr lang="en-US" altLang="zh-CN" sz="2100" b="0" dirty="0">
                <a:latin typeface="Times New Roman" pitchFamily="18" charset="0"/>
                <a:cs typeface="Times New Roman" pitchFamily="18" charset="0"/>
              </a:rPr>
              <a:t> main()</a:t>
            </a:r>
          </a:p>
          <a:p>
            <a:pPr>
              <a:lnSpc>
                <a:spcPct val="90000"/>
              </a:lnSpc>
              <a:spcBef>
                <a:spcPts val="0"/>
              </a:spcBef>
            </a:pPr>
            <a:r>
              <a:rPr lang="en-US" altLang="zh-CN" sz="2100" b="0" dirty="0">
                <a:latin typeface="Times New Roman" pitchFamily="18" charset="0"/>
                <a:cs typeface="Times New Roman" pitchFamily="18" charset="0"/>
              </a:rPr>
              <a:t>{</a:t>
            </a:r>
          </a:p>
          <a:p>
            <a:pPr>
              <a:lnSpc>
                <a:spcPct val="90000"/>
              </a:lnSpc>
              <a:spcBef>
                <a:spcPts val="0"/>
              </a:spcBef>
            </a:pPr>
            <a:r>
              <a:rPr lang="en-US" altLang="zh-CN" sz="2100" b="0" dirty="0">
                <a:latin typeface="Times New Roman" pitchFamily="18" charset="0"/>
                <a:cs typeface="Times New Roman" pitchFamily="18" charset="0"/>
              </a:rPr>
              <a:t>    FILE *in, *out;</a:t>
            </a:r>
          </a:p>
          <a:p>
            <a:pPr>
              <a:lnSpc>
                <a:spcPct val="90000"/>
              </a:lnSpc>
              <a:spcBef>
                <a:spcPts val="0"/>
              </a:spcBef>
            </a:pPr>
            <a:r>
              <a:rPr lang="en-US" altLang="zh-CN" sz="2100" b="0" dirty="0">
                <a:latin typeface="Times New Roman" pitchFamily="18" charset="0"/>
                <a:cs typeface="Times New Roman" pitchFamily="18" charset="0"/>
              </a:rPr>
              <a:t>    </a:t>
            </a:r>
            <a:r>
              <a:rPr lang="en-US" altLang="zh-CN" sz="2100" b="0" dirty="0" err="1">
                <a:latin typeface="Times New Roman" pitchFamily="18" charset="0"/>
                <a:cs typeface="Times New Roman" pitchFamily="18" charset="0"/>
              </a:rPr>
              <a:t>struct</a:t>
            </a:r>
            <a:r>
              <a:rPr lang="en-US" altLang="zh-CN" sz="2100" b="0" dirty="0">
                <a:latin typeface="Times New Roman" pitchFamily="18" charset="0"/>
                <a:cs typeface="Times New Roman" pitchFamily="18" charset="0"/>
              </a:rPr>
              <a:t> Student   info[51];</a:t>
            </a:r>
            <a:r>
              <a:rPr lang="en-US" altLang="zh-CN" sz="2100" dirty="0">
                <a:solidFill>
                  <a:srgbClr val="FF0000"/>
                </a:solidFill>
                <a:latin typeface="Times New Roman" pitchFamily="18" charset="0"/>
                <a:cs typeface="Times New Roman" pitchFamily="18" charset="0"/>
              </a:rPr>
              <a:t> </a:t>
            </a:r>
            <a:endParaRPr lang="en-US" altLang="zh-CN" sz="2100" b="0" dirty="0">
              <a:latin typeface="Times New Roman" pitchFamily="18" charset="0"/>
              <a:cs typeface="Times New Roman" pitchFamily="18" charset="0"/>
            </a:endParaRPr>
          </a:p>
          <a:p>
            <a:pPr>
              <a:lnSpc>
                <a:spcPct val="90000"/>
              </a:lnSpc>
              <a:spcBef>
                <a:spcPts val="0"/>
              </a:spcBef>
            </a:pPr>
            <a:r>
              <a:rPr lang="en-US" altLang="zh-CN" sz="2100" b="0" dirty="0">
                <a:latin typeface="Times New Roman" pitchFamily="18" charset="0"/>
                <a:cs typeface="Times New Roman" pitchFamily="18" charset="0"/>
              </a:rPr>
              <a:t>    </a:t>
            </a:r>
            <a:r>
              <a:rPr lang="en-US" altLang="zh-CN" sz="2100" b="0" dirty="0" err="1">
                <a:latin typeface="Times New Roman" pitchFamily="18" charset="0"/>
                <a:cs typeface="Times New Roman" pitchFamily="18" charset="0"/>
              </a:rPr>
              <a:t>int</a:t>
            </a:r>
            <a:r>
              <a:rPr lang="en-US" altLang="zh-CN" sz="2100" b="0" dirty="0">
                <a:latin typeface="Times New Roman" pitchFamily="18" charset="0"/>
                <a:cs typeface="Times New Roman" pitchFamily="18" charset="0"/>
              </a:rPr>
              <a:t> </a:t>
            </a:r>
            <a:r>
              <a:rPr lang="en-US" altLang="zh-CN" sz="2100" b="0" dirty="0" err="1">
                <a:latin typeface="Times New Roman" pitchFamily="18" charset="0"/>
                <a:cs typeface="Times New Roman" pitchFamily="18" charset="0"/>
              </a:rPr>
              <a:t>i,n</a:t>
            </a:r>
            <a:r>
              <a:rPr lang="en-US" altLang="zh-CN" sz="2100" b="0" dirty="0">
                <a:latin typeface="Times New Roman" pitchFamily="18" charset="0"/>
                <a:cs typeface="Times New Roman" pitchFamily="18" charset="0"/>
              </a:rPr>
              <a:t>;</a:t>
            </a:r>
          </a:p>
          <a:p>
            <a:pPr>
              <a:lnSpc>
                <a:spcPct val="90000"/>
              </a:lnSpc>
              <a:spcBef>
                <a:spcPts val="0"/>
              </a:spcBef>
            </a:pPr>
            <a:r>
              <a:rPr lang="en-US" altLang="zh-CN" sz="2100" b="0" dirty="0">
                <a:latin typeface="Times New Roman" pitchFamily="18" charset="0"/>
                <a:cs typeface="Times New Roman" pitchFamily="18" charset="0"/>
              </a:rPr>
              <a:t>    if((in=</a:t>
            </a:r>
            <a:r>
              <a:rPr lang="en-US" altLang="zh-CN" sz="2100" b="0" dirty="0" err="1">
                <a:latin typeface="Times New Roman" pitchFamily="18" charset="0"/>
                <a:cs typeface="Times New Roman" pitchFamily="18" charset="0"/>
              </a:rPr>
              <a:t>fopen</a:t>
            </a:r>
            <a:r>
              <a:rPr lang="en-US" altLang="zh-CN" sz="2100" b="0" dirty="0">
                <a:latin typeface="Times New Roman" pitchFamily="18" charset="0"/>
                <a:cs typeface="Times New Roman" pitchFamily="18" charset="0"/>
              </a:rPr>
              <a:t>("</a:t>
            </a:r>
            <a:r>
              <a:rPr lang="en-US" altLang="zh-CN" sz="2100" b="0" dirty="0" err="1">
                <a:latin typeface="Times New Roman" pitchFamily="18" charset="0"/>
                <a:cs typeface="Times New Roman" pitchFamily="18" charset="0"/>
              </a:rPr>
              <a:t>scorelist.txt","r</a:t>
            </a:r>
            <a:r>
              <a:rPr lang="en-US" altLang="zh-CN" sz="2100" b="0" dirty="0">
                <a:latin typeface="Times New Roman" pitchFamily="18" charset="0"/>
                <a:cs typeface="Times New Roman" pitchFamily="18" charset="0"/>
              </a:rPr>
              <a:t>")) == NULL){</a:t>
            </a:r>
          </a:p>
          <a:p>
            <a:pPr>
              <a:lnSpc>
                <a:spcPct val="90000"/>
              </a:lnSpc>
              <a:spcBef>
                <a:spcPts val="0"/>
              </a:spcBef>
            </a:pPr>
            <a:r>
              <a:rPr lang="en-US" altLang="zh-CN" sz="2100" b="0" dirty="0">
                <a:latin typeface="Times New Roman" pitchFamily="18" charset="0"/>
                <a:cs typeface="Times New Roman" pitchFamily="18" charset="0"/>
              </a:rPr>
              <a:t>        </a:t>
            </a:r>
            <a:r>
              <a:rPr lang="en-US" altLang="zh-CN" sz="2100" b="0" dirty="0" err="1">
                <a:latin typeface="Times New Roman" pitchFamily="18" charset="0"/>
                <a:cs typeface="Times New Roman" pitchFamily="18" charset="0"/>
              </a:rPr>
              <a:t>printf</a:t>
            </a:r>
            <a:r>
              <a:rPr lang="en-US" altLang="zh-CN" sz="2100" b="0" dirty="0">
                <a:latin typeface="Times New Roman" pitchFamily="18" charset="0"/>
                <a:cs typeface="Times New Roman" pitchFamily="18" charset="0"/>
              </a:rPr>
              <a:t>("</a:t>
            </a:r>
            <a:r>
              <a:rPr lang="en-US" altLang="zh-CN" sz="2100" b="0" dirty="0" err="1">
                <a:latin typeface="Times New Roman" pitchFamily="18" charset="0"/>
                <a:cs typeface="Times New Roman" pitchFamily="18" charset="0"/>
              </a:rPr>
              <a:t>Cann't</a:t>
            </a:r>
            <a:r>
              <a:rPr lang="en-US" altLang="zh-CN" sz="2100" b="0" dirty="0">
                <a:latin typeface="Times New Roman" pitchFamily="18" charset="0"/>
                <a:cs typeface="Times New Roman" pitchFamily="18" charset="0"/>
              </a:rPr>
              <a:t> Open file scorelist.txt!\n");</a:t>
            </a:r>
          </a:p>
          <a:p>
            <a:pPr>
              <a:lnSpc>
                <a:spcPct val="90000"/>
              </a:lnSpc>
              <a:spcBef>
                <a:spcPts val="0"/>
              </a:spcBef>
            </a:pPr>
            <a:r>
              <a:rPr lang="en-US" altLang="zh-CN" sz="2100" b="0" dirty="0">
                <a:latin typeface="Times New Roman" pitchFamily="18" charset="0"/>
                <a:cs typeface="Times New Roman" pitchFamily="18" charset="0"/>
              </a:rPr>
              <a:t>        return 1;</a:t>
            </a:r>
          </a:p>
          <a:p>
            <a:pPr>
              <a:lnSpc>
                <a:spcPct val="90000"/>
              </a:lnSpc>
              <a:spcBef>
                <a:spcPts val="0"/>
              </a:spcBef>
            </a:pPr>
            <a:r>
              <a:rPr lang="en-US" altLang="zh-CN" sz="2100" b="0" dirty="0">
                <a:latin typeface="Times New Roman" pitchFamily="18" charset="0"/>
                <a:cs typeface="Times New Roman" pitchFamily="18" charset="0"/>
              </a:rPr>
              <a:t>    }</a:t>
            </a:r>
            <a:r>
              <a:rPr lang="en-US" altLang="zh-CN" sz="2100" dirty="0">
                <a:solidFill>
                  <a:srgbClr val="FF0000"/>
                </a:solidFill>
                <a:latin typeface="Times New Roman" pitchFamily="18" charset="0"/>
                <a:cs typeface="Times New Roman" pitchFamily="18" charset="0"/>
              </a:rPr>
              <a:t> //</a:t>
            </a:r>
            <a:r>
              <a:rPr lang="zh-CN" altLang="en-US" sz="2100" dirty="0">
                <a:solidFill>
                  <a:srgbClr val="FF0000"/>
                </a:solidFill>
                <a:latin typeface="Times New Roman" pitchFamily="18" charset="0"/>
                <a:cs typeface="Times New Roman" pitchFamily="18" charset="0"/>
              </a:rPr>
              <a:t>打开输入文件</a:t>
            </a:r>
            <a:endParaRPr lang="en-US" altLang="zh-CN" sz="2100" b="0" dirty="0">
              <a:latin typeface="Times New Roman" pitchFamily="18" charset="0"/>
              <a:cs typeface="Times New Roman" pitchFamily="18" charset="0"/>
            </a:endParaRPr>
          </a:p>
          <a:p>
            <a:pPr>
              <a:lnSpc>
                <a:spcPct val="90000"/>
              </a:lnSpc>
              <a:spcBef>
                <a:spcPts val="0"/>
              </a:spcBef>
            </a:pPr>
            <a:r>
              <a:rPr lang="en-US" altLang="zh-CN" sz="2100" b="0" dirty="0">
                <a:latin typeface="Times New Roman" pitchFamily="18" charset="0"/>
                <a:cs typeface="Times New Roman" pitchFamily="18" charset="0"/>
              </a:rPr>
              <a:t>    if((out=</a:t>
            </a:r>
            <a:r>
              <a:rPr lang="en-US" altLang="zh-CN" sz="2100" b="0" dirty="0" err="1">
                <a:latin typeface="Times New Roman" pitchFamily="18" charset="0"/>
                <a:cs typeface="Times New Roman" pitchFamily="18" charset="0"/>
              </a:rPr>
              <a:t>fopen</a:t>
            </a:r>
            <a:r>
              <a:rPr lang="en-US" altLang="zh-CN" sz="2100" b="0" dirty="0">
                <a:latin typeface="Times New Roman" pitchFamily="18" charset="0"/>
                <a:cs typeface="Times New Roman" pitchFamily="18" charset="0"/>
              </a:rPr>
              <a:t>("</a:t>
            </a:r>
            <a:r>
              <a:rPr lang="en-US" altLang="zh-CN" sz="2100" b="0" dirty="0" err="1">
                <a:latin typeface="Times New Roman" pitchFamily="18" charset="0"/>
                <a:cs typeface="Times New Roman" pitchFamily="18" charset="0"/>
              </a:rPr>
              <a:t>scorelist_sort.txt","w</a:t>
            </a:r>
            <a:r>
              <a:rPr lang="en-US" altLang="zh-CN" sz="2100" b="0" dirty="0">
                <a:latin typeface="Times New Roman" pitchFamily="18" charset="0"/>
                <a:cs typeface="Times New Roman" pitchFamily="18" charset="0"/>
              </a:rPr>
              <a:t>")) == NULL){</a:t>
            </a:r>
          </a:p>
          <a:p>
            <a:pPr>
              <a:lnSpc>
                <a:spcPct val="90000"/>
              </a:lnSpc>
              <a:spcBef>
                <a:spcPts val="0"/>
              </a:spcBef>
            </a:pPr>
            <a:r>
              <a:rPr lang="en-US" altLang="zh-CN" sz="2100" b="0" dirty="0">
                <a:latin typeface="Times New Roman" pitchFamily="18" charset="0"/>
                <a:cs typeface="Times New Roman" pitchFamily="18" charset="0"/>
              </a:rPr>
              <a:t>        </a:t>
            </a:r>
            <a:r>
              <a:rPr lang="en-US" altLang="zh-CN" sz="2100" b="0" dirty="0" err="1">
                <a:latin typeface="Times New Roman" pitchFamily="18" charset="0"/>
                <a:cs typeface="Times New Roman" pitchFamily="18" charset="0"/>
              </a:rPr>
              <a:t>printf</a:t>
            </a:r>
            <a:r>
              <a:rPr lang="en-US" altLang="zh-CN" sz="2100" b="0" dirty="0">
                <a:latin typeface="Times New Roman" pitchFamily="18" charset="0"/>
                <a:cs typeface="Times New Roman" pitchFamily="18" charset="0"/>
              </a:rPr>
              <a:t>("</a:t>
            </a:r>
            <a:r>
              <a:rPr lang="en-US" altLang="zh-CN" sz="2100" b="0" dirty="0" err="1">
                <a:latin typeface="Times New Roman" pitchFamily="18" charset="0"/>
                <a:cs typeface="Times New Roman" pitchFamily="18" charset="0"/>
              </a:rPr>
              <a:t>Cann't</a:t>
            </a:r>
            <a:r>
              <a:rPr lang="en-US" altLang="zh-CN" sz="2100" b="0" dirty="0">
                <a:latin typeface="Times New Roman" pitchFamily="18" charset="0"/>
                <a:cs typeface="Times New Roman" pitchFamily="18" charset="0"/>
              </a:rPr>
              <a:t> Open file scorelist_sort.txt!\n");</a:t>
            </a:r>
          </a:p>
          <a:p>
            <a:pPr>
              <a:lnSpc>
                <a:spcPct val="90000"/>
              </a:lnSpc>
              <a:spcBef>
                <a:spcPts val="0"/>
              </a:spcBef>
            </a:pPr>
            <a:r>
              <a:rPr lang="en-US" altLang="zh-CN" sz="2100" b="0" dirty="0">
                <a:latin typeface="Times New Roman" pitchFamily="18" charset="0"/>
                <a:cs typeface="Times New Roman" pitchFamily="18" charset="0"/>
              </a:rPr>
              <a:t>        return 1;</a:t>
            </a:r>
          </a:p>
          <a:p>
            <a:pPr>
              <a:lnSpc>
                <a:spcPct val="90000"/>
              </a:lnSpc>
              <a:spcBef>
                <a:spcPts val="0"/>
              </a:spcBef>
            </a:pPr>
            <a:r>
              <a:rPr lang="en-US" altLang="zh-CN" sz="2100" b="0" dirty="0">
                <a:latin typeface="Times New Roman" pitchFamily="18" charset="0"/>
                <a:cs typeface="Times New Roman" pitchFamily="18" charset="0"/>
              </a:rPr>
              <a:t>    }</a:t>
            </a:r>
            <a:r>
              <a:rPr lang="en-US" altLang="zh-CN" sz="2100" dirty="0">
                <a:solidFill>
                  <a:srgbClr val="FF0000"/>
                </a:solidFill>
                <a:latin typeface="Times New Roman" pitchFamily="18" charset="0"/>
                <a:cs typeface="Times New Roman" pitchFamily="18" charset="0"/>
              </a:rPr>
              <a:t> //</a:t>
            </a:r>
            <a:r>
              <a:rPr lang="zh-CN" altLang="en-US" sz="2100" dirty="0">
                <a:solidFill>
                  <a:srgbClr val="FF0000"/>
                </a:solidFill>
                <a:latin typeface="Times New Roman" pitchFamily="18" charset="0"/>
                <a:cs typeface="Times New Roman" pitchFamily="18" charset="0"/>
              </a:rPr>
              <a:t>打开排序输出文件</a:t>
            </a:r>
            <a:endParaRPr lang="en-US" altLang="zh-CN" sz="2100" b="0" dirty="0">
              <a:latin typeface="Times New Roman" pitchFamily="18" charset="0"/>
              <a:cs typeface="Times New Roman" pitchFamily="18" charset="0"/>
            </a:endParaRPr>
          </a:p>
          <a:p>
            <a:pPr>
              <a:lnSpc>
                <a:spcPct val="90000"/>
              </a:lnSpc>
              <a:spcBef>
                <a:spcPts val="0"/>
              </a:spcBef>
            </a:pPr>
            <a:r>
              <a:rPr lang="en-US" altLang="zh-CN" sz="2100" b="0" dirty="0">
                <a:latin typeface="Times New Roman" pitchFamily="18" charset="0"/>
                <a:cs typeface="Times New Roman" pitchFamily="18" charset="0"/>
              </a:rPr>
              <a:t>    </a:t>
            </a:r>
            <a:r>
              <a:rPr lang="en-US" altLang="zh-CN" sz="2100" b="0" dirty="0" err="1">
                <a:latin typeface="Times New Roman" pitchFamily="18" charset="0"/>
                <a:cs typeface="Times New Roman" pitchFamily="18" charset="0"/>
              </a:rPr>
              <a:t>fscanf</a:t>
            </a:r>
            <a:r>
              <a:rPr lang="en-US" altLang="zh-CN" sz="2100" b="0" dirty="0">
                <a:latin typeface="Times New Roman" pitchFamily="18" charset="0"/>
                <a:cs typeface="Times New Roman" pitchFamily="18" charset="0"/>
              </a:rPr>
              <a:t>(</a:t>
            </a:r>
            <a:r>
              <a:rPr lang="en-US" altLang="zh-CN" sz="2100" b="0" dirty="0" err="1">
                <a:latin typeface="Times New Roman" pitchFamily="18" charset="0"/>
                <a:cs typeface="Times New Roman" pitchFamily="18" charset="0"/>
              </a:rPr>
              <a:t>in,“%d”,&amp;n</a:t>
            </a:r>
            <a:r>
              <a:rPr lang="en-US" altLang="zh-CN" sz="2100" b="0" dirty="0">
                <a:latin typeface="Times New Roman" pitchFamily="18" charset="0"/>
                <a:cs typeface="Times New Roman" pitchFamily="18" charset="0"/>
              </a:rPr>
              <a:t>);</a:t>
            </a:r>
            <a:r>
              <a:rPr lang="en-US" altLang="zh-CN" sz="2100" dirty="0">
                <a:solidFill>
                  <a:srgbClr val="FF0000"/>
                </a:solidFill>
                <a:latin typeface="Times New Roman" pitchFamily="18" charset="0"/>
                <a:cs typeface="Times New Roman" pitchFamily="18" charset="0"/>
              </a:rPr>
              <a:t> //</a:t>
            </a:r>
            <a:r>
              <a:rPr lang="zh-CN" altLang="en-US" sz="2100" dirty="0">
                <a:solidFill>
                  <a:srgbClr val="FF0000"/>
                </a:solidFill>
                <a:latin typeface="Times New Roman" pitchFamily="18" charset="0"/>
                <a:cs typeface="Times New Roman" pitchFamily="18" charset="0"/>
              </a:rPr>
              <a:t>先读出人数</a:t>
            </a:r>
            <a:endParaRPr lang="en-US" altLang="zh-CN" sz="2100" b="0" dirty="0">
              <a:latin typeface="Times New Roman" pitchFamily="18" charset="0"/>
              <a:cs typeface="Times New Roman" pitchFamily="18" charset="0"/>
            </a:endParaRPr>
          </a:p>
          <a:p>
            <a:pPr>
              <a:lnSpc>
                <a:spcPct val="90000"/>
              </a:lnSpc>
              <a:spcBef>
                <a:spcPts val="0"/>
              </a:spcBef>
            </a:pPr>
            <a:r>
              <a:rPr lang="en-US" altLang="zh-CN" sz="2100" b="0" dirty="0">
                <a:latin typeface="Times New Roman" pitchFamily="18" charset="0"/>
                <a:cs typeface="Times New Roman" pitchFamily="18" charset="0"/>
              </a:rPr>
              <a:t>    for(</a:t>
            </a:r>
            <a:r>
              <a:rPr lang="en-US" altLang="zh-CN" sz="2100" b="0" dirty="0" err="1">
                <a:latin typeface="Times New Roman" pitchFamily="18" charset="0"/>
                <a:cs typeface="Times New Roman" pitchFamily="18" charset="0"/>
              </a:rPr>
              <a:t>i</a:t>
            </a:r>
            <a:r>
              <a:rPr lang="en-US" altLang="zh-CN" sz="2100" b="0" dirty="0">
                <a:latin typeface="Times New Roman" pitchFamily="18" charset="0"/>
                <a:cs typeface="Times New Roman" pitchFamily="18" charset="0"/>
              </a:rPr>
              <a:t>=0;i&lt;</a:t>
            </a:r>
            <a:r>
              <a:rPr lang="en-US" altLang="zh-CN" sz="2100" b="0" dirty="0" err="1">
                <a:latin typeface="Times New Roman" pitchFamily="18" charset="0"/>
                <a:cs typeface="Times New Roman" pitchFamily="18" charset="0"/>
              </a:rPr>
              <a:t>n;i</a:t>
            </a:r>
            <a:r>
              <a:rPr lang="en-US" altLang="zh-CN" sz="2100" b="0" dirty="0">
                <a:latin typeface="Times New Roman" pitchFamily="18" charset="0"/>
                <a:cs typeface="Times New Roman" pitchFamily="18" charset="0"/>
              </a:rPr>
              <a:t>++)</a:t>
            </a:r>
            <a:r>
              <a:rPr lang="en-US" altLang="zh-CN" sz="2100" dirty="0">
                <a:solidFill>
                  <a:srgbClr val="FF0000"/>
                </a:solidFill>
                <a:latin typeface="Times New Roman" pitchFamily="18" charset="0"/>
                <a:cs typeface="Times New Roman" pitchFamily="18" charset="0"/>
              </a:rPr>
              <a:t> //</a:t>
            </a:r>
            <a:r>
              <a:rPr lang="zh-CN" altLang="en-US" sz="2100" dirty="0">
                <a:solidFill>
                  <a:srgbClr val="FF0000"/>
                </a:solidFill>
                <a:latin typeface="Times New Roman" pitchFamily="18" charset="0"/>
                <a:cs typeface="Times New Roman" pitchFamily="18" charset="0"/>
              </a:rPr>
              <a:t>读出所有待排序信息</a:t>
            </a:r>
            <a:endParaRPr lang="en-US" altLang="zh-CN" sz="2100" b="0" dirty="0">
              <a:latin typeface="Times New Roman" pitchFamily="18" charset="0"/>
              <a:cs typeface="Times New Roman" pitchFamily="18" charset="0"/>
            </a:endParaRPr>
          </a:p>
          <a:p>
            <a:pPr>
              <a:lnSpc>
                <a:spcPct val="90000"/>
              </a:lnSpc>
              <a:spcBef>
                <a:spcPts val="0"/>
              </a:spcBef>
            </a:pPr>
            <a:r>
              <a:rPr lang="en-US" altLang="zh-CN" sz="2100" b="0" dirty="0">
                <a:latin typeface="Times New Roman" pitchFamily="18" charset="0"/>
                <a:cs typeface="Times New Roman" pitchFamily="18" charset="0"/>
              </a:rPr>
              <a:t>        </a:t>
            </a:r>
            <a:r>
              <a:rPr lang="en-US" altLang="zh-CN" sz="2100" b="0" dirty="0" err="1">
                <a:latin typeface="Times New Roman" pitchFamily="18" charset="0"/>
                <a:cs typeface="Times New Roman" pitchFamily="18" charset="0"/>
              </a:rPr>
              <a:t>fscanf</a:t>
            </a:r>
            <a:r>
              <a:rPr lang="en-US" altLang="zh-CN" sz="2100" b="0" dirty="0">
                <a:latin typeface="Times New Roman" pitchFamily="18" charset="0"/>
                <a:cs typeface="Times New Roman" pitchFamily="18" charset="0"/>
              </a:rPr>
              <a:t>(in, "%</a:t>
            </a:r>
            <a:r>
              <a:rPr lang="en-US" altLang="zh-CN" sz="2100" b="0" dirty="0" err="1">
                <a:latin typeface="Times New Roman" pitchFamily="18" charset="0"/>
                <a:cs typeface="Times New Roman" pitchFamily="18" charset="0"/>
              </a:rPr>
              <a:t>d%s%d</a:t>
            </a:r>
            <a:r>
              <a:rPr lang="en-US" altLang="zh-CN" sz="2100" b="0" dirty="0">
                <a:latin typeface="Times New Roman" pitchFamily="18" charset="0"/>
                <a:cs typeface="Times New Roman" pitchFamily="18" charset="0"/>
              </a:rPr>
              <a:t>", &amp;info[</a:t>
            </a:r>
            <a:r>
              <a:rPr lang="en-US" altLang="zh-CN" sz="2100" b="0" dirty="0" err="1">
                <a:latin typeface="Times New Roman" pitchFamily="18" charset="0"/>
                <a:cs typeface="Times New Roman" pitchFamily="18" charset="0"/>
              </a:rPr>
              <a:t>i</a:t>
            </a:r>
            <a:r>
              <a:rPr lang="en-US" altLang="zh-CN" sz="2100" b="0" dirty="0">
                <a:latin typeface="Times New Roman" pitchFamily="18" charset="0"/>
                <a:cs typeface="Times New Roman" pitchFamily="18" charset="0"/>
              </a:rPr>
              <a:t>].no, info[</a:t>
            </a:r>
            <a:r>
              <a:rPr lang="en-US" altLang="zh-CN" sz="2100" b="0" dirty="0" err="1">
                <a:latin typeface="Times New Roman" pitchFamily="18" charset="0"/>
                <a:cs typeface="Times New Roman" pitchFamily="18" charset="0"/>
              </a:rPr>
              <a:t>i</a:t>
            </a:r>
            <a:r>
              <a:rPr lang="en-US" altLang="zh-CN" sz="2100" b="0" dirty="0">
                <a:latin typeface="Times New Roman" pitchFamily="18" charset="0"/>
                <a:cs typeface="Times New Roman" pitchFamily="18" charset="0"/>
              </a:rPr>
              <a:t>].</a:t>
            </a:r>
            <a:r>
              <a:rPr lang="en-US" altLang="zh-CN" sz="2100" b="0" dirty="0" err="1">
                <a:latin typeface="Times New Roman" pitchFamily="18" charset="0"/>
                <a:cs typeface="Times New Roman" pitchFamily="18" charset="0"/>
              </a:rPr>
              <a:t>name,&amp;info</a:t>
            </a:r>
            <a:r>
              <a:rPr lang="en-US" altLang="zh-CN" sz="2100" b="0" dirty="0">
                <a:latin typeface="Times New Roman" pitchFamily="18" charset="0"/>
                <a:cs typeface="Times New Roman" pitchFamily="18" charset="0"/>
              </a:rPr>
              <a:t>[</a:t>
            </a:r>
            <a:r>
              <a:rPr lang="en-US" altLang="zh-CN" sz="2100" b="0" dirty="0" err="1">
                <a:latin typeface="Times New Roman" pitchFamily="18" charset="0"/>
                <a:cs typeface="Times New Roman" pitchFamily="18" charset="0"/>
              </a:rPr>
              <a:t>i</a:t>
            </a:r>
            <a:r>
              <a:rPr lang="en-US" altLang="zh-CN" sz="2100" b="0" dirty="0">
                <a:latin typeface="Times New Roman" pitchFamily="18" charset="0"/>
                <a:cs typeface="Times New Roman" pitchFamily="18" charset="0"/>
              </a:rPr>
              <a:t>].score);</a:t>
            </a:r>
          </a:p>
          <a:p>
            <a:pPr>
              <a:lnSpc>
                <a:spcPct val="90000"/>
              </a:lnSpc>
              <a:spcBef>
                <a:spcPts val="0"/>
              </a:spcBef>
            </a:pPr>
            <a:r>
              <a:rPr lang="en-US" altLang="zh-CN" sz="2100" b="0" dirty="0">
                <a:latin typeface="Times New Roman" pitchFamily="18" charset="0"/>
                <a:cs typeface="Times New Roman" pitchFamily="18" charset="0"/>
              </a:rPr>
              <a:t>    </a:t>
            </a:r>
            <a:r>
              <a:rPr lang="en-US" altLang="zh-CN" sz="2100" b="0" dirty="0" err="1">
                <a:latin typeface="Times New Roman" pitchFamily="18" charset="0"/>
                <a:cs typeface="Times New Roman" pitchFamily="18" charset="0"/>
              </a:rPr>
              <a:t>sortbyName</a:t>
            </a:r>
            <a:r>
              <a:rPr lang="en-US" altLang="zh-CN" sz="2100" b="0" dirty="0">
                <a:latin typeface="Times New Roman" pitchFamily="18" charset="0"/>
                <a:cs typeface="Times New Roman" pitchFamily="18" charset="0"/>
              </a:rPr>
              <a:t>(info, n);</a:t>
            </a:r>
            <a:r>
              <a:rPr lang="en-US" altLang="zh-CN" sz="2100" dirty="0">
                <a:solidFill>
                  <a:srgbClr val="FF0000"/>
                </a:solidFill>
                <a:latin typeface="Times New Roman" pitchFamily="18" charset="0"/>
                <a:cs typeface="Times New Roman" pitchFamily="18" charset="0"/>
              </a:rPr>
              <a:t> //</a:t>
            </a:r>
            <a:r>
              <a:rPr lang="zh-CN" altLang="en-US" sz="2100" dirty="0">
                <a:solidFill>
                  <a:srgbClr val="FF0000"/>
                </a:solidFill>
                <a:latin typeface="Times New Roman" pitchFamily="18" charset="0"/>
                <a:cs typeface="Times New Roman" pitchFamily="18" charset="0"/>
              </a:rPr>
              <a:t>按姓名排序</a:t>
            </a:r>
            <a:endParaRPr lang="en-US" altLang="zh-CN" sz="2100" b="0" dirty="0">
              <a:latin typeface="Times New Roman" pitchFamily="18" charset="0"/>
              <a:cs typeface="Times New Roman" pitchFamily="18" charset="0"/>
            </a:endParaRPr>
          </a:p>
          <a:p>
            <a:pPr>
              <a:lnSpc>
                <a:spcPct val="90000"/>
              </a:lnSpc>
              <a:spcBef>
                <a:spcPts val="0"/>
              </a:spcBef>
            </a:pPr>
            <a:r>
              <a:rPr lang="en-US" altLang="zh-CN" sz="2100" b="0" dirty="0">
                <a:latin typeface="Times New Roman" pitchFamily="18" charset="0"/>
                <a:cs typeface="Times New Roman" pitchFamily="18" charset="0"/>
              </a:rPr>
              <a:t>    print(out, info, n);</a:t>
            </a:r>
            <a:r>
              <a:rPr lang="en-US" altLang="zh-CN" sz="2100" dirty="0">
                <a:solidFill>
                  <a:srgbClr val="FF0000"/>
                </a:solidFill>
                <a:latin typeface="Times New Roman" pitchFamily="18" charset="0"/>
                <a:cs typeface="Times New Roman" pitchFamily="18" charset="0"/>
              </a:rPr>
              <a:t> //</a:t>
            </a:r>
            <a:r>
              <a:rPr lang="zh-CN" altLang="en-US" sz="2100" dirty="0">
                <a:solidFill>
                  <a:srgbClr val="FF0000"/>
                </a:solidFill>
                <a:latin typeface="Times New Roman" pitchFamily="18" charset="0"/>
                <a:cs typeface="Times New Roman" pitchFamily="18" charset="0"/>
              </a:rPr>
              <a:t>输出</a:t>
            </a:r>
            <a:endParaRPr lang="en-US" altLang="zh-CN" sz="2100" b="0" dirty="0">
              <a:latin typeface="Times New Roman" pitchFamily="18" charset="0"/>
              <a:cs typeface="Times New Roman" pitchFamily="18" charset="0"/>
            </a:endParaRPr>
          </a:p>
          <a:p>
            <a:pPr>
              <a:lnSpc>
                <a:spcPct val="90000"/>
              </a:lnSpc>
              <a:spcBef>
                <a:spcPts val="0"/>
              </a:spcBef>
            </a:pPr>
            <a:r>
              <a:rPr lang="en-US" altLang="zh-CN" sz="2100" b="0" dirty="0">
                <a:latin typeface="Times New Roman" pitchFamily="18" charset="0"/>
                <a:cs typeface="Times New Roman" pitchFamily="18" charset="0"/>
              </a:rPr>
              <a:t>    </a:t>
            </a:r>
            <a:r>
              <a:rPr lang="en-US" altLang="zh-CN" sz="2100" b="0" dirty="0" err="1">
                <a:latin typeface="Times New Roman" pitchFamily="18" charset="0"/>
                <a:cs typeface="Times New Roman" pitchFamily="18" charset="0"/>
              </a:rPr>
              <a:t>sortbyScore</a:t>
            </a:r>
            <a:r>
              <a:rPr lang="en-US" altLang="zh-CN" sz="2100" b="0" dirty="0">
                <a:latin typeface="Times New Roman" pitchFamily="18" charset="0"/>
                <a:cs typeface="Times New Roman" pitchFamily="18" charset="0"/>
              </a:rPr>
              <a:t>(info, n);</a:t>
            </a:r>
            <a:r>
              <a:rPr lang="en-US" altLang="zh-CN" sz="2100" dirty="0">
                <a:solidFill>
                  <a:srgbClr val="FF0000"/>
                </a:solidFill>
                <a:latin typeface="Times New Roman" pitchFamily="18" charset="0"/>
                <a:cs typeface="Times New Roman" pitchFamily="18" charset="0"/>
              </a:rPr>
              <a:t> //</a:t>
            </a:r>
            <a:r>
              <a:rPr lang="zh-CN" altLang="en-US" sz="2100" dirty="0">
                <a:solidFill>
                  <a:srgbClr val="FF0000"/>
                </a:solidFill>
                <a:latin typeface="Times New Roman" pitchFamily="18" charset="0"/>
                <a:cs typeface="Times New Roman" pitchFamily="18" charset="0"/>
              </a:rPr>
              <a:t>按成绩排序</a:t>
            </a:r>
            <a:endParaRPr lang="en-US" altLang="zh-CN" sz="2100" b="0" dirty="0">
              <a:latin typeface="Times New Roman" pitchFamily="18" charset="0"/>
              <a:cs typeface="Times New Roman" pitchFamily="18" charset="0"/>
            </a:endParaRPr>
          </a:p>
          <a:p>
            <a:pPr>
              <a:lnSpc>
                <a:spcPct val="90000"/>
              </a:lnSpc>
              <a:spcBef>
                <a:spcPts val="0"/>
              </a:spcBef>
            </a:pPr>
            <a:r>
              <a:rPr lang="en-US" altLang="zh-CN" sz="2100" b="0" dirty="0">
                <a:latin typeface="Times New Roman" pitchFamily="18" charset="0"/>
                <a:cs typeface="Times New Roman" pitchFamily="18" charset="0"/>
              </a:rPr>
              <a:t>    print(</a:t>
            </a:r>
            <a:r>
              <a:rPr lang="en-US" altLang="zh-CN" sz="2100" b="0" dirty="0" err="1">
                <a:latin typeface="Times New Roman" pitchFamily="18" charset="0"/>
                <a:cs typeface="Times New Roman" pitchFamily="18" charset="0"/>
              </a:rPr>
              <a:t>out,info</a:t>
            </a:r>
            <a:r>
              <a:rPr lang="en-US" altLang="zh-CN" sz="2100" b="0" dirty="0">
                <a:latin typeface="Times New Roman" pitchFamily="18" charset="0"/>
                <a:cs typeface="Times New Roman" pitchFamily="18" charset="0"/>
              </a:rPr>
              <a:t>, n);</a:t>
            </a:r>
            <a:r>
              <a:rPr lang="en-US" altLang="zh-CN" sz="2100" dirty="0">
                <a:solidFill>
                  <a:srgbClr val="FF0000"/>
                </a:solidFill>
                <a:latin typeface="Times New Roman" pitchFamily="18" charset="0"/>
                <a:cs typeface="Times New Roman" pitchFamily="18" charset="0"/>
              </a:rPr>
              <a:t> //</a:t>
            </a:r>
            <a:r>
              <a:rPr lang="zh-CN" altLang="en-US" sz="2100" dirty="0">
                <a:solidFill>
                  <a:srgbClr val="FF0000"/>
                </a:solidFill>
                <a:latin typeface="Times New Roman" pitchFamily="18" charset="0"/>
                <a:cs typeface="Times New Roman" pitchFamily="18" charset="0"/>
              </a:rPr>
              <a:t>输出</a:t>
            </a:r>
            <a:endParaRPr lang="en-US" altLang="zh-CN" sz="2100" b="0" dirty="0">
              <a:latin typeface="Times New Roman" pitchFamily="18" charset="0"/>
              <a:cs typeface="Times New Roman" pitchFamily="18" charset="0"/>
            </a:endParaRPr>
          </a:p>
          <a:p>
            <a:pPr>
              <a:lnSpc>
                <a:spcPct val="90000"/>
              </a:lnSpc>
              <a:spcBef>
                <a:spcPts val="0"/>
              </a:spcBef>
            </a:pPr>
            <a:r>
              <a:rPr lang="en-US" altLang="zh-CN" sz="2100" b="0" dirty="0">
                <a:latin typeface="Times New Roman" pitchFamily="18" charset="0"/>
                <a:cs typeface="Times New Roman" pitchFamily="18" charset="0"/>
              </a:rPr>
              <a:t>    </a:t>
            </a:r>
            <a:r>
              <a:rPr lang="en-US" altLang="zh-CN" sz="2100" b="0" dirty="0" err="1">
                <a:latin typeface="Times New Roman" pitchFamily="18" charset="0"/>
                <a:cs typeface="Times New Roman" pitchFamily="18" charset="0"/>
              </a:rPr>
              <a:t>fclose</a:t>
            </a:r>
            <a:r>
              <a:rPr lang="en-US" altLang="zh-CN" sz="2100" b="0" dirty="0">
                <a:latin typeface="Times New Roman" pitchFamily="18" charset="0"/>
                <a:cs typeface="Times New Roman" pitchFamily="18" charset="0"/>
              </a:rPr>
              <a:t>(in);</a:t>
            </a:r>
            <a:r>
              <a:rPr lang="en-US" altLang="zh-CN" sz="2100" dirty="0">
                <a:solidFill>
                  <a:srgbClr val="FF0000"/>
                </a:solidFill>
                <a:latin typeface="Times New Roman" pitchFamily="18" charset="0"/>
                <a:cs typeface="Times New Roman" pitchFamily="18" charset="0"/>
              </a:rPr>
              <a:t> //</a:t>
            </a:r>
            <a:r>
              <a:rPr lang="zh-CN" altLang="en-US" sz="2100" dirty="0">
                <a:solidFill>
                  <a:srgbClr val="FF0000"/>
                </a:solidFill>
                <a:latin typeface="Times New Roman" pitchFamily="18" charset="0"/>
                <a:cs typeface="Times New Roman" pitchFamily="18" charset="0"/>
              </a:rPr>
              <a:t>关闭文件</a:t>
            </a:r>
            <a:endParaRPr lang="en-US" altLang="zh-CN" sz="2100" b="0" dirty="0">
              <a:latin typeface="Times New Roman" pitchFamily="18" charset="0"/>
              <a:cs typeface="Times New Roman" pitchFamily="18" charset="0"/>
            </a:endParaRPr>
          </a:p>
          <a:p>
            <a:pPr>
              <a:lnSpc>
                <a:spcPct val="90000"/>
              </a:lnSpc>
              <a:spcBef>
                <a:spcPts val="0"/>
              </a:spcBef>
            </a:pPr>
            <a:r>
              <a:rPr lang="en-US" altLang="zh-CN" sz="2100" b="0" dirty="0">
                <a:latin typeface="Times New Roman" pitchFamily="18" charset="0"/>
                <a:cs typeface="Times New Roman" pitchFamily="18" charset="0"/>
              </a:rPr>
              <a:t>    </a:t>
            </a:r>
            <a:r>
              <a:rPr lang="en-US" altLang="zh-CN" sz="2100" b="0" dirty="0" err="1">
                <a:latin typeface="Times New Roman" pitchFamily="18" charset="0"/>
                <a:cs typeface="Times New Roman" pitchFamily="18" charset="0"/>
              </a:rPr>
              <a:t>fclose</a:t>
            </a:r>
            <a:r>
              <a:rPr lang="en-US" altLang="zh-CN" sz="2100" b="0" dirty="0">
                <a:latin typeface="Times New Roman" pitchFamily="18" charset="0"/>
                <a:cs typeface="Times New Roman" pitchFamily="18" charset="0"/>
              </a:rPr>
              <a:t>(out);</a:t>
            </a:r>
            <a:r>
              <a:rPr lang="en-US" altLang="zh-CN" sz="2100" dirty="0">
                <a:solidFill>
                  <a:srgbClr val="FF0000"/>
                </a:solidFill>
                <a:latin typeface="Times New Roman" pitchFamily="18" charset="0"/>
                <a:cs typeface="Times New Roman" pitchFamily="18" charset="0"/>
              </a:rPr>
              <a:t> //</a:t>
            </a:r>
            <a:r>
              <a:rPr lang="zh-CN" altLang="en-US" sz="2100" dirty="0">
                <a:solidFill>
                  <a:srgbClr val="FF0000"/>
                </a:solidFill>
                <a:latin typeface="Times New Roman" pitchFamily="18" charset="0"/>
                <a:cs typeface="Times New Roman" pitchFamily="18" charset="0"/>
              </a:rPr>
              <a:t>关闭文件</a:t>
            </a:r>
            <a:endParaRPr lang="en-US" altLang="zh-CN" sz="2100" b="0" dirty="0">
              <a:latin typeface="Times New Roman" pitchFamily="18" charset="0"/>
              <a:cs typeface="Times New Roman" pitchFamily="18" charset="0"/>
            </a:endParaRPr>
          </a:p>
          <a:p>
            <a:pPr>
              <a:lnSpc>
                <a:spcPct val="90000"/>
              </a:lnSpc>
              <a:spcBef>
                <a:spcPts val="0"/>
              </a:spcBef>
            </a:pPr>
            <a:r>
              <a:rPr lang="en-US" altLang="zh-CN" sz="2100" b="0" dirty="0">
                <a:latin typeface="Times New Roman" pitchFamily="18" charset="0"/>
                <a:cs typeface="Times New Roman" pitchFamily="18" charset="0"/>
              </a:rPr>
              <a:t>    return 0;</a:t>
            </a:r>
          </a:p>
          <a:p>
            <a:pPr>
              <a:lnSpc>
                <a:spcPct val="90000"/>
              </a:lnSpc>
              <a:spcBef>
                <a:spcPts val="0"/>
              </a:spcBef>
            </a:pPr>
            <a:r>
              <a:rPr lang="en-US" altLang="zh-CN" sz="2100" b="0" dirty="0">
                <a:latin typeface="Times New Roman" pitchFamily="18" charset="0"/>
                <a:cs typeface="Times New Roman" pitchFamily="18" charset="0"/>
              </a:rPr>
              <a:t>}</a:t>
            </a:r>
          </a:p>
        </p:txBody>
      </p:sp>
    </p:spTree>
    <p:extLst>
      <p:ext uri="{BB962C8B-B14F-4D97-AF65-F5344CB8AC3E}">
        <p14:creationId xmlns:p14="http://schemas.microsoft.com/office/powerpoint/2010/main" val="274904527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灯片编号占位符 4"/>
          <p:cNvSpPr>
            <a:spLocks noGrp="1"/>
          </p:cNvSpPr>
          <p:nvPr>
            <p:ph type="sldNum" sz="quarter" idx="11"/>
          </p:nvPr>
        </p:nvSpPr>
        <p:spPr>
          <a:noFill/>
        </p:spPr>
        <p:txBody>
          <a:bodyPr/>
          <a:lstStyle/>
          <a:p>
            <a:fld id="{C45A6E3D-5667-47CA-944D-9AAFCF152A00}" type="slidenum">
              <a:rPr lang="en-US" altLang="zh-CN" smtClean="0"/>
              <a:pPr/>
              <a:t>127</a:t>
            </a:fld>
            <a:endParaRPr lang="en-US" altLang="zh-CN"/>
          </a:p>
        </p:txBody>
      </p:sp>
      <p:sp>
        <p:nvSpPr>
          <p:cNvPr id="10650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9* </a:t>
            </a:r>
            <a:r>
              <a:rPr lang="zh-CN" altLang="en-US" dirty="0" smtClean="0">
                <a:ea typeface="宋体" pitchFamily="2" charset="-122"/>
              </a:rPr>
              <a:t>：</a:t>
            </a:r>
            <a:r>
              <a:rPr lang="zh-CN" altLang="en-US" dirty="0">
                <a:ea typeface="宋体" pitchFamily="2" charset="-122"/>
              </a:rPr>
              <a:t>代码实现（续）</a:t>
            </a:r>
          </a:p>
        </p:txBody>
      </p:sp>
      <p:sp>
        <p:nvSpPr>
          <p:cNvPr id="106501" name="Rectangle 3"/>
          <p:cNvSpPr>
            <a:spLocks noGrp="1" noChangeArrowheads="1"/>
          </p:cNvSpPr>
          <p:nvPr>
            <p:ph type="body" idx="1"/>
          </p:nvPr>
        </p:nvSpPr>
        <p:spPr>
          <a:xfrm>
            <a:off x="485726" y="909514"/>
            <a:ext cx="6408712" cy="4970026"/>
          </a:xfrm>
        </p:spPr>
        <p:txBody>
          <a:bodyPr/>
          <a:lstStyle/>
          <a:p>
            <a:pPr>
              <a:lnSpc>
                <a:spcPct val="80000"/>
              </a:lnSpc>
              <a:spcBef>
                <a:spcPts val="0"/>
              </a:spcBef>
              <a:buFont typeface="Wingdings" pitchFamily="2" charset="2"/>
              <a:buNone/>
            </a:pPr>
            <a:r>
              <a:rPr lang="en-US" altLang="zh-CN" sz="2400" b="0" dirty="0">
                <a:latin typeface="Times New Roman" pitchFamily="18" charset="0"/>
                <a:ea typeface="宋体" pitchFamily="2" charset="-122"/>
                <a:cs typeface="Times New Roman" pitchFamily="18" charset="0"/>
              </a:rPr>
              <a:t>void </a:t>
            </a:r>
            <a:r>
              <a:rPr lang="en-US" altLang="zh-CN" sz="2400" b="0" dirty="0" err="1">
                <a:latin typeface="Times New Roman" pitchFamily="18" charset="0"/>
                <a:ea typeface="宋体" pitchFamily="2" charset="-122"/>
                <a:cs typeface="Times New Roman" pitchFamily="18" charset="0"/>
              </a:rPr>
              <a:t>sortbyName</a:t>
            </a:r>
            <a:r>
              <a:rPr lang="en-US" altLang="zh-CN" sz="2400" b="0" dirty="0">
                <a:latin typeface="Times New Roman" pitchFamily="18" charset="0"/>
                <a:ea typeface="宋体" pitchFamily="2" charset="-122"/>
                <a:cs typeface="Times New Roman" pitchFamily="18" charset="0"/>
              </a:rPr>
              <a:t>(</a:t>
            </a:r>
            <a:r>
              <a:rPr lang="en-US" altLang="zh-CN" sz="2400" b="0" dirty="0" err="1">
                <a:latin typeface="Times New Roman" pitchFamily="18" charset="0"/>
                <a:ea typeface="宋体" pitchFamily="2" charset="-122"/>
                <a:cs typeface="Times New Roman" pitchFamily="18" charset="0"/>
              </a:rPr>
              <a:t>struct</a:t>
            </a:r>
            <a:r>
              <a:rPr lang="en-US" altLang="zh-CN" sz="2400" b="0" dirty="0">
                <a:latin typeface="Times New Roman" pitchFamily="18" charset="0"/>
                <a:ea typeface="宋体" pitchFamily="2" charset="-122"/>
                <a:cs typeface="Times New Roman" pitchFamily="18" charset="0"/>
              </a:rPr>
              <a:t> Student array[], </a:t>
            </a:r>
            <a:r>
              <a:rPr lang="en-US" altLang="zh-CN" sz="2400" b="0" dirty="0" err="1">
                <a:latin typeface="Times New Roman" pitchFamily="18" charset="0"/>
                <a:ea typeface="宋体" pitchFamily="2" charset="-122"/>
                <a:cs typeface="Times New Roman" pitchFamily="18" charset="0"/>
              </a:rPr>
              <a:t>int</a:t>
            </a:r>
            <a:r>
              <a:rPr lang="en-US" altLang="zh-CN" sz="2400" b="0" dirty="0">
                <a:latin typeface="Times New Roman" pitchFamily="18" charset="0"/>
                <a:ea typeface="宋体" pitchFamily="2" charset="-122"/>
                <a:cs typeface="Times New Roman" pitchFamily="18" charset="0"/>
              </a:rPr>
              <a:t> n)</a:t>
            </a:r>
          </a:p>
          <a:p>
            <a:pPr>
              <a:lnSpc>
                <a:spcPct val="80000"/>
              </a:lnSpc>
              <a:spcBef>
                <a:spcPts val="0"/>
              </a:spcBef>
              <a:buFont typeface="Wingdings" pitchFamily="2" charset="2"/>
              <a:buNone/>
            </a:pPr>
            <a:r>
              <a:rPr lang="en-US" altLang="zh-CN" sz="2400" b="0" dirty="0">
                <a:latin typeface="Times New Roman" pitchFamily="18" charset="0"/>
                <a:ea typeface="宋体" pitchFamily="2" charset="-122"/>
                <a:cs typeface="Times New Roman" pitchFamily="18" charset="0"/>
              </a:rPr>
              <a:t>{</a:t>
            </a:r>
          </a:p>
          <a:p>
            <a:pPr>
              <a:lnSpc>
                <a:spcPct val="80000"/>
              </a:lnSpc>
              <a:spcBef>
                <a:spcPts val="0"/>
              </a:spcBef>
              <a:buFont typeface="Wingdings" pitchFamily="2" charset="2"/>
              <a:buNone/>
            </a:pPr>
            <a:r>
              <a:rPr lang="en-US" altLang="zh-CN" sz="2400" b="0" dirty="0">
                <a:latin typeface="Times New Roman" pitchFamily="18" charset="0"/>
                <a:ea typeface="宋体" pitchFamily="2" charset="-122"/>
                <a:cs typeface="Times New Roman" pitchFamily="18" charset="0"/>
              </a:rPr>
              <a:t>    </a:t>
            </a:r>
            <a:r>
              <a:rPr lang="en-US" altLang="zh-CN" sz="2400" b="0" dirty="0" err="1">
                <a:latin typeface="Times New Roman" pitchFamily="18" charset="0"/>
                <a:ea typeface="宋体" pitchFamily="2" charset="-122"/>
                <a:cs typeface="Times New Roman" pitchFamily="18" charset="0"/>
              </a:rPr>
              <a:t>int</a:t>
            </a:r>
            <a:r>
              <a:rPr lang="en-US" altLang="zh-CN" sz="2400" b="0" dirty="0">
                <a:latin typeface="Times New Roman" pitchFamily="18" charset="0"/>
                <a:ea typeface="宋体" pitchFamily="2" charset="-122"/>
                <a:cs typeface="Times New Roman" pitchFamily="18" charset="0"/>
              </a:rPr>
              <a:t> </a:t>
            </a:r>
            <a:r>
              <a:rPr lang="en-US" altLang="zh-CN" sz="2400" b="0" dirty="0" err="1">
                <a:latin typeface="Times New Roman" pitchFamily="18" charset="0"/>
                <a:ea typeface="宋体" pitchFamily="2" charset="-122"/>
                <a:cs typeface="Times New Roman" pitchFamily="18" charset="0"/>
              </a:rPr>
              <a:t>i</a:t>
            </a:r>
            <a:r>
              <a:rPr lang="en-US" altLang="zh-CN" sz="2400" b="0" dirty="0">
                <a:latin typeface="Times New Roman" pitchFamily="18" charset="0"/>
                <a:ea typeface="宋体" pitchFamily="2" charset="-122"/>
                <a:cs typeface="Times New Roman" pitchFamily="18" charset="0"/>
              </a:rPr>
              <a:t>, j;</a:t>
            </a:r>
          </a:p>
          <a:p>
            <a:pPr>
              <a:lnSpc>
                <a:spcPct val="80000"/>
              </a:lnSpc>
              <a:spcBef>
                <a:spcPts val="0"/>
              </a:spcBef>
              <a:buFont typeface="Wingdings" pitchFamily="2" charset="2"/>
              <a:buNone/>
            </a:pPr>
            <a:r>
              <a:rPr lang="en-US" altLang="zh-CN" sz="2400" b="0" dirty="0">
                <a:latin typeface="Times New Roman" pitchFamily="18" charset="0"/>
                <a:ea typeface="宋体" pitchFamily="2" charset="-122"/>
                <a:cs typeface="Times New Roman" pitchFamily="18" charset="0"/>
              </a:rPr>
              <a:t>    </a:t>
            </a:r>
            <a:r>
              <a:rPr lang="en-US" altLang="zh-CN" sz="2400" b="0" dirty="0" err="1">
                <a:latin typeface="Times New Roman" pitchFamily="18" charset="0"/>
                <a:ea typeface="宋体" pitchFamily="2" charset="-122"/>
                <a:cs typeface="Times New Roman" pitchFamily="18" charset="0"/>
              </a:rPr>
              <a:t>struct</a:t>
            </a:r>
            <a:r>
              <a:rPr lang="en-US" altLang="zh-CN" sz="2400" b="0" dirty="0">
                <a:latin typeface="Times New Roman" pitchFamily="18" charset="0"/>
                <a:ea typeface="宋体" pitchFamily="2" charset="-122"/>
                <a:cs typeface="Times New Roman" pitchFamily="18" charset="0"/>
              </a:rPr>
              <a:t> Student </a:t>
            </a:r>
            <a:r>
              <a:rPr lang="en-US" altLang="zh-CN" sz="2400" b="0" dirty="0" err="1">
                <a:latin typeface="Times New Roman" pitchFamily="18" charset="0"/>
                <a:ea typeface="宋体" pitchFamily="2" charset="-122"/>
                <a:cs typeface="Times New Roman" pitchFamily="18" charset="0"/>
              </a:rPr>
              <a:t>tmp</a:t>
            </a:r>
            <a:r>
              <a:rPr lang="en-US" altLang="zh-CN" sz="2400" b="0" dirty="0">
                <a:latin typeface="Times New Roman" pitchFamily="18" charset="0"/>
                <a:ea typeface="宋体" pitchFamily="2" charset="-122"/>
                <a:cs typeface="Times New Roman" pitchFamily="18" charset="0"/>
              </a:rPr>
              <a:t>;</a:t>
            </a:r>
          </a:p>
          <a:p>
            <a:pPr>
              <a:lnSpc>
                <a:spcPct val="80000"/>
              </a:lnSpc>
              <a:spcBef>
                <a:spcPts val="0"/>
              </a:spcBef>
              <a:buNone/>
            </a:pPr>
            <a:r>
              <a:rPr lang="en-US" altLang="zh-CN" sz="2400" b="0" dirty="0">
                <a:latin typeface="Times New Roman" pitchFamily="18" charset="0"/>
                <a:ea typeface="宋体" pitchFamily="2" charset="-122"/>
                <a:cs typeface="Times New Roman" pitchFamily="18" charset="0"/>
              </a:rPr>
              <a:t>    for(</a:t>
            </a:r>
            <a:r>
              <a:rPr lang="en-US" altLang="zh-CN" sz="2400" b="0" dirty="0" err="1">
                <a:latin typeface="Times New Roman" pitchFamily="18" charset="0"/>
                <a:ea typeface="宋体" pitchFamily="2" charset="-122"/>
                <a:cs typeface="Times New Roman" pitchFamily="18" charset="0"/>
              </a:rPr>
              <a:t>i</a:t>
            </a:r>
            <a:r>
              <a:rPr lang="en-US" altLang="zh-CN" sz="2400" b="0" dirty="0">
                <a:latin typeface="Times New Roman" pitchFamily="18" charset="0"/>
                <a:ea typeface="宋体" pitchFamily="2" charset="-122"/>
                <a:cs typeface="Times New Roman" pitchFamily="18" charset="0"/>
              </a:rPr>
              <a:t>=0; </a:t>
            </a:r>
            <a:r>
              <a:rPr lang="en-US" altLang="zh-CN" sz="2400" b="0" dirty="0" err="1">
                <a:latin typeface="Times New Roman" pitchFamily="18" charset="0"/>
                <a:ea typeface="宋体" pitchFamily="2" charset="-122"/>
                <a:cs typeface="Times New Roman" pitchFamily="18" charset="0"/>
              </a:rPr>
              <a:t>i</a:t>
            </a:r>
            <a:r>
              <a:rPr lang="en-US" altLang="zh-CN" sz="2400" b="0" dirty="0">
                <a:latin typeface="Times New Roman" pitchFamily="18" charset="0"/>
                <a:ea typeface="宋体" pitchFamily="2" charset="-122"/>
                <a:cs typeface="Times New Roman" pitchFamily="18" charset="0"/>
              </a:rPr>
              <a:t>&lt;n; </a:t>
            </a:r>
            <a:r>
              <a:rPr lang="en-US" altLang="zh-CN" sz="2400" b="0" dirty="0" err="1">
                <a:latin typeface="Times New Roman" pitchFamily="18" charset="0"/>
                <a:ea typeface="宋体" pitchFamily="2" charset="-122"/>
                <a:cs typeface="Times New Roman" pitchFamily="18" charset="0"/>
              </a:rPr>
              <a:t>i</a:t>
            </a:r>
            <a:r>
              <a:rPr lang="en-US" altLang="zh-CN" sz="2400" b="0" dirty="0">
                <a:latin typeface="Times New Roman" pitchFamily="18" charset="0"/>
                <a:ea typeface="宋体" pitchFamily="2" charset="-122"/>
                <a:cs typeface="Times New Roman" pitchFamily="18" charset="0"/>
              </a:rPr>
              <a:t>++)</a:t>
            </a:r>
            <a:r>
              <a:rPr lang="en-US" altLang="zh-CN" sz="2400" dirty="0">
                <a:solidFill>
                  <a:srgbClr val="FF0000"/>
                </a:solidFill>
                <a:latin typeface="Times New Roman" pitchFamily="18" charset="0"/>
                <a:ea typeface="宋体" pitchFamily="2" charset="-122"/>
                <a:cs typeface="Times New Roman" pitchFamily="18" charset="0"/>
              </a:rPr>
              <a:t> //</a:t>
            </a:r>
            <a:r>
              <a:rPr lang="zh-CN" altLang="en-US" sz="2400" dirty="0">
                <a:solidFill>
                  <a:srgbClr val="FF0000"/>
                </a:solidFill>
                <a:latin typeface="Times New Roman" pitchFamily="18" charset="0"/>
                <a:ea typeface="宋体" pitchFamily="2" charset="-122"/>
                <a:cs typeface="Times New Roman" pitchFamily="18" charset="0"/>
              </a:rPr>
              <a:t>每一个待排序的</a:t>
            </a:r>
            <a:endParaRPr lang="en-US" altLang="zh-CN" sz="2400" b="0" dirty="0">
              <a:latin typeface="Times New Roman" pitchFamily="18" charset="0"/>
              <a:ea typeface="宋体" pitchFamily="2" charset="-122"/>
              <a:cs typeface="Times New Roman" pitchFamily="18" charset="0"/>
            </a:endParaRPr>
          </a:p>
          <a:p>
            <a:pPr>
              <a:lnSpc>
                <a:spcPct val="80000"/>
              </a:lnSpc>
              <a:spcBef>
                <a:spcPts val="0"/>
              </a:spcBef>
              <a:buNone/>
            </a:pPr>
            <a:r>
              <a:rPr lang="en-US" altLang="zh-CN" sz="2400" b="0" dirty="0">
                <a:latin typeface="Times New Roman" pitchFamily="18" charset="0"/>
                <a:ea typeface="宋体" pitchFamily="2" charset="-122"/>
                <a:cs typeface="Times New Roman" pitchFamily="18" charset="0"/>
              </a:rPr>
              <a:t>        for(j=</a:t>
            </a:r>
            <a:r>
              <a:rPr lang="en-US" altLang="zh-CN" sz="2400" b="0" dirty="0" err="1">
                <a:latin typeface="Times New Roman" pitchFamily="18" charset="0"/>
                <a:ea typeface="宋体" pitchFamily="2" charset="-122"/>
                <a:cs typeface="Times New Roman" pitchFamily="18" charset="0"/>
              </a:rPr>
              <a:t>i</a:t>
            </a:r>
            <a:r>
              <a:rPr lang="en-US" altLang="zh-CN" sz="2400" b="0" dirty="0">
                <a:latin typeface="Times New Roman" pitchFamily="18" charset="0"/>
                <a:ea typeface="宋体" pitchFamily="2" charset="-122"/>
                <a:cs typeface="Times New Roman" pitchFamily="18" charset="0"/>
              </a:rPr>
              <a:t>; j&lt;n; </a:t>
            </a:r>
            <a:r>
              <a:rPr lang="en-US" altLang="zh-CN" sz="2400" b="0" dirty="0" err="1">
                <a:latin typeface="Times New Roman" pitchFamily="18" charset="0"/>
                <a:ea typeface="宋体" pitchFamily="2" charset="-122"/>
                <a:cs typeface="Times New Roman" pitchFamily="18" charset="0"/>
              </a:rPr>
              <a:t>j++</a:t>
            </a:r>
            <a:r>
              <a:rPr lang="en-US" altLang="zh-CN" sz="2400" b="0" dirty="0">
                <a:latin typeface="Times New Roman" pitchFamily="18" charset="0"/>
                <a:ea typeface="宋体" pitchFamily="2" charset="-122"/>
                <a:cs typeface="Times New Roman" pitchFamily="18" charset="0"/>
              </a:rPr>
              <a:t>){</a:t>
            </a:r>
            <a:r>
              <a:rPr lang="en-US" altLang="zh-CN" sz="2400" dirty="0">
                <a:solidFill>
                  <a:srgbClr val="FF0000"/>
                </a:solidFill>
                <a:latin typeface="Times New Roman" pitchFamily="18" charset="0"/>
                <a:ea typeface="宋体" pitchFamily="2" charset="-122"/>
                <a:cs typeface="Times New Roman" pitchFamily="18" charset="0"/>
              </a:rPr>
              <a:t>//</a:t>
            </a:r>
            <a:r>
              <a:rPr lang="zh-CN" altLang="en-US" sz="2400" dirty="0">
                <a:solidFill>
                  <a:srgbClr val="FF0000"/>
                </a:solidFill>
                <a:latin typeface="Times New Roman" pitchFamily="18" charset="0"/>
                <a:ea typeface="宋体" pitchFamily="2" charset="-122"/>
                <a:cs typeface="Times New Roman" pitchFamily="18" charset="0"/>
              </a:rPr>
              <a:t>和它后面每一个</a:t>
            </a:r>
            <a:r>
              <a:rPr lang="zh-CN" altLang="en-US" sz="2400" dirty="0" smtClean="0">
                <a:solidFill>
                  <a:srgbClr val="FF0000"/>
                </a:solidFill>
                <a:latin typeface="Times New Roman" pitchFamily="18" charset="0"/>
                <a:ea typeface="宋体" pitchFamily="2" charset="-122"/>
                <a:cs typeface="Times New Roman" pitchFamily="18" charset="0"/>
              </a:rPr>
              <a:t>比</a:t>
            </a:r>
            <a:r>
              <a:rPr lang="en-US" altLang="zh-CN" sz="2400" b="0" dirty="0" smtClean="0">
                <a:latin typeface="Times New Roman" pitchFamily="18" charset="0"/>
                <a:ea typeface="宋体" pitchFamily="2" charset="-122"/>
                <a:cs typeface="Times New Roman" pitchFamily="18" charset="0"/>
              </a:rPr>
              <a:t>            </a:t>
            </a:r>
            <a:r>
              <a:rPr lang="en-US" altLang="zh-CN" sz="2400" dirty="0">
                <a:solidFill>
                  <a:srgbClr val="0033CC"/>
                </a:solidFill>
                <a:latin typeface="Times New Roman" pitchFamily="18" charset="0"/>
                <a:ea typeface="宋体" pitchFamily="2" charset="-122"/>
                <a:cs typeface="Times New Roman" pitchFamily="18" charset="0"/>
              </a:rPr>
              <a:t>if(</a:t>
            </a:r>
            <a:r>
              <a:rPr lang="en-US" altLang="zh-CN" sz="2400" dirty="0" err="1">
                <a:solidFill>
                  <a:srgbClr val="0033CC"/>
                </a:solidFill>
                <a:latin typeface="Times New Roman" pitchFamily="18" charset="0"/>
                <a:ea typeface="宋体" pitchFamily="2" charset="-122"/>
                <a:cs typeface="Times New Roman" pitchFamily="18" charset="0"/>
              </a:rPr>
              <a:t>strcmp</a:t>
            </a:r>
            <a:r>
              <a:rPr lang="en-US" altLang="zh-CN" sz="2400" dirty="0">
                <a:solidFill>
                  <a:srgbClr val="0033CC"/>
                </a:solidFill>
                <a:latin typeface="Times New Roman" pitchFamily="18" charset="0"/>
                <a:ea typeface="宋体" pitchFamily="2" charset="-122"/>
                <a:cs typeface="Times New Roman" pitchFamily="18" charset="0"/>
              </a:rPr>
              <a:t>(array[i].</a:t>
            </a:r>
            <a:r>
              <a:rPr lang="en-US" altLang="zh-CN" sz="2400" dirty="0" err="1">
                <a:solidFill>
                  <a:srgbClr val="0033CC"/>
                </a:solidFill>
                <a:latin typeface="Times New Roman" pitchFamily="18" charset="0"/>
                <a:ea typeface="宋体" pitchFamily="2" charset="-122"/>
                <a:cs typeface="Times New Roman" pitchFamily="18" charset="0"/>
              </a:rPr>
              <a:t>name,array</a:t>
            </a:r>
            <a:r>
              <a:rPr lang="en-US" altLang="zh-CN" sz="2400" dirty="0">
                <a:solidFill>
                  <a:srgbClr val="0033CC"/>
                </a:solidFill>
                <a:latin typeface="Times New Roman" pitchFamily="18" charset="0"/>
                <a:ea typeface="宋体" pitchFamily="2" charset="-122"/>
                <a:cs typeface="Times New Roman" pitchFamily="18" charset="0"/>
              </a:rPr>
              <a:t>[j].name)&gt;0){</a:t>
            </a:r>
          </a:p>
          <a:p>
            <a:pPr>
              <a:lnSpc>
                <a:spcPct val="80000"/>
              </a:lnSpc>
              <a:spcBef>
                <a:spcPts val="0"/>
              </a:spcBef>
              <a:buFont typeface="Wingdings" pitchFamily="2" charset="2"/>
              <a:buNone/>
            </a:pPr>
            <a:r>
              <a:rPr lang="en-US" altLang="zh-CN" sz="2400" b="0" dirty="0">
                <a:latin typeface="Times New Roman" pitchFamily="18" charset="0"/>
                <a:ea typeface="宋体" pitchFamily="2" charset="-122"/>
                <a:cs typeface="Times New Roman" pitchFamily="18" charset="0"/>
              </a:rPr>
              <a:t>            </a:t>
            </a:r>
            <a:r>
              <a:rPr lang="en-US" altLang="zh-CN" sz="2400" b="0" dirty="0" smtClean="0">
                <a:latin typeface="Times New Roman" pitchFamily="18" charset="0"/>
                <a:ea typeface="宋体" pitchFamily="2" charset="-122"/>
                <a:cs typeface="Times New Roman" pitchFamily="18" charset="0"/>
              </a:rPr>
              <a:t>  </a:t>
            </a:r>
            <a:r>
              <a:rPr lang="en-US" altLang="zh-CN" sz="2400" b="0" dirty="0" err="1">
                <a:latin typeface="Times New Roman" pitchFamily="18" charset="0"/>
                <a:ea typeface="宋体" pitchFamily="2" charset="-122"/>
                <a:cs typeface="Times New Roman" pitchFamily="18" charset="0"/>
              </a:rPr>
              <a:t>tmp</a:t>
            </a:r>
            <a:r>
              <a:rPr lang="en-US" altLang="zh-CN" sz="2400" b="0" dirty="0">
                <a:latin typeface="Times New Roman" pitchFamily="18" charset="0"/>
                <a:ea typeface="宋体" pitchFamily="2" charset="-122"/>
                <a:cs typeface="Times New Roman" pitchFamily="18" charset="0"/>
              </a:rPr>
              <a:t> = array[i];</a:t>
            </a:r>
          </a:p>
          <a:p>
            <a:pPr>
              <a:lnSpc>
                <a:spcPct val="80000"/>
              </a:lnSpc>
              <a:spcBef>
                <a:spcPts val="0"/>
              </a:spcBef>
              <a:buFont typeface="Wingdings" pitchFamily="2" charset="2"/>
              <a:buNone/>
            </a:pPr>
            <a:r>
              <a:rPr lang="en-US" altLang="zh-CN" sz="2400" b="0" dirty="0">
                <a:latin typeface="Times New Roman" pitchFamily="18" charset="0"/>
                <a:ea typeface="宋体" pitchFamily="2" charset="-122"/>
                <a:cs typeface="Times New Roman" pitchFamily="18" charset="0"/>
              </a:rPr>
              <a:t>	          array[</a:t>
            </a:r>
            <a:r>
              <a:rPr lang="en-US" altLang="zh-CN" sz="2400" b="0" dirty="0" err="1">
                <a:latin typeface="Times New Roman" pitchFamily="18" charset="0"/>
                <a:ea typeface="宋体" pitchFamily="2" charset="-122"/>
                <a:cs typeface="Times New Roman" pitchFamily="18" charset="0"/>
              </a:rPr>
              <a:t>i</a:t>
            </a:r>
            <a:r>
              <a:rPr lang="en-US" altLang="zh-CN" sz="2400" b="0" dirty="0">
                <a:latin typeface="Times New Roman" pitchFamily="18" charset="0"/>
                <a:ea typeface="宋体" pitchFamily="2" charset="-122"/>
                <a:cs typeface="Times New Roman" pitchFamily="18" charset="0"/>
              </a:rPr>
              <a:t>] = array[j];</a:t>
            </a:r>
          </a:p>
          <a:p>
            <a:pPr>
              <a:lnSpc>
                <a:spcPct val="80000"/>
              </a:lnSpc>
              <a:spcBef>
                <a:spcPts val="0"/>
              </a:spcBef>
              <a:buFont typeface="Wingdings" pitchFamily="2" charset="2"/>
              <a:buNone/>
            </a:pPr>
            <a:r>
              <a:rPr lang="en-US" altLang="zh-CN" sz="2400" b="0" dirty="0">
                <a:latin typeface="Times New Roman" pitchFamily="18" charset="0"/>
                <a:ea typeface="宋体" pitchFamily="2" charset="-122"/>
                <a:cs typeface="Times New Roman" pitchFamily="18" charset="0"/>
              </a:rPr>
              <a:t>            </a:t>
            </a:r>
            <a:r>
              <a:rPr lang="en-US" altLang="zh-CN" sz="2400" b="0" dirty="0" smtClean="0">
                <a:latin typeface="Times New Roman" pitchFamily="18" charset="0"/>
                <a:ea typeface="宋体" pitchFamily="2" charset="-122"/>
                <a:cs typeface="Times New Roman" pitchFamily="18" charset="0"/>
              </a:rPr>
              <a:t>  </a:t>
            </a:r>
            <a:r>
              <a:rPr lang="en-US" altLang="zh-CN" sz="2400" b="0" dirty="0">
                <a:latin typeface="Times New Roman" pitchFamily="18" charset="0"/>
                <a:ea typeface="宋体" pitchFamily="2" charset="-122"/>
                <a:cs typeface="Times New Roman" pitchFamily="18" charset="0"/>
              </a:rPr>
              <a:t>array[j] = </a:t>
            </a:r>
            <a:r>
              <a:rPr lang="en-US" altLang="zh-CN" sz="2400" b="0" dirty="0" err="1">
                <a:latin typeface="Times New Roman" pitchFamily="18" charset="0"/>
                <a:ea typeface="宋体" pitchFamily="2" charset="-122"/>
                <a:cs typeface="Times New Roman" pitchFamily="18" charset="0"/>
              </a:rPr>
              <a:t>tmp</a:t>
            </a:r>
            <a:r>
              <a:rPr lang="en-US" altLang="zh-CN" sz="2400" b="0" dirty="0">
                <a:latin typeface="Times New Roman" pitchFamily="18" charset="0"/>
                <a:ea typeface="宋体" pitchFamily="2" charset="-122"/>
                <a:cs typeface="Times New Roman" pitchFamily="18" charset="0"/>
              </a:rPr>
              <a:t>;</a:t>
            </a:r>
          </a:p>
          <a:p>
            <a:pPr>
              <a:lnSpc>
                <a:spcPct val="80000"/>
              </a:lnSpc>
              <a:spcBef>
                <a:spcPts val="0"/>
              </a:spcBef>
              <a:buFont typeface="Wingdings" pitchFamily="2" charset="2"/>
              <a:buNone/>
            </a:pPr>
            <a:r>
              <a:rPr lang="en-US" altLang="zh-CN" sz="2400" b="0" dirty="0">
                <a:latin typeface="Times New Roman" pitchFamily="18" charset="0"/>
                <a:ea typeface="宋体" pitchFamily="2" charset="-122"/>
                <a:cs typeface="Times New Roman" pitchFamily="18" charset="0"/>
              </a:rPr>
              <a:t>            }</a:t>
            </a:r>
          </a:p>
          <a:p>
            <a:pPr>
              <a:lnSpc>
                <a:spcPct val="80000"/>
              </a:lnSpc>
              <a:spcBef>
                <a:spcPts val="0"/>
              </a:spcBef>
              <a:buFont typeface="Wingdings" pitchFamily="2" charset="2"/>
              <a:buNone/>
            </a:pPr>
            <a:r>
              <a:rPr lang="en-US" altLang="zh-CN" sz="2400" b="0" dirty="0">
                <a:latin typeface="Times New Roman" pitchFamily="18" charset="0"/>
                <a:ea typeface="宋体" pitchFamily="2" charset="-122"/>
                <a:cs typeface="Times New Roman" pitchFamily="18" charset="0"/>
              </a:rPr>
              <a:t>        }</a:t>
            </a:r>
          </a:p>
          <a:p>
            <a:pPr>
              <a:lnSpc>
                <a:spcPct val="80000"/>
              </a:lnSpc>
              <a:spcBef>
                <a:spcPts val="0"/>
              </a:spcBef>
              <a:buFont typeface="Wingdings" pitchFamily="2" charset="2"/>
              <a:buNone/>
            </a:pPr>
            <a:r>
              <a:rPr lang="en-US" altLang="zh-CN" sz="2400" b="0" dirty="0">
                <a:latin typeface="Times New Roman" pitchFamily="18" charset="0"/>
                <a:ea typeface="宋体" pitchFamily="2" charset="-122"/>
                <a:cs typeface="Times New Roman" pitchFamily="18" charset="0"/>
              </a:rPr>
              <a:t>}</a:t>
            </a:r>
          </a:p>
          <a:p>
            <a:pPr>
              <a:lnSpc>
                <a:spcPct val="80000"/>
              </a:lnSpc>
              <a:spcBef>
                <a:spcPts val="0"/>
              </a:spcBef>
              <a:buFont typeface="Wingdings" pitchFamily="2" charset="2"/>
              <a:buNone/>
            </a:pPr>
            <a:endParaRPr lang="en-US" altLang="zh-CN" sz="2400" b="0" dirty="0">
              <a:latin typeface="Times New Roman" pitchFamily="18" charset="0"/>
              <a:ea typeface="宋体" pitchFamily="2" charset="-122"/>
              <a:cs typeface="Times New Roman" pitchFamily="18" charset="0"/>
            </a:endParaRPr>
          </a:p>
        </p:txBody>
      </p:sp>
      <p:sp>
        <p:nvSpPr>
          <p:cNvPr id="106502" name="TextBox 5"/>
          <p:cNvSpPr txBox="1">
            <a:spLocks noChangeArrowheads="1"/>
          </p:cNvSpPr>
          <p:nvPr/>
        </p:nvSpPr>
        <p:spPr bwMode="auto">
          <a:xfrm>
            <a:off x="6534398" y="1053530"/>
            <a:ext cx="5862850" cy="4615845"/>
          </a:xfrm>
          <a:prstGeom prst="rect">
            <a:avLst/>
          </a:prstGeom>
          <a:solidFill>
            <a:schemeClr val="bg1">
              <a:lumMod val="95000"/>
            </a:schemeClr>
          </a:solidFill>
          <a:ln w="9525">
            <a:noFill/>
            <a:miter lim="800000"/>
            <a:headEnd/>
            <a:tailEnd/>
          </a:ln>
        </p:spPr>
        <p:txBody>
          <a:bodyPr wrap="square" lIns="108932" tIns="54466" rIns="108932" bIns="54466">
            <a:spAutoFit/>
          </a:bodyPr>
          <a:lstStyle/>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void </a:t>
            </a:r>
            <a:r>
              <a:rPr lang="en-US" altLang="zh-CN" b="0" dirty="0" err="1">
                <a:latin typeface="Times New Roman" pitchFamily="18" charset="0"/>
                <a:cs typeface="Times New Roman" pitchFamily="18" charset="0"/>
              </a:rPr>
              <a:t>sortbyScore</a:t>
            </a:r>
            <a:r>
              <a:rPr lang="en-US" altLang="zh-CN" b="0" dirty="0">
                <a:latin typeface="Times New Roman" pitchFamily="18" charset="0"/>
                <a:cs typeface="Times New Roman" pitchFamily="18" charset="0"/>
              </a:rPr>
              <a:t>(</a:t>
            </a:r>
            <a:r>
              <a:rPr lang="en-US" altLang="zh-CN" b="0" dirty="0" err="1">
                <a:latin typeface="Times New Roman" pitchFamily="18" charset="0"/>
                <a:cs typeface="Times New Roman" pitchFamily="18" charset="0"/>
              </a:rPr>
              <a:t>struct</a:t>
            </a:r>
            <a:r>
              <a:rPr lang="en-US" altLang="zh-CN" b="0" dirty="0">
                <a:latin typeface="Times New Roman" pitchFamily="18" charset="0"/>
                <a:cs typeface="Times New Roman" pitchFamily="18" charset="0"/>
              </a:rPr>
              <a:t> Student array[], </a:t>
            </a:r>
            <a:r>
              <a:rPr lang="en-US" altLang="zh-CN" b="0" dirty="0" err="1">
                <a:latin typeface="Times New Roman" pitchFamily="18" charset="0"/>
                <a:cs typeface="Times New Roman" pitchFamily="18" charset="0"/>
              </a:rPr>
              <a:t>int</a:t>
            </a:r>
            <a:r>
              <a:rPr lang="en-US" altLang="zh-CN" b="0" dirty="0">
                <a:latin typeface="Times New Roman" pitchFamily="18" charset="0"/>
                <a:cs typeface="Times New Roman" pitchFamily="18" charset="0"/>
              </a:rPr>
              <a:t> n)</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int</a:t>
            </a:r>
            <a:r>
              <a:rPr lang="en-US" altLang="zh-CN" b="0" dirty="0">
                <a:latin typeface="Times New Roman" pitchFamily="18" charset="0"/>
                <a:cs typeface="Times New Roman" pitchFamily="18" charset="0"/>
              </a:rPr>
              <a:t> i, j;</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struct</a:t>
            </a:r>
            <a:r>
              <a:rPr lang="en-US" altLang="zh-CN" b="0" dirty="0">
                <a:latin typeface="Times New Roman" pitchFamily="18" charset="0"/>
                <a:cs typeface="Times New Roman" pitchFamily="18" charset="0"/>
              </a:rPr>
              <a:t> Student </a:t>
            </a:r>
            <a:r>
              <a:rPr lang="en-US" altLang="zh-CN" b="0" dirty="0" err="1">
                <a:latin typeface="Times New Roman" pitchFamily="18" charset="0"/>
                <a:cs typeface="Times New Roman" pitchFamily="18" charset="0"/>
              </a:rPr>
              <a:t>tmp</a:t>
            </a:r>
            <a:r>
              <a:rPr lang="en-US" altLang="zh-CN" b="0" dirty="0">
                <a:latin typeface="Times New Roman" pitchFamily="18" charset="0"/>
                <a:cs typeface="Times New Roman" pitchFamily="18" charset="0"/>
              </a:rPr>
              <a:t>;</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    for(i=0; i&lt;n; i++)</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        for(j=i; j&lt;n; j++){</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            </a:t>
            </a:r>
            <a:r>
              <a:rPr lang="en-US" altLang="zh-CN" dirty="0">
                <a:solidFill>
                  <a:srgbClr val="0033CC"/>
                </a:solidFill>
                <a:latin typeface="Times New Roman" pitchFamily="18" charset="0"/>
                <a:cs typeface="Times New Roman" pitchFamily="18" charset="0"/>
              </a:rPr>
              <a:t>if(array[i].score &lt; array[j].score){</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tmp</a:t>
            </a:r>
            <a:r>
              <a:rPr lang="en-US" altLang="zh-CN" b="0" dirty="0">
                <a:latin typeface="Times New Roman" pitchFamily="18" charset="0"/>
                <a:cs typeface="Times New Roman" pitchFamily="18" charset="0"/>
              </a:rPr>
              <a:t> = array[i];</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	array[i] = array[j];</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                array[j] = </a:t>
            </a:r>
            <a:r>
              <a:rPr lang="en-US" altLang="zh-CN" b="0" dirty="0" err="1">
                <a:latin typeface="Times New Roman" pitchFamily="18" charset="0"/>
                <a:cs typeface="Times New Roman" pitchFamily="18" charset="0"/>
              </a:rPr>
              <a:t>tmp</a:t>
            </a:r>
            <a:r>
              <a:rPr lang="en-US" altLang="zh-CN" b="0" dirty="0">
                <a:latin typeface="Times New Roman" pitchFamily="18" charset="0"/>
                <a:cs typeface="Times New Roman" pitchFamily="18" charset="0"/>
              </a:rPr>
              <a:t>;</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            }</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        }</a:t>
            </a:r>
          </a:p>
          <a:p>
            <a:pPr>
              <a:lnSpc>
                <a:spcPct val="50000"/>
              </a:lnSpc>
              <a:spcBef>
                <a:spcPct val="40000"/>
              </a:spcBef>
              <a:buFont typeface="Wingdings" pitchFamily="2" charset="2"/>
              <a:buNone/>
            </a:pPr>
            <a:r>
              <a:rPr lang="en-US" altLang="zh-CN" b="0" dirty="0">
                <a:latin typeface="Times New Roman" pitchFamily="18" charset="0"/>
                <a:cs typeface="Times New Roman" pitchFamily="18" charset="0"/>
              </a:rPr>
              <a:t>}</a:t>
            </a:r>
          </a:p>
          <a:p>
            <a:pPr>
              <a:lnSpc>
                <a:spcPct val="50000"/>
              </a:lnSpc>
              <a:spcBef>
                <a:spcPct val="40000"/>
              </a:spcBef>
              <a:buFont typeface="Wingdings" pitchFamily="2" charset="2"/>
              <a:buNone/>
            </a:pPr>
            <a:endParaRPr lang="en-US" altLang="zh-CN" b="0" dirty="0">
              <a:latin typeface="Times New Roman" pitchFamily="18" charset="0"/>
              <a:cs typeface="Times New Roman" pitchFamily="18" charset="0"/>
            </a:endParaRPr>
          </a:p>
        </p:txBody>
      </p:sp>
      <p:sp>
        <p:nvSpPr>
          <p:cNvPr id="106503" name="TextBox 6"/>
          <p:cNvSpPr txBox="1">
            <a:spLocks noChangeArrowheads="1"/>
          </p:cNvSpPr>
          <p:nvPr/>
        </p:nvSpPr>
        <p:spPr bwMode="auto">
          <a:xfrm>
            <a:off x="413718" y="4797946"/>
            <a:ext cx="10759199" cy="2178254"/>
          </a:xfrm>
          <a:prstGeom prst="rect">
            <a:avLst/>
          </a:prstGeom>
          <a:noFill/>
          <a:ln w="9525">
            <a:noFill/>
            <a:miter lim="800000"/>
            <a:headEnd/>
            <a:tailEnd/>
          </a:ln>
        </p:spPr>
        <p:txBody>
          <a:bodyPr wrap="square" lIns="108932" tIns="54466" rIns="108932" bIns="54466">
            <a:spAutoFit/>
          </a:bodyPr>
          <a:lstStyle/>
          <a:p>
            <a:pPr>
              <a:lnSpc>
                <a:spcPct val="80000"/>
              </a:lnSpc>
              <a:spcBef>
                <a:spcPts val="0"/>
              </a:spcBef>
              <a:buFont typeface="Wingdings" pitchFamily="2" charset="2"/>
              <a:buNone/>
            </a:pPr>
            <a:r>
              <a:rPr lang="en-US" altLang="zh-CN" b="0" dirty="0">
                <a:latin typeface="Times New Roman" pitchFamily="18" charset="0"/>
                <a:cs typeface="Times New Roman" pitchFamily="18" charset="0"/>
              </a:rPr>
              <a:t>void print(FILE *</a:t>
            </a:r>
            <a:r>
              <a:rPr lang="en-US" altLang="zh-CN" b="0" dirty="0" err="1">
                <a:latin typeface="Times New Roman" pitchFamily="18" charset="0"/>
                <a:cs typeface="Times New Roman" pitchFamily="18" charset="0"/>
              </a:rPr>
              <a:t>fp</a:t>
            </a: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struct</a:t>
            </a:r>
            <a:r>
              <a:rPr lang="en-US" altLang="zh-CN" b="0" dirty="0">
                <a:latin typeface="Times New Roman" pitchFamily="18" charset="0"/>
                <a:cs typeface="Times New Roman" pitchFamily="18" charset="0"/>
              </a:rPr>
              <a:t> Student array[], </a:t>
            </a:r>
            <a:r>
              <a:rPr lang="en-US" altLang="zh-CN" b="0" dirty="0" err="1">
                <a:latin typeface="Times New Roman" pitchFamily="18" charset="0"/>
                <a:cs typeface="Times New Roman" pitchFamily="18" charset="0"/>
              </a:rPr>
              <a:t>int</a:t>
            </a:r>
            <a:r>
              <a:rPr lang="en-US" altLang="zh-CN" b="0" dirty="0">
                <a:latin typeface="Times New Roman" pitchFamily="18" charset="0"/>
                <a:cs typeface="Times New Roman" pitchFamily="18" charset="0"/>
              </a:rPr>
              <a:t> n)</a:t>
            </a:r>
          </a:p>
          <a:p>
            <a:pPr>
              <a:lnSpc>
                <a:spcPct val="80000"/>
              </a:lnSpc>
              <a:spcBef>
                <a:spcPts val="0"/>
              </a:spcBef>
              <a:buFont typeface="Wingdings" pitchFamily="2" charset="2"/>
              <a:buNone/>
            </a:pPr>
            <a:r>
              <a:rPr lang="en-US" altLang="zh-CN" b="0" dirty="0">
                <a:latin typeface="Times New Roman" pitchFamily="18" charset="0"/>
                <a:cs typeface="Times New Roman" pitchFamily="18" charset="0"/>
              </a:rPr>
              <a:t>{</a:t>
            </a:r>
          </a:p>
          <a:p>
            <a:pPr>
              <a:lnSpc>
                <a:spcPct val="80000"/>
              </a:lnSpc>
              <a:spcBef>
                <a:spcPts val="0"/>
              </a:spcBef>
              <a:buFont typeface="Wingdings" pitchFamily="2" charset="2"/>
              <a:buNone/>
            </a:pP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int</a:t>
            </a:r>
            <a:r>
              <a:rPr lang="en-US" altLang="zh-CN" b="0" dirty="0">
                <a:latin typeface="Times New Roman" pitchFamily="18" charset="0"/>
                <a:cs typeface="Times New Roman" pitchFamily="18" charset="0"/>
              </a:rPr>
              <a:t> i;</a:t>
            </a:r>
          </a:p>
          <a:p>
            <a:pPr>
              <a:lnSpc>
                <a:spcPct val="80000"/>
              </a:lnSpc>
              <a:spcBef>
                <a:spcPts val="0"/>
              </a:spcBef>
              <a:buFont typeface="Wingdings" pitchFamily="2" charset="2"/>
              <a:buNone/>
            </a:pPr>
            <a:r>
              <a:rPr lang="en-US" altLang="zh-CN" b="0" dirty="0">
                <a:latin typeface="Times New Roman" pitchFamily="18" charset="0"/>
                <a:cs typeface="Times New Roman" pitchFamily="18" charset="0"/>
              </a:rPr>
              <a:t>    for(i=0;i&lt;</a:t>
            </a:r>
            <a:r>
              <a:rPr lang="en-US" altLang="zh-CN" b="0" dirty="0" err="1">
                <a:latin typeface="Times New Roman" pitchFamily="18" charset="0"/>
                <a:cs typeface="Times New Roman" pitchFamily="18" charset="0"/>
              </a:rPr>
              <a:t>n;i</a:t>
            </a:r>
            <a:r>
              <a:rPr lang="en-US" altLang="zh-CN" b="0" dirty="0">
                <a:latin typeface="Times New Roman" pitchFamily="18" charset="0"/>
                <a:cs typeface="Times New Roman" pitchFamily="18" charset="0"/>
              </a:rPr>
              <a:t>++)</a:t>
            </a:r>
          </a:p>
          <a:p>
            <a:pPr>
              <a:lnSpc>
                <a:spcPct val="80000"/>
              </a:lnSpc>
              <a:spcBef>
                <a:spcPts val="0"/>
              </a:spcBef>
              <a:buFont typeface="Wingdings" pitchFamily="2" charset="2"/>
              <a:buNone/>
            </a:pP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fprintf</a:t>
            </a:r>
            <a:r>
              <a:rPr lang="en-US" altLang="zh-CN" b="0" dirty="0">
                <a:latin typeface="Times New Roman" pitchFamily="18" charset="0"/>
                <a:cs typeface="Times New Roman" pitchFamily="18" charset="0"/>
              </a:rPr>
              <a:t>(</a:t>
            </a:r>
            <a:r>
              <a:rPr lang="en-US" altLang="zh-CN" b="0" dirty="0" err="1">
                <a:latin typeface="Times New Roman" pitchFamily="18" charset="0"/>
                <a:cs typeface="Times New Roman" pitchFamily="18" charset="0"/>
              </a:rPr>
              <a:t>fp</a:t>
            </a:r>
            <a:r>
              <a:rPr lang="en-US" altLang="zh-CN" b="0" dirty="0">
                <a:latin typeface="Times New Roman" pitchFamily="18" charset="0"/>
                <a:cs typeface="Times New Roman" pitchFamily="18" charset="0"/>
              </a:rPr>
              <a:t>, "%3d%6s%5d\</a:t>
            </a:r>
            <a:r>
              <a:rPr lang="en-US" altLang="zh-CN" b="0" dirty="0" err="1">
                <a:latin typeface="Times New Roman" pitchFamily="18" charset="0"/>
                <a:cs typeface="Times New Roman" pitchFamily="18" charset="0"/>
              </a:rPr>
              <a:t>n",array</a:t>
            </a:r>
            <a:r>
              <a:rPr lang="en-US" altLang="zh-CN" b="0" dirty="0">
                <a:latin typeface="Times New Roman" pitchFamily="18" charset="0"/>
                <a:cs typeface="Times New Roman" pitchFamily="18" charset="0"/>
              </a:rPr>
              <a:t>[i].no, array[i].name, array[i].score);</a:t>
            </a:r>
          </a:p>
          <a:p>
            <a:pPr>
              <a:lnSpc>
                <a:spcPct val="80000"/>
              </a:lnSpc>
              <a:spcBef>
                <a:spcPts val="0"/>
              </a:spcBef>
              <a:buFont typeface="Wingdings" pitchFamily="2" charset="2"/>
              <a:buNone/>
            </a:pP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fprintf</a:t>
            </a:r>
            <a:r>
              <a:rPr lang="en-US" altLang="zh-CN" b="0" dirty="0">
                <a:latin typeface="Times New Roman" pitchFamily="18" charset="0"/>
                <a:cs typeface="Times New Roman" pitchFamily="18" charset="0"/>
              </a:rPr>
              <a:t>(</a:t>
            </a:r>
            <a:r>
              <a:rPr lang="en-US" altLang="zh-CN" b="0" dirty="0" err="1">
                <a:latin typeface="Times New Roman" pitchFamily="18" charset="0"/>
                <a:cs typeface="Times New Roman" pitchFamily="18" charset="0"/>
              </a:rPr>
              <a:t>fp</a:t>
            </a:r>
            <a:r>
              <a:rPr lang="en-US" altLang="zh-CN" b="0" dirty="0">
                <a:latin typeface="Times New Roman" pitchFamily="18" charset="0"/>
                <a:cs typeface="Times New Roman" pitchFamily="18" charset="0"/>
              </a:rPr>
              <a:t>, "\n");</a:t>
            </a:r>
          </a:p>
          <a:p>
            <a:pPr>
              <a:lnSpc>
                <a:spcPct val="80000"/>
              </a:lnSpc>
              <a:spcBef>
                <a:spcPts val="0"/>
              </a:spcBef>
              <a:buFont typeface="Wingdings" pitchFamily="2" charset="2"/>
              <a:buNone/>
            </a:pPr>
            <a:r>
              <a:rPr lang="en-US" altLang="zh-CN" b="0" dirty="0">
                <a:latin typeface="Times New Roman" pitchFamily="18" charset="0"/>
                <a:cs typeface="Times New Roman" pitchFamily="18" charset="0"/>
              </a:rPr>
              <a:t>}</a:t>
            </a:r>
          </a:p>
        </p:txBody>
      </p:sp>
    </p:spTree>
    <p:extLst>
      <p:ext uri="{BB962C8B-B14F-4D97-AF65-F5344CB8AC3E}">
        <p14:creationId xmlns:p14="http://schemas.microsoft.com/office/powerpoint/2010/main" val="193021035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灯片编号占位符 4"/>
          <p:cNvSpPr>
            <a:spLocks noGrp="1"/>
          </p:cNvSpPr>
          <p:nvPr>
            <p:ph type="sldNum" sz="quarter" idx="11"/>
          </p:nvPr>
        </p:nvSpPr>
        <p:spPr>
          <a:noFill/>
        </p:spPr>
        <p:txBody>
          <a:bodyPr/>
          <a:lstStyle/>
          <a:p>
            <a:fld id="{02014479-A725-4F4B-BA83-88FA0245A79A}" type="slidenum">
              <a:rPr lang="en-US" altLang="zh-CN" smtClean="0"/>
              <a:pPr/>
              <a:t>128</a:t>
            </a:fld>
            <a:endParaRPr lang="en-US" altLang="zh-CN"/>
          </a:p>
        </p:txBody>
      </p:sp>
      <p:sp>
        <p:nvSpPr>
          <p:cNvPr id="107524"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9*</a:t>
            </a:r>
            <a:r>
              <a:rPr lang="zh-CN" altLang="en-US" dirty="0">
                <a:ea typeface="宋体" pitchFamily="2" charset="-122"/>
              </a:rPr>
              <a:t>：思考</a:t>
            </a:r>
          </a:p>
        </p:txBody>
      </p:sp>
      <p:sp>
        <p:nvSpPr>
          <p:cNvPr id="107525" name="Rectangle 3"/>
          <p:cNvSpPr>
            <a:spLocks noGrp="1" noChangeArrowheads="1"/>
          </p:cNvSpPr>
          <p:nvPr>
            <p:ph type="body" idx="1"/>
          </p:nvPr>
        </p:nvSpPr>
        <p:spPr>
          <a:xfrm>
            <a:off x="917774" y="1448136"/>
            <a:ext cx="10153128" cy="4557180"/>
          </a:xfrm>
        </p:spPr>
        <p:txBody>
          <a:bodyPr/>
          <a:lstStyle/>
          <a:p>
            <a:r>
              <a:rPr lang="zh-CN" altLang="en-US" dirty="0">
                <a:solidFill>
                  <a:srgbClr val="0033CC"/>
                </a:solidFill>
                <a:ea typeface="宋体" pitchFamily="2" charset="-122"/>
              </a:rPr>
              <a:t>在按姓名排序时，如果姓名相同，则按成绩排序（由高到低）；在按成绩排序时，如果成绩相同，则按姓名排序（字典序）。</a:t>
            </a:r>
            <a:r>
              <a:rPr lang="zh-CN" altLang="en-US" dirty="0">
                <a:ea typeface="宋体" pitchFamily="2" charset="-122"/>
              </a:rPr>
              <a:t>上述程序能否实现？若不能实现，如何修改？</a:t>
            </a:r>
          </a:p>
        </p:txBody>
      </p:sp>
      <p:sp>
        <p:nvSpPr>
          <p:cNvPr id="6" name="Rectangle 1"/>
          <p:cNvSpPr/>
          <p:nvPr/>
        </p:nvSpPr>
        <p:spPr>
          <a:xfrm>
            <a:off x="2161812" y="3357770"/>
            <a:ext cx="6919969" cy="1448824"/>
          </a:xfrm>
          <a:prstGeom prst="rect">
            <a:avLst/>
          </a:prstGeom>
        </p:spPr>
        <p:txBody>
          <a:bodyPr wrap="square" lIns="108932" tIns="54466" rIns="108932" bIns="54466">
            <a:spAutoFit/>
          </a:bodyPr>
          <a:lstStyle/>
          <a:p>
            <a:r>
              <a:rPr lang="zh-CN" altLang="en-US" sz="2900" dirty="0">
                <a:solidFill>
                  <a:srgbClr val="FF0000"/>
                </a:solidFill>
              </a:rPr>
              <a:t>上面的排序，如果姓名或成绩相同，则维持它们在成绩列表已有的序；没有保证在相同的情况下，成绩或姓名也是有序的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关于结构</a:t>
            </a:r>
          </a:p>
        </p:txBody>
      </p:sp>
      <p:sp>
        <p:nvSpPr>
          <p:cNvPr id="3" name="Content Placeholder 2"/>
          <p:cNvSpPr>
            <a:spLocks noGrp="1"/>
          </p:cNvSpPr>
          <p:nvPr>
            <p:ph idx="1"/>
          </p:nvPr>
        </p:nvSpPr>
        <p:spPr/>
        <p:txBody>
          <a:bodyPr/>
          <a:lstStyle/>
          <a:p>
            <a:pPr eaLnBrk="1" hangingPunct="1"/>
            <a:r>
              <a:rPr lang="zh-CN" altLang="en-US" dirty="0"/>
              <a:t>结构说明（三种说明方式，</a:t>
            </a:r>
            <a:r>
              <a:rPr lang="en-US" altLang="zh-CN" dirty="0" err="1"/>
              <a:t>typedef</a:t>
            </a:r>
            <a:r>
              <a:rPr lang="zh-CN" altLang="en-US" dirty="0"/>
              <a:t>，可以嵌套</a:t>
            </a:r>
            <a:r>
              <a:rPr lang="en-US" altLang="zh-CN" dirty="0"/>
              <a:t>[</a:t>
            </a:r>
            <a:r>
              <a:rPr lang="zh-CN" altLang="en-US" dirty="0"/>
              <a:t>但不能为自己，可以为自己的指针</a:t>
            </a:r>
            <a:r>
              <a:rPr lang="en-US" altLang="zh-CN" dirty="0"/>
              <a:t>]</a:t>
            </a:r>
            <a:r>
              <a:rPr lang="zh-CN" altLang="en-US" dirty="0"/>
              <a:t>）</a:t>
            </a:r>
            <a:endParaRPr lang="en-US" altLang="zh-CN" dirty="0"/>
          </a:p>
          <a:p>
            <a:pPr eaLnBrk="1" hangingPunct="1"/>
            <a:r>
              <a:rPr lang="zh-CN" altLang="en-US" dirty="0"/>
              <a:t>结构变量定义和初始化（定义时初始化、赋值）</a:t>
            </a:r>
            <a:endParaRPr lang="en-US" altLang="zh-CN" dirty="0"/>
          </a:p>
          <a:p>
            <a:pPr eaLnBrk="1" hangingPunct="1"/>
            <a:r>
              <a:rPr lang="zh-CN" altLang="en-US" dirty="0"/>
              <a:t>结构成员的引用（</a:t>
            </a:r>
            <a:r>
              <a:rPr lang="en-US" altLang="zh-CN" dirty="0"/>
              <a:t>.</a:t>
            </a:r>
            <a:r>
              <a:rPr lang="zh-CN" altLang="en-US" dirty="0"/>
              <a:t>访问；指针</a:t>
            </a:r>
            <a:r>
              <a:rPr lang="en-US" altLang="zh-CN" dirty="0"/>
              <a:t>-&gt;</a:t>
            </a:r>
            <a:r>
              <a:rPr lang="zh-CN" altLang="en-US" dirty="0"/>
              <a:t>；赋值；取地址）</a:t>
            </a:r>
            <a:endParaRPr lang="en-US" altLang="zh-CN" dirty="0"/>
          </a:p>
          <a:p>
            <a:pPr eaLnBrk="1" hangingPunct="1"/>
            <a:r>
              <a:rPr lang="zh-CN" altLang="en-US" dirty="0"/>
              <a:t>结构数组</a:t>
            </a:r>
            <a:endParaRPr lang="zh-CN" altLang="zh-CN" dirty="0"/>
          </a:p>
          <a:p>
            <a:endParaRPr lang="zh-CN" altLang="en-US" dirty="0"/>
          </a:p>
        </p:txBody>
      </p:sp>
      <p:sp>
        <p:nvSpPr>
          <p:cNvPr id="5" name="Slide Number Placeholder 4"/>
          <p:cNvSpPr>
            <a:spLocks noGrp="1"/>
          </p:cNvSpPr>
          <p:nvPr>
            <p:ph type="sldNum" sz="quarter" idx="11"/>
          </p:nvPr>
        </p:nvSpPr>
        <p:spPr/>
        <p:txBody>
          <a:bodyPr/>
          <a:lstStyle/>
          <a:p>
            <a:pPr>
              <a:defRPr/>
            </a:pPr>
            <a:fld id="{CB7AD273-DB7E-40AE-9A92-188A2F35C0FE}" type="slidenum">
              <a:rPr lang="en-US" altLang="zh-CN" smtClean="0"/>
              <a:pPr>
                <a:defRPr/>
              </a:pPr>
              <a:t>129</a:t>
            </a:fld>
            <a:endParaRPr lang="en-US" altLang="zh-CN"/>
          </a:p>
        </p:txBody>
      </p:sp>
    </p:spTree>
    <p:extLst>
      <p:ext uri="{BB962C8B-B14F-4D97-AF65-F5344CB8AC3E}">
        <p14:creationId xmlns:p14="http://schemas.microsoft.com/office/powerpoint/2010/main" val="2516524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4"/>
          <p:cNvSpPr>
            <a:spLocks noGrp="1"/>
          </p:cNvSpPr>
          <p:nvPr>
            <p:ph type="sldNum" sz="quarter" idx="11"/>
          </p:nvPr>
        </p:nvSpPr>
        <p:spPr>
          <a:noFill/>
        </p:spPr>
        <p:txBody>
          <a:bodyPr/>
          <a:lstStyle/>
          <a:p>
            <a:fld id="{4DEF90AD-0E20-409E-AB76-5FF809CA5676}" type="slidenum">
              <a:rPr lang="en-US" altLang="zh-CN" smtClean="0"/>
              <a:pPr/>
              <a:t>13</a:t>
            </a:fld>
            <a:endParaRPr lang="en-US" altLang="zh-CN"/>
          </a:p>
        </p:txBody>
      </p:sp>
      <p:sp>
        <p:nvSpPr>
          <p:cNvPr id="614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：文本查找</a:t>
            </a:r>
            <a:endParaRPr lang="en-US" altLang="zh-CN" dirty="0">
              <a:ea typeface="宋体" pitchFamily="2" charset="-122"/>
            </a:endParaRPr>
          </a:p>
        </p:txBody>
      </p:sp>
      <p:sp>
        <p:nvSpPr>
          <p:cNvPr id="6149" name="Rectangle 3"/>
          <p:cNvSpPr>
            <a:spLocks noGrp="1" noChangeArrowheads="1"/>
          </p:cNvSpPr>
          <p:nvPr>
            <p:ph type="body" idx="1"/>
          </p:nvPr>
        </p:nvSpPr>
        <p:spPr>
          <a:xfrm>
            <a:off x="1061790" y="1197032"/>
            <a:ext cx="10009112" cy="4808064"/>
          </a:xfrm>
        </p:spPr>
        <p:txBody>
          <a:bodyPr/>
          <a:lstStyle/>
          <a:p>
            <a:pPr>
              <a:lnSpc>
                <a:spcPts val="2100"/>
              </a:lnSpc>
              <a:spcBef>
                <a:spcPts val="0"/>
              </a:spcBef>
              <a:buNone/>
            </a:pPr>
            <a:r>
              <a:rPr lang="en-US" altLang="zh-CN" sz="2000" dirty="0">
                <a:ea typeface="宋体" pitchFamily="2" charset="-122"/>
              </a:rPr>
              <a:t>【</a:t>
            </a:r>
            <a:r>
              <a:rPr lang="zh-CN" altLang="en-US" sz="2000" dirty="0">
                <a:ea typeface="宋体" pitchFamily="2" charset="-122"/>
              </a:rPr>
              <a:t>问题描述</a:t>
            </a:r>
            <a:r>
              <a:rPr lang="en-US" altLang="zh-CN" sz="2000" dirty="0">
                <a:ea typeface="宋体" pitchFamily="2" charset="-122"/>
              </a:rPr>
              <a:t>】</a:t>
            </a:r>
          </a:p>
          <a:p>
            <a:pPr marL="546554" lvl="1" indent="-77539">
              <a:lnSpc>
                <a:spcPts val="2100"/>
              </a:lnSpc>
              <a:spcBef>
                <a:spcPts val="0"/>
              </a:spcBef>
              <a:buNone/>
            </a:pPr>
            <a:r>
              <a:rPr lang="zh-CN" altLang="en-US" sz="2000" dirty="0">
                <a:ea typeface="宋体" pitchFamily="2" charset="-122"/>
              </a:rPr>
              <a:t>从文件中查找包含给定字符串的行。</a:t>
            </a:r>
          </a:p>
          <a:p>
            <a:pPr>
              <a:lnSpc>
                <a:spcPts val="2100"/>
              </a:lnSpc>
              <a:spcBef>
                <a:spcPts val="0"/>
              </a:spcBef>
              <a:buNone/>
            </a:pPr>
            <a:r>
              <a:rPr lang="en-US" altLang="zh-CN" sz="2000" dirty="0">
                <a:ea typeface="宋体" pitchFamily="2" charset="-122"/>
              </a:rPr>
              <a:t>【</a:t>
            </a:r>
            <a:r>
              <a:rPr lang="zh-CN" altLang="en-US" sz="2000" dirty="0">
                <a:ea typeface="宋体" pitchFamily="2" charset="-122"/>
              </a:rPr>
              <a:t>输入形式</a:t>
            </a:r>
            <a:r>
              <a:rPr lang="en-US" altLang="zh-CN" sz="2000" dirty="0">
                <a:ea typeface="宋体" pitchFamily="2" charset="-122"/>
              </a:rPr>
              <a:t>】</a:t>
            </a:r>
          </a:p>
          <a:p>
            <a:pPr marL="546554" lvl="1" indent="-77539">
              <a:lnSpc>
                <a:spcPts val="2100"/>
              </a:lnSpc>
              <a:spcBef>
                <a:spcPts val="0"/>
              </a:spcBef>
              <a:buNone/>
            </a:pPr>
            <a:r>
              <a:rPr lang="zh-CN" altLang="en-US" sz="2000" dirty="0">
                <a:ea typeface="宋体" pitchFamily="2" charset="-122"/>
              </a:rPr>
              <a:t>从标准输入中分两行分别输入被查找的文件及要查找的字符串（中间不含空格）。</a:t>
            </a:r>
          </a:p>
          <a:p>
            <a:pPr>
              <a:lnSpc>
                <a:spcPts val="2100"/>
              </a:lnSpc>
              <a:spcBef>
                <a:spcPts val="0"/>
              </a:spcBef>
              <a:buNone/>
            </a:pPr>
            <a:r>
              <a:rPr lang="en-US" altLang="zh-CN" sz="2000" dirty="0">
                <a:ea typeface="宋体" pitchFamily="2" charset="-122"/>
              </a:rPr>
              <a:t>【</a:t>
            </a:r>
            <a:r>
              <a:rPr lang="zh-CN" altLang="en-US" sz="2000" dirty="0">
                <a:ea typeface="宋体" pitchFamily="2" charset="-122"/>
              </a:rPr>
              <a:t>输出形式</a:t>
            </a:r>
            <a:r>
              <a:rPr lang="en-US" altLang="zh-CN" sz="2000" dirty="0">
                <a:ea typeface="宋体" pitchFamily="2" charset="-122"/>
              </a:rPr>
              <a:t>】</a:t>
            </a:r>
          </a:p>
          <a:p>
            <a:pPr marL="546554" lvl="1" indent="-77539">
              <a:lnSpc>
                <a:spcPts val="2100"/>
              </a:lnSpc>
              <a:spcBef>
                <a:spcPts val="0"/>
              </a:spcBef>
              <a:buNone/>
            </a:pPr>
            <a:r>
              <a:rPr lang="zh-CN" altLang="en-US" sz="2000" dirty="0">
                <a:ea typeface="宋体" pitchFamily="2" charset="-122"/>
              </a:rPr>
              <a:t>在屏幕上输出文件中包含给定字符串的行。</a:t>
            </a:r>
          </a:p>
          <a:p>
            <a:pPr>
              <a:lnSpc>
                <a:spcPts val="2100"/>
              </a:lnSpc>
              <a:spcBef>
                <a:spcPts val="0"/>
              </a:spcBef>
              <a:buNone/>
            </a:pPr>
            <a:r>
              <a:rPr lang="en-US" altLang="zh-CN" sz="2000" dirty="0">
                <a:ea typeface="宋体" pitchFamily="2" charset="-122"/>
              </a:rPr>
              <a:t>【</a:t>
            </a:r>
            <a:r>
              <a:rPr lang="zh-CN" altLang="en-US" sz="2000" dirty="0">
                <a:ea typeface="宋体" pitchFamily="2" charset="-122"/>
              </a:rPr>
              <a:t>样例输入</a:t>
            </a:r>
            <a:r>
              <a:rPr lang="en-US" altLang="zh-CN" sz="2000" dirty="0">
                <a:ea typeface="宋体" pitchFamily="2" charset="-122"/>
              </a:rPr>
              <a:t>】</a:t>
            </a:r>
          </a:p>
          <a:p>
            <a:pPr marL="546554" lvl="1" indent="-77539">
              <a:lnSpc>
                <a:spcPts val="2100"/>
              </a:lnSpc>
              <a:spcBef>
                <a:spcPts val="0"/>
              </a:spcBef>
              <a:buNone/>
            </a:pPr>
            <a:r>
              <a:rPr lang="zh-CN" altLang="en-US" sz="2000" dirty="0">
                <a:ea typeface="宋体" pitchFamily="2" charset="-122"/>
              </a:rPr>
              <a:t>在键盘输入如下文件名及字符串</a:t>
            </a:r>
            <a:r>
              <a:rPr lang="en-US" altLang="zh-CN" sz="2000" dirty="0">
                <a:ea typeface="宋体" pitchFamily="2" charset="-122"/>
              </a:rPr>
              <a:t>:</a:t>
            </a:r>
          </a:p>
          <a:p>
            <a:pPr marL="546554" lvl="1" indent="-77539">
              <a:lnSpc>
                <a:spcPts val="2100"/>
              </a:lnSpc>
              <a:spcBef>
                <a:spcPts val="0"/>
              </a:spcBef>
              <a:buNone/>
            </a:pPr>
            <a:r>
              <a:rPr lang="en-US" altLang="zh-CN" sz="2000" dirty="0">
                <a:ea typeface="宋体" pitchFamily="2" charset="-122"/>
              </a:rPr>
              <a:t>test.txt</a:t>
            </a:r>
          </a:p>
          <a:p>
            <a:pPr marL="546554" lvl="1" indent="-77539">
              <a:lnSpc>
                <a:spcPts val="2100"/>
              </a:lnSpc>
              <a:spcBef>
                <a:spcPts val="0"/>
              </a:spcBef>
              <a:buNone/>
            </a:pPr>
            <a:r>
              <a:rPr lang="en-US" altLang="zh-CN" sz="2000" dirty="0">
                <a:ea typeface="宋体" pitchFamily="2" charset="-122"/>
              </a:rPr>
              <a:t>the</a:t>
            </a:r>
          </a:p>
          <a:p>
            <a:pPr marL="546554" lvl="1" indent="-77539">
              <a:lnSpc>
                <a:spcPts val="2100"/>
              </a:lnSpc>
              <a:spcBef>
                <a:spcPts val="0"/>
              </a:spcBef>
              <a:buNone/>
            </a:pPr>
            <a:r>
              <a:rPr lang="zh-CN" altLang="en-US" sz="2000" dirty="0">
                <a:ea typeface="宋体" pitchFamily="2" charset="-122"/>
              </a:rPr>
              <a:t>文件</a:t>
            </a:r>
            <a:r>
              <a:rPr lang="en-US" altLang="zh-CN" sz="2000" dirty="0">
                <a:ea typeface="宋体" pitchFamily="2" charset="-122"/>
              </a:rPr>
              <a:t>test.txt</a:t>
            </a:r>
            <a:r>
              <a:rPr lang="zh-CN" altLang="en-US" sz="2000" dirty="0">
                <a:ea typeface="宋体" pitchFamily="2" charset="-122"/>
              </a:rPr>
              <a:t>内容如下：</a:t>
            </a:r>
          </a:p>
          <a:p>
            <a:pPr marL="546554" lvl="1" indent="-77539">
              <a:lnSpc>
                <a:spcPts val="2100"/>
              </a:lnSpc>
              <a:spcBef>
                <a:spcPts val="0"/>
              </a:spcBef>
              <a:buNone/>
            </a:pPr>
            <a:r>
              <a:rPr lang="en-US" altLang="zh-CN" sz="2000" dirty="0">
                <a:ea typeface="宋体" pitchFamily="2" charset="-122"/>
              </a:rPr>
              <a:t>Now is the time</a:t>
            </a:r>
          </a:p>
          <a:p>
            <a:pPr marL="546554" lvl="1" indent="-77539">
              <a:lnSpc>
                <a:spcPts val="2100"/>
              </a:lnSpc>
              <a:spcBef>
                <a:spcPts val="0"/>
              </a:spcBef>
              <a:buNone/>
            </a:pPr>
            <a:r>
              <a:rPr lang="en-US" altLang="zh-CN" sz="2000" dirty="0">
                <a:ea typeface="宋体" pitchFamily="2" charset="-122"/>
              </a:rPr>
              <a:t>for all good</a:t>
            </a:r>
          </a:p>
          <a:p>
            <a:pPr marL="546554" lvl="1" indent="-77539">
              <a:lnSpc>
                <a:spcPts val="2100"/>
              </a:lnSpc>
              <a:spcBef>
                <a:spcPts val="0"/>
              </a:spcBef>
              <a:buNone/>
            </a:pPr>
            <a:r>
              <a:rPr lang="en-US" altLang="zh-CN" sz="2000" dirty="0">
                <a:ea typeface="宋体" pitchFamily="2" charset="-122"/>
              </a:rPr>
              <a:t>men to come to the aid</a:t>
            </a:r>
          </a:p>
          <a:p>
            <a:pPr marL="546554" lvl="1" indent="-77539">
              <a:lnSpc>
                <a:spcPts val="2100"/>
              </a:lnSpc>
              <a:spcBef>
                <a:spcPts val="0"/>
              </a:spcBef>
              <a:buNone/>
            </a:pPr>
            <a:r>
              <a:rPr lang="en-US" altLang="zh-CN" sz="2000" dirty="0">
                <a:ea typeface="宋体" pitchFamily="2" charset="-122"/>
              </a:rPr>
              <a:t>of their party</a:t>
            </a:r>
          </a:p>
          <a:p>
            <a:pPr>
              <a:lnSpc>
                <a:spcPts val="2100"/>
              </a:lnSpc>
              <a:spcBef>
                <a:spcPts val="0"/>
              </a:spcBef>
              <a:buNone/>
            </a:pPr>
            <a:r>
              <a:rPr lang="en-US" altLang="zh-CN" sz="2000" dirty="0">
                <a:ea typeface="宋体" pitchFamily="2" charset="-122"/>
              </a:rPr>
              <a:t>【</a:t>
            </a:r>
            <a:r>
              <a:rPr lang="zh-CN" altLang="en-US" sz="2000" dirty="0">
                <a:ea typeface="宋体" pitchFamily="2" charset="-122"/>
              </a:rPr>
              <a:t>样例输出</a:t>
            </a:r>
            <a:r>
              <a:rPr lang="en-US" altLang="zh-CN" sz="2000" dirty="0">
                <a:ea typeface="宋体" pitchFamily="2" charset="-122"/>
              </a:rPr>
              <a:t>】</a:t>
            </a:r>
          </a:p>
          <a:p>
            <a:pPr marL="546554" lvl="1" indent="-77539">
              <a:lnSpc>
                <a:spcPts val="2100"/>
              </a:lnSpc>
              <a:spcBef>
                <a:spcPts val="0"/>
              </a:spcBef>
              <a:buNone/>
            </a:pPr>
            <a:r>
              <a:rPr lang="zh-CN" altLang="en-US" sz="2000" dirty="0">
                <a:ea typeface="宋体" pitchFamily="2" charset="-122"/>
              </a:rPr>
              <a:t>屏幕输出为：</a:t>
            </a:r>
          </a:p>
          <a:p>
            <a:pPr marL="546554" lvl="1" indent="-77539">
              <a:lnSpc>
                <a:spcPts val="2100"/>
              </a:lnSpc>
              <a:spcBef>
                <a:spcPts val="0"/>
              </a:spcBef>
              <a:buNone/>
            </a:pPr>
            <a:r>
              <a:rPr lang="en-US" altLang="zh-CN" sz="2000" dirty="0">
                <a:ea typeface="宋体" pitchFamily="2" charset="-122"/>
              </a:rPr>
              <a:t>Now is</a:t>
            </a:r>
            <a:r>
              <a:rPr lang="en-US" altLang="zh-CN" sz="2000" b="1" dirty="0">
                <a:ea typeface="宋体" pitchFamily="2" charset="-122"/>
              </a:rPr>
              <a:t> </a:t>
            </a:r>
            <a:r>
              <a:rPr lang="en-US" altLang="zh-CN" sz="2000" dirty="0">
                <a:ea typeface="宋体" pitchFamily="2" charset="-122"/>
              </a:rPr>
              <a:t>the time</a:t>
            </a:r>
          </a:p>
          <a:p>
            <a:pPr marL="546554" lvl="1" indent="-77539">
              <a:lnSpc>
                <a:spcPts val="2100"/>
              </a:lnSpc>
              <a:spcBef>
                <a:spcPts val="0"/>
              </a:spcBef>
              <a:buNone/>
            </a:pPr>
            <a:r>
              <a:rPr lang="en-US" altLang="zh-CN" sz="2000" dirty="0">
                <a:ea typeface="宋体" pitchFamily="2" charset="-122"/>
              </a:rPr>
              <a:t>men to come to the aid</a:t>
            </a:r>
          </a:p>
          <a:p>
            <a:pPr marL="546554" lvl="1" indent="-77539">
              <a:lnSpc>
                <a:spcPts val="2100"/>
              </a:lnSpc>
              <a:spcBef>
                <a:spcPts val="0"/>
              </a:spcBef>
              <a:buNone/>
            </a:pPr>
            <a:r>
              <a:rPr lang="en-US" altLang="zh-CN" sz="2000" dirty="0">
                <a:ea typeface="宋体" pitchFamily="2" charset="-122"/>
              </a:rPr>
              <a:t>of their party</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a:ea typeface="宋体" pitchFamily="2" charset="-122"/>
              </a:rPr>
              <a:t>自引用结构</a:t>
            </a:r>
          </a:p>
        </p:txBody>
      </p:sp>
      <p:sp>
        <p:nvSpPr>
          <p:cNvPr id="3" name="内容占位符 2"/>
          <p:cNvSpPr>
            <a:spLocks noGrp="1"/>
          </p:cNvSpPr>
          <p:nvPr>
            <p:ph idx="1"/>
          </p:nvPr>
        </p:nvSpPr>
        <p:spPr>
          <a:xfrm>
            <a:off x="1305225" y="1448136"/>
            <a:ext cx="9698770" cy="4557180"/>
          </a:xfrm>
        </p:spPr>
        <p:txBody>
          <a:bodyPr/>
          <a:lstStyle/>
          <a:p>
            <a:r>
              <a:rPr lang="zh-CN" altLang="en-US" dirty="0">
                <a:ea typeface="宋体" pitchFamily="2" charset="-122"/>
              </a:rPr>
              <a:t>问题</a:t>
            </a:r>
            <a:r>
              <a:rPr lang="en-US" altLang="zh-CN" dirty="0">
                <a:ea typeface="宋体" pitchFamily="2" charset="-122"/>
              </a:rPr>
              <a:t>1</a:t>
            </a:r>
            <a:r>
              <a:rPr lang="zh-CN" altLang="en-US" dirty="0">
                <a:ea typeface="宋体" pitchFamily="2" charset="-122"/>
              </a:rPr>
              <a:t>：谁是幸存者？</a:t>
            </a:r>
            <a:endParaRPr lang="en-US" altLang="zh-CN" dirty="0">
              <a:ea typeface="宋体" pitchFamily="2" charset="-122"/>
            </a:endParaRPr>
          </a:p>
          <a:p>
            <a:pPr lvl="1">
              <a:buFont typeface="Wingdings" pitchFamily="2" charset="2"/>
              <a:buNone/>
            </a:pPr>
            <a:r>
              <a:rPr lang="zh-CN" altLang="en-US" sz="2100" dirty="0"/>
              <a:t>   </a:t>
            </a:r>
            <a:r>
              <a:rPr lang="zh-CN" altLang="en-US" sz="2400" dirty="0"/>
              <a:t>海盗们曾经玩一种游戏：每当捕获一艏船，船上船员只有一人能幸存。规则如下：船上船员分别编上号，站成一圈；然后从</a:t>
            </a:r>
            <a:r>
              <a:rPr lang="en-US" altLang="zh-CN" sz="2400" dirty="0"/>
              <a:t>1</a:t>
            </a:r>
            <a:r>
              <a:rPr lang="zh-CN" altLang="en-US" sz="2400" dirty="0"/>
              <a:t>号船员开始循环数数，每数到</a:t>
            </a:r>
            <a:r>
              <a:rPr lang="en-US" altLang="zh-CN" sz="2400" dirty="0"/>
              <a:t>13</a:t>
            </a:r>
            <a:r>
              <a:rPr lang="zh-CN" altLang="en-US" sz="2400" dirty="0"/>
              <a:t>，该船员将被推到海里，直到剩下一个船员。谁是最后的幸存者？</a:t>
            </a:r>
            <a:endParaRPr lang="en-US" altLang="zh-CN" sz="2100" dirty="0"/>
          </a:p>
          <a:p>
            <a:r>
              <a:rPr lang="zh-CN" altLang="en-US" dirty="0">
                <a:ea typeface="宋体" pitchFamily="2" charset="-122"/>
              </a:rPr>
              <a:t>问题</a:t>
            </a:r>
            <a:r>
              <a:rPr lang="en-US" altLang="zh-CN" dirty="0">
                <a:ea typeface="宋体" pitchFamily="2" charset="-122"/>
              </a:rPr>
              <a:t>2</a:t>
            </a:r>
            <a:r>
              <a:rPr lang="zh-CN" altLang="en-US" dirty="0">
                <a:ea typeface="宋体" pitchFamily="2" charset="-122"/>
              </a:rPr>
              <a:t>：显示文件最后</a:t>
            </a:r>
            <a:r>
              <a:rPr lang="en-US" altLang="zh-CN" dirty="0">
                <a:ea typeface="宋体" pitchFamily="2" charset="-122"/>
              </a:rPr>
              <a:t>N</a:t>
            </a:r>
            <a:r>
              <a:rPr lang="zh-CN" altLang="en-US" dirty="0">
                <a:ea typeface="宋体" pitchFamily="2" charset="-122"/>
              </a:rPr>
              <a:t>行。</a:t>
            </a:r>
            <a:endParaRPr lang="en-US" altLang="zh-CN" dirty="0">
              <a:ea typeface="宋体" pitchFamily="2" charset="-122"/>
            </a:endParaRPr>
          </a:p>
          <a:p>
            <a:r>
              <a:rPr lang="zh-CN" altLang="en-US" dirty="0">
                <a:ea typeface="宋体" pitchFamily="2" charset="-122"/>
              </a:rPr>
              <a:t>问题</a:t>
            </a:r>
            <a:r>
              <a:rPr lang="en-US" altLang="zh-CN" dirty="0">
                <a:ea typeface="宋体" pitchFamily="2" charset="-122"/>
              </a:rPr>
              <a:t>3</a:t>
            </a:r>
            <a:r>
              <a:rPr lang="zh-CN" altLang="en-US" dirty="0">
                <a:ea typeface="宋体" pitchFamily="2" charset="-122"/>
              </a:rPr>
              <a:t>：实现任意两个的多项式相加。</a:t>
            </a:r>
          </a:p>
        </p:txBody>
      </p:sp>
      <p:sp>
        <p:nvSpPr>
          <p:cNvPr id="108549" name="灯片编号占位符 4"/>
          <p:cNvSpPr>
            <a:spLocks noGrp="1"/>
          </p:cNvSpPr>
          <p:nvPr>
            <p:ph type="sldNum" sz="quarter" idx="11"/>
          </p:nvPr>
        </p:nvSpPr>
        <p:spPr>
          <a:noFill/>
        </p:spPr>
        <p:txBody>
          <a:bodyPr/>
          <a:lstStyle/>
          <a:p>
            <a:fld id="{E8E4C20B-E466-4CE5-A695-2069E732CD3A}" type="slidenum">
              <a:rPr lang="en-US" altLang="zh-CN" smtClean="0"/>
              <a:pPr/>
              <a:t>130</a:t>
            </a:fld>
            <a:endParaRPr lang="en-US" altLang="zh-CN"/>
          </a:p>
        </p:txBody>
      </p:sp>
      <p:sp>
        <p:nvSpPr>
          <p:cNvPr id="6" name="AutoShape 4"/>
          <p:cNvSpPr>
            <a:spLocks noChangeArrowheads="1"/>
          </p:cNvSpPr>
          <p:nvPr/>
        </p:nvSpPr>
        <p:spPr bwMode="auto">
          <a:xfrm>
            <a:off x="8505117" y="3357771"/>
            <a:ext cx="3699583" cy="1224246"/>
          </a:xfrm>
          <a:prstGeom prst="wedgeRoundRectCallout">
            <a:avLst>
              <a:gd name="adj1" fmla="val -112438"/>
              <a:gd name="adj2" fmla="val -2209"/>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b="0" dirty="0"/>
              <a:t>由于打印前我们无法知道文件的总行数，</a:t>
            </a:r>
            <a:r>
              <a:rPr lang="zh-CN" altLang="en-US" b="0" dirty="0">
                <a:solidFill>
                  <a:srgbClr val="0000CC"/>
                </a:solidFill>
              </a:rPr>
              <a:t>如何在程序中组织这类数据？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灯片编号占位符 4"/>
          <p:cNvSpPr>
            <a:spLocks noGrp="1"/>
          </p:cNvSpPr>
          <p:nvPr>
            <p:ph type="sldNum" sz="quarter" idx="11"/>
          </p:nvPr>
        </p:nvSpPr>
        <p:spPr>
          <a:noFill/>
        </p:spPr>
        <p:txBody>
          <a:bodyPr/>
          <a:lstStyle/>
          <a:p>
            <a:fld id="{89769508-045C-44C3-A4B8-AE5ADCCC7EDD}" type="slidenum">
              <a:rPr lang="en-US" altLang="zh-CN" smtClean="0"/>
              <a:pPr/>
              <a:t>131</a:t>
            </a:fld>
            <a:endParaRPr lang="en-US" altLang="zh-CN"/>
          </a:p>
        </p:txBody>
      </p:sp>
      <p:sp>
        <p:nvSpPr>
          <p:cNvPr id="109572"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69987" name="Rectangle 3"/>
          <p:cNvSpPr>
            <a:spLocks noGrp="1" noChangeArrowheads="1"/>
          </p:cNvSpPr>
          <p:nvPr>
            <p:ph type="body" idx="1"/>
          </p:nvPr>
        </p:nvSpPr>
        <p:spPr/>
        <p:txBody>
          <a:bodyPr/>
          <a:lstStyle/>
          <a:p>
            <a:r>
              <a:rPr lang="zh-CN" altLang="en-US">
                <a:ea typeface="宋体" pitchFamily="2" charset="-122"/>
              </a:rPr>
              <a:t>（动态）</a:t>
            </a:r>
            <a:r>
              <a:rPr lang="zh-CN" altLang="en-US" dirty="0">
                <a:ea typeface="宋体" pitchFamily="2" charset="-122"/>
              </a:rPr>
              <a:t>数据的组织与存储方式</a:t>
            </a:r>
          </a:p>
          <a:p>
            <a:pPr lvl="1"/>
            <a:r>
              <a:rPr lang="zh-CN" altLang="en-US" dirty="0">
                <a:ea typeface="宋体" pitchFamily="2" charset="-122"/>
              </a:rPr>
              <a:t>顺序组织，如数组</a:t>
            </a:r>
            <a:endParaRPr lang="en-US" altLang="zh-CN" dirty="0">
              <a:ea typeface="宋体" pitchFamily="2" charset="-122"/>
            </a:endParaRPr>
          </a:p>
          <a:p>
            <a:pPr lvl="2"/>
            <a:r>
              <a:rPr lang="zh-CN" altLang="en-US" dirty="0">
                <a:latin typeface="楷体" pitchFamily="49" charset="-122"/>
                <a:ea typeface="楷体" pitchFamily="49" charset="-122"/>
              </a:rPr>
              <a:t>需要连续空间</a:t>
            </a:r>
            <a:endParaRPr lang="en-US" altLang="zh-CN" dirty="0">
              <a:latin typeface="楷体" pitchFamily="49" charset="-122"/>
              <a:ea typeface="楷体" pitchFamily="49" charset="-122"/>
            </a:endParaRPr>
          </a:p>
          <a:p>
            <a:pPr lvl="2"/>
            <a:r>
              <a:rPr lang="zh-CN" altLang="en-US" dirty="0">
                <a:latin typeface="楷体" pitchFamily="49" charset="-122"/>
                <a:ea typeface="楷体" pitchFamily="49" charset="-122"/>
              </a:rPr>
              <a:t>数据项的插入或删除操作需要移动大量数据</a:t>
            </a:r>
          </a:p>
          <a:p>
            <a:pPr lvl="1"/>
            <a:r>
              <a:rPr lang="zh-CN" altLang="en-US" dirty="0">
                <a:ea typeface="宋体" pitchFamily="2" charset="-122"/>
              </a:rPr>
              <a:t>非顺序（动态）组织，如链表，二叉树等</a:t>
            </a:r>
            <a:endParaRPr lang="en-US" altLang="zh-CN" dirty="0">
              <a:ea typeface="宋体" pitchFamily="2" charset="-122"/>
            </a:endParaRPr>
          </a:p>
          <a:p>
            <a:pPr lvl="2"/>
            <a:r>
              <a:rPr lang="zh-CN" altLang="en-US" dirty="0">
                <a:latin typeface="楷体" pitchFamily="49" charset="-122"/>
                <a:ea typeface="楷体" pitchFamily="49" charset="-122"/>
              </a:rPr>
              <a:t>不需要连续空间</a:t>
            </a:r>
            <a:endParaRPr lang="en-US" altLang="zh-CN" dirty="0">
              <a:latin typeface="楷体" pitchFamily="49" charset="-122"/>
              <a:ea typeface="楷体" pitchFamily="49" charset="-122"/>
            </a:endParaRPr>
          </a:p>
          <a:p>
            <a:pPr lvl="2"/>
            <a:r>
              <a:rPr lang="zh-CN" altLang="en-US" dirty="0">
                <a:latin typeface="楷体" pitchFamily="49" charset="-122"/>
                <a:ea typeface="楷体" pitchFamily="49" charset="-122"/>
              </a:rPr>
              <a:t>数据项的插入或删除操作非常简单</a:t>
            </a:r>
            <a:endParaRPr lang="en-US" altLang="zh-CN" dirty="0">
              <a:latin typeface="楷体" pitchFamily="49" charset="-122"/>
              <a:ea typeface="楷体" pitchFamily="49" charset="-122"/>
            </a:endParaRPr>
          </a:p>
        </p:txBody>
      </p:sp>
      <p:sp>
        <p:nvSpPr>
          <p:cNvPr id="169989" name="AutoShape 5"/>
          <p:cNvSpPr>
            <a:spLocks noChangeArrowheads="1"/>
          </p:cNvSpPr>
          <p:nvPr/>
        </p:nvSpPr>
        <p:spPr bwMode="auto">
          <a:xfrm>
            <a:off x="7543183" y="5374462"/>
            <a:ext cx="4661517" cy="1224246"/>
          </a:xfrm>
          <a:prstGeom prst="wedgeRoundRectCallout">
            <a:avLst>
              <a:gd name="adj1" fmla="val -46730"/>
              <a:gd name="adj2" fmla="val -93166"/>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b="0">
                <a:solidFill>
                  <a:srgbClr val="0000CC"/>
                </a:solidFill>
              </a:rPr>
              <a:t>优点：</a:t>
            </a:r>
          </a:p>
          <a:p>
            <a:r>
              <a:rPr lang="en-US" altLang="zh-CN" b="0">
                <a:solidFill>
                  <a:srgbClr val="0000CC"/>
                </a:solidFill>
              </a:rPr>
              <a:t>1</a:t>
            </a:r>
            <a:r>
              <a:rPr lang="zh-CN" altLang="en-US" b="0">
                <a:solidFill>
                  <a:srgbClr val="0000CC"/>
                </a:solidFill>
              </a:rPr>
              <a:t>）动态管理（增减数据）</a:t>
            </a:r>
          </a:p>
          <a:p>
            <a:r>
              <a:rPr lang="en-US" altLang="zh-CN" b="0">
                <a:solidFill>
                  <a:srgbClr val="0000CC"/>
                </a:solidFill>
              </a:rPr>
              <a:t>2</a:t>
            </a:r>
            <a:r>
              <a:rPr lang="zh-CN" altLang="en-US" b="0">
                <a:solidFill>
                  <a:srgbClr val="0000CC"/>
                </a:solidFill>
              </a:rPr>
              <a:t>）不需要连续空间</a:t>
            </a:r>
          </a:p>
        </p:txBody>
      </p:sp>
      <p:sp>
        <p:nvSpPr>
          <p:cNvPr id="169990" name="Text Box 6"/>
          <p:cNvSpPr txBox="1">
            <a:spLocks noChangeArrowheads="1"/>
          </p:cNvSpPr>
          <p:nvPr/>
        </p:nvSpPr>
        <p:spPr bwMode="auto">
          <a:xfrm>
            <a:off x="2161255" y="5014486"/>
            <a:ext cx="3555466" cy="1033325"/>
          </a:xfrm>
          <a:prstGeom prst="rect">
            <a:avLst/>
          </a:prstGeom>
          <a:noFill/>
          <a:ln w="9525">
            <a:noFill/>
            <a:miter lim="800000"/>
            <a:headEnd/>
            <a:tailEnd/>
          </a:ln>
        </p:spPr>
        <p:txBody>
          <a:bodyPr lIns="108932" tIns="54466" rIns="108932" bIns="54466">
            <a:spAutoFit/>
          </a:bodyPr>
          <a:lstStyle/>
          <a:p>
            <a:pPr>
              <a:spcBef>
                <a:spcPct val="50000"/>
              </a:spcBef>
            </a:pPr>
            <a:r>
              <a:rPr lang="zh-CN" altLang="en-US"/>
              <a:t>如何构造？</a:t>
            </a:r>
          </a:p>
          <a:p>
            <a:pPr>
              <a:spcBef>
                <a:spcPct val="50000"/>
              </a:spcBef>
            </a:pPr>
            <a:r>
              <a:rPr lang="zh-CN" altLang="en-US">
                <a:solidFill>
                  <a:srgbClr val="0000CC"/>
                </a:solidFill>
              </a:rPr>
              <a:t>自引用结构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2" dur="500"/>
                                        <p:tgtEl>
                                          <p:spTgt spid="16998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5" dur="500"/>
                                        <p:tgtEl>
                                          <p:spTgt spid="16998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18" dur="500"/>
                                        <p:tgtEl>
                                          <p:spTgt spid="16998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3" dur="500"/>
                                        <p:tgtEl>
                                          <p:spTgt spid="16998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26" dur="500"/>
                                        <p:tgtEl>
                                          <p:spTgt spid="16998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69987">
                                            <p:txEl>
                                              <p:pRg st="6" end="6"/>
                                            </p:txEl>
                                          </p:spTgt>
                                        </p:tgtEl>
                                        <p:attrNameLst>
                                          <p:attrName>style.visibility</p:attrName>
                                        </p:attrNameLst>
                                      </p:cBhvr>
                                      <p:to>
                                        <p:strVal val="visible"/>
                                      </p:to>
                                    </p:set>
                                    <p:animEffect transition="in" filter="blinds(horizontal)">
                                      <p:cBhvr>
                                        <p:cTn id="29" dur="500"/>
                                        <p:tgtEl>
                                          <p:spTgt spid="16998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69989"/>
                                        </p:tgtEl>
                                        <p:attrNameLst>
                                          <p:attrName>style.visibility</p:attrName>
                                        </p:attrNameLst>
                                      </p:cBhvr>
                                      <p:to>
                                        <p:strVal val="visible"/>
                                      </p:to>
                                    </p:set>
                                    <p:animEffect transition="in" filter="blinds(horizontal)">
                                      <p:cBhvr>
                                        <p:cTn id="34" dur="500"/>
                                        <p:tgtEl>
                                          <p:spTgt spid="16998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69990">
                                            <p:txEl>
                                              <p:pRg st="0" end="0"/>
                                            </p:txEl>
                                          </p:spTgt>
                                        </p:tgtEl>
                                        <p:attrNameLst>
                                          <p:attrName>style.visibility</p:attrName>
                                        </p:attrNameLst>
                                      </p:cBhvr>
                                      <p:to>
                                        <p:strVal val="visible"/>
                                      </p:to>
                                    </p:set>
                                    <p:animEffect transition="in" filter="blinds(horizontal)">
                                      <p:cBhvr>
                                        <p:cTn id="39" dur="500"/>
                                        <p:tgtEl>
                                          <p:spTgt spid="169990">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69990">
                                            <p:txEl>
                                              <p:pRg st="1" end="1"/>
                                            </p:txEl>
                                          </p:spTgt>
                                        </p:tgtEl>
                                        <p:attrNameLst>
                                          <p:attrName>style.visibility</p:attrName>
                                        </p:attrNameLst>
                                      </p:cBhvr>
                                      <p:to>
                                        <p:strVal val="visible"/>
                                      </p:to>
                                    </p:set>
                                    <p:animEffect transition="in" filter="blinds(horizontal)">
                                      <p:cBhvr>
                                        <p:cTn id="44" dur="500"/>
                                        <p:tgtEl>
                                          <p:spTgt spid="1699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灯片编号占位符 4"/>
          <p:cNvSpPr>
            <a:spLocks noGrp="1"/>
          </p:cNvSpPr>
          <p:nvPr>
            <p:ph type="sldNum" sz="quarter" idx="11"/>
          </p:nvPr>
        </p:nvSpPr>
        <p:spPr>
          <a:noFill/>
        </p:spPr>
        <p:txBody>
          <a:bodyPr/>
          <a:lstStyle/>
          <a:p>
            <a:fld id="{38D4157F-2FBE-42D2-9230-22E871D3DD56}" type="slidenum">
              <a:rPr lang="en-US" altLang="zh-CN" smtClean="0"/>
              <a:pPr/>
              <a:t>132</a:t>
            </a:fld>
            <a:endParaRPr lang="en-US" altLang="zh-CN"/>
          </a:p>
        </p:txBody>
      </p:sp>
      <p:sp>
        <p:nvSpPr>
          <p:cNvPr id="110596"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10597" name="Rectangle 3"/>
          <p:cNvSpPr>
            <a:spLocks noGrp="1" noChangeArrowheads="1"/>
          </p:cNvSpPr>
          <p:nvPr>
            <p:ph type="body" idx="1"/>
          </p:nvPr>
        </p:nvSpPr>
        <p:spPr/>
        <p:txBody>
          <a:bodyPr/>
          <a:lstStyle/>
          <a:p>
            <a:pPr marL="544662" indent="-544662"/>
            <a:r>
              <a:rPr lang="zh-CN" altLang="en-US">
                <a:ea typeface="宋体" pitchFamily="2" charset="-122"/>
              </a:rPr>
              <a:t>自引用结构其成员分为两部分：</a:t>
            </a:r>
          </a:p>
          <a:p>
            <a:pPr marL="1013677" lvl="1" indent="-544662">
              <a:buFont typeface="Wingdings" pitchFamily="2" charset="2"/>
              <a:buAutoNum type="arabicPeriod"/>
            </a:pPr>
            <a:r>
              <a:rPr lang="zh-CN" altLang="en-US">
                <a:ea typeface="宋体" pitchFamily="2" charset="-122"/>
              </a:rPr>
              <a:t>各种实际数据成员；</a:t>
            </a:r>
          </a:p>
          <a:p>
            <a:pPr marL="1013677" lvl="1" indent="-544662">
              <a:buFont typeface="Wingdings" pitchFamily="2" charset="2"/>
              <a:buAutoNum type="arabicPeriod"/>
            </a:pPr>
            <a:r>
              <a:rPr lang="zh-CN" altLang="en-US">
                <a:ea typeface="宋体" pitchFamily="2" charset="-122"/>
              </a:rPr>
              <a:t>一个或几个指向自身结构的指针；</a:t>
            </a:r>
          </a:p>
        </p:txBody>
      </p:sp>
      <p:grpSp>
        <p:nvGrpSpPr>
          <p:cNvPr id="2" name="Group 4"/>
          <p:cNvGrpSpPr>
            <a:grpSpLocks/>
          </p:cNvGrpSpPr>
          <p:nvPr/>
        </p:nvGrpSpPr>
        <p:grpSpPr bwMode="auto">
          <a:xfrm>
            <a:off x="1584922" y="3358345"/>
            <a:ext cx="9990476" cy="1570402"/>
            <a:chOff x="748" y="2115"/>
            <a:chExt cx="4715" cy="989"/>
          </a:xfrm>
        </p:grpSpPr>
        <p:sp>
          <p:nvSpPr>
            <p:cNvPr id="110599" name="Text Box 5"/>
            <p:cNvSpPr txBox="1">
              <a:spLocks noChangeArrowheads="1"/>
            </p:cNvSpPr>
            <p:nvPr/>
          </p:nvSpPr>
          <p:spPr bwMode="auto">
            <a:xfrm>
              <a:off x="748" y="2115"/>
              <a:ext cx="2055" cy="989"/>
            </a:xfrm>
            <a:prstGeom prst="rect">
              <a:avLst/>
            </a:prstGeom>
            <a:solidFill>
              <a:schemeClr val="accent1"/>
            </a:solidFill>
            <a:ln w="9525">
              <a:noFill/>
              <a:miter lim="800000"/>
              <a:headEnd/>
              <a:tailEnd/>
            </a:ln>
          </p:spPr>
          <p:txBody>
            <a:bodyPr wrap="none">
              <a:spAutoFit/>
            </a:bodyPr>
            <a:lstStyle/>
            <a:p>
              <a:r>
                <a:rPr lang="en-US" altLang="zh-CN" dirty="0" err="1"/>
                <a:t>struct</a:t>
              </a:r>
              <a:r>
                <a:rPr lang="en-US" altLang="zh-CN" dirty="0"/>
                <a:t> </a:t>
              </a:r>
              <a:r>
                <a:rPr lang="en-US" altLang="zh-CN" dirty="0">
                  <a:solidFill>
                    <a:srgbClr val="3333FF"/>
                  </a:solidFill>
                </a:rPr>
                <a:t>Type</a:t>
              </a:r>
              <a:r>
                <a:rPr lang="en-US" altLang="zh-CN" dirty="0"/>
                <a:t> {</a:t>
              </a:r>
            </a:p>
            <a:p>
              <a:r>
                <a:rPr lang="en-US" altLang="zh-CN" dirty="0"/>
                <a:t>      </a:t>
              </a:r>
              <a:r>
                <a:rPr lang="en-US" altLang="zh-CN" dirty="0" err="1"/>
                <a:t>data_member</a:t>
              </a:r>
              <a:r>
                <a:rPr lang="en-US" altLang="zh-CN" dirty="0"/>
                <a:t>;	// </a:t>
              </a:r>
              <a:r>
                <a:rPr lang="zh-CN" altLang="en-US" dirty="0"/>
                <a:t>如 </a:t>
              </a:r>
              <a:r>
                <a:rPr lang="en-US" altLang="zh-CN" dirty="0" err="1"/>
                <a:t>int</a:t>
              </a:r>
              <a:r>
                <a:rPr lang="en-US" altLang="zh-CN" dirty="0"/>
                <a:t> n;</a:t>
              </a:r>
            </a:p>
            <a:p>
              <a:r>
                <a:rPr lang="en-US" altLang="zh-CN" dirty="0"/>
                <a:t>      </a:t>
              </a:r>
              <a:r>
                <a:rPr lang="en-US" altLang="zh-CN" dirty="0" err="1"/>
                <a:t>struct</a:t>
              </a:r>
              <a:r>
                <a:rPr lang="en-US" altLang="zh-CN" dirty="0"/>
                <a:t> </a:t>
              </a:r>
              <a:r>
                <a:rPr lang="en-US" altLang="zh-CN" dirty="0">
                  <a:solidFill>
                    <a:srgbClr val="3333FF"/>
                  </a:solidFill>
                </a:rPr>
                <a:t>Type</a:t>
              </a:r>
              <a:r>
                <a:rPr lang="en-US" altLang="zh-CN" dirty="0"/>
                <a:t> *link;</a:t>
              </a:r>
            </a:p>
            <a:p>
              <a:r>
                <a:rPr lang="en-US" altLang="zh-CN" dirty="0"/>
                <a:t>};</a:t>
              </a:r>
            </a:p>
          </p:txBody>
        </p:sp>
        <p:sp>
          <p:nvSpPr>
            <p:cNvPr id="110600" name="Rectangle 6"/>
            <p:cNvSpPr>
              <a:spLocks noChangeArrowheads="1"/>
            </p:cNvSpPr>
            <p:nvPr/>
          </p:nvSpPr>
          <p:spPr bwMode="auto">
            <a:xfrm>
              <a:off x="3833" y="2604"/>
              <a:ext cx="87" cy="291"/>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110601" name="Line 7"/>
            <p:cNvSpPr>
              <a:spLocks noChangeShapeType="1"/>
            </p:cNvSpPr>
            <p:nvPr/>
          </p:nvSpPr>
          <p:spPr bwMode="auto">
            <a:xfrm>
              <a:off x="3833" y="2750"/>
              <a:ext cx="1134" cy="0"/>
            </a:xfrm>
            <a:prstGeom prst="line">
              <a:avLst/>
            </a:prstGeom>
            <a:noFill/>
            <a:ln w="9525">
              <a:solidFill>
                <a:schemeClr val="tx1"/>
              </a:solidFill>
              <a:round/>
              <a:headEnd/>
              <a:tailEnd/>
            </a:ln>
          </p:spPr>
          <p:txBody>
            <a:bodyPr wrap="none">
              <a:spAutoFit/>
            </a:bodyPr>
            <a:lstStyle/>
            <a:p>
              <a:endParaRPr lang="zh-CN" altLang="en-US"/>
            </a:p>
          </p:txBody>
        </p:sp>
        <p:sp>
          <p:nvSpPr>
            <p:cNvPr id="110602" name="Text Box 8"/>
            <p:cNvSpPr txBox="1">
              <a:spLocks noChangeArrowheads="1"/>
            </p:cNvSpPr>
            <p:nvPr/>
          </p:nvSpPr>
          <p:spPr bwMode="auto">
            <a:xfrm>
              <a:off x="3956" y="2293"/>
              <a:ext cx="386" cy="291"/>
            </a:xfrm>
            <a:prstGeom prst="rect">
              <a:avLst/>
            </a:prstGeom>
            <a:noFill/>
            <a:ln w="9525">
              <a:noFill/>
              <a:miter lim="800000"/>
              <a:headEnd/>
              <a:tailEnd/>
            </a:ln>
          </p:spPr>
          <p:txBody>
            <a:bodyPr wrap="none">
              <a:spAutoFit/>
            </a:bodyPr>
            <a:lstStyle/>
            <a:p>
              <a:r>
                <a:rPr lang="en-US" altLang="zh-CN"/>
                <a:t>data</a:t>
              </a:r>
            </a:p>
          </p:txBody>
        </p:sp>
        <p:sp>
          <p:nvSpPr>
            <p:cNvPr id="110603" name="Freeform 9"/>
            <p:cNvSpPr>
              <a:spLocks/>
            </p:cNvSpPr>
            <p:nvPr/>
          </p:nvSpPr>
          <p:spPr bwMode="auto">
            <a:xfrm>
              <a:off x="3866" y="2713"/>
              <a:ext cx="1597" cy="146"/>
            </a:xfrm>
            <a:custGeom>
              <a:avLst/>
              <a:gdLst>
                <a:gd name="T0" fmla="*/ 0 w 1134"/>
                <a:gd name="T1" fmla="*/ 23 h 476"/>
                <a:gd name="T2" fmla="*/ 771 w 1134"/>
                <a:gd name="T3" fmla="*/ 23 h 476"/>
                <a:gd name="T4" fmla="*/ 1134 w 1134"/>
                <a:gd name="T5" fmla="*/ 0 h 476"/>
                <a:gd name="T6" fmla="*/ 0 60000 65536"/>
                <a:gd name="T7" fmla="*/ 0 60000 65536"/>
                <a:gd name="T8" fmla="*/ 0 60000 65536"/>
                <a:gd name="T9" fmla="*/ 0 w 1134"/>
                <a:gd name="T10" fmla="*/ 0 h 476"/>
                <a:gd name="T11" fmla="*/ 1134 w 1134"/>
                <a:gd name="T12" fmla="*/ 476 h 476"/>
              </a:gdLst>
              <a:ahLst/>
              <a:cxnLst>
                <a:cxn ang="T6">
                  <a:pos x="T0" y="T1"/>
                </a:cxn>
                <a:cxn ang="T7">
                  <a:pos x="T2" y="T3"/>
                </a:cxn>
                <a:cxn ang="T8">
                  <a:pos x="T4" y="T5"/>
                </a:cxn>
              </a:cxnLst>
              <a:rect l="T9" t="T10" r="T11" b="T12"/>
              <a:pathLst>
                <a:path w="1134" h="476">
                  <a:moveTo>
                    <a:pt x="0" y="408"/>
                  </a:moveTo>
                  <a:cubicBezTo>
                    <a:pt x="291" y="442"/>
                    <a:pt x="582" y="476"/>
                    <a:pt x="771" y="408"/>
                  </a:cubicBezTo>
                  <a:cubicBezTo>
                    <a:pt x="960" y="340"/>
                    <a:pt x="1073" y="68"/>
                    <a:pt x="1134" y="0"/>
                  </a:cubicBezTo>
                </a:path>
              </a:pathLst>
            </a:custGeom>
            <a:noFill/>
            <a:ln w="9525">
              <a:solidFill>
                <a:schemeClr val="tx1"/>
              </a:solidFill>
              <a:round/>
              <a:headEnd/>
              <a:tailEnd type="stealth" w="lg" len="lg"/>
            </a:ln>
          </p:spPr>
          <p:txBody>
            <a:bodyPr wrap="squar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灯片编号占位符 4"/>
          <p:cNvSpPr>
            <a:spLocks noGrp="1"/>
          </p:cNvSpPr>
          <p:nvPr>
            <p:ph type="sldNum" sz="quarter" idx="11"/>
          </p:nvPr>
        </p:nvSpPr>
        <p:spPr>
          <a:noFill/>
        </p:spPr>
        <p:txBody>
          <a:bodyPr/>
          <a:lstStyle/>
          <a:p>
            <a:fld id="{CA7B2171-06F5-49E3-8CE7-482A366EEE65}" type="slidenum">
              <a:rPr lang="en-US" altLang="zh-CN" smtClean="0"/>
              <a:pPr/>
              <a:t>133</a:t>
            </a:fld>
            <a:endParaRPr lang="en-US" altLang="zh-CN"/>
          </a:p>
        </p:txBody>
      </p:sp>
      <p:sp>
        <p:nvSpPr>
          <p:cNvPr id="111620"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72035" name="Rectangle 3"/>
          <p:cNvSpPr>
            <a:spLocks noGrp="1" noChangeArrowheads="1"/>
          </p:cNvSpPr>
          <p:nvPr>
            <p:ph type="body" idx="1"/>
          </p:nvPr>
        </p:nvSpPr>
        <p:spPr/>
        <p:txBody>
          <a:bodyPr/>
          <a:lstStyle/>
          <a:p>
            <a:pPr>
              <a:lnSpc>
                <a:spcPct val="70000"/>
              </a:lnSpc>
            </a:pPr>
            <a:r>
              <a:rPr lang="zh-CN" altLang="en-US" sz="2400" dirty="0">
                <a:latin typeface="Times New Roman" pitchFamily="18" charset="0"/>
                <a:ea typeface="宋体" pitchFamily="2" charset="-122"/>
                <a:cs typeface="Times New Roman" pitchFamily="18" charset="0"/>
              </a:rPr>
              <a:t>链表结构</a:t>
            </a:r>
          </a:p>
          <a:p>
            <a:pPr lvl="1">
              <a:lnSpc>
                <a:spcPct val="70000"/>
              </a:lnSpc>
              <a:buFont typeface="Wingdings" pitchFamily="2" charset="2"/>
              <a:buNone/>
            </a:pP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word {</a:t>
            </a:r>
          </a:p>
          <a:p>
            <a:pPr lvl="2" indent="0">
              <a:lnSpc>
                <a:spcPct val="80000"/>
              </a:lnSpc>
              <a:buNone/>
            </a:pPr>
            <a:r>
              <a:rPr lang="en-US" altLang="zh-CN" dirty="0">
                <a:latin typeface="Times New Roman" pitchFamily="18" charset="0"/>
                <a:ea typeface="宋体" pitchFamily="2" charset="-122"/>
                <a:cs typeface="Times New Roman" pitchFamily="18" charset="0"/>
              </a:rPr>
              <a:t>char *name;</a:t>
            </a:r>
          </a:p>
          <a:p>
            <a:pPr lvl="2" indent="0">
              <a:lnSpc>
                <a:spcPct val="80000"/>
              </a:lnSpc>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count;</a:t>
            </a:r>
          </a:p>
          <a:p>
            <a:pPr lvl="2" indent="0">
              <a:lnSpc>
                <a:spcPct val="80000"/>
              </a:lnSpc>
              <a:buNone/>
            </a:pPr>
            <a:r>
              <a:rPr lang="en-US" altLang="zh-CN" dirty="0" err="1">
                <a:latin typeface="Times New Roman" pitchFamily="18" charset="0"/>
                <a:ea typeface="宋体" pitchFamily="2" charset="-122"/>
                <a:cs typeface="Times New Roman" pitchFamily="18" charset="0"/>
              </a:rPr>
              <a:t>struct</a:t>
            </a:r>
            <a:r>
              <a:rPr lang="en-US" altLang="zh-CN" dirty="0">
                <a:latin typeface="Times New Roman" pitchFamily="18" charset="0"/>
                <a:ea typeface="宋体" pitchFamily="2" charset="-122"/>
                <a:cs typeface="Times New Roman" pitchFamily="18" charset="0"/>
              </a:rPr>
              <a:t> word *next;</a:t>
            </a:r>
          </a:p>
          <a:p>
            <a:pPr lvl="1">
              <a:lnSpc>
                <a:spcPct val="70000"/>
              </a:lnSpc>
              <a:buFont typeface="Wingdings" pitchFamily="2" charset="2"/>
              <a:buNone/>
            </a:pPr>
            <a:r>
              <a:rPr lang="en-US" altLang="zh-CN" sz="2400" dirty="0">
                <a:latin typeface="Times New Roman" pitchFamily="18" charset="0"/>
                <a:ea typeface="宋体" pitchFamily="2" charset="-122"/>
                <a:cs typeface="Times New Roman" pitchFamily="18" charset="0"/>
              </a:rPr>
              <a:t>} *base;</a:t>
            </a:r>
          </a:p>
          <a:p>
            <a:pPr>
              <a:lnSpc>
                <a:spcPct val="70000"/>
              </a:lnSpc>
            </a:pPr>
            <a:r>
              <a:rPr lang="zh-CN" altLang="en-US" sz="2400" dirty="0">
                <a:latin typeface="Times New Roman" pitchFamily="18" charset="0"/>
                <a:ea typeface="宋体" pitchFamily="2" charset="-122"/>
                <a:cs typeface="Times New Roman" pitchFamily="18" charset="0"/>
              </a:rPr>
              <a:t>二叉树结构</a:t>
            </a:r>
          </a:p>
          <a:p>
            <a:pPr lvl="1">
              <a:lnSpc>
                <a:spcPct val="70000"/>
              </a:lnSpc>
              <a:buFont typeface="Wingdings" pitchFamily="2" charset="2"/>
              <a:buNone/>
            </a:pP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tnode</a:t>
            </a:r>
            <a:r>
              <a:rPr lang="en-US" altLang="zh-CN" sz="2400" dirty="0">
                <a:latin typeface="Times New Roman" pitchFamily="18" charset="0"/>
                <a:ea typeface="宋体" pitchFamily="2" charset="-122"/>
                <a:cs typeface="Times New Roman" pitchFamily="18" charset="0"/>
              </a:rPr>
              <a:t> {</a:t>
            </a:r>
          </a:p>
          <a:p>
            <a:pPr lvl="2" indent="0">
              <a:lnSpc>
                <a:spcPct val="80000"/>
              </a:lnSpc>
              <a:buNone/>
            </a:pPr>
            <a:r>
              <a:rPr lang="en-US" altLang="zh-CN" dirty="0">
                <a:latin typeface="Times New Roman" pitchFamily="18" charset="0"/>
                <a:ea typeface="宋体" pitchFamily="2" charset="-122"/>
                <a:cs typeface="Times New Roman" pitchFamily="18" charset="0"/>
              </a:rPr>
              <a:t>char *word;</a:t>
            </a:r>
          </a:p>
          <a:p>
            <a:pPr lvl="2" indent="0">
              <a:lnSpc>
                <a:spcPct val="80000"/>
              </a:lnSpc>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count;</a:t>
            </a:r>
          </a:p>
          <a:p>
            <a:pPr lvl="2" indent="0">
              <a:lnSpc>
                <a:spcPct val="80000"/>
              </a:lnSpc>
              <a:buNone/>
            </a:pPr>
            <a:r>
              <a:rPr lang="en-US" altLang="zh-CN" dirty="0" err="1">
                <a:latin typeface="Times New Roman" pitchFamily="18" charset="0"/>
                <a:ea typeface="宋体" pitchFamily="2" charset="-122"/>
                <a:cs typeface="Times New Roman" pitchFamily="18" charset="0"/>
              </a:rPr>
              <a:t>struct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tnode</a:t>
            </a:r>
            <a:r>
              <a:rPr lang="en-US" altLang="zh-CN" dirty="0">
                <a:latin typeface="Times New Roman" pitchFamily="18" charset="0"/>
                <a:ea typeface="宋体" pitchFamily="2" charset="-122"/>
                <a:cs typeface="Times New Roman" pitchFamily="18" charset="0"/>
              </a:rPr>
              <a:t> *left;</a:t>
            </a:r>
          </a:p>
          <a:p>
            <a:pPr lvl="2" indent="0">
              <a:lnSpc>
                <a:spcPct val="80000"/>
              </a:lnSpc>
              <a:buNone/>
            </a:pPr>
            <a:r>
              <a:rPr lang="en-US" altLang="zh-CN" dirty="0" err="1">
                <a:latin typeface="Times New Roman" pitchFamily="18" charset="0"/>
                <a:ea typeface="宋体" pitchFamily="2" charset="-122"/>
                <a:cs typeface="Times New Roman" pitchFamily="18" charset="0"/>
              </a:rPr>
              <a:t>struct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tnode</a:t>
            </a:r>
            <a:r>
              <a:rPr lang="en-US" altLang="zh-CN" dirty="0">
                <a:latin typeface="Times New Roman" pitchFamily="18" charset="0"/>
                <a:ea typeface="宋体" pitchFamily="2" charset="-122"/>
                <a:cs typeface="Times New Roman" pitchFamily="18" charset="0"/>
              </a:rPr>
              <a:t> *right;</a:t>
            </a:r>
          </a:p>
          <a:p>
            <a:pPr lvl="1">
              <a:lnSpc>
                <a:spcPct val="70000"/>
              </a:lnSpc>
              <a:buFont typeface="Wingdings" pitchFamily="2" charset="2"/>
              <a:buNone/>
            </a:pPr>
            <a:r>
              <a:rPr lang="en-US" altLang="zh-CN" sz="2400" dirty="0">
                <a:latin typeface="Times New Roman" pitchFamily="18" charset="0"/>
                <a:ea typeface="宋体" pitchFamily="2" charset="-122"/>
                <a:cs typeface="Times New Roman" pitchFamily="18" charset="0"/>
              </a:rPr>
              <a:t>} *root;</a:t>
            </a:r>
          </a:p>
        </p:txBody>
      </p:sp>
      <p:grpSp>
        <p:nvGrpSpPr>
          <p:cNvPr id="2" name="Group 4"/>
          <p:cNvGrpSpPr>
            <a:grpSpLocks/>
          </p:cNvGrpSpPr>
          <p:nvPr/>
        </p:nvGrpSpPr>
        <p:grpSpPr bwMode="auto">
          <a:xfrm>
            <a:off x="4983586" y="1753006"/>
            <a:ext cx="6509173" cy="1219482"/>
            <a:chOff x="2280" y="12240"/>
            <a:chExt cx="7560" cy="1080"/>
          </a:xfrm>
        </p:grpSpPr>
        <p:sp>
          <p:nvSpPr>
            <p:cNvPr id="111650" name="Text Box 5"/>
            <p:cNvSpPr txBox="1">
              <a:spLocks noChangeArrowheads="1"/>
            </p:cNvSpPr>
            <p:nvPr/>
          </p:nvSpPr>
          <p:spPr bwMode="auto">
            <a:xfrm>
              <a:off x="2280" y="12240"/>
              <a:ext cx="1080" cy="360"/>
            </a:xfrm>
            <a:prstGeom prst="rect">
              <a:avLst/>
            </a:prstGeom>
            <a:solidFill>
              <a:srgbClr val="FFFFFF"/>
            </a:solidFill>
            <a:ln w="9525">
              <a:solidFill>
                <a:srgbClr val="000000"/>
              </a:solidFill>
              <a:miter lim="800000"/>
              <a:headEnd/>
              <a:tailEnd/>
            </a:ln>
          </p:spPr>
          <p:txBody>
            <a:bodyPr/>
            <a:lstStyle/>
            <a:p>
              <a:pPr algn="just"/>
              <a:r>
                <a:rPr lang="en-US" altLang="zh-CN" b="0" dirty="0">
                  <a:latin typeface="Times New Roman" pitchFamily="18" charset="0"/>
                </a:rPr>
                <a:t>base</a:t>
              </a:r>
            </a:p>
          </p:txBody>
        </p:sp>
        <p:sp>
          <p:nvSpPr>
            <p:cNvPr id="111651" name="Rectangle 6"/>
            <p:cNvSpPr>
              <a:spLocks noChangeArrowheads="1"/>
            </p:cNvSpPr>
            <p:nvPr/>
          </p:nvSpPr>
          <p:spPr bwMode="auto">
            <a:xfrm>
              <a:off x="432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2" name="Rectangle 7"/>
            <p:cNvSpPr>
              <a:spLocks noChangeArrowheads="1"/>
            </p:cNvSpPr>
            <p:nvPr/>
          </p:nvSpPr>
          <p:spPr bwMode="auto">
            <a:xfrm>
              <a:off x="624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3" name="Rectangle 8"/>
            <p:cNvSpPr>
              <a:spLocks noChangeArrowheads="1"/>
            </p:cNvSpPr>
            <p:nvPr/>
          </p:nvSpPr>
          <p:spPr bwMode="auto">
            <a:xfrm>
              <a:off x="816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4" name="Line 9"/>
            <p:cNvSpPr>
              <a:spLocks noChangeShapeType="1"/>
            </p:cNvSpPr>
            <p:nvPr/>
          </p:nvSpPr>
          <p:spPr bwMode="auto">
            <a:xfrm>
              <a:off x="4320" y="12600"/>
              <a:ext cx="1080" cy="0"/>
            </a:xfrm>
            <a:prstGeom prst="line">
              <a:avLst/>
            </a:prstGeom>
            <a:noFill/>
            <a:ln w="9525">
              <a:solidFill>
                <a:srgbClr val="000000"/>
              </a:solidFill>
              <a:round/>
              <a:headEnd/>
              <a:tailEnd/>
            </a:ln>
          </p:spPr>
          <p:txBody>
            <a:bodyPr/>
            <a:lstStyle/>
            <a:p>
              <a:endParaRPr lang="zh-CN" altLang="en-US"/>
            </a:p>
          </p:txBody>
        </p:sp>
        <p:sp>
          <p:nvSpPr>
            <p:cNvPr id="111655" name="Line 10"/>
            <p:cNvSpPr>
              <a:spLocks noChangeShapeType="1"/>
            </p:cNvSpPr>
            <p:nvPr/>
          </p:nvSpPr>
          <p:spPr bwMode="auto">
            <a:xfrm>
              <a:off x="4320" y="12960"/>
              <a:ext cx="1080" cy="0"/>
            </a:xfrm>
            <a:prstGeom prst="line">
              <a:avLst/>
            </a:prstGeom>
            <a:noFill/>
            <a:ln w="9525">
              <a:solidFill>
                <a:srgbClr val="000000"/>
              </a:solidFill>
              <a:round/>
              <a:headEnd/>
              <a:tailEnd/>
            </a:ln>
          </p:spPr>
          <p:txBody>
            <a:bodyPr/>
            <a:lstStyle/>
            <a:p>
              <a:endParaRPr lang="zh-CN" altLang="en-US"/>
            </a:p>
          </p:txBody>
        </p:sp>
        <p:sp>
          <p:nvSpPr>
            <p:cNvPr id="111656" name="Line 11"/>
            <p:cNvSpPr>
              <a:spLocks noChangeShapeType="1"/>
            </p:cNvSpPr>
            <p:nvPr/>
          </p:nvSpPr>
          <p:spPr bwMode="auto">
            <a:xfrm>
              <a:off x="6240" y="12600"/>
              <a:ext cx="1080" cy="0"/>
            </a:xfrm>
            <a:prstGeom prst="line">
              <a:avLst/>
            </a:prstGeom>
            <a:noFill/>
            <a:ln w="9525">
              <a:solidFill>
                <a:srgbClr val="000000"/>
              </a:solidFill>
              <a:round/>
              <a:headEnd/>
              <a:tailEnd/>
            </a:ln>
          </p:spPr>
          <p:txBody>
            <a:bodyPr/>
            <a:lstStyle/>
            <a:p>
              <a:endParaRPr lang="zh-CN" altLang="en-US"/>
            </a:p>
          </p:txBody>
        </p:sp>
        <p:sp>
          <p:nvSpPr>
            <p:cNvPr id="111657" name="Line 12"/>
            <p:cNvSpPr>
              <a:spLocks noChangeShapeType="1"/>
            </p:cNvSpPr>
            <p:nvPr/>
          </p:nvSpPr>
          <p:spPr bwMode="auto">
            <a:xfrm>
              <a:off x="6240" y="12960"/>
              <a:ext cx="1080" cy="0"/>
            </a:xfrm>
            <a:prstGeom prst="line">
              <a:avLst/>
            </a:prstGeom>
            <a:noFill/>
            <a:ln w="9525">
              <a:solidFill>
                <a:srgbClr val="000000"/>
              </a:solidFill>
              <a:round/>
              <a:headEnd/>
              <a:tailEnd/>
            </a:ln>
          </p:spPr>
          <p:txBody>
            <a:bodyPr/>
            <a:lstStyle/>
            <a:p>
              <a:endParaRPr lang="zh-CN" altLang="en-US"/>
            </a:p>
          </p:txBody>
        </p:sp>
        <p:sp>
          <p:nvSpPr>
            <p:cNvPr id="111658" name="Line 13"/>
            <p:cNvSpPr>
              <a:spLocks noChangeShapeType="1"/>
            </p:cNvSpPr>
            <p:nvPr/>
          </p:nvSpPr>
          <p:spPr bwMode="auto">
            <a:xfrm>
              <a:off x="8160" y="12600"/>
              <a:ext cx="1080" cy="0"/>
            </a:xfrm>
            <a:prstGeom prst="line">
              <a:avLst/>
            </a:prstGeom>
            <a:noFill/>
            <a:ln w="9525">
              <a:solidFill>
                <a:srgbClr val="000000"/>
              </a:solidFill>
              <a:round/>
              <a:headEnd/>
              <a:tailEnd/>
            </a:ln>
          </p:spPr>
          <p:txBody>
            <a:bodyPr/>
            <a:lstStyle/>
            <a:p>
              <a:endParaRPr lang="zh-CN" altLang="en-US"/>
            </a:p>
          </p:txBody>
        </p:sp>
        <p:sp>
          <p:nvSpPr>
            <p:cNvPr id="111659" name="Line 14"/>
            <p:cNvSpPr>
              <a:spLocks noChangeShapeType="1"/>
            </p:cNvSpPr>
            <p:nvPr/>
          </p:nvSpPr>
          <p:spPr bwMode="auto">
            <a:xfrm>
              <a:off x="8160" y="12960"/>
              <a:ext cx="1080" cy="0"/>
            </a:xfrm>
            <a:prstGeom prst="line">
              <a:avLst/>
            </a:prstGeom>
            <a:noFill/>
            <a:ln w="9525">
              <a:solidFill>
                <a:srgbClr val="000000"/>
              </a:solidFill>
              <a:round/>
              <a:headEnd/>
              <a:tailEnd/>
            </a:ln>
          </p:spPr>
          <p:txBody>
            <a:bodyPr/>
            <a:lstStyle/>
            <a:p>
              <a:endParaRPr lang="zh-CN" altLang="en-US"/>
            </a:p>
          </p:txBody>
        </p:sp>
        <p:sp>
          <p:nvSpPr>
            <p:cNvPr id="111660" name="Text Box 15"/>
            <p:cNvSpPr txBox="1">
              <a:spLocks noChangeArrowheads="1"/>
            </p:cNvSpPr>
            <p:nvPr/>
          </p:nvSpPr>
          <p:spPr bwMode="auto">
            <a:xfrm>
              <a:off x="4320" y="12240"/>
              <a:ext cx="1080" cy="360"/>
            </a:xfrm>
            <a:prstGeom prst="rect">
              <a:avLst/>
            </a:prstGeom>
            <a:noFill/>
            <a:ln w="9525">
              <a:noFill/>
              <a:miter lim="800000"/>
              <a:headEnd/>
              <a:tailEnd/>
            </a:ln>
          </p:spPr>
          <p:txBody>
            <a:bodyPr/>
            <a:lstStyle/>
            <a:p>
              <a:pPr algn="just"/>
              <a:r>
                <a:rPr lang="en-US" altLang="zh-CN" b="0">
                  <a:latin typeface="Times New Roman" pitchFamily="18" charset="0"/>
                </a:rPr>
                <a:t>int</a:t>
              </a:r>
            </a:p>
          </p:txBody>
        </p:sp>
        <p:sp>
          <p:nvSpPr>
            <p:cNvPr id="111661" name="Text Box 16"/>
            <p:cNvSpPr txBox="1">
              <a:spLocks noChangeArrowheads="1"/>
            </p:cNvSpPr>
            <p:nvPr/>
          </p:nvSpPr>
          <p:spPr bwMode="auto">
            <a:xfrm>
              <a:off x="4320" y="12600"/>
              <a:ext cx="1080" cy="360"/>
            </a:xfrm>
            <a:prstGeom prst="rect">
              <a:avLst/>
            </a:prstGeom>
            <a:noFill/>
            <a:ln w="9525">
              <a:noFill/>
              <a:miter lim="800000"/>
              <a:headEnd/>
              <a:tailEnd/>
            </a:ln>
          </p:spPr>
          <p:txBody>
            <a:bodyPr/>
            <a:lstStyle/>
            <a:p>
              <a:pPr algn="just"/>
              <a:r>
                <a:rPr lang="en-US" altLang="zh-CN" b="0">
                  <a:latin typeface="Times New Roman" pitchFamily="18" charset="0"/>
                </a:rPr>
                <a:t>5</a:t>
              </a:r>
            </a:p>
          </p:txBody>
        </p:sp>
        <p:sp>
          <p:nvSpPr>
            <p:cNvPr id="111662" name="Text Box 17"/>
            <p:cNvSpPr txBox="1">
              <a:spLocks noChangeArrowheads="1"/>
            </p:cNvSpPr>
            <p:nvPr/>
          </p:nvSpPr>
          <p:spPr bwMode="auto">
            <a:xfrm>
              <a:off x="6240" y="12240"/>
              <a:ext cx="1080" cy="360"/>
            </a:xfrm>
            <a:prstGeom prst="rect">
              <a:avLst/>
            </a:prstGeom>
            <a:noFill/>
            <a:ln w="9525">
              <a:noFill/>
              <a:miter lim="800000"/>
              <a:headEnd/>
              <a:tailEnd/>
            </a:ln>
          </p:spPr>
          <p:txBody>
            <a:bodyPr/>
            <a:lstStyle/>
            <a:p>
              <a:pPr algn="just"/>
              <a:r>
                <a:rPr lang="en-US" altLang="zh-CN" b="0">
                  <a:latin typeface="Times New Roman" pitchFamily="18" charset="0"/>
                </a:rPr>
                <a:t>float</a:t>
              </a:r>
            </a:p>
          </p:txBody>
        </p:sp>
        <p:sp>
          <p:nvSpPr>
            <p:cNvPr id="111663" name="Text Box 18"/>
            <p:cNvSpPr txBox="1">
              <a:spLocks noChangeArrowheads="1"/>
            </p:cNvSpPr>
            <p:nvPr/>
          </p:nvSpPr>
          <p:spPr bwMode="auto">
            <a:xfrm>
              <a:off x="6240" y="12600"/>
              <a:ext cx="1080" cy="360"/>
            </a:xfrm>
            <a:prstGeom prst="rect">
              <a:avLst/>
            </a:prstGeom>
            <a:noFill/>
            <a:ln w="9525">
              <a:noFill/>
              <a:miter lim="800000"/>
              <a:headEnd/>
              <a:tailEnd/>
            </a:ln>
          </p:spPr>
          <p:txBody>
            <a:bodyPr/>
            <a:lstStyle/>
            <a:p>
              <a:pPr algn="just"/>
              <a:r>
                <a:rPr lang="en-US" altLang="zh-CN" b="0">
                  <a:latin typeface="Times New Roman" pitchFamily="18" charset="0"/>
                </a:rPr>
                <a:t>2 </a:t>
              </a:r>
            </a:p>
          </p:txBody>
        </p:sp>
        <p:sp>
          <p:nvSpPr>
            <p:cNvPr id="111664" name="Text Box 19"/>
            <p:cNvSpPr txBox="1">
              <a:spLocks noChangeArrowheads="1"/>
            </p:cNvSpPr>
            <p:nvPr/>
          </p:nvSpPr>
          <p:spPr bwMode="auto">
            <a:xfrm>
              <a:off x="8160" y="12240"/>
              <a:ext cx="1080" cy="360"/>
            </a:xfrm>
            <a:prstGeom prst="rect">
              <a:avLst/>
            </a:prstGeom>
            <a:noFill/>
            <a:ln w="9525">
              <a:noFill/>
              <a:miter lim="800000"/>
              <a:headEnd/>
              <a:tailEnd/>
            </a:ln>
          </p:spPr>
          <p:txBody>
            <a:bodyPr/>
            <a:lstStyle/>
            <a:p>
              <a:pPr algn="just"/>
              <a:r>
                <a:rPr lang="en-US" altLang="zh-CN" b="0">
                  <a:latin typeface="Times New Roman" pitchFamily="18" charset="0"/>
                </a:rPr>
                <a:t>char</a:t>
              </a:r>
            </a:p>
          </p:txBody>
        </p:sp>
        <p:sp>
          <p:nvSpPr>
            <p:cNvPr id="111665" name="Text Box 20"/>
            <p:cNvSpPr txBox="1">
              <a:spLocks noChangeArrowheads="1"/>
            </p:cNvSpPr>
            <p:nvPr/>
          </p:nvSpPr>
          <p:spPr bwMode="auto">
            <a:xfrm>
              <a:off x="8160" y="12600"/>
              <a:ext cx="1080" cy="360"/>
            </a:xfrm>
            <a:prstGeom prst="rect">
              <a:avLst/>
            </a:prstGeom>
            <a:noFill/>
            <a:ln w="9525">
              <a:noFill/>
              <a:miter lim="800000"/>
              <a:headEnd/>
              <a:tailEnd/>
            </a:ln>
          </p:spPr>
          <p:txBody>
            <a:bodyPr/>
            <a:lstStyle/>
            <a:p>
              <a:pPr algn="just"/>
              <a:r>
                <a:rPr lang="en-US" altLang="zh-CN" b="0">
                  <a:latin typeface="Times New Roman" pitchFamily="18" charset="0"/>
                </a:rPr>
                <a:t>4</a:t>
              </a:r>
            </a:p>
          </p:txBody>
        </p:sp>
        <p:sp>
          <p:nvSpPr>
            <p:cNvPr id="111666" name="Line 21"/>
            <p:cNvSpPr>
              <a:spLocks noChangeShapeType="1"/>
            </p:cNvSpPr>
            <p:nvPr/>
          </p:nvSpPr>
          <p:spPr bwMode="auto">
            <a:xfrm>
              <a:off x="3240" y="12360"/>
              <a:ext cx="960" cy="0"/>
            </a:xfrm>
            <a:prstGeom prst="line">
              <a:avLst/>
            </a:prstGeom>
            <a:noFill/>
            <a:ln w="9525">
              <a:solidFill>
                <a:srgbClr val="000000"/>
              </a:solidFill>
              <a:round/>
              <a:headEnd/>
              <a:tailEnd type="triangle" w="med" len="med"/>
            </a:ln>
          </p:spPr>
          <p:txBody>
            <a:bodyPr/>
            <a:lstStyle/>
            <a:p>
              <a:endParaRPr lang="zh-CN" altLang="en-US"/>
            </a:p>
          </p:txBody>
        </p:sp>
        <p:sp>
          <p:nvSpPr>
            <p:cNvPr id="111667" name="Line 22"/>
            <p:cNvSpPr>
              <a:spLocks noChangeShapeType="1"/>
            </p:cNvSpPr>
            <p:nvPr/>
          </p:nvSpPr>
          <p:spPr bwMode="auto">
            <a:xfrm flipV="1">
              <a:off x="5280" y="12360"/>
              <a:ext cx="960" cy="720"/>
            </a:xfrm>
            <a:prstGeom prst="line">
              <a:avLst/>
            </a:prstGeom>
            <a:noFill/>
            <a:ln w="9525">
              <a:solidFill>
                <a:srgbClr val="000000"/>
              </a:solidFill>
              <a:round/>
              <a:headEnd/>
              <a:tailEnd type="triangle" w="med" len="med"/>
            </a:ln>
          </p:spPr>
          <p:txBody>
            <a:bodyPr/>
            <a:lstStyle/>
            <a:p>
              <a:endParaRPr lang="zh-CN" altLang="en-US"/>
            </a:p>
          </p:txBody>
        </p:sp>
        <p:sp>
          <p:nvSpPr>
            <p:cNvPr id="111668" name="Line 23"/>
            <p:cNvSpPr>
              <a:spLocks noChangeShapeType="1"/>
            </p:cNvSpPr>
            <p:nvPr/>
          </p:nvSpPr>
          <p:spPr bwMode="auto">
            <a:xfrm flipV="1">
              <a:off x="7080" y="12360"/>
              <a:ext cx="1080" cy="720"/>
            </a:xfrm>
            <a:prstGeom prst="line">
              <a:avLst/>
            </a:prstGeom>
            <a:noFill/>
            <a:ln w="9525">
              <a:solidFill>
                <a:srgbClr val="000000"/>
              </a:solidFill>
              <a:round/>
              <a:headEnd/>
              <a:tailEnd type="triangle" w="med" len="med"/>
            </a:ln>
          </p:spPr>
          <p:txBody>
            <a:bodyPr/>
            <a:lstStyle/>
            <a:p>
              <a:endParaRPr lang="zh-CN" altLang="en-US"/>
            </a:p>
          </p:txBody>
        </p:sp>
        <p:sp>
          <p:nvSpPr>
            <p:cNvPr id="111669" name="Line 24"/>
            <p:cNvSpPr>
              <a:spLocks noChangeShapeType="1"/>
            </p:cNvSpPr>
            <p:nvPr/>
          </p:nvSpPr>
          <p:spPr bwMode="auto">
            <a:xfrm flipV="1">
              <a:off x="9000" y="12360"/>
              <a:ext cx="840" cy="720"/>
            </a:xfrm>
            <a:prstGeom prst="line">
              <a:avLst/>
            </a:prstGeom>
            <a:noFill/>
            <a:ln w="9525">
              <a:solidFill>
                <a:srgbClr val="000000"/>
              </a:solidFill>
              <a:round/>
              <a:headEnd/>
              <a:tailEnd type="triangle" w="med" len="med"/>
            </a:ln>
          </p:spPr>
          <p:txBody>
            <a:bodyPr/>
            <a:lstStyle/>
            <a:p>
              <a:endParaRPr lang="zh-CN" altLang="en-US"/>
            </a:p>
          </p:txBody>
        </p:sp>
      </p:grpSp>
      <p:grpSp>
        <p:nvGrpSpPr>
          <p:cNvPr id="3" name="Group 25"/>
          <p:cNvGrpSpPr>
            <a:grpSpLocks/>
          </p:cNvGrpSpPr>
          <p:nvPr/>
        </p:nvGrpSpPr>
        <p:grpSpPr bwMode="auto">
          <a:xfrm>
            <a:off x="5797233" y="3506012"/>
            <a:ext cx="4881880" cy="2286529"/>
            <a:chOff x="2640" y="2760"/>
            <a:chExt cx="4560" cy="2640"/>
          </a:xfrm>
        </p:grpSpPr>
        <p:sp>
          <p:nvSpPr>
            <p:cNvPr id="111624" name="Text Box 26"/>
            <p:cNvSpPr txBox="1">
              <a:spLocks noChangeArrowheads="1"/>
            </p:cNvSpPr>
            <p:nvPr/>
          </p:nvSpPr>
          <p:spPr bwMode="auto">
            <a:xfrm>
              <a:off x="2640" y="2880"/>
              <a:ext cx="1080" cy="457"/>
            </a:xfrm>
            <a:prstGeom prst="rect">
              <a:avLst/>
            </a:prstGeom>
            <a:solidFill>
              <a:srgbClr val="FFFFFF"/>
            </a:solidFill>
            <a:ln w="9525">
              <a:solidFill>
                <a:srgbClr val="000000"/>
              </a:solidFill>
              <a:miter lim="800000"/>
              <a:headEnd/>
              <a:tailEnd/>
            </a:ln>
          </p:spPr>
          <p:txBody>
            <a:bodyPr/>
            <a:lstStyle/>
            <a:p>
              <a:pPr algn="just"/>
              <a:r>
                <a:rPr lang="en-US" altLang="zh-CN" b="0" dirty="0">
                  <a:latin typeface="Times New Roman" pitchFamily="18" charset="0"/>
                </a:rPr>
                <a:t>root</a:t>
              </a:r>
            </a:p>
          </p:txBody>
        </p:sp>
        <p:grpSp>
          <p:nvGrpSpPr>
            <p:cNvPr id="111625" name="Group 27"/>
            <p:cNvGrpSpPr>
              <a:grpSpLocks/>
            </p:cNvGrpSpPr>
            <p:nvPr/>
          </p:nvGrpSpPr>
          <p:grpSpPr bwMode="auto">
            <a:xfrm>
              <a:off x="3000" y="4920"/>
              <a:ext cx="1200" cy="480"/>
              <a:chOff x="5040" y="2880"/>
              <a:chExt cx="1200" cy="480"/>
            </a:xfrm>
          </p:grpSpPr>
          <p:sp>
            <p:nvSpPr>
              <p:cNvPr id="111647" name="Rectangle 28"/>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8" name="Line 29"/>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9" name="Line 30"/>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6" name="Group 31"/>
            <p:cNvGrpSpPr>
              <a:grpSpLocks/>
            </p:cNvGrpSpPr>
            <p:nvPr/>
          </p:nvGrpSpPr>
          <p:grpSpPr bwMode="auto">
            <a:xfrm>
              <a:off x="4080" y="3840"/>
              <a:ext cx="1200" cy="480"/>
              <a:chOff x="5040" y="2880"/>
              <a:chExt cx="1200" cy="480"/>
            </a:xfrm>
          </p:grpSpPr>
          <p:sp>
            <p:nvSpPr>
              <p:cNvPr id="111644" name="Rectangle 32"/>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5" name="Line 33"/>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6" name="Line 34"/>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7" name="Group 35"/>
            <p:cNvGrpSpPr>
              <a:grpSpLocks/>
            </p:cNvGrpSpPr>
            <p:nvPr/>
          </p:nvGrpSpPr>
          <p:grpSpPr bwMode="auto">
            <a:xfrm>
              <a:off x="6000" y="3840"/>
              <a:ext cx="1200" cy="480"/>
              <a:chOff x="5040" y="2880"/>
              <a:chExt cx="1200" cy="480"/>
            </a:xfrm>
          </p:grpSpPr>
          <p:sp>
            <p:nvSpPr>
              <p:cNvPr id="111641" name="Rectangle 36"/>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2" name="Line 37"/>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3" name="Line 38"/>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8" name="Group 39"/>
            <p:cNvGrpSpPr>
              <a:grpSpLocks/>
            </p:cNvGrpSpPr>
            <p:nvPr/>
          </p:nvGrpSpPr>
          <p:grpSpPr bwMode="auto">
            <a:xfrm>
              <a:off x="5040" y="2760"/>
              <a:ext cx="1200" cy="480"/>
              <a:chOff x="5040" y="2880"/>
              <a:chExt cx="1200" cy="480"/>
            </a:xfrm>
          </p:grpSpPr>
          <p:sp>
            <p:nvSpPr>
              <p:cNvPr id="111638" name="Rectangle 40"/>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39" name="Line 41"/>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0" name="Line 42"/>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9" name="Group 43"/>
            <p:cNvGrpSpPr>
              <a:grpSpLocks/>
            </p:cNvGrpSpPr>
            <p:nvPr/>
          </p:nvGrpSpPr>
          <p:grpSpPr bwMode="auto">
            <a:xfrm>
              <a:off x="5040" y="4920"/>
              <a:ext cx="1200" cy="480"/>
              <a:chOff x="5040" y="2880"/>
              <a:chExt cx="1200" cy="480"/>
            </a:xfrm>
          </p:grpSpPr>
          <p:sp>
            <p:nvSpPr>
              <p:cNvPr id="111635" name="Rectangle 44"/>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36" name="Line 45"/>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37" name="Line 46"/>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sp>
          <p:nvSpPr>
            <p:cNvPr id="111630" name="Line 47"/>
            <p:cNvSpPr>
              <a:spLocks noChangeShapeType="1"/>
            </p:cNvSpPr>
            <p:nvPr/>
          </p:nvSpPr>
          <p:spPr bwMode="auto">
            <a:xfrm flipH="1">
              <a:off x="4680" y="3120"/>
              <a:ext cx="600" cy="720"/>
            </a:xfrm>
            <a:prstGeom prst="line">
              <a:avLst/>
            </a:prstGeom>
            <a:noFill/>
            <a:ln w="9525">
              <a:solidFill>
                <a:srgbClr val="000000"/>
              </a:solidFill>
              <a:round/>
              <a:headEnd/>
              <a:tailEnd type="triangle" w="med" len="med"/>
            </a:ln>
          </p:spPr>
          <p:txBody>
            <a:bodyPr/>
            <a:lstStyle/>
            <a:p>
              <a:endParaRPr lang="zh-CN" altLang="en-US"/>
            </a:p>
          </p:txBody>
        </p:sp>
        <p:sp>
          <p:nvSpPr>
            <p:cNvPr id="111631" name="Line 48"/>
            <p:cNvSpPr>
              <a:spLocks noChangeShapeType="1"/>
            </p:cNvSpPr>
            <p:nvPr/>
          </p:nvSpPr>
          <p:spPr bwMode="auto">
            <a:xfrm>
              <a:off x="5880" y="312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2" name="Line 49"/>
            <p:cNvSpPr>
              <a:spLocks noChangeShapeType="1"/>
            </p:cNvSpPr>
            <p:nvPr/>
          </p:nvSpPr>
          <p:spPr bwMode="auto">
            <a:xfrm flipH="1">
              <a:off x="3600" y="420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3" name="Line 50"/>
            <p:cNvSpPr>
              <a:spLocks noChangeShapeType="1"/>
            </p:cNvSpPr>
            <p:nvPr/>
          </p:nvSpPr>
          <p:spPr bwMode="auto">
            <a:xfrm>
              <a:off x="4920" y="420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4" name="Line 51"/>
            <p:cNvSpPr>
              <a:spLocks noChangeShapeType="1"/>
            </p:cNvSpPr>
            <p:nvPr/>
          </p:nvSpPr>
          <p:spPr bwMode="auto">
            <a:xfrm>
              <a:off x="3600" y="3000"/>
              <a:ext cx="1320"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0" fill="hold"/>
                                        <p:tgtEl>
                                          <p:spTgt spid="2"/>
                                        </p:tgtEl>
                                        <p:attrNameLst>
                                          <p:attrName>ppt_x</p:attrName>
                                        </p:attrNameLst>
                                      </p:cBhvr>
                                      <p:tavLst>
                                        <p:tav tm="0">
                                          <p:val>
                                            <p:strVal val="1+#ppt_w/2"/>
                                          </p:val>
                                        </p:tav>
                                        <p:tav tm="100000">
                                          <p:val>
                                            <p:strVal val="#ppt_x"/>
                                          </p:val>
                                        </p:tav>
                                      </p:tavLst>
                                    </p:anim>
                                    <p:anim calcmode="lin" valueType="num">
                                      <p:cBhvr additive="base">
                                        <p:cTn id="28" dur="5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33" dur="500"/>
                                        <p:tgtEl>
                                          <p:spTgt spid="17203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36" dur="500"/>
                                        <p:tgtEl>
                                          <p:spTgt spid="172035">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9" dur="500"/>
                                        <p:tgtEl>
                                          <p:spTgt spid="172035">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42" dur="500"/>
                                        <p:tgtEl>
                                          <p:spTgt spid="172035">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72035">
                                            <p:txEl>
                                              <p:pRg st="10" end="10"/>
                                            </p:txEl>
                                          </p:spTgt>
                                        </p:tgtEl>
                                        <p:attrNameLst>
                                          <p:attrName>style.visibility</p:attrName>
                                        </p:attrNameLst>
                                      </p:cBhvr>
                                      <p:to>
                                        <p:strVal val="visible"/>
                                      </p:to>
                                    </p:set>
                                    <p:animEffect transition="in" filter="blinds(horizontal)">
                                      <p:cBhvr>
                                        <p:cTn id="45" dur="500"/>
                                        <p:tgtEl>
                                          <p:spTgt spid="172035">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72035">
                                            <p:txEl>
                                              <p:pRg st="11" end="11"/>
                                            </p:txEl>
                                          </p:spTgt>
                                        </p:tgtEl>
                                        <p:attrNameLst>
                                          <p:attrName>style.visibility</p:attrName>
                                        </p:attrNameLst>
                                      </p:cBhvr>
                                      <p:to>
                                        <p:strVal val="visible"/>
                                      </p:to>
                                    </p:set>
                                    <p:animEffect transition="in" filter="blinds(horizontal)">
                                      <p:cBhvr>
                                        <p:cTn id="48" dur="500"/>
                                        <p:tgtEl>
                                          <p:spTgt spid="172035">
                                            <p:txEl>
                                              <p:pRg st="11" end="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72035">
                                            <p:txEl>
                                              <p:pRg st="12" end="12"/>
                                            </p:txEl>
                                          </p:spTgt>
                                        </p:tgtEl>
                                        <p:attrNameLst>
                                          <p:attrName>style.visibility</p:attrName>
                                        </p:attrNameLst>
                                      </p:cBhvr>
                                      <p:to>
                                        <p:strVal val="visible"/>
                                      </p:to>
                                    </p:set>
                                    <p:animEffect transition="in" filter="blinds(horizontal)">
                                      <p:cBhvr>
                                        <p:cTn id="51" dur="500"/>
                                        <p:tgtEl>
                                          <p:spTgt spid="172035">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7" presetClass="entr" presetSubtype="2"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0" fill="hold"/>
                                        <p:tgtEl>
                                          <p:spTgt spid="3"/>
                                        </p:tgtEl>
                                        <p:attrNameLst>
                                          <p:attrName>ppt_x</p:attrName>
                                        </p:attrNameLst>
                                      </p:cBhvr>
                                      <p:tavLst>
                                        <p:tav tm="0">
                                          <p:val>
                                            <p:strVal val="1+#ppt_w/2"/>
                                          </p:val>
                                        </p:tav>
                                        <p:tav tm="100000">
                                          <p:val>
                                            <p:strVal val="#ppt_x"/>
                                          </p:val>
                                        </p:tav>
                                      </p:tavLst>
                                    </p:anim>
                                    <p:anim calcmode="lin" valueType="num">
                                      <p:cBhvr additive="base">
                                        <p:cTn id="57" dur="5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关于结构</a:t>
            </a:r>
          </a:p>
        </p:txBody>
      </p:sp>
      <p:sp>
        <p:nvSpPr>
          <p:cNvPr id="3" name="内容占位符 2"/>
          <p:cNvSpPr>
            <a:spLocks noGrp="1"/>
          </p:cNvSpPr>
          <p:nvPr>
            <p:ph idx="1"/>
          </p:nvPr>
        </p:nvSpPr>
        <p:spPr/>
        <p:txBody>
          <a:bodyPr/>
          <a:lstStyle/>
          <a:p>
            <a:pPr eaLnBrk="1" hangingPunct="1"/>
            <a:r>
              <a:rPr lang="zh-CN" altLang="en-US" dirty="0"/>
              <a:t>结构说明（三种说明方式，</a:t>
            </a:r>
            <a:r>
              <a:rPr lang="en-US" altLang="zh-CN" dirty="0" err="1"/>
              <a:t>typedef</a:t>
            </a:r>
            <a:r>
              <a:rPr lang="zh-CN" altLang="en-US" dirty="0"/>
              <a:t>，可以嵌套</a:t>
            </a:r>
            <a:r>
              <a:rPr lang="en-US" altLang="zh-CN" dirty="0"/>
              <a:t>[</a:t>
            </a:r>
            <a:r>
              <a:rPr lang="zh-CN" altLang="en-US" dirty="0"/>
              <a:t>但不能为自己，可以为自己的指针</a:t>
            </a:r>
            <a:r>
              <a:rPr lang="en-US" altLang="zh-CN" dirty="0"/>
              <a:t>]</a:t>
            </a:r>
            <a:r>
              <a:rPr lang="zh-CN" altLang="en-US" dirty="0"/>
              <a:t>）</a:t>
            </a:r>
            <a:endParaRPr lang="en-US" altLang="zh-CN" dirty="0"/>
          </a:p>
          <a:p>
            <a:pPr eaLnBrk="1" hangingPunct="1"/>
            <a:r>
              <a:rPr lang="zh-CN" altLang="en-US" dirty="0"/>
              <a:t>结构变量定义和初始化（定义时初始化、赋值）</a:t>
            </a:r>
            <a:endParaRPr lang="en-US" altLang="zh-CN" dirty="0"/>
          </a:p>
          <a:p>
            <a:pPr eaLnBrk="1" hangingPunct="1"/>
            <a:r>
              <a:rPr lang="zh-CN" altLang="en-US" dirty="0"/>
              <a:t>结构成员的引用（</a:t>
            </a:r>
            <a:r>
              <a:rPr lang="en-US" altLang="zh-CN" dirty="0"/>
              <a:t>.</a:t>
            </a:r>
            <a:r>
              <a:rPr lang="zh-CN" altLang="en-US" dirty="0"/>
              <a:t>访问；指针</a:t>
            </a:r>
            <a:r>
              <a:rPr lang="en-US" altLang="zh-CN" dirty="0"/>
              <a:t>-&gt;</a:t>
            </a:r>
            <a:r>
              <a:rPr lang="zh-CN" altLang="en-US" dirty="0"/>
              <a:t>；赋值；取地址）</a:t>
            </a:r>
            <a:endParaRPr lang="en-US" altLang="zh-CN" dirty="0"/>
          </a:p>
          <a:p>
            <a:pPr eaLnBrk="1" hangingPunct="1"/>
            <a:r>
              <a:rPr lang="zh-CN" altLang="en-US" dirty="0"/>
              <a:t>结构数组</a:t>
            </a:r>
            <a:endParaRPr lang="en-US" altLang="zh-CN" dirty="0"/>
          </a:p>
          <a:p>
            <a:pPr eaLnBrk="1" hangingPunct="1"/>
            <a:r>
              <a:rPr lang="zh-CN" altLang="en-US" dirty="0"/>
              <a:t>自引用结构（链式存储必不可少）</a:t>
            </a:r>
            <a:endParaRPr lang="zh-CN" altLang="zh-CN" dirty="0"/>
          </a:p>
          <a:p>
            <a:endParaRPr lang="zh-CN" altLang="en-US" dirty="0"/>
          </a:p>
        </p:txBody>
      </p:sp>
      <p:sp>
        <p:nvSpPr>
          <p:cNvPr id="4" name="页脚占位符 3"/>
          <p:cNvSpPr>
            <a:spLocks noGrp="1"/>
          </p:cNvSpPr>
          <p:nvPr>
            <p:ph type="ftr" sz="quarter" idx="10"/>
          </p:nvPr>
        </p:nvSpPr>
        <p:spPr/>
        <p:txBody>
          <a:bodyPr/>
          <a:lstStyle/>
          <a:p>
            <a:pPr>
              <a:defRPr/>
            </a:pPr>
            <a:r>
              <a:rPr lang="en-US" altLang="zh-CN" smtClean="0"/>
              <a:t>构造类型 – 数组和指针</a:t>
            </a:r>
            <a:endParaRPr lang="en-US" altLang="zh-CN"/>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134</a:t>
            </a:fld>
            <a:endParaRPr lang="en-US" altLang="zh-CN"/>
          </a:p>
        </p:txBody>
      </p:sp>
    </p:spTree>
    <p:extLst>
      <p:ext uri="{BB962C8B-B14F-4D97-AF65-F5344CB8AC3E}">
        <p14:creationId xmlns:p14="http://schemas.microsoft.com/office/powerpoint/2010/main" val="250905661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灯片编号占位符 4"/>
          <p:cNvSpPr>
            <a:spLocks noGrp="1"/>
          </p:cNvSpPr>
          <p:nvPr>
            <p:ph type="sldNum" sz="quarter" idx="11"/>
          </p:nvPr>
        </p:nvSpPr>
        <p:spPr>
          <a:noFill/>
        </p:spPr>
        <p:txBody>
          <a:bodyPr/>
          <a:lstStyle/>
          <a:p>
            <a:fld id="{29C59BB6-EB3D-4753-B3AF-4F6AB2C8A92C}" type="slidenum">
              <a:rPr lang="en-US" altLang="zh-CN" smtClean="0"/>
              <a:pPr/>
              <a:t>135</a:t>
            </a:fld>
            <a:endParaRPr lang="en-US" altLang="zh-CN"/>
          </a:p>
        </p:txBody>
      </p:sp>
      <p:sp>
        <p:nvSpPr>
          <p:cNvPr id="133124"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a:t>
            </a:r>
          </a:p>
        </p:txBody>
      </p:sp>
      <p:sp>
        <p:nvSpPr>
          <p:cNvPr id="133125" name="Rectangle 3"/>
          <p:cNvSpPr>
            <a:spLocks noGrp="1" noChangeArrowheads="1"/>
          </p:cNvSpPr>
          <p:nvPr>
            <p:ph type="body" idx="1"/>
          </p:nvPr>
        </p:nvSpPr>
        <p:spPr/>
        <p:txBody>
          <a:bodyPr/>
          <a:lstStyle/>
          <a:p>
            <a:r>
              <a:rPr lang="zh-CN" altLang="en-US" b="0">
                <a:ea typeface="宋体" pitchFamily="2" charset="-122"/>
              </a:rPr>
              <a:t>联合是一种数据类型，该类型变量可以在不同时间内维持定义它的不同类型和不同长度的对象，也就是说提供单独的变量，以便合理地保存几种类型中的任何一类变量。</a:t>
            </a:r>
          </a:p>
          <a:p>
            <a:pPr lvl="1">
              <a:buFont typeface="Wingdings" pitchFamily="2" charset="2"/>
              <a:buNone/>
            </a:pPr>
            <a:r>
              <a:rPr lang="zh-CN" altLang="en-US" b="1">
                <a:ea typeface="宋体" pitchFamily="2" charset="-122"/>
              </a:rPr>
              <a:t>定义形式：</a:t>
            </a:r>
          </a:p>
          <a:p>
            <a:pPr lvl="2" indent="0">
              <a:buNone/>
            </a:pPr>
            <a:r>
              <a:rPr lang="en-US" altLang="zh-CN" i="1">
                <a:solidFill>
                  <a:srgbClr val="0000CC"/>
                </a:solidFill>
                <a:ea typeface="宋体" pitchFamily="2" charset="-122"/>
              </a:rPr>
              <a:t>union  </a:t>
            </a:r>
            <a:r>
              <a:rPr lang="zh-CN" altLang="en-US" i="1">
                <a:solidFill>
                  <a:srgbClr val="0000CC"/>
                </a:solidFill>
                <a:ea typeface="宋体" pitchFamily="2" charset="-122"/>
              </a:rPr>
              <a:t>联合名 </a:t>
            </a:r>
            <a:r>
              <a:rPr lang="en-US" altLang="zh-CN" i="1">
                <a:solidFill>
                  <a:srgbClr val="0000CC"/>
                </a:solidFill>
                <a:ea typeface="宋体" pitchFamily="2" charset="-122"/>
              </a:rPr>
              <a:t>{</a:t>
            </a:r>
            <a:r>
              <a:rPr lang="zh-CN" altLang="en-US" i="1">
                <a:solidFill>
                  <a:srgbClr val="0000CC"/>
                </a:solidFill>
                <a:ea typeface="宋体" pitchFamily="2" charset="-122"/>
              </a:rPr>
              <a:t>分量表</a:t>
            </a:r>
            <a:r>
              <a:rPr lang="en-US" altLang="zh-CN" i="1">
                <a:solidFill>
                  <a:srgbClr val="0000CC"/>
                </a:solidFill>
                <a:ea typeface="宋体" pitchFamily="2" charset="-122"/>
              </a:rPr>
              <a:t>} </a:t>
            </a:r>
            <a:r>
              <a:rPr lang="zh-CN" altLang="en-US" i="1">
                <a:solidFill>
                  <a:srgbClr val="0000CC"/>
                </a:solidFill>
                <a:ea typeface="宋体" pitchFamily="2" charset="-122"/>
              </a:rPr>
              <a:t>联合变量名；</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灯片编号占位符 4"/>
          <p:cNvSpPr>
            <a:spLocks noGrp="1"/>
          </p:cNvSpPr>
          <p:nvPr>
            <p:ph type="sldNum" sz="quarter" idx="11"/>
          </p:nvPr>
        </p:nvSpPr>
        <p:spPr>
          <a:noFill/>
        </p:spPr>
        <p:txBody>
          <a:bodyPr/>
          <a:lstStyle/>
          <a:p>
            <a:fld id="{C03B52D5-99A8-4AB2-9F65-3BD6D0A28185}" type="slidenum">
              <a:rPr lang="en-US" altLang="zh-CN" smtClean="0"/>
              <a:pPr/>
              <a:t>136</a:t>
            </a:fld>
            <a:endParaRPr lang="en-US" altLang="zh-CN"/>
          </a:p>
        </p:txBody>
      </p:sp>
      <p:sp>
        <p:nvSpPr>
          <p:cNvPr id="134148" name="Rectangle 2"/>
          <p:cNvSpPr>
            <a:spLocks noGrp="1" noChangeArrowheads="1"/>
          </p:cNvSpPr>
          <p:nvPr>
            <p:ph type="title"/>
          </p:nvPr>
        </p:nvSpPr>
        <p:spPr/>
        <p:txBody>
          <a:bodyPr/>
          <a:lstStyle/>
          <a:p>
            <a:r>
              <a:rPr lang="zh-CN" altLang="en-US">
                <a:ea typeface="宋体" pitchFamily="2" charset="-122"/>
              </a:rPr>
              <a:t>联合（</a:t>
            </a:r>
            <a:r>
              <a:rPr lang="en-US" altLang="zh-CN">
                <a:ea typeface="宋体" pitchFamily="2" charset="-122"/>
              </a:rPr>
              <a:t>union</a:t>
            </a:r>
            <a:r>
              <a:rPr lang="zh-CN" altLang="en-US">
                <a:ea typeface="宋体" pitchFamily="2" charset="-122"/>
              </a:rPr>
              <a:t>）（续）*</a:t>
            </a:r>
          </a:p>
        </p:txBody>
      </p:sp>
      <p:sp>
        <p:nvSpPr>
          <p:cNvPr id="134149" name="Rectangle 3"/>
          <p:cNvSpPr>
            <a:spLocks noGrp="1" noChangeArrowheads="1"/>
          </p:cNvSpPr>
          <p:nvPr>
            <p:ph type="body" idx="1"/>
          </p:nvPr>
        </p:nvSpPr>
        <p:spPr>
          <a:xfrm>
            <a:off x="1296816" y="1124682"/>
            <a:ext cx="9484069" cy="4970026"/>
          </a:xfrm>
        </p:spPr>
        <p:txBody>
          <a:bodyPr/>
          <a:lstStyle/>
          <a:p>
            <a:pPr>
              <a:lnSpc>
                <a:spcPct val="80000"/>
              </a:lnSpc>
              <a:spcBef>
                <a:spcPts val="600"/>
              </a:spcBef>
              <a:buFont typeface="Wingdings" pitchFamily="2" charset="2"/>
              <a:buNone/>
            </a:pPr>
            <a:r>
              <a:rPr lang="zh-CN" altLang="en-US" sz="2400" b="0" dirty="0">
                <a:latin typeface="Times New Roman" pitchFamily="18" charset="0"/>
                <a:ea typeface="宋体" pitchFamily="2" charset="-122"/>
                <a:cs typeface="Times New Roman" pitchFamily="18" charset="0"/>
              </a:rPr>
              <a:t>例：</a:t>
            </a:r>
          </a:p>
          <a:p>
            <a:pPr lvl="1">
              <a:lnSpc>
                <a:spcPct val="8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union  </a:t>
            </a:r>
            <a:r>
              <a:rPr lang="en-US" altLang="zh-CN" sz="2400" dirty="0" err="1">
                <a:latin typeface="Times New Roman" pitchFamily="18" charset="0"/>
                <a:ea typeface="宋体" pitchFamily="2" charset="-122"/>
                <a:cs typeface="Times New Roman" pitchFamily="18" charset="0"/>
              </a:rPr>
              <a:t>v_tag</a:t>
            </a:r>
            <a:r>
              <a:rPr lang="en-US" altLang="zh-CN" sz="2400" dirty="0">
                <a:latin typeface="Times New Roman" pitchFamily="18" charset="0"/>
                <a:ea typeface="宋体" pitchFamily="2" charset="-122"/>
                <a:cs typeface="Times New Roman" pitchFamily="18" charset="0"/>
              </a:rPr>
              <a:t> {</a:t>
            </a:r>
          </a:p>
          <a:p>
            <a:pPr lvl="2" indent="0">
              <a:lnSpc>
                <a:spcPct val="80000"/>
              </a:lnSpc>
              <a:spcBef>
                <a:spcPts val="600"/>
              </a:spcBef>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ival</a:t>
            </a:r>
            <a:r>
              <a:rPr lang="en-US" altLang="zh-CN" dirty="0">
                <a:latin typeface="Times New Roman" pitchFamily="18" charset="0"/>
                <a:ea typeface="宋体" pitchFamily="2" charset="-122"/>
                <a:cs typeface="Times New Roman" pitchFamily="18" charset="0"/>
              </a:rPr>
              <a:t>;</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float  </a:t>
            </a:r>
            <a:r>
              <a:rPr lang="en-US" altLang="zh-CN" dirty="0" err="1">
                <a:latin typeface="Times New Roman" pitchFamily="18" charset="0"/>
                <a:ea typeface="宋体" pitchFamily="2" charset="-122"/>
                <a:cs typeface="Times New Roman" pitchFamily="18" charset="0"/>
              </a:rPr>
              <a:t>fval</a:t>
            </a:r>
            <a:r>
              <a:rPr lang="en-US" altLang="zh-CN" dirty="0">
                <a:latin typeface="Times New Roman" pitchFamily="18" charset="0"/>
                <a:ea typeface="宋体" pitchFamily="2" charset="-122"/>
                <a:cs typeface="Times New Roman" pitchFamily="18" charset="0"/>
              </a:rPr>
              <a:t>;</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char  *</a:t>
            </a:r>
            <a:r>
              <a:rPr lang="en-US" altLang="zh-CN" dirty="0" err="1">
                <a:latin typeface="Times New Roman" pitchFamily="18" charset="0"/>
                <a:ea typeface="宋体" pitchFamily="2" charset="-122"/>
                <a:cs typeface="Times New Roman" pitchFamily="18" charset="0"/>
              </a:rPr>
              <a:t>pval</a:t>
            </a:r>
            <a:r>
              <a:rPr lang="en-US" altLang="zh-CN" dirty="0">
                <a:latin typeface="Times New Roman" pitchFamily="18" charset="0"/>
                <a:ea typeface="宋体" pitchFamily="2" charset="-122"/>
                <a:cs typeface="Times New Roman" pitchFamily="18" charset="0"/>
              </a:rPr>
              <a:t>;</a:t>
            </a:r>
          </a:p>
          <a:p>
            <a:pPr lvl="1">
              <a:lnSpc>
                <a:spcPct val="8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uval</a:t>
            </a:r>
            <a:r>
              <a:rPr lang="en-US" altLang="zh-CN" sz="2400" dirty="0">
                <a:latin typeface="Times New Roman" pitchFamily="18" charset="0"/>
                <a:ea typeface="宋体" pitchFamily="2" charset="-122"/>
                <a:cs typeface="Times New Roman" pitchFamily="18" charset="0"/>
              </a:rPr>
              <a:t>;</a:t>
            </a:r>
          </a:p>
          <a:p>
            <a:pPr lvl="1">
              <a:lnSpc>
                <a:spcPct val="80000"/>
              </a:lnSpc>
              <a:spcBef>
                <a:spcPts val="600"/>
              </a:spcBef>
              <a:buFont typeface="Wingdings" pitchFamily="2" charset="2"/>
              <a:buNone/>
            </a:pPr>
            <a:r>
              <a:rPr lang="zh-CN" altLang="en-US" sz="2400" dirty="0">
                <a:latin typeface="Times New Roman" pitchFamily="18" charset="0"/>
                <a:ea typeface="宋体" pitchFamily="2" charset="-122"/>
                <a:cs typeface="Times New Roman" pitchFamily="18" charset="0"/>
              </a:rPr>
              <a:t>下面是联合的使用：</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if(</a:t>
            </a:r>
            <a:r>
              <a:rPr lang="en-US" altLang="zh-CN" dirty="0" err="1">
                <a:latin typeface="Times New Roman" pitchFamily="18" charset="0"/>
                <a:ea typeface="宋体" pitchFamily="2" charset="-122"/>
                <a:cs typeface="Times New Roman" pitchFamily="18" charset="0"/>
              </a:rPr>
              <a:t>utype</a:t>
            </a:r>
            <a:r>
              <a:rPr lang="en-US" altLang="zh-CN" dirty="0">
                <a:latin typeface="Times New Roman" pitchFamily="18" charset="0"/>
                <a:ea typeface="宋体" pitchFamily="2" charset="-122"/>
                <a:cs typeface="Times New Roman" pitchFamily="18" charset="0"/>
              </a:rPr>
              <a:t> = = INT)</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printf</a:t>
            </a:r>
            <a:r>
              <a:rPr lang="en-US" altLang="zh-CN" dirty="0">
                <a:latin typeface="Times New Roman" pitchFamily="18" charset="0"/>
                <a:ea typeface="宋体" pitchFamily="2" charset="-122"/>
                <a:cs typeface="Times New Roman" pitchFamily="18" charset="0"/>
              </a:rPr>
              <a:t>(“%d\n”, </a:t>
            </a:r>
            <a:r>
              <a:rPr lang="en-US" altLang="zh-CN" dirty="0" err="1">
                <a:latin typeface="Times New Roman" pitchFamily="18" charset="0"/>
                <a:ea typeface="宋体" pitchFamily="2" charset="-122"/>
                <a:cs typeface="Times New Roman" pitchFamily="18" charset="0"/>
              </a:rPr>
              <a:t>uval.ival</a:t>
            </a:r>
            <a:r>
              <a:rPr lang="en-US" altLang="zh-CN" dirty="0">
                <a:latin typeface="Times New Roman" pitchFamily="18" charset="0"/>
                <a:ea typeface="宋体" pitchFamily="2" charset="-122"/>
                <a:cs typeface="Times New Roman" pitchFamily="18" charset="0"/>
              </a:rPr>
              <a:t>);</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else if (</a:t>
            </a:r>
            <a:r>
              <a:rPr lang="en-US" altLang="zh-CN" dirty="0" err="1">
                <a:latin typeface="Times New Roman" pitchFamily="18" charset="0"/>
                <a:ea typeface="宋体" pitchFamily="2" charset="-122"/>
                <a:cs typeface="Times New Roman" pitchFamily="18" charset="0"/>
              </a:rPr>
              <a:t>utype</a:t>
            </a:r>
            <a:r>
              <a:rPr lang="en-US" altLang="zh-CN" dirty="0">
                <a:latin typeface="Times New Roman" pitchFamily="18" charset="0"/>
                <a:ea typeface="宋体" pitchFamily="2" charset="-122"/>
                <a:cs typeface="Times New Roman" pitchFamily="18" charset="0"/>
              </a:rPr>
              <a:t> = = FLOAT)</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printf</a:t>
            </a:r>
            <a:r>
              <a:rPr lang="en-US" altLang="zh-CN" dirty="0">
                <a:latin typeface="Times New Roman" pitchFamily="18" charset="0"/>
                <a:ea typeface="宋体" pitchFamily="2" charset="-122"/>
                <a:cs typeface="Times New Roman" pitchFamily="18" charset="0"/>
              </a:rPr>
              <a:t>(“%f\n”, </a:t>
            </a:r>
            <a:r>
              <a:rPr lang="en-US" altLang="zh-CN" dirty="0" err="1">
                <a:latin typeface="Times New Roman" pitchFamily="18" charset="0"/>
                <a:ea typeface="宋体" pitchFamily="2" charset="-122"/>
                <a:cs typeface="Times New Roman" pitchFamily="18" charset="0"/>
              </a:rPr>
              <a:t>uval.fval</a:t>
            </a:r>
            <a:r>
              <a:rPr lang="en-US" altLang="zh-CN" dirty="0">
                <a:latin typeface="Times New Roman" pitchFamily="18" charset="0"/>
                <a:ea typeface="宋体" pitchFamily="2" charset="-122"/>
                <a:cs typeface="Times New Roman" pitchFamily="18" charset="0"/>
              </a:rPr>
              <a:t>);</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else if(</a:t>
            </a:r>
            <a:r>
              <a:rPr lang="en-US" altLang="zh-CN" dirty="0" err="1">
                <a:latin typeface="Times New Roman" pitchFamily="18" charset="0"/>
                <a:ea typeface="宋体" pitchFamily="2" charset="-122"/>
                <a:cs typeface="Times New Roman" pitchFamily="18" charset="0"/>
              </a:rPr>
              <a:t>utype</a:t>
            </a:r>
            <a:r>
              <a:rPr lang="en-US" altLang="zh-CN" dirty="0">
                <a:latin typeface="Times New Roman" pitchFamily="18" charset="0"/>
                <a:ea typeface="宋体" pitchFamily="2" charset="-122"/>
                <a:cs typeface="Times New Roman" pitchFamily="18" charset="0"/>
              </a:rPr>
              <a:t> = = STRING)</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printf</a:t>
            </a:r>
            <a:r>
              <a:rPr lang="en-US" altLang="zh-CN" dirty="0">
                <a:latin typeface="Times New Roman" pitchFamily="18" charset="0"/>
                <a:ea typeface="宋体" pitchFamily="2" charset="-122"/>
                <a:cs typeface="Times New Roman" pitchFamily="18" charset="0"/>
              </a:rPr>
              <a:t>(“%s\n”, </a:t>
            </a:r>
            <a:r>
              <a:rPr lang="en-US" altLang="zh-CN" dirty="0" err="1">
                <a:latin typeface="Times New Roman" pitchFamily="18" charset="0"/>
                <a:ea typeface="宋体" pitchFamily="2" charset="-122"/>
                <a:cs typeface="Times New Roman" pitchFamily="18" charset="0"/>
              </a:rPr>
              <a:t>uval.pval</a:t>
            </a:r>
            <a:r>
              <a:rPr lang="en-US" altLang="zh-CN" dirty="0">
                <a:latin typeface="Times New Roman" pitchFamily="18" charset="0"/>
                <a:ea typeface="宋体" pitchFamily="2" charset="-122"/>
                <a:cs typeface="Times New Roman" pitchFamily="18" charset="0"/>
              </a:rPr>
              <a:t>);</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else</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printf</a:t>
            </a:r>
            <a:r>
              <a:rPr lang="en-US" altLang="zh-CN" dirty="0">
                <a:latin typeface="Times New Roman" pitchFamily="18" charset="0"/>
                <a:ea typeface="宋体" pitchFamily="2" charset="-122"/>
                <a:cs typeface="Times New Roman" pitchFamily="18" charset="0"/>
              </a:rPr>
              <a:t>(“bad type\n”);</a:t>
            </a:r>
          </a:p>
          <a:p>
            <a:pPr>
              <a:lnSpc>
                <a:spcPct val="80000"/>
              </a:lnSpc>
              <a:spcBef>
                <a:spcPts val="600"/>
              </a:spcBef>
              <a:buNone/>
            </a:pPr>
            <a:r>
              <a:rPr lang="en-US" altLang="zh-CN" sz="2400" b="0" dirty="0">
                <a:latin typeface="Times New Roman" pitchFamily="18" charset="0"/>
                <a:ea typeface="宋体" pitchFamily="2" charset="-122"/>
                <a:cs typeface="Times New Roman" pitchFamily="18" charset="0"/>
              </a:rPr>
              <a:t> </a:t>
            </a:r>
          </a:p>
        </p:txBody>
      </p:sp>
      <p:sp>
        <p:nvSpPr>
          <p:cNvPr id="2" name="矩形 1"/>
          <p:cNvSpPr/>
          <p:nvPr/>
        </p:nvSpPr>
        <p:spPr>
          <a:xfrm>
            <a:off x="5598294" y="1989634"/>
            <a:ext cx="6408712" cy="1815882"/>
          </a:xfrm>
          <a:prstGeom prst="rect">
            <a:avLst/>
          </a:prstGeom>
          <a:solidFill>
            <a:schemeClr val="bg1">
              <a:lumMod val="95000"/>
            </a:schemeClr>
          </a:solidFill>
        </p:spPr>
        <p:txBody>
          <a:bodyPr wrap="square">
            <a:spAutoFit/>
          </a:bodyPr>
          <a:lstStyle/>
          <a:p>
            <a:pPr marL="0" indent="0">
              <a:lnSpc>
                <a:spcPct val="80000"/>
              </a:lnSpc>
              <a:spcBef>
                <a:spcPts val="600"/>
              </a:spcBef>
              <a:buNone/>
            </a:pP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注意</a:t>
            </a:r>
            <a:r>
              <a:rPr lang="en-US" altLang="zh-CN" sz="2800" dirty="0">
                <a:latin typeface="Times New Roman" pitchFamily="18" charset="0"/>
                <a:cs typeface="Times New Roman" pitchFamily="18" charset="0"/>
              </a:rPr>
              <a:t>]</a:t>
            </a:r>
            <a:r>
              <a:rPr lang="zh-CN" altLang="en-US" sz="2800" b="0" dirty="0">
                <a:latin typeface="Times New Roman" pitchFamily="18" charset="0"/>
                <a:cs typeface="Times New Roman" pitchFamily="18" charset="0"/>
              </a:rPr>
              <a:t>：</a:t>
            </a:r>
            <a:r>
              <a:rPr lang="zh-CN" altLang="en-US" sz="2800" dirty="0">
                <a:solidFill>
                  <a:srgbClr val="0000CC"/>
                </a:solidFill>
                <a:latin typeface="Times New Roman" pitchFamily="18" charset="0"/>
                <a:ea typeface="楷体" pitchFamily="49" charset="-122"/>
                <a:cs typeface="Times New Roman" pitchFamily="18" charset="0"/>
              </a:rPr>
              <a:t>使用联合，用法必须一致，即取出的类型必须是最近存入的类型。</a:t>
            </a:r>
            <a:r>
              <a:rPr lang="zh-CN" altLang="en-US" sz="2800" b="0" dirty="0">
                <a:latin typeface="Times New Roman" pitchFamily="18" charset="0"/>
                <a:ea typeface="楷体" pitchFamily="49" charset="-122"/>
                <a:cs typeface="Times New Roman" pitchFamily="18" charset="0"/>
              </a:rPr>
              <a:t>因此，在使用联合时，要记住当前存于联合中的类型是什么，不允许存入是一种类型，而取出是另一种类型。</a:t>
            </a:r>
            <a:endParaRPr lang="zh-CN" altLang="en-US" sz="2800"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232702897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灯片编号占位符 4"/>
          <p:cNvSpPr>
            <a:spLocks noGrp="1"/>
          </p:cNvSpPr>
          <p:nvPr>
            <p:ph type="sldNum" sz="quarter" idx="11"/>
          </p:nvPr>
        </p:nvSpPr>
        <p:spPr>
          <a:noFill/>
        </p:spPr>
        <p:txBody>
          <a:bodyPr/>
          <a:lstStyle/>
          <a:p>
            <a:fld id="{75D70590-6F3F-43EC-9B79-E9FBD3B397FD}" type="slidenum">
              <a:rPr lang="en-US" altLang="zh-CN" smtClean="0">
                <a:latin typeface="Times New Roman" pitchFamily="18" charset="0"/>
                <a:cs typeface="Times New Roman" pitchFamily="18" charset="0"/>
              </a:rPr>
              <a:pPr/>
              <a:t>137</a:t>
            </a:fld>
            <a:endParaRPr lang="en-US" altLang="zh-CN">
              <a:latin typeface="Times New Roman" pitchFamily="18" charset="0"/>
              <a:cs typeface="Times New Roman" pitchFamily="18" charset="0"/>
            </a:endParaRPr>
          </a:p>
        </p:txBody>
      </p:sp>
      <p:sp>
        <p:nvSpPr>
          <p:cNvPr id="135172" name="Rectangle 2"/>
          <p:cNvSpPr>
            <a:spLocks noGrp="1" noChangeArrowheads="1"/>
          </p:cNvSpPr>
          <p:nvPr>
            <p:ph type="title"/>
          </p:nvPr>
        </p:nvSpPr>
        <p:spPr/>
        <p:txBody>
          <a:bodyPr/>
          <a:lstStyle/>
          <a:p>
            <a:r>
              <a:rPr lang="zh-CN" altLang="en-US" dirty="0">
                <a:latin typeface="Times New Roman" pitchFamily="18" charset="0"/>
                <a:ea typeface="宋体" pitchFamily="2" charset="-122"/>
                <a:cs typeface="Times New Roman" pitchFamily="18" charset="0"/>
              </a:rPr>
              <a:t>联合（</a:t>
            </a:r>
            <a:r>
              <a:rPr lang="en-US" altLang="zh-CN" dirty="0">
                <a:latin typeface="Times New Roman" pitchFamily="18" charset="0"/>
                <a:ea typeface="宋体" pitchFamily="2" charset="-122"/>
                <a:cs typeface="Times New Roman" pitchFamily="18" charset="0"/>
              </a:rPr>
              <a:t>union</a:t>
            </a:r>
            <a:r>
              <a:rPr lang="zh-CN" altLang="en-US" dirty="0">
                <a:latin typeface="Times New Roman" pitchFamily="18" charset="0"/>
                <a:ea typeface="宋体" pitchFamily="2" charset="-122"/>
                <a:cs typeface="Times New Roman" pitchFamily="18" charset="0"/>
              </a:rPr>
              <a:t>）（续）</a:t>
            </a:r>
          </a:p>
        </p:txBody>
      </p:sp>
      <p:sp>
        <p:nvSpPr>
          <p:cNvPr id="135173" name="Rectangle 3"/>
          <p:cNvSpPr>
            <a:spLocks noGrp="1" noChangeArrowheads="1"/>
          </p:cNvSpPr>
          <p:nvPr>
            <p:ph type="body" idx="1"/>
          </p:nvPr>
        </p:nvSpPr>
        <p:spPr>
          <a:xfrm>
            <a:off x="751307" y="1125538"/>
            <a:ext cx="10535620" cy="4557180"/>
          </a:xfrm>
        </p:spPr>
        <p:txBody>
          <a:bodyPr/>
          <a:lstStyle/>
          <a:p>
            <a:pPr marL="0" indent="0">
              <a:lnSpc>
                <a:spcPct val="85000"/>
              </a:lnSpc>
              <a:buNone/>
            </a:pPr>
            <a:r>
              <a:rPr lang="zh-CN" altLang="en-US" sz="2400" b="0" dirty="0">
                <a:latin typeface="Times New Roman" pitchFamily="18" charset="0"/>
                <a:ea typeface="宋体" pitchFamily="2" charset="-122"/>
                <a:cs typeface="Times New Roman" pitchFamily="18" charset="0"/>
              </a:rPr>
              <a:t>联合可以出现在结构和数组中，数组和结构也可以出现在联合中，下例是在编译中常见到的符号表：</a:t>
            </a:r>
          </a:p>
          <a:p>
            <a:pPr marL="0" indent="0">
              <a:lnSpc>
                <a:spcPct val="70000"/>
              </a:lnSpc>
              <a:buNone/>
            </a:pPr>
            <a:r>
              <a:rPr lang="zh-CN" altLang="en-US" sz="2400" b="0" dirty="0">
                <a:latin typeface="Times New Roman" pitchFamily="18" charset="0"/>
                <a:ea typeface="宋体" pitchFamily="2" charset="-122"/>
                <a:cs typeface="Times New Roman" pitchFamily="18" charset="0"/>
              </a:rPr>
              <a:t>例：</a:t>
            </a:r>
          </a:p>
          <a:p>
            <a:pPr lvl="1">
              <a:lnSpc>
                <a:spcPct val="70000"/>
              </a:lnSpc>
              <a:buFont typeface="Wingdings" pitchFamily="2" charset="2"/>
              <a:buNone/>
            </a:pPr>
            <a:r>
              <a:rPr lang="en-US" altLang="zh-CN" sz="2400" dirty="0" err="1">
                <a:latin typeface="Times New Roman" pitchFamily="18" charset="0"/>
                <a:ea typeface="宋体" pitchFamily="2" charset="-122"/>
                <a:cs typeface="Times New Roman" pitchFamily="18" charset="0"/>
              </a:rPr>
              <a:t>struct</a:t>
            </a:r>
            <a:r>
              <a:rPr lang="en-US" altLang="zh-CN" sz="2400" dirty="0">
                <a:latin typeface="Times New Roman" pitchFamily="18" charset="0"/>
                <a:ea typeface="宋体" pitchFamily="2" charset="-122"/>
                <a:cs typeface="Times New Roman" pitchFamily="18" charset="0"/>
              </a:rPr>
              <a:t> {</a:t>
            </a:r>
          </a:p>
          <a:p>
            <a:pPr marL="998548" lvl="2" indent="0">
              <a:lnSpc>
                <a:spcPct val="80000"/>
              </a:lnSpc>
              <a:buNone/>
            </a:pPr>
            <a:r>
              <a:rPr lang="en-US" altLang="zh-CN" dirty="0">
                <a:latin typeface="Times New Roman" pitchFamily="18" charset="0"/>
                <a:ea typeface="宋体" pitchFamily="2" charset="-122"/>
                <a:cs typeface="Times New Roman" pitchFamily="18" charset="0"/>
              </a:rPr>
              <a:t>char  *name;</a:t>
            </a:r>
          </a:p>
          <a:p>
            <a:pPr marL="998548" lvl="2" indent="0">
              <a:lnSpc>
                <a:spcPct val="80000"/>
              </a:lnSpc>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flags;</a:t>
            </a:r>
          </a:p>
          <a:p>
            <a:pPr marL="998548" lvl="2" indent="0">
              <a:lnSpc>
                <a:spcPct val="80000"/>
              </a:lnSpc>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utype</a:t>
            </a:r>
            <a:r>
              <a:rPr lang="en-US" altLang="zh-CN" dirty="0">
                <a:latin typeface="Times New Roman" pitchFamily="18" charset="0"/>
                <a:ea typeface="宋体" pitchFamily="2" charset="-122"/>
                <a:cs typeface="Times New Roman" pitchFamily="18" charset="0"/>
              </a:rPr>
              <a:t>;</a:t>
            </a:r>
          </a:p>
          <a:p>
            <a:pPr marL="998548" lvl="2" indent="0">
              <a:lnSpc>
                <a:spcPct val="80000"/>
              </a:lnSpc>
              <a:buNone/>
            </a:pPr>
            <a:r>
              <a:rPr lang="en-US" altLang="zh-CN" dirty="0">
                <a:latin typeface="Times New Roman" pitchFamily="18" charset="0"/>
                <a:ea typeface="宋体" pitchFamily="2" charset="-122"/>
                <a:cs typeface="Times New Roman" pitchFamily="18" charset="0"/>
              </a:rPr>
              <a:t>union {</a:t>
            </a:r>
          </a:p>
          <a:p>
            <a:pPr marL="1212253" lvl="3" indent="0">
              <a:lnSpc>
                <a:spcPct val="80000"/>
              </a:lnSpc>
            </a:pPr>
            <a:r>
              <a:rPr lang="en-US" altLang="zh-CN" sz="2100" dirty="0" err="1">
                <a:latin typeface="Times New Roman" pitchFamily="18" charset="0"/>
                <a:ea typeface="宋体" pitchFamily="2" charset="-122"/>
                <a:cs typeface="Times New Roman" pitchFamily="18" charset="0"/>
              </a:rPr>
              <a:t>int</a:t>
            </a:r>
            <a:r>
              <a:rPr lang="en-US" altLang="zh-CN" sz="2100" dirty="0">
                <a:latin typeface="Times New Roman" pitchFamily="18" charset="0"/>
                <a:ea typeface="宋体" pitchFamily="2" charset="-122"/>
                <a:cs typeface="Times New Roman" pitchFamily="18" charset="0"/>
              </a:rPr>
              <a:t>  </a:t>
            </a:r>
            <a:r>
              <a:rPr lang="en-US" altLang="zh-CN" sz="2100" dirty="0" err="1">
                <a:latin typeface="Times New Roman" pitchFamily="18" charset="0"/>
                <a:ea typeface="宋体" pitchFamily="2" charset="-122"/>
                <a:cs typeface="Times New Roman" pitchFamily="18" charset="0"/>
              </a:rPr>
              <a:t>ival</a:t>
            </a:r>
            <a:r>
              <a:rPr lang="en-US" altLang="zh-CN" sz="2100" dirty="0">
                <a:latin typeface="Times New Roman" pitchFamily="18" charset="0"/>
                <a:ea typeface="宋体" pitchFamily="2" charset="-122"/>
                <a:cs typeface="Times New Roman" pitchFamily="18" charset="0"/>
              </a:rPr>
              <a:t>;</a:t>
            </a:r>
          </a:p>
          <a:p>
            <a:pPr marL="1212253" lvl="3" indent="0">
              <a:lnSpc>
                <a:spcPct val="80000"/>
              </a:lnSpc>
            </a:pPr>
            <a:r>
              <a:rPr lang="en-US" altLang="zh-CN" sz="2100" dirty="0">
                <a:latin typeface="Times New Roman" pitchFamily="18" charset="0"/>
                <a:ea typeface="宋体" pitchFamily="2" charset="-122"/>
                <a:cs typeface="Times New Roman" pitchFamily="18" charset="0"/>
              </a:rPr>
              <a:t>float  </a:t>
            </a:r>
            <a:r>
              <a:rPr lang="en-US" altLang="zh-CN" sz="2100" dirty="0" err="1">
                <a:latin typeface="Times New Roman" pitchFamily="18" charset="0"/>
                <a:ea typeface="宋体" pitchFamily="2" charset="-122"/>
                <a:cs typeface="Times New Roman" pitchFamily="18" charset="0"/>
              </a:rPr>
              <a:t>fval</a:t>
            </a:r>
            <a:r>
              <a:rPr lang="en-US" altLang="zh-CN" sz="2100" dirty="0">
                <a:latin typeface="Times New Roman" pitchFamily="18" charset="0"/>
                <a:ea typeface="宋体" pitchFamily="2" charset="-122"/>
                <a:cs typeface="Times New Roman" pitchFamily="18" charset="0"/>
              </a:rPr>
              <a:t>;</a:t>
            </a:r>
          </a:p>
          <a:p>
            <a:pPr marL="1212253" lvl="3" indent="0">
              <a:lnSpc>
                <a:spcPct val="80000"/>
              </a:lnSpc>
            </a:pPr>
            <a:r>
              <a:rPr lang="en-US" altLang="zh-CN" sz="2100" dirty="0">
                <a:latin typeface="Times New Roman" pitchFamily="18" charset="0"/>
                <a:ea typeface="宋体" pitchFamily="2" charset="-122"/>
                <a:cs typeface="Times New Roman" pitchFamily="18" charset="0"/>
              </a:rPr>
              <a:t>char  *</a:t>
            </a:r>
            <a:r>
              <a:rPr lang="en-US" altLang="zh-CN" sz="2100" dirty="0" err="1">
                <a:latin typeface="Times New Roman" pitchFamily="18" charset="0"/>
                <a:ea typeface="宋体" pitchFamily="2" charset="-122"/>
                <a:cs typeface="Times New Roman" pitchFamily="18" charset="0"/>
              </a:rPr>
              <a:t>pval</a:t>
            </a:r>
            <a:r>
              <a:rPr lang="en-US" altLang="zh-CN" sz="2100" dirty="0">
                <a:latin typeface="Times New Roman" pitchFamily="18" charset="0"/>
                <a:ea typeface="宋体" pitchFamily="2" charset="-122"/>
                <a:cs typeface="Times New Roman" pitchFamily="18" charset="0"/>
              </a:rPr>
              <a:t>;</a:t>
            </a:r>
          </a:p>
          <a:p>
            <a:pPr marL="998548" lvl="2" indent="0">
              <a:lnSpc>
                <a:spcPct val="80000"/>
              </a:lnSpc>
              <a:buNone/>
            </a:pP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uval</a:t>
            </a:r>
            <a:r>
              <a:rPr lang="en-US" altLang="zh-CN" dirty="0">
                <a:latin typeface="Times New Roman" pitchFamily="18" charset="0"/>
                <a:ea typeface="宋体" pitchFamily="2" charset="-122"/>
                <a:cs typeface="Times New Roman" pitchFamily="18" charset="0"/>
              </a:rPr>
              <a:t>;</a:t>
            </a:r>
          </a:p>
          <a:p>
            <a:pPr lvl="1">
              <a:lnSpc>
                <a:spcPct val="70000"/>
              </a:lnSpc>
              <a:buFont typeface="Wingdings" pitchFamily="2" charset="2"/>
              <a:buNone/>
            </a:pP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symtab</a:t>
            </a:r>
            <a:r>
              <a:rPr lang="en-US" altLang="zh-CN" sz="2400" dirty="0">
                <a:latin typeface="Times New Roman" pitchFamily="18" charset="0"/>
                <a:ea typeface="宋体" pitchFamily="2" charset="-122"/>
                <a:cs typeface="Times New Roman" pitchFamily="18" charset="0"/>
              </a:rPr>
              <a:t>[NSYM];</a:t>
            </a:r>
          </a:p>
          <a:p>
            <a:pPr marL="0" indent="0">
              <a:lnSpc>
                <a:spcPct val="70000"/>
              </a:lnSpc>
              <a:buNone/>
            </a:pPr>
            <a:r>
              <a:rPr lang="zh-CN" altLang="en-US" sz="2400" b="0" dirty="0">
                <a:latin typeface="Times New Roman" pitchFamily="18" charset="0"/>
                <a:ea typeface="宋体" pitchFamily="2" charset="-122"/>
                <a:cs typeface="Times New Roman" pitchFamily="18" charset="0"/>
              </a:rPr>
              <a:t>使用：</a:t>
            </a:r>
            <a:r>
              <a:rPr lang="en-US" altLang="zh-CN" sz="2400" b="0" dirty="0" err="1">
                <a:latin typeface="Times New Roman" pitchFamily="18" charset="0"/>
                <a:ea typeface="宋体" pitchFamily="2" charset="-122"/>
                <a:cs typeface="Times New Roman" pitchFamily="18" charset="0"/>
              </a:rPr>
              <a:t>symtab</a:t>
            </a:r>
            <a:r>
              <a:rPr lang="en-US" altLang="zh-CN" sz="2400" b="0" dirty="0">
                <a:latin typeface="Times New Roman" pitchFamily="18" charset="0"/>
                <a:ea typeface="宋体" pitchFamily="2" charset="-122"/>
                <a:cs typeface="Times New Roman" pitchFamily="18" charset="0"/>
              </a:rPr>
              <a:t>[</a:t>
            </a:r>
            <a:r>
              <a:rPr lang="en-US" altLang="zh-CN" sz="2400" b="0" dirty="0" err="1">
                <a:latin typeface="Times New Roman" pitchFamily="18" charset="0"/>
                <a:ea typeface="宋体" pitchFamily="2" charset="-122"/>
                <a:cs typeface="Times New Roman" pitchFamily="18" charset="0"/>
              </a:rPr>
              <a:t>i</a:t>
            </a:r>
            <a:r>
              <a:rPr lang="en-US" altLang="zh-CN" sz="2400" b="0" dirty="0">
                <a:latin typeface="Times New Roman" pitchFamily="18" charset="0"/>
                <a:ea typeface="宋体" pitchFamily="2" charset="-122"/>
                <a:cs typeface="Times New Roman" pitchFamily="18" charset="0"/>
              </a:rPr>
              <a:t>].</a:t>
            </a:r>
            <a:r>
              <a:rPr lang="en-US" altLang="zh-CN" sz="2400" b="0" dirty="0" err="1">
                <a:latin typeface="Times New Roman" pitchFamily="18" charset="0"/>
                <a:ea typeface="宋体" pitchFamily="2" charset="-122"/>
                <a:cs typeface="Times New Roman" pitchFamily="18" charset="0"/>
              </a:rPr>
              <a:t>uval.ival</a:t>
            </a:r>
            <a:endParaRPr lang="en-US" altLang="zh-CN" sz="2400" b="0" dirty="0">
              <a:latin typeface="Times New Roman" pitchFamily="18" charset="0"/>
              <a:ea typeface="宋体" pitchFamily="2" charset="-122"/>
              <a:cs typeface="Times New Roman"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506720820"/>
              </p:ext>
            </p:extLst>
          </p:nvPr>
        </p:nvGraphicFramePr>
        <p:xfrm>
          <a:off x="5429575" y="4608452"/>
          <a:ext cx="6775124" cy="2133710"/>
        </p:xfrm>
        <a:graphic>
          <a:graphicData uri="http://schemas.openxmlformats.org/drawingml/2006/table">
            <a:tbl>
              <a:tblPr firstRow="1" bandRow="1">
                <a:tableStyleId>{5940675A-B579-460E-94D1-54222C63F5DA}</a:tableStyleId>
              </a:tblPr>
              <a:tblGrid>
                <a:gridCol w="1693781">
                  <a:extLst>
                    <a:ext uri="{9D8B030D-6E8A-4147-A177-3AD203B41FA5}">
                      <a16:colId xmlns="" xmlns:a16="http://schemas.microsoft.com/office/drawing/2014/main" val="20000"/>
                    </a:ext>
                  </a:extLst>
                </a:gridCol>
                <a:gridCol w="1693781">
                  <a:extLst>
                    <a:ext uri="{9D8B030D-6E8A-4147-A177-3AD203B41FA5}">
                      <a16:colId xmlns="" xmlns:a16="http://schemas.microsoft.com/office/drawing/2014/main" val="20001"/>
                    </a:ext>
                  </a:extLst>
                </a:gridCol>
                <a:gridCol w="1693781">
                  <a:extLst>
                    <a:ext uri="{9D8B030D-6E8A-4147-A177-3AD203B41FA5}">
                      <a16:colId xmlns="" xmlns:a16="http://schemas.microsoft.com/office/drawing/2014/main" val="20002"/>
                    </a:ext>
                  </a:extLst>
                </a:gridCol>
                <a:gridCol w="1693781">
                  <a:extLst>
                    <a:ext uri="{9D8B030D-6E8A-4147-A177-3AD203B41FA5}">
                      <a16:colId xmlns="" xmlns:a16="http://schemas.microsoft.com/office/drawing/2014/main" val="20003"/>
                    </a:ext>
                  </a:extLst>
                </a:gridCol>
              </a:tblGrid>
              <a:tr h="381088">
                <a:tc>
                  <a:txBody>
                    <a:bodyPr/>
                    <a:lstStyle/>
                    <a:p>
                      <a:pPr algn="ctr"/>
                      <a:r>
                        <a:rPr lang="en-US" altLang="zh-CN" sz="2200" b="1" dirty="0">
                          <a:latin typeface="Times New Roman" pitchFamily="18" charset="0"/>
                          <a:cs typeface="Times New Roman" pitchFamily="18" charset="0"/>
                        </a:rPr>
                        <a:t>Name</a:t>
                      </a:r>
                      <a:endParaRPr lang="zh-CN" altLang="en-US" sz="2200" b="1"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b="1" dirty="0">
                          <a:latin typeface="Times New Roman" pitchFamily="18" charset="0"/>
                          <a:cs typeface="Times New Roman" pitchFamily="18" charset="0"/>
                        </a:rPr>
                        <a:t>Flags</a:t>
                      </a:r>
                      <a:endParaRPr lang="zh-CN" altLang="en-US" sz="2200" b="1"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b="1" dirty="0">
                          <a:latin typeface="Times New Roman" pitchFamily="18" charset="0"/>
                          <a:cs typeface="Times New Roman" pitchFamily="18" charset="0"/>
                        </a:rPr>
                        <a:t>Type</a:t>
                      </a:r>
                      <a:endParaRPr lang="zh-CN" altLang="en-US" sz="2200" b="1"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b="1" dirty="0">
                          <a:latin typeface="Times New Roman" pitchFamily="18" charset="0"/>
                          <a:cs typeface="Times New Roman" pitchFamily="18" charset="0"/>
                        </a:rPr>
                        <a:t>Value</a:t>
                      </a:r>
                      <a:endParaRPr lang="zh-CN" altLang="en-US" sz="2200" b="1" dirty="0">
                        <a:latin typeface="Times New Roman" pitchFamily="18" charset="0"/>
                        <a:cs typeface="Times New Roman" pitchFamily="18" charset="0"/>
                      </a:endParaRPr>
                    </a:p>
                  </a:txBody>
                  <a:tcPr marL="122047" marR="122047" marT="45731" marB="45731">
                    <a:solidFill>
                      <a:schemeClr val="bg1"/>
                    </a:solidFill>
                  </a:tcPr>
                </a:tc>
                <a:extLst>
                  <a:ext uri="{0D108BD9-81ED-4DB2-BD59-A6C34878D82A}">
                    <a16:rowId xmlns="" xmlns:a16="http://schemas.microsoft.com/office/drawing/2014/main" val="10000"/>
                  </a:ext>
                </a:extLst>
              </a:tr>
              <a:tr h="381088">
                <a:tc>
                  <a:txBody>
                    <a:bodyPr/>
                    <a:lstStyle/>
                    <a:p>
                      <a:pPr algn="ctr"/>
                      <a:r>
                        <a:rPr lang="en-US" altLang="zh-CN" sz="2200" dirty="0">
                          <a:latin typeface="Times New Roman" pitchFamily="18" charset="0"/>
                          <a:cs typeface="Times New Roman" pitchFamily="18" charset="0"/>
                        </a:rPr>
                        <a:t>n</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dirty="0">
                          <a:latin typeface="Times New Roman" pitchFamily="18" charset="0"/>
                          <a:cs typeface="Times New Roman" pitchFamily="18" charset="0"/>
                        </a:rPr>
                        <a:t>INT</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dirty="0">
                          <a:latin typeface="Times New Roman" pitchFamily="18" charset="0"/>
                          <a:cs typeface="Times New Roman" pitchFamily="18" charset="0"/>
                        </a:rPr>
                        <a:t>5</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extLst>
                  <a:ext uri="{0D108BD9-81ED-4DB2-BD59-A6C34878D82A}">
                    <a16:rowId xmlns="" xmlns:a16="http://schemas.microsoft.com/office/drawing/2014/main" val="10001"/>
                  </a:ext>
                </a:extLst>
              </a:tr>
              <a:tr h="381088">
                <a:tc>
                  <a:txBody>
                    <a:bodyPr/>
                    <a:lstStyle/>
                    <a:p>
                      <a:pPr algn="ctr"/>
                      <a:r>
                        <a:rPr lang="en-US" altLang="zh-CN" sz="2200" dirty="0">
                          <a:latin typeface="Times New Roman" pitchFamily="18" charset="0"/>
                          <a:cs typeface="Times New Roman" pitchFamily="18" charset="0"/>
                        </a:rPr>
                        <a:t>pi</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dirty="0">
                          <a:latin typeface="Times New Roman" pitchFamily="18" charset="0"/>
                          <a:cs typeface="Times New Roman" pitchFamily="18" charset="0"/>
                        </a:rPr>
                        <a:t>DOUBLE</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dirty="0">
                          <a:latin typeface="Times New Roman" pitchFamily="18" charset="0"/>
                          <a:cs typeface="Times New Roman" pitchFamily="18" charset="0"/>
                        </a:rPr>
                        <a:t>3.14159</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extLst>
                  <a:ext uri="{0D108BD9-81ED-4DB2-BD59-A6C34878D82A}">
                    <a16:rowId xmlns="" xmlns:a16="http://schemas.microsoft.com/office/drawing/2014/main" val="10002"/>
                  </a:ext>
                </a:extLst>
              </a:tr>
              <a:tr h="381088">
                <a:tc>
                  <a:txBody>
                    <a:bodyPr/>
                    <a:lstStyle/>
                    <a:p>
                      <a:pPr algn="ctr"/>
                      <a:r>
                        <a:rPr lang="en-US" altLang="zh-CN" sz="2200" dirty="0">
                          <a:latin typeface="Times New Roman" pitchFamily="18" charset="0"/>
                          <a:cs typeface="Times New Roman" pitchFamily="18" charset="0"/>
                        </a:rPr>
                        <a:t>c</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dirty="0">
                          <a:latin typeface="Times New Roman" pitchFamily="18" charset="0"/>
                          <a:cs typeface="Times New Roman" pitchFamily="18" charset="0"/>
                        </a:rPr>
                        <a:t>CHAR</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dirty="0">
                          <a:latin typeface="Times New Roman" pitchFamily="18" charset="0"/>
                          <a:cs typeface="Times New Roman" pitchFamily="18" charset="0"/>
                        </a:rPr>
                        <a:t>‘a’</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extLst>
                  <a:ext uri="{0D108BD9-81ED-4DB2-BD59-A6C34878D82A}">
                    <a16:rowId xmlns="" xmlns:a16="http://schemas.microsoft.com/office/drawing/2014/main" val="10003"/>
                  </a:ext>
                </a:extLst>
              </a:tr>
              <a:tr h="381088">
                <a:tc>
                  <a:txBody>
                    <a:bodyPr/>
                    <a:lstStyle/>
                    <a:p>
                      <a:pPr algn="ctr"/>
                      <a:r>
                        <a:rPr lang="en-US" altLang="zh-CN" sz="2200" dirty="0">
                          <a:latin typeface="Times New Roman" pitchFamily="18" charset="0"/>
                          <a:cs typeface="Times New Roman" pitchFamily="18" charset="0"/>
                        </a:rPr>
                        <a:t>…</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dirty="0">
                          <a:latin typeface="Times New Roman" pitchFamily="18" charset="0"/>
                          <a:cs typeface="Times New Roman" pitchFamily="18" charset="0"/>
                        </a:rPr>
                        <a:t>…</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dirty="0">
                          <a:latin typeface="Times New Roman" pitchFamily="18" charset="0"/>
                          <a:cs typeface="Times New Roman" pitchFamily="18" charset="0"/>
                        </a:rPr>
                        <a:t>…</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tc>
                  <a:txBody>
                    <a:bodyPr/>
                    <a:lstStyle/>
                    <a:p>
                      <a:pPr algn="ctr"/>
                      <a:r>
                        <a:rPr lang="en-US" altLang="zh-CN" sz="2200" dirty="0">
                          <a:latin typeface="Times New Roman" pitchFamily="18" charset="0"/>
                          <a:cs typeface="Times New Roman" pitchFamily="18" charset="0"/>
                        </a:rPr>
                        <a:t>…</a:t>
                      </a:r>
                      <a:endParaRPr lang="zh-CN" altLang="en-US" sz="2200" dirty="0">
                        <a:latin typeface="Times New Roman" pitchFamily="18" charset="0"/>
                        <a:cs typeface="Times New Roman" pitchFamily="18" charset="0"/>
                      </a:endParaRPr>
                    </a:p>
                  </a:txBody>
                  <a:tcPr marL="122047" marR="122047" marT="45731" marB="45731">
                    <a:solidFill>
                      <a:schemeClr val="bg1"/>
                    </a:solidFill>
                  </a:tcPr>
                </a:tc>
                <a:extLst>
                  <a:ext uri="{0D108BD9-81ED-4DB2-BD59-A6C34878D82A}">
                    <a16:rowId xmlns="" xmlns:a16="http://schemas.microsoft.com/office/drawing/2014/main" val="10004"/>
                  </a:ext>
                </a:extLst>
              </a:tr>
            </a:tbl>
          </a:graphicData>
        </a:graphic>
      </p:graphicFrame>
      <p:sp>
        <p:nvSpPr>
          <p:cNvPr id="8" name="TextBox 7"/>
          <p:cNvSpPr txBox="1"/>
          <p:nvPr/>
        </p:nvSpPr>
        <p:spPr>
          <a:xfrm>
            <a:off x="8622630" y="4032171"/>
            <a:ext cx="1143321" cy="479328"/>
          </a:xfrm>
          <a:prstGeom prst="rect">
            <a:avLst/>
          </a:prstGeom>
          <a:noFill/>
        </p:spPr>
        <p:txBody>
          <a:bodyPr wrap="none" lIns="108932" tIns="54466" rIns="108932" bIns="54466" rtlCol="0">
            <a:spAutoFit/>
          </a:bodyPr>
          <a:lstStyle/>
          <a:p>
            <a:r>
              <a:rPr lang="zh-CN" altLang="en-US" b="0" dirty="0">
                <a:latin typeface="Times New Roman" pitchFamily="18" charset="0"/>
                <a:cs typeface="Times New Roman" pitchFamily="18" charset="0"/>
              </a:rPr>
              <a:t>符号表</a:t>
            </a:r>
          </a:p>
        </p:txBody>
      </p:sp>
      <p:sp>
        <p:nvSpPr>
          <p:cNvPr id="9" name="TextBox 8"/>
          <p:cNvSpPr txBox="1"/>
          <p:nvPr/>
        </p:nvSpPr>
        <p:spPr>
          <a:xfrm>
            <a:off x="5525686" y="1701602"/>
            <a:ext cx="6439415" cy="2695319"/>
          </a:xfrm>
          <a:prstGeom prst="rect">
            <a:avLst/>
          </a:prstGeom>
          <a:noFill/>
        </p:spPr>
        <p:txBody>
          <a:bodyPr wrap="square" lIns="108932" tIns="54466" rIns="108932" bIns="54466" rtlCol="0">
            <a:spAutoFit/>
          </a:bodyPr>
          <a:lstStyle/>
          <a:p>
            <a:r>
              <a:rPr lang="en-US" altLang="zh-CN" b="0" dirty="0" err="1">
                <a:latin typeface="Times New Roman" pitchFamily="18" charset="0"/>
                <a:cs typeface="Times New Roman" pitchFamily="18" charset="0"/>
              </a:rPr>
              <a:t>int</a:t>
            </a:r>
            <a:r>
              <a:rPr lang="en-US" altLang="zh-CN" b="0" dirty="0">
                <a:latin typeface="Times New Roman" pitchFamily="18" charset="0"/>
                <a:cs typeface="Times New Roman" pitchFamily="18" charset="0"/>
              </a:rPr>
              <a:t> main()</a:t>
            </a:r>
          </a:p>
          <a:p>
            <a:r>
              <a:rPr lang="en-US" altLang="zh-CN" b="0" dirty="0">
                <a:latin typeface="Times New Roman" pitchFamily="18" charset="0"/>
                <a:cs typeface="Times New Roman" pitchFamily="18" charset="0"/>
              </a:rPr>
              <a:t>{</a:t>
            </a:r>
          </a:p>
          <a:p>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int</a:t>
            </a:r>
            <a:r>
              <a:rPr lang="en-US" altLang="zh-CN" b="0" dirty="0">
                <a:latin typeface="Times New Roman" pitchFamily="18" charset="0"/>
                <a:cs typeface="Times New Roman" pitchFamily="18" charset="0"/>
              </a:rPr>
              <a:t> n=5;</a:t>
            </a:r>
          </a:p>
          <a:p>
            <a:r>
              <a:rPr lang="en-US" altLang="zh-CN" b="0" dirty="0">
                <a:latin typeface="Times New Roman" pitchFamily="18" charset="0"/>
                <a:cs typeface="Times New Roman" pitchFamily="18" charset="0"/>
              </a:rPr>
              <a:t>    char c=‘a’;</a:t>
            </a:r>
          </a:p>
          <a:p>
            <a:r>
              <a:rPr lang="en-US" altLang="zh-CN" b="0" dirty="0">
                <a:latin typeface="Times New Roman" pitchFamily="18" charset="0"/>
                <a:cs typeface="Times New Roman" pitchFamily="18" charset="0"/>
              </a:rPr>
              <a:t>    double pi = 3.14159;</a:t>
            </a:r>
          </a:p>
          <a:p>
            <a:r>
              <a:rPr lang="en-US" altLang="zh-CN" b="0" dirty="0">
                <a:latin typeface="Times New Roman" pitchFamily="18" charset="0"/>
                <a:cs typeface="Times New Roman" pitchFamily="18" charset="0"/>
              </a:rPr>
              <a:t>    …</a:t>
            </a:r>
          </a:p>
          <a:p>
            <a:r>
              <a:rPr lang="en-US" altLang="zh-CN" b="0" dirty="0">
                <a:latin typeface="Times New Roman" pitchFamily="18" charset="0"/>
                <a:cs typeface="Times New Roman" pitchFamily="18" charset="0"/>
              </a:rPr>
              <a:t>}</a:t>
            </a:r>
            <a:endParaRPr lang="zh-CN" altLang="en-US" b="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灯片编号占位符 4"/>
          <p:cNvSpPr>
            <a:spLocks noGrp="1"/>
          </p:cNvSpPr>
          <p:nvPr>
            <p:ph type="sldNum" sz="quarter" idx="11"/>
          </p:nvPr>
        </p:nvSpPr>
        <p:spPr>
          <a:noFill/>
        </p:spPr>
        <p:txBody>
          <a:bodyPr/>
          <a:lstStyle/>
          <a:p>
            <a:fld id="{A7CE87D3-B2D3-498D-B695-9AF325FCC217}" type="slidenum">
              <a:rPr lang="en-US" altLang="zh-CN" smtClean="0"/>
              <a:pPr/>
              <a:t>138</a:t>
            </a:fld>
            <a:endParaRPr lang="en-US" altLang="zh-CN"/>
          </a:p>
        </p:txBody>
      </p:sp>
      <p:sp>
        <p:nvSpPr>
          <p:cNvPr id="136196" name="Rectangle 2"/>
          <p:cNvSpPr>
            <a:spLocks noGrp="1" noChangeArrowheads="1"/>
          </p:cNvSpPr>
          <p:nvPr>
            <p:ph type="title"/>
          </p:nvPr>
        </p:nvSpPr>
        <p:spPr/>
        <p:txBody>
          <a:bodyPr/>
          <a:lstStyle/>
          <a:p>
            <a:r>
              <a:rPr lang="zh-CN" altLang="en-US">
                <a:ea typeface="宋体" pitchFamily="2" charset="-122"/>
              </a:rPr>
              <a:t>联合（</a:t>
            </a:r>
            <a:r>
              <a:rPr lang="en-US" altLang="zh-CN">
                <a:ea typeface="宋体" pitchFamily="2" charset="-122"/>
              </a:rPr>
              <a:t>union</a:t>
            </a:r>
            <a:r>
              <a:rPr lang="zh-CN" altLang="en-US">
                <a:ea typeface="宋体" pitchFamily="2" charset="-122"/>
              </a:rPr>
              <a:t>）（续）*</a:t>
            </a:r>
          </a:p>
        </p:txBody>
      </p:sp>
      <p:sp>
        <p:nvSpPr>
          <p:cNvPr id="136197" name="Rectangle 3"/>
          <p:cNvSpPr>
            <a:spLocks noGrp="1" noChangeArrowheads="1"/>
          </p:cNvSpPr>
          <p:nvPr>
            <p:ph type="body" idx="1"/>
          </p:nvPr>
        </p:nvSpPr>
        <p:spPr>
          <a:xfrm>
            <a:off x="1201401" y="1088611"/>
            <a:ext cx="9484069" cy="396967"/>
          </a:xfrm>
        </p:spPr>
        <p:txBody>
          <a:bodyPr/>
          <a:lstStyle/>
          <a:p>
            <a:r>
              <a:rPr lang="zh-CN" altLang="en-US" sz="2600" dirty="0">
                <a:ea typeface="宋体" pitchFamily="2" charset="-122"/>
              </a:rPr>
              <a:t>结构与联合的异同</a:t>
            </a:r>
            <a:r>
              <a:rPr lang="en-US" altLang="zh-CN" sz="2600" dirty="0">
                <a:ea typeface="宋体" pitchFamily="2" charset="-122"/>
              </a:rPr>
              <a:t>:</a:t>
            </a:r>
          </a:p>
        </p:txBody>
      </p:sp>
      <p:sp>
        <p:nvSpPr>
          <p:cNvPr id="136198" name="Text Box 4"/>
          <p:cNvSpPr txBox="1">
            <a:spLocks noChangeArrowheads="1"/>
          </p:cNvSpPr>
          <p:nvPr/>
        </p:nvSpPr>
        <p:spPr bwMode="auto">
          <a:xfrm>
            <a:off x="1451434" y="1591043"/>
            <a:ext cx="6683299" cy="479328"/>
          </a:xfrm>
          <a:prstGeom prst="rect">
            <a:avLst/>
          </a:prstGeom>
          <a:noFill/>
          <a:ln w="12700" cap="sq">
            <a:noFill/>
            <a:miter lim="800000"/>
            <a:headEnd type="none" w="sm" len="sm"/>
            <a:tailEnd type="none" w="sm" len="sm"/>
          </a:ln>
        </p:spPr>
        <p:txBody>
          <a:bodyPr wrap="none" lIns="108932" tIns="54466" rIns="108932" bIns="54466">
            <a:spAutoFit/>
          </a:bodyPr>
          <a:lstStyle/>
          <a:p>
            <a:r>
              <a:rPr lang="zh-CN" altLang="en-US" b="0" dirty="0">
                <a:latin typeface="Times New Roman" pitchFamily="18" charset="0"/>
              </a:rPr>
              <a:t>假设我们定义如下具有相同内容的结构和联合：</a:t>
            </a:r>
          </a:p>
        </p:txBody>
      </p:sp>
      <p:sp>
        <p:nvSpPr>
          <p:cNvPr id="136199" name="Line 5"/>
          <p:cNvSpPr>
            <a:spLocks noChangeShapeType="1"/>
          </p:cNvSpPr>
          <p:nvPr/>
        </p:nvSpPr>
        <p:spPr bwMode="auto">
          <a:xfrm>
            <a:off x="6354496" y="1999126"/>
            <a:ext cx="0" cy="1829223"/>
          </a:xfrm>
          <a:prstGeom prst="line">
            <a:avLst/>
          </a:prstGeom>
          <a:noFill/>
          <a:ln w="38100" cap="rnd">
            <a:solidFill>
              <a:srgbClr val="C0C0C0"/>
            </a:solidFill>
            <a:prstDash val="sysDot"/>
            <a:round/>
            <a:headEnd type="none" w="sm" len="sm"/>
            <a:tailEnd type="none" w="sm" len="sm"/>
          </a:ln>
        </p:spPr>
        <p:txBody>
          <a:bodyPr lIns="108932" tIns="54466" rIns="108932" bIns="54466"/>
          <a:lstStyle/>
          <a:p>
            <a:endParaRPr lang="zh-CN" altLang="en-US"/>
          </a:p>
        </p:txBody>
      </p:sp>
      <p:sp>
        <p:nvSpPr>
          <p:cNvPr id="136200" name="Text Box 6"/>
          <p:cNvSpPr txBox="1">
            <a:spLocks noChangeArrowheads="1"/>
          </p:cNvSpPr>
          <p:nvPr/>
        </p:nvSpPr>
        <p:spPr bwMode="auto">
          <a:xfrm>
            <a:off x="1879440" y="2075347"/>
            <a:ext cx="4169939" cy="2030522"/>
          </a:xfrm>
          <a:prstGeom prst="rect">
            <a:avLst/>
          </a:prstGeom>
          <a:noFill/>
          <a:ln w="12700" cap="sq">
            <a:noFill/>
            <a:miter lim="800000"/>
            <a:headEnd type="none" w="sm" len="sm"/>
            <a:tailEnd type="none" w="sm" len="sm"/>
          </a:ln>
        </p:spPr>
        <p:txBody>
          <a:bodyPr lIns="108932" tIns="54466" rIns="108932" bIns="54466">
            <a:spAutoFit/>
          </a:bodyPr>
          <a:lstStyle/>
          <a:p>
            <a:pPr algn="just">
              <a:lnSpc>
                <a:spcPct val="80000"/>
              </a:lnSpc>
              <a:spcBef>
                <a:spcPct val="30000"/>
              </a:spcBef>
            </a:pPr>
            <a:r>
              <a:rPr lang="en-US" altLang="zh-CN" b="0" dirty="0" err="1">
                <a:latin typeface="Times New Roman" pitchFamily="18" charset="0"/>
              </a:rPr>
              <a:t>strcut</a:t>
            </a:r>
            <a:r>
              <a:rPr lang="en-US" altLang="zh-CN" b="0" dirty="0">
                <a:latin typeface="Times New Roman" pitchFamily="18" charset="0"/>
              </a:rPr>
              <a:t> </a:t>
            </a:r>
            <a:r>
              <a:rPr lang="en-US" altLang="zh-CN" b="0" dirty="0" err="1">
                <a:latin typeface="Times New Roman" pitchFamily="18" charset="0"/>
              </a:rPr>
              <a:t>v_tag</a:t>
            </a:r>
            <a:r>
              <a:rPr lang="en-US" altLang="zh-CN" b="0" dirty="0">
                <a:latin typeface="Times New Roman" pitchFamily="18" charset="0"/>
              </a:rPr>
              <a:t> {</a:t>
            </a:r>
          </a:p>
          <a:p>
            <a:pPr lvl="1" algn="just">
              <a:lnSpc>
                <a:spcPct val="80000"/>
              </a:lnSpc>
              <a:spcBef>
                <a:spcPct val="30000"/>
              </a:spcBef>
            </a:pPr>
            <a:r>
              <a:rPr lang="en-US" altLang="zh-CN" b="0" dirty="0" err="1">
                <a:latin typeface="Times New Roman" pitchFamily="18" charset="0"/>
              </a:rPr>
              <a:t>int</a:t>
            </a:r>
            <a:r>
              <a:rPr lang="en-US" altLang="zh-CN" b="0" dirty="0">
                <a:latin typeface="Times New Roman" pitchFamily="18" charset="0"/>
              </a:rPr>
              <a:t>  </a:t>
            </a:r>
            <a:r>
              <a:rPr lang="en-US" altLang="zh-CN" b="0" dirty="0" err="1">
                <a:latin typeface="Times New Roman" pitchFamily="18" charset="0"/>
              </a:rPr>
              <a:t>ival</a:t>
            </a:r>
            <a:r>
              <a:rPr lang="en-US" altLang="zh-CN" b="0" dirty="0">
                <a:latin typeface="Times New Roman" pitchFamily="18" charset="0"/>
              </a:rPr>
              <a:t>;</a:t>
            </a:r>
          </a:p>
          <a:p>
            <a:pPr lvl="1" algn="just">
              <a:lnSpc>
                <a:spcPct val="80000"/>
              </a:lnSpc>
              <a:spcBef>
                <a:spcPct val="30000"/>
              </a:spcBef>
            </a:pPr>
            <a:r>
              <a:rPr lang="en-US" altLang="zh-CN" b="0" dirty="0">
                <a:latin typeface="Times New Roman" pitchFamily="18" charset="0"/>
              </a:rPr>
              <a:t>float  </a:t>
            </a:r>
            <a:r>
              <a:rPr lang="en-US" altLang="zh-CN" b="0" dirty="0" err="1">
                <a:latin typeface="Times New Roman" pitchFamily="18" charset="0"/>
              </a:rPr>
              <a:t>fval</a:t>
            </a:r>
            <a:r>
              <a:rPr lang="en-US" altLang="zh-CN" b="0" dirty="0">
                <a:latin typeface="Times New Roman" pitchFamily="18" charset="0"/>
              </a:rPr>
              <a:t>;</a:t>
            </a:r>
          </a:p>
          <a:p>
            <a:pPr lvl="1" algn="just">
              <a:lnSpc>
                <a:spcPct val="80000"/>
              </a:lnSpc>
              <a:spcBef>
                <a:spcPct val="30000"/>
              </a:spcBef>
            </a:pPr>
            <a:r>
              <a:rPr lang="en-US" altLang="zh-CN" b="0" dirty="0">
                <a:latin typeface="Times New Roman" pitchFamily="18" charset="0"/>
              </a:rPr>
              <a:t>char  *</a:t>
            </a:r>
            <a:r>
              <a:rPr lang="en-US" altLang="zh-CN" b="0" dirty="0" err="1">
                <a:latin typeface="Times New Roman" pitchFamily="18" charset="0"/>
              </a:rPr>
              <a:t>pval</a:t>
            </a:r>
            <a:r>
              <a:rPr lang="en-US" altLang="zh-CN" b="0" dirty="0">
                <a:latin typeface="Times New Roman" pitchFamily="18" charset="0"/>
              </a:rPr>
              <a:t>;</a:t>
            </a:r>
          </a:p>
          <a:p>
            <a:pPr algn="just">
              <a:lnSpc>
                <a:spcPct val="80000"/>
              </a:lnSpc>
              <a:spcBef>
                <a:spcPct val="30000"/>
              </a:spcBef>
            </a:pPr>
            <a:r>
              <a:rPr lang="en-US" altLang="zh-CN" b="0" dirty="0">
                <a:latin typeface="Times New Roman" pitchFamily="18" charset="0"/>
              </a:rPr>
              <a:t>} </a:t>
            </a:r>
            <a:r>
              <a:rPr lang="en-US" altLang="zh-CN" b="0" dirty="0" err="1">
                <a:latin typeface="Times New Roman" pitchFamily="18" charset="0"/>
              </a:rPr>
              <a:t>sval</a:t>
            </a:r>
            <a:r>
              <a:rPr lang="en-US" altLang="zh-CN" b="0" dirty="0">
                <a:latin typeface="Times New Roman" pitchFamily="18" charset="0"/>
              </a:rPr>
              <a:t>;</a:t>
            </a:r>
          </a:p>
        </p:txBody>
      </p:sp>
      <p:sp>
        <p:nvSpPr>
          <p:cNvPr id="136201" name="Text Box 7"/>
          <p:cNvSpPr txBox="1">
            <a:spLocks noChangeArrowheads="1"/>
          </p:cNvSpPr>
          <p:nvPr/>
        </p:nvSpPr>
        <p:spPr bwMode="auto">
          <a:xfrm>
            <a:off x="6557908" y="2075346"/>
            <a:ext cx="3864822" cy="2030522"/>
          </a:xfrm>
          <a:prstGeom prst="rect">
            <a:avLst/>
          </a:prstGeom>
          <a:noFill/>
          <a:ln w="12700" cap="sq">
            <a:noFill/>
            <a:miter lim="800000"/>
            <a:headEnd type="none" w="sm" len="sm"/>
            <a:tailEnd type="none" w="sm" len="sm"/>
          </a:ln>
        </p:spPr>
        <p:txBody>
          <a:bodyPr lIns="108932" tIns="54466" rIns="108932" bIns="54466">
            <a:spAutoFit/>
          </a:bodyPr>
          <a:lstStyle/>
          <a:p>
            <a:pPr algn="just">
              <a:lnSpc>
                <a:spcPct val="80000"/>
              </a:lnSpc>
              <a:spcBef>
                <a:spcPct val="30000"/>
              </a:spcBef>
            </a:pPr>
            <a:r>
              <a:rPr lang="en-US" altLang="zh-CN" b="0" dirty="0">
                <a:latin typeface="Times New Roman" pitchFamily="18" charset="0"/>
              </a:rPr>
              <a:t>union  </a:t>
            </a:r>
            <a:r>
              <a:rPr lang="en-US" altLang="zh-CN" b="0" dirty="0" err="1">
                <a:latin typeface="Times New Roman" pitchFamily="18" charset="0"/>
              </a:rPr>
              <a:t>v_tag</a:t>
            </a:r>
            <a:r>
              <a:rPr lang="en-US" altLang="zh-CN" b="0" dirty="0">
                <a:latin typeface="Times New Roman" pitchFamily="18" charset="0"/>
              </a:rPr>
              <a:t> {</a:t>
            </a:r>
          </a:p>
          <a:p>
            <a:pPr lvl="1" algn="just">
              <a:lnSpc>
                <a:spcPct val="80000"/>
              </a:lnSpc>
              <a:spcBef>
                <a:spcPct val="30000"/>
              </a:spcBef>
            </a:pPr>
            <a:r>
              <a:rPr lang="en-US" altLang="zh-CN" b="0" dirty="0" err="1">
                <a:latin typeface="Times New Roman" pitchFamily="18" charset="0"/>
              </a:rPr>
              <a:t>int</a:t>
            </a:r>
            <a:r>
              <a:rPr lang="en-US" altLang="zh-CN" b="0" dirty="0">
                <a:latin typeface="Times New Roman" pitchFamily="18" charset="0"/>
              </a:rPr>
              <a:t>  </a:t>
            </a:r>
            <a:r>
              <a:rPr lang="en-US" altLang="zh-CN" b="0" dirty="0" err="1">
                <a:latin typeface="Times New Roman" pitchFamily="18" charset="0"/>
              </a:rPr>
              <a:t>ival</a:t>
            </a:r>
            <a:r>
              <a:rPr lang="en-US" altLang="zh-CN" b="0" dirty="0">
                <a:latin typeface="Times New Roman" pitchFamily="18" charset="0"/>
              </a:rPr>
              <a:t>;</a:t>
            </a:r>
          </a:p>
          <a:p>
            <a:pPr lvl="1" algn="just">
              <a:lnSpc>
                <a:spcPct val="80000"/>
              </a:lnSpc>
              <a:spcBef>
                <a:spcPct val="30000"/>
              </a:spcBef>
            </a:pPr>
            <a:r>
              <a:rPr lang="en-US" altLang="zh-CN" b="0" dirty="0">
                <a:latin typeface="Times New Roman" pitchFamily="18" charset="0"/>
              </a:rPr>
              <a:t>float  </a:t>
            </a:r>
            <a:r>
              <a:rPr lang="en-US" altLang="zh-CN" b="0" dirty="0" err="1">
                <a:latin typeface="Times New Roman" pitchFamily="18" charset="0"/>
              </a:rPr>
              <a:t>fval</a:t>
            </a:r>
            <a:r>
              <a:rPr lang="en-US" altLang="zh-CN" b="0" dirty="0">
                <a:latin typeface="Times New Roman" pitchFamily="18" charset="0"/>
              </a:rPr>
              <a:t>;</a:t>
            </a:r>
          </a:p>
          <a:p>
            <a:pPr lvl="1" algn="just">
              <a:lnSpc>
                <a:spcPct val="80000"/>
              </a:lnSpc>
              <a:spcBef>
                <a:spcPct val="30000"/>
              </a:spcBef>
            </a:pPr>
            <a:r>
              <a:rPr lang="en-US" altLang="zh-CN" b="0" dirty="0">
                <a:latin typeface="Times New Roman" pitchFamily="18" charset="0"/>
              </a:rPr>
              <a:t>char  *</a:t>
            </a:r>
            <a:r>
              <a:rPr lang="en-US" altLang="zh-CN" b="0" dirty="0" err="1">
                <a:latin typeface="Times New Roman" pitchFamily="18" charset="0"/>
              </a:rPr>
              <a:t>pval</a:t>
            </a:r>
            <a:r>
              <a:rPr lang="en-US" altLang="zh-CN" b="0" dirty="0">
                <a:latin typeface="Times New Roman" pitchFamily="18" charset="0"/>
              </a:rPr>
              <a:t>;</a:t>
            </a:r>
          </a:p>
          <a:p>
            <a:pPr algn="just">
              <a:lnSpc>
                <a:spcPct val="80000"/>
              </a:lnSpc>
              <a:spcBef>
                <a:spcPct val="30000"/>
              </a:spcBef>
            </a:pPr>
            <a:r>
              <a:rPr lang="en-US" altLang="zh-CN" b="0" dirty="0">
                <a:latin typeface="Times New Roman" pitchFamily="18" charset="0"/>
              </a:rPr>
              <a:t>} </a:t>
            </a:r>
            <a:r>
              <a:rPr lang="en-US" altLang="zh-CN" b="0" dirty="0" err="1">
                <a:latin typeface="Times New Roman" pitchFamily="18" charset="0"/>
              </a:rPr>
              <a:t>uval</a:t>
            </a:r>
            <a:r>
              <a:rPr lang="en-US" altLang="zh-CN" b="0" dirty="0">
                <a:latin typeface="Times New Roman" pitchFamily="18" charset="0"/>
              </a:rPr>
              <a:t>;</a:t>
            </a:r>
          </a:p>
        </p:txBody>
      </p:sp>
      <p:sp>
        <p:nvSpPr>
          <p:cNvPr id="136202" name="Text Box 8"/>
          <p:cNvSpPr txBox="1">
            <a:spLocks noChangeArrowheads="1"/>
          </p:cNvSpPr>
          <p:nvPr/>
        </p:nvSpPr>
        <p:spPr bwMode="auto">
          <a:xfrm>
            <a:off x="1451431" y="4149874"/>
            <a:ext cx="7739679" cy="479328"/>
          </a:xfrm>
          <a:prstGeom prst="rect">
            <a:avLst/>
          </a:prstGeom>
          <a:noFill/>
          <a:ln w="12700" cap="sq">
            <a:noFill/>
            <a:miter lim="800000"/>
            <a:headEnd type="none" w="sm" len="sm"/>
            <a:tailEnd type="none" w="sm" len="sm"/>
          </a:ln>
        </p:spPr>
        <p:txBody>
          <a:bodyPr wrap="none" lIns="108932" tIns="54466" rIns="108932" bIns="54466">
            <a:spAutoFit/>
          </a:bodyPr>
          <a:lstStyle/>
          <a:p>
            <a:r>
              <a:rPr lang="zh-CN" altLang="en-US" b="0" dirty="0">
                <a:latin typeface="Times New Roman" pitchFamily="18" charset="0"/>
              </a:rPr>
              <a:t>则</a:t>
            </a:r>
            <a:r>
              <a:rPr lang="en-US" altLang="zh-CN" b="0" dirty="0" err="1">
                <a:latin typeface="Times New Roman" pitchFamily="18" charset="0"/>
              </a:rPr>
              <a:t>struct</a:t>
            </a:r>
            <a:r>
              <a:rPr lang="en-US" altLang="zh-CN" b="0" dirty="0">
                <a:latin typeface="Times New Roman" pitchFamily="18" charset="0"/>
              </a:rPr>
              <a:t> </a:t>
            </a:r>
            <a:r>
              <a:rPr lang="en-US" altLang="zh-CN" b="0" dirty="0" err="1">
                <a:latin typeface="Times New Roman" pitchFamily="18" charset="0"/>
              </a:rPr>
              <a:t>v_tag</a:t>
            </a:r>
            <a:r>
              <a:rPr lang="zh-CN" altLang="en-US" b="0" dirty="0">
                <a:latin typeface="Times New Roman" pitchFamily="18" charset="0"/>
              </a:rPr>
              <a:t>和</a:t>
            </a:r>
            <a:r>
              <a:rPr lang="en-US" altLang="zh-CN" b="0" dirty="0">
                <a:latin typeface="Times New Roman" pitchFamily="18" charset="0"/>
              </a:rPr>
              <a:t>union </a:t>
            </a:r>
            <a:r>
              <a:rPr lang="en-US" altLang="zh-CN" b="0" dirty="0" err="1">
                <a:latin typeface="Times New Roman" pitchFamily="18" charset="0"/>
              </a:rPr>
              <a:t>v_tag</a:t>
            </a:r>
            <a:r>
              <a:rPr lang="zh-CN" altLang="en-US" b="0" dirty="0">
                <a:latin typeface="Times New Roman" pitchFamily="18" charset="0"/>
              </a:rPr>
              <a:t>的物理存贮形式可参见下图：</a:t>
            </a:r>
          </a:p>
        </p:txBody>
      </p:sp>
      <p:grpSp>
        <p:nvGrpSpPr>
          <p:cNvPr id="2" name="Group 9"/>
          <p:cNvGrpSpPr>
            <a:grpSpLocks/>
          </p:cNvGrpSpPr>
          <p:nvPr/>
        </p:nvGrpSpPr>
        <p:grpSpPr bwMode="auto">
          <a:xfrm>
            <a:off x="2161812" y="4472471"/>
            <a:ext cx="8034761" cy="1981659"/>
            <a:chOff x="2400" y="1680"/>
            <a:chExt cx="7680" cy="3120"/>
          </a:xfrm>
        </p:grpSpPr>
        <p:sp>
          <p:nvSpPr>
            <p:cNvPr id="136204" name="Text Box 10"/>
            <p:cNvSpPr txBox="1">
              <a:spLocks noChangeArrowheads="1"/>
            </p:cNvSpPr>
            <p:nvPr/>
          </p:nvSpPr>
          <p:spPr bwMode="auto">
            <a:xfrm>
              <a:off x="3360" y="1920"/>
              <a:ext cx="1560" cy="1800"/>
            </a:xfrm>
            <a:prstGeom prst="rect">
              <a:avLst/>
            </a:prstGeom>
            <a:solidFill>
              <a:srgbClr val="FFFFFF"/>
            </a:solidFill>
            <a:ln w="9525">
              <a:solidFill>
                <a:srgbClr val="000000"/>
              </a:solidFill>
              <a:miter lim="800000"/>
              <a:headEnd/>
              <a:tailEnd/>
            </a:ln>
          </p:spPr>
          <p:txBody>
            <a:bodyPr/>
            <a:lstStyle/>
            <a:p>
              <a:pPr algn="just"/>
              <a:endParaRPr lang="zh-CN" altLang="zh-CN" sz="2100" b="0">
                <a:latin typeface="Times New Roman" pitchFamily="18" charset="0"/>
              </a:endParaRPr>
            </a:p>
          </p:txBody>
        </p:sp>
        <p:sp>
          <p:nvSpPr>
            <p:cNvPr id="136205" name="Line 11"/>
            <p:cNvSpPr>
              <a:spLocks noChangeShapeType="1"/>
            </p:cNvSpPr>
            <p:nvPr/>
          </p:nvSpPr>
          <p:spPr bwMode="auto">
            <a:xfrm>
              <a:off x="3360" y="2400"/>
              <a:ext cx="1560" cy="0"/>
            </a:xfrm>
            <a:prstGeom prst="line">
              <a:avLst/>
            </a:prstGeom>
            <a:noFill/>
            <a:ln w="9525">
              <a:solidFill>
                <a:srgbClr val="000000"/>
              </a:solidFill>
              <a:round/>
              <a:headEnd/>
              <a:tailEnd/>
            </a:ln>
          </p:spPr>
          <p:txBody>
            <a:bodyPr/>
            <a:lstStyle/>
            <a:p>
              <a:endParaRPr lang="zh-CN" altLang="en-US" sz="2100"/>
            </a:p>
          </p:txBody>
        </p:sp>
        <p:sp>
          <p:nvSpPr>
            <p:cNvPr id="136206" name="Line 12"/>
            <p:cNvSpPr>
              <a:spLocks noChangeShapeType="1"/>
            </p:cNvSpPr>
            <p:nvPr/>
          </p:nvSpPr>
          <p:spPr bwMode="auto">
            <a:xfrm>
              <a:off x="3360" y="3240"/>
              <a:ext cx="1560" cy="0"/>
            </a:xfrm>
            <a:prstGeom prst="line">
              <a:avLst/>
            </a:prstGeom>
            <a:noFill/>
            <a:ln w="9525">
              <a:solidFill>
                <a:srgbClr val="000000"/>
              </a:solidFill>
              <a:round/>
              <a:headEnd/>
              <a:tailEnd/>
            </a:ln>
          </p:spPr>
          <p:txBody>
            <a:bodyPr/>
            <a:lstStyle/>
            <a:p>
              <a:endParaRPr lang="zh-CN" altLang="en-US" sz="2100"/>
            </a:p>
          </p:txBody>
        </p:sp>
        <p:sp>
          <p:nvSpPr>
            <p:cNvPr id="136207" name="Rectangle 13"/>
            <p:cNvSpPr>
              <a:spLocks noChangeArrowheads="1"/>
            </p:cNvSpPr>
            <p:nvPr/>
          </p:nvSpPr>
          <p:spPr bwMode="auto">
            <a:xfrm>
              <a:off x="8520" y="1920"/>
              <a:ext cx="1560" cy="840"/>
            </a:xfrm>
            <a:prstGeom prst="rect">
              <a:avLst/>
            </a:prstGeom>
            <a:solidFill>
              <a:srgbClr val="FFFFFF"/>
            </a:solidFill>
            <a:ln w="9525">
              <a:solidFill>
                <a:srgbClr val="000000"/>
              </a:solidFill>
              <a:miter lim="800000"/>
              <a:headEnd/>
              <a:tailEnd/>
            </a:ln>
          </p:spPr>
          <p:txBody>
            <a:bodyPr/>
            <a:lstStyle/>
            <a:p>
              <a:endParaRPr lang="zh-CN" altLang="en-US" sz="2100"/>
            </a:p>
          </p:txBody>
        </p:sp>
        <p:sp>
          <p:nvSpPr>
            <p:cNvPr id="136208" name="Rectangle 14"/>
            <p:cNvSpPr>
              <a:spLocks noChangeArrowheads="1"/>
            </p:cNvSpPr>
            <p:nvPr/>
          </p:nvSpPr>
          <p:spPr bwMode="auto">
            <a:xfrm>
              <a:off x="5880" y="2640"/>
              <a:ext cx="1560" cy="840"/>
            </a:xfrm>
            <a:prstGeom prst="rect">
              <a:avLst/>
            </a:prstGeom>
            <a:solidFill>
              <a:srgbClr val="FFFFFF"/>
            </a:solidFill>
            <a:ln w="9525">
              <a:solidFill>
                <a:srgbClr val="000000"/>
              </a:solidFill>
              <a:miter lim="800000"/>
              <a:headEnd/>
              <a:tailEnd/>
            </a:ln>
          </p:spPr>
          <p:txBody>
            <a:bodyPr/>
            <a:lstStyle/>
            <a:p>
              <a:endParaRPr lang="zh-CN" altLang="en-US" sz="2100"/>
            </a:p>
          </p:txBody>
        </p:sp>
        <p:sp>
          <p:nvSpPr>
            <p:cNvPr id="136209" name="Rectangle 15"/>
            <p:cNvSpPr>
              <a:spLocks noChangeArrowheads="1"/>
            </p:cNvSpPr>
            <p:nvPr/>
          </p:nvSpPr>
          <p:spPr bwMode="auto">
            <a:xfrm>
              <a:off x="5880" y="1920"/>
              <a:ext cx="1560" cy="480"/>
            </a:xfrm>
            <a:prstGeom prst="rect">
              <a:avLst/>
            </a:prstGeom>
            <a:solidFill>
              <a:srgbClr val="FFFFFF"/>
            </a:solidFill>
            <a:ln w="9525">
              <a:solidFill>
                <a:srgbClr val="000000"/>
              </a:solidFill>
              <a:miter lim="800000"/>
              <a:headEnd/>
              <a:tailEnd/>
            </a:ln>
          </p:spPr>
          <p:txBody>
            <a:bodyPr/>
            <a:lstStyle/>
            <a:p>
              <a:endParaRPr lang="zh-CN" altLang="en-US" sz="2100"/>
            </a:p>
          </p:txBody>
        </p:sp>
        <p:sp>
          <p:nvSpPr>
            <p:cNvPr id="136210" name="Rectangle 16"/>
            <p:cNvSpPr>
              <a:spLocks noChangeArrowheads="1"/>
            </p:cNvSpPr>
            <p:nvPr/>
          </p:nvSpPr>
          <p:spPr bwMode="auto">
            <a:xfrm>
              <a:off x="5880" y="3720"/>
              <a:ext cx="1560" cy="480"/>
            </a:xfrm>
            <a:prstGeom prst="rect">
              <a:avLst/>
            </a:prstGeom>
            <a:solidFill>
              <a:srgbClr val="FFFFFF"/>
            </a:solidFill>
            <a:ln w="9525">
              <a:solidFill>
                <a:srgbClr val="000000"/>
              </a:solidFill>
              <a:miter lim="800000"/>
              <a:headEnd/>
              <a:tailEnd/>
            </a:ln>
          </p:spPr>
          <p:txBody>
            <a:bodyPr/>
            <a:lstStyle/>
            <a:p>
              <a:endParaRPr lang="zh-CN" altLang="en-US" sz="2100"/>
            </a:p>
          </p:txBody>
        </p:sp>
        <p:sp>
          <p:nvSpPr>
            <p:cNvPr id="136211" name="Line 17"/>
            <p:cNvSpPr>
              <a:spLocks noChangeShapeType="1"/>
            </p:cNvSpPr>
            <p:nvPr/>
          </p:nvSpPr>
          <p:spPr bwMode="auto">
            <a:xfrm>
              <a:off x="7440" y="1920"/>
              <a:ext cx="1080" cy="0"/>
            </a:xfrm>
            <a:prstGeom prst="line">
              <a:avLst/>
            </a:prstGeom>
            <a:noFill/>
            <a:ln w="9525" cap="rnd">
              <a:solidFill>
                <a:srgbClr val="000000"/>
              </a:solidFill>
              <a:prstDash val="sysDot"/>
              <a:round/>
              <a:headEnd/>
              <a:tailEnd/>
            </a:ln>
          </p:spPr>
          <p:txBody>
            <a:bodyPr/>
            <a:lstStyle/>
            <a:p>
              <a:endParaRPr lang="zh-CN" altLang="en-US" sz="2100"/>
            </a:p>
          </p:txBody>
        </p:sp>
        <p:sp>
          <p:nvSpPr>
            <p:cNvPr id="136212" name="Line 18"/>
            <p:cNvSpPr>
              <a:spLocks noChangeShapeType="1"/>
            </p:cNvSpPr>
            <p:nvPr/>
          </p:nvSpPr>
          <p:spPr bwMode="auto">
            <a:xfrm>
              <a:off x="7440" y="2400"/>
              <a:ext cx="1080" cy="0"/>
            </a:xfrm>
            <a:prstGeom prst="line">
              <a:avLst/>
            </a:prstGeom>
            <a:noFill/>
            <a:ln w="9525" cap="rnd">
              <a:solidFill>
                <a:srgbClr val="000000"/>
              </a:solidFill>
              <a:prstDash val="sysDot"/>
              <a:round/>
              <a:headEnd/>
              <a:tailEnd/>
            </a:ln>
          </p:spPr>
          <p:txBody>
            <a:bodyPr/>
            <a:lstStyle/>
            <a:p>
              <a:endParaRPr lang="zh-CN" altLang="en-US" sz="2100"/>
            </a:p>
          </p:txBody>
        </p:sp>
        <p:sp>
          <p:nvSpPr>
            <p:cNvPr id="136213" name="Line 19"/>
            <p:cNvSpPr>
              <a:spLocks noChangeShapeType="1"/>
            </p:cNvSpPr>
            <p:nvPr/>
          </p:nvSpPr>
          <p:spPr bwMode="auto">
            <a:xfrm>
              <a:off x="8760" y="2400"/>
              <a:ext cx="1080" cy="0"/>
            </a:xfrm>
            <a:prstGeom prst="line">
              <a:avLst/>
            </a:prstGeom>
            <a:noFill/>
            <a:ln w="9525" cap="rnd">
              <a:solidFill>
                <a:srgbClr val="000000"/>
              </a:solidFill>
              <a:prstDash val="sysDot"/>
              <a:round/>
              <a:headEnd/>
              <a:tailEnd/>
            </a:ln>
          </p:spPr>
          <p:txBody>
            <a:bodyPr/>
            <a:lstStyle/>
            <a:p>
              <a:endParaRPr lang="zh-CN" altLang="en-US" sz="2100"/>
            </a:p>
          </p:txBody>
        </p:sp>
        <p:sp>
          <p:nvSpPr>
            <p:cNvPr id="136214" name="Line 20"/>
            <p:cNvSpPr>
              <a:spLocks noChangeShapeType="1"/>
            </p:cNvSpPr>
            <p:nvPr/>
          </p:nvSpPr>
          <p:spPr bwMode="auto">
            <a:xfrm flipV="1">
              <a:off x="7440" y="1920"/>
              <a:ext cx="1080" cy="720"/>
            </a:xfrm>
            <a:prstGeom prst="line">
              <a:avLst/>
            </a:prstGeom>
            <a:noFill/>
            <a:ln w="9525" cap="rnd">
              <a:solidFill>
                <a:srgbClr val="000000"/>
              </a:solidFill>
              <a:prstDash val="sysDot"/>
              <a:round/>
              <a:headEnd/>
              <a:tailEnd/>
            </a:ln>
          </p:spPr>
          <p:txBody>
            <a:bodyPr/>
            <a:lstStyle/>
            <a:p>
              <a:endParaRPr lang="zh-CN" altLang="en-US" sz="2100"/>
            </a:p>
          </p:txBody>
        </p:sp>
        <p:sp>
          <p:nvSpPr>
            <p:cNvPr id="136215" name="Line 21"/>
            <p:cNvSpPr>
              <a:spLocks noChangeShapeType="1"/>
            </p:cNvSpPr>
            <p:nvPr/>
          </p:nvSpPr>
          <p:spPr bwMode="auto">
            <a:xfrm flipV="1">
              <a:off x="7440" y="2760"/>
              <a:ext cx="1080" cy="720"/>
            </a:xfrm>
            <a:prstGeom prst="line">
              <a:avLst/>
            </a:prstGeom>
            <a:noFill/>
            <a:ln w="9525" cap="rnd">
              <a:solidFill>
                <a:srgbClr val="000000"/>
              </a:solidFill>
              <a:prstDash val="sysDot"/>
              <a:round/>
              <a:headEnd/>
              <a:tailEnd/>
            </a:ln>
          </p:spPr>
          <p:txBody>
            <a:bodyPr/>
            <a:lstStyle/>
            <a:p>
              <a:endParaRPr lang="zh-CN" altLang="en-US" sz="2100"/>
            </a:p>
          </p:txBody>
        </p:sp>
        <p:sp>
          <p:nvSpPr>
            <p:cNvPr id="136216" name="Line 22"/>
            <p:cNvSpPr>
              <a:spLocks noChangeShapeType="1"/>
            </p:cNvSpPr>
            <p:nvPr/>
          </p:nvSpPr>
          <p:spPr bwMode="auto">
            <a:xfrm flipV="1">
              <a:off x="7440" y="1920"/>
              <a:ext cx="1080" cy="1800"/>
            </a:xfrm>
            <a:prstGeom prst="line">
              <a:avLst/>
            </a:prstGeom>
            <a:noFill/>
            <a:ln w="9525" cap="rnd">
              <a:solidFill>
                <a:srgbClr val="000000"/>
              </a:solidFill>
              <a:prstDash val="sysDot"/>
              <a:round/>
              <a:headEnd/>
              <a:tailEnd/>
            </a:ln>
          </p:spPr>
          <p:txBody>
            <a:bodyPr/>
            <a:lstStyle/>
            <a:p>
              <a:endParaRPr lang="zh-CN" altLang="en-US" sz="2100"/>
            </a:p>
          </p:txBody>
        </p:sp>
        <p:sp>
          <p:nvSpPr>
            <p:cNvPr id="136217" name="Line 23"/>
            <p:cNvSpPr>
              <a:spLocks noChangeShapeType="1"/>
            </p:cNvSpPr>
            <p:nvPr/>
          </p:nvSpPr>
          <p:spPr bwMode="auto">
            <a:xfrm flipV="1">
              <a:off x="7440" y="2400"/>
              <a:ext cx="1080" cy="1800"/>
            </a:xfrm>
            <a:prstGeom prst="line">
              <a:avLst/>
            </a:prstGeom>
            <a:noFill/>
            <a:ln w="9525" cap="rnd">
              <a:solidFill>
                <a:srgbClr val="000000"/>
              </a:solidFill>
              <a:prstDash val="sysDot"/>
              <a:round/>
              <a:headEnd/>
              <a:tailEnd/>
            </a:ln>
          </p:spPr>
          <p:txBody>
            <a:bodyPr/>
            <a:lstStyle/>
            <a:p>
              <a:endParaRPr lang="zh-CN" altLang="en-US" sz="2100"/>
            </a:p>
          </p:txBody>
        </p:sp>
        <p:sp>
          <p:nvSpPr>
            <p:cNvPr id="136218" name="Text Box 24"/>
            <p:cNvSpPr txBox="1">
              <a:spLocks noChangeArrowheads="1"/>
            </p:cNvSpPr>
            <p:nvPr/>
          </p:nvSpPr>
          <p:spPr bwMode="auto">
            <a:xfrm>
              <a:off x="3360" y="1920"/>
              <a:ext cx="1440" cy="480"/>
            </a:xfrm>
            <a:prstGeom prst="rect">
              <a:avLst/>
            </a:prstGeom>
            <a:noFill/>
            <a:ln w="9525">
              <a:noFill/>
              <a:miter lim="800000"/>
              <a:headEnd/>
              <a:tailEnd/>
            </a:ln>
          </p:spPr>
          <p:txBody>
            <a:bodyPr/>
            <a:lstStyle/>
            <a:p>
              <a:pPr algn="just"/>
              <a:r>
                <a:rPr lang="en-US" altLang="zh-CN" sz="2100">
                  <a:latin typeface="Times New Roman" pitchFamily="18" charset="0"/>
                </a:rPr>
                <a:t>ival</a:t>
              </a:r>
            </a:p>
          </p:txBody>
        </p:sp>
        <p:sp>
          <p:nvSpPr>
            <p:cNvPr id="136219" name="Text Box 25"/>
            <p:cNvSpPr txBox="1">
              <a:spLocks noChangeArrowheads="1"/>
            </p:cNvSpPr>
            <p:nvPr/>
          </p:nvSpPr>
          <p:spPr bwMode="auto">
            <a:xfrm>
              <a:off x="3360" y="2520"/>
              <a:ext cx="1440" cy="480"/>
            </a:xfrm>
            <a:prstGeom prst="rect">
              <a:avLst/>
            </a:prstGeom>
            <a:noFill/>
            <a:ln w="9525">
              <a:noFill/>
              <a:miter lim="800000"/>
              <a:headEnd/>
              <a:tailEnd/>
            </a:ln>
          </p:spPr>
          <p:txBody>
            <a:bodyPr/>
            <a:lstStyle/>
            <a:p>
              <a:pPr algn="just"/>
              <a:r>
                <a:rPr lang="en-US" altLang="zh-CN" sz="2100">
                  <a:latin typeface="Times New Roman" pitchFamily="18" charset="0"/>
                </a:rPr>
                <a:t>fval</a:t>
              </a:r>
            </a:p>
          </p:txBody>
        </p:sp>
        <p:sp>
          <p:nvSpPr>
            <p:cNvPr id="136220" name="Text Box 26"/>
            <p:cNvSpPr txBox="1">
              <a:spLocks noChangeArrowheads="1"/>
            </p:cNvSpPr>
            <p:nvPr/>
          </p:nvSpPr>
          <p:spPr bwMode="auto">
            <a:xfrm>
              <a:off x="3360" y="3240"/>
              <a:ext cx="1440" cy="480"/>
            </a:xfrm>
            <a:prstGeom prst="rect">
              <a:avLst/>
            </a:prstGeom>
            <a:noFill/>
            <a:ln w="9525">
              <a:noFill/>
              <a:miter lim="800000"/>
              <a:headEnd/>
              <a:tailEnd/>
            </a:ln>
          </p:spPr>
          <p:txBody>
            <a:bodyPr/>
            <a:lstStyle/>
            <a:p>
              <a:pPr algn="just"/>
              <a:r>
                <a:rPr lang="en-US" altLang="zh-CN" sz="2100">
                  <a:latin typeface="Times New Roman" pitchFamily="18" charset="0"/>
                </a:rPr>
                <a:t>pval</a:t>
              </a:r>
            </a:p>
          </p:txBody>
        </p:sp>
        <p:sp>
          <p:nvSpPr>
            <p:cNvPr id="136221" name="Text Box 27"/>
            <p:cNvSpPr txBox="1">
              <a:spLocks noChangeArrowheads="1"/>
            </p:cNvSpPr>
            <p:nvPr/>
          </p:nvSpPr>
          <p:spPr bwMode="auto">
            <a:xfrm>
              <a:off x="2400" y="1920"/>
              <a:ext cx="1200" cy="480"/>
            </a:xfrm>
            <a:prstGeom prst="rect">
              <a:avLst/>
            </a:prstGeom>
            <a:noFill/>
            <a:ln w="9525">
              <a:noFill/>
              <a:miter lim="800000"/>
              <a:headEnd/>
              <a:tailEnd/>
            </a:ln>
          </p:spPr>
          <p:txBody>
            <a:bodyPr/>
            <a:lstStyle/>
            <a:p>
              <a:pPr algn="just"/>
              <a:r>
                <a:rPr lang="en-US" altLang="zh-CN" sz="2100">
                  <a:latin typeface="Times New Roman" pitchFamily="18" charset="0"/>
                </a:rPr>
                <a:t>int</a:t>
              </a:r>
            </a:p>
          </p:txBody>
        </p:sp>
        <p:sp>
          <p:nvSpPr>
            <p:cNvPr id="136222" name="Text Box 28"/>
            <p:cNvSpPr txBox="1">
              <a:spLocks noChangeArrowheads="1"/>
            </p:cNvSpPr>
            <p:nvPr/>
          </p:nvSpPr>
          <p:spPr bwMode="auto">
            <a:xfrm>
              <a:off x="2400" y="2640"/>
              <a:ext cx="1440" cy="480"/>
            </a:xfrm>
            <a:prstGeom prst="rect">
              <a:avLst/>
            </a:prstGeom>
            <a:noFill/>
            <a:ln w="9525">
              <a:noFill/>
              <a:miter lim="800000"/>
              <a:headEnd/>
              <a:tailEnd/>
            </a:ln>
          </p:spPr>
          <p:txBody>
            <a:bodyPr/>
            <a:lstStyle/>
            <a:p>
              <a:pPr algn="just"/>
              <a:r>
                <a:rPr lang="en-US" altLang="zh-CN" sz="2100">
                  <a:latin typeface="Times New Roman" pitchFamily="18" charset="0"/>
                </a:rPr>
                <a:t>float</a:t>
              </a:r>
            </a:p>
          </p:txBody>
        </p:sp>
        <p:sp>
          <p:nvSpPr>
            <p:cNvPr id="136223" name="Text Box 29"/>
            <p:cNvSpPr txBox="1">
              <a:spLocks noChangeArrowheads="1"/>
            </p:cNvSpPr>
            <p:nvPr/>
          </p:nvSpPr>
          <p:spPr bwMode="auto">
            <a:xfrm>
              <a:off x="2400" y="3240"/>
              <a:ext cx="1440" cy="480"/>
            </a:xfrm>
            <a:prstGeom prst="rect">
              <a:avLst/>
            </a:prstGeom>
            <a:noFill/>
            <a:ln w="9525">
              <a:noFill/>
              <a:miter lim="800000"/>
              <a:headEnd/>
              <a:tailEnd/>
            </a:ln>
          </p:spPr>
          <p:txBody>
            <a:bodyPr/>
            <a:lstStyle/>
            <a:p>
              <a:pPr algn="just"/>
              <a:r>
                <a:rPr lang="en-US" altLang="zh-CN" sz="2100">
                  <a:latin typeface="Times New Roman" pitchFamily="18" charset="0"/>
                </a:rPr>
                <a:t>char *</a:t>
              </a:r>
            </a:p>
          </p:txBody>
        </p:sp>
        <p:sp>
          <p:nvSpPr>
            <p:cNvPr id="136224" name="Text Box 30"/>
            <p:cNvSpPr txBox="1">
              <a:spLocks noChangeArrowheads="1"/>
            </p:cNvSpPr>
            <p:nvPr/>
          </p:nvSpPr>
          <p:spPr bwMode="auto">
            <a:xfrm>
              <a:off x="5280" y="1920"/>
              <a:ext cx="1440" cy="480"/>
            </a:xfrm>
            <a:prstGeom prst="rect">
              <a:avLst/>
            </a:prstGeom>
            <a:noFill/>
            <a:ln w="9525">
              <a:noFill/>
              <a:miter lim="800000"/>
              <a:headEnd/>
              <a:tailEnd/>
            </a:ln>
          </p:spPr>
          <p:txBody>
            <a:bodyPr/>
            <a:lstStyle/>
            <a:p>
              <a:pPr algn="just"/>
              <a:r>
                <a:rPr lang="en-US" altLang="zh-CN" sz="2100">
                  <a:latin typeface="Times New Roman" pitchFamily="18" charset="0"/>
                </a:rPr>
                <a:t>int    ival</a:t>
              </a:r>
            </a:p>
          </p:txBody>
        </p:sp>
        <p:sp>
          <p:nvSpPr>
            <p:cNvPr id="136225" name="Text Box 31"/>
            <p:cNvSpPr txBox="1">
              <a:spLocks noChangeArrowheads="1"/>
            </p:cNvSpPr>
            <p:nvPr/>
          </p:nvSpPr>
          <p:spPr bwMode="auto">
            <a:xfrm>
              <a:off x="5280" y="2760"/>
              <a:ext cx="1440" cy="480"/>
            </a:xfrm>
            <a:prstGeom prst="rect">
              <a:avLst/>
            </a:prstGeom>
            <a:noFill/>
            <a:ln w="9525">
              <a:noFill/>
              <a:miter lim="800000"/>
              <a:headEnd/>
              <a:tailEnd/>
            </a:ln>
          </p:spPr>
          <p:txBody>
            <a:bodyPr/>
            <a:lstStyle/>
            <a:p>
              <a:pPr algn="just"/>
              <a:r>
                <a:rPr lang="en-US" altLang="zh-CN" sz="2100">
                  <a:latin typeface="Times New Roman" pitchFamily="18" charset="0"/>
                </a:rPr>
                <a:t>float  fval</a:t>
              </a:r>
            </a:p>
          </p:txBody>
        </p:sp>
        <p:sp>
          <p:nvSpPr>
            <p:cNvPr id="136226" name="Text Box 32"/>
            <p:cNvSpPr txBox="1">
              <a:spLocks noChangeArrowheads="1"/>
            </p:cNvSpPr>
            <p:nvPr/>
          </p:nvSpPr>
          <p:spPr bwMode="auto">
            <a:xfrm>
              <a:off x="5280" y="3720"/>
              <a:ext cx="1440" cy="480"/>
            </a:xfrm>
            <a:prstGeom prst="rect">
              <a:avLst/>
            </a:prstGeom>
            <a:noFill/>
            <a:ln w="9525">
              <a:noFill/>
              <a:miter lim="800000"/>
              <a:headEnd/>
              <a:tailEnd/>
            </a:ln>
          </p:spPr>
          <p:txBody>
            <a:bodyPr/>
            <a:lstStyle/>
            <a:p>
              <a:pPr algn="just"/>
              <a:r>
                <a:rPr lang="en-US" altLang="zh-CN" sz="2100">
                  <a:latin typeface="Times New Roman" pitchFamily="18" charset="0"/>
                </a:rPr>
                <a:t>char*  pval</a:t>
              </a:r>
            </a:p>
          </p:txBody>
        </p:sp>
        <p:sp>
          <p:nvSpPr>
            <p:cNvPr id="136227" name="Text Box 33"/>
            <p:cNvSpPr txBox="1">
              <a:spLocks noChangeArrowheads="1"/>
            </p:cNvSpPr>
            <p:nvPr/>
          </p:nvSpPr>
          <p:spPr bwMode="auto">
            <a:xfrm>
              <a:off x="3480" y="4320"/>
              <a:ext cx="1440" cy="480"/>
            </a:xfrm>
            <a:prstGeom prst="rect">
              <a:avLst/>
            </a:prstGeom>
            <a:noFill/>
            <a:ln w="9525">
              <a:noFill/>
              <a:miter lim="800000"/>
              <a:headEnd/>
              <a:tailEnd/>
            </a:ln>
          </p:spPr>
          <p:txBody>
            <a:bodyPr/>
            <a:lstStyle/>
            <a:p>
              <a:pPr algn="just"/>
              <a:r>
                <a:rPr lang="en-US" altLang="zh-CN" sz="2100">
                  <a:latin typeface="Times New Roman" pitchFamily="18" charset="0"/>
                </a:rPr>
                <a:t>sval</a:t>
              </a:r>
            </a:p>
          </p:txBody>
        </p:sp>
        <p:sp>
          <p:nvSpPr>
            <p:cNvPr id="136228" name="Text Box 34"/>
            <p:cNvSpPr txBox="1">
              <a:spLocks noChangeArrowheads="1"/>
            </p:cNvSpPr>
            <p:nvPr/>
          </p:nvSpPr>
          <p:spPr bwMode="auto">
            <a:xfrm>
              <a:off x="6840" y="4320"/>
              <a:ext cx="1560" cy="480"/>
            </a:xfrm>
            <a:prstGeom prst="rect">
              <a:avLst/>
            </a:prstGeom>
            <a:noFill/>
            <a:ln w="9525">
              <a:noFill/>
              <a:miter lim="800000"/>
              <a:headEnd/>
              <a:tailEnd/>
            </a:ln>
          </p:spPr>
          <p:txBody>
            <a:bodyPr/>
            <a:lstStyle/>
            <a:p>
              <a:pPr algn="just"/>
              <a:r>
                <a:rPr lang="en-US" altLang="zh-CN" sz="2100">
                  <a:latin typeface="Times New Roman" pitchFamily="18" charset="0"/>
                </a:rPr>
                <a:t>uval</a:t>
              </a:r>
            </a:p>
          </p:txBody>
        </p:sp>
        <p:sp>
          <p:nvSpPr>
            <p:cNvPr id="136229" name="Line 35"/>
            <p:cNvSpPr>
              <a:spLocks noChangeShapeType="1"/>
            </p:cNvSpPr>
            <p:nvPr/>
          </p:nvSpPr>
          <p:spPr bwMode="auto">
            <a:xfrm>
              <a:off x="5160" y="1680"/>
              <a:ext cx="0" cy="2640"/>
            </a:xfrm>
            <a:prstGeom prst="line">
              <a:avLst/>
            </a:prstGeom>
            <a:noFill/>
            <a:ln w="9525" cap="rnd">
              <a:solidFill>
                <a:srgbClr val="000000"/>
              </a:solidFill>
              <a:prstDash val="sysDot"/>
              <a:round/>
              <a:headEnd/>
              <a:tailEnd/>
            </a:ln>
          </p:spPr>
          <p:txBody>
            <a:bodyPr/>
            <a:lstStyle/>
            <a:p>
              <a:endParaRPr lang="zh-CN" altLang="en-US" sz="2100"/>
            </a:p>
          </p:txBody>
        </p:sp>
      </p:grpSp>
    </p:spTree>
    <p:extLst>
      <p:ext uri="{BB962C8B-B14F-4D97-AF65-F5344CB8AC3E}">
        <p14:creationId xmlns:p14="http://schemas.microsoft.com/office/powerpoint/2010/main" val="94028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灯片编号占位符 4"/>
          <p:cNvSpPr>
            <a:spLocks noGrp="1"/>
          </p:cNvSpPr>
          <p:nvPr>
            <p:ph type="sldNum" sz="quarter" idx="11"/>
          </p:nvPr>
        </p:nvSpPr>
        <p:spPr>
          <a:noFill/>
        </p:spPr>
        <p:txBody>
          <a:bodyPr/>
          <a:lstStyle/>
          <a:p>
            <a:fld id="{DB8C1ECB-459E-44D9-9F3C-65A0E085A9CB}" type="slidenum">
              <a:rPr lang="en-US" altLang="zh-CN" smtClean="0"/>
              <a:pPr/>
              <a:t>139</a:t>
            </a:fld>
            <a:endParaRPr lang="en-US" altLang="zh-CN"/>
          </a:p>
        </p:txBody>
      </p:sp>
      <p:sp>
        <p:nvSpPr>
          <p:cNvPr id="137220"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）（续）</a:t>
            </a:r>
          </a:p>
        </p:txBody>
      </p:sp>
      <p:sp>
        <p:nvSpPr>
          <p:cNvPr id="137221" name="Rectangle 3"/>
          <p:cNvSpPr>
            <a:spLocks noGrp="1" noChangeArrowheads="1"/>
          </p:cNvSpPr>
          <p:nvPr>
            <p:ph type="body" idx="1"/>
          </p:nvPr>
        </p:nvSpPr>
        <p:spPr>
          <a:xfrm>
            <a:off x="1104595" y="1151206"/>
            <a:ext cx="9484069" cy="4557180"/>
          </a:xfrm>
        </p:spPr>
        <p:txBody>
          <a:bodyPr/>
          <a:lstStyle/>
          <a:p>
            <a:pPr>
              <a:lnSpc>
                <a:spcPct val="80000"/>
              </a:lnSpc>
            </a:pPr>
            <a:r>
              <a:rPr lang="zh-CN" altLang="en-US" sz="2400" dirty="0">
                <a:ea typeface="宋体" pitchFamily="2" charset="-122"/>
              </a:rPr>
              <a:t>结构与联合的异同：</a:t>
            </a:r>
          </a:p>
          <a:p>
            <a:pPr lvl="1">
              <a:lnSpc>
                <a:spcPts val="2859"/>
              </a:lnSpc>
            </a:pPr>
            <a:r>
              <a:rPr lang="zh-CN" altLang="en-US" sz="2400" dirty="0">
                <a:ea typeface="宋体" pitchFamily="2" charset="-122"/>
              </a:rPr>
              <a:t>在定义或说明形式上，</a:t>
            </a:r>
            <a:r>
              <a:rPr lang="en-US" altLang="zh-CN" sz="2400" dirty="0">
                <a:ea typeface="宋体" pitchFamily="2" charset="-122"/>
              </a:rPr>
              <a:t>union</a:t>
            </a:r>
            <a:r>
              <a:rPr lang="zh-CN" altLang="en-US" sz="2400" dirty="0">
                <a:ea typeface="宋体" pitchFamily="2" charset="-122"/>
              </a:rPr>
              <a:t>和</a:t>
            </a:r>
            <a:r>
              <a:rPr lang="en-US" altLang="zh-CN" sz="2400" dirty="0">
                <a:ea typeface="宋体" pitchFamily="2" charset="-122"/>
              </a:rPr>
              <a:t>struct</a:t>
            </a:r>
            <a:r>
              <a:rPr lang="zh-CN" altLang="en-US" sz="2400" dirty="0">
                <a:ea typeface="宋体" pitchFamily="2" charset="-122"/>
              </a:rPr>
              <a:t>很类似，但在任何时刻联合只允许联合中说明的某一成员留在联合里。</a:t>
            </a:r>
          </a:p>
          <a:p>
            <a:pPr lvl="1">
              <a:lnSpc>
                <a:spcPts val="2859"/>
              </a:lnSpc>
            </a:pPr>
            <a:r>
              <a:rPr lang="zh-CN" altLang="en-US" sz="2400" dirty="0">
                <a:ea typeface="宋体" pitchFamily="2" charset="-122"/>
              </a:rPr>
              <a:t> 结构由多个成员（分量）所组成，而联合只有一个成员，只不过该成员的名字和类型可以在规定的几个里选定一个。</a:t>
            </a:r>
          </a:p>
          <a:p>
            <a:pPr lvl="1">
              <a:lnSpc>
                <a:spcPts val="2859"/>
              </a:lnSpc>
            </a:pPr>
            <a:r>
              <a:rPr lang="zh-CN" altLang="en-US" sz="2400" dirty="0">
                <a:ea typeface="宋体" pitchFamily="2" charset="-122"/>
              </a:rPr>
              <a:t>因此，联合可以看作是一个特殊的结构，其所有成员在结构中的位移量都是</a:t>
            </a:r>
            <a:r>
              <a:rPr lang="en-US" altLang="zh-CN" sz="2400" dirty="0">
                <a:ea typeface="宋体" pitchFamily="2" charset="-122"/>
              </a:rPr>
              <a:t>0</a:t>
            </a:r>
            <a:r>
              <a:rPr lang="zh-CN" altLang="en-US" sz="2400" dirty="0">
                <a:ea typeface="宋体" pitchFamily="2" charset="-122"/>
              </a:rPr>
              <a:t>，</a:t>
            </a:r>
            <a:r>
              <a:rPr lang="zh-CN" altLang="en-US" sz="2400" b="1" dirty="0">
                <a:ea typeface="宋体" pitchFamily="2" charset="-122"/>
              </a:rPr>
              <a:t>当对联合变量分配存贮空间时，应保证它能容纳最大的一个成员的大小</a:t>
            </a:r>
            <a:r>
              <a:rPr lang="zh-CN" altLang="en-US" sz="2400" dirty="0">
                <a:ea typeface="宋体" pitchFamily="2" charset="-122"/>
              </a:rPr>
              <a:t>，而存贮空间的边界应能适于联合中的所有可选成员的类型。（见上图）</a:t>
            </a:r>
          </a:p>
          <a:p>
            <a:pPr lvl="1">
              <a:lnSpc>
                <a:spcPts val="2859"/>
              </a:lnSpc>
            </a:pPr>
            <a:r>
              <a:rPr lang="zh-CN" altLang="en-US" sz="2400" dirty="0">
                <a:ea typeface="宋体" pitchFamily="2" charset="-122"/>
              </a:rPr>
              <a:t>对联合的初始化只能对应于它的第一个可选成员。</a:t>
            </a:r>
          </a:p>
          <a:p>
            <a:pPr lvl="1">
              <a:lnSpc>
                <a:spcPts val="2859"/>
              </a:lnSpc>
            </a:pPr>
            <a:r>
              <a:rPr lang="zh-CN" altLang="en-US" sz="2400" dirty="0">
                <a:ea typeface="宋体" pitchFamily="2" charset="-122"/>
              </a:rPr>
              <a:t>对联合成员的引用方式完全和结构的情况一样。</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灯片编号占位符 4"/>
          <p:cNvSpPr>
            <a:spLocks noGrp="1"/>
          </p:cNvSpPr>
          <p:nvPr>
            <p:ph type="sldNum" sz="quarter" idx="11"/>
          </p:nvPr>
        </p:nvSpPr>
        <p:spPr>
          <a:noFill/>
        </p:spPr>
        <p:txBody>
          <a:bodyPr/>
          <a:lstStyle/>
          <a:p>
            <a:fld id="{CEDECAD2-88E4-4765-8199-2A155537E21D}" type="slidenum">
              <a:rPr lang="en-US" altLang="zh-CN" smtClean="0"/>
              <a:pPr/>
              <a:t>14</a:t>
            </a:fld>
            <a:endParaRPr lang="en-US" altLang="zh-CN"/>
          </a:p>
        </p:txBody>
      </p:sp>
      <p:sp>
        <p:nvSpPr>
          <p:cNvPr id="51204" name="Rectangle 2"/>
          <p:cNvSpPr>
            <a:spLocks noGrp="1" noChangeArrowheads="1"/>
          </p:cNvSpPr>
          <p:nvPr>
            <p:ph type="title"/>
          </p:nvPr>
        </p:nvSpPr>
        <p:spPr/>
        <p:txBody>
          <a:bodyPr/>
          <a:lstStyle/>
          <a:p>
            <a:r>
              <a:rPr lang="zh-CN" altLang="en-US">
                <a:ea typeface="宋体" pitchFamily="2" charset="-122"/>
              </a:rPr>
              <a:t>简单文件操作</a:t>
            </a:r>
          </a:p>
        </p:txBody>
      </p:sp>
      <p:sp>
        <p:nvSpPr>
          <p:cNvPr id="51205" name="Rectangle 3"/>
          <p:cNvSpPr>
            <a:spLocks noGrp="1" noChangeArrowheads="1"/>
          </p:cNvSpPr>
          <p:nvPr>
            <p:ph type="body" idx="1"/>
          </p:nvPr>
        </p:nvSpPr>
        <p:spPr/>
        <p:txBody>
          <a:bodyPr/>
          <a:lstStyle/>
          <a:p>
            <a:r>
              <a:rPr lang="zh-CN" altLang="en-US" dirty="0" smtClean="0">
                <a:ea typeface="宋体" pitchFamily="2" charset="-122"/>
              </a:rPr>
              <a:t>输入</a:t>
            </a:r>
            <a:r>
              <a:rPr lang="en-US" altLang="zh-CN" dirty="0">
                <a:ea typeface="宋体" pitchFamily="2" charset="-122"/>
              </a:rPr>
              <a:t>/</a:t>
            </a:r>
            <a:r>
              <a:rPr lang="zh-CN" altLang="en-US" dirty="0">
                <a:ea typeface="宋体" pitchFamily="2" charset="-122"/>
              </a:rPr>
              <a:t>输出</a:t>
            </a:r>
            <a:r>
              <a:rPr lang="zh-CN" altLang="en-US" dirty="0" smtClean="0">
                <a:ea typeface="宋体" pitchFamily="2" charset="-122"/>
              </a:rPr>
              <a:t>操作为</a:t>
            </a:r>
            <a:r>
              <a:rPr lang="zh-CN" altLang="en-US" dirty="0">
                <a:ea typeface="宋体" pitchFamily="2" charset="-122"/>
              </a:rPr>
              <a:t>标准输入</a:t>
            </a:r>
            <a:r>
              <a:rPr lang="en-US" altLang="zh-CN" dirty="0">
                <a:ea typeface="宋体" pitchFamily="2" charset="-122"/>
              </a:rPr>
              <a:t>/</a:t>
            </a:r>
            <a:r>
              <a:rPr lang="zh-CN" altLang="en-US" dirty="0">
                <a:ea typeface="宋体" pitchFamily="2" charset="-122"/>
              </a:rPr>
              <a:t>输出（即针对键盘及屏幕</a:t>
            </a:r>
            <a:r>
              <a:rPr lang="zh-CN" altLang="en-US" dirty="0" smtClean="0">
                <a:ea typeface="宋体" pitchFamily="2" charset="-122"/>
              </a:rPr>
              <a:t>），大家可能比较熟悉。</a:t>
            </a:r>
            <a:endParaRPr lang="zh-CN" altLang="en-US" dirty="0">
              <a:ea typeface="宋体" pitchFamily="2" charset="-122"/>
            </a:endParaRPr>
          </a:p>
          <a:p>
            <a:r>
              <a:rPr lang="zh-CN" altLang="en-US" dirty="0">
                <a:ea typeface="宋体" pitchFamily="2" charset="-122"/>
              </a:rPr>
              <a:t>实际应用多数都是针对文件输入</a:t>
            </a:r>
            <a:r>
              <a:rPr lang="en-US" altLang="zh-CN" dirty="0">
                <a:ea typeface="宋体" pitchFamily="2" charset="-122"/>
              </a:rPr>
              <a:t>/</a:t>
            </a:r>
            <a:r>
              <a:rPr lang="zh-CN" altLang="en-US" dirty="0">
                <a:ea typeface="宋体" pitchFamily="2" charset="-122"/>
              </a:rPr>
              <a:t>输出，如</a:t>
            </a:r>
            <a:r>
              <a:rPr lang="en-US" altLang="zh-CN" dirty="0">
                <a:ea typeface="宋体" pitchFamily="2" charset="-122"/>
              </a:rPr>
              <a:t>Office</a:t>
            </a:r>
            <a:r>
              <a:rPr lang="zh-CN" altLang="en-US" dirty="0">
                <a:ea typeface="宋体" pitchFamily="2" charset="-122"/>
              </a:rPr>
              <a:t>应用。</a:t>
            </a:r>
          </a:p>
        </p:txBody>
      </p:sp>
      <p:sp>
        <p:nvSpPr>
          <p:cNvPr id="2" name="卷形: 水平 1">
            <a:extLst>
              <a:ext uri="{FF2B5EF4-FFF2-40B4-BE49-F238E27FC236}">
                <a16:creationId xmlns="" xmlns:a16="http://schemas.microsoft.com/office/drawing/2014/main" id="{5BCD14BC-328C-4408-B277-FA9AC8A7EB1F}"/>
              </a:ext>
            </a:extLst>
          </p:cNvPr>
          <p:cNvSpPr/>
          <p:nvPr/>
        </p:nvSpPr>
        <p:spPr bwMode="auto">
          <a:xfrm>
            <a:off x="3699583" y="3789920"/>
            <a:ext cx="3171652" cy="1495798"/>
          </a:xfrm>
          <a:prstGeom prst="horizontalScroll">
            <a:avLst/>
          </a:prstGeom>
          <a:solidFill>
            <a:srgbClr val="FFC000"/>
          </a:solidFill>
          <a:ln w="9525" cap="flat" cmpd="sng" algn="ctr">
            <a:noFill/>
            <a:prstDash val="solid"/>
            <a:round/>
            <a:headEnd type="none" w="med" len="med"/>
            <a:tailEnd type="none" w="med" len="med"/>
          </a:ln>
          <a:effectLst/>
        </p:spPr>
        <p:txBody>
          <a:bodyPr vert="horz" wrap="square" lIns="108932" tIns="54466" rIns="108932" bIns="54466" numCol="1" rtlCol="0" anchor="t" anchorCtr="0" compatLnSpc="1">
            <a:prstTxWarp prst="textNoShape">
              <a:avLst/>
            </a:prstTxWarp>
            <a:spAutoFit/>
          </a:bodyPr>
          <a:lstStyle/>
          <a:p>
            <a:pPr algn="ctr" defTabSz="1089325"/>
            <a:r>
              <a:rPr lang="zh-CN" altLang="en-US" sz="3300" dirty="0">
                <a:latin typeface="幼圆" panose="02010509060101010101" pitchFamily="49" charset="-122"/>
                <a:ea typeface="幼圆" panose="02010509060101010101" pitchFamily="49" charset="-122"/>
              </a:rPr>
              <a:t>如何进行文件的读写？</a:t>
            </a:r>
          </a:p>
        </p:txBody>
      </p:sp>
    </p:spTree>
    <p:extLst>
      <p:ext uri="{BB962C8B-B14F-4D97-AF65-F5344CB8AC3E}">
        <p14:creationId xmlns:p14="http://schemas.microsoft.com/office/powerpoint/2010/main" val="84144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ctrTitle"/>
          </p:nvPr>
        </p:nvSpPr>
        <p:spPr/>
        <p:txBody>
          <a:bodyPr/>
          <a:lstStyle/>
          <a:p>
            <a:r>
              <a:rPr lang="zh-CN" altLang="en-US">
                <a:latin typeface="隶书" pitchFamily="49" charset="-122"/>
                <a:ea typeface="隶书" pitchFamily="49" charset="-122"/>
              </a:rPr>
              <a:t>本讲结束！</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灯片编号占位符 4"/>
          <p:cNvSpPr>
            <a:spLocks noGrp="1"/>
          </p:cNvSpPr>
          <p:nvPr>
            <p:ph type="sldNum" sz="quarter" idx="11"/>
          </p:nvPr>
        </p:nvSpPr>
        <p:spPr>
          <a:noFill/>
        </p:spPr>
        <p:txBody>
          <a:bodyPr/>
          <a:lstStyle/>
          <a:p>
            <a:fld id="{F4C38E0A-D28B-4B28-A888-6F3D5280C710}" type="slidenum">
              <a:rPr lang="en-US" altLang="zh-CN" smtClean="0"/>
              <a:pPr/>
              <a:t>15</a:t>
            </a:fld>
            <a:endParaRPr lang="en-US" altLang="zh-CN"/>
          </a:p>
        </p:txBody>
      </p:sp>
      <p:sp>
        <p:nvSpPr>
          <p:cNvPr id="53252" name="Rectangle 2"/>
          <p:cNvSpPr>
            <a:spLocks noGrp="1" noChangeArrowheads="1"/>
          </p:cNvSpPr>
          <p:nvPr>
            <p:ph type="title"/>
          </p:nvPr>
        </p:nvSpPr>
        <p:spPr/>
        <p:txBody>
          <a:bodyPr/>
          <a:lstStyle/>
          <a:p>
            <a:r>
              <a:rPr lang="zh-CN" altLang="en-US">
                <a:ea typeface="宋体" pitchFamily="2" charset="-122"/>
              </a:rPr>
              <a:t>文件输入</a:t>
            </a:r>
            <a:r>
              <a:rPr lang="en-US" altLang="zh-CN">
                <a:ea typeface="宋体" pitchFamily="2" charset="-122"/>
              </a:rPr>
              <a:t>/</a:t>
            </a:r>
            <a:r>
              <a:rPr lang="zh-CN" altLang="en-US">
                <a:ea typeface="宋体" pitchFamily="2" charset="-122"/>
              </a:rPr>
              <a:t>输出</a:t>
            </a:r>
          </a:p>
        </p:txBody>
      </p:sp>
      <p:sp>
        <p:nvSpPr>
          <p:cNvPr id="53253" name="Rectangle 3"/>
          <p:cNvSpPr>
            <a:spLocks noGrp="1" noChangeArrowheads="1"/>
          </p:cNvSpPr>
          <p:nvPr>
            <p:ph type="body" idx="1"/>
          </p:nvPr>
        </p:nvSpPr>
        <p:spPr/>
        <p:txBody>
          <a:bodyPr/>
          <a:lstStyle/>
          <a:p>
            <a:r>
              <a:rPr lang="zh-CN" altLang="en-US">
                <a:ea typeface="宋体" pitchFamily="2" charset="-122"/>
              </a:rPr>
              <a:t>文件输入</a:t>
            </a:r>
            <a:r>
              <a:rPr lang="en-US" altLang="zh-CN">
                <a:ea typeface="宋体" pitchFamily="2" charset="-122"/>
              </a:rPr>
              <a:t>/</a:t>
            </a:r>
            <a:r>
              <a:rPr lang="zh-CN" altLang="en-US">
                <a:ea typeface="宋体" pitchFamily="2" charset="-122"/>
              </a:rPr>
              <a:t>输出过程</a:t>
            </a:r>
          </a:p>
        </p:txBody>
      </p:sp>
      <p:sp>
        <p:nvSpPr>
          <p:cNvPr id="169988" name="Text Box 4"/>
          <p:cNvSpPr txBox="1">
            <a:spLocks noChangeArrowheads="1"/>
          </p:cNvSpPr>
          <p:nvPr/>
        </p:nvSpPr>
        <p:spPr bwMode="auto">
          <a:xfrm>
            <a:off x="1637854" y="2277002"/>
            <a:ext cx="2788435" cy="479328"/>
          </a:xfrm>
          <a:prstGeom prst="rect">
            <a:avLst/>
          </a:prstGeom>
          <a:solidFill>
            <a:schemeClr val="accent1"/>
          </a:solidFill>
          <a:ln w="9525">
            <a:solidFill>
              <a:schemeClr val="tx1"/>
            </a:solidFill>
            <a:miter lim="800000"/>
            <a:headEnd/>
            <a:tailEnd/>
          </a:ln>
        </p:spPr>
        <p:txBody>
          <a:bodyPr lIns="108932" tIns="54466" rIns="108932" bIns="54466">
            <a:spAutoFit/>
          </a:bodyPr>
          <a:lstStyle/>
          <a:p>
            <a:pPr algn="ctr">
              <a:spcBef>
                <a:spcPct val="50000"/>
              </a:spcBef>
            </a:pPr>
            <a:r>
              <a:rPr lang="zh-CN" altLang="en-US"/>
              <a:t>打开文件</a:t>
            </a:r>
          </a:p>
        </p:txBody>
      </p:sp>
      <p:grpSp>
        <p:nvGrpSpPr>
          <p:cNvPr id="2" name="Group 5"/>
          <p:cNvGrpSpPr>
            <a:grpSpLocks/>
          </p:cNvGrpSpPr>
          <p:nvPr/>
        </p:nvGrpSpPr>
        <p:grpSpPr bwMode="auto">
          <a:xfrm>
            <a:off x="1733203" y="2708904"/>
            <a:ext cx="2788435" cy="967011"/>
            <a:chOff x="2925" y="1842"/>
            <a:chExt cx="1316" cy="609"/>
          </a:xfrm>
        </p:grpSpPr>
        <p:sp>
          <p:nvSpPr>
            <p:cNvPr id="53263" name="Text Box 6"/>
            <p:cNvSpPr txBox="1">
              <a:spLocks noChangeArrowheads="1"/>
            </p:cNvSpPr>
            <p:nvPr/>
          </p:nvSpPr>
          <p:spPr bwMode="auto">
            <a:xfrm>
              <a:off x="2925" y="2160"/>
              <a:ext cx="1316" cy="291"/>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zh-CN" altLang="en-US"/>
                <a:t>读写文件</a:t>
              </a:r>
            </a:p>
          </p:txBody>
        </p:sp>
        <p:sp>
          <p:nvSpPr>
            <p:cNvPr id="53264" name="Line 7"/>
            <p:cNvSpPr>
              <a:spLocks noChangeShapeType="1"/>
            </p:cNvSpPr>
            <p:nvPr/>
          </p:nvSpPr>
          <p:spPr bwMode="auto">
            <a:xfrm>
              <a:off x="3515" y="1842"/>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grpSp>
      <p:grpSp>
        <p:nvGrpSpPr>
          <p:cNvPr id="3" name="Group 8"/>
          <p:cNvGrpSpPr>
            <a:grpSpLocks/>
          </p:cNvGrpSpPr>
          <p:nvPr/>
        </p:nvGrpSpPr>
        <p:grpSpPr bwMode="auto">
          <a:xfrm>
            <a:off x="1733203" y="3645749"/>
            <a:ext cx="2788435" cy="965426"/>
            <a:chOff x="2925" y="2478"/>
            <a:chExt cx="1316" cy="608"/>
          </a:xfrm>
        </p:grpSpPr>
        <p:sp>
          <p:nvSpPr>
            <p:cNvPr id="53261" name="Text Box 9"/>
            <p:cNvSpPr txBox="1">
              <a:spLocks noChangeArrowheads="1"/>
            </p:cNvSpPr>
            <p:nvPr/>
          </p:nvSpPr>
          <p:spPr bwMode="auto">
            <a:xfrm>
              <a:off x="2925" y="2795"/>
              <a:ext cx="1316" cy="291"/>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zh-CN" altLang="en-US"/>
                <a:t>关闭文件</a:t>
              </a:r>
            </a:p>
          </p:txBody>
        </p:sp>
        <p:sp>
          <p:nvSpPr>
            <p:cNvPr id="53262" name="Line 10"/>
            <p:cNvSpPr>
              <a:spLocks noChangeShapeType="1"/>
            </p:cNvSpPr>
            <p:nvPr/>
          </p:nvSpPr>
          <p:spPr bwMode="auto">
            <a:xfrm>
              <a:off x="3515" y="2478"/>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169995" name="AutoShape 11"/>
          <p:cNvSpPr>
            <a:spLocks noChangeArrowheads="1"/>
          </p:cNvSpPr>
          <p:nvPr/>
        </p:nvSpPr>
        <p:spPr bwMode="auto">
          <a:xfrm>
            <a:off x="5338866" y="0"/>
            <a:ext cx="6865835" cy="764881"/>
          </a:xfrm>
          <a:prstGeom prst="wedgeRoundRectCallout">
            <a:avLst>
              <a:gd name="adj1" fmla="val -71816"/>
              <a:gd name="adj2" fmla="val 260505"/>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2100" b="0" dirty="0"/>
              <a:t>首先在程序文件的头部应有如下语句：</a:t>
            </a:r>
          </a:p>
          <a:p>
            <a:pPr lvl="1"/>
            <a:r>
              <a:rPr lang="en-US" altLang="zh-CN" sz="2100" b="0" dirty="0">
                <a:solidFill>
                  <a:srgbClr val="2B02A0"/>
                </a:solidFill>
              </a:rPr>
              <a:t>#include  &lt;</a:t>
            </a:r>
            <a:r>
              <a:rPr lang="en-US" altLang="zh-CN" sz="2100" b="0" dirty="0" err="1">
                <a:solidFill>
                  <a:srgbClr val="2B02A0"/>
                </a:solidFill>
              </a:rPr>
              <a:t>stdio.h</a:t>
            </a:r>
            <a:r>
              <a:rPr lang="en-US" altLang="zh-CN" sz="2100" b="0" dirty="0">
                <a:solidFill>
                  <a:srgbClr val="2B02A0"/>
                </a:solidFill>
              </a:rPr>
              <a:t>&gt;</a:t>
            </a:r>
          </a:p>
        </p:txBody>
      </p:sp>
      <p:sp>
        <p:nvSpPr>
          <p:cNvPr id="169996" name="AutoShape 12"/>
          <p:cNvSpPr>
            <a:spLocks noChangeArrowheads="1"/>
          </p:cNvSpPr>
          <p:nvPr/>
        </p:nvSpPr>
        <p:spPr bwMode="auto">
          <a:xfrm>
            <a:off x="5338865" y="908261"/>
            <a:ext cx="6865841" cy="2159500"/>
          </a:xfrm>
          <a:prstGeom prst="wedgeRoundRectCallout">
            <a:avLst>
              <a:gd name="adj1" fmla="val -71843"/>
              <a:gd name="adj2" fmla="val 22566"/>
              <a:gd name="adj3" fmla="val 16667"/>
            </a:avLst>
          </a:prstGeom>
          <a:solidFill>
            <a:schemeClr val="accent1"/>
          </a:solidFill>
          <a:ln w="9525">
            <a:solidFill>
              <a:schemeClr val="tx1"/>
            </a:solidFill>
            <a:miter lim="800000"/>
            <a:headEnd/>
            <a:tailEnd/>
          </a:ln>
        </p:spPr>
        <p:txBody>
          <a:bodyPr lIns="108932" tIns="54466" rIns="108932" bIns="54466"/>
          <a:lstStyle/>
          <a:p>
            <a:r>
              <a:rPr lang="en-US" altLang="zh-CN" sz="1900" dirty="0">
                <a:solidFill>
                  <a:srgbClr val="2B02A0"/>
                </a:solidFill>
              </a:rPr>
              <a:t>FILE *in, *out;</a:t>
            </a:r>
          </a:p>
          <a:p>
            <a:endParaRPr lang="en-US" altLang="zh-CN" sz="1900" dirty="0">
              <a:solidFill>
                <a:srgbClr val="2B02A0"/>
              </a:solidFill>
            </a:endParaRPr>
          </a:p>
          <a:p>
            <a:r>
              <a:rPr lang="en-US" altLang="zh-CN" sz="1900" dirty="0">
                <a:solidFill>
                  <a:srgbClr val="2B02A0"/>
                </a:solidFill>
              </a:rPr>
              <a:t>in = </a:t>
            </a:r>
            <a:r>
              <a:rPr lang="en-US" altLang="zh-CN" sz="1900" dirty="0" err="1">
                <a:solidFill>
                  <a:srgbClr val="2B02A0"/>
                </a:solidFill>
              </a:rPr>
              <a:t>fopen</a:t>
            </a:r>
            <a:r>
              <a:rPr lang="en-US" altLang="zh-CN" sz="1900" dirty="0">
                <a:solidFill>
                  <a:srgbClr val="2B02A0"/>
                </a:solidFill>
              </a:rPr>
              <a:t>(“input.txt”, “r”); </a:t>
            </a:r>
            <a:r>
              <a:rPr lang="en-US" altLang="zh-CN" sz="1900" b="0" dirty="0"/>
              <a:t>//</a:t>
            </a:r>
            <a:r>
              <a:rPr lang="zh-CN" altLang="en-US" sz="1900" b="0" dirty="0"/>
              <a:t>为输入打开一个给定文件“</a:t>
            </a:r>
            <a:r>
              <a:rPr lang="en-US" altLang="zh-CN" sz="1900" b="0" dirty="0"/>
              <a:t>input.txt”</a:t>
            </a:r>
            <a:r>
              <a:rPr lang="zh-CN" altLang="en-US" sz="1900" b="0" dirty="0"/>
              <a:t>；打开方式”</a:t>
            </a:r>
            <a:r>
              <a:rPr lang="en-US" altLang="zh-CN" sz="1900" b="0" dirty="0"/>
              <a:t>r”</a:t>
            </a:r>
            <a:r>
              <a:rPr lang="zh-CN" altLang="en-US" sz="1900" b="0" dirty="0"/>
              <a:t>为以只读方式打开一个文件。</a:t>
            </a:r>
          </a:p>
          <a:p>
            <a:r>
              <a:rPr lang="en-US" altLang="zh-CN" sz="1900" dirty="0">
                <a:solidFill>
                  <a:srgbClr val="2B02A0"/>
                </a:solidFill>
              </a:rPr>
              <a:t>out = </a:t>
            </a:r>
            <a:r>
              <a:rPr lang="en-US" altLang="zh-CN" sz="1900" dirty="0" err="1">
                <a:solidFill>
                  <a:srgbClr val="2B02A0"/>
                </a:solidFill>
              </a:rPr>
              <a:t>fopen</a:t>
            </a:r>
            <a:r>
              <a:rPr lang="en-US" altLang="zh-CN" sz="1900" dirty="0">
                <a:solidFill>
                  <a:srgbClr val="2B02A0"/>
                </a:solidFill>
              </a:rPr>
              <a:t>(“</a:t>
            </a:r>
            <a:r>
              <a:rPr lang="en-US" altLang="zh-CN" sz="1900" dirty="0" err="1">
                <a:solidFill>
                  <a:srgbClr val="2B02A0"/>
                </a:solidFill>
              </a:rPr>
              <a:t>output.txt”,”w</a:t>
            </a:r>
            <a:r>
              <a:rPr lang="en-US" altLang="zh-CN" sz="1900" dirty="0">
                <a:solidFill>
                  <a:srgbClr val="2B02A0"/>
                </a:solidFill>
              </a:rPr>
              <a:t>”); </a:t>
            </a:r>
            <a:r>
              <a:rPr lang="en-US" altLang="zh-CN" sz="2100" b="0" dirty="0"/>
              <a:t>//</a:t>
            </a:r>
            <a:r>
              <a:rPr lang="zh-CN" altLang="en-US" sz="2100" b="0" dirty="0"/>
              <a:t>为输出打开一个给定文件“</a:t>
            </a:r>
            <a:r>
              <a:rPr lang="en-US" altLang="zh-CN" sz="2100" b="0" dirty="0"/>
              <a:t>output.txt” </a:t>
            </a:r>
            <a:r>
              <a:rPr lang="zh-CN" altLang="en-US" sz="2100" b="0" dirty="0"/>
              <a:t>；</a:t>
            </a:r>
            <a:r>
              <a:rPr lang="zh-CN" altLang="en-US" sz="1900" b="0" dirty="0"/>
              <a:t>打开方式”</a:t>
            </a:r>
            <a:r>
              <a:rPr lang="en-US" altLang="zh-CN" sz="1900" b="0" dirty="0"/>
              <a:t>w”</a:t>
            </a:r>
            <a:r>
              <a:rPr lang="zh-CN" altLang="en-US" sz="1900" b="0" dirty="0"/>
              <a:t>为打开一个只写文件。</a:t>
            </a:r>
          </a:p>
          <a:p>
            <a:endParaRPr lang="en-US" altLang="zh-CN" sz="1700" b="0" dirty="0"/>
          </a:p>
        </p:txBody>
      </p:sp>
      <p:sp>
        <p:nvSpPr>
          <p:cNvPr id="169997" name="AutoShape 13"/>
          <p:cNvSpPr>
            <a:spLocks noChangeArrowheads="1"/>
          </p:cNvSpPr>
          <p:nvPr/>
        </p:nvSpPr>
        <p:spPr bwMode="auto">
          <a:xfrm>
            <a:off x="5338865" y="3357786"/>
            <a:ext cx="6865841" cy="3501804"/>
          </a:xfrm>
          <a:prstGeom prst="wedgeRoundRectCallout">
            <a:avLst>
              <a:gd name="adj1" fmla="val -71212"/>
              <a:gd name="adj2" fmla="val -47294"/>
              <a:gd name="adj3" fmla="val 16667"/>
            </a:avLst>
          </a:prstGeom>
          <a:solidFill>
            <a:schemeClr val="accent1"/>
          </a:solidFill>
          <a:ln w="9525">
            <a:solidFill>
              <a:schemeClr val="tx1"/>
            </a:solidFill>
            <a:miter lim="800000"/>
            <a:headEnd/>
            <a:tailEnd/>
          </a:ln>
        </p:spPr>
        <p:txBody>
          <a:bodyPr lIns="108932" tIns="54466" rIns="108932" bIns="54466"/>
          <a:lstStyle/>
          <a:p>
            <a:pPr algn="just">
              <a:spcBef>
                <a:spcPts val="0"/>
              </a:spcBef>
            </a:pPr>
            <a:r>
              <a:rPr lang="en-US" altLang="zh-CN" sz="2100" dirty="0">
                <a:solidFill>
                  <a:srgbClr val="2B02A0"/>
                </a:solidFill>
              </a:rPr>
              <a:t>c =</a:t>
            </a:r>
            <a:r>
              <a:rPr lang="en-US" altLang="zh-CN" sz="2100" dirty="0" err="1">
                <a:solidFill>
                  <a:srgbClr val="2B02A0"/>
                </a:solidFill>
              </a:rPr>
              <a:t>fgetc</a:t>
            </a:r>
            <a:r>
              <a:rPr lang="en-US" altLang="zh-CN" sz="2100" dirty="0">
                <a:solidFill>
                  <a:srgbClr val="2B02A0"/>
                </a:solidFill>
              </a:rPr>
              <a:t>(</a:t>
            </a:r>
            <a:r>
              <a:rPr lang="en-US" altLang="zh-CN" sz="2100" dirty="0">
                <a:solidFill>
                  <a:schemeClr val="accent2"/>
                </a:solidFill>
              </a:rPr>
              <a:t>in</a:t>
            </a:r>
            <a:r>
              <a:rPr lang="en-US" altLang="zh-CN" sz="2100" dirty="0">
                <a:solidFill>
                  <a:srgbClr val="2B02A0"/>
                </a:solidFill>
              </a:rPr>
              <a:t>);</a:t>
            </a:r>
            <a:r>
              <a:rPr lang="en-US" altLang="zh-CN" sz="2100" b="0" dirty="0">
                <a:solidFill>
                  <a:srgbClr val="2B02A0"/>
                </a:solidFill>
              </a:rPr>
              <a:t>  </a:t>
            </a:r>
            <a:r>
              <a:rPr lang="en-US" altLang="zh-CN" sz="2100" b="0" dirty="0"/>
              <a:t>//</a:t>
            </a:r>
            <a:r>
              <a:rPr lang="zh-CN" altLang="en-US" sz="2100" b="0" dirty="0"/>
              <a:t>从文件（</a:t>
            </a:r>
            <a:r>
              <a:rPr lang="en-US" altLang="zh-CN" sz="2100" b="0" dirty="0"/>
              <a:t>input.txt</a:t>
            </a:r>
            <a:r>
              <a:rPr lang="zh-CN" altLang="en-US" sz="2100" b="0" dirty="0"/>
              <a:t>）中读入一个字符</a:t>
            </a:r>
          </a:p>
          <a:p>
            <a:pPr algn="just">
              <a:spcBef>
                <a:spcPts val="0"/>
              </a:spcBef>
            </a:pPr>
            <a:r>
              <a:rPr lang="en-US" altLang="zh-CN" sz="2100" dirty="0" err="1">
                <a:solidFill>
                  <a:srgbClr val="2B02A0"/>
                </a:solidFill>
              </a:rPr>
              <a:t>fputc</a:t>
            </a:r>
            <a:r>
              <a:rPr lang="zh-CN" altLang="en-US" sz="2100" dirty="0">
                <a:solidFill>
                  <a:srgbClr val="2B02A0"/>
                </a:solidFill>
              </a:rPr>
              <a:t>（</a:t>
            </a:r>
            <a:r>
              <a:rPr lang="en-US" altLang="zh-CN" sz="2100" dirty="0" err="1">
                <a:solidFill>
                  <a:srgbClr val="2B02A0"/>
                </a:solidFill>
              </a:rPr>
              <a:t>c,</a:t>
            </a:r>
            <a:r>
              <a:rPr lang="en-US" altLang="zh-CN" sz="2100" dirty="0" err="1">
                <a:solidFill>
                  <a:schemeClr val="accent2"/>
                </a:solidFill>
              </a:rPr>
              <a:t>out</a:t>
            </a:r>
            <a:r>
              <a:rPr lang="en-US" altLang="zh-CN" sz="2100" dirty="0">
                <a:solidFill>
                  <a:srgbClr val="2B02A0"/>
                </a:solidFill>
              </a:rPr>
              <a:t>);</a:t>
            </a:r>
            <a:r>
              <a:rPr lang="en-US" altLang="zh-CN" sz="2100" b="0" dirty="0">
                <a:solidFill>
                  <a:srgbClr val="2B02A0"/>
                </a:solidFill>
              </a:rPr>
              <a:t> </a:t>
            </a:r>
            <a:r>
              <a:rPr lang="en-US" altLang="zh-CN" sz="2100" b="0" dirty="0"/>
              <a:t>//</a:t>
            </a:r>
            <a:r>
              <a:rPr lang="zh-CN" altLang="en-US" sz="2100" b="0" dirty="0"/>
              <a:t>输出一个字符到文件（</a:t>
            </a:r>
            <a:r>
              <a:rPr lang="en-US" altLang="zh-CN" sz="2100" b="0" dirty="0"/>
              <a:t>output.txt</a:t>
            </a:r>
            <a:r>
              <a:rPr lang="zh-CN" altLang="en-US" sz="2100" b="0" dirty="0"/>
              <a:t>）中</a:t>
            </a:r>
          </a:p>
          <a:p>
            <a:pPr>
              <a:spcBef>
                <a:spcPts val="0"/>
              </a:spcBef>
            </a:pPr>
            <a:r>
              <a:rPr lang="en-US" altLang="zh-CN" sz="2100" dirty="0" err="1">
                <a:solidFill>
                  <a:srgbClr val="2B02A0"/>
                </a:solidFill>
              </a:rPr>
              <a:t>fgets</a:t>
            </a:r>
            <a:r>
              <a:rPr lang="en-US" altLang="zh-CN" sz="2100" dirty="0">
                <a:solidFill>
                  <a:srgbClr val="2B02A0"/>
                </a:solidFill>
              </a:rPr>
              <a:t>(s,  n,  </a:t>
            </a:r>
            <a:r>
              <a:rPr lang="en-US" altLang="zh-CN" sz="2100" dirty="0">
                <a:solidFill>
                  <a:schemeClr val="accent2"/>
                </a:solidFill>
              </a:rPr>
              <a:t>in</a:t>
            </a:r>
            <a:r>
              <a:rPr lang="en-US" altLang="zh-CN" sz="2100" dirty="0">
                <a:solidFill>
                  <a:srgbClr val="2B02A0"/>
                </a:solidFill>
              </a:rPr>
              <a:t>); //</a:t>
            </a:r>
            <a:r>
              <a:rPr lang="zh-CN" altLang="en-US" sz="2100" b="0" dirty="0"/>
              <a:t>从 文件</a:t>
            </a:r>
            <a:r>
              <a:rPr lang="en-US" altLang="zh-CN" sz="2100" b="0" dirty="0"/>
              <a:t>in</a:t>
            </a:r>
            <a:r>
              <a:rPr lang="zh-CN" altLang="en-US" sz="2100" b="0" dirty="0"/>
              <a:t>上读入一行（最多读入</a:t>
            </a:r>
            <a:r>
              <a:rPr lang="en-US" altLang="zh-CN" sz="2100" b="0" dirty="0"/>
              <a:t>n-1</a:t>
            </a:r>
            <a:r>
              <a:rPr lang="zh-CN" altLang="en-US" sz="2100" b="0" dirty="0"/>
              <a:t>个字符），放入</a:t>
            </a:r>
            <a:r>
              <a:rPr lang="en-US" altLang="zh-CN" sz="2100" b="0" dirty="0"/>
              <a:t>s </a:t>
            </a:r>
            <a:r>
              <a:rPr lang="zh-CN" altLang="en-US" sz="2100" b="0" dirty="0"/>
              <a:t>字符数组中。返回</a:t>
            </a:r>
            <a:r>
              <a:rPr lang="en-US" altLang="zh-CN" sz="2100" b="0" dirty="0"/>
              <a:t>s</a:t>
            </a:r>
            <a:r>
              <a:rPr lang="zh-CN" altLang="en-US" sz="2100" b="0" dirty="0"/>
              <a:t>或</a:t>
            </a:r>
            <a:r>
              <a:rPr lang="en-US" altLang="zh-CN" sz="2100" b="0" dirty="0"/>
              <a:t>NULL</a:t>
            </a:r>
            <a:r>
              <a:rPr lang="zh-CN" altLang="en-US" sz="2100" b="0" dirty="0"/>
              <a:t>。</a:t>
            </a:r>
          </a:p>
          <a:p>
            <a:pPr>
              <a:spcBef>
                <a:spcPts val="0"/>
              </a:spcBef>
            </a:pPr>
            <a:r>
              <a:rPr lang="zh-CN" altLang="en-US" sz="2100" dirty="0">
                <a:solidFill>
                  <a:srgbClr val="2B02A0"/>
                </a:solidFill>
              </a:rPr>
              <a:t> </a:t>
            </a:r>
            <a:r>
              <a:rPr lang="en-US" altLang="zh-CN" sz="2100" dirty="0" err="1">
                <a:solidFill>
                  <a:srgbClr val="2B02A0"/>
                </a:solidFill>
              </a:rPr>
              <a:t>fputs</a:t>
            </a:r>
            <a:r>
              <a:rPr lang="en-US" altLang="zh-CN" sz="2100" dirty="0">
                <a:solidFill>
                  <a:srgbClr val="2B02A0"/>
                </a:solidFill>
              </a:rPr>
              <a:t>( s,  </a:t>
            </a:r>
            <a:r>
              <a:rPr lang="en-US" altLang="zh-CN" sz="2100" dirty="0">
                <a:solidFill>
                  <a:schemeClr val="accent2"/>
                </a:solidFill>
              </a:rPr>
              <a:t>out</a:t>
            </a:r>
            <a:r>
              <a:rPr lang="en-US" altLang="zh-CN" sz="2100" dirty="0">
                <a:solidFill>
                  <a:srgbClr val="2B02A0"/>
                </a:solidFill>
              </a:rPr>
              <a:t>); //</a:t>
            </a:r>
            <a:r>
              <a:rPr lang="zh-CN" altLang="en-US" sz="2100" b="0" dirty="0"/>
              <a:t>把字符串</a:t>
            </a:r>
            <a:r>
              <a:rPr lang="en-US" altLang="zh-CN" sz="2100" b="0" dirty="0"/>
              <a:t>s</a:t>
            </a:r>
            <a:r>
              <a:rPr lang="zh-CN" altLang="en-US" sz="2100" b="0" dirty="0"/>
              <a:t>（不一定含</a:t>
            </a:r>
            <a:r>
              <a:rPr lang="en-US" altLang="zh-CN" sz="2100" b="0" dirty="0"/>
              <a:t>\n</a:t>
            </a:r>
            <a:r>
              <a:rPr lang="zh-CN" altLang="en-US" sz="2100" b="0" dirty="0"/>
              <a:t>）写入文件</a:t>
            </a:r>
            <a:r>
              <a:rPr lang="en-US" altLang="zh-CN" sz="2100" b="0" dirty="0"/>
              <a:t>out</a:t>
            </a:r>
            <a:r>
              <a:rPr lang="zh-CN" altLang="en-US" sz="2100" b="0" dirty="0"/>
              <a:t>中。返回非负数或</a:t>
            </a:r>
            <a:r>
              <a:rPr lang="en-US" altLang="zh-CN" sz="2100" b="0" dirty="0"/>
              <a:t>EOF</a:t>
            </a:r>
          </a:p>
          <a:p>
            <a:pPr>
              <a:spcBef>
                <a:spcPts val="0"/>
              </a:spcBef>
            </a:pPr>
            <a:r>
              <a:rPr lang="en-US" altLang="zh-CN" sz="2100" dirty="0" err="1">
                <a:solidFill>
                  <a:srgbClr val="2B02A0"/>
                </a:solidFill>
              </a:rPr>
              <a:t>fscanf</a:t>
            </a:r>
            <a:r>
              <a:rPr lang="en-US" altLang="zh-CN" sz="2100" dirty="0">
                <a:solidFill>
                  <a:srgbClr val="2B02A0"/>
                </a:solidFill>
              </a:rPr>
              <a:t>(</a:t>
            </a:r>
            <a:r>
              <a:rPr lang="en-US" altLang="zh-CN" sz="2100" dirty="0">
                <a:solidFill>
                  <a:schemeClr val="accent2"/>
                </a:solidFill>
              </a:rPr>
              <a:t>in</a:t>
            </a:r>
            <a:r>
              <a:rPr lang="en-US" altLang="zh-CN" sz="2100" dirty="0">
                <a:solidFill>
                  <a:srgbClr val="2B02A0"/>
                </a:solidFill>
              </a:rPr>
              <a:t>, “%d”, &amp;score);</a:t>
            </a:r>
            <a:r>
              <a:rPr lang="en-US" altLang="zh-CN" sz="2100" b="0" dirty="0">
                <a:solidFill>
                  <a:srgbClr val="2B02A0"/>
                </a:solidFill>
              </a:rPr>
              <a:t> </a:t>
            </a:r>
            <a:r>
              <a:rPr lang="en-US" altLang="zh-CN" sz="2100" b="0" dirty="0"/>
              <a:t>//</a:t>
            </a:r>
            <a:r>
              <a:rPr lang="zh-CN" altLang="en-US" sz="2100" b="0" dirty="0"/>
              <a:t>从文件</a:t>
            </a:r>
            <a:r>
              <a:rPr lang="en-US" altLang="zh-CN" sz="2100" b="0" dirty="0"/>
              <a:t>in</a:t>
            </a:r>
            <a:r>
              <a:rPr lang="zh-CN" altLang="en-US" sz="2100" b="0" dirty="0"/>
              <a:t>中读入一个整数</a:t>
            </a:r>
          </a:p>
          <a:p>
            <a:pPr>
              <a:spcBef>
                <a:spcPts val="0"/>
              </a:spcBef>
            </a:pPr>
            <a:r>
              <a:rPr lang="en-US" altLang="zh-CN" sz="2100" dirty="0" err="1">
                <a:solidFill>
                  <a:srgbClr val="2B02A0"/>
                </a:solidFill>
              </a:rPr>
              <a:t>fprintf</a:t>
            </a:r>
            <a:r>
              <a:rPr lang="en-US" altLang="zh-CN" sz="2100" dirty="0">
                <a:solidFill>
                  <a:srgbClr val="2B02A0"/>
                </a:solidFill>
              </a:rPr>
              <a:t>( </a:t>
            </a:r>
            <a:r>
              <a:rPr lang="en-US" altLang="zh-CN" sz="2100" dirty="0">
                <a:solidFill>
                  <a:schemeClr val="accent2"/>
                </a:solidFill>
              </a:rPr>
              <a:t>out</a:t>
            </a:r>
            <a:r>
              <a:rPr lang="en-US" altLang="zh-CN" sz="2100" dirty="0">
                <a:solidFill>
                  <a:srgbClr val="2B02A0"/>
                </a:solidFill>
              </a:rPr>
              <a:t>, “%d\n”, score);</a:t>
            </a:r>
            <a:r>
              <a:rPr lang="en-US" altLang="zh-CN" sz="2100" b="0" dirty="0">
                <a:solidFill>
                  <a:srgbClr val="2B02A0"/>
                </a:solidFill>
              </a:rPr>
              <a:t> </a:t>
            </a:r>
            <a:r>
              <a:rPr lang="en-US" altLang="zh-CN" sz="2100" b="0" dirty="0"/>
              <a:t>//</a:t>
            </a:r>
            <a:r>
              <a:rPr lang="zh-CN" altLang="en-US" sz="2100" b="0" dirty="0"/>
              <a:t>输出一个整数到文件</a:t>
            </a:r>
            <a:r>
              <a:rPr lang="en-US" altLang="zh-CN" sz="2100" b="0" dirty="0"/>
              <a:t>out</a:t>
            </a:r>
            <a:r>
              <a:rPr lang="zh-CN" altLang="en-US" sz="2100" b="0" dirty="0"/>
              <a:t>中</a:t>
            </a:r>
          </a:p>
        </p:txBody>
      </p:sp>
      <p:sp>
        <p:nvSpPr>
          <p:cNvPr id="169998" name="AutoShape 14"/>
          <p:cNvSpPr>
            <a:spLocks noChangeArrowheads="1"/>
          </p:cNvSpPr>
          <p:nvPr/>
        </p:nvSpPr>
        <p:spPr bwMode="auto">
          <a:xfrm>
            <a:off x="917775" y="5590536"/>
            <a:ext cx="4320480" cy="865387"/>
          </a:xfrm>
          <a:prstGeom prst="wedgeRoundRectCallout">
            <a:avLst>
              <a:gd name="adj1" fmla="val -1492"/>
              <a:gd name="adj2" fmla="val -152498"/>
              <a:gd name="adj3" fmla="val 16667"/>
            </a:avLst>
          </a:prstGeom>
          <a:solidFill>
            <a:schemeClr val="accent1"/>
          </a:solidFill>
          <a:ln w="9525">
            <a:solidFill>
              <a:schemeClr val="tx1"/>
            </a:solidFill>
            <a:miter lim="800000"/>
            <a:headEnd/>
            <a:tailEnd/>
          </a:ln>
        </p:spPr>
        <p:txBody>
          <a:bodyPr lIns="108932" tIns="54466" rIns="108932" bIns="54466"/>
          <a:lstStyle/>
          <a:p>
            <a:r>
              <a:rPr lang="en-US" altLang="zh-CN" sz="2100" dirty="0" err="1">
                <a:solidFill>
                  <a:srgbClr val="2B02A0"/>
                </a:solidFill>
              </a:rPr>
              <a:t>fclose</a:t>
            </a:r>
            <a:r>
              <a:rPr lang="en-US" altLang="zh-CN" sz="2100" dirty="0">
                <a:solidFill>
                  <a:srgbClr val="2B02A0"/>
                </a:solidFill>
              </a:rPr>
              <a:t>(in);</a:t>
            </a:r>
            <a:r>
              <a:rPr lang="en-US" altLang="zh-CN" sz="2100" b="0" dirty="0">
                <a:solidFill>
                  <a:srgbClr val="2B02A0"/>
                </a:solidFill>
              </a:rPr>
              <a:t> // </a:t>
            </a:r>
            <a:r>
              <a:rPr lang="zh-CN" altLang="en-US" sz="2100" b="0" dirty="0">
                <a:solidFill>
                  <a:srgbClr val="2B02A0"/>
                </a:solidFill>
              </a:rPr>
              <a:t>关闭文件</a:t>
            </a:r>
            <a:r>
              <a:rPr lang="en-US" altLang="zh-CN" sz="2100" b="0" dirty="0">
                <a:solidFill>
                  <a:srgbClr val="2B02A0"/>
                </a:solidFill>
              </a:rPr>
              <a:t>input.txt</a:t>
            </a:r>
          </a:p>
          <a:p>
            <a:r>
              <a:rPr lang="en-US" altLang="zh-CN" sz="2100" dirty="0" err="1">
                <a:solidFill>
                  <a:srgbClr val="2B02A0"/>
                </a:solidFill>
              </a:rPr>
              <a:t>fclose</a:t>
            </a:r>
            <a:r>
              <a:rPr lang="en-US" altLang="zh-CN" sz="2100" dirty="0">
                <a:solidFill>
                  <a:srgbClr val="2B02A0"/>
                </a:solidFill>
              </a:rPr>
              <a:t>(out);</a:t>
            </a:r>
            <a:r>
              <a:rPr lang="en-US" altLang="zh-CN" sz="2100" b="0" dirty="0">
                <a:solidFill>
                  <a:srgbClr val="2B02A0"/>
                </a:solidFill>
              </a:rPr>
              <a:t> //</a:t>
            </a:r>
            <a:r>
              <a:rPr lang="zh-CN" altLang="en-US" sz="2100" b="0" dirty="0">
                <a:solidFill>
                  <a:srgbClr val="2B02A0"/>
                </a:solidFill>
              </a:rPr>
              <a:t>关闭文件</a:t>
            </a:r>
            <a:r>
              <a:rPr lang="en-US" altLang="zh-CN" sz="2100" b="0" dirty="0">
                <a:solidFill>
                  <a:srgbClr val="2B02A0"/>
                </a:solidFill>
              </a:rPr>
              <a:t>output.txt</a:t>
            </a:r>
          </a:p>
        </p:txBody>
      </p:sp>
    </p:spTree>
    <p:extLst>
      <p:ext uri="{BB962C8B-B14F-4D97-AF65-F5344CB8AC3E}">
        <p14:creationId xmlns:p14="http://schemas.microsoft.com/office/powerpoint/2010/main" val="174682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blinds(horizontal)">
                                      <p:cBhvr>
                                        <p:cTn id="7" dur="500"/>
                                        <p:tgtEl>
                                          <p:spTgt spid="1699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9995"/>
                                        </p:tgtEl>
                                        <p:attrNameLst>
                                          <p:attrName>style.visibility</p:attrName>
                                        </p:attrNameLst>
                                      </p:cBhvr>
                                      <p:to>
                                        <p:strVal val="visible"/>
                                      </p:to>
                                    </p:set>
                                    <p:animEffect transition="in" filter="blinds(horizontal)">
                                      <p:cBhvr>
                                        <p:cTn id="22" dur="500"/>
                                        <p:tgtEl>
                                          <p:spTgt spid="1699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9996"/>
                                        </p:tgtEl>
                                        <p:attrNameLst>
                                          <p:attrName>style.visibility</p:attrName>
                                        </p:attrNameLst>
                                      </p:cBhvr>
                                      <p:to>
                                        <p:strVal val="visible"/>
                                      </p:to>
                                    </p:set>
                                    <p:animEffect transition="in" filter="blinds(horizontal)">
                                      <p:cBhvr>
                                        <p:cTn id="27" dur="500"/>
                                        <p:tgtEl>
                                          <p:spTgt spid="16999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9997"/>
                                        </p:tgtEl>
                                        <p:attrNameLst>
                                          <p:attrName>style.visibility</p:attrName>
                                        </p:attrNameLst>
                                      </p:cBhvr>
                                      <p:to>
                                        <p:strVal val="visible"/>
                                      </p:to>
                                    </p:set>
                                    <p:animEffect transition="in" filter="blinds(horizontal)">
                                      <p:cBhvr>
                                        <p:cTn id="32" dur="500"/>
                                        <p:tgtEl>
                                          <p:spTgt spid="16999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9998"/>
                                        </p:tgtEl>
                                        <p:attrNameLst>
                                          <p:attrName>style.visibility</p:attrName>
                                        </p:attrNameLst>
                                      </p:cBhvr>
                                      <p:to>
                                        <p:strVal val="visible"/>
                                      </p:to>
                                    </p:set>
                                    <p:animEffect transition="in" filter="blinds(horizontal)">
                                      <p:cBhvr>
                                        <p:cTn id="37" dur="500"/>
                                        <p:tgtEl>
                                          <p:spTgt spid="169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P spid="169995" grpId="0" animBg="1"/>
      <p:bldP spid="169996" grpId="0" animBg="1"/>
      <p:bldP spid="169997" grpId="0" animBg="1"/>
      <p:bldP spid="16999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灯片编号占位符 4"/>
          <p:cNvSpPr>
            <a:spLocks noGrp="1"/>
          </p:cNvSpPr>
          <p:nvPr>
            <p:ph type="sldNum" sz="quarter" idx="11"/>
          </p:nvPr>
        </p:nvSpPr>
        <p:spPr>
          <a:noFill/>
        </p:spPr>
        <p:txBody>
          <a:bodyPr/>
          <a:lstStyle/>
          <a:p>
            <a:fld id="{915A0489-18E0-47D4-90BA-B3F9DC2AFF1F}" type="slidenum">
              <a:rPr lang="en-US" altLang="zh-CN" smtClean="0"/>
              <a:pPr/>
              <a:t>16</a:t>
            </a:fld>
            <a:endParaRPr lang="en-US" altLang="zh-CN"/>
          </a:p>
        </p:txBody>
      </p:sp>
      <p:sp>
        <p:nvSpPr>
          <p:cNvPr id="54276" name="Rectangle 2"/>
          <p:cNvSpPr>
            <a:spLocks noGrp="1" noChangeArrowheads="1"/>
          </p:cNvSpPr>
          <p:nvPr>
            <p:ph type="title"/>
          </p:nvPr>
        </p:nvSpPr>
        <p:spPr/>
        <p:txBody>
          <a:bodyPr/>
          <a:lstStyle/>
          <a:p>
            <a:r>
              <a:rPr lang="zh-CN" altLang="en-US" dirty="0">
                <a:ea typeface="宋体" pitchFamily="2" charset="-122"/>
              </a:rPr>
              <a:t>示例：将一个文件内容拷贝到另一个文件</a:t>
            </a:r>
          </a:p>
        </p:txBody>
      </p:sp>
      <p:sp>
        <p:nvSpPr>
          <p:cNvPr id="54277" name="Rectangle 3"/>
          <p:cNvSpPr>
            <a:spLocks noGrp="1" noChangeArrowheads="1"/>
          </p:cNvSpPr>
          <p:nvPr>
            <p:ph type="body" idx="1"/>
          </p:nvPr>
        </p:nvSpPr>
        <p:spPr>
          <a:xfrm>
            <a:off x="912378" y="1268707"/>
            <a:ext cx="7304413" cy="5401926"/>
          </a:xfrm>
        </p:spPr>
        <p:txBody>
          <a:bodyPr/>
          <a:lstStyle/>
          <a:p>
            <a:pPr lvl="1">
              <a:lnSpc>
                <a:spcPct val="70000"/>
              </a:lnSpc>
              <a:spcBef>
                <a:spcPct val="50000"/>
              </a:spcBef>
              <a:buFont typeface="Wingdings" pitchFamily="2" charset="2"/>
              <a:buNone/>
            </a:pPr>
            <a:r>
              <a:rPr lang="en-US" altLang="zh-CN" sz="2100" dirty="0">
                <a:ea typeface="楷体_GB2312" pitchFamily="49" charset="-122"/>
              </a:rPr>
              <a:t>#include &lt;</a:t>
            </a:r>
            <a:r>
              <a:rPr lang="en-US" altLang="zh-CN" sz="2100" dirty="0" err="1">
                <a:ea typeface="楷体_GB2312" pitchFamily="49" charset="-122"/>
              </a:rPr>
              <a:t>stdio.h</a:t>
            </a:r>
            <a:r>
              <a:rPr lang="en-US" altLang="zh-CN" sz="2100" dirty="0">
                <a:ea typeface="楷体_GB2312" pitchFamily="49" charset="-122"/>
              </a:rPr>
              <a:t>&gt;</a:t>
            </a:r>
          </a:p>
          <a:p>
            <a:pPr lvl="1">
              <a:lnSpc>
                <a:spcPct val="70000"/>
              </a:lnSpc>
              <a:spcBef>
                <a:spcPct val="50000"/>
              </a:spcBef>
              <a:buFont typeface="Wingdings" pitchFamily="2" charset="2"/>
              <a:buNone/>
            </a:pPr>
            <a:r>
              <a:rPr lang="en-US" altLang="zh-CN" sz="2100" dirty="0" err="1">
                <a:ea typeface="楷体_GB2312" pitchFamily="49" charset="-122"/>
              </a:rPr>
              <a:t>int</a:t>
            </a:r>
            <a:r>
              <a:rPr lang="en-US" altLang="zh-CN" sz="2100" dirty="0">
                <a:ea typeface="楷体_GB2312" pitchFamily="49" charset="-122"/>
              </a:rPr>
              <a:t> main()</a:t>
            </a:r>
          </a:p>
          <a:p>
            <a:pPr lvl="1">
              <a:lnSpc>
                <a:spcPct val="70000"/>
              </a:lnSpc>
              <a:spcBef>
                <a:spcPct val="50000"/>
              </a:spcBef>
              <a:buFont typeface="Wingdings" pitchFamily="2" charset="2"/>
              <a:buNone/>
            </a:pPr>
            <a:r>
              <a:rPr lang="en-US" altLang="zh-CN" sz="2100" dirty="0">
                <a:ea typeface="楷体_GB2312" pitchFamily="49" charset="-122"/>
              </a:rPr>
              <a:t>{</a:t>
            </a:r>
          </a:p>
          <a:p>
            <a:pPr lvl="1">
              <a:lnSpc>
                <a:spcPct val="70000"/>
              </a:lnSpc>
              <a:spcBef>
                <a:spcPct val="50000"/>
              </a:spcBef>
              <a:buFont typeface="Wingdings" pitchFamily="2" charset="2"/>
              <a:buNone/>
            </a:pPr>
            <a:r>
              <a:rPr lang="en-US" altLang="zh-CN" sz="2100" dirty="0">
                <a:ea typeface="楷体_GB2312" pitchFamily="49" charset="-122"/>
              </a:rPr>
              <a:t>    </a:t>
            </a:r>
            <a:r>
              <a:rPr lang="en-US" altLang="zh-CN" sz="2100" dirty="0" err="1">
                <a:ea typeface="楷体_GB2312" pitchFamily="49" charset="-122"/>
              </a:rPr>
              <a:t>int</a:t>
            </a:r>
            <a:r>
              <a:rPr lang="en-US" altLang="zh-CN" sz="2100" dirty="0">
                <a:ea typeface="楷体_GB2312" pitchFamily="49" charset="-122"/>
              </a:rPr>
              <a:t> c;</a:t>
            </a:r>
          </a:p>
          <a:p>
            <a:pPr lvl="1">
              <a:lnSpc>
                <a:spcPct val="70000"/>
              </a:lnSpc>
              <a:spcBef>
                <a:spcPct val="50000"/>
              </a:spcBef>
              <a:buFont typeface="Wingdings" pitchFamily="2" charset="2"/>
              <a:buNone/>
            </a:pPr>
            <a:endParaRPr lang="en-US" altLang="zh-CN" sz="2100" dirty="0">
              <a:ea typeface="楷体_GB2312" pitchFamily="49" charset="-122"/>
            </a:endParaRPr>
          </a:p>
          <a:p>
            <a:pPr lvl="1">
              <a:lnSpc>
                <a:spcPct val="70000"/>
              </a:lnSpc>
              <a:spcBef>
                <a:spcPct val="50000"/>
              </a:spcBef>
              <a:buFont typeface="Wingdings" pitchFamily="2" charset="2"/>
              <a:buNone/>
            </a:pPr>
            <a:endParaRPr lang="en-US" altLang="zh-CN" sz="2100" dirty="0">
              <a:ea typeface="楷体_GB2312" pitchFamily="49" charset="-122"/>
            </a:endParaRPr>
          </a:p>
          <a:p>
            <a:pPr lvl="1">
              <a:lnSpc>
                <a:spcPct val="70000"/>
              </a:lnSpc>
              <a:spcBef>
                <a:spcPct val="50000"/>
              </a:spcBef>
              <a:buFont typeface="Wingdings" pitchFamily="2" charset="2"/>
              <a:buNone/>
            </a:pPr>
            <a:endParaRPr lang="en-US" altLang="zh-CN" sz="2100" dirty="0">
              <a:ea typeface="楷体_GB2312" pitchFamily="49" charset="-122"/>
            </a:endParaRPr>
          </a:p>
          <a:p>
            <a:pPr lvl="1">
              <a:lnSpc>
                <a:spcPct val="70000"/>
              </a:lnSpc>
              <a:spcBef>
                <a:spcPct val="50000"/>
              </a:spcBef>
              <a:buFont typeface="Wingdings" pitchFamily="2" charset="2"/>
              <a:buNone/>
            </a:pPr>
            <a:r>
              <a:rPr lang="en-US" altLang="zh-CN" sz="2100" dirty="0">
                <a:ea typeface="楷体_GB2312" pitchFamily="49" charset="-122"/>
              </a:rPr>
              <a:t>    while((c=  </a:t>
            </a:r>
            <a:r>
              <a:rPr lang="en-US" altLang="zh-CN" sz="2100" dirty="0" err="1">
                <a:ea typeface="楷体_GB2312" pitchFamily="49" charset="-122"/>
              </a:rPr>
              <a:t>getchar</a:t>
            </a:r>
            <a:r>
              <a:rPr lang="en-US" altLang="zh-CN" sz="2100" dirty="0">
                <a:ea typeface="楷体_GB2312" pitchFamily="49" charset="-122"/>
              </a:rPr>
              <a:t>()) != EOF)</a:t>
            </a:r>
          </a:p>
          <a:p>
            <a:pPr lvl="1">
              <a:lnSpc>
                <a:spcPct val="70000"/>
              </a:lnSpc>
              <a:spcBef>
                <a:spcPts val="1800"/>
              </a:spcBef>
              <a:buFont typeface="Wingdings" pitchFamily="2" charset="2"/>
              <a:buNone/>
            </a:pPr>
            <a:r>
              <a:rPr lang="en-US" altLang="zh-CN" sz="2100" dirty="0">
                <a:ea typeface="楷体_GB2312" pitchFamily="49" charset="-122"/>
              </a:rPr>
              <a:t>        </a:t>
            </a:r>
            <a:r>
              <a:rPr lang="en-US" altLang="zh-CN" sz="2100" dirty="0" err="1" smtClean="0">
                <a:ea typeface="楷体_GB2312" pitchFamily="49" charset="-122"/>
              </a:rPr>
              <a:t>putchar</a:t>
            </a:r>
            <a:r>
              <a:rPr lang="en-US" altLang="zh-CN" sz="2100" dirty="0" smtClean="0">
                <a:ea typeface="楷体_GB2312" pitchFamily="49" charset="-122"/>
              </a:rPr>
              <a:t>(c</a:t>
            </a:r>
            <a:r>
              <a:rPr lang="en-US" altLang="zh-CN" sz="2100" dirty="0">
                <a:ea typeface="楷体_GB2312" pitchFamily="49" charset="-122"/>
              </a:rPr>
              <a:t>);</a:t>
            </a:r>
          </a:p>
          <a:p>
            <a:pPr lvl="1">
              <a:lnSpc>
                <a:spcPct val="70000"/>
              </a:lnSpc>
              <a:spcBef>
                <a:spcPct val="50000"/>
              </a:spcBef>
              <a:buFont typeface="Wingdings" pitchFamily="2" charset="2"/>
              <a:buNone/>
            </a:pPr>
            <a:endParaRPr lang="en-US" altLang="zh-CN" sz="2100" dirty="0">
              <a:ea typeface="楷体_GB2312" pitchFamily="49" charset="-122"/>
            </a:endParaRPr>
          </a:p>
          <a:p>
            <a:pPr lvl="1">
              <a:lnSpc>
                <a:spcPct val="70000"/>
              </a:lnSpc>
              <a:spcBef>
                <a:spcPct val="50000"/>
              </a:spcBef>
              <a:buFont typeface="Wingdings" pitchFamily="2" charset="2"/>
              <a:buNone/>
            </a:pPr>
            <a:endParaRPr lang="en-US" altLang="zh-CN" sz="2100" dirty="0">
              <a:ea typeface="楷体_GB2312" pitchFamily="49" charset="-122"/>
            </a:endParaRPr>
          </a:p>
          <a:p>
            <a:pPr lvl="1">
              <a:lnSpc>
                <a:spcPct val="70000"/>
              </a:lnSpc>
              <a:spcBef>
                <a:spcPct val="50000"/>
              </a:spcBef>
              <a:buFont typeface="Wingdings" pitchFamily="2" charset="2"/>
              <a:buNone/>
            </a:pPr>
            <a:endParaRPr lang="en-US" altLang="zh-CN" sz="2100" dirty="0">
              <a:ea typeface="楷体_GB2312" pitchFamily="49" charset="-122"/>
            </a:endParaRPr>
          </a:p>
          <a:p>
            <a:pPr lvl="1">
              <a:lnSpc>
                <a:spcPct val="70000"/>
              </a:lnSpc>
              <a:spcBef>
                <a:spcPct val="50000"/>
              </a:spcBef>
              <a:buFont typeface="Wingdings" pitchFamily="2" charset="2"/>
              <a:buNone/>
            </a:pPr>
            <a:r>
              <a:rPr lang="en-US" altLang="zh-CN" sz="2100" dirty="0">
                <a:ea typeface="楷体_GB2312" pitchFamily="49" charset="-122"/>
              </a:rPr>
              <a:t>    return 0;</a:t>
            </a:r>
          </a:p>
          <a:p>
            <a:pPr lvl="1">
              <a:lnSpc>
                <a:spcPct val="70000"/>
              </a:lnSpc>
              <a:spcBef>
                <a:spcPct val="50000"/>
              </a:spcBef>
              <a:buFont typeface="Wingdings" pitchFamily="2" charset="2"/>
              <a:buNone/>
            </a:pPr>
            <a:r>
              <a:rPr lang="en-US" altLang="zh-CN" sz="2100" dirty="0">
                <a:ea typeface="楷体_GB2312" pitchFamily="49" charset="-122"/>
              </a:rPr>
              <a:t>}</a:t>
            </a:r>
          </a:p>
        </p:txBody>
      </p:sp>
      <p:sp>
        <p:nvSpPr>
          <p:cNvPr id="171012" name="Text Box 4"/>
          <p:cNvSpPr txBox="1">
            <a:spLocks noChangeArrowheads="1"/>
          </p:cNvSpPr>
          <p:nvPr/>
        </p:nvSpPr>
        <p:spPr bwMode="auto">
          <a:xfrm>
            <a:off x="2065900" y="2636593"/>
            <a:ext cx="2246004" cy="433161"/>
          </a:xfrm>
          <a:prstGeom prst="rect">
            <a:avLst/>
          </a:prstGeom>
          <a:noFill/>
          <a:ln w="9525">
            <a:noFill/>
            <a:miter lim="800000"/>
            <a:headEnd/>
            <a:tailEnd/>
          </a:ln>
        </p:spPr>
        <p:txBody>
          <a:bodyPr lIns="108932" tIns="54466" rIns="108932" bIns="54466">
            <a:spAutoFit/>
          </a:bodyPr>
          <a:lstStyle/>
          <a:p>
            <a:r>
              <a:rPr lang="en-US" altLang="zh-CN" sz="2100">
                <a:solidFill>
                  <a:srgbClr val="0033CC"/>
                </a:solidFill>
              </a:rPr>
              <a:t>FILE *in, *out;</a:t>
            </a:r>
          </a:p>
        </p:txBody>
      </p:sp>
      <p:sp>
        <p:nvSpPr>
          <p:cNvPr id="171013" name="Text Box 5"/>
          <p:cNvSpPr txBox="1">
            <a:spLocks noChangeArrowheads="1"/>
          </p:cNvSpPr>
          <p:nvPr/>
        </p:nvSpPr>
        <p:spPr bwMode="auto">
          <a:xfrm>
            <a:off x="2065901" y="2924854"/>
            <a:ext cx="4094450" cy="756327"/>
          </a:xfrm>
          <a:prstGeom prst="rect">
            <a:avLst/>
          </a:prstGeom>
          <a:noFill/>
          <a:ln w="9525">
            <a:noFill/>
            <a:miter lim="800000"/>
            <a:headEnd/>
            <a:tailEnd/>
          </a:ln>
        </p:spPr>
        <p:txBody>
          <a:bodyPr wrap="none" lIns="108932" tIns="54466" rIns="108932" bIns="54466">
            <a:spAutoFit/>
          </a:bodyPr>
          <a:lstStyle/>
          <a:p>
            <a:r>
              <a:rPr lang="en-US" altLang="zh-CN" sz="2100">
                <a:solidFill>
                  <a:srgbClr val="0033CC"/>
                </a:solidFill>
              </a:rPr>
              <a:t>in = fopen(“input.txt”, “r”);</a:t>
            </a:r>
          </a:p>
          <a:p>
            <a:r>
              <a:rPr lang="en-US" altLang="zh-CN" sz="2100">
                <a:solidFill>
                  <a:srgbClr val="0033CC"/>
                </a:solidFill>
              </a:rPr>
              <a:t>out = fopen(“output.txt”,”w”); </a:t>
            </a:r>
          </a:p>
        </p:txBody>
      </p:sp>
      <p:sp>
        <p:nvSpPr>
          <p:cNvPr id="171014" name="Text Box 6"/>
          <p:cNvSpPr txBox="1">
            <a:spLocks noChangeArrowheads="1"/>
          </p:cNvSpPr>
          <p:nvPr/>
        </p:nvSpPr>
        <p:spPr bwMode="auto">
          <a:xfrm>
            <a:off x="3294038" y="3814562"/>
            <a:ext cx="1433465" cy="479328"/>
          </a:xfrm>
          <a:prstGeom prst="rect">
            <a:avLst/>
          </a:prstGeom>
          <a:solidFill>
            <a:schemeClr val="accent1"/>
          </a:solidFill>
          <a:ln w="9525">
            <a:noFill/>
            <a:miter lim="800000"/>
            <a:headEnd/>
            <a:tailEnd/>
          </a:ln>
        </p:spPr>
        <p:txBody>
          <a:bodyPr wrap="none" lIns="108932" tIns="54466" rIns="108932" bIns="54466">
            <a:spAutoFit/>
          </a:bodyPr>
          <a:lstStyle/>
          <a:p>
            <a:r>
              <a:rPr lang="en-US" altLang="zh-CN" dirty="0" err="1">
                <a:solidFill>
                  <a:srgbClr val="0033CC"/>
                </a:solidFill>
              </a:rPr>
              <a:t>fgetc</a:t>
            </a:r>
            <a:r>
              <a:rPr lang="en-US" altLang="zh-CN" dirty="0">
                <a:solidFill>
                  <a:srgbClr val="0033CC"/>
                </a:solidFill>
              </a:rPr>
              <a:t>(in)</a:t>
            </a:r>
          </a:p>
        </p:txBody>
      </p:sp>
      <p:sp>
        <p:nvSpPr>
          <p:cNvPr id="171015" name="Text Box 7"/>
          <p:cNvSpPr txBox="1">
            <a:spLocks noChangeArrowheads="1"/>
          </p:cNvSpPr>
          <p:nvPr/>
        </p:nvSpPr>
        <p:spPr bwMode="auto">
          <a:xfrm>
            <a:off x="2354072" y="4462634"/>
            <a:ext cx="2098711" cy="479328"/>
          </a:xfrm>
          <a:prstGeom prst="rect">
            <a:avLst/>
          </a:prstGeom>
          <a:solidFill>
            <a:schemeClr val="accent1"/>
          </a:solidFill>
          <a:ln w="9525">
            <a:noFill/>
            <a:miter lim="800000"/>
            <a:headEnd/>
            <a:tailEnd/>
          </a:ln>
        </p:spPr>
        <p:txBody>
          <a:bodyPr wrap="none" lIns="108932" tIns="54466" rIns="108932" bIns="54466">
            <a:spAutoFit/>
          </a:bodyPr>
          <a:lstStyle/>
          <a:p>
            <a:r>
              <a:rPr lang="en-US" altLang="zh-CN" dirty="0" err="1">
                <a:solidFill>
                  <a:srgbClr val="0033CC"/>
                </a:solidFill>
              </a:rPr>
              <a:t>fputc</a:t>
            </a:r>
            <a:r>
              <a:rPr lang="en-US" altLang="zh-CN" dirty="0">
                <a:solidFill>
                  <a:srgbClr val="0033CC"/>
                </a:solidFill>
              </a:rPr>
              <a:t>(c, out);</a:t>
            </a:r>
          </a:p>
        </p:txBody>
      </p:sp>
      <p:sp>
        <p:nvSpPr>
          <p:cNvPr id="171016" name="Text Box 8"/>
          <p:cNvSpPr txBox="1">
            <a:spLocks noChangeArrowheads="1"/>
          </p:cNvSpPr>
          <p:nvPr/>
        </p:nvSpPr>
        <p:spPr bwMode="auto">
          <a:xfrm>
            <a:off x="2065901" y="5049731"/>
            <a:ext cx="1686740" cy="756327"/>
          </a:xfrm>
          <a:prstGeom prst="rect">
            <a:avLst/>
          </a:prstGeom>
          <a:noFill/>
          <a:ln w="9525">
            <a:noFill/>
            <a:miter lim="800000"/>
            <a:headEnd/>
            <a:tailEnd/>
          </a:ln>
        </p:spPr>
        <p:txBody>
          <a:bodyPr wrap="none" lIns="108932" tIns="54466" rIns="108932" bIns="54466">
            <a:spAutoFit/>
          </a:bodyPr>
          <a:lstStyle/>
          <a:p>
            <a:r>
              <a:rPr lang="en-US" altLang="zh-CN" sz="2100">
                <a:solidFill>
                  <a:srgbClr val="0033CC"/>
                </a:solidFill>
              </a:rPr>
              <a:t>fclose(in);</a:t>
            </a:r>
          </a:p>
          <a:p>
            <a:r>
              <a:rPr lang="en-US" altLang="zh-CN" sz="2100">
                <a:solidFill>
                  <a:srgbClr val="0033CC"/>
                </a:solidFill>
              </a:rPr>
              <a:t>fclose(out);</a:t>
            </a:r>
          </a:p>
        </p:txBody>
      </p:sp>
      <p:sp>
        <p:nvSpPr>
          <p:cNvPr id="171017" name="AutoShape 9"/>
          <p:cNvSpPr>
            <a:spLocks noChangeArrowheads="1"/>
          </p:cNvSpPr>
          <p:nvPr/>
        </p:nvSpPr>
        <p:spPr bwMode="auto">
          <a:xfrm>
            <a:off x="5718841" y="1125800"/>
            <a:ext cx="3748283" cy="1079750"/>
          </a:xfrm>
          <a:prstGeom prst="cloudCallout">
            <a:avLst>
              <a:gd name="adj1" fmla="val -95787"/>
              <a:gd name="adj2" fmla="val 81324"/>
            </a:avLst>
          </a:prstGeom>
          <a:solidFill>
            <a:schemeClr val="accent1"/>
          </a:solidFill>
          <a:ln w="9525">
            <a:solidFill>
              <a:schemeClr val="tx1"/>
            </a:solidFill>
            <a:round/>
            <a:headEnd/>
            <a:tailEnd/>
          </a:ln>
        </p:spPr>
        <p:txBody>
          <a:bodyPr lIns="108932" tIns="54466" rIns="108932" bIns="54466"/>
          <a:lstStyle/>
          <a:p>
            <a:r>
              <a:rPr lang="zh-CN" altLang="en-US" dirty="0"/>
              <a:t>为读写文件定义文件指针</a:t>
            </a:r>
          </a:p>
        </p:txBody>
      </p:sp>
      <p:sp>
        <p:nvSpPr>
          <p:cNvPr id="171018" name="AutoShape 10"/>
          <p:cNvSpPr>
            <a:spLocks noChangeArrowheads="1"/>
          </p:cNvSpPr>
          <p:nvPr/>
        </p:nvSpPr>
        <p:spPr bwMode="auto">
          <a:xfrm>
            <a:off x="7159674" y="1989302"/>
            <a:ext cx="5045032" cy="2161087"/>
          </a:xfrm>
          <a:prstGeom prst="cloudCallout">
            <a:avLst>
              <a:gd name="adj1" fmla="val -80747"/>
              <a:gd name="adj2" fmla="val 12437"/>
            </a:avLst>
          </a:prstGeom>
          <a:solidFill>
            <a:schemeClr val="accent1"/>
          </a:solidFill>
          <a:ln w="9525">
            <a:solidFill>
              <a:schemeClr val="tx1"/>
            </a:solidFill>
            <a:round/>
            <a:headEnd/>
            <a:tailEnd/>
          </a:ln>
        </p:spPr>
        <p:txBody>
          <a:bodyPr lIns="108932" tIns="54466" rIns="108932" bIns="54466"/>
          <a:lstStyle/>
          <a:p>
            <a:r>
              <a:rPr lang="zh-CN" altLang="en-US"/>
              <a:t>打开文件</a:t>
            </a:r>
          </a:p>
          <a:p>
            <a:r>
              <a:rPr lang="zh-CN" altLang="en-US" sz="1900" b="0">
                <a:solidFill>
                  <a:srgbClr val="0033CC"/>
                </a:solidFill>
              </a:rPr>
              <a:t>文件</a:t>
            </a:r>
            <a:r>
              <a:rPr lang="en-US" altLang="zh-CN" sz="1900" b="0">
                <a:solidFill>
                  <a:srgbClr val="0033CC"/>
                </a:solidFill>
              </a:rPr>
              <a:t>input.txt</a:t>
            </a:r>
            <a:r>
              <a:rPr lang="zh-CN" altLang="en-US" sz="1900" b="0">
                <a:solidFill>
                  <a:srgbClr val="0033CC"/>
                </a:solidFill>
              </a:rPr>
              <a:t>和</a:t>
            </a:r>
            <a:r>
              <a:rPr lang="en-US" altLang="zh-CN" sz="1900" b="0">
                <a:solidFill>
                  <a:srgbClr val="0033CC"/>
                </a:solidFill>
              </a:rPr>
              <a:t>output.txt</a:t>
            </a:r>
            <a:r>
              <a:rPr lang="zh-CN" altLang="en-US" sz="1900" b="0">
                <a:solidFill>
                  <a:srgbClr val="0033CC"/>
                </a:solidFill>
              </a:rPr>
              <a:t>位于与该执行程序</a:t>
            </a:r>
            <a:r>
              <a:rPr lang="en-US" altLang="zh-CN" sz="1900" b="0">
                <a:solidFill>
                  <a:srgbClr val="0033CC"/>
                </a:solidFill>
              </a:rPr>
              <a:t>.exe</a:t>
            </a:r>
            <a:r>
              <a:rPr lang="zh-CN" altLang="en-US" sz="1900" b="0">
                <a:solidFill>
                  <a:srgbClr val="0033CC"/>
                </a:solidFill>
              </a:rPr>
              <a:t>文件同一目录下（在</a:t>
            </a:r>
            <a:r>
              <a:rPr lang="en-US" altLang="zh-CN" sz="1900" b="0">
                <a:solidFill>
                  <a:srgbClr val="0033CC"/>
                </a:solidFill>
              </a:rPr>
              <a:t>VC</a:t>
            </a:r>
            <a:r>
              <a:rPr lang="zh-CN" altLang="en-US" sz="1900" b="0">
                <a:solidFill>
                  <a:srgbClr val="0033CC"/>
                </a:solidFill>
              </a:rPr>
              <a:t>中则与工程在同一目录下）</a:t>
            </a:r>
          </a:p>
        </p:txBody>
      </p:sp>
      <p:sp>
        <p:nvSpPr>
          <p:cNvPr id="171019" name="AutoShape 11"/>
          <p:cNvSpPr>
            <a:spLocks noChangeArrowheads="1"/>
          </p:cNvSpPr>
          <p:nvPr/>
        </p:nvSpPr>
        <p:spPr bwMode="auto">
          <a:xfrm>
            <a:off x="8024173" y="3645746"/>
            <a:ext cx="3748283" cy="1297288"/>
          </a:xfrm>
          <a:prstGeom prst="cloudCallout">
            <a:avLst>
              <a:gd name="adj1" fmla="val -139384"/>
              <a:gd name="adj2" fmla="val -12967"/>
            </a:avLst>
          </a:prstGeom>
          <a:solidFill>
            <a:schemeClr val="accent1"/>
          </a:solidFill>
          <a:ln w="9525">
            <a:solidFill>
              <a:schemeClr val="tx1"/>
            </a:solidFill>
            <a:round/>
            <a:headEnd/>
            <a:tailEnd/>
          </a:ln>
        </p:spPr>
        <p:txBody>
          <a:bodyPr lIns="108932" tIns="54466" rIns="108932" bIns="54466"/>
          <a:lstStyle/>
          <a:p>
            <a:r>
              <a:rPr lang="zh-CN" altLang="en-US"/>
              <a:t>从文件</a:t>
            </a:r>
            <a:r>
              <a:rPr lang="en-US" altLang="zh-CN"/>
              <a:t>input.txt</a:t>
            </a:r>
            <a:r>
              <a:rPr lang="zh-CN" altLang="en-US"/>
              <a:t>中依次读一个字符</a:t>
            </a:r>
          </a:p>
        </p:txBody>
      </p:sp>
      <p:sp>
        <p:nvSpPr>
          <p:cNvPr id="171020" name="AutoShape 12"/>
          <p:cNvSpPr>
            <a:spLocks noChangeArrowheads="1"/>
          </p:cNvSpPr>
          <p:nvPr/>
        </p:nvSpPr>
        <p:spPr bwMode="auto">
          <a:xfrm>
            <a:off x="8024173" y="4654042"/>
            <a:ext cx="3748283" cy="1656146"/>
          </a:xfrm>
          <a:prstGeom prst="cloudCallout">
            <a:avLst>
              <a:gd name="adj1" fmla="val -142782"/>
              <a:gd name="adj2" fmla="val -42180"/>
            </a:avLst>
          </a:prstGeom>
          <a:solidFill>
            <a:schemeClr val="accent1"/>
          </a:solidFill>
          <a:ln w="9525">
            <a:solidFill>
              <a:schemeClr val="tx1"/>
            </a:solidFill>
            <a:round/>
            <a:headEnd/>
            <a:tailEnd/>
          </a:ln>
        </p:spPr>
        <p:txBody>
          <a:bodyPr lIns="108932" tIns="54466" rIns="108932" bIns="54466"/>
          <a:lstStyle/>
          <a:p>
            <a:r>
              <a:rPr lang="zh-CN" altLang="en-US" dirty="0"/>
              <a:t>向文件</a:t>
            </a:r>
            <a:r>
              <a:rPr lang="en-US" altLang="zh-CN" dirty="0"/>
              <a:t>output.txt</a:t>
            </a:r>
            <a:r>
              <a:rPr lang="zh-CN" altLang="en-US" dirty="0"/>
              <a:t>中依次写一个字符</a:t>
            </a:r>
          </a:p>
        </p:txBody>
      </p:sp>
      <p:sp>
        <p:nvSpPr>
          <p:cNvPr id="171021" name="AutoShape 13"/>
          <p:cNvSpPr>
            <a:spLocks noChangeArrowheads="1"/>
          </p:cNvSpPr>
          <p:nvPr/>
        </p:nvSpPr>
        <p:spPr bwMode="auto">
          <a:xfrm>
            <a:off x="3892374" y="5562301"/>
            <a:ext cx="3748283" cy="1297287"/>
          </a:xfrm>
          <a:prstGeom prst="cloudCallout">
            <a:avLst>
              <a:gd name="adj1" fmla="val -64046"/>
              <a:gd name="adj2" fmla="val -61729"/>
            </a:avLst>
          </a:prstGeom>
          <a:solidFill>
            <a:schemeClr val="accent1"/>
          </a:solidFill>
          <a:ln w="9525">
            <a:solidFill>
              <a:schemeClr val="tx1"/>
            </a:solidFill>
            <a:round/>
            <a:headEnd/>
            <a:tailEnd/>
          </a:ln>
        </p:spPr>
        <p:txBody>
          <a:bodyPr lIns="108932" tIns="54466" rIns="108932" bIns="54466"/>
          <a:lstStyle/>
          <a:p>
            <a:r>
              <a:rPr lang="zh-CN" altLang="en-US" dirty="0"/>
              <a:t>关闭两个打开的文件</a:t>
            </a:r>
          </a:p>
        </p:txBody>
      </p:sp>
    </p:spTree>
    <p:extLst>
      <p:ext uri="{BB962C8B-B14F-4D97-AF65-F5344CB8AC3E}">
        <p14:creationId xmlns:p14="http://schemas.microsoft.com/office/powerpoint/2010/main" val="23038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blinds(horizontal)">
                                      <p:cBhvr>
                                        <p:cTn id="7" dur="500"/>
                                        <p:tgtEl>
                                          <p:spTgt spid="1710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1017"/>
                                        </p:tgtEl>
                                        <p:attrNameLst>
                                          <p:attrName>style.visibility</p:attrName>
                                        </p:attrNameLst>
                                      </p:cBhvr>
                                      <p:to>
                                        <p:strVal val="visible"/>
                                      </p:to>
                                    </p:set>
                                    <p:animEffect transition="in" filter="blinds(horizontal)">
                                      <p:cBhvr>
                                        <p:cTn id="11" dur="500"/>
                                        <p:tgtEl>
                                          <p:spTgt spid="171017"/>
                                        </p:tgtEl>
                                      </p:cBhvr>
                                    </p:animEffect>
                                  </p:childTnLst>
                                  <p:subTnLst>
                                    <p:set>
                                      <p:cBhvr override="childStyle">
                                        <p:cTn dur="1" fill="hold" display="0" masterRel="nextClick" afterEffect="1"/>
                                        <p:tgtEl>
                                          <p:spTgt spid="171017"/>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71013"/>
                                        </p:tgtEl>
                                        <p:attrNameLst>
                                          <p:attrName>style.visibility</p:attrName>
                                        </p:attrNameLst>
                                      </p:cBhvr>
                                      <p:to>
                                        <p:strVal val="visible"/>
                                      </p:to>
                                    </p:set>
                                    <p:animEffect transition="in" filter="blinds(horizontal)">
                                      <p:cBhvr>
                                        <p:cTn id="16" dur="500"/>
                                        <p:tgtEl>
                                          <p:spTgt spid="171013"/>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71018"/>
                                        </p:tgtEl>
                                        <p:attrNameLst>
                                          <p:attrName>style.visibility</p:attrName>
                                        </p:attrNameLst>
                                      </p:cBhvr>
                                      <p:to>
                                        <p:strVal val="visible"/>
                                      </p:to>
                                    </p:set>
                                    <p:animEffect transition="in" filter="blinds(horizontal)">
                                      <p:cBhvr>
                                        <p:cTn id="20" dur="500"/>
                                        <p:tgtEl>
                                          <p:spTgt spid="171018"/>
                                        </p:tgtEl>
                                      </p:cBhvr>
                                    </p:animEffect>
                                  </p:childTnLst>
                                  <p:subTnLst>
                                    <p:set>
                                      <p:cBhvr override="childStyle">
                                        <p:cTn dur="1" fill="hold" display="0" masterRel="nextClick" afterEffect="1"/>
                                        <p:tgtEl>
                                          <p:spTgt spid="17101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1014"/>
                                        </p:tgtEl>
                                        <p:attrNameLst>
                                          <p:attrName>style.visibility</p:attrName>
                                        </p:attrNameLst>
                                      </p:cBhvr>
                                      <p:to>
                                        <p:strVal val="visible"/>
                                      </p:to>
                                    </p:set>
                                    <p:animEffect transition="in" filter="blinds(horizontal)">
                                      <p:cBhvr>
                                        <p:cTn id="25" dur="500"/>
                                        <p:tgtEl>
                                          <p:spTgt spid="171014"/>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71019"/>
                                        </p:tgtEl>
                                        <p:attrNameLst>
                                          <p:attrName>style.visibility</p:attrName>
                                        </p:attrNameLst>
                                      </p:cBhvr>
                                      <p:to>
                                        <p:strVal val="visible"/>
                                      </p:to>
                                    </p:set>
                                    <p:animEffect transition="in" filter="blinds(horizontal)">
                                      <p:cBhvr>
                                        <p:cTn id="29" dur="500"/>
                                        <p:tgtEl>
                                          <p:spTgt spid="171019"/>
                                        </p:tgtEl>
                                      </p:cBhvr>
                                    </p:animEffect>
                                  </p:childTnLst>
                                  <p:subTnLst>
                                    <p:set>
                                      <p:cBhvr override="childStyle">
                                        <p:cTn dur="1" fill="hold" display="0" masterRel="nextClick" afterEffect="1"/>
                                        <p:tgtEl>
                                          <p:spTgt spid="171019"/>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71015"/>
                                        </p:tgtEl>
                                        <p:attrNameLst>
                                          <p:attrName>style.visibility</p:attrName>
                                        </p:attrNameLst>
                                      </p:cBhvr>
                                      <p:to>
                                        <p:strVal val="visible"/>
                                      </p:to>
                                    </p:set>
                                    <p:animEffect transition="in" filter="blinds(horizontal)">
                                      <p:cBhvr>
                                        <p:cTn id="34" dur="500"/>
                                        <p:tgtEl>
                                          <p:spTgt spid="171015"/>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171020"/>
                                        </p:tgtEl>
                                        <p:attrNameLst>
                                          <p:attrName>style.visibility</p:attrName>
                                        </p:attrNameLst>
                                      </p:cBhvr>
                                      <p:to>
                                        <p:strVal val="visible"/>
                                      </p:to>
                                    </p:set>
                                    <p:animEffect transition="in" filter="blinds(horizontal)">
                                      <p:cBhvr>
                                        <p:cTn id="38" dur="500"/>
                                        <p:tgtEl>
                                          <p:spTgt spid="171020"/>
                                        </p:tgtEl>
                                      </p:cBhvr>
                                    </p:animEffect>
                                  </p:childTnLst>
                                  <p:subTnLst>
                                    <p:set>
                                      <p:cBhvr override="childStyle">
                                        <p:cTn dur="1" fill="hold" display="0" masterRel="nextClick" afterEffect="1"/>
                                        <p:tgtEl>
                                          <p:spTgt spid="17102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71016">
                                            <p:txEl>
                                              <p:pRg st="0" end="0"/>
                                            </p:txEl>
                                          </p:spTgt>
                                        </p:tgtEl>
                                        <p:attrNameLst>
                                          <p:attrName>style.visibility</p:attrName>
                                        </p:attrNameLst>
                                      </p:cBhvr>
                                      <p:to>
                                        <p:strVal val="visible"/>
                                      </p:to>
                                    </p:set>
                                    <p:animEffect transition="in" filter="blinds(horizontal)">
                                      <p:cBhvr>
                                        <p:cTn id="43" dur="500"/>
                                        <p:tgtEl>
                                          <p:spTgt spid="171016">
                                            <p:txEl>
                                              <p:pRg st="0" end="0"/>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71016">
                                            <p:txEl>
                                              <p:pRg st="1" end="1"/>
                                            </p:txEl>
                                          </p:spTgt>
                                        </p:tgtEl>
                                        <p:attrNameLst>
                                          <p:attrName>style.visibility</p:attrName>
                                        </p:attrNameLst>
                                      </p:cBhvr>
                                      <p:to>
                                        <p:strVal val="visible"/>
                                      </p:to>
                                    </p:set>
                                    <p:animEffect transition="in" filter="blinds(horizontal)">
                                      <p:cBhvr>
                                        <p:cTn id="46" dur="500"/>
                                        <p:tgtEl>
                                          <p:spTgt spid="171016">
                                            <p:txEl>
                                              <p:pRg st="1" end="1"/>
                                            </p:txEl>
                                          </p:spTgt>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171021"/>
                                        </p:tgtEl>
                                        <p:attrNameLst>
                                          <p:attrName>style.visibility</p:attrName>
                                        </p:attrNameLst>
                                      </p:cBhvr>
                                      <p:to>
                                        <p:strVal val="visible"/>
                                      </p:to>
                                    </p:set>
                                    <p:animEffect transition="in" filter="blinds(horizontal)">
                                      <p:cBhvr>
                                        <p:cTn id="50" dur="500"/>
                                        <p:tgtEl>
                                          <p:spTgt spid="171021"/>
                                        </p:tgtEl>
                                      </p:cBhvr>
                                    </p:animEffect>
                                  </p:childTnLst>
                                  <p:subTnLst>
                                    <p:set>
                                      <p:cBhvr override="childStyle">
                                        <p:cTn dur="1" fill="hold" display="0" masterRel="nextClick" afterEffect="1"/>
                                        <p:tgtEl>
                                          <p:spTgt spid="1710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P spid="171013" grpId="0"/>
      <p:bldP spid="171014" grpId="0" animBg="1"/>
      <p:bldP spid="171015" grpId="0" animBg="1"/>
      <p:bldP spid="171017" grpId="0" animBg="1"/>
      <p:bldP spid="171018" grpId="0" animBg="1"/>
      <p:bldP spid="171019" grpId="0" animBg="1"/>
      <p:bldP spid="171020" grpId="0" animBg="1"/>
      <p:bldP spid="1710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：问题分析</a:t>
            </a:r>
          </a:p>
        </p:txBody>
      </p:sp>
      <p:sp>
        <p:nvSpPr>
          <p:cNvPr id="3" name="内容占位符 2"/>
          <p:cNvSpPr>
            <a:spLocks noGrp="1"/>
          </p:cNvSpPr>
          <p:nvPr>
            <p:ph idx="1"/>
          </p:nvPr>
        </p:nvSpPr>
        <p:spPr>
          <a:xfrm>
            <a:off x="1104595" y="1269054"/>
            <a:ext cx="9899400" cy="4557180"/>
          </a:xfrm>
        </p:spPr>
        <p:txBody>
          <a:bodyPr/>
          <a:lstStyle/>
          <a:p>
            <a:r>
              <a:rPr lang="zh-CN" altLang="en-US" sz="2400" dirty="0">
                <a:ea typeface="宋体" pitchFamily="2" charset="-122"/>
              </a:rPr>
              <a:t>数据结构设计：</a:t>
            </a:r>
            <a:r>
              <a:rPr lang="zh-CN" altLang="en-US" sz="2400" b="0" dirty="0">
                <a:ea typeface="宋体" pitchFamily="2" charset="-122"/>
              </a:rPr>
              <a:t>分析问题描述，显然需三个</a:t>
            </a:r>
            <a:r>
              <a:rPr lang="zh-CN" altLang="en-US" sz="2400" dirty="0">
                <a:solidFill>
                  <a:srgbClr val="0000CC"/>
                </a:solidFill>
                <a:ea typeface="宋体" pitchFamily="2" charset="-122"/>
              </a:rPr>
              <a:t>字符数组</a:t>
            </a:r>
            <a:r>
              <a:rPr lang="zh-CN" altLang="en-US" sz="2400" b="0" dirty="0">
                <a:ea typeface="宋体" pitchFamily="2" charset="-122"/>
              </a:rPr>
              <a:t>变量，分别存放</a:t>
            </a:r>
            <a:r>
              <a:rPr lang="zh-CN" altLang="en-US" sz="2400" b="0" dirty="0">
                <a:solidFill>
                  <a:srgbClr val="0000CC"/>
                </a:solidFill>
                <a:ea typeface="宋体" pitchFamily="2" charset="-122"/>
              </a:rPr>
              <a:t>文件名</a:t>
            </a:r>
            <a:r>
              <a:rPr lang="zh-CN" altLang="en-US" sz="2400" b="0" dirty="0">
                <a:ea typeface="宋体" pitchFamily="2" charset="-122"/>
              </a:rPr>
              <a:t>、要查找的</a:t>
            </a:r>
            <a:r>
              <a:rPr lang="zh-CN" altLang="en-US" sz="2400" b="0" dirty="0">
                <a:solidFill>
                  <a:srgbClr val="0000CC"/>
                </a:solidFill>
                <a:ea typeface="宋体" pitchFamily="2" charset="-122"/>
              </a:rPr>
              <a:t>字符串</a:t>
            </a:r>
            <a:r>
              <a:rPr lang="zh-CN" altLang="en-US" sz="2400" b="0" dirty="0">
                <a:ea typeface="宋体" pitchFamily="2" charset="-122"/>
              </a:rPr>
              <a:t>及从文件中读入的</a:t>
            </a:r>
            <a:r>
              <a:rPr lang="zh-CN" altLang="en-US" sz="2400" b="0" dirty="0">
                <a:solidFill>
                  <a:srgbClr val="0000CC"/>
                </a:solidFill>
                <a:ea typeface="宋体" pitchFamily="2" charset="-122"/>
              </a:rPr>
              <a:t>行</a:t>
            </a:r>
            <a:r>
              <a:rPr lang="zh-CN" altLang="en-US" sz="2400" b="0" dirty="0">
                <a:ea typeface="宋体" pitchFamily="2" charset="-122"/>
              </a:rPr>
              <a:t>。</a:t>
            </a:r>
            <a:endParaRPr lang="en-US" altLang="zh-CN" sz="2400" b="0" dirty="0">
              <a:ea typeface="宋体" pitchFamily="2" charset="-122"/>
            </a:endParaRPr>
          </a:p>
          <a:p>
            <a:pPr lvl="1">
              <a:buFont typeface="Wingdings" pitchFamily="2" charset="2"/>
              <a:buNone/>
            </a:pPr>
            <a:r>
              <a:rPr lang="en-US" altLang="zh-CN" sz="1900" dirty="0">
                <a:ea typeface="宋体" pitchFamily="2" charset="-122"/>
              </a:rPr>
              <a:t>char   filename[32],  </a:t>
            </a:r>
            <a:r>
              <a:rPr lang="en-US" altLang="zh-CN" sz="1900" dirty="0" err="1">
                <a:ea typeface="宋体" pitchFamily="2" charset="-122"/>
              </a:rPr>
              <a:t>str</a:t>
            </a:r>
            <a:r>
              <a:rPr lang="en-US" altLang="zh-CN" sz="1900" dirty="0">
                <a:ea typeface="宋体" pitchFamily="2" charset="-122"/>
              </a:rPr>
              <a:t>[81], line[1024];</a:t>
            </a:r>
          </a:p>
          <a:p>
            <a:pPr lvl="1">
              <a:buFont typeface="Wingdings" pitchFamily="2" charset="2"/>
              <a:buNone/>
            </a:pPr>
            <a:r>
              <a:rPr lang="zh-CN" altLang="en-US" sz="1900" dirty="0">
                <a:ea typeface="宋体" pitchFamily="2" charset="-122"/>
              </a:rPr>
              <a:t>（一个文件名长度通常不超过</a:t>
            </a:r>
            <a:r>
              <a:rPr lang="en-US" altLang="zh-CN" sz="1900" dirty="0">
                <a:ea typeface="宋体" pitchFamily="2" charset="-122"/>
              </a:rPr>
              <a:t>32</a:t>
            </a:r>
            <a:r>
              <a:rPr lang="zh-CN" altLang="en-US" sz="1900" dirty="0">
                <a:ea typeface="宋体" pitchFamily="2" charset="-122"/>
              </a:rPr>
              <a:t>个字符；屏幕上一行通常显示</a:t>
            </a:r>
            <a:r>
              <a:rPr lang="en-US" altLang="zh-CN" sz="1900" dirty="0">
                <a:ea typeface="宋体" pitchFamily="2" charset="-122"/>
              </a:rPr>
              <a:t>80</a:t>
            </a:r>
            <a:r>
              <a:rPr lang="zh-CN" altLang="en-US" sz="1900" dirty="0">
                <a:ea typeface="宋体" pitchFamily="2" charset="-122"/>
              </a:rPr>
              <a:t>个字符；而</a:t>
            </a:r>
            <a:r>
              <a:rPr lang="en-US" altLang="zh-CN" sz="1900" dirty="0">
                <a:ea typeface="宋体" pitchFamily="2" charset="-122"/>
              </a:rPr>
              <a:t>1024</a:t>
            </a:r>
            <a:r>
              <a:rPr lang="zh-CN" altLang="en-US" sz="1900" dirty="0">
                <a:ea typeface="宋体" pitchFamily="2" charset="-122"/>
              </a:rPr>
              <a:t>是一般文件的最大物理行长度。当然这些取决于具体系统实现。）</a:t>
            </a:r>
            <a:endParaRPr lang="en-US" altLang="zh-CN" sz="1900" dirty="0">
              <a:ea typeface="宋体" pitchFamily="2" charset="-122"/>
            </a:endParaRPr>
          </a:p>
          <a:p>
            <a:r>
              <a:rPr lang="zh-CN" altLang="en-US" sz="2400" dirty="0">
                <a:ea typeface="宋体" pitchFamily="2" charset="-122"/>
              </a:rPr>
              <a:t>数据输入</a:t>
            </a:r>
            <a:endParaRPr lang="en-US" altLang="zh-CN" sz="2400" b="0" dirty="0">
              <a:ea typeface="宋体" pitchFamily="2" charset="-122"/>
            </a:endParaRPr>
          </a:p>
          <a:p>
            <a:pPr lvl="1"/>
            <a:r>
              <a:rPr lang="zh-CN" altLang="en-US" sz="2400" dirty="0">
                <a:ea typeface="宋体" pitchFamily="2" charset="-122"/>
              </a:rPr>
              <a:t>用</a:t>
            </a:r>
            <a:r>
              <a:rPr lang="en-US" altLang="zh-CN" sz="2400" dirty="0" err="1">
                <a:ea typeface="宋体" pitchFamily="2" charset="-122"/>
              </a:rPr>
              <a:t>scanf</a:t>
            </a:r>
            <a:r>
              <a:rPr lang="en-US" altLang="zh-CN" sz="2400" dirty="0">
                <a:ea typeface="宋体" pitchFamily="2" charset="-122"/>
              </a:rPr>
              <a:t>(“%s…)</a:t>
            </a:r>
            <a:r>
              <a:rPr lang="zh-CN" altLang="en-US" sz="2400" dirty="0">
                <a:ea typeface="宋体" pitchFamily="2" charset="-122"/>
              </a:rPr>
              <a:t>读入文件名和要查找的串。（中间不能有空格）</a:t>
            </a:r>
            <a:endParaRPr lang="en-US" altLang="zh-CN" sz="2400" dirty="0">
              <a:ea typeface="宋体" pitchFamily="2" charset="-122"/>
            </a:endParaRPr>
          </a:p>
          <a:p>
            <a:pPr lvl="1"/>
            <a:r>
              <a:rPr lang="zh-CN" altLang="en-US" sz="2400" dirty="0">
                <a:ea typeface="宋体" pitchFamily="2" charset="-122"/>
              </a:rPr>
              <a:t>从文件中读入一行最简单的方法是用</a:t>
            </a:r>
            <a:r>
              <a:rPr lang="en-US" altLang="zh-CN" sz="2400" dirty="0" err="1">
                <a:ea typeface="宋体" pitchFamily="2" charset="-122"/>
              </a:rPr>
              <a:t>fgets</a:t>
            </a:r>
            <a:r>
              <a:rPr lang="en-US" altLang="zh-CN" sz="2400" dirty="0">
                <a:ea typeface="宋体" pitchFamily="2" charset="-122"/>
              </a:rPr>
              <a:t>(…)</a:t>
            </a:r>
            <a:r>
              <a:rPr lang="zh-CN" altLang="en-US" sz="2400" dirty="0">
                <a:ea typeface="宋体" pitchFamily="2" charset="-122"/>
              </a:rPr>
              <a:t>函数。（为何不能用</a:t>
            </a:r>
            <a:r>
              <a:rPr lang="en-US" altLang="zh-CN" sz="2400" dirty="0" err="1">
                <a:ea typeface="宋体" pitchFamily="2" charset="-122"/>
              </a:rPr>
              <a:t>fscanf</a:t>
            </a:r>
            <a:r>
              <a:rPr lang="en-US" altLang="zh-CN" sz="2400" dirty="0">
                <a:ea typeface="宋体" pitchFamily="2" charset="-122"/>
              </a:rPr>
              <a:t>(</a:t>
            </a:r>
            <a:r>
              <a:rPr lang="en-US" altLang="zh-CN" sz="2400" dirty="0" err="1">
                <a:ea typeface="宋体" pitchFamily="2" charset="-122"/>
              </a:rPr>
              <a:t>fp</a:t>
            </a:r>
            <a:r>
              <a:rPr lang="en-US" altLang="zh-CN" sz="2400" dirty="0">
                <a:ea typeface="宋体" pitchFamily="2" charset="-122"/>
              </a:rPr>
              <a:t>,“%s…)</a:t>
            </a:r>
          </a:p>
          <a:p>
            <a:r>
              <a:rPr lang="zh-CN" altLang="en-US" sz="2400" dirty="0">
                <a:ea typeface="宋体" pitchFamily="2" charset="-122"/>
              </a:rPr>
              <a:t>数据处理</a:t>
            </a:r>
            <a:r>
              <a:rPr lang="zh-CN" altLang="en-US" sz="2400" b="0" dirty="0">
                <a:ea typeface="宋体" pitchFamily="2" charset="-122"/>
              </a:rPr>
              <a:t>：主要处理就是要从所读入的一行中查找给定的字符串（即从一个字符串中查找另一个字符串）。可用一个单独的函数</a:t>
            </a:r>
            <a:r>
              <a:rPr lang="en-US" altLang="zh-CN" sz="2400" b="0" dirty="0">
                <a:ea typeface="宋体" pitchFamily="2" charset="-122"/>
              </a:rPr>
              <a:t>index</a:t>
            </a:r>
            <a:r>
              <a:rPr lang="zh-CN" altLang="en-US" sz="2400" b="0" dirty="0">
                <a:ea typeface="宋体" pitchFamily="2" charset="-122"/>
              </a:rPr>
              <a:t>实现在一个字符串中查找另一个字符串。（体现模块化思想）</a:t>
            </a:r>
          </a:p>
        </p:txBody>
      </p:sp>
      <p:sp>
        <p:nvSpPr>
          <p:cNvPr id="7173" name="灯片编号占位符 4"/>
          <p:cNvSpPr>
            <a:spLocks noGrp="1"/>
          </p:cNvSpPr>
          <p:nvPr>
            <p:ph type="sldNum" sz="quarter" idx="11"/>
          </p:nvPr>
        </p:nvSpPr>
        <p:spPr>
          <a:noFill/>
        </p:spPr>
        <p:txBody>
          <a:bodyPr/>
          <a:lstStyle/>
          <a:p>
            <a:fld id="{1304EDD9-BE5F-4C5B-AE4E-C104030FD72A}" type="slidenum">
              <a:rPr lang="en-US" altLang="zh-CN" smtClean="0"/>
              <a:pPr/>
              <a:t>17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4"/>
          <p:cNvSpPr>
            <a:spLocks noGrp="1"/>
          </p:cNvSpPr>
          <p:nvPr>
            <p:ph type="sldNum" sz="quarter" idx="11"/>
          </p:nvPr>
        </p:nvSpPr>
        <p:spPr>
          <a:xfrm>
            <a:off x="7832342" y="6246672"/>
            <a:ext cx="2847763" cy="476361"/>
          </a:xfrm>
          <a:noFill/>
        </p:spPr>
        <p:txBody>
          <a:bodyPr/>
          <a:lstStyle/>
          <a:p>
            <a:fld id="{CB1A73AB-5815-46E6-8542-0295D93639A8}" type="slidenum">
              <a:rPr lang="en-US" altLang="zh-CN" smtClean="0"/>
              <a:pPr/>
              <a:t>18</a:t>
            </a:fld>
            <a:endParaRPr lang="en-US" altLang="zh-CN"/>
          </a:p>
        </p:txBody>
      </p:sp>
      <p:sp>
        <p:nvSpPr>
          <p:cNvPr id="819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sym typeface="Wingdings" pitchFamily="2" charset="2"/>
              </a:rPr>
              <a:t>：（字符串查找）</a:t>
            </a:r>
            <a:r>
              <a:rPr lang="zh-CN" altLang="en-US" dirty="0">
                <a:ea typeface="宋体" pitchFamily="2" charset="-122"/>
              </a:rPr>
              <a:t>算法设计</a:t>
            </a:r>
          </a:p>
        </p:txBody>
      </p:sp>
      <p:sp>
        <p:nvSpPr>
          <p:cNvPr id="159747" name="Rectangle 3"/>
          <p:cNvSpPr>
            <a:spLocks noGrp="1" noChangeArrowheads="1"/>
          </p:cNvSpPr>
          <p:nvPr>
            <p:ph type="body" idx="1"/>
          </p:nvPr>
        </p:nvSpPr>
        <p:spPr/>
        <p:txBody>
          <a:bodyPr/>
          <a:lstStyle/>
          <a:p>
            <a:r>
              <a:rPr lang="zh-CN" altLang="en-US" sz="2100" b="0" dirty="0">
                <a:ea typeface="宋体" pitchFamily="2" charset="-122"/>
              </a:rPr>
              <a:t>设</a:t>
            </a:r>
            <a:r>
              <a:rPr lang="en-US" altLang="zh-CN" sz="2100" b="0" dirty="0" err="1">
                <a:ea typeface="宋体" pitchFamily="2" charset="-122"/>
              </a:rPr>
              <a:t>int</a:t>
            </a:r>
            <a:r>
              <a:rPr lang="en-US" altLang="zh-CN" sz="2100" b="0" dirty="0">
                <a:ea typeface="宋体" pitchFamily="2" charset="-122"/>
              </a:rPr>
              <a:t> index(char s[ ], char t[ ])</a:t>
            </a:r>
            <a:r>
              <a:rPr lang="zh-CN" altLang="en-US" sz="2100" b="0" dirty="0">
                <a:ea typeface="宋体" pitchFamily="2" charset="-122"/>
              </a:rPr>
              <a:t>函数用来在字符串</a:t>
            </a:r>
            <a:r>
              <a:rPr lang="en-US" altLang="zh-CN" sz="2100" b="0" dirty="0">
                <a:ea typeface="宋体" pitchFamily="2" charset="-122"/>
              </a:rPr>
              <a:t>s</a:t>
            </a:r>
            <a:r>
              <a:rPr lang="zh-CN" altLang="en-US" sz="2100" b="0" dirty="0">
                <a:ea typeface="宋体" pitchFamily="2" charset="-122"/>
              </a:rPr>
              <a:t>中查找字符串</a:t>
            </a:r>
            <a:r>
              <a:rPr lang="en-US" altLang="zh-CN" sz="2100" b="0" dirty="0">
                <a:ea typeface="宋体" pitchFamily="2" charset="-122"/>
              </a:rPr>
              <a:t>t</a:t>
            </a:r>
            <a:r>
              <a:rPr lang="zh-CN" altLang="en-US" sz="2100" b="0" dirty="0">
                <a:ea typeface="宋体" pitchFamily="2" charset="-122"/>
              </a:rPr>
              <a:t>。若找到则返回</a:t>
            </a:r>
            <a:r>
              <a:rPr lang="en-US" altLang="zh-CN" sz="2100" b="0" dirty="0">
                <a:ea typeface="宋体" pitchFamily="2" charset="-122"/>
              </a:rPr>
              <a:t>t</a:t>
            </a:r>
            <a:r>
              <a:rPr lang="zh-CN" altLang="en-US" sz="2100" b="0" dirty="0">
                <a:ea typeface="宋体" pitchFamily="2" charset="-122"/>
              </a:rPr>
              <a:t>在</a:t>
            </a:r>
            <a:r>
              <a:rPr lang="en-US" altLang="zh-CN" sz="2100" b="0" dirty="0">
                <a:ea typeface="宋体" pitchFamily="2" charset="-122"/>
              </a:rPr>
              <a:t>s</a:t>
            </a:r>
            <a:r>
              <a:rPr lang="zh-CN" altLang="en-US" sz="2100" b="0" dirty="0">
                <a:ea typeface="宋体" pitchFamily="2" charset="-122"/>
              </a:rPr>
              <a:t>中出现的位置，否则返回</a:t>
            </a:r>
            <a:r>
              <a:rPr lang="en-US" altLang="zh-CN" sz="2100" b="0" dirty="0">
                <a:ea typeface="宋体" pitchFamily="2" charset="-122"/>
              </a:rPr>
              <a:t>-1</a:t>
            </a:r>
            <a:r>
              <a:rPr lang="zh-CN" altLang="en-US" sz="2100" b="0" dirty="0">
                <a:ea typeface="宋体" pitchFamily="2" charset="-122"/>
              </a:rPr>
              <a:t>。其主要查找算法如下：</a:t>
            </a:r>
          </a:p>
        </p:txBody>
      </p:sp>
      <p:grpSp>
        <p:nvGrpSpPr>
          <p:cNvPr id="2" name="Group 4"/>
          <p:cNvGrpSpPr>
            <a:grpSpLocks/>
          </p:cNvGrpSpPr>
          <p:nvPr/>
        </p:nvGrpSpPr>
        <p:grpSpPr bwMode="auto">
          <a:xfrm>
            <a:off x="2546884" y="2277005"/>
            <a:ext cx="6848194" cy="893970"/>
            <a:chOff x="1202" y="1434"/>
            <a:chExt cx="3232" cy="563"/>
          </a:xfrm>
        </p:grpSpPr>
        <p:grpSp>
          <p:nvGrpSpPr>
            <p:cNvPr id="8219" name="Group 5"/>
            <p:cNvGrpSpPr>
              <a:grpSpLocks/>
            </p:cNvGrpSpPr>
            <p:nvPr/>
          </p:nvGrpSpPr>
          <p:grpSpPr bwMode="auto">
            <a:xfrm>
              <a:off x="1202" y="1434"/>
              <a:ext cx="912" cy="563"/>
              <a:chOff x="1202" y="1434"/>
              <a:chExt cx="912" cy="563"/>
            </a:xfrm>
          </p:grpSpPr>
          <p:sp>
            <p:nvSpPr>
              <p:cNvPr id="8222" name="Rectangle 6"/>
              <p:cNvSpPr>
                <a:spLocks noChangeArrowheads="1"/>
              </p:cNvSpPr>
              <p:nvPr/>
            </p:nvSpPr>
            <p:spPr bwMode="auto">
              <a:xfrm>
                <a:off x="1247" y="1675"/>
                <a:ext cx="87" cy="291"/>
              </a:xfrm>
              <a:prstGeom prst="rect">
                <a:avLst/>
              </a:prstGeom>
              <a:solidFill>
                <a:schemeClr val="accent1"/>
              </a:solidFill>
              <a:ln w="9525">
                <a:solidFill>
                  <a:schemeClr val="tx1"/>
                </a:solidFill>
                <a:miter lim="800000"/>
                <a:headEnd/>
                <a:tailEnd/>
              </a:ln>
            </p:spPr>
            <p:txBody>
              <a:bodyPr wrap="none" anchor="ctr">
                <a:spAutoFit/>
              </a:bodyPr>
              <a:lstStyle/>
              <a:p>
                <a:endParaRPr lang="zh-CN" altLang="en-US"/>
              </a:p>
            </p:txBody>
          </p:sp>
          <p:sp>
            <p:nvSpPr>
              <p:cNvPr id="8223" name="Line 7"/>
              <p:cNvSpPr>
                <a:spLocks noChangeShapeType="1"/>
              </p:cNvSpPr>
              <p:nvPr/>
            </p:nvSpPr>
            <p:spPr bwMode="auto">
              <a:xfrm>
                <a:off x="1383"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4" name="Line 8"/>
              <p:cNvSpPr>
                <a:spLocks noChangeShapeType="1"/>
              </p:cNvSpPr>
              <p:nvPr/>
            </p:nvSpPr>
            <p:spPr bwMode="auto">
              <a:xfrm>
                <a:off x="1519"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5" name="Line 9"/>
              <p:cNvSpPr>
                <a:spLocks noChangeShapeType="1"/>
              </p:cNvSpPr>
              <p:nvPr/>
            </p:nvSpPr>
            <p:spPr bwMode="auto">
              <a:xfrm>
                <a:off x="1655"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6" name="Text Box 10"/>
              <p:cNvSpPr txBox="1">
                <a:spLocks noChangeArrowheads="1"/>
              </p:cNvSpPr>
              <p:nvPr/>
            </p:nvSpPr>
            <p:spPr bwMode="auto">
              <a:xfrm>
                <a:off x="1882" y="1706"/>
                <a:ext cx="232" cy="291"/>
              </a:xfrm>
              <a:prstGeom prst="rect">
                <a:avLst/>
              </a:prstGeom>
              <a:noFill/>
              <a:ln w="9525">
                <a:noFill/>
                <a:miter lim="800000"/>
                <a:headEnd/>
                <a:tailEnd/>
              </a:ln>
            </p:spPr>
            <p:txBody>
              <a:bodyPr wrap="none">
                <a:spAutoFit/>
              </a:bodyPr>
              <a:lstStyle/>
              <a:p>
                <a:r>
                  <a:rPr lang="en-US" altLang="zh-CN"/>
                  <a:t>…</a:t>
                </a:r>
              </a:p>
            </p:txBody>
          </p:sp>
          <p:sp>
            <p:nvSpPr>
              <p:cNvPr id="8227" name="Text Box 11"/>
              <p:cNvSpPr txBox="1">
                <a:spLocks noChangeArrowheads="1"/>
              </p:cNvSpPr>
              <p:nvPr/>
            </p:nvSpPr>
            <p:spPr bwMode="auto">
              <a:xfrm>
                <a:off x="1202" y="1434"/>
                <a:ext cx="168" cy="291"/>
              </a:xfrm>
              <a:prstGeom prst="rect">
                <a:avLst/>
              </a:prstGeom>
              <a:noFill/>
              <a:ln w="9525">
                <a:noFill/>
                <a:miter lim="800000"/>
                <a:headEnd/>
                <a:tailEnd/>
              </a:ln>
            </p:spPr>
            <p:txBody>
              <a:bodyPr wrap="none">
                <a:spAutoFit/>
              </a:bodyPr>
              <a:lstStyle/>
              <a:p>
                <a:r>
                  <a:rPr lang="en-US" altLang="zh-CN"/>
                  <a:t>0</a:t>
                </a:r>
              </a:p>
            </p:txBody>
          </p:sp>
          <p:sp>
            <p:nvSpPr>
              <p:cNvPr id="8228" name="Text Box 12"/>
              <p:cNvSpPr txBox="1">
                <a:spLocks noChangeArrowheads="1"/>
              </p:cNvSpPr>
              <p:nvPr/>
            </p:nvSpPr>
            <p:spPr bwMode="auto">
              <a:xfrm>
                <a:off x="1338" y="1434"/>
                <a:ext cx="168" cy="291"/>
              </a:xfrm>
              <a:prstGeom prst="rect">
                <a:avLst/>
              </a:prstGeom>
              <a:noFill/>
              <a:ln w="9525">
                <a:noFill/>
                <a:miter lim="800000"/>
                <a:headEnd/>
                <a:tailEnd/>
              </a:ln>
            </p:spPr>
            <p:txBody>
              <a:bodyPr wrap="none">
                <a:spAutoFit/>
              </a:bodyPr>
              <a:lstStyle/>
              <a:p>
                <a:r>
                  <a:rPr lang="en-US" altLang="zh-CN"/>
                  <a:t>1</a:t>
                </a:r>
              </a:p>
            </p:txBody>
          </p:sp>
          <p:sp>
            <p:nvSpPr>
              <p:cNvPr id="8229" name="Text Box 13"/>
              <p:cNvSpPr txBox="1">
                <a:spLocks noChangeArrowheads="1"/>
              </p:cNvSpPr>
              <p:nvPr/>
            </p:nvSpPr>
            <p:spPr bwMode="auto">
              <a:xfrm>
                <a:off x="1474" y="1434"/>
                <a:ext cx="168" cy="291"/>
              </a:xfrm>
              <a:prstGeom prst="rect">
                <a:avLst/>
              </a:prstGeom>
              <a:noFill/>
              <a:ln w="9525">
                <a:noFill/>
                <a:miter lim="800000"/>
                <a:headEnd/>
                <a:tailEnd/>
              </a:ln>
            </p:spPr>
            <p:txBody>
              <a:bodyPr wrap="none">
                <a:spAutoFit/>
              </a:bodyPr>
              <a:lstStyle/>
              <a:p>
                <a:r>
                  <a:rPr lang="en-US" altLang="zh-CN"/>
                  <a:t>2</a:t>
                </a:r>
              </a:p>
            </p:txBody>
          </p:sp>
        </p:grpSp>
        <p:sp>
          <p:nvSpPr>
            <p:cNvPr id="8220" name="Text Box 14"/>
            <p:cNvSpPr txBox="1">
              <a:spLocks noChangeArrowheads="1"/>
            </p:cNvSpPr>
            <p:nvPr/>
          </p:nvSpPr>
          <p:spPr bwMode="auto">
            <a:xfrm>
              <a:off x="1202" y="1434"/>
              <a:ext cx="168" cy="291"/>
            </a:xfrm>
            <a:prstGeom prst="rect">
              <a:avLst/>
            </a:prstGeom>
            <a:noFill/>
            <a:ln w="9525">
              <a:noFill/>
              <a:miter lim="800000"/>
              <a:headEnd/>
              <a:tailEnd/>
            </a:ln>
          </p:spPr>
          <p:txBody>
            <a:bodyPr wrap="none">
              <a:spAutoFit/>
            </a:bodyPr>
            <a:lstStyle/>
            <a:p>
              <a:r>
                <a:rPr lang="en-US" altLang="zh-CN"/>
                <a:t>0</a:t>
              </a:r>
            </a:p>
          </p:txBody>
        </p:sp>
        <p:sp>
          <p:nvSpPr>
            <p:cNvPr id="8221" name="Text Box 15"/>
            <p:cNvSpPr txBox="1">
              <a:spLocks noChangeArrowheads="1"/>
            </p:cNvSpPr>
            <p:nvPr/>
          </p:nvSpPr>
          <p:spPr bwMode="auto">
            <a:xfrm>
              <a:off x="3911" y="1648"/>
              <a:ext cx="523" cy="291"/>
            </a:xfrm>
            <a:prstGeom prst="rect">
              <a:avLst/>
            </a:prstGeom>
            <a:noFill/>
            <a:ln w="9525">
              <a:noFill/>
              <a:miter lim="800000"/>
              <a:headEnd/>
              <a:tailEnd/>
            </a:ln>
          </p:spPr>
          <p:txBody>
            <a:bodyPr wrap="none">
              <a:spAutoFit/>
            </a:bodyPr>
            <a:lstStyle/>
            <a:p>
              <a:r>
                <a:rPr lang="zh-CN" altLang="en-US" b="0"/>
                <a:t>输入串</a:t>
              </a:r>
            </a:p>
          </p:txBody>
        </p:sp>
      </p:grpSp>
      <p:grpSp>
        <p:nvGrpSpPr>
          <p:cNvPr id="4" name="Group 16"/>
          <p:cNvGrpSpPr>
            <a:grpSpLocks/>
          </p:cNvGrpSpPr>
          <p:nvPr/>
        </p:nvGrpSpPr>
        <p:grpSpPr bwMode="auto">
          <a:xfrm>
            <a:off x="2546884" y="2637455"/>
            <a:ext cx="1703573" cy="967011"/>
            <a:chOff x="1202" y="2205"/>
            <a:chExt cx="804" cy="609"/>
          </a:xfrm>
        </p:grpSpPr>
        <p:grpSp>
          <p:nvGrpSpPr>
            <p:cNvPr id="8212" name="Group 17"/>
            <p:cNvGrpSpPr>
              <a:grpSpLocks/>
            </p:cNvGrpSpPr>
            <p:nvPr/>
          </p:nvGrpSpPr>
          <p:grpSpPr bwMode="auto">
            <a:xfrm>
              <a:off x="1202" y="2205"/>
              <a:ext cx="341" cy="609"/>
              <a:chOff x="1144" y="2432"/>
              <a:chExt cx="341" cy="609"/>
            </a:xfrm>
          </p:grpSpPr>
          <p:sp>
            <p:nvSpPr>
              <p:cNvPr id="8214" name="Rectangle 18"/>
              <p:cNvSpPr>
                <a:spLocks noChangeArrowheads="1"/>
              </p:cNvSpPr>
              <p:nvPr/>
            </p:nvSpPr>
            <p:spPr bwMode="auto">
              <a:xfrm>
                <a:off x="1202" y="2446"/>
                <a:ext cx="87" cy="291"/>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8215" name="Line 19"/>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6" name="Line 20"/>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7" name="Text Box 21"/>
              <p:cNvSpPr txBox="1">
                <a:spLocks noChangeArrowheads="1"/>
              </p:cNvSpPr>
              <p:nvPr/>
            </p:nvSpPr>
            <p:spPr bwMode="auto">
              <a:xfrm>
                <a:off x="1144" y="2746"/>
                <a:ext cx="168" cy="291"/>
              </a:xfrm>
              <a:prstGeom prst="rect">
                <a:avLst/>
              </a:prstGeom>
              <a:noFill/>
              <a:ln w="9525">
                <a:noFill/>
                <a:miter lim="800000"/>
                <a:headEnd/>
                <a:tailEnd/>
              </a:ln>
            </p:spPr>
            <p:txBody>
              <a:bodyPr wrap="none">
                <a:spAutoFit/>
              </a:bodyPr>
              <a:lstStyle/>
              <a:p>
                <a:r>
                  <a:rPr lang="en-US" altLang="zh-CN"/>
                  <a:t>0</a:t>
                </a:r>
              </a:p>
            </p:txBody>
          </p:sp>
          <p:sp>
            <p:nvSpPr>
              <p:cNvPr id="8218" name="Text Box 22"/>
              <p:cNvSpPr txBox="1">
                <a:spLocks noChangeArrowheads="1"/>
              </p:cNvSpPr>
              <p:nvPr/>
            </p:nvSpPr>
            <p:spPr bwMode="auto">
              <a:xfrm>
                <a:off x="1280" y="2750"/>
                <a:ext cx="205" cy="291"/>
              </a:xfrm>
              <a:prstGeom prst="rect">
                <a:avLst/>
              </a:prstGeom>
              <a:noFill/>
              <a:ln w="9525">
                <a:noFill/>
                <a:miter lim="800000"/>
                <a:headEnd/>
                <a:tailEnd/>
              </a:ln>
            </p:spPr>
            <p:txBody>
              <a:bodyPr>
                <a:spAutoFit/>
              </a:bodyPr>
              <a:lstStyle/>
              <a:p>
                <a:r>
                  <a:rPr lang="en-US" altLang="zh-CN"/>
                  <a:t>1</a:t>
                </a:r>
              </a:p>
            </p:txBody>
          </p:sp>
        </p:grpSp>
        <p:sp>
          <p:nvSpPr>
            <p:cNvPr id="8213" name="Text Box 23"/>
            <p:cNvSpPr txBox="1">
              <a:spLocks noChangeArrowheads="1"/>
            </p:cNvSpPr>
            <p:nvPr/>
          </p:nvSpPr>
          <p:spPr bwMode="auto">
            <a:xfrm>
              <a:off x="1610" y="2251"/>
              <a:ext cx="396" cy="223"/>
            </a:xfrm>
            <a:prstGeom prst="rect">
              <a:avLst/>
            </a:prstGeom>
            <a:noFill/>
            <a:ln w="9525">
              <a:noFill/>
              <a:miter lim="800000"/>
              <a:headEnd/>
              <a:tailEnd/>
            </a:ln>
          </p:spPr>
          <p:txBody>
            <a:bodyPr wrap="none">
              <a:spAutoFit/>
            </a:bodyPr>
            <a:lstStyle/>
            <a:p>
              <a:r>
                <a:rPr lang="zh-CN" altLang="en-US" sz="1700" b="0"/>
                <a:t>给定串</a:t>
              </a:r>
            </a:p>
          </p:txBody>
        </p:sp>
      </p:grpSp>
      <p:grpSp>
        <p:nvGrpSpPr>
          <p:cNvPr id="6" name="Group 25"/>
          <p:cNvGrpSpPr>
            <a:grpSpLocks/>
          </p:cNvGrpSpPr>
          <p:nvPr/>
        </p:nvGrpSpPr>
        <p:grpSpPr bwMode="auto">
          <a:xfrm>
            <a:off x="2835050" y="2636763"/>
            <a:ext cx="1703573" cy="967011"/>
            <a:chOff x="1202" y="2205"/>
            <a:chExt cx="804" cy="609"/>
          </a:xfrm>
        </p:grpSpPr>
        <p:grpSp>
          <p:nvGrpSpPr>
            <p:cNvPr id="8205" name="Group 26"/>
            <p:cNvGrpSpPr>
              <a:grpSpLocks/>
            </p:cNvGrpSpPr>
            <p:nvPr/>
          </p:nvGrpSpPr>
          <p:grpSpPr bwMode="auto">
            <a:xfrm>
              <a:off x="1202" y="2205"/>
              <a:ext cx="341" cy="609"/>
              <a:chOff x="1144" y="2432"/>
              <a:chExt cx="341" cy="609"/>
            </a:xfrm>
          </p:grpSpPr>
          <p:sp>
            <p:nvSpPr>
              <p:cNvPr id="8207" name="Rectangle 27"/>
              <p:cNvSpPr>
                <a:spLocks noChangeArrowheads="1"/>
              </p:cNvSpPr>
              <p:nvPr/>
            </p:nvSpPr>
            <p:spPr bwMode="auto">
              <a:xfrm>
                <a:off x="1202" y="2446"/>
                <a:ext cx="87" cy="291"/>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8208" name="Line 28"/>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09" name="Line 29"/>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0" name="Text Box 30"/>
              <p:cNvSpPr txBox="1">
                <a:spLocks noChangeArrowheads="1"/>
              </p:cNvSpPr>
              <p:nvPr/>
            </p:nvSpPr>
            <p:spPr bwMode="auto">
              <a:xfrm>
                <a:off x="1144" y="2746"/>
                <a:ext cx="168" cy="291"/>
              </a:xfrm>
              <a:prstGeom prst="rect">
                <a:avLst/>
              </a:prstGeom>
              <a:noFill/>
              <a:ln w="9525">
                <a:noFill/>
                <a:miter lim="800000"/>
                <a:headEnd/>
                <a:tailEnd/>
              </a:ln>
            </p:spPr>
            <p:txBody>
              <a:bodyPr wrap="none">
                <a:spAutoFit/>
              </a:bodyPr>
              <a:lstStyle/>
              <a:p>
                <a:r>
                  <a:rPr lang="en-US" altLang="zh-CN"/>
                  <a:t>0</a:t>
                </a:r>
              </a:p>
            </p:txBody>
          </p:sp>
          <p:sp>
            <p:nvSpPr>
              <p:cNvPr id="8211" name="Text Box 31"/>
              <p:cNvSpPr txBox="1">
                <a:spLocks noChangeArrowheads="1"/>
              </p:cNvSpPr>
              <p:nvPr/>
            </p:nvSpPr>
            <p:spPr bwMode="auto">
              <a:xfrm>
                <a:off x="1280" y="2750"/>
                <a:ext cx="205" cy="291"/>
              </a:xfrm>
              <a:prstGeom prst="rect">
                <a:avLst/>
              </a:prstGeom>
              <a:noFill/>
              <a:ln w="9525">
                <a:noFill/>
                <a:miter lim="800000"/>
                <a:headEnd/>
                <a:tailEnd/>
              </a:ln>
            </p:spPr>
            <p:txBody>
              <a:bodyPr>
                <a:spAutoFit/>
              </a:bodyPr>
              <a:lstStyle/>
              <a:p>
                <a:r>
                  <a:rPr lang="en-US" altLang="zh-CN"/>
                  <a:t>1</a:t>
                </a:r>
              </a:p>
            </p:txBody>
          </p:sp>
        </p:grpSp>
        <p:sp>
          <p:nvSpPr>
            <p:cNvPr id="8206" name="Text Box 32"/>
            <p:cNvSpPr txBox="1">
              <a:spLocks noChangeArrowheads="1"/>
            </p:cNvSpPr>
            <p:nvPr/>
          </p:nvSpPr>
          <p:spPr bwMode="auto">
            <a:xfrm>
              <a:off x="1610" y="2251"/>
              <a:ext cx="396" cy="223"/>
            </a:xfrm>
            <a:prstGeom prst="rect">
              <a:avLst/>
            </a:prstGeom>
            <a:noFill/>
            <a:ln w="9525">
              <a:noFill/>
              <a:miter lim="800000"/>
              <a:headEnd/>
              <a:tailEnd/>
            </a:ln>
          </p:spPr>
          <p:txBody>
            <a:bodyPr wrap="none">
              <a:spAutoFit/>
            </a:bodyPr>
            <a:lstStyle/>
            <a:p>
              <a:r>
                <a:rPr lang="zh-CN" altLang="en-US" sz="1700" b="0"/>
                <a:t>给定串</a:t>
              </a:r>
            </a:p>
          </p:txBody>
        </p:sp>
      </p:grpSp>
      <p:sp>
        <p:nvSpPr>
          <p:cNvPr id="159777" name="Text Box 33"/>
          <p:cNvSpPr txBox="1">
            <a:spLocks noChangeArrowheads="1"/>
          </p:cNvSpPr>
          <p:nvPr/>
        </p:nvSpPr>
        <p:spPr bwMode="auto">
          <a:xfrm>
            <a:off x="2930704" y="4222144"/>
            <a:ext cx="8529959" cy="1587323"/>
          </a:xfrm>
          <a:prstGeom prst="rect">
            <a:avLst/>
          </a:prstGeom>
          <a:noFill/>
          <a:ln w="9525">
            <a:noFill/>
            <a:miter lim="800000"/>
            <a:headEnd/>
            <a:tailEnd/>
          </a:ln>
        </p:spPr>
        <p:txBody>
          <a:bodyPr wrap="none" lIns="108932" tIns="54466" rIns="108932" bIns="54466">
            <a:spAutoFit/>
          </a:bodyPr>
          <a:lstStyle/>
          <a:p>
            <a:r>
              <a:rPr lang="zh-CN" altLang="en-US" b="0" dirty="0">
                <a:latin typeface="楷体" pitchFamily="49" charset="-122"/>
                <a:ea typeface="楷体" pitchFamily="49" charset="-122"/>
              </a:rPr>
              <a:t>在字符串</a:t>
            </a:r>
            <a:r>
              <a:rPr lang="en-US" altLang="zh-CN" b="0" dirty="0">
                <a:latin typeface="楷体" pitchFamily="49" charset="-122"/>
                <a:ea typeface="楷体" pitchFamily="49" charset="-122"/>
              </a:rPr>
              <a:t>s</a:t>
            </a:r>
            <a:r>
              <a:rPr lang="zh-CN" altLang="en-US" b="0" dirty="0">
                <a:latin typeface="楷体" pitchFamily="49" charset="-122"/>
                <a:ea typeface="楷体" pitchFamily="49" charset="-122"/>
              </a:rPr>
              <a:t>中查找字符串</a:t>
            </a:r>
            <a:r>
              <a:rPr lang="en-US" altLang="zh-CN" b="0" dirty="0">
                <a:latin typeface="楷体" pitchFamily="49" charset="-122"/>
                <a:ea typeface="楷体" pitchFamily="49" charset="-122"/>
              </a:rPr>
              <a:t>t </a:t>
            </a:r>
            <a:r>
              <a:rPr lang="zh-CN" altLang="en-US" b="0" dirty="0">
                <a:latin typeface="楷体" pitchFamily="49" charset="-122"/>
                <a:ea typeface="楷体" pitchFamily="49" charset="-122"/>
              </a:rPr>
              <a:t>：</a:t>
            </a:r>
          </a:p>
          <a:p>
            <a:r>
              <a:rPr lang="en-US" altLang="zh-CN" b="0" dirty="0">
                <a:latin typeface="楷体" pitchFamily="49" charset="-122"/>
                <a:ea typeface="楷体" pitchFamily="49" charset="-122"/>
              </a:rPr>
              <a:t>for(i=0; s[i] != ‘\0’; i</a:t>
            </a:r>
            <a:r>
              <a:rPr lang="en-US" altLang="zh-CN" b="0" dirty="0" smtClean="0">
                <a:latin typeface="楷体" pitchFamily="49" charset="-122"/>
                <a:ea typeface="楷体" pitchFamily="49" charset="-122"/>
              </a:rPr>
              <a:t>++)</a:t>
            </a:r>
            <a:r>
              <a:rPr lang="en-US" altLang="zh-CN" b="0" dirty="0" smtClean="0">
                <a:solidFill>
                  <a:srgbClr val="FF0000"/>
                </a:solidFill>
                <a:latin typeface="楷体" pitchFamily="49" charset="-122"/>
                <a:ea typeface="楷体" pitchFamily="49" charset="-122"/>
              </a:rPr>
              <a:t>//</a:t>
            </a:r>
            <a:r>
              <a:rPr lang="zh-CN" altLang="en-US" b="0" dirty="0" smtClean="0">
                <a:solidFill>
                  <a:srgbClr val="FF0000"/>
                </a:solidFill>
                <a:latin typeface="楷体" pitchFamily="49" charset="-122"/>
                <a:ea typeface="楷体" pitchFamily="49" charset="-122"/>
              </a:rPr>
              <a:t>从</a:t>
            </a:r>
            <a:r>
              <a:rPr lang="en-US" altLang="zh-CN" b="0" dirty="0" smtClean="0">
                <a:solidFill>
                  <a:srgbClr val="FF0000"/>
                </a:solidFill>
                <a:latin typeface="楷体" pitchFamily="49" charset="-122"/>
                <a:ea typeface="楷体" pitchFamily="49" charset="-122"/>
              </a:rPr>
              <a:t>s</a:t>
            </a:r>
            <a:r>
              <a:rPr lang="zh-CN" altLang="en-US" b="0" dirty="0" smtClean="0">
                <a:solidFill>
                  <a:srgbClr val="FF0000"/>
                </a:solidFill>
                <a:latin typeface="楷体" pitchFamily="49" charset="-122"/>
                <a:ea typeface="楷体" pitchFamily="49" charset="-122"/>
              </a:rPr>
              <a:t>的每一个位置开始 </a:t>
            </a:r>
            <a:endParaRPr lang="en-US" altLang="zh-CN" b="0" dirty="0">
              <a:solidFill>
                <a:srgbClr val="FF0000"/>
              </a:solidFill>
              <a:latin typeface="楷体" pitchFamily="49" charset="-122"/>
              <a:ea typeface="楷体" pitchFamily="49" charset="-122"/>
            </a:endParaRPr>
          </a:p>
          <a:p>
            <a:r>
              <a:rPr lang="en-US" altLang="zh-CN" b="0" dirty="0">
                <a:latin typeface="楷体" pitchFamily="49" charset="-122"/>
                <a:ea typeface="楷体" pitchFamily="49" charset="-122"/>
              </a:rPr>
              <a:t>    for(j=</a:t>
            </a:r>
            <a:r>
              <a:rPr lang="en-US" altLang="zh-CN" b="0" dirty="0" err="1">
                <a:latin typeface="楷体" pitchFamily="49" charset="-122"/>
                <a:ea typeface="楷体" pitchFamily="49" charset="-122"/>
              </a:rPr>
              <a:t>i,k</a:t>
            </a:r>
            <a:r>
              <a:rPr lang="en-US" altLang="zh-CN" b="0" dirty="0">
                <a:latin typeface="楷体" pitchFamily="49" charset="-122"/>
                <a:ea typeface="楷体" pitchFamily="49" charset="-122"/>
              </a:rPr>
              <a:t>=0; t[k] != ‘\0’; j++,k++)</a:t>
            </a:r>
          </a:p>
          <a:p>
            <a:r>
              <a:rPr lang="en-US" altLang="zh-CN" b="0" dirty="0">
                <a:latin typeface="楷体" pitchFamily="49" charset="-122"/>
                <a:ea typeface="楷体" pitchFamily="49" charset="-122"/>
              </a:rPr>
              <a:t>        s[j]</a:t>
            </a:r>
            <a:r>
              <a:rPr lang="zh-CN" altLang="en-US" b="0" dirty="0">
                <a:latin typeface="楷体" pitchFamily="49" charset="-122"/>
                <a:ea typeface="楷体" pitchFamily="49" charset="-122"/>
              </a:rPr>
              <a:t>和</a:t>
            </a:r>
            <a:r>
              <a:rPr lang="en-US" altLang="zh-CN" b="0" dirty="0">
                <a:latin typeface="楷体" pitchFamily="49" charset="-122"/>
                <a:ea typeface="楷体" pitchFamily="49" charset="-122"/>
              </a:rPr>
              <a:t>t[k]</a:t>
            </a:r>
            <a:r>
              <a:rPr lang="zh-CN" altLang="en-US" b="0" dirty="0">
                <a:latin typeface="楷体" pitchFamily="49" charset="-122"/>
                <a:ea typeface="楷体" pitchFamily="49" charset="-122"/>
              </a:rPr>
              <a:t>进行</a:t>
            </a:r>
            <a:r>
              <a:rPr lang="zh-CN" altLang="en-US" b="0" dirty="0" smtClean="0">
                <a:latin typeface="楷体" pitchFamily="49" charset="-122"/>
                <a:ea typeface="楷体" pitchFamily="49" charset="-122"/>
              </a:rPr>
              <a:t>比较</a:t>
            </a:r>
            <a:r>
              <a:rPr lang="en-US" altLang="zh-CN" b="0" dirty="0" smtClean="0">
                <a:solidFill>
                  <a:srgbClr val="FF0000"/>
                </a:solidFill>
                <a:latin typeface="楷体" pitchFamily="49" charset="-122"/>
                <a:ea typeface="楷体" pitchFamily="49" charset="-122"/>
              </a:rPr>
              <a:t>//</a:t>
            </a:r>
            <a:r>
              <a:rPr lang="zh-CN" altLang="en-US" b="0" dirty="0" smtClean="0">
                <a:solidFill>
                  <a:srgbClr val="FF0000"/>
                </a:solidFill>
                <a:latin typeface="楷体" pitchFamily="49" charset="-122"/>
                <a:ea typeface="楷体" pitchFamily="49" charset="-122"/>
              </a:rPr>
              <a:t>检查能否和</a:t>
            </a:r>
            <a:r>
              <a:rPr lang="en-US" altLang="zh-CN" b="0" dirty="0" smtClean="0">
                <a:solidFill>
                  <a:srgbClr val="FF0000"/>
                </a:solidFill>
                <a:latin typeface="楷体" pitchFamily="49" charset="-122"/>
                <a:ea typeface="楷体" pitchFamily="49" charset="-122"/>
              </a:rPr>
              <a:t>t </a:t>
            </a:r>
            <a:r>
              <a:rPr lang="zh-CN" altLang="en-US" b="0" dirty="0" smtClean="0">
                <a:solidFill>
                  <a:srgbClr val="FF0000"/>
                </a:solidFill>
                <a:latin typeface="楷体" pitchFamily="49" charset="-122"/>
                <a:ea typeface="楷体" pitchFamily="49" charset="-122"/>
              </a:rPr>
              <a:t>的每个字符匹配</a:t>
            </a:r>
            <a:endParaRPr lang="zh-CN" altLang="en-US" b="0" dirty="0">
              <a:solidFill>
                <a:srgbClr val="FF0000"/>
              </a:solidFill>
              <a:latin typeface="楷体" pitchFamily="49" charset="-122"/>
              <a:ea typeface="楷体" pitchFamily="49" charset="-122"/>
            </a:endParaRPr>
          </a:p>
        </p:txBody>
      </p:sp>
      <p:sp>
        <p:nvSpPr>
          <p:cNvPr id="159778" name="AutoShape 34"/>
          <p:cNvSpPr>
            <a:spLocks noChangeArrowheads="1"/>
          </p:cNvSpPr>
          <p:nvPr/>
        </p:nvSpPr>
        <p:spPr bwMode="auto">
          <a:xfrm>
            <a:off x="8263537" y="3285747"/>
            <a:ext cx="2853061" cy="825691"/>
          </a:xfrm>
          <a:prstGeom prst="wedgeRoundRectCallout">
            <a:avLst>
              <a:gd name="adj1" fmla="val -49950"/>
              <a:gd name="adj2" fmla="val 104742"/>
              <a:gd name="adj3" fmla="val 16667"/>
            </a:avLst>
          </a:prstGeom>
          <a:solidFill>
            <a:schemeClr val="accent1"/>
          </a:solidFill>
          <a:ln w="9525">
            <a:solidFill>
              <a:schemeClr val="tx1"/>
            </a:solidFill>
            <a:miter lim="800000"/>
            <a:headEnd/>
            <a:tailEnd/>
          </a:ln>
        </p:spPr>
        <p:txBody>
          <a:bodyPr lIns="108932" tIns="54466" rIns="108932" bIns="54466"/>
          <a:lstStyle/>
          <a:p>
            <a:pPr algn="ctr"/>
            <a:r>
              <a:rPr lang="zh-CN" altLang="en-US" sz="2100" b="0" dirty="0"/>
              <a:t>确定输入字符串</a:t>
            </a:r>
            <a:r>
              <a:rPr lang="en-US" altLang="zh-CN" sz="2100" b="0" dirty="0"/>
              <a:t>s</a:t>
            </a:r>
            <a:r>
              <a:rPr lang="zh-CN" altLang="en-US" sz="2100" b="0" dirty="0"/>
              <a:t>中查找起始位置</a:t>
            </a:r>
          </a:p>
        </p:txBody>
      </p:sp>
      <p:sp>
        <p:nvSpPr>
          <p:cNvPr id="159779" name="AutoShape 35"/>
          <p:cNvSpPr>
            <a:spLocks noChangeArrowheads="1"/>
          </p:cNvSpPr>
          <p:nvPr/>
        </p:nvSpPr>
        <p:spPr bwMode="auto">
          <a:xfrm>
            <a:off x="8263531" y="5374462"/>
            <a:ext cx="3815364" cy="1224246"/>
          </a:xfrm>
          <a:prstGeom prst="wedgeRoundRectCallout">
            <a:avLst>
              <a:gd name="adj1" fmla="val -53823"/>
              <a:gd name="adj2" fmla="val -64292"/>
              <a:gd name="adj3" fmla="val 16667"/>
            </a:avLst>
          </a:prstGeom>
          <a:solidFill>
            <a:schemeClr val="accent1"/>
          </a:solidFill>
          <a:ln w="9525">
            <a:solidFill>
              <a:schemeClr val="tx1"/>
            </a:solidFill>
            <a:miter lim="800000"/>
            <a:headEnd/>
            <a:tailEnd/>
          </a:ln>
        </p:spPr>
        <p:txBody>
          <a:bodyPr lIns="108932" tIns="54466" rIns="108932" bIns="54466"/>
          <a:lstStyle/>
          <a:p>
            <a:pPr algn="ctr"/>
            <a:r>
              <a:rPr lang="zh-CN" altLang="en-US" sz="2100" b="0" dirty="0"/>
              <a:t>依次与给定串中每个字符</a:t>
            </a:r>
            <a:r>
              <a:rPr lang="zh-CN" altLang="en-US" sz="2100" b="0" dirty="0" smtClean="0"/>
              <a:t>比较</a:t>
            </a:r>
            <a:endParaRPr lang="en-US" altLang="zh-CN" sz="2100" b="0" dirty="0" smtClean="0"/>
          </a:p>
          <a:p>
            <a:pPr algn="ctr"/>
            <a:endParaRPr lang="zh-CN" altLang="en-US" sz="2100" b="0" dirty="0"/>
          </a:p>
          <a:p>
            <a:r>
              <a:rPr lang="en-US" altLang="zh-CN" sz="2100" b="0" dirty="0"/>
              <a:t>j</a:t>
            </a:r>
            <a:r>
              <a:rPr lang="zh-CN" altLang="en-US" sz="2100" b="0" dirty="0"/>
              <a:t>为</a:t>
            </a:r>
            <a:r>
              <a:rPr lang="en-US" altLang="zh-CN" sz="2100" b="0" dirty="0"/>
              <a:t>s</a:t>
            </a:r>
            <a:r>
              <a:rPr lang="zh-CN" altLang="en-US" sz="2100" b="0" dirty="0"/>
              <a:t>中每次开始比较的</a:t>
            </a:r>
            <a:r>
              <a:rPr lang="zh-CN" altLang="en-US" sz="2100" b="0" dirty="0" smtClean="0"/>
              <a:t>位置</a:t>
            </a:r>
            <a:endParaRPr lang="zh-CN" altLang="en-US" sz="2100" b="0" dirty="0"/>
          </a:p>
        </p:txBody>
      </p:sp>
      <p:grpSp>
        <p:nvGrpSpPr>
          <p:cNvPr id="38" name="Group 120">
            <a:extLst>
              <a:ext uri="{FF2B5EF4-FFF2-40B4-BE49-F238E27FC236}">
                <a16:creationId xmlns="" xmlns:a16="http://schemas.microsoft.com/office/drawing/2014/main" id="{08BE7EEC-1BE3-41AF-8CC9-3D77F5392C60}"/>
              </a:ext>
            </a:extLst>
          </p:cNvPr>
          <p:cNvGrpSpPr>
            <a:grpSpLocks/>
          </p:cNvGrpSpPr>
          <p:nvPr/>
        </p:nvGrpSpPr>
        <p:grpSpPr bwMode="auto">
          <a:xfrm>
            <a:off x="8746706" y="154025"/>
            <a:ext cx="3775829" cy="724068"/>
            <a:chOff x="3624" y="2907"/>
            <a:chExt cx="1932" cy="456"/>
          </a:xfrm>
        </p:grpSpPr>
        <p:sp>
          <p:nvSpPr>
            <p:cNvPr id="39" name="Freeform 121">
              <a:extLst>
                <a:ext uri="{FF2B5EF4-FFF2-40B4-BE49-F238E27FC236}">
                  <a16:creationId xmlns="" xmlns:a16="http://schemas.microsoft.com/office/drawing/2014/main" id="{14633A6D-30B5-445F-A983-325CBA4EED73}"/>
                </a:ext>
              </a:extLst>
            </p:cNvPr>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40" name="Rectangle 122">
              <a:extLst>
                <a:ext uri="{FF2B5EF4-FFF2-40B4-BE49-F238E27FC236}">
                  <a16:creationId xmlns="" xmlns:a16="http://schemas.microsoft.com/office/drawing/2014/main" id="{A74D6700-0319-4801-8FE8-14B7A50C52B3}"/>
                </a:ext>
              </a:extLst>
            </p:cNvPr>
            <p:cNvSpPr>
              <a:spLocks noChangeArrowheads="1"/>
            </p:cNvSpPr>
            <p:nvPr/>
          </p:nvSpPr>
          <p:spPr bwMode="auto">
            <a:xfrm rot="21569806">
              <a:off x="3694" y="3005"/>
              <a:ext cx="1862" cy="291"/>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dirty="0">
                  <a:solidFill>
                    <a:srgbClr val="FF3300"/>
                  </a:solidFill>
                  <a:ea typeface="幼圆" pitchFamily="49" charset="-122"/>
                </a:rPr>
                <a:t>朴素字符串查找算法</a:t>
              </a:r>
              <a:endParaRPr lang="zh-CN" altLang="en-US"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25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2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250" fill="hold"/>
                                        <p:tgtEl>
                                          <p:spTgt spid="4"/>
                                        </p:tgtEl>
                                        <p:attrNameLst>
                                          <p:attrName>ppt_x</p:attrName>
                                        </p:attrNameLst>
                                      </p:cBhvr>
                                      <p:tavLst>
                                        <p:tav tm="0">
                                          <p:val>
                                            <p:strVal val="#ppt_x"/>
                                          </p:val>
                                        </p:tav>
                                        <p:tav tm="100000">
                                          <p:val>
                                            <p:strVal val="#ppt_x"/>
                                          </p:val>
                                        </p:tav>
                                      </p:tavLst>
                                    </p:anim>
                                    <p:anim calcmode="lin" valueType="num">
                                      <p:cBhvr additive="base">
                                        <p:cTn id="18" dur="25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250" fill="hold"/>
                                        <p:tgtEl>
                                          <p:spTgt spid="6"/>
                                        </p:tgtEl>
                                        <p:attrNameLst>
                                          <p:attrName>ppt_x</p:attrName>
                                        </p:attrNameLst>
                                      </p:cBhvr>
                                      <p:tavLst>
                                        <p:tav tm="0">
                                          <p:val>
                                            <p:strVal val="#ppt_x"/>
                                          </p:val>
                                        </p:tav>
                                        <p:tav tm="100000">
                                          <p:val>
                                            <p:strVal val="#ppt_x"/>
                                          </p:val>
                                        </p:tav>
                                      </p:tavLst>
                                    </p:anim>
                                    <p:anim calcmode="lin" valueType="num">
                                      <p:cBhvr additive="base">
                                        <p:cTn id="24"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9777"/>
                                        </p:tgtEl>
                                        <p:attrNameLst>
                                          <p:attrName>style.visibility</p:attrName>
                                        </p:attrNameLst>
                                      </p:cBhvr>
                                      <p:to>
                                        <p:strVal val="visible"/>
                                      </p:to>
                                    </p:set>
                                    <p:anim calcmode="lin" valueType="num">
                                      <p:cBhvr additive="base">
                                        <p:cTn id="29" dur="250" fill="hold"/>
                                        <p:tgtEl>
                                          <p:spTgt spid="159777"/>
                                        </p:tgtEl>
                                        <p:attrNameLst>
                                          <p:attrName>ppt_x</p:attrName>
                                        </p:attrNameLst>
                                      </p:cBhvr>
                                      <p:tavLst>
                                        <p:tav tm="0">
                                          <p:val>
                                            <p:strVal val="#ppt_x"/>
                                          </p:val>
                                        </p:tav>
                                        <p:tav tm="100000">
                                          <p:val>
                                            <p:strVal val="#ppt_x"/>
                                          </p:val>
                                        </p:tav>
                                      </p:tavLst>
                                    </p:anim>
                                    <p:anim calcmode="lin" valueType="num">
                                      <p:cBhvr additive="base">
                                        <p:cTn id="30" dur="250" fill="hold"/>
                                        <p:tgtEl>
                                          <p:spTgt spid="15977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9778"/>
                                        </p:tgtEl>
                                        <p:attrNameLst>
                                          <p:attrName>style.visibility</p:attrName>
                                        </p:attrNameLst>
                                      </p:cBhvr>
                                      <p:to>
                                        <p:strVal val="visible"/>
                                      </p:to>
                                    </p:set>
                                    <p:animEffect transition="in" filter="blinds(horizontal)">
                                      <p:cBhvr>
                                        <p:cTn id="35" dur="250"/>
                                        <p:tgtEl>
                                          <p:spTgt spid="159778"/>
                                        </p:tgtEl>
                                      </p:cBhvr>
                                    </p:animEffect>
                                  </p:childTnLst>
                                  <p:subTnLst>
                                    <p:set>
                                      <p:cBhvr override="childStyle">
                                        <p:cTn dur="1" fill="hold" display="0" masterRel="nextClick" afterEffect="1"/>
                                        <p:tgtEl>
                                          <p:spTgt spid="159778"/>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250" fill="hold"/>
                                        <p:tgtEl>
                                          <p:spTgt spid="4"/>
                                        </p:tgtEl>
                                        <p:attrNameLst>
                                          <p:attrName>ppt_x</p:attrName>
                                        </p:attrNameLst>
                                      </p:cBhvr>
                                      <p:tavLst>
                                        <p:tav tm="0">
                                          <p:val>
                                            <p:strVal val="#ppt_x"/>
                                          </p:val>
                                        </p:tav>
                                        <p:tav tm="100000">
                                          <p:val>
                                            <p:strVal val="#ppt_x"/>
                                          </p:val>
                                        </p:tav>
                                      </p:tavLst>
                                    </p:anim>
                                    <p:anim calcmode="lin" valueType="num">
                                      <p:cBhvr additive="base">
                                        <p:cTn id="41" dur="250" fill="hold"/>
                                        <p:tgtEl>
                                          <p:spTgt spid="4"/>
                                        </p:tgtEl>
                                        <p:attrNameLst>
                                          <p:attrName>ppt_y</p:attrName>
                                        </p:attrNameLst>
                                      </p:cBhvr>
                                      <p:tavLst>
                                        <p:tav tm="0">
                                          <p:val>
                                            <p:strVal val="1+#ppt_h/2"/>
                                          </p:val>
                                        </p:tav>
                                        <p:tav tm="100000">
                                          <p:val>
                                            <p:strVal val="#ppt_y"/>
                                          </p:val>
                                        </p:tav>
                                      </p:tavLst>
                                    </p:anim>
                                  </p:childTnLst>
                                </p:cTn>
                              </p:par>
                              <p:par>
                                <p:cTn id="42" presetID="1" presetClass="exit" presetSubtype="0" fill="hold" nodeType="withEffect">
                                  <p:stCondLst>
                                    <p:cond delay="0"/>
                                  </p:stCondLst>
                                  <p:childTnLst>
                                    <p:set>
                                      <p:cBhvr>
                                        <p:cTn id="43" dur="1" fill="hold">
                                          <p:stCondLst>
                                            <p:cond delay="0"/>
                                          </p:stCondLst>
                                        </p:cTn>
                                        <p:tgtEl>
                                          <p:spTgt spid="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250" fill="hold"/>
                                        <p:tgtEl>
                                          <p:spTgt spid="6"/>
                                        </p:tgtEl>
                                        <p:attrNameLst>
                                          <p:attrName>ppt_x</p:attrName>
                                        </p:attrNameLst>
                                      </p:cBhvr>
                                      <p:tavLst>
                                        <p:tav tm="0">
                                          <p:val>
                                            <p:strVal val="#ppt_x"/>
                                          </p:val>
                                        </p:tav>
                                        <p:tav tm="100000">
                                          <p:val>
                                            <p:strVal val="#ppt_x"/>
                                          </p:val>
                                        </p:tav>
                                      </p:tavLst>
                                    </p:anim>
                                    <p:anim calcmode="lin" valueType="num">
                                      <p:cBhvr additive="base">
                                        <p:cTn id="49" dur="250" fill="hold"/>
                                        <p:tgtEl>
                                          <p:spTgt spid="6"/>
                                        </p:tgtEl>
                                        <p:attrNameLst>
                                          <p:attrName>ppt_y</p:attrName>
                                        </p:attrNameLst>
                                      </p:cBhvr>
                                      <p:tavLst>
                                        <p:tav tm="0">
                                          <p:val>
                                            <p:strVal val="1+#ppt_h/2"/>
                                          </p:val>
                                        </p:tav>
                                        <p:tav tm="100000">
                                          <p:val>
                                            <p:strVal val="#ppt_y"/>
                                          </p:val>
                                        </p:tav>
                                      </p:tavLst>
                                    </p:anim>
                                  </p:childTnLst>
                                </p:cTn>
                              </p:par>
                              <p:par>
                                <p:cTn id="50" presetID="1" presetClass="exit" presetSubtype="0" fill="hold" nodeType="withEffect">
                                  <p:stCondLst>
                                    <p:cond delay="0"/>
                                  </p:stCondLst>
                                  <p:childTnLst>
                                    <p:set>
                                      <p:cBhvr>
                                        <p:cTn id="51" dur="1" fill="hold">
                                          <p:stCondLst>
                                            <p:cond delay="0"/>
                                          </p:stCondLst>
                                        </p:cTn>
                                        <p:tgtEl>
                                          <p:spTgt spid="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59779"/>
                                        </p:tgtEl>
                                        <p:attrNameLst>
                                          <p:attrName>style.visibility</p:attrName>
                                        </p:attrNameLst>
                                      </p:cBhvr>
                                      <p:to>
                                        <p:strVal val="visible"/>
                                      </p:to>
                                    </p:set>
                                    <p:animEffect transition="in" filter="blinds(horizontal)">
                                      <p:cBhvr>
                                        <p:cTn id="56" dur="250"/>
                                        <p:tgtEl>
                                          <p:spTgt spid="159779"/>
                                        </p:tgtEl>
                                      </p:cBhvr>
                                    </p:animEffect>
                                  </p:childTnLst>
                                  <p:subTnLst>
                                    <p:set>
                                      <p:cBhvr override="childStyle">
                                        <p:cTn dur="1" fill="hold" display="0" masterRel="nextClick" afterEffect="1"/>
                                        <p:tgtEl>
                                          <p:spTgt spid="159779"/>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250" fill="hold"/>
                                        <p:tgtEl>
                                          <p:spTgt spid="38"/>
                                        </p:tgtEl>
                                        <p:attrNameLst>
                                          <p:attrName>ppt_x</p:attrName>
                                        </p:attrNameLst>
                                      </p:cBhvr>
                                      <p:tavLst>
                                        <p:tav tm="0">
                                          <p:val>
                                            <p:strVal val="1+#ppt_w/2"/>
                                          </p:val>
                                        </p:tav>
                                        <p:tav tm="100000">
                                          <p:val>
                                            <p:strVal val="#ppt_x"/>
                                          </p:val>
                                        </p:tav>
                                      </p:tavLst>
                                    </p:anim>
                                    <p:anim calcmode="lin" valueType="num">
                                      <p:cBhvr additive="base">
                                        <p:cTn id="62" dur="2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7" grpId="0"/>
      <p:bldP spid="159778" grpId="0" animBg="1"/>
      <p:bldP spid="1597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4"/>
          <p:cNvSpPr>
            <a:spLocks noGrp="1"/>
          </p:cNvSpPr>
          <p:nvPr>
            <p:ph type="sldNum" sz="quarter" idx="11"/>
          </p:nvPr>
        </p:nvSpPr>
        <p:spPr>
          <a:noFill/>
        </p:spPr>
        <p:txBody>
          <a:bodyPr/>
          <a:lstStyle/>
          <a:p>
            <a:fld id="{9212E23C-A0EE-460E-9FE7-12560BB5BFCA}" type="slidenum">
              <a:rPr lang="en-US" altLang="zh-CN" smtClean="0"/>
              <a:pPr/>
              <a:t>19</a:t>
            </a:fld>
            <a:endParaRPr lang="en-US" altLang="zh-CN"/>
          </a:p>
        </p:txBody>
      </p:sp>
      <p:sp>
        <p:nvSpPr>
          <p:cNvPr id="922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：算法设计（续）</a:t>
            </a:r>
          </a:p>
        </p:txBody>
      </p:sp>
      <p:sp>
        <p:nvSpPr>
          <p:cNvPr id="163843" name="Rectangle 3"/>
          <p:cNvSpPr>
            <a:spLocks noGrp="1" noChangeArrowheads="1"/>
          </p:cNvSpPr>
          <p:nvPr>
            <p:ph type="body" idx="1"/>
          </p:nvPr>
        </p:nvSpPr>
        <p:spPr/>
        <p:txBody>
          <a:bodyPr/>
          <a:lstStyle/>
          <a:p>
            <a:pPr>
              <a:buFont typeface="Wingdings" pitchFamily="2" charset="2"/>
              <a:buNone/>
            </a:pPr>
            <a:r>
              <a:rPr lang="zh-CN" altLang="en-US" dirty="0">
                <a:ea typeface="宋体" pitchFamily="2" charset="-122"/>
              </a:rPr>
              <a:t>主函数算法如下：</a:t>
            </a:r>
          </a:p>
          <a:p>
            <a:pPr marL="546554" lvl="1" indent="-77539">
              <a:buNone/>
            </a:pPr>
            <a:endParaRPr lang="zh-CN" altLang="en-US" sz="1900" dirty="0">
              <a:latin typeface="楷体_GB2312" pitchFamily="49" charset="-122"/>
              <a:ea typeface="楷体_GB2312" pitchFamily="49" charset="-122"/>
            </a:endParaRPr>
          </a:p>
          <a:p>
            <a:pPr marL="546554" lvl="1" indent="-77539">
              <a:buNone/>
            </a:pPr>
            <a:r>
              <a:rPr lang="en-US" altLang="zh-CN" sz="2100" dirty="0"/>
              <a:t>char </a:t>
            </a:r>
            <a:r>
              <a:rPr lang="en-US" altLang="zh-CN" sz="2100" dirty="0" err="1"/>
              <a:t>fileanme</a:t>
            </a:r>
            <a:r>
              <a:rPr lang="en-US" altLang="zh-CN" sz="2100" dirty="0"/>
              <a:t>[32],s[81],line[1024]; </a:t>
            </a:r>
          </a:p>
          <a:p>
            <a:pPr marL="546554" lvl="1" indent="-77539">
              <a:buNone/>
            </a:pPr>
            <a:r>
              <a:rPr lang="en-US" altLang="zh-CN" sz="2100" dirty="0"/>
              <a:t>           //</a:t>
            </a:r>
            <a:r>
              <a:rPr lang="zh-CN" altLang="en-US" sz="2100" dirty="0"/>
              <a:t>分别用于存储文件名、查找串及文件中一行；</a:t>
            </a:r>
          </a:p>
          <a:p>
            <a:pPr marL="546554" lvl="1" indent="-77539">
              <a:buNone/>
            </a:pPr>
            <a:r>
              <a:rPr lang="en-US" altLang="zh-CN" sz="2100" dirty="0"/>
              <a:t>read </a:t>
            </a:r>
            <a:r>
              <a:rPr lang="zh-CN" altLang="en-US" sz="2100" dirty="0"/>
              <a:t>文件名和要查找的串到</a:t>
            </a:r>
            <a:r>
              <a:rPr lang="en-US" altLang="zh-CN" sz="2100" dirty="0"/>
              <a:t>filename</a:t>
            </a:r>
            <a:r>
              <a:rPr lang="zh-CN" altLang="en-US" sz="2100" dirty="0"/>
              <a:t>和</a:t>
            </a:r>
            <a:r>
              <a:rPr lang="en-US" altLang="zh-CN" sz="2100" dirty="0"/>
              <a:t>s</a:t>
            </a:r>
            <a:r>
              <a:rPr lang="zh-CN" altLang="en-US" sz="2100" dirty="0"/>
              <a:t>中；</a:t>
            </a:r>
          </a:p>
          <a:p>
            <a:pPr marL="546554" lvl="1" indent="-77539">
              <a:buNone/>
            </a:pPr>
            <a:r>
              <a:rPr lang="zh-CN" altLang="en-US" sz="2100" dirty="0"/>
              <a:t>以读方式打开文件</a:t>
            </a:r>
            <a:r>
              <a:rPr lang="en-US" altLang="zh-CN" sz="2100" dirty="0"/>
              <a:t>filename</a:t>
            </a:r>
            <a:r>
              <a:rPr lang="zh-CN" altLang="en-US" sz="2100" dirty="0"/>
              <a:t>；</a:t>
            </a:r>
          </a:p>
          <a:p>
            <a:pPr marL="546554" lvl="1" indent="-77539">
              <a:buNone/>
            </a:pPr>
            <a:r>
              <a:rPr lang="en-US" altLang="zh-CN" sz="2100" dirty="0"/>
              <a:t>while </a:t>
            </a:r>
            <a:r>
              <a:rPr lang="zh-CN" altLang="en-US" sz="2100" dirty="0"/>
              <a:t>文件中还有内容时读一行到</a:t>
            </a:r>
            <a:r>
              <a:rPr lang="en-US" altLang="zh-CN" sz="2100" dirty="0"/>
              <a:t>line</a:t>
            </a:r>
            <a:r>
              <a:rPr lang="zh-CN" altLang="en-US" sz="2100" dirty="0"/>
              <a:t>中</a:t>
            </a:r>
          </a:p>
          <a:p>
            <a:pPr lvl="2" indent="0">
              <a:buNone/>
            </a:pPr>
            <a:r>
              <a:rPr lang="en-US" altLang="zh-CN" sz="2100" dirty="0"/>
              <a:t>if index(line, s) &gt;= 0</a:t>
            </a:r>
          </a:p>
          <a:p>
            <a:pPr lvl="2" indent="0">
              <a:buNone/>
            </a:pPr>
            <a:r>
              <a:rPr lang="en-US" altLang="zh-CN" sz="2100" dirty="0"/>
              <a:t>    </a:t>
            </a:r>
            <a:r>
              <a:rPr lang="zh-CN" altLang="en-US" sz="2100" dirty="0"/>
              <a:t>输出</a:t>
            </a:r>
            <a:r>
              <a:rPr lang="en-US" altLang="zh-CN" sz="2100" dirty="0"/>
              <a:t>line;</a:t>
            </a:r>
          </a:p>
        </p:txBody>
      </p:sp>
      <p:sp>
        <p:nvSpPr>
          <p:cNvPr id="163844" name="AutoShape 4"/>
          <p:cNvSpPr>
            <a:spLocks noChangeArrowheads="1"/>
          </p:cNvSpPr>
          <p:nvPr/>
        </p:nvSpPr>
        <p:spPr bwMode="auto">
          <a:xfrm>
            <a:off x="6390517" y="4366115"/>
            <a:ext cx="5814183" cy="1584692"/>
          </a:xfrm>
          <a:prstGeom prst="wedgeRoundRectCallout">
            <a:avLst>
              <a:gd name="adj1" fmla="val -45175"/>
              <a:gd name="adj2" fmla="val -92203"/>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1900" b="0" dirty="0"/>
              <a:t>如何从文件中读入一行？</a:t>
            </a:r>
          </a:p>
          <a:p>
            <a:pPr lvl="1"/>
            <a:endParaRPr lang="zh-CN" altLang="en-US" sz="1700" dirty="0">
              <a:solidFill>
                <a:srgbClr val="2B02A0"/>
              </a:solidFill>
              <a:latin typeface="楷体_GB2312" pitchFamily="49" charset="-122"/>
              <a:ea typeface="楷体_GB2312" pitchFamily="49" charset="-122"/>
            </a:endParaRPr>
          </a:p>
          <a:p>
            <a:r>
              <a:rPr lang="en-US" altLang="zh-CN" sz="1700" dirty="0">
                <a:solidFill>
                  <a:srgbClr val="2B02A0"/>
                </a:solidFill>
                <a:latin typeface="楷体_GB2312" pitchFamily="49" charset="-122"/>
                <a:ea typeface="楷体_GB2312" pitchFamily="49" charset="-122"/>
              </a:rPr>
              <a:t>char  *</a:t>
            </a:r>
            <a:r>
              <a:rPr lang="en-US" altLang="zh-CN" sz="1700" dirty="0" err="1">
                <a:solidFill>
                  <a:srgbClr val="2B02A0"/>
                </a:solidFill>
                <a:latin typeface="楷体_GB2312" pitchFamily="49" charset="-122"/>
                <a:ea typeface="楷体_GB2312" pitchFamily="49" charset="-122"/>
              </a:rPr>
              <a:t>fgets</a:t>
            </a:r>
            <a:r>
              <a:rPr lang="en-US" altLang="zh-CN" sz="1700" dirty="0">
                <a:solidFill>
                  <a:srgbClr val="2B02A0"/>
                </a:solidFill>
                <a:latin typeface="楷体_GB2312" pitchFamily="49" charset="-122"/>
                <a:ea typeface="楷体_GB2312" pitchFamily="49" charset="-122"/>
              </a:rPr>
              <a:t>(char s[ ], </a:t>
            </a:r>
            <a:r>
              <a:rPr lang="en-US" altLang="zh-CN" sz="1700" dirty="0" err="1">
                <a:solidFill>
                  <a:srgbClr val="2B02A0"/>
                </a:solidFill>
                <a:latin typeface="楷体_GB2312" pitchFamily="49" charset="-122"/>
                <a:ea typeface="楷体_GB2312" pitchFamily="49" charset="-122"/>
              </a:rPr>
              <a:t>int</a:t>
            </a:r>
            <a:r>
              <a:rPr lang="en-US" altLang="zh-CN" sz="1700" dirty="0">
                <a:solidFill>
                  <a:srgbClr val="2B02A0"/>
                </a:solidFill>
                <a:latin typeface="楷体_GB2312" pitchFamily="49" charset="-122"/>
                <a:ea typeface="楷体_GB2312" pitchFamily="49" charset="-122"/>
              </a:rPr>
              <a:t> n, FILE  *</a:t>
            </a:r>
            <a:r>
              <a:rPr lang="en-US" altLang="zh-CN" sz="1700" dirty="0" err="1">
                <a:solidFill>
                  <a:srgbClr val="2B02A0"/>
                </a:solidFill>
                <a:latin typeface="楷体_GB2312" pitchFamily="49" charset="-122"/>
                <a:ea typeface="楷体_GB2312" pitchFamily="49" charset="-122"/>
              </a:rPr>
              <a:t>fp</a:t>
            </a:r>
            <a:r>
              <a:rPr lang="en-US" altLang="zh-CN" sz="1700" dirty="0">
                <a:solidFill>
                  <a:srgbClr val="2B02A0"/>
                </a:solidFill>
                <a:latin typeface="楷体_GB2312" pitchFamily="49" charset="-122"/>
                <a:ea typeface="楷体_GB2312" pitchFamily="49" charset="-122"/>
              </a:rPr>
              <a:t>)</a:t>
            </a:r>
          </a:p>
          <a:p>
            <a:r>
              <a:rPr lang="zh-CN" altLang="en-US" sz="1700" b="0" dirty="0">
                <a:latin typeface="楷体_GB2312" pitchFamily="49" charset="-122"/>
                <a:ea typeface="楷体_GB2312" pitchFamily="49" charset="-122"/>
              </a:rPr>
              <a:t>从</a:t>
            </a:r>
            <a:r>
              <a:rPr lang="en-US" altLang="zh-CN" sz="1700" b="0" dirty="0" err="1">
                <a:latin typeface="楷体_GB2312" pitchFamily="49" charset="-122"/>
                <a:ea typeface="楷体_GB2312" pitchFamily="49" charset="-122"/>
              </a:rPr>
              <a:t>fp</a:t>
            </a:r>
            <a:r>
              <a:rPr lang="zh-CN" altLang="en-US" sz="1700" b="0" dirty="0">
                <a:latin typeface="楷体_GB2312" pitchFamily="49" charset="-122"/>
                <a:ea typeface="楷体_GB2312" pitchFamily="49" charset="-122"/>
              </a:rPr>
              <a:t>上读入一行（不超过</a:t>
            </a:r>
            <a:r>
              <a:rPr lang="en-US" altLang="zh-CN" sz="1700" b="0" dirty="0">
                <a:latin typeface="楷体_GB2312" pitchFamily="49" charset="-122"/>
                <a:ea typeface="楷体_GB2312" pitchFamily="49" charset="-122"/>
              </a:rPr>
              <a:t>n-1</a:t>
            </a:r>
            <a:r>
              <a:rPr lang="zh-CN" altLang="en-US" sz="1700" b="0" dirty="0">
                <a:latin typeface="楷体_GB2312" pitchFamily="49" charset="-122"/>
                <a:ea typeface="楷体_GB2312" pitchFamily="49" charset="-122"/>
              </a:rPr>
              <a:t>个字符），放入</a:t>
            </a:r>
            <a:r>
              <a:rPr lang="en-US" altLang="zh-CN" sz="1700" b="0" dirty="0">
                <a:latin typeface="楷体_GB2312" pitchFamily="49" charset="-122"/>
                <a:ea typeface="楷体_GB2312" pitchFamily="49" charset="-122"/>
              </a:rPr>
              <a:t>s </a:t>
            </a:r>
            <a:r>
              <a:rPr lang="zh-CN" altLang="en-US" sz="1700" b="0" dirty="0">
                <a:latin typeface="楷体_GB2312" pitchFamily="49" charset="-122"/>
                <a:ea typeface="楷体_GB2312" pitchFamily="49" charset="-122"/>
              </a:rPr>
              <a:t>字符数组中。返回</a:t>
            </a:r>
            <a:r>
              <a:rPr lang="en-US" altLang="zh-CN" sz="1700" b="0" dirty="0">
                <a:latin typeface="楷体_GB2312" pitchFamily="49" charset="-122"/>
                <a:ea typeface="楷体_GB2312" pitchFamily="49" charset="-122"/>
              </a:rPr>
              <a:t>s</a:t>
            </a:r>
            <a:r>
              <a:rPr lang="zh-CN" altLang="en-US" sz="1700" b="0" dirty="0">
                <a:latin typeface="楷体_GB2312" pitchFamily="49" charset="-122"/>
                <a:ea typeface="楷体_GB2312" pitchFamily="49" charset="-122"/>
              </a:rPr>
              <a:t>或</a:t>
            </a:r>
            <a:r>
              <a:rPr lang="en-US" altLang="zh-CN" sz="1700" b="0" dirty="0">
                <a:latin typeface="楷体_GB2312" pitchFamily="49" charset="-122"/>
                <a:ea typeface="楷体_GB2312" pitchFamily="49" charset="-122"/>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7" dur="500"/>
                                        <p:tgtEl>
                                          <p:spTgt spid="163843">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63843">
                                            <p:txEl>
                                              <p:pRg st="3" end="3"/>
                                            </p:txEl>
                                          </p:spTgt>
                                        </p:tgtEl>
                                        <p:attrNameLst>
                                          <p:attrName>style.visibility</p:attrName>
                                        </p:attrNameLst>
                                      </p:cBhvr>
                                      <p:to>
                                        <p:strVal val="visible"/>
                                      </p:to>
                                    </p:set>
                                    <p:animEffect transition="in" filter="blinds(horizontal)">
                                      <p:cBhvr>
                                        <p:cTn id="11" dur="500"/>
                                        <p:tgtEl>
                                          <p:spTgt spid="163843">
                                            <p:txEl>
                                              <p:pRg st="3" end="3"/>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163843">
                                            <p:txEl>
                                              <p:pRg st="4" end="4"/>
                                            </p:txEl>
                                          </p:spTgt>
                                        </p:tgtEl>
                                        <p:attrNameLst>
                                          <p:attrName>style.visibility</p:attrName>
                                        </p:attrNameLst>
                                      </p:cBhvr>
                                      <p:to>
                                        <p:strVal val="visible"/>
                                      </p:to>
                                    </p:set>
                                    <p:animEffect transition="in" filter="blinds(horizontal)">
                                      <p:cBhvr>
                                        <p:cTn id="14" dur="500"/>
                                        <p:tgtEl>
                                          <p:spTgt spid="163843">
                                            <p:txEl>
                                              <p:pRg st="4" end="4"/>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163843">
                                            <p:txEl>
                                              <p:pRg st="5" end="5"/>
                                            </p:txEl>
                                          </p:spTgt>
                                        </p:tgtEl>
                                        <p:attrNameLst>
                                          <p:attrName>style.visibility</p:attrName>
                                        </p:attrNameLst>
                                      </p:cBhvr>
                                      <p:to>
                                        <p:strVal val="visible"/>
                                      </p:to>
                                    </p:set>
                                    <p:animEffect transition="in" filter="blinds(horizontal)">
                                      <p:cBhvr>
                                        <p:cTn id="17" dur="500"/>
                                        <p:tgtEl>
                                          <p:spTgt spid="163843">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63843">
                                            <p:txEl>
                                              <p:pRg st="6" end="6"/>
                                            </p:txEl>
                                          </p:spTgt>
                                        </p:tgtEl>
                                        <p:attrNameLst>
                                          <p:attrName>style.visibility</p:attrName>
                                        </p:attrNameLst>
                                      </p:cBhvr>
                                      <p:to>
                                        <p:strVal val="visible"/>
                                      </p:to>
                                    </p:set>
                                    <p:animEffect transition="in" filter="blinds(horizontal)">
                                      <p:cBhvr>
                                        <p:cTn id="20" dur="500"/>
                                        <p:tgtEl>
                                          <p:spTgt spid="16384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63843">
                                            <p:txEl>
                                              <p:pRg st="7" end="7"/>
                                            </p:txEl>
                                          </p:spTgt>
                                        </p:tgtEl>
                                        <p:attrNameLst>
                                          <p:attrName>style.visibility</p:attrName>
                                        </p:attrNameLst>
                                      </p:cBhvr>
                                      <p:to>
                                        <p:strVal val="visible"/>
                                      </p:to>
                                    </p:set>
                                    <p:animEffect transition="in" filter="blinds(horizontal)">
                                      <p:cBhvr>
                                        <p:cTn id="23" dur="500"/>
                                        <p:tgtEl>
                                          <p:spTgt spid="163843">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3843">
                                            <p:txEl>
                                              <p:pRg st="8" end="8"/>
                                            </p:txEl>
                                          </p:spTgt>
                                        </p:tgtEl>
                                        <p:attrNameLst>
                                          <p:attrName>style.visibility</p:attrName>
                                        </p:attrNameLst>
                                      </p:cBhvr>
                                      <p:to>
                                        <p:strVal val="visible"/>
                                      </p:to>
                                    </p:set>
                                    <p:animEffect transition="in" filter="blinds(horizontal)">
                                      <p:cBhvr>
                                        <p:cTn id="26" dur="500"/>
                                        <p:tgtEl>
                                          <p:spTgt spid="16384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3844">
                                            <p:bg/>
                                          </p:spTgt>
                                        </p:tgtEl>
                                        <p:attrNameLst>
                                          <p:attrName>style.visibility</p:attrName>
                                        </p:attrNameLst>
                                      </p:cBhvr>
                                      <p:to>
                                        <p:strVal val="visible"/>
                                      </p:to>
                                    </p:set>
                                    <p:animEffect transition="in" filter="blinds(horizontal)">
                                      <p:cBhvr>
                                        <p:cTn id="31" dur="500"/>
                                        <p:tgtEl>
                                          <p:spTgt spid="163844">
                                            <p:bg/>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3844">
                                            <p:txEl>
                                              <p:pRg st="0" end="0"/>
                                            </p:txEl>
                                          </p:spTgt>
                                        </p:tgtEl>
                                        <p:attrNameLst>
                                          <p:attrName>style.visibility</p:attrName>
                                        </p:attrNameLst>
                                      </p:cBhvr>
                                      <p:to>
                                        <p:strVal val="visible"/>
                                      </p:to>
                                    </p:set>
                                    <p:animEffect transition="in" filter="blinds(horizontal)">
                                      <p:cBhvr>
                                        <p:cTn id="34" dur="500"/>
                                        <p:tgtEl>
                                          <p:spTgt spid="163844">
                                            <p:txEl>
                                              <p:pRg st="0" end="0"/>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3844">
                                            <p:txEl>
                                              <p:pRg st="2" end="2"/>
                                            </p:txEl>
                                          </p:spTgt>
                                        </p:tgtEl>
                                        <p:attrNameLst>
                                          <p:attrName>style.visibility</p:attrName>
                                        </p:attrNameLst>
                                      </p:cBhvr>
                                      <p:to>
                                        <p:strVal val="visible"/>
                                      </p:to>
                                    </p:set>
                                    <p:animEffect transition="in" filter="blinds(horizontal)">
                                      <p:cBhvr>
                                        <p:cTn id="37" dur="500"/>
                                        <p:tgtEl>
                                          <p:spTgt spid="163844">
                                            <p:txEl>
                                              <p:pRg st="2" end="2"/>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63844">
                                            <p:txEl>
                                              <p:pRg st="3" end="3"/>
                                            </p:txEl>
                                          </p:spTgt>
                                        </p:tgtEl>
                                        <p:attrNameLst>
                                          <p:attrName>style.visibility</p:attrName>
                                        </p:attrNameLst>
                                      </p:cBhvr>
                                      <p:to>
                                        <p:strVal val="visible"/>
                                      </p:to>
                                    </p:set>
                                    <p:animEffect transition="in" filter="blinds(horizontal)">
                                      <p:cBhvr>
                                        <p:cTn id="40" dur="500"/>
                                        <p:tgtEl>
                                          <p:spTgt spid="1638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4"/>
          <p:cNvSpPr>
            <a:spLocks noGrp="1"/>
          </p:cNvSpPr>
          <p:nvPr>
            <p:ph type="sldNum" sz="quarter" idx="11"/>
          </p:nvPr>
        </p:nvSpPr>
        <p:spPr>
          <a:noFill/>
        </p:spPr>
        <p:txBody>
          <a:bodyPr/>
          <a:lstStyle/>
          <a:p>
            <a:fld id="{A29A011F-7096-46C0-9D11-C45A4F287C6F}" type="slidenum">
              <a:rPr lang="en-US" altLang="zh-CN" smtClean="0"/>
              <a:pPr/>
              <a:t>2</a:t>
            </a:fld>
            <a:endParaRPr lang="en-US" altLang="zh-CN"/>
          </a:p>
        </p:txBody>
      </p:sp>
      <p:sp>
        <p:nvSpPr>
          <p:cNvPr id="7172" name="Rectangle 2"/>
          <p:cNvSpPr>
            <a:spLocks noGrp="1" noChangeArrowheads="1"/>
          </p:cNvSpPr>
          <p:nvPr>
            <p:ph type="title"/>
          </p:nvPr>
        </p:nvSpPr>
        <p:spPr/>
        <p:txBody>
          <a:bodyPr/>
          <a:lstStyle/>
          <a:p>
            <a:r>
              <a:rPr lang="zh-CN" altLang="en-US">
                <a:ea typeface="宋体" pitchFamily="2" charset="-122"/>
              </a:rPr>
              <a:t>本章目标</a:t>
            </a:r>
          </a:p>
        </p:txBody>
      </p:sp>
      <p:sp>
        <p:nvSpPr>
          <p:cNvPr id="7173" name="Rectangle 3"/>
          <p:cNvSpPr>
            <a:spLocks noGrp="1" noChangeArrowheads="1"/>
          </p:cNvSpPr>
          <p:nvPr>
            <p:ph type="body" idx="1"/>
          </p:nvPr>
        </p:nvSpPr>
        <p:spPr>
          <a:xfrm>
            <a:off x="1200705" y="1151206"/>
            <a:ext cx="9484069" cy="4557180"/>
          </a:xfrm>
        </p:spPr>
        <p:txBody>
          <a:bodyPr/>
          <a:lstStyle/>
          <a:p>
            <a:pPr>
              <a:spcBef>
                <a:spcPts val="1200"/>
              </a:spcBef>
            </a:pPr>
            <a:r>
              <a:rPr lang="zh-CN" altLang="en-US" sz="3300" dirty="0">
                <a:ea typeface="宋体" pitchFamily="2" charset="-122"/>
              </a:rPr>
              <a:t>回顾数组的定义与初始化</a:t>
            </a:r>
            <a:r>
              <a:rPr lang="zh-CN" altLang="en-US" dirty="0">
                <a:ea typeface="宋体" pitchFamily="2" charset="-122"/>
              </a:rPr>
              <a:t>；</a:t>
            </a:r>
          </a:p>
          <a:p>
            <a:pPr>
              <a:spcBef>
                <a:spcPts val="1200"/>
              </a:spcBef>
            </a:pPr>
            <a:r>
              <a:rPr lang="zh-CN" altLang="en-US" sz="3300" dirty="0">
                <a:ea typeface="宋体" pitchFamily="2" charset="-122"/>
              </a:rPr>
              <a:t>掌握指针说明与指针运算；</a:t>
            </a:r>
          </a:p>
          <a:p>
            <a:pPr>
              <a:spcBef>
                <a:spcPts val="1200"/>
              </a:spcBef>
            </a:pPr>
            <a:r>
              <a:rPr lang="zh-CN" altLang="en-US" sz="3300" dirty="0">
                <a:ea typeface="宋体" pitchFamily="2" charset="-122"/>
              </a:rPr>
              <a:t>掌握指针与数组的关系；</a:t>
            </a:r>
          </a:p>
          <a:p>
            <a:pPr>
              <a:spcBef>
                <a:spcPts val="1200"/>
              </a:spcBef>
            </a:pPr>
            <a:r>
              <a:rPr lang="zh-CN" altLang="en-US" sz="3300" dirty="0">
                <a:ea typeface="宋体" pitchFamily="2" charset="-122"/>
              </a:rPr>
              <a:t>掌握指针作为函数参数；</a:t>
            </a:r>
          </a:p>
          <a:p>
            <a:pPr>
              <a:spcBef>
                <a:spcPts val="1200"/>
              </a:spcBef>
            </a:pPr>
            <a:r>
              <a:rPr lang="zh-CN" altLang="en-US" sz="3300" dirty="0">
                <a:ea typeface="宋体" pitchFamily="2" charset="-122"/>
              </a:rPr>
              <a:t>掌握指针数组；</a:t>
            </a:r>
          </a:p>
          <a:p>
            <a:pPr>
              <a:spcBef>
                <a:spcPts val="1200"/>
              </a:spcBef>
            </a:pPr>
            <a:r>
              <a:rPr lang="zh-CN" altLang="en-US" sz="3300" dirty="0">
                <a:ea typeface="宋体" pitchFamily="2" charset="-122"/>
              </a:rPr>
              <a:t>掌握结构的定义和使用；</a:t>
            </a:r>
          </a:p>
          <a:p>
            <a:pPr>
              <a:spcBef>
                <a:spcPts val="1200"/>
              </a:spcBef>
            </a:pPr>
            <a:r>
              <a:rPr lang="zh-CN" altLang="en-US" sz="3300" dirty="0">
                <a:ea typeface="宋体" pitchFamily="2" charset="-122"/>
              </a:rPr>
              <a:t>了解自引用结构和</a:t>
            </a:r>
            <a:r>
              <a:rPr lang="zh-CN" altLang="en-US" sz="3300" dirty="0" smtClean="0">
                <a:ea typeface="宋体" pitchFamily="2" charset="-122"/>
              </a:rPr>
              <a:t>联合；</a:t>
            </a:r>
            <a:endParaRPr lang="en-US" altLang="zh-CN" sz="3300" dirty="0">
              <a:ea typeface="宋体" pitchFamily="2" charset="-122"/>
            </a:endParaRPr>
          </a:p>
          <a:p>
            <a:pPr>
              <a:spcBef>
                <a:spcPts val="1200"/>
              </a:spcBef>
            </a:pPr>
            <a:r>
              <a:rPr lang="zh-CN" altLang="en-US" sz="3300" dirty="0">
                <a:ea typeface="宋体" pitchFamily="2" charset="-122"/>
              </a:rPr>
              <a:t>掌握文件的基本</a:t>
            </a:r>
            <a:r>
              <a:rPr lang="zh-CN" altLang="en-US" sz="3300" dirty="0" smtClean="0">
                <a:ea typeface="宋体" pitchFamily="2" charset="-122"/>
              </a:rPr>
              <a:t>操作</a:t>
            </a:r>
            <a:r>
              <a:rPr lang="zh-CN" altLang="en-US" sz="3300" dirty="0">
                <a:ea typeface="宋体" pitchFamily="2" charset="-122"/>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4"/>
          <p:cNvSpPr>
            <a:spLocks noGrp="1"/>
          </p:cNvSpPr>
          <p:nvPr>
            <p:ph type="sldNum" sz="quarter" idx="11"/>
          </p:nvPr>
        </p:nvSpPr>
        <p:spPr>
          <a:noFill/>
        </p:spPr>
        <p:txBody>
          <a:bodyPr/>
          <a:lstStyle/>
          <a:p>
            <a:fld id="{76F038D0-8CCD-46DC-B499-D6554080222D}" type="slidenum">
              <a:rPr lang="en-US" altLang="zh-CN" smtClean="0"/>
              <a:pPr/>
              <a:t>20</a:t>
            </a:fld>
            <a:endParaRPr lang="en-US" altLang="zh-CN"/>
          </a:p>
        </p:txBody>
      </p:sp>
      <p:sp>
        <p:nvSpPr>
          <p:cNvPr id="20484" name="Rectangle 2"/>
          <p:cNvSpPr>
            <a:spLocks noGrp="1" noChangeArrowheads="1"/>
          </p:cNvSpPr>
          <p:nvPr>
            <p:ph type="title"/>
          </p:nvPr>
        </p:nvSpPr>
        <p:spPr/>
        <p:txBody>
          <a:bodyPr/>
          <a:lstStyle/>
          <a:p>
            <a:r>
              <a:rPr lang="zh-CN" altLang="en-US" dirty="0">
                <a:ea typeface="宋体" pitchFamily="2" charset="-122"/>
              </a:rPr>
              <a:t>行输入</a:t>
            </a:r>
            <a:r>
              <a:rPr lang="en-US" altLang="zh-CN" dirty="0">
                <a:ea typeface="宋体" pitchFamily="2" charset="-122"/>
              </a:rPr>
              <a:t>/</a:t>
            </a:r>
            <a:r>
              <a:rPr lang="zh-CN" altLang="en-US" dirty="0">
                <a:ea typeface="宋体" pitchFamily="2" charset="-122"/>
              </a:rPr>
              <a:t>输出</a:t>
            </a:r>
            <a:r>
              <a:rPr lang="en-US" altLang="zh-CN" dirty="0">
                <a:ea typeface="宋体" pitchFamily="2" charset="-122"/>
              </a:rPr>
              <a:t>*</a:t>
            </a:r>
            <a:endParaRPr lang="zh-CN" altLang="en-US" dirty="0">
              <a:ea typeface="宋体" pitchFamily="2" charset="-122"/>
            </a:endParaRPr>
          </a:p>
        </p:txBody>
      </p:sp>
      <p:sp>
        <p:nvSpPr>
          <p:cNvPr id="20485" name="Rectangle 3"/>
          <p:cNvSpPr>
            <a:spLocks noGrp="1" noChangeArrowheads="1"/>
          </p:cNvSpPr>
          <p:nvPr>
            <p:ph type="body" idx="1"/>
          </p:nvPr>
        </p:nvSpPr>
        <p:spPr>
          <a:xfrm>
            <a:off x="431820" y="1448136"/>
            <a:ext cx="10956617" cy="4557180"/>
          </a:xfrm>
        </p:spPr>
        <p:txBody>
          <a:bodyPr/>
          <a:lstStyle/>
          <a:p>
            <a:pPr lvl="1">
              <a:buFont typeface="Wingdings" pitchFamily="2" charset="2"/>
              <a:buNone/>
            </a:pPr>
            <a:r>
              <a:rPr lang="en-US" altLang="zh-CN" sz="2400" b="1" dirty="0">
                <a:solidFill>
                  <a:srgbClr val="2B02A0"/>
                </a:solidFill>
                <a:ea typeface="宋体" pitchFamily="2" charset="-122"/>
              </a:rPr>
              <a:t>char  *</a:t>
            </a:r>
            <a:r>
              <a:rPr lang="en-US" altLang="zh-CN" sz="2400" b="1" dirty="0" err="1">
                <a:solidFill>
                  <a:srgbClr val="2B02A0"/>
                </a:solidFill>
                <a:ea typeface="宋体" pitchFamily="2" charset="-122"/>
              </a:rPr>
              <a:t>fgets</a:t>
            </a:r>
            <a:r>
              <a:rPr lang="en-US" altLang="zh-CN" sz="2400" b="1" dirty="0">
                <a:solidFill>
                  <a:srgbClr val="2B02A0"/>
                </a:solidFill>
                <a:ea typeface="宋体" pitchFamily="2" charset="-122"/>
              </a:rPr>
              <a:t>(char  s[ ],  </a:t>
            </a:r>
            <a:r>
              <a:rPr lang="en-US" altLang="zh-CN" sz="2400" b="1" dirty="0" err="1">
                <a:solidFill>
                  <a:srgbClr val="2B02A0"/>
                </a:solidFill>
                <a:ea typeface="宋体" pitchFamily="2" charset="-122"/>
              </a:rPr>
              <a:t>int</a:t>
            </a:r>
            <a:r>
              <a:rPr lang="en-US" altLang="zh-CN" sz="2400" b="1" dirty="0">
                <a:solidFill>
                  <a:srgbClr val="2B02A0"/>
                </a:solidFill>
                <a:ea typeface="宋体" pitchFamily="2" charset="-122"/>
              </a:rPr>
              <a:t>  n,  FILE  *</a:t>
            </a:r>
            <a:r>
              <a:rPr lang="en-US" altLang="zh-CN" sz="2400" b="1" dirty="0" err="1">
                <a:solidFill>
                  <a:srgbClr val="2B02A0"/>
                </a:solidFill>
                <a:ea typeface="宋体" pitchFamily="2" charset="-122"/>
              </a:rPr>
              <a:t>fp</a:t>
            </a:r>
            <a:r>
              <a:rPr lang="en-US" altLang="zh-CN" sz="2400" b="1" dirty="0">
                <a:solidFill>
                  <a:srgbClr val="2B02A0"/>
                </a:solidFill>
                <a:ea typeface="宋体" pitchFamily="2" charset="-122"/>
              </a:rPr>
              <a:t>)</a:t>
            </a:r>
          </a:p>
          <a:p>
            <a:pPr lvl="1">
              <a:buFont typeface="Wingdings" pitchFamily="2" charset="2"/>
              <a:buNone/>
            </a:pPr>
            <a:r>
              <a:rPr lang="zh-CN" altLang="en-US" sz="2400" dirty="0">
                <a:ea typeface="宋体" pitchFamily="2" charset="-122"/>
              </a:rPr>
              <a:t>从文件</a:t>
            </a:r>
            <a:r>
              <a:rPr lang="en-US" altLang="zh-CN" sz="2400" dirty="0" err="1">
                <a:ea typeface="宋体" pitchFamily="2" charset="-122"/>
              </a:rPr>
              <a:t>fp</a:t>
            </a:r>
            <a:r>
              <a:rPr lang="zh-CN" altLang="en-US" sz="2400" dirty="0">
                <a:ea typeface="宋体" pitchFamily="2" charset="-122"/>
              </a:rPr>
              <a:t>上最多读入</a:t>
            </a:r>
            <a:r>
              <a:rPr lang="en-US" altLang="zh-CN" sz="2400" dirty="0">
                <a:ea typeface="宋体" pitchFamily="2" charset="-122"/>
              </a:rPr>
              <a:t>n-1</a:t>
            </a:r>
            <a:r>
              <a:rPr lang="zh-CN" altLang="en-US" sz="2400" dirty="0">
                <a:ea typeface="宋体" pitchFamily="2" charset="-122"/>
              </a:rPr>
              <a:t>个字符，放入</a:t>
            </a:r>
            <a:r>
              <a:rPr lang="en-US" altLang="zh-CN" sz="2400" dirty="0">
                <a:ea typeface="宋体" pitchFamily="2" charset="-122"/>
              </a:rPr>
              <a:t>s </a:t>
            </a:r>
            <a:r>
              <a:rPr lang="zh-CN" altLang="en-US" sz="2400" dirty="0">
                <a:ea typeface="宋体" pitchFamily="2" charset="-122"/>
              </a:rPr>
              <a:t>字符数组中。返回</a:t>
            </a:r>
            <a:r>
              <a:rPr lang="en-US" altLang="zh-CN" sz="2400" dirty="0">
                <a:ea typeface="宋体" pitchFamily="2" charset="-122"/>
              </a:rPr>
              <a:t>s</a:t>
            </a:r>
            <a:r>
              <a:rPr lang="zh-CN" altLang="en-US" sz="2400" dirty="0">
                <a:ea typeface="宋体" pitchFamily="2" charset="-122"/>
              </a:rPr>
              <a:t>或</a:t>
            </a:r>
            <a:r>
              <a:rPr lang="en-US" altLang="zh-CN" sz="2400" dirty="0">
                <a:ea typeface="宋体" pitchFamily="2" charset="-122"/>
              </a:rPr>
              <a:t>NULL</a:t>
            </a:r>
            <a:r>
              <a:rPr lang="zh-CN" altLang="en-US" sz="2400" dirty="0">
                <a:ea typeface="宋体" pitchFamily="2" charset="-122"/>
              </a:rPr>
              <a:t>。</a:t>
            </a:r>
          </a:p>
          <a:p>
            <a:pPr lvl="1">
              <a:buFont typeface="Wingdings" pitchFamily="2" charset="2"/>
              <a:buNone/>
            </a:pPr>
            <a:r>
              <a:rPr lang="zh-CN" altLang="en-US" sz="2400" b="1" dirty="0">
                <a:solidFill>
                  <a:srgbClr val="2B02A0"/>
                </a:solidFill>
                <a:ea typeface="宋体" pitchFamily="2" charset="-122"/>
              </a:rPr>
              <a:t> </a:t>
            </a:r>
            <a:r>
              <a:rPr lang="en-US" altLang="zh-CN" sz="2400" b="1" dirty="0" err="1">
                <a:solidFill>
                  <a:srgbClr val="2B02A0"/>
                </a:solidFill>
                <a:ea typeface="宋体" pitchFamily="2" charset="-122"/>
              </a:rPr>
              <a:t>int</a:t>
            </a:r>
            <a:r>
              <a:rPr lang="en-US" altLang="zh-CN" sz="2400" b="1" dirty="0">
                <a:solidFill>
                  <a:srgbClr val="2B02A0"/>
                </a:solidFill>
                <a:ea typeface="宋体" pitchFamily="2" charset="-122"/>
              </a:rPr>
              <a:t> </a:t>
            </a:r>
            <a:r>
              <a:rPr lang="en-US" altLang="zh-CN" sz="2400" b="1" dirty="0" err="1">
                <a:solidFill>
                  <a:srgbClr val="2B02A0"/>
                </a:solidFill>
                <a:ea typeface="宋体" pitchFamily="2" charset="-122"/>
              </a:rPr>
              <a:t>fputs</a:t>
            </a:r>
            <a:r>
              <a:rPr lang="en-US" altLang="zh-CN" sz="2400" b="1" dirty="0">
                <a:solidFill>
                  <a:srgbClr val="2B02A0"/>
                </a:solidFill>
                <a:ea typeface="宋体" pitchFamily="2" charset="-122"/>
              </a:rPr>
              <a:t>( char  s[ ],  FILE  *</a:t>
            </a:r>
            <a:r>
              <a:rPr lang="en-US" altLang="zh-CN" sz="2400" b="1" dirty="0" err="1">
                <a:solidFill>
                  <a:srgbClr val="2B02A0"/>
                </a:solidFill>
                <a:ea typeface="宋体" pitchFamily="2" charset="-122"/>
              </a:rPr>
              <a:t>fp</a:t>
            </a:r>
            <a:r>
              <a:rPr lang="en-US" altLang="zh-CN" sz="2400" b="1" dirty="0">
                <a:solidFill>
                  <a:srgbClr val="2B02A0"/>
                </a:solidFill>
                <a:ea typeface="宋体" pitchFamily="2" charset="-122"/>
              </a:rPr>
              <a:t>)</a:t>
            </a:r>
          </a:p>
          <a:p>
            <a:pPr lvl="1">
              <a:buFont typeface="Wingdings" pitchFamily="2" charset="2"/>
              <a:buNone/>
            </a:pPr>
            <a:r>
              <a:rPr lang="zh-CN" altLang="en-US" sz="2400" dirty="0">
                <a:ea typeface="宋体" pitchFamily="2" charset="-122"/>
              </a:rPr>
              <a:t>把字符串</a:t>
            </a:r>
            <a:r>
              <a:rPr lang="en-US" altLang="zh-CN" sz="2400" dirty="0">
                <a:ea typeface="宋体" pitchFamily="2" charset="-122"/>
              </a:rPr>
              <a:t>s</a:t>
            </a:r>
            <a:r>
              <a:rPr lang="zh-CN" altLang="en-US" sz="2400" dirty="0">
                <a:ea typeface="宋体" pitchFamily="2" charset="-122"/>
              </a:rPr>
              <a:t>（不一定含</a:t>
            </a:r>
            <a:r>
              <a:rPr lang="en-US" altLang="zh-CN" sz="2400" dirty="0">
                <a:ea typeface="宋体" pitchFamily="2" charset="-122"/>
              </a:rPr>
              <a:t>\n</a:t>
            </a:r>
            <a:r>
              <a:rPr lang="zh-CN" altLang="en-US" sz="2400" dirty="0">
                <a:ea typeface="宋体" pitchFamily="2" charset="-122"/>
              </a:rPr>
              <a:t>）写入文件</a:t>
            </a:r>
            <a:r>
              <a:rPr lang="en-US" altLang="zh-CN" sz="2400" dirty="0" err="1">
                <a:ea typeface="宋体" pitchFamily="2" charset="-122"/>
              </a:rPr>
              <a:t>fp</a:t>
            </a:r>
            <a:r>
              <a:rPr lang="zh-CN" altLang="en-US" sz="2400" dirty="0">
                <a:ea typeface="宋体" pitchFamily="2" charset="-122"/>
              </a:rPr>
              <a:t>中。返回非负数或</a:t>
            </a:r>
            <a:r>
              <a:rPr lang="en-US" altLang="zh-CN" sz="2400" dirty="0">
                <a:ea typeface="宋体" pitchFamily="2" charset="-122"/>
              </a:rPr>
              <a:t>EOF</a:t>
            </a:r>
            <a:r>
              <a:rPr lang="zh-CN" altLang="en-US" sz="2400" dirty="0">
                <a:ea typeface="宋体" pitchFamily="2" charset="-122"/>
              </a:rPr>
              <a:t>。</a:t>
            </a:r>
          </a:p>
          <a:p>
            <a:pPr lvl="1">
              <a:buFont typeface="Wingdings" pitchFamily="2" charset="2"/>
              <a:buNone/>
            </a:pPr>
            <a:r>
              <a:rPr lang="zh-CN" altLang="en-US" sz="2400" dirty="0">
                <a:ea typeface="宋体" pitchFamily="2" charset="-122"/>
              </a:rPr>
              <a:t> </a:t>
            </a:r>
          </a:p>
          <a:p>
            <a:pPr lvl="1"/>
            <a:r>
              <a:rPr lang="zh-CN" altLang="en-US" sz="2400" dirty="0">
                <a:ea typeface="宋体" pitchFamily="2" charset="-122"/>
              </a:rPr>
              <a:t> </a:t>
            </a:r>
            <a:r>
              <a:rPr lang="en-US" altLang="zh-CN" sz="2400" dirty="0" err="1">
                <a:ea typeface="宋体" pitchFamily="2" charset="-122"/>
              </a:rPr>
              <a:t>fgets</a:t>
            </a:r>
            <a:r>
              <a:rPr lang="zh-CN" altLang="en-US" sz="2400" dirty="0">
                <a:ea typeface="宋体" pitchFamily="2" charset="-122"/>
              </a:rPr>
              <a:t>在</a:t>
            </a:r>
            <a:r>
              <a:rPr lang="en-US" altLang="zh-CN" sz="2400" dirty="0">
                <a:ea typeface="宋体" pitchFamily="2" charset="-122"/>
              </a:rPr>
              <a:t>s</a:t>
            </a:r>
            <a:r>
              <a:rPr lang="zh-CN" altLang="en-US" sz="2400" dirty="0">
                <a:ea typeface="宋体" pitchFamily="2" charset="-122"/>
              </a:rPr>
              <a:t>最后加换行字符（与</a:t>
            </a:r>
            <a:r>
              <a:rPr lang="en-US" altLang="zh-CN" sz="2400" dirty="0">
                <a:ea typeface="宋体" pitchFamily="2" charset="-122"/>
              </a:rPr>
              <a:t>gets</a:t>
            </a:r>
            <a:r>
              <a:rPr lang="zh-CN" altLang="en-US" sz="2400" dirty="0">
                <a:ea typeface="宋体" pitchFamily="2" charset="-122"/>
              </a:rPr>
              <a:t>不同），</a:t>
            </a:r>
            <a:r>
              <a:rPr lang="zh-CN" altLang="en-US" sz="2400" dirty="0" smtClean="0">
                <a:ea typeface="宋体" pitchFamily="2" charset="-122"/>
              </a:rPr>
              <a:t>即</a:t>
            </a:r>
            <a:r>
              <a:rPr lang="en-US" altLang="zh-CN" sz="2400" dirty="0" smtClean="0">
                <a:latin typeface="宋体"/>
                <a:ea typeface="宋体"/>
              </a:rPr>
              <a:t>´</a:t>
            </a:r>
            <a:r>
              <a:rPr lang="en-US" altLang="zh-CN" sz="2400" dirty="0" smtClean="0">
                <a:ea typeface="宋体" pitchFamily="2" charset="-122"/>
              </a:rPr>
              <a:t>\n</a:t>
            </a:r>
            <a:r>
              <a:rPr lang="en-US" altLang="zh-CN" sz="2400" dirty="0" smtClean="0">
                <a:latin typeface="宋体"/>
                <a:ea typeface="宋体"/>
              </a:rPr>
              <a:t>´</a:t>
            </a:r>
            <a:r>
              <a:rPr lang="zh-CN" altLang="en-US" sz="2400" dirty="0" smtClean="0">
                <a:ea typeface="宋体" pitchFamily="2" charset="-122"/>
              </a:rPr>
              <a:t>作为</a:t>
            </a:r>
            <a:r>
              <a:rPr lang="zh-CN" altLang="en-US" sz="2400" dirty="0">
                <a:ea typeface="宋体" pitchFamily="2" charset="-122"/>
              </a:rPr>
              <a:t>一行的内容读入；</a:t>
            </a:r>
          </a:p>
          <a:p>
            <a:pPr lvl="1"/>
            <a:r>
              <a:rPr lang="zh-CN" altLang="en-US" sz="2400" dirty="0">
                <a:ea typeface="宋体" pitchFamily="2" charset="-122"/>
              </a:rPr>
              <a:t> </a:t>
            </a:r>
            <a:r>
              <a:rPr lang="en-US" altLang="zh-CN" sz="2400" dirty="0" err="1">
                <a:ea typeface="宋体" pitchFamily="2" charset="-122"/>
              </a:rPr>
              <a:t>fputs</a:t>
            </a:r>
            <a:r>
              <a:rPr lang="zh-CN" altLang="en-US" sz="2400" dirty="0">
                <a:ea typeface="宋体" pitchFamily="2" charset="-122"/>
              </a:rPr>
              <a:t>不在输出后加换行字符（与</a:t>
            </a:r>
            <a:r>
              <a:rPr lang="en-US" altLang="zh-CN" sz="2400" dirty="0">
                <a:ea typeface="宋体" pitchFamily="2" charset="-122"/>
              </a:rPr>
              <a:t>puts</a:t>
            </a:r>
            <a:r>
              <a:rPr lang="zh-CN" altLang="en-US" sz="2400" dirty="0">
                <a:ea typeface="宋体" pitchFamily="2" charset="-122"/>
              </a:rPr>
              <a:t>不同）；</a:t>
            </a:r>
          </a:p>
          <a:p>
            <a:pPr lvl="1"/>
            <a:r>
              <a:rPr lang="zh-CN" altLang="en-US" sz="2400" dirty="0">
                <a:ea typeface="宋体" pitchFamily="2" charset="-122"/>
              </a:rPr>
              <a:t> </a:t>
            </a:r>
            <a:r>
              <a:rPr lang="en-US" altLang="zh-CN" sz="2400" dirty="0" err="1">
                <a:ea typeface="宋体" pitchFamily="2" charset="-122"/>
              </a:rPr>
              <a:t>fgets</a:t>
            </a:r>
            <a:r>
              <a:rPr lang="zh-CN" altLang="en-US" sz="2400" dirty="0">
                <a:ea typeface="宋体" pitchFamily="2" charset="-122"/>
              </a:rPr>
              <a:t>能设置输入字符的最大个数，因此，相比函数</a:t>
            </a:r>
            <a:r>
              <a:rPr lang="en-US" altLang="zh-CN" sz="2400" dirty="0">
                <a:ea typeface="宋体" pitchFamily="2" charset="-122"/>
              </a:rPr>
              <a:t>gets</a:t>
            </a:r>
            <a:r>
              <a:rPr lang="zh-CN" altLang="en-US" sz="2400" dirty="0">
                <a:ea typeface="宋体" pitchFamily="2" charset="-122"/>
              </a:rPr>
              <a:t>，它更安全。</a:t>
            </a:r>
            <a:endParaRPr lang="en-US" altLang="zh-CN" sz="2400" dirty="0">
              <a:ea typeface="宋体" pitchFamily="2" charset="-122"/>
            </a:endParaRPr>
          </a:p>
          <a:p>
            <a:pPr lvl="1">
              <a:buNone/>
            </a:pPr>
            <a:r>
              <a:rPr lang="en-US" altLang="zh-CN" sz="2400" dirty="0">
                <a:solidFill>
                  <a:schemeClr val="tx1">
                    <a:lumMod val="65000"/>
                    <a:lumOff val="35000"/>
                  </a:schemeClr>
                </a:solidFill>
              </a:rPr>
              <a:t>      </a:t>
            </a:r>
            <a:r>
              <a:rPr lang="zh-CN" altLang="en-US" sz="2400" dirty="0">
                <a:solidFill>
                  <a:schemeClr val="tx1">
                    <a:lumMod val="65000"/>
                    <a:lumOff val="35000"/>
                  </a:schemeClr>
                </a:solidFill>
              </a:rPr>
              <a:t>注：某些编译器提示</a:t>
            </a:r>
            <a:r>
              <a:rPr lang="en-US" altLang="zh-CN" sz="2400" dirty="0">
                <a:solidFill>
                  <a:schemeClr val="tx1">
                    <a:lumMod val="65000"/>
                    <a:lumOff val="35000"/>
                  </a:schemeClr>
                </a:solidFill>
              </a:rPr>
              <a:t>gets</a:t>
            </a:r>
            <a:r>
              <a:rPr lang="zh-CN" altLang="en-US" sz="2400" dirty="0">
                <a:solidFill>
                  <a:schemeClr val="tx1">
                    <a:lumMod val="65000"/>
                    <a:lumOff val="35000"/>
                  </a:schemeClr>
                </a:solidFill>
              </a:rPr>
              <a:t>是一个不安全的函数。</a:t>
            </a:r>
            <a:endParaRPr lang="en-US" altLang="zh-CN" sz="2400" dirty="0">
              <a:solidFill>
                <a:schemeClr val="tx1">
                  <a:lumMod val="65000"/>
                  <a:lumOff val="35000"/>
                </a:schemeClr>
              </a:solidFill>
            </a:endParaRPr>
          </a:p>
        </p:txBody>
      </p:sp>
      <p:sp>
        <p:nvSpPr>
          <p:cNvPr id="6" name="TextBox 5"/>
          <p:cNvSpPr txBox="1"/>
          <p:nvPr/>
        </p:nvSpPr>
        <p:spPr>
          <a:xfrm>
            <a:off x="1739681" y="6039074"/>
            <a:ext cx="8746072" cy="47932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rtlCol="0">
            <a:spAutoFit/>
          </a:bodyPr>
          <a:lstStyle/>
          <a:p>
            <a:r>
              <a:rPr lang="zh-CN" altLang="en-US" dirty="0">
                <a:latin typeface="楷体" pitchFamily="49" charset="-122"/>
                <a:ea typeface="楷体" pitchFamily="49" charset="-122"/>
              </a:rPr>
              <a:t>建议：</a:t>
            </a:r>
            <a:r>
              <a:rPr lang="zh-CN" altLang="en-US" b="0" dirty="0">
                <a:solidFill>
                  <a:srgbClr val="0000CC"/>
                </a:solidFill>
                <a:latin typeface="楷体" pitchFamily="49" charset="-122"/>
                <a:ea typeface="楷体" pitchFamily="49" charset="-122"/>
              </a:rPr>
              <a:t>在调用</a:t>
            </a:r>
            <a:r>
              <a:rPr lang="en-US" altLang="zh-CN" b="0" dirty="0" err="1">
                <a:solidFill>
                  <a:srgbClr val="0000CC"/>
                </a:solidFill>
                <a:latin typeface="楷体" pitchFamily="49" charset="-122"/>
                <a:ea typeface="楷体" pitchFamily="49" charset="-122"/>
              </a:rPr>
              <a:t>fgets</a:t>
            </a:r>
            <a:r>
              <a:rPr lang="zh-CN" altLang="en-US" b="0" dirty="0">
                <a:solidFill>
                  <a:srgbClr val="0000CC"/>
                </a:solidFill>
                <a:latin typeface="楷体" pitchFamily="49" charset="-122"/>
                <a:ea typeface="楷体" pitchFamily="49" charset="-122"/>
              </a:rPr>
              <a:t>时，</a:t>
            </a:r>
            <a:r>
              <a:rPr lang="en-US" altLang="zh-CN" b="0" dirty="0">
                <a:solidFill>
                  <a:srgbClr val="0000CC"/>
                </a:solidFill>
                <a:latin typeface="楷体" pitchFamily="49" charset="-122"/>
                <a:ea typeface="楷体" pitchFamily="49" charset="-122"/>
              </a:rPr>
              <a:t>n</a:t>
            </a:r>
            <a:r>
              <a:rPr lang="zh-CN" altLang="en-US" b="0" dirty="0">
                <a:solidFill>
                  <a:srgbClr val="0000CC"/>
                </a:solidFill>
                <a:latin typeface="楷体" pitchFamily="49" charset="-122"/>
                <a:ea typeface="楷体" pitchFamily="49" charset="-122"/>
              </a:rPr>
              <a:t>的值通常为字符串</a:t>
            </a:r>
            <a:r>
              <a:rPr lang="en-US" altLang="zh-CN" b="0" dirty="0">
                <a:solidFill>
                  <a:srgbClr val="0000CC"/>
                </a:solidFill>
                <a:latin typeface="楷体" pitchFamily="49" charset="-122"/>
                <a:ea typeface="楷体" pitchFamily="49" charset="-122"/>
              </a:rPr>
              <a:t>s</a:t>
            </a:r>
            <a:r>
              <a:rPr lang="zh-CN" altLang="en-US" b="0" dirty="0">
                <a:solidFill>
                  <a:srgbClr val="0000CC"/>
                </a:solidFill>
                <a:latin typeface="楷体" pitchFamily="49" charset="-122"/>
                <a:ea typeface="楷体" pitchFamily="49" charset="-122"/>
              </a:rPr>
              <a:t>的长度！</a:t>
            </a:r>
            <a:endParaRPr lang="zh-CN" altLang="en-US" dirty="0">
              <a:solidFill>
                <a:srgbClr val="0000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5"/>
          <p:cNvSpPr>
            <a:spLocks noGrp="1"/>
          </p:cNvSpPr>
          <p:nvPr>
            <p:ph type="sldNum" sz="quarter" idx="11"/>
          </p:nvPr>
        </p:nvSpPr>
        <p:spPr>
          <a:noFill/>
        </p:spPr>
        <p:txBody>
          <a:bodyPr/>
          <a:lstStyle/>
          <a:p>
            <a:fld id="{57371B00-D07F-4F81-92BF-EF0D5C303608}" type="slidenum">
              <a:rPr lang="en-US" altLang="zh-CN" smtClean="0"/>
              <a:pPr/>
              <a:t>21</a:t>
            </a:fld>
            <a:endParaRPr lang="en-US" altLang="zh-CN"/>
          </a:p>
        </p:txBody>
      </p:sp>
      <p:sp>
        <p:nvSpPr>
          <p:cNvPr id="1024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：代码实现</a:t>
            </a:r>
          </a:p>
        </p:txBody>
      </p:sp>
      <p:sp>
        <p:nvSpPr>
          <p:cNvPr id="160771" name="Text Box 3"/>
          <p:cNvSpPr>
            <a:spLocks noGrp="1" noChangeArrowheads="1"/>
          </p:cNvSpPr>
          <p:nvPr>
            <p:ph type="body" sz="half" idx="1"/>
          </p:nvPr>
        </p:nvSpPr>
        <p:spPr>
          <a:xfrm>
            <a:off x="1008585" y="1197253"/>
            <a:ext cx="4936971" cy="5041480"/>
          </a:xfrm>
          <a:noFill/>
        </p:spPr>
        <p:txBody>
          <a:bodyPr/>
          <a:lstStyle/>
          <a:p>
            <a:pPr>
              <a:lnSpc>
                <a:spcPct val="80000"/>
              </a:lnSpc>
              <a:spcBef>
                <a:spcPts val="600"/>
              </a:spcBef>
              <a:buFont typeface="Wingdings" pitchFamily="2" charset="2"/>
              <a:buNone/>
            </a:pPr>
            <a:r>
              <a:rPr lang="en-US" altLang="zh-CN" sz="2000" b="0" dirty="0">
                <a:ea typeface="宋体" pitchFamily="2" charset="-122"/>
              </a:rPr>
              <a:t>#include &lt;</a:t>
            </a:r>
            <a:r>
              <a:rPr lang="en-US" altLang="zh-CN" sz="2000" b="0" dirty="0" err="1">
                <a:ea typeface="宋体" pitchFamily="2" charset="-122"/>
              </a:rPr>
              <a:t>stdio.h</a:t>
            </a:r>
            <a:r>
              <a:rPr lang="en-US" altLang="zh-CN" sz="2000" b="0" dirty="0">
                <a:ea typeface="宋体" pitchFamily="2" charset="-122"/>
              </a:rPr>
              <a:t>&gt;</a:t>
            </a:r>
          </a:p>
          <a:p>
            <a:pPr>
              <a:lnSpc>
                <a:spcPct val="80000"/>
              </a:lnSpc>
              <a:spcBef>
                <a:spcPts val="600"/>
              </a:spcBef>
              <a:buFont typeface="Wingdings" pitchFamily="2" charset="2"/>
              <a:buNone/>
            </a:pPr>
            <a:r>
              <a:rPr lang="en-US" altLang="zh-CN" sz="2000" b="0" dirty="0">
                <a:ea typeface="宋体" pitchFamily="2" charset="-122"/>
              </a:rPr>
              <a:t>#define MAXLINE  1024</a:t>
            </a:r>
          </a:p>
          <a:p>
            <a:pPr>
              <a:lnSpc>
                <a:spcPct val="80000"/>
              </a:lnSpc>
              <a:spcBef>
                <a:spcPts val="600"/>
              </a:spcBef>
              <a:buFont typeface="Wingdings" pitchFamily="2" charset="2"/>
              <a:buNone/>
            </a:pPr>
            <a:r>
              <a:rPr lang="en-US" altLang="zh-CN" sz="2000" b="0" dirty="0" err="1">
                <a:ea typeface="宋体" pitchFamily="2" charset="-122"/>
              </a:rPr>
              <a:t>int</a:t>
            </a:r>
            <a:r>
              <a:rPr lang="en-US" altLang="zh-CN" sz="2000" b="0" dirty="0">
                <a:ea typeface="宋体" pitchFamily="2" charset="-122"/>
              </a:rPr>
              <a:t> index(char s[ ], char t[ ]);</a:t>
            </a:r>
          </a:p>
          <a:p>
            <a:pPr>
              <a:lnSpc>
                <a:spcPct val="80000"/>
              </a:lnSpc>
              <a:spcBef>
                <a:spcPts val="600"/>
              </a:spcBef>
              <a:buFont typeface="Wingdings" pitchFamily="2" charset="2"/>
              <a:buNone/>
            </a:pPr>
            <a:r>
              <a:rPr lang="en-US" altLang="zh-CN" sz="2000" b="0" dirty="0" err="1">
                <a:ea typeface="宋体" pitchFamily="2" charset="-122"/>
              </a:rPr>
              <a:t>int</a:t>
            </a:r>
            <a:r>
              <a:rPr lang="en-US" altLang="zh-CN" sz="2000" b="0" dirty="0">
                <a:ea typeface="宋体" pitchFamily="2" charset="-122"/>
              </a:rPr>
              <a:t> main( )</a:t>
            </a:r>
          </a:p>
          <a:p>
            <a:pPr>
              <a:lnSpc>
                <a:spcPct val="80000"/>
              </a:lnSpc>
              <a:spcBef>
                <a:spcPts val="600"/>
              </a:spcBef>
              <a:buFont typeface="Wingdings" pitchFamily="2" charset="2"/>
              <a:buNone/>
            </a:pPr>
            <a:r>
              <a:rPr lang="en-US" altLang="zh-CN" sz="2000" b="0" dirty="0">
                <a:ea typeface="宋体" pitchFamily="2" charset="-122"/>
              </a:rPr>
              <a:t>{</a:t>
            </a:r>
          </a:p>
          <a:p>
            <a:pPr>
              <a:lnSpc>
                <a:spcPct val="80000"/>
              </a:lnSpc>
              <a:spcBef>
                <a:spcPts val="600"/>
              </a:spcBef>
              <a:buFont typeface="Wingdings" pitchFamily="2" charset="2"/>
              <a:buNone/>
            </a:pPr>
            <a:r>
              <a:rPr lang="en-US" altLang="zh-CN" sz="2000" b="0" dirty="0">
                <a:ea typeface="宋体" pitchFamily="2" charset="-122"/>
              </a:rPr>
              <a:t>       char filename[64], s[81], line[MAXLINE];</a:t>
            </a:r>
          </a:p>
          <a:p>
            <a:pPr>
              <a:lnSpc>
                <a:spcPct val="80000"/>
              </a:lnSpc>
              <a:spcBef>
                <a:spcPts val="600"/>
              </a:spcBef>
              <a:buFont typeface="Wingdings" pitchFamily="2" charset="2"/>
              <a:buNone/>
            </a:pPr>
            <a:r>
              <a:rPr lang="en-US" altLang="zh-CN" sz="2000" b="0" dirty="0">
                <a:ea typeface="宋体" pitchFamily="2" charset="-122"/>
              </a:rPr>
              <a:t>       FILE *</a:t>
            </a:r>
            <a:r>
              <a:rPr lang="en-US" altLang="zh-CN" sz="2000" b="0" dirty="0" err="1">
                <a:ea typeface="宋体" pitchFamily="2" charset="-122"/>
              </a:rPr>
              <a:t>fp</a:t>
            </a:r>
            <a:r>
              <a:rPr lang="en-US" altLang="zh-CN" sz="2000" b="0" dirty="0">
                <a:ea typeface="宋体" pitchFamily="2" charset="-122"/>
              </a:rPr>
              <a:t>;</a:t>
            </a:r>
          </a:p>
          <a:p>
            <a:pPr>
              <a:lnSpc>
                <a:spcPct val="80000"/>
              </a:lnSpc>
              <a:spcBef>
                <a:spcPts val="600"/>
              </a:spcBef>
              <a:buFont typeface="Wingdings" pitchFamily="2" charset="2"/>
              <a:buNone/>
            </a:pPr>
            <a:r>
              <a:rPr lang="en-US" altLang="zh-CN" sz="2000" b="0" dirty="0">
                <a:ea typeface="宋体" pitchFamily="2" charset="-122"/>
              </a:rPr>
              <a:t>	</a:t>
            </a:r>
            <a:r>
              <a:rPr lang="en-US" altLang="zh-CN" sz="2000" b="0" dirty="0" err="1">
                <a:ea typeface="宋体" pitchFamily="2" charset="-122"/>
              </a:rPr>
              <a:t>scanf</a:t>
            </a:r>
            <a:r>
              <a:rPr lang="en-US" altLang="zh-CN" sz="2000" b="0" dirty="0">
                <a:ea typeface="宋体" pitchFamily="2" charset="-122"/>
              </a:rPr>
              <a:t>("%s", filename);</a:t>
            </a:r>
          </a:p>
          <a:p>
            <a:pPr>
              <a:lnSpc>
                <a:spcPct val="80000"/>
              </a:lnSpc>
              <a:spcBef>
                <a:spcPts val="600"/>
              </a:spcBef>
              <a:buFont typeface="Wingdings" pitchFamily="2" charset="2"/>
              <a:buNone/>
            </a:pPr>
            <a:r>
              <a:rPr lang="en-US" altLang="zh-CN" sz="2000" b="0" dirty="0">
                <a:ea typeface="宋体" pitchFamily="2" charset="-122"/>
              </a:rPr>
              <a:t>	</a:t>
            </a:r>
            <a:r>
              <a:rPr lang="en-US" altLang="zh-CN" sz="2000" b="0" dirty="0" err="1">
                <a:ea typeface="宋体" pitchFamily="2" charset="-122"/>
              </a:rPr>
              <a:t>scanf</a:t>
            </a:r>
            <a:r>
              <a:rPr lang="en-US" altLang="zh-CN" sz="2000" b="0" dirty="0">
                <a:ea typeface="宋体" pitchFamily="2" charset="-122"/>
              </a:rPr>
              <a:t>("%s", s);</a:t>
            </a:r>
          </a:p>
          <a:p>
            <a:pPr>
              <a:lnSpc>
                <a:spcPct val="80000"/>
              </a:lnSpc>
              <a:spcBef>
                <a:spcPts val="600"/>
              </a:spcBef>
              <a:buFont typeface="Wingdings" pitchFamily="2" charset="2"/>
              <a:buNone/>
            </a:pPr>
            <a:r>
              <a:rPr lang="en-US" altLang="zh-CN" sz="2000" b="0" dirty="0">
                <a:ea typeface="宋体" pitchFamily="2" charset="-122"/>
              </a:rPr>
              <a:t>	if((</a:t>
            </a:r>
            <a:r>
              <a:rPr lang="en-US" altLang="zh-CN" sz="2000" b="0" dirty="0" err="1">
                <a:ea typeface="宋体" pitchFamily="2" charset="-122"/>
              </a:rPr>
              <a:t>fp</a:t>
            </a:r>
            <a:r>
              <a:rPr lang="en-US" altLang="zh-CN" sz="2000" b="0" dirty="0">
                <a:ea typeface="宋体" pitchFamily="2" charset="-122"/>
              </a:rPr>
              <a:t> = </a:t>
            </a:r>
            <a:r>
              <a:rPr lang="en-US" altLang="zh-CN" sz="2000" b="0" dirty="0" err="1">
                <a:ea typeface="宋体" pitchFamily="2" charset="-122"/>
              </a:rPr>
              <a:t>fopen</a:t>
            </a:r>
            <a:r>
              <a:rPr lang="en-US" altLang="zh-CN" sz="2000" b="0" dirty="0">
                <a:ea typeface="宋体" pitchFamily="2" charset="-122"/>
              </a:rPr>
              <a:t>(filename, "r")) == NULL){</a:t>
            </a:r>
          </a:p>
          <a:p>
            <a:pPr>
              <a:lnSpc>
                <a:spcPct val="80000"/>
              </a:lnSpc>
              <a:spcBef>
                <a:spcPts val="600"/>
              </a:spcBef>
              <a:buFont typeface="Wingdings" pitchFamily="2" charset="2"/>
              <a:buNone/>
            </a:pPr>
            <a:r>
              <a:rPr lang="en-US" altLang="zh-CN" sz="2000" b="0" dirty="0">
                <a:ea typeface="宋体" pitchFamily="2" charset="-122"/>
              </a:rPr>
              <a:t>	      </a:t>
            </a:r>
            <a:r>
              <a:rPr lang="en-US" altLang="zh-CN" sz="2000" b="0" dirty="0" err="1">
                <a:ea typeface="宋体" pitchFamily="2" charset="-122"/>
              </a:rPr>
              <a:t>printf</a:t>
            </a:r>
            <a:r>
              <a:rPr lang="en-US" altLang="zh-CN" sz="2000" b="0" dirty="0">
                <a:ea typeface="宋体" pitchFamily="2" charset="-122"/>
              </a:rPr>
              <a:t>("Can't open file %s!\n", filename);</a:t>
            </a:r>
          </a:p>
          <a:p>
            <a:pPr>
              <a:lnSpc>
                <a:spcPct val="80000"/>
              </a:lnSpc>
              <a:spcBef>
                <a:spcPts val="600"/>
              </a:spcBef>
              <a:buFont typeface="Wingdings" pitchFamily="2" charset="2"/>
              <a:buNone/>
            </a:pPr>
            <a:r>
              <a:rPr lang="en-US" altLang="zh-CN" sz="2000" b="0" dirty="0">
                <a:ea typeface="宋体" pitchFamily="2" charset="-122"/>
              </a:rPr>
              <a:t>	      return 1;</a:t>
            </a:r>
          </a:p>
          <a:p>
            <a:pPr>
              <a:lnSpc>
                <a:spcPct val="80000"/>
              </a:lnSpc>
              <a:spcBef>
                <a:spcPts val="600"/>
              </a:spcBef>
              <a:buFont typeface="Wingdings" pitchFamily="2" charset="2"/>
              <a:buNone/>
            </a:pPr>
            <a:r>
              <a:rPr lang="en-US" altLang="zh-CN" sz="2000" b="0" dirty="0">
                <a:ea typeface="宋体" pitchFamily="2" charset="-122"/>
              </a:rPr>
              <a:t>	}</a:t>
            </a:r>
          </a:p>
          <a:p>
            <a:pPr>
              <a:lnSpc>
                <a:spcPct val="80000"/>
              </a:lnSpc>
              <a:spcBef>
                <a:spcPts val="600"/>
              </a:spcBef>
              <a:buFont typeface="Wingdings" pitchFamily="2" charset="2"/>
              <a:buNone/>
            </a:pPr>
            <a:r>
              <a:rPr lang="en-US" altLang="zh-CN" sz="2000" b="0" dirty="0">
                <a:ea typeface="宋体" pitchFamily="2" charset="-122"/>
              </a:rPr>
              <a:t>	while(</a:t>
            </a:r>
            <a:r>
              <a:rPr lang="en-US" altLang="zh-CN" sz="2000" b="0" dirty="0" err="1">
                <a:ea typeface="宋体" pitchFamily="2" charset="-122"/>
              </a:rPr>
              <a:t>fgets</a:t>
            </a:r>
            <a:r>
              <a:rPr lang="en-US" altLang="zh-CN" sz="2000" b="0" dirty="0">
                <a:ea typeface="宋体" pitchFamily="2" charset="-122"/>
              </a:rPr>
              <a:t>(line, MAXLINE-1, </a:t>
            </a:r>
            <a:r>
              <a:rPr lang="en-US" altLang="zh-CN" sz="2000" b="0" dirty="0" err="1">
                <a:ea typeface="宋体" pitchFamily="2" charset="-122"/>
              </a:rPr>
              <a:t>fp</a:t>
            </a:r>
            <a:r>
              <a:rPr lang="en-US" altLang="zh-CN" sz="2000" b="0" dirty="0">
                <a:ea typeface="宋体" pitchFamily="2" charset="-122"/>
              </a:rPr>
              <a:t>) != NULL)</a:t>
            </a:r>
          </a:p>
          <a:p>
            <a:pPr>
              <a:lnSpc>
                <a:spcPct val="80000"/>
              </a:lnSpc>
              <a:spcBef>
                <a:spcPts val="600"/>
              </a:spcBef>
              <a:buFont typeface="Wingdings" pitchFamily="2" charset="2"/>
              <a:buNone/>
            </a:pPr>
            <a:r>
              <a:rPr lang="en-US" altLang="zh-CN" sz="2000" b="0" dirty="0">
                <a:ea typeface="宋体" pitchFamily="2" charset="-122"/>
              </a:rPr>
              <a:t>            if(index(line, s) &gt;= 0)</a:t>
            </a:r>
          </a:p>
          <a:p>
            <a:pPr>
              <a:lnSpc>
                <a:spcPct val="80000"/>
              </a:lnSpc>
              <a:spcBef>
                <a:spcPts val="600"/>
              </a:spcBef>
              <a:buFont typeface="Wingdings" pitchFamily="2" charset="2"/>
              <a:buNone/>
            </a:pPr>
            <a:r>
              <a:rPr lang="en-US" altLang="zh-CN" sz="2000" b="0" dirty="0">
                <a:ea typeface="宋体" pitchFamily="2" charset="-122"/>
              </a:rPr>
              <a:t>                </a:t>
            </a:r>
            <a:r>
              <a:rPr lang="en-US" altLang="zh-CN" sz="2000" b="0" dirty="0" err="1">
                <a:ea typeface="宋体" pitchFamily="2" charset="-122"/>
              </a:rPr>
              <a:t>printf</a:t>
            </a:r>
            <a:r>
              <a:rPr lang="en-US" altLang="zh-CN" sz="2000" b="0" dirty="0">
                <a:ea typeface="宋体" pitchFamily="2" charset="-122"/>
              </a:rPr>
              <a:t>("%s", line);</a:t>
            </a:r>
          </a:p>
          <a:p>
            <a:pPr>
              <a:lnSpc>
                <a:spcPct val="80000"/>
              </a:lnSpc>
              <a:spcBef>
                <a:spcPts val="600"/>
              </a:spcBef>
              <a:buFont typeface="Wingdings" pitchFamily="2" charset="2"/>
              <a:buNone/>
            </a:pPr>
            <a:r>
              <a:rPr lang="en-US" altLang="zh-CN" sz="2000" b="0" dirty="0">
                <a:ea typeface="宋体" pitchFamily="2" charset="-122"/>
              </a:rPr>
              <a:t>       return 0;</a:t>
            </a:r>
          </a:p>
          <a:p>
            <a:pPr>
              <a:lnSpc>
                <a:spcPct val="80000"/>
              </a:lnSpc>
              <a:spcBef>
                <a:spcPts val="600"/>
              </a:spcBef>
              <a:buFont typeface="Wingdings" pitchFamily="2" charset="2"/>
              <a:buNone/>
            </a:pPr>
            <a:r>
              <a:rPr lang="en-US" altLang="zh-CN" sz="2000" b="0" dirty="0">
                <a:ea typeface="宋体" pitchFamily="2" charset="-122"/>
              </a:rPr>
              <a:t>}</a:t>
            </a:r>
          </a:p>
        </p:txBody>
      </p:sp>
      <p:sp>
        <p:nvSpPr>
          <p:cNvPr id="160772" name="Text Box 4"/>
          <p:cNvSpPr txBox="1">
            <a:spLocks noChangeArrowheads="1"/>
          </p:cNvSpPr>
          <p:nvPr/>
        </p:nvSpPr>
        <p:spPr bwMode="auto">
          <a:xfrm>
            <a:off x="5717907" y="1341079"/>
            <a:ext cx="6007000" cy="5342197"/>
          </a:xfrm>
          <a:prstGeom prst="rect">
            <a:avLst/>
          </a:prstGeom>
          <a:noFill/>
          <a:ln w="12700" cap="sq">
            <a:noFill/>
            <a:miter lim="800000"/>
            <a:headEnd type="none" w="sm" len="sm"/>
            <a:tailEnd type="none" w="sm" len="sm"/>
          </a:ln>
        </p:spPr>
        <p:txBody>
          <a:bodyPr lIns="108932" tIns="54466" rIns="108932" bIns="54466">
            <a:spAutoFit/>
          </a:bodyPr>
          <a:lstStyle/>
          <a:p>
            <a:pPr algn="just">
              <a:spcBef>
                <a:spcPct val="50000"/>
              </a:spcBef>
            </a:pPr>
            <a:r>
              <a:rPr lang="en-US" altLang="zh-CN" sz="2000" b="0" dirty="0" err="1">
                <a:latin typeface="Times New Roman" pitchFamily="18" charset="0"/>
              </a:rPr>
              <a:t>int</a:t>
            </a:r>
            <a:r>
              <a:rPr lang="en-US" altLang="zh-CN" sz="2000" b="0" dirty="0">
                <a:latin typeface="Times New Roman" pitchFamily="18" charset="0"/>
              </a:rPr>
              <a:t> index(char s[ ], char t[ ])</a:t>
            </a:r>
          </a:p>
          <a:p>
            <a:pPr algn="just">
              <a:spcBef>
                <a:spcPct val="50000"/>
              </a:spcBef>
            </a:pPr>
            <a:r>
              <a:rPr lang="en-US" altLang="zh-CN" sz="2000" b="0" dirty="0">
                <a:latin typeface="Times New Roman" pitchFamily="18" charset="0"/>
              </a:rPr>
              <a:t>{</a:t>
            </a:r>
          </a:p>
          <a:p>
            <a:pPr lvl="1" algn="just">
              <a:spcBef>
                <a:spcPct val="50000"/>
              </a:spcBef>
            </a:pPr>
            <a:r>
              <a:rPr lang="en-US" altLang="zh-CN" sz="2000" b="0" dirty="0" err="1">
                <a:latin typeface="Times New Roman" pitchFamily="18" charset="0"/>
              </a:rPr>
              <a:t>int</a:t>
            </a:r>
            <a:r>
              <a:rPr lang="en-US" altLang="zh-CN" sz="2000" b="0" dirty="0">
                <a:latin typeface="Times New Roman" pitchFamily="18" charset="0"/>
              </a:rPr>
              <a:t> </a:t>
            </a:r>
            <a:r>
              <a:rPr lang="en-US" altLang="zh-CN" sz="2000" b="0" dirty="0" err="1">
                <a:latin typeface="Times New Roman" pitchFamily="18" charset="0"/>
              </a:rPr>
              <a:t>i</a:t>
            </a:r>
            <a:r>
              <a:rPr lang="en-US" altLang="zh-CN" sz="2000" b="0" dirty="0">
                <a:latin typeface="Times New Roman" pitchFamily="18" charset="0"/>
              </a:rPr>
              <a:t>, j, k;</a:t>
            </a:r>
          </a:p>
          <a:p>
            <a:pPr lvl="1" algn="just">
              <a:spcBef>
                <a:spcPct val="50000"/>
              </a:spcBef>
            </a:pPr>
            <a:r>
              <a:rPr lang="en-US" altLang="zh-CN" sz="2000" b="0" dirty="0">
                <a:latin typeface="Times New Roman" pitchFamily="18" charset="0"/>
              </a:rPr>
              <a:t>for(</a:t>
            </a:r>
            <a:r>
              <a:rPr lang="en-US" altLang="zh-CN" sz="2000" b="0" dirty="0" err="1">
                <a:latin typeface="Times New Roman" pitchFamily="18" charset="0"/>
              </a:rPr>
              <a:t>i</a:t>
            </a:r>
            <a:r>
              <a:rPr lang="en-US" altLang="zh-CN" sz="2000" b="0" dirty="0">
                <a:latin typeface="Times New Roman" pitchFamily="18" charset="0"/>
              </a:rPr>
              <a:t> =0; s[</a:t>
            </a:r>
            <a:r>
              <a:rPr lang="en-US" altLang="zh-CN" sz="2000" b="0" dirty="0" err="1">
                <a:latin typeface="Times New Roman" pitchFamily="18" charset="0"/>
              </a:rPr>
              <a:t>i</a:t>
            </a:r>
            <a:r>
              <a:rPr lang="en-US" altLang="zh-CN" sz="2000" b="0" dirty="0">
                <a:latin typeface="Times New Roman" pitchFamily="18" charset="0"/>
              </a:rPr>
              <a:t>] != ‘\0’; </a:t>
            </a:r>
            <a:r>
              <a:rPr lang="en-US" altLang="zh-CN" sz="2000" b="0" dirty="0" err="1">
                <a:latin typeface="Times New Roman" pitchFamily="18" charset="0"/>
              </a:rPr>
              <a:t>i</a:t>
            </a:r>
            <a:r>
              <a:rPr lang="en-US" altLang="zh-CN" sz="2000" b="0" dirty="0">
                <a:latin typeface="Times New Roman" pitchFamily="18" charset="0"/>
              </a:rPr>
              <a:t>++){</a:t>
            </a:r>
          </a:p>
          <a:p>
            <a:pPr lvl="2" algn="just">
              <a:spcBef>
                <a:spcPct val="50000"/>
              </a:spcBef>
            </a:pPr>
            <a:r>
              <a:rPr lang="en-US" altLang="zh-CN" sz="2000" b="0" dirty="0">
                <a:latin typeface="Times New Roman" pitchFamily="18" charset="0"/>
              </a:rPr>
              <a:t>for(j=</a:t>
            </a:r>
            <a:r>
              <a:rPr lang="en-US" altLang="zh-CN" sz="2000" b="0" dirty="0" err="1">
                <a:latin typeface="Times New Roman" pitchFamily="18" charset="0"/>
              </a:rPr>
              <a:t>i,k</a:t>
            </a:r>
            <a:r>
              <a:rPr lang="en-US" altLang="zh-CN" sz="2000" b="0" dirty="0">
                <a:latin typeface="Times New Roman" pitchFamily="18" charset="0"/>
              </a:rPr>
              <a:t>=0;t[k]!=‘\0’&amp;&amp;s[j]==t[k]; j++,k++)</a:t>
            </a:r>
          </a:p>
          <a:p>
            <a:pPr lvl="3" algn="just">
              <a:spcBef>
                <a:spcPct val="50000"/>
              </a:spcBef>
            </a:pPr>
            <a:r>
              <a:rPr lang="en-US" altLang="zh-CN" sz="2000" b="0" dirty="0">
                <a:latin typeface="Times New Roman" pitchFamily="18" charset="0"/>
              </a:rPr>
              <a:t>;</a:t>
            </a:r>
            <a:r>
              <a:rPr lang="en-US" altLang="zh-CN" sz="2000" b="0" dirty="0">
                <a:solidFill>
                  <a:srgbClr val="FF0000"/>
                </a:solidFill>
                <a:latin typeface="Times New Roman" pitchFamily="18" charset="0"/>
              </a:rPr>
              <a:t>//</a:t>
            </a:r>
            <a:r>
              <a:rPr lang="zh-CN" altLang="en-US" sz="2000" b="0" dirty="0">
                <a:solidFill>
                  <a:srgbClr val="FF0000"/>
                </a:solidFill>
                <a:latin typeface="Times New Roman" pitchFamily="18" charset="0"/>
              </a:rPr>
              <a:t>在字符串中查找</a:t>
            </a:r>
            <a:endParaRPr lang="en-US" altLang="zh-CN" sz="2000" b="0" dirty="0">
              <a:solidFill>
                <a:srgbClr val="FF0000"/>
              </a:solidFill>
              <a:latin typeface="Times New Roman" pitchFamily="18" charset="0"/>
            </a:endParaRPr>
          </a:p>
          <a:p>
            <a:pPr lvl="2" algn="just">
              <a:spcBef>
                <a:spcPct val="50000"/>
              </a:spcBef>
            </a:pPr>
            <a:r>
              <a:rPr lang="en-US" altLang="zh-CN" sz="2000" b="0" dirty="0">
                <a:latin typeface="Times New Roman" pitchFamily="18" charset="0"/>
              </a:rPr>
              <a:t>if(t[k] == ‘\0’)</a:t>
            </a:r>
            <a:r>
              <a:rPr lang="en-US" altLang="zh-CN" sz="2000" b="0" dirty="0">
                <a:solidFill>
                  <a:srgbClr val="FF0000"/>
                </a:solidFill>
                <a:latin typeface="Times New Roman" pitchFamily="18" charset="0"/>
              </a:rPr>
              <a:t>//</a:t>
            </a:r>
            <a:r>
              <a:rPr lang="zh-CN" altLang="en-US" sz="2000" b="0" dirty="0">
                <a:solidFill>
                  <a:srgbClr val="FF0000"/>
                </a:solidFill>
                <a:latin typeface="Times New Roman" pitchFamily="18" charset="0"/>
              </a:rPr>
              <a:t>上述查找如果是因这个条件结束循环，就一定找到了</a:t>
            </a:r>
            <a:endParaRPr lang="en-US" altLang="zh-CN" sz="2000" b="0" dirty="0">
              <a:solidFill>
                <a:srgbClr val="FF0000"/>
              </a:solidFill>
              <a:latin typeface="Times New Roman" pitchFamily="18" charset="0"/>
            </a:endParaRPr>
          </a:p>
          <a:p>
            <a:pPr lvl="3" algn="just">
              <a:spcBef>
                <a:spcPct val="50000"/>
              </a:spcBef>
            </a:pPr>
            <a:r>
              <a:rPr lang="en-US" altLang="zh-CN" sz="2000" b="0" dirty="0">
                <a:latin typeface="Times New Roman" pitchFamily="18" charset="0"/>
              </a:rPr>
              <a:t>return ( </a:t>
            </a:r>
            <a:r>
              <a:rPr lang="en-US" altLang="zh-CN" sz="2000" b="0" dirty="0" err="1">
                <a:latin typeface="Times New Roman" pitchFamily="18" charset="0"/>
              </a:rPr>
              <a:t>i</a:t>
            </a:r>
            <a:r>
              <a:rPr lang="en-US" altLang="zh-CN" sz="2000" b="0" dirty="0">
                <a:latin typeface="Times New Roman" pitchFamily="18" charset="0"/>
              </a:rPr>
              <a:t>);</a:t>
            </a:r>
          </a:p>
          <a:p>
            <a:pPr lvl="1" algn="just">
              <a:spcBef>
                <a:spcPct val="50000"/>
              </a:spcBef>
            </a:pPr>
            <a:r>
              <a:rPr lang="en-US" altLang="zh-CN" sz="2000" b="0" dirty="0">
                <a:latin typeface="Times New Roman" pitchFamily="18" charset="0"/>
              </a:rPr>
              <a:t>}</a:t>
            </a:r>
          </a:p>
          <a:p>
            <a:pPr lvl="1" algn="just">
              <a:spcBef>
                <a:spcPct val="50000"/>
              </a:spcBef>
            </a:pPr>
            <a:r>
              <a:rPr lang="en-US" altLang="zh-CN" sz="2000" b="0" dirty="0">
                <a:latin typeface="Times New Roman" pitchFamily="18" charset="0"/>
              </a:rPr>
              <a:t>return ( -1);</a:t>
            </a:r>
          </a:p>
          <a:p>
            <a:pPr algn="just">
              <a:spcBef>
                <a:spcPct val="50000"/>
              </a:spcBef>
            </a:pPr>
            <a:r>
              <a:rPr lang="en-US" altLang="zh-CN" sz="2000" b="0" dirty="0">
                <a:latin typeface="Times New Roman" pitchFamily="18" charset="0"/>
              </a:rPr>
              <a:t>}</a:t>
            </a:r>
          </a:p>
        </p:txBody>
      </p:sp>
      <p:sp>
        <p:nvSpPr>
          <p:cNvPr id="160774" name="AutoShape 6"/>
          <p:cNvSpPr>
            <a:spLocks noChangeArrowheads="1"/>
          </p:cNvSpPr>
          <p:nvPr/>
        </p:nvSpPr>
        <p:spPr bwMode="auto">
          <a:xfrm>
            <a:off x="2545593" y="476782"/>
            <a:ext cx="4325642" cy="1512852"/>
          </a:xfrm>
          <a:prstGeom prst="wedgeRoundRectCallout">
            <a:avLst>
              <a:gd name="adj1" fmla="val -57118"/>
              <a:gd name="adj2" fmla="val 153010"/>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2000" b="0" dirty="0"/>
              <a:t>使用</a:t>
            </a:r>
            <a:r>
              <a:rPr lang="en-US" altLang="zh-CN" sz="2000" b="0" dirty="0" err="1"/>
              <a:t>scanf</a:t>
            </a:r>
            <a:r>
              <a:rPr lang="zh-CN" altLang="en-US" sz="2000" b="0" dirty="0"/>
              <a:t>的缺点是不能输入带空格的字符串。可换</a:t>
            </a:r>
            <a:r>
              <a:rPr lang="zh-CN" altLang="en-US" sz="2000" b="0" dirty="0" smtClean="0"/>
              <a:t>成   </a:t>
            </a:r>
            <a:r>
              <a:rPr lang="en-US" altLang="zh-CN" sz="2000" b="0" dirty="0" smtClean="0">
                <a:solidFill>
                  <a:srgbClr val="0000CC"/>
                </a:solidFill>
              </a:rPr>
              <a:t>gets(s</a:t>
            </a:r>
            <a:r>
              <a:rPr lang="en-US" altLang="zh-CN" sz="2000" b="0" dirty="0">
                <a:solidFill>
                  <a:srgbClr val="0000CC"/>
                </a:solidFill>
              </a:rPr>
              <a:t>);</a:t>
            </a:r>
          </a:p>
          <a:p>
            <a:r>
              <a:rPr lang="zh-CN" altLang="en-US" sz="2000" b="0" dirty="0"/>
              <a:t>来实现查找带空格的字符串（即查找一个句子）。</a:t>
            </a:r>
          </a:p>
        </p:txBody>
      </p:sp>
      <p:sp>
        <p:nvSpPr>
          <p:cNvPr id="160776" name="AutoShape 8"/>
          <p:cNvSpPr>
            <a:spLocks noChangeArrowheads="1"/>
          </p:cNvSpPr>
          <p:nvPr/>
        </p:nvSpPr>
        <p:spPr bwMode="auto">
          <a:xfrm>
            <a:off x="3798095" y="5014340"/>
            <a:ext cx="4176464" cy="1570511"/>
          </a:xfrm>
          <a:prstGeom prst="wedgeRoundRectCallout">
            <a:avLst>
              <a:gd name="adj1" fmla="val -79727"/>
              <a:gd name="adj2" fmla="val -89051"/>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2000" b="0" dirty="0"/>
              <a:t>由于打开一个文件操作可能失败</a:t>
            </a:r>
            <a:r>
              <a:rPr lang="en-US" altLang="zh-CN" sz="2000" b="0" dirty="0"/>
              <a:t>(</a:t>
            </a:r>
            <a:r>
              <a:rPr lang="zh-CN" altLang="en-US" sz="2000" b="0" dirty="0"/>
              <a:t>如打开一个读文件不存在</a:t>
            </a:r>
            <a:r>
              <a:rPr lang="en-US" altLang="zh-CN" sz="2000" b="0" dirty="0"/>
              <a:t>)</a:t>
            </a:r>
            <a:r>
              <a:rPr lang="zh-CN" altLang="en-US" sz="2000" b="0" dirty="0"/>
              <a:t>，因此，好的风格应判断</a:t>
            </a:r>
            <a:r>
              <a:rPr lang="en-US" altLang="zh-CN" sz="2000" b="0" dirty="0" err="1"/>
              <a:t>fopen</a:t>
            </a:r>
            <a:r>
              <a:rPr lang="zh-CN" altLang="en-US" sz="2000" b="0" dirty="0"/>
              <a:t>函数的返回值，进行错误处理。</a:t>
            </a:r>
          </a:p>
        </p:txBody>
      </p:sp>
      <p:sp>
        <p:nvSpPr>
          <p:cNvPr id="160777" name="AutoShape 9"/>
          <p:cNvSpPr>
            <a:spLocks noChangeArrowheads="1"/>
          </p:cNvSpPr>
          <p:nvPr/>
        </p:nvSpPr>
        <p:spPr bwMode="auto">
          <a:xfrm>
            <a:off x="7758534" y="4797511"/>
            <a:ext cx="4518175" cy="1656619"/>
          </a:xfrm>
          <a:prstGeom prst="wedgeRoundRectCallout">
            <a:avLst>
              <a:gd name="adj1" fmla="val -32177"/>
              <a:gd name="adj2" fmla="val -128107"/>
              <a:gd name="adj3" fmla="val 16667"/>
            </a:avLst>
          </a:prstGeom>
          <a:solidFill>
            <a:schemeClr val="accent1"/>
          </a:solidFill>
          <a:ln w="9525">
            <a:solidFill>
              <a:schemeClr val="tx1"/>
            </a:solidFill>
            <a:miter lim="800000"/>
            <a:headEnd/>
            <a:tailEnd/>
          </a:ln>
        </p:spPr>
        <p:txBody>
          <a:bodyPr lIns="108932" tIns="54466" rIns="108932" bIns="54466"/>
          <a:lstStyle/>
          <a:p>
            <a:pPr>
              <a:defRPr/>
            </a:pPr>
            <a:r>
              <a:rPr lang="zh-CN" altLang="en-US" sz="2000" b="0" dirty="0"/>
              <a:t>注意：前面循环结束时有两种情况：</a:t>
            </a:r>
            <a:endParaRPr lang="en-US" altLang="zh-CN" sz="2000" b="0" dirty="0"/>
          </a:p>
          <a:p>
            <a:pPr marL="408497" indent="-408497">
              <a:buFontTx/>
              <a:buAutoNum type="arabicPeriod"/>
              <a:defRPr/>
            </a:pPr>
            <a:r>
              <a:rPr lang="zh-CN" altLang="en-US" sz="2000" b="0" dirty="0"/>
              <a:t>找到相应子串，即</a:t>
            </a:r>
            <a:r>
              <a:rPr lang="en-US" altLang="zh-CN" sz="2000" b="0" dirty="0"/>
              <a:t>t[k]==‘\0’</a:t>
            </a:r>
            <a:r>
              <a:rPr lang="zh-CN" altLang="en-US" sz="2000" b="0" dirty="0"/>
              <a:t>为真</a:t>
            </a:r>
            <a:endParaRPr lang="en-US" altLang="zh-CN" sz="2000" b="0" dirty="0"/>
          </a:p>
          <a:p>
            <a:pPr marL="408497" indent="-408497">
              <a:buFontTx/>
              <a:buAutoNum type="arabicPeriod"/>
              <a:defRPr/>
            </a:pPr>
            <a:r>
              <a:rPr lang="zh-CN" altLang="en-US" sz="2000" b="0" dirty="0"/>
              <a:t>没有找到，即</a:t>
            </a:r>
            <a:r>
              <a:rPr lang="en-US" altLang="zh-CN" sz="2000" b="0" dirty="0"/>
              <a:t>s[j] != t[k]</a:t>
            </a:r>
          </a:p>
          <a:p>
            <a:pPr>
              <a:defRPr/>
            </a:pPr>
            <a:r>
              <a:rPr lang="zh-CN" altLang="en-US" sz="2000" b="0" dirty="0"/>
              <a:t>因此要依据</a:t>
            </a:r>
            <a:r>
              <a:rPr lang="en-US" altLang="zh-CN" sz="2000" b="0" dirty="0"/>
              <a:t>t[k]==‘\0’</a:t>
            </a:r>
            <a:r>
              <a:rPr lang="zh-CN" altLang="en-US" sz="2000" b="0" dirty="0"/>
              <a:t>来判断查找是否成功。</a:t>
            </a:r>
          </a:p>
        </p:txBody>
      </p:sp>
      <p:sp>
        <p:nvSpPr>
          <p:cNvPr id="10" name="AutoShape 8"/>
          <p:cNvSpPr>
            <a:spLocks noChangeArrowheads="1"/>
          </p:cNvSpPr>
          <p:nvPr/>
        </p:nvSpPr>
        <p:spPr bwMode="auto">
          <a:xfrm>
            <a:off x="3798094" y="6310114"/>
            <a:ext cx="3888432" cy="549477"/>
          </a:xfrm>
          <a:prstGeom prst="wedgeRoundRectCallout">
            <a:avLst>
              <a:gd name="adj1" fmla="val -85259"/>
              <a:gd name="adj2" fmla="val -175242"/>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2000" b="0" dirty="0"/>
              <a:t>读到文件结束时</a:t>
            </a:r>
            <a:r>
              <a:rPr lang="en-US" altLang="zh-CN" sz="2000" b="0" dirty="0" err="1"/>
              <a:t>fgets</a:t>
            </a:r>
            <a:r>
              <a:rPr lang="zh-CN" altLang="en-US" sz="2000" b="0" dirty="0"/>
              <a:t>返回</a:t>
            </a:r>
            <a:r>
              <a:rPr lang="en-US" altLang="zh-CN" sz="2000" b="0" dirty="0" smtClean="0"/>
              <a:t>NULL</a:t>
            </a:r>
            <a:endParaRPr lang="zh-CN" altLang="en-US" sz="2000" b="0" dirty="0"/>
          </a:p>
        </p:txBody>
      </p:sp>
      <p:sp>
        <p:nvSpPr>
          <p:cNvPr id="11" name="TextBox 10"/>
          <p:cNvSpPr txBox="1"/>
          <p:nvPr/>
        </p:nvSpPr>
        <p:spPr>
          <a:xfrm>
            <a:off x="6871235" y="5"/>
            <a:ext cx="5333465" cy="1648879"/>
          </a:xfrm>
          <a:prstGeom prst="rect">
            <a:avLst/>
          </a:prstGeom>
          <a:solidFill>
            <a:srgbClr val="A6D86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rtlCol="0">
            <a:spAutoFit/>
          </a:bodyPr>
          <a:lstStyle/>
          <a:p>
            <a:r>
              <a:rPr lang="zh-CN" altLang="en-US" sz="2000" dirty="0">
                <a:latin typeface="楷体" pitchFamily="49" charset="-122"/>
                <a:ea typeface="楷体" pitchFamily="49" charset="-122"/>
              </a:rPr>
              <a:t>风格建议：</a:t>
            </a:r>
            <a:r>
              <a:rPr lang="zh-CN" altLang="en-US" sz="2000" b="0" dirty="0">
                <a:solidFill>
                  <a:srgbClr val="0000CC"/>
                </a:solidFill>
                <a:latin typeface="楷体" pitchFamily="49" charset="-122"/>
                <a:ea typeface="楷体" pitchFamily="49" charset="-122"/>
              </a:rPr>
              <a:t>使用</a:t>
            </a:r>
            <a:r>
              <a:rPr lang="en-US" altLang="zh-CN" sz="2000" b="0" dirty="0" err="1">
                <a:solidFill>
                  <a:srgbClr val="0000CC"/>
                </a:solidFill>
                <a:latin typeface="楷体" pitchFamily="49" charset="-122"/>
                <a:ea typeface="楷体" pitchFamily="49" charset="-122"/>
              </a:rPr>
              <a:t>fopen</a:t>
            </a:r>
            <a:r>
              <a:rPr lang="zh-CN" altLang="en-US" sz="2000" b="0" dirty="0">
                <a:solidFill>
                  <a:srgbClr val="0000CC"/>
                </a:solidFill>
                <a:latin typeface="楷体" pitchFamily="49" charset="-122"/>
                <a:ea typeface="楷体" pitchFamily="49" charset="-122"/>
              </a:rPr>
              <a:t>时应判断其返回值！</a:t>
            </a:r>
            <a:endParaRPr lang="en-US" altLang="zh-CN" sz="2000" dirty="0">
              <a:solidFill>
                <a:srgbClr val="0000CC"/>
              </a:solidFill>
              <a:latin typeface="楷体" pitchFamily="49" charset="-122"/>
              <a:ea typeface="楷体" pitchFamily="49" charset="-122"/>
            </a:endParaRPr>
          </a:p>
          <a:p>
            <a:r>
              <a:rPr lang="en-US" altLang="zh-CN" sz="2000" b="0" dirty="0">
                <a:solidFill>
                  <a:srgbClr val="0000CC"/>
                </a:solidFill>
                <a:latin typeface="楷体" pitchFamily="49" charset="-122"/>
                <a:ea typeface="楷体" pitchFamily="49" charset="-122"/>
              </a:rPr>
              <a:t>if((</a:t>
            </a:r>
            <a:r>
              <a:rPr lang="en-US" altLang="zh-CN" sz="2000" b="0" dirty="0" err="1">
                <a:solidFill>
                  <a:srgbClr val="0000CC"/>
                </a:solidFill>
                <a:latin typeface="楷体" pitchFamily="49" charset="-122"/>
                <a:ea typeface="楷体" pitchFamily="49" charset="-122"/>
              </a:rPr>
              <a:t>fp</a:t>
            </a:r>
            <a:r>
              <a:rPr lang="en-US" altLang="zh-CN" sz="2000" b="0" dirty="0">
                <a:solidFill>
                  <a:srgbClr val="0000CC"/>
                </a:solidFill>
                <a:latin typeface="楷体" pitchFamily="49" charset="-122"/>
                <a:ea typeface="楷体" pitchFamily="49" charset="-122"/>
              </a:rPr>
              <a:t>=</a:t>
            </a:r>
            <a:r>
              <a:rPr lang="en-US" altLang="zh-CN" sz="2000" b="0" dirty="0" err="1">
                <a:solidFill>
                  <a:srgbClr val="0000CC"/>
                </a:solidFill>
                <a:latin typeface="楷体" pitchFamily="49" charset="-122"/>
                <a:ea typeface="楷体" pitchFamily="49" charset="-122"/>
              </a:rPr>
              <a:t>fopen</a:t>
            </a:r>
            <a:r>
              <a:rPr lang="en-US" altLang="zh-CN" sz="2000" b="0" dirty="0">
                <a:solidFill>
                  <a:srgbClr val="0000CC"/>
                </a:solidFill>
                <a:latin typeface="楷体" pitchFamily="49" charset="-122"/>
                <a:ea typeface="楷体" pitchFamily="49" charset="-122"/>
              </a:rPr>
              <a:t>(…))==NULL){</a:t>
            </a:r>
          </a:p>
          <a:p>
            <a:r>
              <a:rPr lang="en-US" altLang="zh-CN" sz="2000" b="0" dirty="0">
                <a:solidFill>
                  <a:srgbClr val="0000CC"/>
                </a:solidFill>
                <a:latin typeface="楷体" pitchFamily="49" charset="-122"/>
                <a:ea typeface="楷体" pitchFamily="49" charset="-122"/>
              </a:rPr>
              <a:t>    </a:t>
            </a:r>
            <a:r>
              <a:rPr lang="zh-CN" altLang="en-US" sz="2000" b="0" dirty="0">
                <a:solidFill>
                  <a:srgbClr val="0000CC"/>
                </a:solidFill>
                <a:latin typeface="楷体" pitchFamily="49" charset="-122"/>
                <a:ea typeface="楷体" pitchFamily="49" charset="-122"/>
              </a:rPr>
              <a:t>打印错误信息；</a:t>
            </a:r>
            <a:endParaRPr lang="en-US" altLang="zh-CN" sz="2000" b="0" dirty="0">
              <a:solidFill>
                <a:srgbClr val="0000CC"/>
              </a:solidFill>
              <a:latin typeface="楷体" pitchFamily="49" charset="-122"/>
              <a:ea typeface="楷体" pitchFamily="49" charset="-122"/>
            </a:endParaRPr>
          </a:p>
          <a:p>
            <a:r>
              <a:rPr lang="en-US" altLang="zh-CN" sz="2000" b="0" dirty="0">
                <a:solidFill>
                  <a:srgbClr val="0000CC"/>
                </a:solidFill>
                <a:latin typeface="楷体" pitchFamily="49" charset="-122"/>
                <a:ea typeface="楷体" pitchFamily="49" charset="-122"/>
              </a:rPr>
              <a:t>    return </a:t>
            </a:r>
            <a:r>
              <a:rPr lang="zh-CN" altLang="en-US" sz="2000" b="0" dirty="0">
                <a:solidFill>
                  <a:srgbClr val="0000CC"/>
                </a:solidFill>
                <a:latin typeface="楷体" pitchFamily="49" charset="-122"/>
                <a:ea typeface="楷体" pitchFamily="49" charset="-122"/>
              </a:rPr>
              <a:t>错误码</a:t>
            </a:r>
            <a:r>
              <a:rPr lang="en-US" altLang="zh-CN" sz="2000" b="0" dirty="0">
                <a:solidFill>
                  <a:srgbClr val="0000CC"/>
                </a:solidFill>
                <a:latin typeface="楷体" pitchFamily="49" charset="-122"/>
                <a:ea typeface="楷体" pitchFamily="49" charset="-122"/>
              </a:rPr>
              <a:t>;</a:t>
            </a:r>
          </a:p>
          <a:p>
            <a:r>
              <a:rPr lang="en-US" altLang="zh-CN" sz="2000" b="0" dirty="0">
                <a:solidFill>
                  <a:srgbClr val="0000CC"/>
                </a:solidFill>
                <a:latin typeface="楷体" pitchFamily="49" charset="-122"/>
                <a:ea typeface="楷体" pitchFamily="49" charset="-122"/>
              </a:rPr>
              <a:t>}</a:t>
            </a:r>
            <a:endParaRPr lang="zh-CN" altLang="en-US" sz="2000" b="0" dirty="0">
              <a:solidFill>
                <a:srgbClr val="0000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blinds(horizontal)">
                                      <p:cBhvr>
                                        <p:cTn id="7" dur="1000"/>
                                        <p:tgtEl>
                                          <p:spTgt spid="160772"/>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11" dur="500"/>
                                        <p:tgtEl>
                                          <p:spTgt spid="160771">
                                            <p:txEl>
                                              <p:pRg st="0" end="0"/>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4" dur="500"/>
                                        <p:tgtEl>
                                          <p:spTgt spid="160771">
                                            <p:txEl>
                                              <p:pRg st="1" end="1"/>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7" dur="500"/>
                                        <p:tgtEl>
                                          <p:spTgt spid="16077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20" dur="500"/>
                                        <p:tgtEl>
                                          <p:spTgt spid="16077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3" dur="500"/>
                                        <p:tgtEl>
                                          <p:spTgt spid="16077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26" dur="500"/>
                                        <p:tgtEl>
                                          <p:spTgt spid="160771">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29" dur="500"/>
                                        <p:tgtEl>
                                          <p:spTgt spid="16077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60771">
                                            <p:txEl>
                                              <p:pRg st="7" end="7"/>
                                            </p:txEl>
                                          </p:spTgt>
                                        </p:tgtEl>
                                        <p:attrNameLst>
                                          <p:attrName>style.visibility</p:attrName>
                                        </p:attrNameLst>
                                      </p:cBhvr>
                                      <p:to>
                                        <p:strVal val="visible"/>
                                      </p:to>
                                    </p:set>
                                    <p:animEffect transition="in" filter="blinds(horizontal)">
                                      <p:cBhvr>
                                        <p:cTn id="32" dur="500"/>
                                        <p:tgtEl>
                                          <p:spTgt spid="16077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0771">
                                            <p:txEl>
                                              <p:pRg st="8" end="8"/>
                                            </p:txEl>
                                          </p:spTgt>
                                        </p:tgtEl>
                                        <p:attrNameLst>
                                          <p:attrName>style.visibility</p:attrName>
                                        </p:attrNameLst>
                                      </p:cBhvr>
                                      <p:to>
                                        <p:strVal val="visible"/>
                                      </p:to>
                                    </p:set>
                                    <p:animEffect transition="in" filter="blinds(horizontal)">
                                      <p:cBhvr>
                                        <p:cTn id="35" dur="500"/>
                                        <p:tgtEl>
                                          <p:spTgt spid="160771">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0771">
                                            <p:txEl>
                                              <p:pRg st="9" end="9"/>
                                            </p:txEl>
                                          </p:spTgt>
                                        </p:tgtEl>
                                        <p:attrNameLst>
                                          <p:attrName>style.visibility</p:attrName>
                                        </p:attrNameLst>
                                      </p:cBhvr>
                                      <p:to>
                                        <p:strVal val="visible"/>
                                      </p:to>
                                    </p:set>
                                    <p:animEffect transition="in" filter="blinds(horizontal)">
                                      <p:cBhvr>
                                        <p:cTn id="38" dur="500"/>
                                        <p:tgtEl>
                                          <p:spTgt spid="160771">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0771">
                                            <p:txEl>
                                              <p:pRg st="10" end="10"/>
                                            </p:txEl>
                                          </p:spTgt>
                                        </p:tgtEl>
                                        <p:attrNameLst>
                                          <p:attrName>style.visibility</p:attrName>
                                        </p:attrNameLst>
                                      </p:cBhvr>
                                      <p:to>
                                        <p:strVal val="visible"/>
                                      </p:to>
                                    </p:set>
                                    <p:animEffect transition="in" filter="blinds(horizontal)">
                                      <p:cBhvr>
                                        <p:cTn id="41" dur="500"/>
                                        <p:tgtEl>
                                          <p:spTgt spid="160771">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60771">
                                            <p:txEl>
                                              <p:pRg st="11" end="11"/>
                                            </p:txEl>
                                          </p:spTgt>
                                        </p:tgtEl>
                                        <p:attrNameLst>
                                          <p:attrName>style.visibility</p:attrName>
                                        </p:attrNameLst>
                                      </p:cBhvr>
                                      <p:to>
                                        <p:strVal val="visible"/>
                                      </p:to>
                                    </p:set>
                                    <p:animEffect transition="in" filter="blinds(horizontal)">
                                      <p:cBhvr>
                                        <p:cTn id="44" dur="500"/>
                                        <p:tgtEl>
                                          <p:spTgt spid="160771">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60771">
                                            <p:txEl>
                                              <p:pRg st="12" end="12"/>
                                            </p:txEl>
                                          </p:spTgt>
                                        </p:tgtEl>
                                        <p:attrNameLst>
                                          <p:attrName>style.visibility</p:attrName>
                                        </p:attrNameLst>
                                      </p:cBhvr>
                                      <p:to>
                                        <p:strVal val="visible"/>
                                      </p:to>
                                    </p:set>
                                    <p:animEffect transition="in" filter="blinds(horizontal)">
                                      <p:cBhvr>
                                        <p:cTn id="47" dur="500"/>
                                        <p:tgtEl>
                                          <p:spTgt spid="160771">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60771">
                                            <p:txEl>
                                              <p:pRg st="13" end="13"/>
                                            </p:txEl>
                                          </p:spTgt>
                                        </p:tgtEl>
                                        <p:attrNameLst>
                                          <p:attrName>style.visibility</p:attrName>
                                        </p:attrNameLst>
                                      </p:cBhvr>
                                      <p:to>
                                        <p:strVal val="visible"/>
                                      </p:to>
                                    </p:set>
                                    <p:animEffect transition="in" filter="blinds(horizontal)">
                                      <p:cBhvr>
                                        <p:cTn id="50" dur="500"/>
                                        <p:tgtEl>
                                          <p:spTgt spid="160771">
                                            <p:txEl>
                                              <p:pRg st="13" end="13"/>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60771">
                                            <p:txEl>
                                              <p:pRg st="14" end="14"/>
                                            </p:txEl>
                                          </p:spTgt>
                                        </p:tgtEl>
                                        <p:attrNameLst>
                                          <p:attrName>style.visibility</p:attrName>
                                        </p:attrNameLst>
                                      </p:cBhvr>
                                      <p:to>
                                        <p:strVal val="visible"/>
                                      </p:to>
                                    </p:set>
                                    <p:animEffect transition="in" filter="blinds(horizontal)">
                                      <p:cBhvr>
                                        <p:cTn id="53" dur="500"/>
                                        <p:tgtEl>
                                          <p:spTgt spid="160771">
                                            <p:txEl>
                                              <p:pRg st="14" end="14"/>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160771">
                                            <p:txEl>
                                              <p:pRg st="15" end="15"/>
                                            </p:txEl>
                                          </p:spTgt>
                                        </p:tgtEl>
                                        <p:attrNameLst>
                                          <p:attrName>style.visibility</p:attrName>
                                        </p:attrNameLst>
                                      </p:cBhvr>
                                      <p:to>
                                        <p:strVal val="visible"/>
                                      </p:to>
                                    </p:set>
                                    <p:animEffect transition="in" filter="blinds(horizontal)">
                                      <p:cBhvr>
                                        <p:cTn id="56" dur="500"/>
                                        <p:tgtEl>
                                          <p:spTgt spid="160771">
                                            <p:txEl>
                                              <p:pRg st="15" end="15"/>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160771">
                                            <p:txEl>
                                              <p:pRg st="16" end="16"/>
                                            </p:txEl>
                                          </p:spTgt>
                                        </p:tgtEl>
                                        <p:attrNameLst>
                                          <p:attrName>style.visibility</p:attrName>
                                        </p:attrNameLst>
                                      </p:cBhvr>
                                      <p:to>
                                        <p:strVal val="visible"/>
                                      </p:to>
                                    </p:set>
                                    <p:animEffect transition="in" filter="blinds(horizontal)">
                                      <p:cBhvr>
                                        <p:cTn id="59" dur="500"/>
                                        <p:tgtEl>
                                          <p:spTgt spid="160771">
                                            <p:txEl>
                                              <p:pRg st="16" end="16"/>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160771">
                                            <p:txEl>
                                              <p:pRg st="17" end="17"/>
                                            </p:txEl>
                                          </p:spTgt>
                                        </p:tgtEl>
                                        <p:attrNameLst>
                                          <p:attrName>style.visibility</p:attrName>
                                        </p:attrNameLst>
                                      </p:cBhvr>
                                      <p:to>
                                        <p:strVal val="visible"/>
                                      </p:to>
                                    </p:set>
                                    <p:animEffect transition="in" filter="blinds(horizontal)">
                                      <p:cBhvr>
                                        <p:cTn id="62" dur="500"/>
                                        <p:tgtEl>
                                          <p:spTgt spid="160771">
                                            <p:txEl>
                                              <p:pRg st="17" end="1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0777"/>
                                        </p:tgtEl>
                                        <p:attrNameLst>
                                          <p:attrName>style.visibility</p:attrName>
                                        </p:attrNameLst>
                                      </p:cBhvr>
                                      <p:to>
                                        <p:strVal val="visible"/>
                                      </p:to>
                                    </p:set>
                                    <p:animEffect transition="in" filter="blinds(horizontal)">
                                      <p:cBhvr>
                                        <p:cTn id="67" dur="1000"/>
                                        <p:tgtEl>
                                          <p:spTgt spid="160777"/>
                                        </p:tgtEl>
                                      </p:cBhvr>
                                    </p:animEffect>
                                  </p:childTnLst>
                                  <p:subTnLst>
                                    <p:set>
                                      <p:cBhvr override="childStyle">
                                        <p:cTn dur="1" fill="hold" display="0" masterRel="nextClick" afterEffect="1"/>
                                        <p:tgtEl>
                                          <p:spTgt spid="160777"/>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0774"/>
                                        </p:tgtEl>
                                        <p:attrNameLst>
                                          <p:attrName>style.visibility</p:attrName>
                                        </p:attrNameLst>
                                      </p:cBhvr>
                                      <p:to>
                                        <p:strVal val="visible"/>
                                      </p:to>
                                    </p:set>
                                    <p:animEffect transition="in" filter="blinds(horizontal)">
                                      <p:cBhvr>
                                        <p:cTn id="72" dur="1000"/>
                                        <p:tgtEl>
                                          <p:spTgt spid="160774"/>
                                        </p:tgtEl>
                                      </p:cBhvr>
                                    </p:animEffect>
                                  </p:childTnLst>
                                  <p:subTnLst>
                                    <p:set>
                                      <p:cBhvr override="childStyle">
                                        <p:cTn dur="1" fill="hold" display="0" masterRel="nextClick" afterEffect="1"/>
                                        <p:tgtEl>
                                          <p:spTgt spid="160774"/>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0776"/>
                                        </p:tgtEl>
                                        <p:attrNameLst>
                                          <p:attrName>style.visibility</p:attrName>
                                        </p:attrNameLst>
                                      </p:cBhvr>
                                      <p:to>
                                        <p:strVal val="visible"/>
                                      </p:to>
                                    </p:set>
                                    <p:animEffect transition="in" filter="blinds(horizontal)">
                                      <p:cBhvr>
                                        <p:cTn id="77" dur="1000"/>
                                        <p:tgtEl>
                                          <p:spTgt spid="160776"/>
                                        </p:tgtEl>
                                      </p:cBhvr>
                                    </p:animEffect>
                                  </p:childTnLst>
                                  <p:subTnLst>
                                    <p:set>
                                      <p:cBhvr override="childStyle">
                                        <p:cTn dur="1" fill="hold" display="0" masterRel="nextClick" afterEffect="1"/>
                                        <p:tgtEl>
                                          <p:spTgt spid="160776"/>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blinds(horizontal)">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blinds(horizontal)">
                                      <p:cBhvr>
                                        <p:cTn id="8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p:bldP spid="160774" grpId="0" animBg="1"/>
      <p:bldP spid="160776" grpId="0" animBg="1"/>
      <p:bldP spid="160777"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4"/>
          <p:cNvSpPr>
            <a:spLocks noGrp="1"/>
          </p:cNvSpPr>
          <p:nvPr>
            <p:ph type="sldNum" sz="quarter" idx="11"/>
          </p:nvPr>
        </p:nvSpPr>
        <p:spPr>
          <a:noFill/>
        </p:spPr>
        <p:txBody>
          <a:bodyPr/>
          <a:lstStyle/>
          <a:p>
            <a:fld id="{0108B1FE-8BD7-4073-8065-4443D1FEFF2A}" type="slidenum">
              <a:rPr lang="en-US" altLang="zh-CN" smtClean="0"/>
              <a:pPr/>
              <a:t>22</a:t>
            </a:fld>
            <a:endParaRPr lang="en-US" altLang="zh-CN"/>
          </a:p>
        </p:txBody>
      </p:sp>
      <p:sp>
        <p:nvSpPr>
          <p:cNvPr id="1126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：测试</a:t>
            </a:r>
          </a:p>
        </p:txBody>
      </p:sp>
      <p:sp>
        <p:nvSpPr>
          <p:cNvPr id="161795" name="Text Box 3"/>
          <p:cNvSpPr txBox="1">
            <a:spLocks noChangeArrowheads="1"/>
          </p:cNvSpPr>
          <p:nvPr/>
        </p:nvSpPr>
        <p:spPr bwMode="auto">
          <a:xfrm>
            <a:off x="2546884" y="1557700"/>
            <a:ext cx="7399099" cy="4726644"/>
          </a:xfrm>
          <a:prstGeom prst="rect">
            <a:avLst/>
          </a:prstGeom>
          <a:noFill/>
          <a:ln w="12700" cap="sq">
            <a:noFill/>
            <a:miter lim="800000"/>
            <a:headEnd type="none" w="sm" len="sm"/>
            <a:tailEnd type="none" w="sm" len="sm"/>
          </a:ln>
        </p:spPr>
        <p:txBody>
          <a:bodyPr lIns="108932" tIns="54466" rIns="108932" bIns="54466">
            <a:spAutoFit/>
          </a:bodyPr>
          <a:lstStyle/>
          <a:p>
            <a:pPr algn="just">
              <a:spcBef>
                <a:spcPct val="50000"/>
              </a:spcBef>
            </a:pPr>
            <a:r>
              <a:rPr lang="zh-CN" altLang="en-US" b="0" dirty="0">
                <a:latin typeface="Times New Roman" pitchFamily="18" charset="0"/>
              </a:rPr>
              <a:t>当要查找的文件为”</a:t>
            </a:r>
            <a:r>
              <a:rPr lang="en-US" altLang="zh-CN" b="0" dirty="0">
                <a:latin typeface="Times New Roman" pitchFamily="18" charset="0"/>
              </a:rPr>
              <a:t>test.txt”,</a:t>
            </a:r>
            <a:r>
              <a:rPr lang="zh-CN" altLang="en-US" b="0" dirty="0">
                <a:latin typeface="Times New Roman" pitchFamily="18" charset="0"/>
              </a:rPr>
              <a:t>查找的串为”</a:t>
            </a:r>
            <a:r>
              <a:rPr lang="en-US" altLang="zh-CN" b="0" dirty="0">
                <a:latin typeface="Times New Roman" pitchFamily="18" charset="0"/>
              </a:rPr>
              <a:t>the”</a:t>
            </a:r>
            <a:r>
              <a:rPr lang="zh-CN" altLang="en-US" b="0" dirty="0">
                <a:latin typeface="Times New Roman" pitchFamily="18" charset="0"/>
              </a:rPr>
              <a:t>，且文件</a:t>
            </a:r>
            <a:r>
              <a:rPr lang="en-US" altLang="zh-CN" b="0" dirty="0">
                <a:latin typeface="Times New Roman" pitchFamily="18" charset="0"/>
              </a:rPr>
              <a:t>test.txt</a:t>
            </a:r>
            <a:r>
              <a:rPr lang="zh-CN" altLang="en-US" b="0" dirty="0">
                <a:latin typeface="Times New Roman" pitchFamily="18" charset="0"/>
              </a:rPr>
              <a:t>中内容为：</a:t>
            </a:r>
          </a:p>
          <a:p>
            <a:pPr lvl="1" algn="just">
              <a:spcBef>
                <a:spcPct val="50000"/>
              </a:spcBef>
            </a:pPr>
            <a:r>
              <a:rPr lang="en-US" altLang="zh-CN" b="0" dirty="0">
                <a:latin typeface="Times New Roman" pitchFamily="18" charset="0"/>
              </a:rPr>
              <a:t>Now is the time</a:t>
            </a:r>
          </a:p>
          <a:p>
            <a:pPr lvl="1" algn="just">
              <a:spcBef>
                <a:spcPct val="50000"/>
              </a:spcBef>
            </a:pPr>
            <a:r>
              <a:rPr lang="en-US" altLang="zh-CN" b="0" dirty="0">
                <a:latin typeface="Times New Roman" pitchFamily="18" charset="0"/>
              </a:rPr>
              <a:t>for all good</a:t>
            </a:r>
          </a:p>
          <a:p>
            <a:pPr lvl="1" algn="just">
              <a:spcBef>
                <a:spcPct val="50000"/>
              </a:spcBef>
            </a:pPr>
            <a:r>
              <a:rPr lang="en-US" altLang="zh-CN" b="0" dirty="0">
                <a:latin typeface="Times New Roman" pitchFamily="18" charset="0"/>
              </a:rPr>
              <a:t>men to come to the aid</a:t>
            </a:r>
          </a:p>
          <a:p>
            <a:pPr lvl="1" algn="just">
              <a:spcBef>
                <a:spcPct val="50000"/>
              </a:spcBef>
            </a:pPr>
            <a:r>
              <a:rPr lang="en-US" altLang="zh-CN" b="0" dirty="0">
                <a:latin typeface="Times New Roman" pitchFamily="18" charset="0"/>
              </a:rPr>
              <a:t>of their party</a:t>
            </a:r>
          </a:p>
          <a:p>
            <a:pPr algn="just">
              <a:spcBef>
                <a:spcPct val="50000"/>
              </a:spcBef>
            </a:pPr>
            <a:r>
              <a:rPr lang="zh-CN" altLang="en-US" b="0" dirty="0">
                <a:latin typeface="Times New Roman" pitchFamily="18" charset="0"/>
              </a:rPr>
              <a:t>则屏幕输出：</a:t>
            </a:r>
          </a:p>
          <a:p>
            <a:pPr lvl="1"/>
            <a:r>
              <a:rPr lang="en-US" altLang="zh-CN" b="0" dirty="0">
                <a:solidFill>
                  <a:srgbClr val="0000CC"/>
                </a:solidFill>
              </a:rPr>
              <a:t>this is</a:t>
            </a:r>
            <a:r>
              <a:rPr lang="en-US" altLang="zh-CN" dirty="0">
                <a:solidFill>
                  <a:srgbClr val="0000CC"/>
                </a:solidFill>
              </a:rPr>
              <a:t> </a:t>
            </a:r>
            <a:r>
              <a:rPr lang="en-US" altLang="zh-CN" b="0" i="1" u="sng" dirty="0">
                <a:solidFill>
                  <a:srgbClr val="0000CC"/>
                </a:solidFill>
              </a:rPr>
              <a:t>the</a:t>
            </a:r>
            <a:r>
              <a:rPr lang="en-US" altLang="zh-CN" b="0" dirty="0">
                <a:solidFill>
                  <a:srgbClr val="0000CC"/>
                </a:solidFill>
              </a:rPr>
              <a:t> time</a:t>
            </a:r>
          </a:p>
          <a:p>
            <a:pPr lvl="1"/>
            <a:r>
              <a:rPr lang="en-US" altLang="zh-CN" b="0" dirty="0">
                <a:solidFill>
                  <a:srgbClr val="0000CC"/>
                </a:solidFill>
              </a:rPr>
              <a:t>men to come to </a:t>
            </a:r>
            <a:r>
              <a:rPr lang="en-US" altLang="zh-CN" b="0" i="1" u="sng" dirty="0">
                <a:solidFill>
                  <a:srgbClr val="0000CC"/>
                </a:solidFill>
              </a:rPr>
              <a:t>the</a:t>
            </a:r>
            <a:r>
              <a:rPr lang="en-US" altLang="zh-CN" b="0" dirty="0">
                <a:solidFill>
                  <a:srgbClr val="0000CC"/>
                </a:solidFill>
              </a:rPr>
              <a:t> aid</a:t>
            </a:r>
          </a:p>
          <a:p>
            <a:pPr lvl="1"/>
            <a:r>
              <a:rPr lang="en-US" altLang="zh-CN" b="0" dirty="0">
                <a:solidFill>
                  <a:srgbClr val="0000CC"/>
                </a:solidFill>
              </a:rPr>
              <a:t>of </a:t>
            </a:r>
            <a:r>
              <a:rPr lang="en-US" altLang="zh-CN" b="0" i="1" u="sng" dirty="0">
                <a:solidFill>
                  <a:srgbClr val="0000CC"/>
                </a:solidFill>
              </a:rPr>
              <a:t>the</a:t>
            </a:r>
            <a:r>
              <a:rPr lang="en-US" altLang="zh-CN" b="0" dirty="0">
                <a:solidFill>
                  <a:srgbClr val="0000CC"/>
                </a:solidFill>
              </a:rPr>
              <a:t>ir party</a:t>
            </a:r>
          </a:p>
        </p:txBody>
      </p:sp>
      <p:sp>
        <p:nvSpPr>
          <p:cNvPr id="2" name="对话气泡: 矩形 1">
            <a:extLst>
              <a:ext uri="{FF2B5EF4-FFF2-40B4-BE49-F238E27FC236}">
                <a16:creationId xmlns="" xmlns:a16="http://schemas.microsoft.com/office/drawing/2014/main" id="{3BFA791A-6287-443C-87AC-AF74E19D4F3C}"/>
              </a:ext>
            </a:extLst>
          </p:cNvPr>
          <p:cNvSpPr/>
          <p:nvPr/>
        </p:nvSpPr>
        <p:spPr bwMode="auto">
          <a:xfrm>
            <a:off x="6582908" y="3047419"/>
            <a:ext cx="5026436" cy="1448824"/>
          </a:xfrm>
          <a:prstGeom prst="wedgeRectCallout">
            <a:avLst>
              <a:gd name="adj1" fmla="val -47310"/>
              <a:gd name="adj2" fmla="val -47876"/>
            </a:avLst>
          </a:prstGeom>
          <a:solidFill>
            <a:schemeClr val="bg1">
              <a:lumMod val="85000"/>
            </a:schemeClr>
          </a:solidFill>
          <a:ln w="9525" cap="flat" cmpd="sng" algn="ctr">
            <a:noFill/>
            <a:prstDash val="solid"/>
            <a:round/>
            <a:headEnd type="none" w="med" len="med"/>
            <a:tailEnd type="none" w="med" len="med"/>
          </a:ln>
          <a:effectLst/>
        </p:spPr>
        <p:txBody>
          <a:bodyPr vert="horz" wrap="none" lIns="108932" tIns="54466" rIns="108932" bIns="54466" numCol="1" rtlCol="0" anchor="t" anchorCtr="0" compatLnSpc="1">
            <a:prstTxWarp prst="textNoShape">
              <a:avLst/>
            </a:prstTxWarp>
            <a:spAutoFit/>
          </a:bodyPr>
          <a:lstStyle/>
          <a:p>
            <a:r>
              <a:rPr lang="zh-CN" altLang="en-US" sz="2900" b="0" dirty="0">
                <a:latin typeface="仿宋" panose="02010609060101010101" pitchFamily="49" charset="-122"/>
                <a:ea typeface="仿宋" panose="02010609060101010101" pitchFamily="49" charset="-122"/>
              </a:rPr>
              <a:t>其它特殊情况：</a:t>
            </a:r>
            <a:endParaRPr lang="en-US" altLang="zh-CN" sz="2900" b="0" dirty="0">
              <a:latin typeface="仿宋" panose="02010609060101010101" pitchFamily="49" charset="-122"/>
              <a:ea typeface="仿宋" panose="02010609060101010101" pitchFamily="49" charset="-122"/>
            </a:endParaRPr>
          </a:p>
          <a:p>
            <a:pPr marL="340414" indent="-340414">
              <a:buFont typeface="Arial" panose="020B0604020202020204" pitchFamily="34" charset="0"/>
              <a:buChar char="•"/>
            </a:pPr>
            <a:r>
              <a:rPr lang="zh-CN" altLang="en-US" sz="2900" b="0" dirty="0">
                <a:latin typeface="仿宋" panose="02010609060101010101" pitchFamily="49" charset="-122"/>
                <a:ea typeface="仿宋" panose="02010609060101010101" pitchFamily="49" charset="-122"/>
              </a:rPr>
              <a:t>要查找的串在一行的头、尾</a:t>
            </a:r>
            <a:endParaRPr lang="en-US" altLang="zh-CN" sz="2900" b="0" dirty="0">
              <a:latin typeface="仿宋" panose="02010609060101010101" pitchFamily="49" charset="-122"/>
              <a:ea typeface="仿宋" panose="02010609060101010101" pitchFamily="49" charset="-122"/>
            </a:endParaRPr>
          </a:p>
          <a:p>
            <a:pPr marL="340414" indent="-340414">
              <a:buFont typeface="Arial" panose="020B0604020202020204" pitchFamily="34" charset="0"/>
              <a:buChar char="•"/>
            </a:pPr>
            <a:r>
              <a:rPr lang="zh-CN" altLang="en-US" sz="2900" b="0" dirty="0">
                <a:latin typeface="仿宋" panose="02010609060101010101" pitchFamily="49" charset="-122"/>
                <a:ea typeface="仿宋" panose="02010609060101010101" pitchFamily="49" charset="-122"/>
              </a:rPr>
              <a:t>要查找的串在文件中不存在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 calcmode="lin" valueType="num">
                                      <p:cBhvr additive="base">
                                        <p:cTn id="7" dur="10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17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anim calcmode="lin" valueType="num">
                                      <p:cBhvr additive="base">
                                        <p:cTn id="11" dur="1000" fill="hold"/>
                                        <p:tgtEl>
                                          <p:spTgt spid="161795">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617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1795">
                                            <p:txEl>
                                              <p:pRg st="2" end="2"/>
                                            </p:txEl>
                                          </p:spTgt>
                                        </p:tgtEl>
                                        <p:attrNameLst>
                                          <p:attrName>style.visibility</p:attrName>
                                        </p:attrNameLst>
                                      </p:cBhvr>
                                      <p:to>
                                        <p:strVal val="visible"/>
                                      </p:to>
                                    </p:set>
                                    <p:anim calcmode="lin" valueType="num">
                                      <p:cBhvr additive="base">
                                        <p:cTn id="15" dur="1000" fill="hold"/>
                                        <p:tgtEl>
                                          <p:spTgt spid="161795">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617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1795">
                                            <p:txEl>
                                              <p:pRg st="3" end="3"/>
                                            </p:txEl>
                                          </p:spTgt>
                                        </p:tgtEl>
                                        <p:attrNameLst>
                                          <p:attrName>style.visibility</p:attrName>
                                        </p:attrNameLst>
                                      </p:cBhvr>
                                      <p:to>
                                        <p:strVal val="visible"/>
                                      </p:to>
                                    </p:set>
                                    <p:anim calcmode="lin" valueType="num">
                                      <p:cBhvr additive="base">
                                        <p:cTn id="19" dur="1000" fill="hold"/>
                                        <p:tgtEl>
                                          <p:spTgt spid="161795">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617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1795">
                                            <p:txEl>
                                              <p:pRg st="4" end="4"/>
                                            </p:txEl>
                                          </p:spTgt>
                                        </p:tgtEl>
                                        <p:attrNameLst>
                                          <p:attrName>style.visibility</p:attrName>
                                        </p:attrNameLst>
                                      </p:cBhvr>
                                      <p:to>
                                        <p:strVal val="visible"/>
                                      </p:to>
                                    </p:set>
                                    <p:anim calcmode="lin" valueType="num">
                                      <p:cBhvr additive="base">
                                        <p:cTn id="23" dur="1000" fill="hold"/>
                                        <p:tgtEl>
                                          <p:spTgt spid="161795">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161795">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61795">
                                            <p:txEl>
                                              <p:pRg st="5" end="5"/>
                                            </p:txEl>
                                          </p:spTgt>
                                        </p:tgtEl>
                                        <p:attrNameLst>
                                          <p:attrName>style.visibility</p:attrName>
                                        </p:attrNameLst>
                                      </p:cBhvr>
                                      <p:to>
                                        <p:strVal val="visible"/>
                                      </p:to>
                                    </p:set>
                                    <p:anim calcmode="lin" valueType="num">
                                      <p:cBhvr additive="base">
                                        <p:cTn id="28" dur="1000" fill="hold"/>
                                        <p:tgtEl>
                                          <p:spTgt spid="161795">
                                            <p:txEl>
                                              <p:pRg st="5" end="5"/>
                                            </p:txEl>
                                          </p:spTgt>
                                        </p:tgtEl>
                                        <p:attrNameLst>
                                          <p:attrName>ppt_x</p:attrName>
                                        </p:attrNameLst>
                                      </p:cBhvr>
                                      <p:tavLst>
                                        <p:tav tm="0">
                                          <p:val>
                                            <p:strVal val="#ppt_x"/>
                                          </p:val>
                                        </p:tav>
                                        <p:tav tm="100000">
                                          <p:val>
                                            <p:strVal val="#ppt_x"/>
                                          </p:val>
                                        </p:tav>
                                      </p:tavLst>
                                    </p:anim>
                                    <p:anim calcmode="lin" valueType="num">
                                      <p:cBhvr additive="base">
                                        <p:cTn id="29" dur="1000" fill="hold"/>
                                        <p:tgtEl>
                                          <p:spTgt spid="161795">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61795">
                                            <p:txEl>
                                              <p:pRg st="6" end="6"/>
                                            </p:txEl>
                                          </p:spTgt>
                                        </p:tgtEl>
                                        <p:attrNameLst>
                                          <p:attrName>style.visibility</p:attrName>
                                        </p:attrNameLst>
                                      </p:cBhvr>
                                      <p:to>
                                        <p:strVal val="visible"/>
                                      </p:to>
                                    </p:set>
                                    <p:anim calcmode="lin" valueType="num">
                                      <p:cBhvr additive="base">
                                        <p:cTn id="32" dur="1000" fill="hold"/>
                                        <p:tgtEl>
                                          <p:spTgt spid="161795">
                                            <p:txEl>
                                              <p:pRg st="6" end="6"/>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161795">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61795">
                                            <p:txEl>
                                              <p:pRg st="7" end="7"/>
                                            </p:txEl>
                                          </p:spTgt>
                                        </p:tgtEl>
                                        <p:attrNameLst>
                                          <p:attrName>style.visibility</p:attrName>
                                        </p:attrNameLst>
                                      </p:cBhvr>
                                      <p:to>
                                        <p:strVal val="visible"/>
                                      </p:to>
                                    </p:set>
                                    <p:anim calcmode="lin" valueType="num">
                                      <p:cBhvr additive="base">
                                        <p:cTn id="36" dur="1000" fill="hold"/>
                                        <p:tgtEl>
                                          <p:spTgt spid="161795">
                                            <p:txEl>
                                              <p:pRg st="7" end="7"/>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161795">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61795">
                                            <p:txEl>
                                              <p:pRg st="8" end="8"/>
                                            </p:txEl>
                                          </p:spTgt>
                                        </p:tgtEl>
                                        <p:attrNameLst>
                                          <p:attrName>style.visibility</p:attrName>
                                        </p:attrNameLst>
                                      </p:cBhvr>
                                      <p:to>
                                        <p:strVal val="visible"/>
                                      </p:to>
                                    </p:set>
                                    <p:anim calcmode="lin" valueType="num">
                                      <p:cBhvr additive="base">
                                        <p:cTn id="40" dur="1000" fill="hold"/>
                                        <p:tgtEl>
                                          <p:spTgt spid="161795">
                                            <p:txEl>
                                              <p:pRg st="8" end="8"/>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1617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1000"/>
                                        <p:tgtEl>
                                          <p:spTgt spid="2"/>
                                        </p:tgtEl>
                                      </p:cBhvr>
                                    </p:animEffect>
                                    <p:anim calcmode="lin" valueType="num">
                                      <p:cBhvr>
                                        <p:cTn id="47" dur="1000" fill="hold"/>
                                        <p:tgtEl>
                                          <p:spTgt spid="2"/>
                                        </p:tgtEl>
                                        <p:attrNameLst>
                                          <p:attrName>ppt_x</p:attrName>
                                        </p:attrNameLst>
                                      </p:cBhvr>
                                      <p:tavLst>
                                        <p:tav tm="0">
                                          <p:val>
                                            <p:strVal val="#ppt_x"/>
                                          </p:val>
                                        </p:tav>
                                        <p:tav tm="100000">
                                          <p:val>
                                            <p:strVal val="#ppt_x"/>
                                          </p:val>
                                        </p:tav>
                                      </p:tavLst>
                                    </p:anim>
                                    <p:anim calcmode="lin" valueType="num">
                                      <p:cBhvr>
                                        <p:cTn id="4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38F1819-4708-435B-83B4-8639E241AF5C}"/>
              </a:ext>
            </a:extLst>
          </p:cNvPr>
          <p:cNvSpPr>
            <a:spLocks noGrp="1"/>
          </p:cNvSpPr>
          <p:nvPr>
            <p:ph type="title"/>
          </p:nvPr>
        </p:nvSpPr>
        <p:spPr/>
        <p:txBody>
          <a:bodyPr/>
          <a:lstStyle/>
          <a:p>
            <a:r>
              <a:rPr lang="zh-CN" altLang="en-US" b="0" dirty="0"/>
              <a:t>朴素字符串查找算法性能</a:t>
            </a:r>
          </a:p>
        </p:txBody>
      </p:sp>
      <p:sp>
        <p:nvSpPr>
          <p:cNvPr id="5" name="灯片编号占位符 4">
            <a:extLst>
              <a:ext uri="{FF2B5EF4-FFF2-40B4-BE49-F238E27FC236}">
                <a16:creationId xmlns="" xmlns:a16="http://schemas.microsoft.com/office/drawing/2014/main" id="{813A4F97-F582-4782-A57B-48B012E5011B}"/>
              </a:ext>
            </a:extLst>
          </p:cNvPr>
          <p:cNvSpPr>
            <a:spLocks noGrp="1"/>
          </p:cNvSpPr>
          <p:nvPr>
            <p:ph type="sldNum" sz="quarter" idx="11"/>
          </p:nvPr>
        </p:nvSpPr>
        <p:spPr/>
        <p:txBody>
          <a:bodyPr/>
          <a:lstStyle/>
          <a:p>
            <a:pPr>
              <a:defRPr/>
            </a:pPr>
            <a:fld id="{96804E8C-638B-4B2C-82B6-ECCB48FF4CF4}" type="slidenum">
              <a:rPr lang="en-US" altLang="zh-CN" smtClean="0"/>
              <a:pPr>
                <a:defRPr/>
              </a:pPr>
              <a:t>23</a:t>
            </a:fld>
            <a:endParaRPr lang="en-US" altLang="zh-CN"/>
          </a:p>
        </p:txBody>
      </p:sp>
      <p:grpSp>
        <p:nvGrpSpPr>
          <p:cNvPr id="7" name="Group 189">
            <a:extLst>
              <a:ext uri="{FF2B5EF4-FFF2-40B4-BE49-F238E27FC236}">
                <a16:creationId xmlns="" xmlns:a16="http://schemas.microsoft.com/office/drawing/2014/main" id="{8062216A-0760-439D-8DC0-8CE85A2FEEFE}"/>
              </a:ext>
            </a:extLst>
          </p:cNvPr>
          <p:cNvGrpSpPr>
            <a:grpSpLocks/>
          </p:cNvGrpSpPr>
          <p:nvPr/>
        </p:nvGrpSpPr>
        <p:grpSpPr bwMode="auto">
          <a:xfrm>
            <a:off x="7038454" y="4870118"/>
            <a:ext cx="4549217" cy="906106"/>
            <a:chOff x="1020" y="3444"/>
            <a:chExt cx="2147" cy="485"/>
          </a:xfrm>
        </p:grpSpPr>
        <p:sp>
          <p:nvSpPr>
            <p:cNvPr id="8" name="Rectangle 186">
              <a:extLst>
                <a:ext uri="{FF2B5EF4-FFF2-40B4-BE49-F238E27FC236}">
                  <a16:creationId xmlns="" xmlns:a16="http://schemas.microsoft.com/office/drawing/2014/main" id="{3F25015A-94B1-4931-B2D1-7E6C7D173620}"/>
                </a:ext>
              </a:extLst>
            </p:cNvPr>
            <p:cNvSpPr>
              <a:spLocks noChangeArrowheads="1"/>
            </p:cNvSpPr>
            <p:nvPr/>
          </p:nvSpPr>
          <p:spPr bwMode="auto">
            <a:xfrm>
              <a:off x="1066" y="3521"/>
              <a:ext cx="1950" cy="408"/>
            </a:xfrm>
            <a:prstGeom prst="rect">
              <a:avLst/>
            </a:prstGeom>
            <a:solidFill>
              <a:srgbClr val="00CCFF"/>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9" name="Text Box 187">
              <a:extLst>
                <a:ext uri="{FF2B5EF4-FFF2-40B4-BE49-F238E27FC236}">
                  <a16:creationId xmlns="" xmlns:a16="http://schemas.microsoft.com/office/drawing/2014/main" id="{328CE70B-90C5-42FC-9A49-BC6EFC053244}"/>
                </a:ext>
              </a:extLst>
            </p:cNvPr>
            <p:cNvSpPr txBox="1">
              <a:spLocks noChangeArrowheads="1"/>
            </p:cNvSpPr>
            <p:nvPr/>
          </p:nvSpPr>
          <p:spPr bwMode="auto">
            <a:xfrm>
              <a:off x="1020" y="3444"/>
              <a:ext cx="1181" cy="445"/>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endParaRPr lang="en-US" altLang="zh-CN" sz="3000" dirty="0">
                <a:solidFill>
                  <a:srgbClr val="00007A"/>
                </a:solidFill>
                <a:latin typeface="Times New Roman" pitchFamily="18" charset="0"/>
              </a:endParaRPr>
            </a:p>
            <a:p>
              <a:pPr eaLnBrk="1" hangingPunct="1">
                <a:lnSpc>
                  <a:spcPct val="80000"/>
                </a:lnSpc>
              </a:pPr>
              <a:r>
                <a:rPr lang="zh-CN" altLang="en-US" sz="3000" dirty="0">
                  <a:solidFill>
                    <a:srgbClr val="00007A"/>
                  </a:solidFill>
                  <a:latin typeface="Times New Roman" pitchFamily="18" charset="0"/>
                </a:rPr>
                <a:t>时间复杂度为</a:t>
              </a:r>
              <a:endParaRPr lang="zh-CN" altLang="en-US" sz="3000" dirty="0">
                <a:solidFill>
                  <a:srgbClr val="00007A"/>
                </a:solidFill>
                <a:latin typeface="Times New Roman" pitchFamily="18" charset="0"/>
                <a:ea typeface="宋体" charset="-122"/>
              </a:endParaRPr>
            </a:p>
          </p:txBody>
        </p:sp>
        <p:sp>
          <p:nvSpPr>
            <p:cNvPr id="10" name="Text Box 188">
              <a:extLst>
                <a:ext uri="{FF2B5EF4-FFF2-40B4-BE49-F238E27FC236}">
                  <a16:creationId xmlns="" xmlns:a16="http://schemas.microsoft.com/office/drawing/2014/main" id="{6542E2AE-6BBC-4472-9B5A-5A6FBBBC68EE}"/>
                </a:ext>
              </a:extLst>
            </p:cNvPr>
            <p:cNvSpPr txBox="1">
              <a:spLocks noChangeArrowheads="1"/>
            </p:cNvSpPr>
            <p:nvPr/>
          </p:nvSpPr>
          <p:spPr bwMode="auto">
            <a:xfrm rot="37477">
              <a:off x="2245" y="3512"/>
              <a:ext cx="922" cy="371"/>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eaLnBrk="1" hangingPunct="1"/>
              <a:r>
                <a:rPr lang="en-US" altLang="zh-CN" sz="3900" dirty="0">
                  <a:solidFill>
                    <a:srgbClr val="FF3300"/>
                  </a:solidFill>
                  <a:latin typeface="Times New Roman" pitchFamily="18" charset="0"/>
                  <a:ea typeface="宋体" charset="-122"/>
                  <a:cs typeface="Times New Roman" pitchFamily="18" charset="0"/>
                </a:rPr>
                <a:t>O</a:t>
              </a:r>
              <a:r>
                <a:rPr lang="en-US" altLang="zh-CN" sz="3100" dirty="0">
                  <a:solidFill>
                    <a:srgbClr val="FF3300"/>
                  </a:solidFill>
                  <a:latin typeface="Times New Roman" pitchFamily="18" charset="0"/>
                  <a:ea typeface="宋体" charset="-122"/>
                  <a:cs typeface="Times New Roman" pitchFamily="18" charset="0"/>
                </a:rPr>
                <a:t>(N*M</a:t>
              </a:r>
              <a:r>
                <a:rPr lang="en-US" altLang="zh-CN" sz="3100" dirty="0">
                  <a:solidFill>
                    <a:srgbClr val="FF3300"/>
                  </a:solidFill>
                  <a:latin typeface="Times New Roman" pitchFamily="18" charset="0"/>
                  <a:ea typeface="宋体" charset="-122"/>
                </a:rPr>
                <a:t>)</a:t>
              </a:r>
            </a:p>
          </p:txBody>
        </p:sp>
      </p:grpSp>
      <p:sp>
        <p:nvSpPr>
          <p:cNvPr id="11" name="AutoShape 9">
            <a:extLst>
              <a:ext uri="{FF2B5EF4-FFF2-40B4-BE49-F238E27FC236}">
                <a16:creationId xmlns="" xmlns:a16="http://schemas.microsoft.com/office/drawing/2014/main" id="{BFB1866E-E07E-48E0-B027-54655B4F2A9C}"/>
              </a:ext>
            </a:extLst>
          </p:cNvPr>
          <p:cNvSpPr>
            <a:spLocks noChangeArrowheads="1"/>
          </p:cNvSpPr>
          <p:nvPr/>
        </p:nvSpPr>
        <p:spPr bwMode="auto">
          <a:xfrm>
            <a:off x="7062254" y="1038423"/>
            <a:ext cx="4430093" cy="1872257"/>
          </a:xfrm>
          <a:prstGeom prst="wedgeRoundRectCallout">
            <a:avLst>
              <a:gd name="adj1" fmla="val -105416"/>
              <a:gd name="adj2" fmla="val 43249"/>
              <a:gd name="adj3" fmla="val 16667"/>
            </a:avLst>
          </a:prstGeom>
          <a:solidFill>
            <a:schemeClr val="accent1"/>
          </a:solidFill>
          <a:ln w="9525">
            <a:solidFill>
              <a:schemeClr val="tx1"/>
            </a:solidFill>
            <a:miter lim="800000"/>
            <a:headEnd/>
            <a:tailEnd/>
          </a:ln>
        </p:spPr>
        <p:txBody>
          <a:bodyPr lIns="108932" tIns="54466" rIns="108932" bIns="54466"/>
          <a:lstStyle/>
          <a:p>
            <a:pPr>
              <a:defRPr/>
            </a:pPr>
            <a:r>
              <a:rPr lang="zh-CN" altLang="en-US" sz="2200" b="0" dirty="0"/>
              <a:t>显然，在最坏情况下（被查找的串不存在），该算法语句的最大执行频度为：</a:t>
            </a:r>
            <a:r>
              <a:rPr lang="en-US" altLang="zh-CN" sz="2200" b="0" dirty="0"/>
              <a:t>N*M</a:t>
            </a:r>
            <a:r>
              <a:rPr lang="zh-CN" altLang="en-US" sz="2200" b="0" dirty="0"/>
              <a:t>。</a:t>
            </a:r>
            <a:endParaRPr lang="en-US" altLang="zh-CN" sz="2200" b="0" dirty="0"/>
          </a:p>
          <a:p>
            <a:pPr>
              <a:defRPr/>
            </a:pPr>
            <a:r>
              <a:rPr lang="en-US" altLang="zh-CN" sz="2200" b="0" dirty="0"/>
              <a:t>N</a:t>
            </a:r>
            <a:r>
              <a:rPr lang="zh-CN" altLang="en-US" sz="2200" b="0" dirty="0"/>
              <a:t>为源串的长度，</a:t>
            </a:r>
            <a:r>
              <a:rPr lang="en-US" altLang="zh-CN" sz="2200" b="0" dirty="0"/>
              <a:t>M</a:t>
            </a:r>
            <a:r>
              <a:rPr lang="zh-CN" altLang="en-US" sz="2200" b="0" dirty="0"/>
              <a:t>为要查找的串的长度。</a:t>
            </a:r>
          </a:p>
        </p:txBody>
      </p:sp>
      <p:sp>
        <p:nvSpPr>
          <p:cNvPr id="3" name="矩形 2"/>
          <p:cNvSpPr/>
          <p:nvPr/>
        </p:nvSpPr>
        <p:spPr>
          <a:xfrm>
            <a:off x="845766" y="1038423"/>
            <a:ext cx="6102350" cy="5847755"/>
          </a:xfrm>
          <a:prstGeom prst="rect">
            <a:avLst/>
          </a:prstGeom>
        </p:spPr>
        <p:txBody>
          <a:bodyPr>
            <a:spAutoFit/>
          </a:bodyPr>
          <a:lstStyle/>
          <a:p>
            <a:pPr algn="just">
              <a:spcBef>
                <a:spcPct val="50000"/>
              </a:spcBef>
            </a:pPr>
            <a:r>
              <a:rPr lang="en-US" altLang="zh-CN" sz="2200" b="0" dirty="0" err="1">
                <a:latin typeface="Times New Roman" pitchFamily="18" charset="0"/>
              </a:rPr>
              <a:t>int</a:t>
            </a:r>
            <a:r>
              <a:rPr lang="en-US" altLang="zh-CN" sz="2200" b="0" dirty="0">
                <a:latin typeface="Times New Roman" pitchFamily="18" charset="0"/>
              </a:rPr>
              <a:t> index(char s[ ], char t[ ])</a:t>
            </a:r>
          </a:p>
          <a:p>
            <a:pPr algn="just">
              <a:spcBef>
                <a:spcPct val="50000"/>
              </a:spcBef>
            </a:pPr>
            <a:r>
              <a:rPr lang="en-US" altLang="zh-CN" sz="2200" b="0" dirty="0">
                <a:latin typeface="Times New Roman" pitchFamily="18" charset="0"/>
              </a:rPr>
              <a:t>{</a:t>
            </a:r>
          </a:p>
          <a:p>
            <a:pPr lvl="1" algn="just">
              <a:spcBef>
                <a:spcPct val="50000"/>
              </a:spcBef>
            </a:pPr>
            <a:r>
              <a:rPr lang="en-US" altLang="zh-CN" sz="2200" b="0" dirty="0" err="1">
                <a:latin typeface="Times New Roman" pitchFamily="18" charset="0"/>
              </a:rPr>
              <a:t>int</a:t>
            </a:r>
            <a:r>
              <a:rPr lang="en-US" altLang="zh-CN" sz="2200" b="0" dirty="0">
                <a:latin typeface="Times New Roman" pitchFamily="18" charset="0"/>
              </a:rPr>
              <a:t> i, j, k;</a:t>
            </a:r>
          </a:p>
          <a:p>
            <a:pPr lvl="1" algn="just">
              <a:spcBef>
                <a:spcPct val="50000"/>
              </a:spcBef>
            </a:pPr>
            <a:r>
              <a:rPr lang="en-US" altLang="zh-CN" sz="2200" b="0" dirty="0">
                <a:latin typeface="Times New Roman" pitchFamily="18" charset="0"/>
              </a:rPr>
              <a:t>for(i =0; s[i] != ‘\0’; i++){</a:t>
            </a:r>
          </a:p>
          <a:p>
            <a:pPr lvl="2" algn="just">
              <a:spcBef>
                <a:spcPct val="50000"/>
              </a:spcBef>
            </a:pPr>
            <a:r>
              <a:rPr lang="en-US" altLang="zh-CN" sz="2200" b="0" dirty="0">
                <a:latin typeface="Times New Roman" pitchFamily="18" charset="0"/>
              </a:rPr>
              <a:t>for(j=</a:t>
            </a:r>
            <a:r>
              <a:rPr lang="en-US" altLang="zh-CN" sz="2200" b="0" dirty="0" err="1">
                <a:latin typeface="Times New Roman" pitchFamily="18" charset="0"/>
              </a:rPr>
              <a:t>i,k</a:t>
            </a:r>
            <a:r>
              <a:rPr lang="en-US" altLang="zh-CN" sz="2200" b="0" dirty="0">
                <a:latin typeface="Times New Roman" pitchFamily="18" charset="0"/>
              </a:rPr>
              <a:t>=0;t[k]!=‘\0’&amp;&amp;s[j]==t[k]; j++,k++)</a:t>
            </a:r>
          </a:p>
          <a:p>
            <a:pPr lvl="3" algn="just">
              <a:spcBef>
                <a:spcPct val="50000"/>
              </a:spcBef>
            </a:pPr>
            <a:r>
              <a:rPr lang="en-US" altLang="zh-CN" sz="2200" b="0" dirty="0">
                <a:latin typeface="Times New Roman" pitchFamily="18" charset="0"/>
              </a:rPr>
              <a:t>;</a:t>
            </a:r>
          </a:p>
          <a:p>
            <a:pPr lvl="2" algn="just">
              <a:spcBef>
                <a:spcPct val="50000"/>
              </a:spcBef>
            </a:pPr>
            <a:r>
              <a:rPr lang="en-US" altLang="zh-CN" sz="2200" b="0" dirty="0">
                <a:latin typeface="Times New Roman" pitchFamily="18" charset="0"/>
              </a:rPr>
              <a:t>if(t[k] == ‘\0’)</a:t>
            </a:r>
          </a:p>
          <a:p>
            <a:pPr lvl="3" algn="just">
              <a:spcBef>
                <a:spcPct val="50000"/>
              </a:spcBef>
            </a:pPr>
            <a:r>
              <a:rPr lang="en-US" altLang="zh-CN" sz="2200" b="0" dirty="0">
                <a:latin typeface="Times New Roman" pitchFamily="18" charset="0"/>
              </a:rPr>
              <a:t>return ( i);</a:t>
            </a:r>
          </a:p>
          <a:p>
            <a:pPr lvl="1" algn="just">
              <a:spcBef>
                <a:spcPct val="50000"/>
              </a:spcBef>
            </a:pPr>
            <a:r>
              <a:rPr lang="en-US" altLang="zh-CN" sz="2200" b="0" dirty="0">
                <a:latin typeface="Times New Roman" pitchFamily="18" charset="0"/>
              </a:rPr>
              <a:t>}</a:t>
            </a:r>
          </a:p>
          <a:p>
            <a:pPr lvl="1" algn="just">
              <a:spcBef>
                <a:spcPct val="50000"/>
              </a:spcBef>
            </a:pPr>
            <a:r>
              <a:rPr lang="en-US" altLang="zh-CN" sz="2200" b="0" dirty="0">
                <a:latin typeface="Times New Roman" pitchFamily="18" charset="0"/>
              </a:rPr>
              <a:t>return ( -1);</a:t>
            </a:r>
          </a:p>
          <a:p>
            <a:pPr algn="just">
              <a:spcBef>
                <a:spcPct val="50000"/>
              </a:spcBef>
            </a:pPr>
            <a:r>
              <a:rPr lang="en-US" altLang="zh-CN" sz="2200" b="0" dirty="0">
                <a:latin typeface="Times New Roman" pitchFamily="18" charset="0"/>
              </a:rPr>
              <a:t>}</a:t>
            </a:r>
          </a:p>
        </p:txBody>
      </p:sp>
    </p:spTree>
    <p:extLst>
      <p:ext uri="{BB962C8B-B14F-4D97-AF65-F5344CB8AC3E}">
        <p14:creationId xmlns:p14="http://schemas.microsoft.com/office/powerpoint/2010/main" val="1863708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4"/>
          <p:cNvSpPr>
            <a:spLocks noGrp="1"/>
          </p:cNvSpPr>
          <p:nvPr>
            <p:ph type="sldNum" sz="quarter" idx="11"/>
          </p:nvPr>
        </p:nvSpPr>
        <p:spPr>
          <a:noFill/>
        </p:spPr>
        <p:txBody>
          <a:bodyPr/>
          <a:lstStyle/>
          <a:p>
            <a:fld id="{08D67B90-F7A0-435A-9E6C-F2E5111D072C}" type="slidenum">
              <a:rPr lang="en-US" altLang="zh-CN" smtClean="0"/>
              <a:pPr/>
              <a:t>24</a:t>
            </a:fld>
            <a:endParaRPr lang="en-US" altLang="zh-CN"/>
          </a:p>
        </p:txBody>
      </p:sp>
      <p:sp>
        <p:nvSpPr>
          <p:cNvPr id="133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1</a:t>
            </a:r>
          </a:p>
        </p:txBody>
      </p:sp>
      <p:sp>
        <p:nvSpPr>
          <p:cNvPr id="200707" name="Rectangle 3"/>
          <p:cNvSpPr>
            <a:spLocks noGrp="1" noChangeArrowheads="1"/>
          </p:cNvSpPr>
          <p:nvPr>
            <p:ph type="body" idx="1"/>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实现了大小写相关的字符串查找，即</a:t>
            </a:r>
            <a:r>
              <a:rPr lang="zh-CN" altLang="en-US" dirty="0" smtClean="0">
                <a:ea typeface="宋体" pitchFamily="2" charset="-122"/>
              </a:rPr>
              <a:t>字符串“</a:t>
            </a:r>
            <a:r>
              <a:rPr lang="en-US" altLang="zh-CN" dirty="0" smtClean="0">
                <a:ea typeface="宋体" pitchFamily="2" charset="-122"/>
              </a:rPr>
              <a:t>the</a:t>
            </a:r>
            <a:r>
              <a:rPr lang="en-US" altLang="zh-CN" dirty="0">
                <a:ea typeface="宋体" pitchFamily="2" charset="-122"/>
              </a:rPr>
              <a:t>”</a:t>
            </a:r>
            <a:r>
              <a:rPr lang="zh-CN" altLang="en-US" dirty="0" smtClean="0">
                <a:ea typeface="宋体" pitchFamily="2" charset="-122"/>
              </a:rPr>
              <a:t>和“</a:t>
            </a:r>
            <a:r>
              <a:rPr lang="en-US" altLang="zh-CN" dirty="0" smtClean="0">
                <a:ea typeface="宋体" pitchFamily="2" charset="-122"/>
              </a:rPr>
              <a:t>The”</a:t>
            </a:r>
            <a:r>
              <a:rPr lang="zh-CN" altLang="en-US" dirty="0">
                <a:ea typeface="宋体" pitchFamily="2" charset="-122"/>
              </a:rPr>
              <a:t>是不同字符串。请实现</a:t>
            </a:r>
            <a:r>
              <a:rPr lang="zh-CN" altLang="en-US" dirty="0">
                <a:solidFill>
                  <a:srgbClr val="0000CC"/>
                </a:solidFill>
                <a:ea typeface="宋体" pitchFamily="2" charset="-122"/>
              </a:rPr>
              <a:t>大小写无关</a:t>
            </a:r>
            <a:r>
              <a:rPr lang="zh-CN" altLang="en-US" dirty="0">
                <a:ea typeface="宋体" pitchFamily="2" charset="-122"/>
              </a:rPr>
              <a:t>的字符串查找。</a:t>
            </a:r>
          </a:p>
          <a:p>
            <a:r>
              <a:rPr lang="zh-CN" altLang="en-US" dirty="0">
                <a:ea typeface="宋体" pitchFamily="2" charset="-122"/>
              </a:rPr>
              <a:t>算法分析：</a:t>
            </a:r>
          </a:p>
        </p:txBody>
      </p:sp>
      <p:sp>
        <p:nvSpPr>
          <p:cNvPr id="7" name="矩形 6"/>
          <p:cNvSpPr/>
          <p:nvPr/>
        </p:nvSpPr>
        <p:spPr>
          <a:xfrm>
            <a:off x="361312" y="3285745"/>
            <a:ext cx="4228870" cy="2695319"/>
          </a:xfrm>
          <a:prstGeom prst="rect">
            <a:avLst/>
          </a:prstGeom>
        </p:spPr>
        <p:txBody>
          <a:bodyPr wrap="square" lIns="108932" tIns="54466" rIns="108932" bIns="54466">
            <a:spAutoFit/>
          </a:bodyPr>
          <a:lstStyle/>
          <a:p>
            <a:pPr marL="1892" indent="-77539"/>
            <a:r>
              <a:rPr lang="zh-CN" altLang="en-US" b="0" dirty="0">
                <a:latin typeface="楷体" pitchFamily="49" charset="-122"/>
                <a:ea typeface="楷体" pitchFamily="49" charset="-122"/>
              </a:rPr>
              <a:t>在比较字符时，可将要比较字符均转换为小写或大写即可实现大小写无关查找。</a:t>
            </a:r>
            <a:endParaRPr lang="en-US" altLang="zh-CN" b="0" dirty="0">
              <a:latin typeface="楷体" pitchFamily="49" charset="-122"/>
              <a:ea typeface="楷体" pitchFamily="49" charset="-122"/>
            </a:endParaRPr>
          </a:p>
          <a:p>
            <a:pPr marL="1892" indent="-77539"/>
            <a:endParaRPr lang="zh-CN" altLang="en-US" b="0" dirty="0">
              <a:latin typeface="楷体" pitchFamily="49" charset="-122"/>
              <a:ea typeface="楷体" pitchFamily="49" charset="-122"/>
            </a:endParaRPr>
          </a:p>
          <a:p>
            <a:pPr marL="1892" indent="-77539"/>
            <a:r>
              <a:rPr lang="zh-CN" altLang="en-US" b="0" dirty="0">
                <a:latin typeface="楷体" pitchFamily="49" charset="-122"/>
                <a:ea typeface="楷体" pitchFamily="49" charset="-122"/>
              </a:rPr>
              <a:t>设函数</a:t>
            </a:r>
            <a:r>
              <a:rPr lang="en-US" altLang="zh-CN" b="0" dirty="0">
                <a:latin typeface="楷体" pitchFamily="49" charset="-122"/>
                <a:ea typeface="楷体" pitchFamily="49" charset="-122"/>
              </a:rPr>
              <a:t>char </a:t>
            </a:r>
            <a:r>
              <a:rPr lang="en-US" altLang="zh-CN" b="0" dirty="0" err="1">
                <a:latin typeface="楷体" pitchFamily="49" charset="-122"/>
                <a:ea typeface="楷体" pitchFamily="49" charset="-122"/>
              </a:rPr>
              <a:t>tolower</a:t>
            </a:r>
            <a:r>
              <a:rPr lang="en-US" altLang="zh-CN" b="0" dirty="0">
                <a:latin typeface="楷体" pitchFamily="49" charset="-122"/>
                <a:ea typeface="楷体" pitchFamily="49" charset="-122"/>
              </a:rPr>
              <a:t>(char c)</a:t>
            </a:r>
            <a:r>
              <a:rPr lang="zh-CN" altLang="en-US" b="0" dirty="0">
                <a:latin typeface="楷体" pitchFamily="49" charset="-122"/>
                <a:ea typeface="楷体" pitchFamily="49" charset="-122"/>
              </a:rPr>
              <a:t>用于将字符</a:t>
            </a:r>
            <a:r>
              <a:rPr lang="en-US" altLang="zh-CN" b="0" dirty="0">
                <a:latin typeface="楷体" pitchFamily="49" charset="-122"/>
                <a:ea typeface="楷体" pitchFamily="49" charset="-122"/>
              </a:rPr>
              <a:t>c</a:t>
            </a:r>
            <a:r>
              <a:rPr lang="zh-CN" altLang="en-US" b="0" dirty="0">
                <a:latin typeface="楷体" pitchFamily="49" charset="-122"/>
                <a:ea typeface="楷体" pitchFamily="49" charset="-122"/>
              </a:rPr>
              <a:t>转换为相应小写字符，则上面</a:t>
            </a:r>
            <a:r>
              <a:rPr lang="en-US" altLang="zh-CN" b="0" dirty="0">
                <a:latin typeface="楷体" pitchFamily="49" charset="-122"/>
                <a:ea typeface="楷体" pitchFamily="49" charset="-122"/>
              </a:rPr>
              <a:t>index</a:t>
            </a:r>
            <a:r>
              <a:rPr lang="zh-CN" altLang="en-US" b="0" dirty="0">
                <a:latin typeface="楷体" pitchFamily="49" charset="-122"/>
                <a:ea typeface="楷体" pitchFamily="49" charset="-122"/>
              </a:rPr>
              <a:t>可改为：</a:t>
            </a:r>
          </a:p>
        </p:txBody>
      </p:sp>
      <p:pic>
        <p:nvPicPr>
          <p:cNvPr id="8" name="图片 7">
            <a:extLst>
              <a:ext uri="{FF2B5EF4-FFF2-40B4-BE49-F238E27FC236}">
                <a16:creationId xmlns="" xmlns:a16="http://schemas.microsoft.com/office/drawing/2014/main" id="{1B7ED9C1-929D-4306-879C-BBF3123262AB}"/>
              </a:ext>
            </a:extLst>
          </p:cNvPr>
          <p:cNvPicPr>
            <a:picLocks noChangeAspect="1"/>
          </p:cNvPicPr>
          <p:nvPr/>
        </p:nvPicPr>
        <p:blipFill>
          <a:blip r:embed="rId3" cstate="print"/>
          <a:stretch>
            <a:fillRect/>
          </a:stretch>
        </p:blipFill>
        <p:spPr>
          <a:xfrm>
            <a:off x="7447899" y="-34287"/>
            <a:ext cx="4756801" cy="1488099"/>
          </a:xfrm>
          <a:prstGeom prst="rect">
            <a:avLst/>
          </a:prstGeom>
        </p:spPr>
      </p:pic>
      <p:sp>
        <p:nvSpPr>
          <p:cNvPr id="200708" name="Text Box 4"/>
          <p:cNvSpPr txBox="1">
            <a:spLocks noChangeArrowheads="1"/>
          </p:cNvSpPr>
          <p:nvPr/>
        </p:nvSpPr>
        <p:spPr bwMode="auto">
          <a:xfrm>
            <a:off x="4590182" y="2336825"/>
            <a:ext cx="7614518" cy="4206502"/>
          </a:xfrm>
          <a:prstGeom prst="rect">
            <a:avLst/>
          </a:prstGeom>
          <a:solidFill>
            <a:schemeClr val="accent1"/>
          </a:solidFill>
          <a:ln w="12700" cap="sq">
            <a:noFill/>
            <a:miter lim="800000"/>
            <a:headEnd type="none" w="sm" len="sm"/>
            <a:tailEnd type="none" w="sm" len="sm"/>
          </a:ln>
        </p:spPr>
        <p:txBody>
          <a:bodyPr wrap="square" lIns="108932" tIns="54466" rIns="108932" bIns="54466">
            <a:spAutoFit/>
          </a:bodyPr>
          <a:lstStyle/>
          <a:p>
            <a:pPr algn="just">
              <a:lnSpc>
                <a:spcPct val="80000"/>
              </a:lnSpc>
              <a:spcBef>
                <a:spcPts val="600"/>
              </a:spcBef>
            </a:pPr>
            <a:r>
              <a:rPr lang="en-US" altLang="zh-CN" sz="2200" b="0" dirty="0" err="1">
                <a:latin typeface="Times New Roman" pitchFamily="18" charset="0"/>
              </a:rPr>
              <a:t>int</a:t>
            </a:r>
            <a:r>
              <a:rPr lang="en-US" altLang="zh-CN" sz="2200" b="0" dirty="0">
                <a:latin typeface="Times New Roman" pitchFamily="18" charset="0"/>
              </a:rPr>
              <a:t> index(char s[ ], char t[ ])</a:t>
            </a:r>
          </a:p>
          <a:p>
            <a:pPr algn="just">
              <a:lnSpc>
                <a:spcPct val="80000"/>
              </a:lnSpc>
              <a:spcBef>
                <a:spcPts val="600"/>
              </a:spcBef>
            </a:pPr>
            <a:r>
              <a:rPr lang="en-US" altLang="zh-CN" sz="2200" b="0" dirty="0">
                <a:latin typeface="Times New Roman" pitchFamily="18" charset="0"/>
              </a:rPr>
              <a:t>{</a:t>
            </a:r>
          </a:p>
          <a:p>
            <a:pPr lvl="1" algn="just">
              <a:lnSpc>
                <a:spcPct val="80000"/>
              </a:lnSpc>
              <a:spcBef>
                <a:spcPts val="600"/>
              </a:spcBef>
            </a:pPr>
            <a:r>
              <a:rPr lang="en-US" altLang="zh-CN" sz="2200" b="0" dirty="0" err="1">
                <a:latin typeface="Times New Roman" pitchFamily="18" charset="0"/>
              </a:rPr>
              <a:t>int</a:t>
            </a:r>
            <a:r>
              <a:rPr lang="en-US" altLang="zh-CN" sz="2200" b="0" dirty="0">
                <a:latin typeface="Times New Roman" pitchFamily="18" charset="0"/>
              </a:rPr>
              <a:t> </a:t>
            </a:r>
            <a:r>
              <a:rPr lang="en-US" altLang="zh-CN" sz="2200" b="0" dirty="0" err="1">
                <a:latin typeface="Times New Roman" pitchFamily="18" charset="0"/>
              </a:rPr>
              <a:t>i</a:t>
            </a:r>
            <a:r>
              <a:rPr lang="en-US" altLang="zh-CN" sz="2200" b="0" dirty="0">
                <a:latin typeface="Times New Roman" pitchFamily="18" charset="0"/>
              </a:rPr>
              <a:t>, j, k;</a:t>
            </a:r>
          </a:p>
          <a:p>
            <a:pPr lvl="1" algn="just">
              <a:lnSpc>
                <a:spcPct val="80000"/>
              </a:lnSpc>
              <a:spcBef>
                <a:spcPts val="600"/>
              </a:spcBef>
            </a:pPr>
            <a:r>
              <a:rPr lang="en-US" altLang="zh-CN" sz="2200" b="0" dirty="0">
                <a:latin typeface="Times New Roman" pitchFamily="18" charset="0"/>
              </a:rPr>
              <a:t>for(</a:t>
            </a:r>
            <a:r>
              <a:rPr lang="en-US" altLang="zh-CN" sz="2200" b="0" dirty="0" err="1">
                <a:latin typeface="Times New Roman" pitchFamily="18" charset="0"/>
              </a:rPr>
              <a:t>i</a:t>
            </a:r>
            <a:r>
              <a:rPr lang="en-US" altLang="zh-CN" sz="2200" b="0" dirty="0">
                <a:latin typeface="Times New Roman" pitchFamily="18" charset="0"/>
              </a:rPr>
              <a:t> =0; s[</a:t>
            </a:r>
            <a:r>
              <a:rPr lang="en-US" altLang="zh-CN" sz="2200" b="0" dirty="0" err="1">
                <a:latin typeface="Times New Roman" pitchFamily="18" charset="0"/>
              </a:rPr>
              <a:t>i</a:t>
            </a:r>
            <a:r>
              <a:rPr lang="en-US" altLang="zh-CN" sz="2200" b="0" dirty="0">
                <a:latin typeface="Times New Roman" pitchFamily="18" charset="0"/>
              </a:rPr>
              <a:t>] != ‘\0’; </a:t>
            </a:r>
            <a:r>
              <a:rPr lang="en-US" altLang="zh-CN" sz="2200" b="0" dirty="0" err="1">
                <a:latin typeface="Times New Roman" pitchFamily="18" charset="0"/>
              </a:rPr>
              <a:t>i</a:t>
            </a:r>
            <a:r>
              <a:rPr lang="en-US" altLang="zh-CN" sz="2200" b="0" dirty="0">
                <a:latin typeface="Times New Roman" pitchFamily="18" charset="0"/>
              </a:rPr>
              <a:t>++){</a:t>
            </a:r>
          </a:p>
          <a:p>
            <a:pPr lvl="2" algn="just">
              <a:lnSpc>
                <a:spcPct val="80000"/>
              </a:lnSpc>
              <a:spcBef>
                <a:spcPts val="600"/>
              </a:spcBef>
            </a:pPr>
            <a:r>
              <a:rPr lang="en-US" altLang="zh-CN" sz="2200" b="0" dirty="0">
                <a:latin typeface="Times New Roman" pitchFamily="18" charset="0"/>
              </a:rPr>
              <a:t>for(j=</a:t>
            </a:r>
            <a:r>
              <a:rPr lang="en-US" altLang="zh-CN" sz="2200" b="0" dirty="0" err="1">
                <a:latin typeface="Times New Roman" pitchFamily="18" charset="0"/>
              </a:rPr>
              <a:t>i,k</a:t>
            </a:r>
            <a:r>
              <a:rPr lang="en-US" altLang="zh-CN" sz="2200" b="0" dirty="0">
                <a:latin typeface="Times New Roman" pitchFamily="18" charset="0"/>
              </a:rPr>
              <a:t>=0;t[k]!=‘\0’&amp;&amp;</a:t>
            </a:r>
            <a:r>
              <a:rPr lang="en-US" altLang="zh-CN" sz="2200" dirty="0" err="1">
                <a:solidFill>
                  <a:srgbClr val="0000CC"/>
                </a:solidFill>
                <a:latin typeface="Times New Roman" pitchFamily="18" charset="0"/>
              </a:rPr>
              <a:t>tolower</a:t>
            </a:r>
            <a:r>
              <a:rPr lang="en-US" altLang="zh-CN" sz="2200" dirty="0">
                <a:solidFill>
                  <a:srgbClr val="0000CC"/>
                </a:solidFill>
                <a:latin typeface="Times New Roman" pitchFamily="18" charset="0"/>
              </a:rPr>
              <a:t>(s[j])== </a:t>
            </a:r>
            <a:r>
              <a:rPr lang="en-US" altLang="zh-CN" sz="2200" dirty="0" err="1">
                <a:solidFill>
                  <a:srgbClr val="0000CC"/>
                </a:solidFill>
                <a:latin typeface="Times New Roman" pitchFamily="18" charset="0"/>
              </a:rPr>
              <a:t>tolower</a:t>
            </a:r>
            <a:r>
              <a:rPr lang="en-US" altLang="zh-CN" sz="2200" dirty="0">
                <a:solidFill>
                  <a:srgbClr val="0000CC"/>
                </a:solidFill>
                <a:latin typeface="Times New Roman" pitchFamily="18" charset="0"/>
              </a:rPr>
              <a:t>(t[k])</a:t>
            </a:r>
            <a:r>
              <a:rPr lang="en-US" altLang="zh-CN" sz="2200" b="0" dirty="0">
                <a:latin typeface="Times New Roman" pitchFamily="18" charset="0"/>
              </a:rPr>
              <a:t>;</a:t>
            </a:r>
          </a:p>
          <a:p>
            <a:pPr lvl="2" algn="just">
              <a:lnSpc>
                <a:spcPct val="80000"/>
              </a:lnSpc>
              <a:spcBef>
                <a:spcPts val="600"/>
              </a:spcBef>
            </a:pPr>
            <a:r>
              <a:rPr lang="en-US" altLang="zh-CN" sz="2200" b="0" dirty="0">
                <a:latin typeface="Times New Roman" pitchFamily="18" charset="0"/>
              </a:rPr>
              <a:t>        j++,k++)</a:t>
            </a:r>
          </a:p>
          <a:p>
            <a:pPr lvl="3" algn="just">
              <a:lnSpc>
                <a:spcPct val="80000"/>
              </a:lnSpc>
              <a:spcBef>
                <a:spcPts val="600"/>
              </a:spcBef>
            </a:pPr>
            <a:r>
              <a:rPr lang="en-US" altLang="zh-CN" sz="2200" b="0" dirty="0">
                <a:latin typeface="Times New Roman" pitchFamily="18" charset="0"/>
              </a:rPr>
              <a:t>;</a:t>
            </a:r>
          </a:p>
          <a:p>
            <a:pPr lvl="2" algn="just">
              <a:lnSpc>
                <a:spcPct val="80000"/>
              </a:lnSpc>
              <a:spcBef>
                <a:spcPts val="600"/>
              </a:spcBef>
            </a:pPr>
            <a:r>
              <a:rPr lang="en-US" altLang="zh-CN" sz="2200" b="0" dirty="0">
                <a:latin typeface="Times New Roman" pitchFamily="18" charset="0"/>
              </a:rPr>
              <a:t>if(t[k] == ‘\0’)</a:t>
            </a:r>
          </a:p>
          <a:p>
            <a:pPr lvl="3" algn="just">
              <a:lnSpc>
                <a:spcPct val="80000"/>
              </a:lnSpc>
              <a:spcBef>
                <a:spcPts val="600"/>
              </a:spcBef>
            </a:pPr>
            <a:r>
              <a:rPr lang="en-US" altLang="zh-CN" sz="2200" b="0" dirty="0">
                <a:latin typeface="Times New Roman" pitchFamily="18" charset="0"/>
              </a:rPr>
              <a:t>return ( </a:t>
            </a:r>
            <a:r>
              <a:rPr lang="en-US" altLang="zh-CN" sz="2200" b="0" dirty="0" err="1">
                <a:latin typeface="Times New Roman" pitchFamily="18" charset="0"/>
              </a:rPr>
              <a:t>i</a:t>
            </a:r>
            <a:r>
              <a:rPr lang="en-US" altLang="zh-CN" sz="2200" b="0" dirty="0">
                <a:latin typeface="Times New Roman" pitchFamily="18" charset="0"/>
              </a:rPr>
              <a:t>);</a:t>
            </a:r>
          </a:p>
          <a:p>
            <a:pPr lvl="1" algn="just">
              <a:lnSpc>
                <a:spcPct val="80000"/>
              </a:lnSpc>
              <a:spcBef>
                <a:spcPts val="600"/>
              </a:spcBef>
            </a:pPr>
            <a:r>
              <a:rPr lang="en-US" altLang="zh-CN" sz="2200" b="0" dirty="0">
                <a:latin typeface="Times New Roman" pitchFamily="18" charset="0"/>
              </a:rPr>
              <a:t>}</a:t>
            </a:r>
          </a:p>
          <a:p>
            <a:pPr lvl="1" algn="just">
              <a:lnSpc>
                <a:spcPct val="80000"/>
              </a:lnSpc>
              <a:spcBef>
                <a:spcPts val="600"/>
              </a:spcBef>
            </a:pPr>
            <a:r>
              <a:rPr lang="en-US" altLang="zh-CN" sz="2200" b="0" dirty="0">
                <a:latin typeface="Times New Roman" pitchFamily="18" charset="0"/>
              </a:rPr>
              <a:t>return ( -1);</a:t>
            </a:r>
          </a:p>
          <a:p>
            <a:pPr algn="just">
              <a:lnSpc>
                <a:spcPct val="80000"/>
              </a:lnSpc>
              <a:spcBef>
                <a:spcPts val="600"/>
              </a:spcBef>
            </a:pPr>
            <a:r>
              <a:rPr lang="en-US" altLang="zh-CN" sz="2200" b="0"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blinds(horizontal)">
                                      <p:cBhvr>
                                        <p:cTn id="7" dur="500"/>
                                        <p:tgtEl>
                                          <p:spTgt spid="200707">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0707">
                                            <p:txEl>
                                              <p:pRg st="1" end="1"/>
                                            </p:txEl>
                                          </p:spTgt>
                                        </p:tgtEl>
                                        <p:attrNameLst>
                                          <p:attrName>style.visibility</p:attrName>
                                        </p:attrNameLst>
                                      </p:cBhvr>
                                      <p:to>
                                        <p:strVal val="visible"/>
                                      </p:to>
                                    </p:set>
                                    <p:animEffect transition="in" filter="blinds(horizontal)">
                                      <p:cBhvr>
                                        <p:cTn id="15" dur="500"/>
                                        <p:tgtEl>
                                          <p:spTgt spid="200707">
                                            <p:txEl>
                                              <p:pRg st="1" end="1"/>
                                            </p:txEl>
                                          </p:spTgt>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par>
                          <p:cTn id="20" fill="hold">
                            <p:stCondLst>
                              <p:cond delay="1000"/>
                            </p:stCondLst>
                            <p:childTnLst>
                              <p:par>
                                <p:cTn id="21" presetID="3" presetClass="entr" presetSubtype="10" fill="hold" grpId="0" nodeType="afterEffect">
                                  <p:stCondLst>
                                    <p:cond delay="750"/>
                                  </p:stCondLst>
                                  <p:childTnLst>
                                    <p:set>
                                      <p:cBhvr>
                                        <p:cTn id="22" dur="1" fill="hold">
                                          <p:stCondLst>
                                            <p:cond delay="0"/>
                                          </p:stCondLst>
                                        </p:cTn>
                                        <p:tgtEl>
                                          <p:spTgt spid="200708"/>
                                        </p:tgtEl>
                                        <p:attrNameLst>
                                          <p:attrName>style.visibility</p:attrName>
                                        </p:attrNameLst>
                                      </p:cBhvr>
                                      <p:to>
                                        <p:strVal val="visible"/>
                                      </p:to>
                                    </p:set>
                                    <p:animEffect transition="in" filter="blinds(horizontal)">
                                      <p:cBhvr>
                                        <p:cTn id="23" dur="25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070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4"/>
          <p:cNvSpPr>
            <a:spLocks noGrp="1"/>
          </p:cNvSpPr>
          <p:nvPr>
            <p:ph type="sldNum" sz="quarter" idx="11"/>
          </p:nvPr>
        </p:nvSpPr>
        <p:spPr>
          <a:noFill/>
        </p:spPr>
        <p:txBody>
          <a:bodyPr/>
          <a:lstStyle/>
          <a:p>
            <a:fld id="{AF724400-2BDC-44E6-91AA-04C63028D2EC}" type="slidenum">
              <a:rPr lang="en-US" altLang="zh-CN" smtClean="0"/>
              <a:pPr/>
              <a:t>25</a:t>
            </a:fld>
            <a:endParaRPr lang="en-US" altLang="zh-CN"/>
          </a:p>
        </p:txBody>
      </p:sp>
      <p:sp>
        <p:nvSpPr>
          <p:cNvPr id="1434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4</a:t>
            </a:r>
            <a:r>
              <a:rPr lang="zh-CN" altLang="en-US" dirty="0" smtClean="0">
                <a:ea typeface="宋体" pitchFamily="2" charset="-122"/>
              </a:rPr>
              <a:t>：</a:t>
            </a:r>
            <a:r>
              <a:rPr lang="zh-CN" altLang="en-US" dirty="0">
                <a:ea typeface="宋体" pitchFamily="2" charset="-122"/>
              </a:rPr>
              <a:t>函数</a:t>
            </a:r>
            <a:r>
              <a:rPr lang="en-US" altLang="zh-CN" dirty="0" err="1">
                <a:ea typeface="宋体" pitchFamily="2" charset="-122"/>
              </a:rPr>
              <a:t>tolower</a:t>
            </a:r>
            <a:r>
              <a:rPr lang="zh-CN" altLang="en-US" dirty="0">
                <a:ea typeface="宋体" pitchFamily="2" charset="-122"/>
              </a:rPr>
              <a:t>实现</a:t>
            </a:r>
          </a:p>
        </p:txBody>
      </p:sp>
      <p:sp>
        <p:nvSpPr>
          <p:cNvPr id="201731" name="Rectangle 3"/>
          <p:cNvSpPr>
            <a:spLocks noGrp="1" noChangeArrowheads="1"/>
          </p:cNvSpPr>
          <p:nvPr>
            <p:ph type="body" idx="1"/>
          </p:nvPr>
        </p:nvSpPr>
        <p:spPr/>
        <p:txBody>
          <a:bodyPr/>
          <a:lstStyle/>
          <a:p>
            <a:r>
              <a:rPr lang="zh-CN" altLang="en-US" dirty="0">
                <a:ea typeface="宋体" pitchFamily="2" charset="-122"/>
              </a:rPr>
              <a:t>方法一：</a:t>
            </a:r>
          </a:p>
          <a:p>
            <a:pPr lvl="1">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char  </a:t>
            </a:r>
            <a:r>
              <a:rPr lang="en-US" altLang="zh-CN" sz="2400" dirty="0" err="1">
                <a:latin typeface="Times New Roman" pitchFamily="18" charset="0"/>
                <a:ea typeface="宋体" pitchFamily="2" charset="-122"/>
                <a:cs typeface="Times New Roman" pitchFamily="18" charset="0"/>
              </a:rPr>
              <a:t>tolower</a:t>
            </a:r>
            <a:r>
              <a:rPr lang="en-US" altLang="zh-CN" sz="2400" dirty="0">
                <a:latin typeface="Times New Roman" pitchFamily="18" charset="0"/>
                <a:ea typeface="宋体" pitchFamily="2" charset="-122"/>
                <a:cs typeface="Times New Roman" pitchFamily="18" charset="0"/>
              </a:rPr>
              <a:t>(char c)</a:t>
            </a:r>
          </a:p>
          <a:p>
            <a:pPr lvl="1">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a:t>
            </a:r>
          </a:p>
          <a:p>
            <a:pPr lvl="1">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if( c &gt;=‘A’ &amp;&amp; c&lt;=‘Z’)</a:t>
            </a:r>
          </a:p>
          <a:p>
            <a:pPr lvl="1">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return ‘a’ – ‘A’ + c;</a:t>
            </a:r>
          </a:p>
          <a:p>
            <a:pPr lvl="1">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return c;</a:t>
            </a:r>
          </a:p>
          <a:p>
            <a:pPr lvl="1">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 </a:t>
            </a:r>
          </a:p>
          <a:p>
            <a:r>
              <a:rPr lang="zh-CN" altLang="en-US" dirty="0">
                <a:ea typeface="宋体" pitchFamily="2" charset="-122"/>
              </a:rPr>
              <a:t>方法二：对于像</a:t>
            </a:r>
            <a:r>
              <a:rPr lang="en-US" altLang="zh-CN" dirty="0" err="1">
                <a:ea typeface="宋体" pitchFamily="2" charset="-122"/>
              </a:rPr>
              <a:t>tolower</a:t>
            </a:r>
            <a:r>
              <a:rPr lang="zh-CN" altLang="en-US" dirty="0">
                <a:ea typeface="宋体" pitchFamily="2" charset="-122"/>
              </a:rPr>
              <a:t>这样功能简单的函数，可以用宏函数来实现。</a:t>
            </a:r>
          </a:p>
          <a:p>
            <a:pPr lvl="1">
              <a:buFont typeface="Wingdings" pitchFamily="2" charset="2"/>
              <a:buNone/>
            </a:pPr>
            <a:r>
              <a:rPr lang="en-US" altLang="zh-CN" sz="2400" b="1" dirty="0">
                <a:solidFill>
                  <a:srgbClr val="0000CC"/>
                </a:solidFill>
                <a:latin typeface="Times New Roman" pitchFamily="18" charset="0"/>
                <a:ea typeface="宋体" pitchFamily="2" charset="-122"/>
                <a:cs typeface="Times New Roman" pitchFamily="18" charset="0"/>
              </a:rPr>
              <a:t>#define </a:t>
            </a:r>
            <a:r>
              <a:rPr lang="en-US" altLang="zh-CN" sz="2400" b="1" dirty="0" err="1">
                <a:solidFill>
                  <a:srgbClr val="0000CC"/>
                </a:solidFill>
                <a:latin typeface="Times New Roman" pitchFamily="18" charset="0"/>
                <a:ea typeface="宋体" pitchFamily="2" charset="-122"/>
                <a:cs typeface="Times New Roman" pitchFamily="18" charset="0"/>
              </a:rPr>
              <a:t>tolower</a:t>
            </a:r>
            <a:r>
              <a:rPr lang="en-US" altLang="zh-CN" sz="2400" b="1" dirty="0">
                <a:solidFill>
                  <a:srgbClr val="0000CC"/>
                </a:solidFill>
                <a:latin typeface="Times New Roman" pitchFamily="18" charset="0"/>
                <a:ea typeface="宋体" pitchFamily="2" charset="-122"/>
                <a:cs typeface="Times New Roman" pitchFamily="18" charset="0"/>
              </a:rPr>
              <a:t>(c) 	(c&gt;=‘A’&amp;&amp;c&lt;=‘Z’ ? ‘</a:t>
            </a:r>
            <a:r>
              <a:rPr lang="en-US" altLang="zh-CN" sz="2400" b="1" dirty="0" err="1">
                <a:solidFill>
                  <a:srgbClr val="0000CC"/>
                </a:solidFill>
                <a:latin typeface="Times New Roman" pitchFamily="18" charset="0"/>
                <a:ea typeface="宋体" pitchFamily="2" charset="-122"/>
                <a:cs typeface="Times New Roman" pitchFamily="18" charset="0"/>
              </a:rPr>
              <a:t>a’-’A’+c:c</a:t>
            </a:r>
            <a:r>
              <a:rPr lang="en-US" altLang="zh-CN" sz="2400" b="1" dirty="0">
                <a:solidFill>
                  <a:srgbClr val="0000CC"/>
                </a:solidFill>
                <a:latin typeface="Times New Roman" pitchFamily="18" charset="0"/>
                <a:ea typeface="宋体" pitchFamily="2" charset="-122"/>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1731">
                                            <p:txEl>
                                              <p:pRg st="1" end="1"/>
                                            </p:txEl>
                                          </p:spTgt>
                                        </p:tgtEl>
                                        <p:attrNameLst>
                                          <p:attrName>style.visibility</p:attrName>
                                        </p:attrNameLst>
                                      </p:cBhvr>
                                      <p:to>
                                        <p:strVal val="visible"/>
                                      </p:to>
                                    </p:set>
                                    <p:anim calcmode="lin" valueType="num">
                                      <p:cBhvr additive="base">
                                        <p:cTn id="7" dur="500" fill="hold"/>
                                        <p:tgtEl>
                                          <p:spTgt spid="2017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1731">
                                            <p:txEl>
                                              <p:pRg st="2" end="2"/>
                                            </p:txEl>
                                          </p:spTgt>
                                        </p:tgtEl>
                                        <p:attrNameLst>
                                          <p:attrName>style.visibility</p:attrName>
                                        </p:attrNameLst>
                                      </p:cBhvr>
                                      <p:to>
                                        <p:strVal val="visible"/>
                                      </p:to>
                                    </p:set>
                                    <p:anim calcmode="lin" valueType="num">
                                      <p:cBhvr additive="base">
                                        <p:cTn id="11" dur="500" fill="hold"/>
                                        <p:tgtEl>
                                          <p:spTgt spid="2017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173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1731">
                                            <p:txEl>
                                              <p:pRg st="3" end="3"/>
                                            </p:txEl>
                                          </p:spTgt>
                                        </p:tgtEl>
                                        <p:attrNameLst>
                                          <p:attrName>style.visibility</p:attrName>
                                        </p:attrNameLst>
                                      </p:cBhvr>
                                      <p:to>
                                        <p:strVal val="visible"/>
                                      </p:to>
                                    </p:set>
                                    <p:anim calcmode="lin" valueType="num">
                                      <p:cBhvr additive="base">
                                        <p:cTn id="15" dur="500" fill="hold"/>
                                        <p:tgtEl>
                                          <p:spTgt spid="2017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17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1731">
                                            <p:txEl>
                                              <p:pRg st="4" end="4"/>
                                            </p:txEl>
                                          </p:spTgt>
                                        </p:tgtEl>
                                        <p:attrNameLst>
                                          <p:attrName>style.visibility</p:attrName>
                                        </p:attrNameLst>
                                      </p:cBhvr>
                                      <p:to>
                                        <p:strVal val="visible"/>
                                      </p:to>
                                    </p:set>
                                    <p:anim calcmode="lin" valueType="num">
                                      <p:cBhvr additive="base">
                                        <p:cTn id="19" dur="500" fill="hold"/>
                                        <p:tgtEl>
                                          <p:spTgt spid="2017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17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1731">
                                            <p:txEl>
                                              <p:pRg st="5" end="5"/>
                                            </p:txEl>
                                          </p:spTgt>
                                        </p:tgtEl>
                                        <p:attrNameLst>
                                          <p:attrName>style.visibility</p:attrName>
                                        </p:attrNameLst>
                                      </p:cBhvr>
                                      <p:to>
                                        <p:strVal val="visible"/>
                                      </p:to>
                                    </p:set>
                                    <p:anim calcmode="lin" valueType="num">
                                      <p:cBhvr additive="base">
                                        <p:cTn id="23" dur="500" fill="hold"/>
                                        <p:tgtEl>
                                          <p:spTgt spid="2017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173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1731">
                                            <p:txEl>
                                              <p:pRg st="6" end="6"/>
                                            </p:txEl>
                                          </p:spTgt>
                                        </p:tgtEl>
                                        <p:attrNameLst>
                                          <p:attrName>style.visibility</p:attrName>
                                        </p:attrNameLst>
                                      </p:cBhvr>
                                      <p:to>
                                        <p:strVal val="visible"/>
                                      </p:to>
                                    </p:set>
                                    <p:anim calcmode="lin" valueType="num">
                                      <p:cBhvr additive="base">
                                        <p:cTn id="27" dur="500" fill="hold"/>
                                        <p:tgtEl>
                                          <p:spTgt spid="2017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17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01731">
                                            <p:txEl>
                                              <p:pRg st="7" end="7"/>
                                            </p:txEl>
                                          </p:spTgt>
                                        </p:tgtEl>
                                        <p:attrNameLst>
                                          <p:attrName>style.visibility</p:attrName>
                                        </p:attrNameLst>
                                      </p:cBhvr>
                                      <p:to>
                                        <p:strVal val="visible"/>
                                      </p:to>
                                    </p:set>
                                    <p:animEffect transition="in" filter="blinds(horizontal)">
                                      <p:cBhvr>
                                        <p:cTn id="33" dur="500"/>
                                        <p:tgtEl>
                                          <p:spTgt spid="201731">
                                            <p:txEl>
                                              <p:pRg st="7" end="7"/>
                                            </p:txEl>
                                          </p:spTgt>
                                        </p:tgtEl>
                                      </p:cBhvr>
                                    </p:animEffect>
                                  </p:childTnLst>
                                </p:cTn>
                              </p:par>
                            </p:childTnLst>
                          </p:cTn>
                        </p:par>
                        <p:par>
                          <p:cTn id="34" fill="hold">
                            <p:stCondLst>
                              <p:cond delay="500"/>
                            </p:stCondLst>
                            <p:childTnLst>
                              <p:par>
                                <p:cTn id="35" presetID="2" presetClass="entr" presetSubtype="4" fill="hold" nodeType="afterEffect">
                                  <p:stCondLst>
                                    <p:cond delay="0"/>
                                  </p:stCondLst>
                                  <p:childTnLst>
                                    <p:set>
                                      <p:cBhvr>
                                        <p:cTn id="36" dur="1" fill="hold">
                                          <p:stCondLst>
                                            <p:cond delay="0"/>
                                          </p:stCondLst>
                                        </p:cTn>
                                        <p:tgtEl>
                                          <p:spTgt spid="201731">
                                            <p:txEl>
                                              <p:pRg st="8" end="8"/>
                                            </p:txEl>
                                          </p:spTgt>
                                        </p:tgtEl>
                                        <p:attrNameLst>
                                          <p:attrName>style.visibility</p:attrName>
                                        </p:attrNameLst>
                                      </p:cBhvr>
                                      <p:to>
                                        <p:strVal val="visible"/>
                                      </p:to>
                                    </p:set>
                                    <p:anim calcmode="lin" valueType="num">
                                      <p:cBhvr additive="base">
                                        <p:cTn id="37" dur="500" fill="hold"/>
                                        <p:tgtEl>
                                          <p:spTgt spid="20173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17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4"/>
          <p:cNvSpPr>
            <a:spLocks noGrp="1"/>
          </p:cNvSpPr>
          <p:nvPr>
            <p:ph type="sldNum" sz="quarter" idx="11"/>
          </p:nvPr>
        </p:nvSpPr>
        <p:spPr>
          <a:noFill/>
        </p:spPr>
        <p:txBody>
          <a:bodyPr/>
          <a:lstStyle/>
          <a:p>
            <a:fld id="{82C867F0-A123-4CB6-8A01-85013F17989A}" type="slidenum">
              <a:rPr lang="en-US" altLang="zh-CN" smtClean="0"/>
              <a:pPr/>
              <a:t>26</a:t>
            </a:fld>
            <a:endParaRPr lang="en-US" altLang="zh-CN"/>
          </a:p>
        </p:txBody>
      </p:sp>
      <p:sp>
        <p:nvSpPr>
          <p:cNvPr id="15364" name="Rectangle 2"/>
          <p:cNvSpPr>
            <a:spLocks noGrp="1" noChangeArrowheads="1"/>
          </p:cNvSpPr>
          <p:nvPr>
            <p:ph type="title"/>
          </p:nvPr>
        </p:nvSpPr>
        <p:spPr/>
        <p:txBody>
          <a:bodyPr/>
          <a:lstStyle/>
          <a:p>
            <a:r>
              <a:rPr lang="zh-CN" altLang="en-US" dirty="0">
                <a:ea typeface="宋体" pitchFamily="2" charset="-122"/>
              </a:rPr>
              <a:t>预处理指令：</a:t>
            </a:r>
            <a:r>
              <a:rPr lang="en-US" altLang="zh-CN" dirty="0">
                <a:ea typeface="宋体" pitchFamily="2" charset="-122"/>
              </a:rPr>
              <a:t>define</a:t>
            </a:r>
          </a:p>
        </p:txBody>
      </p:sp>
      <p:sp>
        <p:nvSpPr>
          <p:cNvPr id="15365" name="Rectangle 3"/>
          <p:cNvSpPr>
            <a:spLocks noGrp="1" noChangeArrowheads="1"/>
          </p:cNvSpPr>
          <p:nvPr>
            <p:ph type="body" idx="1"/>
          </p:nvPr>
        </p:nvSpPr>
        <p:spPr>
          <a:xfrm>
            <a:off x="1296816" y="1413104"/>
            <a:ext cx="9484069" cy="4557180"/>
          </a:xfrm>
        </p:spPr>
        <p:txBody>
          <a:bodyPr/>
          <a:lstStyle/>
          <a:p>
            <a:pPr marL="453885" indent="-453885">
              <a:lnSpc>
                <a:spcPct val="100000"/>
              </a:lnSpc>
              <a:spcBef>
                <a:spcPts val="600"/>
              </a:spcBef>
            </a:pPr>
            <a:r>
              <a:rPr lang="zh-CN" altLang="en-US" sz="2400" b="0" dirty="0">
                <a:latin typeface="Times New Roman" pitchFamily="18" charset="0"/>
                <a:ea typeface="宋体" pitchFamily="2" charset="-122"/>
                <a:cs typeface="Times New Roman" pitchFamily="18" charset="0"/>
              </a:rPr>
              <a:t>用途一：</a:t>
            </a:r>
            <a:r>
              <a:rPr lang="zh-CN" altLang="en-US" sz="2400" dirty="0">
                <a:latin typeface="Times New Roman" pitchFamily="18" charset="0"/>
                <a:ea typeface="宋体" pitchFamily="2" charset="-122"/>
                <a:cs typeface="Times New Roman" pitchFamily="18" charset="0"/>
              </a:rPr>
              <a:t>定义常量</a:t>
            </a:r>
            <a:r>
              <a:rPr lang="zh-CN" altLang="en-US" sz="2400" b="0" dirty="0">
                <a:latin typeface="Times New Roman" pitchFamily="18" charset="0"/>
                <a:ea typeface="宋体" pitchFamily="2" charset="-122"/>
                <a:cs typeface="Times New Roman" pitchFamily="18" charset="0"/>
              </a:rPr>
              <a:t>，如：</a:t>
            </a:r>
            <a:r>
              <a:rPr lang="en-US" altLang="zh-CN" sz="2400" b="0" dirty="0">
                <a:latin typeface="Times New Roman" pitchFamily="18" charset="0"/>
                <a:ea typeface="宋体" pitchFamily="2" charset="-122"/>
                <a:cs typeface="Times New Roman" pitchFamily="18" charset="0"/>
              </a:rPr>
              <a:t>#define  PI 3.14159</a:t>
            </a:r>
          </a:p>
          <a:p>
            <a:pPr marL="453885" indent="-453885">
              <a:lnSpc>
                <a:spcPct val="100000"/>
              </a:lnSpc>
              <a:spcBef>
                <a:spcPts val="600"/>
              </a:spcBef>
            </a:pPr>
            <a:r>
              <a:rPr lang="zh-CN" altLang="en-US" sz="2400" b="0" dirty="0">
                <a:latin typeface="Times New Roman" pitchFamily="18" charset="0"/>
                <a:ea typeface="宋体" pitchFamily="2" charset="-122"/>
                <a:cs typeface="Times New Roman" pitchFamily="18" charset="0"/>
              </a:rPr>
              <a:t>用途二：</a:t>
            </a:r>
            <a:r>
              <a:rPr lang="zh-CN" altLang="en-US" sz="2400" dirty="0">
                <a:latin typeface="Times New Roman" pitchFamily="18" charset="0"/>
                <a:ea typeface="宋体" pitchFamily="2" charset="-122"/>
                <a:cs typeface="Times New Roman" pitchFamily="18" charset="0"/>
              </a:rPr>
              <a:t>定义宏函数</a:t>
            </a:r>
          </a:p>
          <a:p>
            <a:pPr marL="922900" lvl="1" indent="-453885">
              <a:lnSpc>
                <a:spcPct val="100000"/>
              </a:lnSpc>
              <a:spcBef>
                <a:spcPts val="600"/>
              </a:spcBef>
              <a:buNone/>
            </a:pPr>
            <a:r>
              <a:rPr lang="zh-CN" altLang="en-US" sz="2400" dirty="0">
                <a:latin typeface="Times New Roman" pitchFamily="18" charset="0"/>
                <a:ea typeface="宋体" pitchFamily="2" charset="-122"/>
                <a:cs typeface="Times New Roman" pitchFamily="18" charset="0"/>
              </a:rPr>
              <a:t>宏定义还可带变元（参数）：</a:t>
            </a:r>
          </a:p>
          <a:p>
            <a:pPr marL="1412719" lvl="2" indent="-453885">
              <a:spcBef>
                <a:spcPts val="600"/>
              </a:spcBef>
              <a:buNone/>
            </a:pPr>
            <a:r>
              <a:rPr lang="en-US" altLang="zh-CN" b="1" i="1" dirty="0">
                <a:solidFill>
                  <a:srgbClr val="0000CC"/>
                </a:solidFill>
                <a:latin typeface="Times New Roman" pitchFamily="18" charset="0"/>
                <a:ea typeface="宋体" pitchFamily="2" charset="-122"/>
                <a:cs typeface="Times New Roman" pitchFamily="18" charset="0"/>
              </a:rPr>
              <a:t>#define  </a:t>
            </a:r>
            <a:r>
              <a:rPr lang="zh-CN" altLang="en-US" b="1" i="1" dirty="0">
                <a:solidFill>
                  <a:srgbClr val="0000CC"/>
                </a:solidFill>
                <a:latin typeface="Times New Roman" pitchFamily="18" charset="0"/>
                <a:ea typeface="宋体" pitchFamily="2" charset="-122"/>
                <a:cs typeface="Times New Roman" pitchFamily="18" charset="0"/>
              </a:rPr>
              <a:t>标识符</a:t>
            </a:r>
            <a:r>
              <a:rPr lang="en-US" altLang="zh-CN" b="1" i="1" dirty="0">
                <a:solidFill>
                  <a:srgbClr val="0000CC"/>
                </a:solidFill>
                <a:latin typeface="Times New Roman" pitchFamily="18" charset="0"/>
                <a:ea typeface="宋体" pitchFamily="2" charset="-122"/>
                <a:cs typeface="Times New Roman" pitchFamily="18" charset="0"/>
              </a:rPr>
              <a:t>(</a:t>
            </a:r>
            <a:r>
              <a:rPr lang="zh-CN" altLang="en-US" b="1" i="1" dirty="0">
                <a:solidFill>
                  <a:srgbClr val="0000CC"/>
                </a:solidFill>
                <a:latin typeface="Times New Roman" pitchFamily="18" charset="0"/>
                <a:ea typeface="宋体" pitchFamily="2" charset="-122"/>
                <a:cs typeface="Times New Roman" pitchFamily="18" charset="0"/>
              </a:rPr>
              <a:t>参数</a:t>
            </a:r>
            <a:r>
              <a:rPr lang="en-US" altLang="zh-CN" b="1" i="1" dirty="0">
                <a:solidFill>
                  <a:srgbClr val="0000CC"/>
                </a:solidFill>
                <a:latin typeface="Times New Roman" pitchFamily="18" charset="0"/>
                <a:ea typeface="宋体" pitchFamily="2" charset="-122"/>
                <a:cs typeface="Times New Roman" pitchFamily="18" charset="0"/>
              </a:rPr>
              <a:t>1, </a:t>
            </a:r>
            <a:r>
              <a:rPr lang="zh-CN" altLang="en-US" b="1" i="1" dirty="0">
                <a:solidFill>
                  <a:srgbClr val="0000CC"/>
                </a:solidFill>
                <a:latin typeface="Times New Roman" pitchFamily="18" charset="0"/>
                <a:ea typeface="宋体" pitchFamily="2" charset="-122"/>
                <a:cs typeface="Times New Roman" pitchFamily="18" charset="0"/>
              </a:rPr>
              <a:t>参数</a:t>
            </a:r>
            <a:r>
              <a:rPr lang="en-US" altLang="zh-CN" b="1" i="1" dirty="0">
                <a:solidFill>
                  <a:srgbClr val="0000CC"/>
                </a:solidFill>
                <a:latin typeface="Times New Roman" pitchFamily="18" charset="0"/>
                <a:ea typeface="宋体" pitchFamily="2" charset="-122"/>
                <a:cs typeface="Times New Roman" pitchFamily="18" charset="0"/>
              </a:rPr>
              <a:t>2,…)</a:t>
            </a:r>
            <a:r>
              <a:rPr lang="zh-CN" altLang="en-US" b="1" i="1" dirty="0">
                <a:solidFill>
                  <a:srgbClr val="0000CC"/>
                </a:solidFill>
                <a:latin typeface="Times New Roman" pitchFamily="18" charset="0"/>
                <a:ea typeface="宋体" pitchFamily="2" charset="-122"/>
                <a:cs typeface="Times New Roman" pitchFamily="18" charset="0"/>
              </a:rPr>
              <a:t>	  单词串</a:t>
            </a:r>
          </a:p>
          <a:p>
            <a:pPr marL="922900" lvl="1" indent="-453885">
              <a:lnSpc>
                <a:spcPct val="100000"/>
              </a:lnSpc>
              <a:spcBef>
                <a:spcPts val="600"/>
              </a:spcBef>
              <a:buNone/>
            </a:pPr>
            <a:r>
              <a:rPr lang="zh-CN" altLang="en-US" sz="2400" dirty="0">
                <a:latin typeface="Times New Roman" pitchFamily="18" charset="0"/>
                <a:ea typeface="宋体" pitchFamily="2" charset="-122"/>
                <a:cs typeface="Times New Roman" pitchFamily="18" charset="0"/>
              </a:rPr>
              <a:t>如：</a:t>
            </a:r>
          </a:p>
          <a:p>
            <a:pPr marL="1412719" lvl="2" indent="-453885">
              <a:spcBef>
                <a:spcPts val="600"/>
              </a:spcBef>
              <a:buNone/>
            </a:pPr>
            <a:r>
              <a:rPr lang="en-US" altLang="zh-CN" dirty="0">
                <a:latin typeface="Times New Roman" pitchFamily="18" charset="0"/>
                <a:ea typeface="宋体" pitchFamily="2" charset="-122"/>
                <a:cs typeface="Times New Roman" pitchFamily="18" charset="0"/>
              </a:rPr>
              <a:t>#define	max(A,B)   ((A)&gt;(B)?(A):(B))</a:t>
            </a:r>
          </a:p>
          <a:p>
            <a:pPr marL="922900" lvl="1" indent="-453885">
              <a:lnSpc>
                <a:spcPct val="100000"/>
              </a:lnSpc>
              <a:spcBef>
                <a:spcPts val="600"/>
              </a:spcBef>
              <a:buNone/>
            </a:pPr>
            <a:r>
              <a:rPr lang="zh-CN" altLang="en-US" sz="2400" dirty="0">
                <a:latin typeface="Times New Roman" pitchFamily="18" charset="0"/>
                <a:ea typeface="宋体" pitchFamily="2" charset="-122"/>
                <a:cs typeface="Times New Roman" pitchFamily="18" charset="0"/>
              </a:rPr>
              <a:t>于是语句</a:t>
            </a:r>
            <a:r>
              <a:rPr lang="en-US" altLang="zh-CN" sz="2400" dirty="0">
                <a:latin typeface="Times New Roman" pitchFamily="18" charset="0"/>
                <a:ea typeface="宋体" pitchFamily="2" charset="-122"/>
                <a:cs typeface="Times New Roman" pitchFamily="18" charset="0"/>
              </a:rPr>
              <a:t>x = max(</a:t>
            </a:r>
            <a:r>
              <a:rPr lang="en-US" altLang="zh-CN" sz="2400" dirty="0" err="1">
                <a:latin typeface="Times New Roman" pitchFamily="18" charset="0"/>
                <a:ea typeface="宋体" pitchFamily="2" charset="-122"/>
                <a:cs typeface="Times New Roman" pitchFamily="18" charset="0"/>
              </a:rPr>
              <a:t>p+q</a:t>
            </a: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r+s</a:t>
            </a:r>
            <a:r>
              <a:rPr lang="en-US" altLang="zh-CN" sz="2400"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被替换为：</a:t>
            </a:r>
          </a:p>
          <a:p>
            <a:pPr marL="1412719" lvl="2" indent="-453885">
              <a:spcBef>
                <a:spcPts val="600"/>
              </a:spcBef>
              <a:buNone/>
            </a:pPr>
            <a:r>
              <a:rPr lang="en-US" altLang="zh-CN" dirty="0">
                <a:latin typeface="Times New Roman" pitchFamily="18" charset="0"/>
                <a:ea typeface="宋体" pitchFamily="2" charset="-122"/>
                <a:cs typeface="Times New Roman" pitchFamily="18" charset="0"/>
              </a:rPr>
              <a:t>x = ((</a:t>
            </a:r>
            <a:r>
              <a:rPr lang="en-US" altLang="zh-CN" dirty="0" err="1">
                <a:latin typeface="Times New Roman" pitchFamily="18" charset="0"/>
                <a:ea typeface="宋体" pitchFamily="2" charset="-122"/>
                <a:cs typeface="Times New Roman" pitchFamily="18" charset="0"/>
              </a:rPr>
              <a:t>p+q</a:t>
            </a:r>
            <a:r>
              <a:rPr lang="en-US" altLang="zh-CN" dirty="0">
                <a:latin typeface="Times New Roman" pitchFamily="18" charset="0"/>
                <a:ea typeface="宋体" pitchFamily="2" charset="-122"/>
                <a:cs typeface="Times New Roman" pitchFamily="18" charset="0"/>
              </a:rPr>
              <a:t>) &gt; (</a:t>
            </a:r>
            <a:r>
              <a:rPr lang="en-US" altLang="zh-CN" dirty="0" err="1">
                <a:latin typeface="Times New Roman" pitchFamily="18" charset="0"/>
                <a:ea typeface="宋体" pitchFamily="2" charset="-122"/>
                <a:cs typeface="Times New Roman" pitchFamily="18" charset="0"/>
              </a:rPr>
              <a:t>r+s</a:t>
            </a:r>
            <a:r>
              <a:rPr lang="en-US" altLang="zh-CN" dirty="0">
                <a:latin typeface="Times New Roman" pitchFamily="18" charset="0"/>
                <a:ea typeface="宋体" pitchFamily="2" charset="-122"/>
                <a:cs typeface="Times New Roman" pitchFamily="18" charset="0"/>
              </a:rPr>
              <a:t>) ? (</a:t>
            </a:r>
            <a:r>
              <a:rPr lang="en-US" altLang="zh-CN" dirty="0" err="1">
                <a:latin typeface="Times New Roman" pitchFamily="18" charset="0"/>
                <a:ea typeface="宋体" pitchFamily="2" charset="-122"/>
                <a:cs typeface="Times New Roman" pitchFamily="18" charset="0"/>
              </a:rPr>
              <a:t>p+q</a:t>
            </a:r>
            <a:r>
              <a:rPr lang="en-US" altLang="zh-CN" dirty="0">
                <a:latin typeface="Times New Roman" pitchFamily="18" charset="0"/>
                <a:ea typeface="宋体" pitchFamily="2" charset="-122"/>
                <a:cs typeface="Times New Roman" pitchFamily="18" charset="0"/>
              </a:rPr>
              <a:t>) : (</a:t>
            </a:r>
            <a:r>
              <a:rPr lang="en-US" altLang="zh-CN" dirty="0" err="1">
                <a:latin typeface="Times New Roman" pitchFamily="18" charset="0"/>
                <a:ea typeface="宋体" pitchFamily="2" charset="-122"/>
                <a:cs typeface="Times New Roman" pitchFamily="18" charset="0"/>
              </a:rPr>
              <a:t>r+s</a:t>
            </a:r>
            <a:r>
              <a:rPr lang="en-US" altLang="zh-CN" dirty="0">
                <a:latin typeface="Times New Roman" pitchFamily="18" charset="0"/>
                <a:ea typeface="宋体" pitchFamily="2" charset="-122"/>
                <a:cs typeface="Times New Roman" pitchFamily="18" charset="0"/>
              </a:rPr>
              <a:t>));</a:t>
            </a:r>
          </a:p>
          <a:p>
            <a:pPr marL="922900" lvl="1" indent="-453885">
              <a:lnSpc>
                <a:spcPct val="100000"/>
              </a:lnSpc>
              <a:spcBef>
                <a:spcPts val="600"/>
              </a:spcBef>
              <a:buNone/>
            </a:pPr>
            <a:endParaRPr lang="en-US" altLang="zh-CN" sz="2400" dirty="0">
              <a:latin typeface="Times New Roman" pitchFamily="18" charset="0"/>
              <a:ea typeface="宋体" pitchFamily="2" charset="-122"/>
              <a:cs typeface="Times New Roman" pitchFamily="18" charset="0"/>
            </a:endParaRPr>
          </a:p>
          <a:p>
            <a:pPr marL="922900" lvl="1" indent="-453885">
              <a:lnSpc>
                <a:spcPct val="100000"/>
              </a:lnSpc>
              <a:spcBef>
                <a:spcPts val="600"/>
              </a:spcBef>
              <a:buNone/>
            </a:pPr>
            <a:r>
              <a:rPr lang="zh-CN" altLang="en-US" sz="2400" dirty="0">
                <a:latin typeface="Times New Roman" pitchFamily="18" charset="0"/>
                <a:ea typeface="宋体" pitchFamily="2" charset="-122"/>
                <a:cs typeface="Times New Roman" pitchFamily="18" charset="0"/>
              </a:rPr>
              <a:t>注意：</a:t>
            </a:r>
          </a:p>
          <a:p>
            <a:pPr marL="922900" lvl="1" indent="-453885">
              <a:lnSpc>
                <a:spcPct val="100000"/>
              </a:lnSpc>
              <a:spcBef>
                <a:spcPts val="600"/>
              </a:spcBef>
              <a:buFont typeface="Wingdings" pitchFamily="2" charset="2"/>
              <a:buAutoNum type="alphaLcPeriod"/>
            </a:pPr>
            <a:r>
              <a:rPr lang="zh-CN" altLang="en-US" sz="2400" dirty="0">
                <a:solidFill>
                  <a:srgbClr val="0000CC"/>
                </a:solidFill>
                <a:latin typeface="Times New Roman" pitchFamily="18" charset="0"/>
                <a:ea typeface="宋体" pitchFamily="2" charset="-122"/>
                <a:cs typeface="Times New Roman" pitchFamily="18" charset="0"/>
              </a:rPr>
              <a:t>宏定义名与参数间不能有空格，如</a:t>
            </a:r>
            <a:r>
              <a:rPr lang="en-US" altLang="zh-CN" sz="2400" dirty="0">
                <a:solidFill>
                  <a:srgbClr val="0000CC"/>
                </a:solidFill>
                <a:latin typeface="Times New Roman" pitchFamily="18" charset="0"/>
                <a:ea typeface="宋体" pitchFamily="2" charset="-122"/>
                <a:cs typeface="Times New Roman" pitchFamily="18" charset="0"/>
              </a:rPr>
              <a:t>max(A,B); </a:t>
            </a:r>
          </a:p>
          <a:p>
            <a:pPr marL="922900" lvl="1" indent="-453885">
              <a:lnSpc>
                <a:spcPct val="100000"/>
              </a:lnSpc>
              <a:spcBef>
                <a:spcPts val="600"/>
              </a:spcBef>
              <a:buFont typeface="Wingdings" pitchFamily="2" charset="2"/>
              <a:buAutoNum type="alphaLcPeriod"/>
            </a:pPr>
            <a:r>
              <a:rPr lang="zh-CN" altLang="en-US" sz="2400" dirty="0">
                <a:solidFill>
                  <a:srgbClr val="0000CC"/>
                </a:solidFill>
                <a:latin typeface="Times New Roman" pitchFamily="18" charset="0"/>
                <a:ea typeface="宋体" pitchFamily="2" charset="-122"/>
                <a:cs typeface="Times New Roman" pitchFamily="18" charset="0"/>
              </a:rPr>
              <a:t>参数应用括号括起来，如</a:t>
            </a:r>
            <a:r>
              <a:rPr lang="en-US" altLang="zh-CN" sz="2400" dirty="0">
                <a:solidFill>
                  <a:srgbClr val="0000CC"/>
                </a:solidFill>
                <a:latin typeface="Times New Roman" pitchFamily="18" charset="0"/>
                <a:ea typeface="宋体" pitchFamily="2" charset="-122"/>
                <a:cs typeface="Times New Roman" pitchFamily="18" charset="0"/>
              </a:rPr>
              <a:t>(A)&gt;(B)?(A) : (B) </a:t>
            </a:r>
          </a:p>
          <a:p>
            <a:pPr marL="453885" indent="-453885">
              <a:lnSpc>
                <a:spcPct val="100000"/>
              </a:lnSpc>
              <a:spcBef>
                <a:spcPts val="600"/>
              </a:spcBef>
            </a:pPr>
            <a:endParaRPr lang="en-US" altLang="zh-CN" sz="2400" dirty="0">
              <a:solidFill>
                <a:srgbClr val="0000CC"/>
              </a:solidFill>
              <a:latin typeface="Times New Roman" pitchFamily="18" charset="0"/>
              <a:ea typeface="宋体" pitchFamily="2" charset="-122"/>
              <a:cs typeface="Times New Roman" pitchFamily="18" charset="0"/>
            </a:endParaRPr>
          </a:p>
        </p:txBody>
      </p:sp>
      <p:sp>
        <p:nvSpPr>
          <p:cNvPr id="202756" name="AutoShape 4"/>
          <p:cNvSpPr>
            <a:spLocks noChangeArrowheads="1"/>
          </p:cNvSpPr>
          <p:nvPr/>
        </p:nvSpPr>
        <p:spPr bwMode="auto">
          <a:xfrm>
            <a:off x="8766646" y="2637706"/>
            <a:ext cx="2979133" cy="647850"/>
          </a:xfrm>
          <a:prstGeom prst="wedgeRoundRectCallout">
            <a:avLst>
              <a:gd name="adj1" fmla="val -81286"/>
              <a:gd name="adj2" fmla="val 130083"/>
              <a:gd name="adj3" fmla="val 16667"/>
            </a:avLst>
          </a:prstGeom>
          <a:solidFill>
            <a:schemeClr val="accent1"/>
          </a:solidFill>
          <a:ln w="9525">
            <a:solidFill>
              <a:schemeClr val="tx1"/>
            </a:solidFill>
            <a:miter lim="800000"/>
            <a:headEnd/>
            <a:tailEnd/>
          </a:ln>
        </p:spPr>
        <p:txBody>
          <a:bodyPr lIns="108932" tIns="54466" rIns="108932" bIns="54466"/>
          <a:lstStyle/>
          <a:p>
            <a:pPr algn="ctr"/>
            <a:r>
              <a:rPr lang="en-US" altLang="zh-CN" dirty="0"/>
              <a:t>?:</a:t>
            </a:r>
            <a:r>
              <a:rPr lang="zh-CN" altLang="en-US" dirty="0"/>
              <a:t>为条件运算符</a:t>
            </a:r>
          </a:p>
        </p:txBody>
      </p:sp>
      <p:sp>
        <p:nvSpPr>
          <p:cNvPr id="202757" name="Text Box 5"/>
          <p:cNvSpPr txBox="1">
            <a:spLocks noChangeArrowheads="1"/>
          </p:cNvSpPr>
          <p:nvPr/>
        </p:nvSpPr>
        <p:spPr bwMode="auto">
          <a:xfrm>
            <a:off x="3603472" y="4438142"/>
            <a:ext cx="7496633" cy="1088204"/>
          </a:xfrm>
          <a:prstGeom prst="rect">
            <a:avLst/>
          </a:prstGeom>
          <a:solidFill>
            <a:schemeClr val="accent1"/>
          </a:solidFill>
          <a:ln w="12700" cap="sq">
            <a:noFill/>
            <a:miter lim="800000"/>
            <a:headEnd type="none" w="sm" len="sm"/>
            <a:tailEnd type="none" w="sm" len="sm"/>
          </a:ln>
        </p:spPr>
        <p:txBody>
          <a:bodyPr wrap="square" lIns="407425" tIns="355960" rIns="407425" bIns="355960">
            <a:spAutoFit/>
          </a:bodyPr>
          <a:lstStyle/>
          <a:p>
            <a:r>
              <a:rPr lang="en-US" altLang="zh-CN">
                <a:solidFill>
                  <a:srgbClr val="2B02A0"/>
                </a:solidFill>
                <a:latin typeface="Times New Roman" pitchFamily="18" charset="0"/>
              </a:rPr>
              <a:t>#define isupper(c )   (c &gt;=‘A’ &amp;&amp; c&lt;=‘Z’)?1:0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blinds(horizontal)">
                                      <p:cBhvr>
                                        <p:cTn id="7" dur="500"/>
                                        <p:tgtEl>
                                          <p:spTgt spid="15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blinds(horizontal)">
                                      <p:cBhvr>
                                        <p:cTn id="12" dur="500"/>
                                        <p:tgtEl>
                                          <p:spTgt spid="1536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5365">
                                            <p:txEl>
                                              <p:pRg st="2" end="2"/>
                                            </p:txEl>
                                          </p:spTgt>
                                        </p:tgtEl>
                                        <p:attrNameLst>
                                          <p:attrName>style.visibility</p:attrName>
                                        </p:attrNameLst>
                                      </p:cBhvr>
                                      <p:to>
                                        <p:strVal val="visible"/>
                                      </p:to>
                                    </p:set>
                                    <p:animEffect transition="in" filter="blinds(horizontal)">
                                      <p:cBhvr>
                                        <p:cTn id="15" dur="500"/>
                                        <p:tgtEl>
                                          <p:spTgt spid="1536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365">
                                            <p:txEl>
                                              <p:pRg st="3" end="3"/>
                                            </p:txEl>
                                          </p:spTgt>
                                        </p:tgtEl>
                                        <p:attrNameLst>
                                          <p:attrName>style.visibility</p:attrName>
                                        </p:attrNameLst>
                                      </p:cBhvr>
                                      <p:to>
                                        <p:strVal val="visible"/>
                                      </p:to>
                                    </p:set>
                                    <p:animEffect transition="in" filter="blinds(horizontal)">
                                      <p:cBhvr>
                                        <p:cTn id="18" dur="500"/>
                                        <p:tgtEl>
                                          <p:spTgt spid="1536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5365">
                                            <p:txEl>
                                              <p:pRg st="4" end="4"/>
                                            </p:txEl>
                                          </p:spTgt>
                                        </p:tgtEl>
                                        <p:attrNameLst>
                                          <p:attrName>style.visibility</p:attrName>
                                        </p:attrNameLst>
                                      </p:cBhvr>
                                      <p:to>
                                        <p:strVal val="visible"/>
                                      </p:to>
                                    </p:set>
                                    <p:animEffect transition="in" filter="blinds(horizontal)">
                                      <p:cBhvr>
                                        <p:cTn id="21" dur="500"/>
                                        <p:tgtEl>
                                          <p:spTgt spid="1536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365">
                                            <p:txEl>
                                              <p:pRg st="5" end="5"/>
                                            </p:txEl>
                                          </p:spTgt>
                                        </p:tgtEl>
                                        <p:attrNameLst>
                                          <p:attrName>style.visibility</p:attrName>
                                        </p:attrNameLst>
                                      </p:cBhvr>
                                      <p:to>
                                        <p:strVal val="visible"/>
                                      </p:to>
                                    </p:set>
                                    <p:animEffect transition="in" filter="blinds(horizontal)">
                                      <p:cBhvr>
                                        <p:cTn id="24" dur="500"/>
                                        <p:tgtEl>
                                          <p:spTgt spid="1536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365">
                                            <p:txEl>
                                              <p:pRg st="6" end="6"/>
                                            </p:txEl>
                                          </p:spTgt>
                                        </p:tgtEl>
                                        <p:attrNameLst>
                                          <p:attrName>style.visibility</p:attrName>
                                        </p:attrNameLst>
                                      </p:cBhvr>
                                      <p:to>
                                        <p:strVal val="visible"/>
                                      </p:to>
                                    </p:set>
                                    <p:animEffect transition="in" filter="blinds(horizontal)">
                                      <p:cBhvr>
                                        <p:cTn id="27" dur="500"/>
                                        <p:tgtEl>
                                          <p:spTgt spid="15365">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5365">
                                            <p:txEl>
                                              <p:pRg st="7" end="7"/>
                                            </p:txEl>
                                          </p:spTgt>
                                        </p:tgtEl>
                                        <p:attrNameLst>
                                          <p:attrName>style.visibility</p:attrName>
                                        </p:attrNameLst>
                                      </p:cBhvr>
                                      <p:to>
                                        <p:strVal val="visible"/>
                                      </p:to>
                                    </p:set>
                                    <p:animEffect transition="in" filter="blinds(horizontal)">
                                      <p:cBhvr>
                                        <p:cTn id="30" dur="500"/>
                                        <p:tgtEl>
                                          <p:spTgt spid="15365">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365">
                                            <p:txEl>
                                              <p:pRg st="9" end="9"/>
                                            </p:txEl>
                                          </p:spTgt>
                                        </p:tgtEl>
                                        <p:attrNameLst>
                                          <p:attrName>style.visibility</p:attrName>
                                        </p:attrNameLst>
                                      </p:cBhvr>
                                      <p:to>
                                        <p:strVal val="visible"/>
                                      </p:to>
                                    </p:set>
                                    <p:animEffect transition="in" filter="blinds(horizontal)">
                                      <p:cBhvr>
                                        <p:cTn id="33" dur="500"/>
                                        <p:tgtEl>
                                          <p:spTgt spid="15365">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5365">
                                            <p:txEl>
                                              <p:pRg st="10" end="10"/>
                                            </p:txEl>
                                          </p:spTgt>
                                        </p:tgtEl>
                                        <p:attrNameLst>
                                          <p:attrName>style.visibility</p:attrName>
                                        </p:attrNameLst>
                                      </p:cBhvr>
                                      <p:to>
                                        <p:strVal val="visible"/>
                                      </p:to>
                                    </p:set>
                                    <p:animEffect transition="in" filter="blinds(horizontal)">
                                      <p:cBhvr>
                                        <p:cTn id="36" dur="500"/>
                                        <p:tgtEl>
                                          <p:spTgt spid="15365">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5365">
                                            <p:txEl>
                                              <p:pRg st="11" end="11"/>
                                            </p:txEl>
                                          </p:spTgt>
                                        </p:tgtEl>
                                        <p:attrNameLst>
                                          <p:attrName>style.visibility</p:attrName>
                                        </p:attrNameLst>
                                      </p:cBhvr>
                                      <p:to>
                                        <p:strVal val="visible"/>
                                      </p:to>
                                    </p:set>
                                    <p:animEffect transition="in" filter="blinds(horizontal)">
                                      <p:cBhvr>
                                        <p:cTn id="39" dur="500"/>
                                        <p:tgtEl>
                                          <p:spTgt spid="15365">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02756"/>
                                        </p:tgtEl>
                                        <p:attrNameLst>
                                          <p:attrName>style.visibility</p:attrName>
                                        </p:attrNameLst>
                                      </p:cBhvr>
                                      <p:to>
                                        <p:strVal val="visible"/>
                                      </p:to>
                                    </p:set>
                                    <p:animEffect transition="in" filter="blinds(horizontal)">
                                      <p:cBhvr>
                                        <p:cTn id="44" dur="500"/>
                                        <p:tgtEl>
                                          <p:spTgt spid="202756"/>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ntr" presetSubtype="2" fill="hold" grpId="0" nodeType="clickEffect">
                                  <p:stCondLst>
                                    <p:cond delay="0"/>
                                  </p:stCondLst>
                                  <p:childTnLst>
                                    <p:set>
                                      <p:cBhvr>
                                        <p:cTn id="48" dur="1" fill="hold">
                                          <p:stCondLst>
                                            <p:cond delay="0"/>
                                          </p:stCondLst>
                                        </p:cTn>
                                        <p:tgtEl>
                                          <p:spTgt spid="202757"/>
                                        </p:tgtEl>
                                        <p:attrNameLst>
                                          <p:attrName>style.visibility</p:attrName>
                                        </p:attrNameLst>
                                      </p:cBhvr>
                                      <p:to>
                                        <p:strVal val="visible"/>
                                      </p:to>
                                    </p:set>
                                    <p:anim calcmode="lin" valueType="num">
                                      <p:cBhvr additive="base">
                                        <p:cTn id="49" dur="750" fill="hold"/>
                                        <p:tgtEl>
                                          <p:spTgt spid="202757"/>
                                        </p:tgtEl>
                                        <p:attrNameLst>
                                          <p:attrName>ppt_x</p:attrName>
                                        </p:attrNameLst>
                                      </p:cBhvr>
                                      <p:tavLst>
                                        <p:tav tm="0">
                                          <p:val>
                                            <p:strVal val="1+#ppt_w/2"/>
                                          </p:val>
                                        </p:tav>
                                        <p:tav tm="100000">
                                          <p:val>
                                            <p:strVal val="#ppt_x"/>
                                          </p:val>
                                        </p:tav>
                                      </p:tavLst>
                                    </p:anim>
                                    <p:anim calcmode="lin" valueType="num">
                                      <p:cBhvr additive="base">
                                        <p:cTn id="50" dur="750" fill="hold"/>
                                        <p:tgtEl>
                                          <p:spTgt spid="202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nimBg="1"/>
      <p:bldP spid="202757"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常用标准库函数：字符类型判断和转换</a:t>
            </a:r>
            <a:r>
              <a:rPr lang="en-US" altLang="zh-CN"/>
              <a:t>*</a:t>
            </a:r>
            <a:endParaRPr lang="zh-CN" altLang="en-US" dirty="0"/>
          </a:p>
        </p:txBody>
      </p:sp>
      <p:sp>
        <p:nvSpPr>
          <p:cNvPr id="3" name="内容占位符 2"/>
          <p:cNvSpPr>
            <a:spLocks noGrp="1"/>
          </p:cNvSpPr>
          <p:nvPr>
            <p:ph idx="1"/>
          </p:nvPr>
        </p:nvSpPr>
        <p:spPr>
          <a:xfrm>
            <a:off x="1305225" y="1448136"/>
            <a:ext cx="9794880" cy="4557180"/>
          </a:xfrm>
        </p:spPr>
        <p:txBody>
          <a:bodyPr/>
          <a:lstStyle/>
          <a:p>
            <a:r>
              <a:rPr lang="en-US" altLang="zh-CN" dirty="0">
                <a:latin typeface="Times New Roman" pitchFamily="18" charset="0"/>
                <a:cs typeface="Times New Roman" pitchFamily="18" charset="0"/>
              </a:rPr>
              <a:t>#include &lt;</a:t>
            </a:r>
            <a:r>
              <a:rPr lang="en-US" altLang="zh-CN" dirty="0" err="1">
                <a:latin typeface="Times New Roman" pitchFamily="18" charset="0"/>
                <a:cs typeface="Times New Roman" pitchFamily="18" charset="0"/>
              </a:rPr>
              <a:t>ctype.h</a:t>
            </a:r>
            <a:r>
              <a:rPr lang="en-US" altLang="zh-CN" dirty="0">
                <a:latin typeface="Times New Roman" pitchFamily="18" charset="0"/>
                <a:cs typeface="Times New Roman" pitchFamily="18" charset="0"/>
              </a:rPr>
              <a:t>&gt;</a:t>
            </a:r>
          </a:p>
          <a:p>
            <a:pPr lvl="1">
              <a:buNone/>
            </a:pP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isalpha</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c)	</a:t>
            </a:r>
            <a:r>
              <a:rPr lang="zh-CN" altLang="en-US" dirty="0">
                <a:latin typeface="Times New Roman" pitchFamily="18" charset="0"/>
                <a:cs typeface="Times New Roman" pitchFamily="18" charset="0"/>
              </a:rPr>
              <a:t>是否是字母</a:t>
            </a:r>
            <a:endParaRPr lang="en-US" altLang="zh-CN" dirty="0">
              <a:latin typeface="Times New Roman" pitchFamily="18" charset="0"/>
              <a:cs typeface="Times New Roman" pitchFamily="18" charset="0"/>
            </a:endParaRPr>
          </a:p>
          <a:p>
            <a:pPr lvl="1">
              <a:buNone/>
            </a:pP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isdigit</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c)	</a:t>
            </a:r>
            <a:r>
              <a:rPr lang="zh-CN" altLang="en-US" dirty="0">
                <a:latin typeface="Times New Roman" pitchFamily="18" charset="0"/>
                <a:cs typeface="Times New Roman" pitchFamily="18" charset="0"/>
              </a:rPr>
              <a:t>是否是数字</a:t>
            </a:r>
            <a:endParaRPr lang="en-US" altLang="zh-CN" dirty="0">
              <a:latin typeface="Times New Roman" pitchFamily="18" charset="0"/>
              <a:cs typeface="Times New Roman" pitchFamily="18" charset="0"/>
            </a:endParaRPr>
          </a:p>
          <a:p>
            <a:pPr lvl="1">
              <a:buNone/>
            </a:pP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islower</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c)	</a:t>
            </a:r>
            <a:r>
              <a:rPr lang="zh-CN" altLang="en-US" dirty="0">
                <a:latin typeface="Times New Roman" pitchFamily="18" charset="0"/>
                <a:cs typeface="Times New Roman" pitchFamily="18" charset="0"/>
              </a:rPr>
              <a:t>是否是小写字母</a:t>
            </a:r>
            <a:endParaRPr lang="en-US" altLang="zh-CN" dirty="0">
              <a:latin typeface="Times New Roman" pitchFamily="18" charset="0"/>
              <a:cs typeface="Times New Roman" pitchFamily="18" charset="0"/>
            </a:endParaRPr>
          </a:p>
          <a:p>
            <a:pPr lvl="1">
              <a:buNone/>
            </a:pP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isupper</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c)	</a:t>
            </a:r>
            <a:r>
              <a:rPr lang="zh-CN" altLang="en-US" dirty="0">
                <a:latin typeface="Times New Roman" pitchFamily="18" charset="0"/>
                <a:cs typeface="Times New Roman" pitchFamily="18" charset="0"/>
              </a:rPr>
              <a:t>是否是大写字母</a:t>
            </a:r>
            <a:endParaRPr lang="en-US" altLang="zh-CN" dirty="0">
              <a:latin typeface="Times New Roman" pitchFamily="18" charset="0"/>
              <a:cs typeface="Times New Roman" pitchFamily="18" charset="0"/>
            </a:endParaRPr>
          </a:p>
          <a:p>
            <a:pPr lvl="1">
              <a:buNone/>
            </a:pP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isspace</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c)	</a:t>
            </a:r>
            <a:r>
              <a:rPr lang="zh-CN" altLang="en-US" dirty="0">
                <a:latin typeface="Times New Roman" pitchFamily="18" charset="0"/>
                <a:cs typeface="Times New Roman" pitchFamily="18" charset="0"/>
              </a:rPr>
              <a:t>是否是空白字符</a:t>
            </a:r>
            <a:endParaRPr lang="en-US" altLang="zh-CN" dirty="0">
              <a:latin typeface="Times New Roman" pitchFamily="18" charset="0"/>
              <a:cs typeface="Times New Roman" pitchFamily="18" charset="0"/>
            </a:endParaRPr>
          </a:p>
          <a:p>
            <a:pPr lvl="1">
              <a:buNone/>
            </a:pP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tolower</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c)	</a:t>
            </a:r>
            <a:r>
              <a:rPr lang="zh-CN" altLang="en-US" dirty="0">
                <a:latin typeface="Times New Roman" pitchFamily="18" charset="0"/>
                <a:cs typeface="Times New Roman" pitchFamily="18" charset="0"/>
              </a:rPr>
              <a:t>将</a:t>
            </a:r>
            <a:r>
              <a:rPr lang="zh-CN" altLang="en-US" dirty="0" smtClean="0">
                <a:latin typeface="Times New Roman" pitchFamily="18" charset="0"/>
                <a:cs typeface="Times New Roman" pitchFamily="18" charset="0"/>
              </a:rPr>
              <a:t>大写字母转为</a:t>
            </a:r>
            <a:r>
              <a:rPr lang="zh-CN" altLang="en-US" dirty="0">
                <a:latin typeface="Times New Roman" pitchFamily="18" charset="0"/>
                <a:cs typeface="Times New Roman" pitchFamily="18" charset="0"/>
              </a:rPr>
              <a:t>小写字母</a:t>
            </a:r>
            <a:endParaRPr lang="en-US" altLang="zh-CN" dirty="0">
              <a:latin typeface="Times New Roman" pitchFamily="18" charset="0"/>
              <a:cs typeface="Times New Roman" pitchFamily="18" charset="0"/>
            </a:endParaRPr>
          </a:p>
          <a:p>
            <a:pPr lvl="1">
              <a:buNone/>
            </a:pP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toupper</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c)	</a:t>
            </a:r>
            <a:r>
              <a:rPr lang="zh-CN" altLang="en-US" dirty="0">
                <a:latin typeface="Times New Roman" pitchFamily="18" charset="0"/>
                <a:cs typeface="Times New Roman" pitchFamily="18" charset="0"/>
              </a:rPr>
              <a:t>将</a:t>
            </a:r>
            <a:r>
              <a:rPr lang="zh-CN" altLang="en-US" dirty="0" smtClean="0">
                <a:latin typeface="Times New Roman" pitchFamily="18" charset="0"/>
                <a:cs typeface="Times New Roman" pitchFamily="18" charset="0"/>
              </a:rPr>
              <a:t>小写字母转为</a:t>
            </a:r>
            <a:r>
              <a:rPr lang="zh-CN" altLang="en-US" dirty="0">
                <a:latin typeface="Times New Roman" pitchFamily="18" charset="0"/>
                <a:cs typeface="Times New Roman" pitchFamily="18" charset="0"/>
              </a:rPr>
              <a:t>大写字母</a:t>
            </a:r>
            <a:endParaRPr lang="en-US" altLang="zh-CN" dirty="0">
              <a:latin typeface="Times New Roman" pitchFamily="18" charset="0"/>
              <a:cs typeface="Times New Roman" pitchFamily="18" charset="0"/>
            </a:endParaRPr>
          </a:p>
          <a:p>
            <a:pPr lvl="1">
              <a:buNone/>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5" name="灯片编号占位符 4"/>
          <p:cNvSpPr>
            <a:spLocks noGrp="1"/>
          </p:cNvSpPr>
          <p:nvPr>
            <p:ph type="sldNum" sz="quarter" idx="11"/>
          </p:nvPr>
        </p:nvSpPr>
        <p:spPr/>
        <p:txBody>
          <a:bodyPr/>
          <a:lstStyle/>
          <a:p>
            <a:pPr>
              <a:defRPr/>
            </a:pPr>
            <a:fld id="{594323B3-4FF5-4F45-AF09-0F9021E1AA62}" type="slidenum">
              <a:rPr lang="en-US" altLang="zh-CN" smtClean="0"/>
              <a:pPr>
                <a:defRPr/>
              </a:pPr>
              <a:t>27</a:t>
            </a:fld>
            <a:endParaRPr lang="en-US" altLang="zh-CN"/>
          </a:p>
        </p:txBody>
      </p:sp>
      <p:sp>
        <p:nvSpPr>
          <p:cNvPr id="6" name="AutoShape 4"/>
          <p:cNvSpPr>
            <a:spLocks noChangeArrowheads="1"/>
          </p:cNvSpPr>
          <p:nvPr/>
        </p:nvSpPr>
        <p:spPr bwMode="auto">
          <a:xfrm>
            <a:off x="9225573" y="1341079"/>
            <a:ext cx="2979133" cy="864296"/>
          </a:xfrm>
          <a:prstGeom prst="wedgeRoundRectCallout">
            <a:avLst>
              <a:gd name="adj1" fmla="val -56927"/>
              <a:gd name="adj2" fmla="val 116342"/>
              <a:gd name="adj3" fmla="val 16667"/>
            </a:avLst>
          </a:prstGeom>
          <a:solidFill>
            <a:schemeClr val="accent1"/>
          </a:solidFill>
          <a:ln w="9525">
            <a:solidFill>
              <a:schemeClr val="tx1"/>
            </a:solidFill>
            <a:miter lim="800000"/>
            <a:headEnd/>
            <a:tailEnd/>
          </a:ln>
        </p:spPr>
        <p:txBody>
          <a:bodyPr lIns="108932" tIns="54466" rIns="108932" bIns="54466"/>
          <a:lstStyle/>
          <a:p>
            <a:pPr algn="ctr"/>
            <a:r>
              <a:rPr lang="zh-CN" altLang="en-US" b="0" dirty="0">
                <a:latin typeface="楷体" pitchFamily="49" charset="-122"/>
                <a:ea typeface="楷体" pitchFamily="49" charset="-122"/>
              </a:rPr>
              <a:t>它们都是用宏函数实现的。</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4"/>
          <p:cNvSpPr>
            <a:spLocks noGrp="1"/>
          </p:cNvSpPr>
          <p:nvPr>
            <p:ph type="sldNum" sz="quarter" idx="11"/>
          </p:nvPr>
        </p:nvSpPr>
        <p:spPr>
          <a:noFill/>
        </p:spPr>
        <p:txBody>
          <a:bodyPr/>
          <a:lstStyle/>
          <a:p>
            <a:fld id="{9906ABD5-BF65-49CC-B4B0-5C2AAA5BC4FB}" type="slidenum">
              <a:rPr lang="en-US" altLang="zh-CN" smtClean="0"/>
              <a:pPr/>
              <a:t>28</a:t>
            </a:fld>
            <a:endParaRPr lang="en-US" altLang="zh-CN"/>
          </a:p>
        </p:txBody>
      </p:sp>
      <p:sp>
        <p:nvSpPr>
          <p:cNvPr id="163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1</a:t>
            </a:r>
            <a:r>
              <a:rPr lang="zh-CN" altLang="en-US" dirty="0">
                <a:ea typeface="宋体" pitchFamily="2" charset="-122"/>
              </a:rPr>
              <a:t>（代码实现）</a:t>
            </a:r>
          </a:p>
        </p:txBody>
      </p:sp>
      <p:sp>
        <p:nvSpPr>
          <p:cNvPr id="203780" name="Text Box 4"/>
          <p:cNvSpPr>
            <a:spLocks noGrp="1" noChangeArrowheads="1"/>
          </p:cNvSpPr>
          <p:nvPr>
            <p:ph type="body" sz="half" idx="1"/>
          </p:nvPr>
        </p:nvSpPr>
        <p:spPr>
          <a:xfrm>
            <a:off x="527937" y="981522"/>
            <a:ext cx="4936971" cy="5878066"/>
          </a:xfrm>
          <a:solidFill>
            <a:schemeClr val="bg1">
              <a:lumMod val="85000"/>
            </a:schemeClr>
          </a:solidFill>
        </p:spPr>
        <p:txBody>
          <a:bodyPr/>
          <a:lstStyle/>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#include &lt;</a:t>
            </a:r>
            <a:r>
              <a:rPr lang="en-US" altLang="zh-CN" sz="2000" b="0" dirty="0" err="1">
                <a:latin typeface="Times New Roman" pitchFamily="18" charset="0"/>
                <a:ea typeface="宋体" pitchFamily="2" charset="-122"/>
                <a:cs typeface="Times New Roman" pitchFamily="18" charset="0"/>
              </a:rPr>
              <a:t>stdio.h</a:t>
            </a:r>
            <a:r>
              <a:rPr lang="en-US" altLang="zh-CN" sz="2000" b="0" dirty="0">
                <a:latin typeface="Times New Roman" pitchFamily="18" charset="0"/>
                <a:ea typeface="宋体" pitchFamily="2" charset="-122"/>
                <a:cs typeface="Times New Roman" pitchFamily="18" charset="0"/>
              </a:rPr>
              <a:t>&gt;</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#define MAXLINE  1000</a:t>
            </a:r>
          </a:p>
          <a:p>
            <a:pPr>
              <a:lnSpc>
                <a:spcPct val="70000"/>
              </a:lnSpc>
              <a:spcBef>
                <a:spcPts val="600"/>
              </a:spcBef>
              <a:buFont typeface="Wingdings" pitchFamily="2" charset="2"/>
              <a:buNone/>
            </a:pPr>
            <a:r>
              <a:rPr lang="en-US" altLang="zh-CN" sz="2000" dirty="0">
                <a:solidFill>
                  <a:srgbClr val="0000CC"/>
                </a:solidFill>
                <a:latin typeface="Times New Roman" pitchFamily="18" charset="0"/>
                <a:ea typeface="宋体" pitchFamily="2" charset="-122"/>
                <a:cs typeface="Times New Roman" pitchFamily="18" charset="0"/>
              </a:rPr>
              <a:t>#define </a:t>
            </a:r>
            <a:r>
              <a:rPr lang="en-US" altLang="zh-CN" sz="2000" dirty="0" err="1">
                <a:solidFill>
                  <a:srgbClr val="0000CC"/>
                </a:solidFill>
                <a:latin typeface="Times New Roman" pitchFamily="18" charset="0"/>
                <a:ea typeface="宋体" pitchFamily="2" charset="-122"/>
                <a:cs typeface="Times New Roman" pitchFamily="18" charset="0"/>
              </a:rPr>
              <a:t>tolower</a:t>
            </a:r>
            <a:r>
              <a:rPr lang="en-US" altLang="zh-CN" sz="2000" dirty="0">
                <a:solidFill>
                  <a:srgbClr val="0000CC"/>
                </a:solidFill>
                <a:latin typeface="Times New Roman" pitchFamily="18" charset="0"/>
                <a:ea typeface="宋体" pitchFamily="2" charset="-122"/>
                <a:cs typeface="Times New Roman" pitchFamily="18" charset="0"/>
              </a:rPr>
              <a:t>(c)  (c&gt;=‘A’&amp;&amp;c&lt;=‘Z’ ? ‘</a:t>
            </a:r>
            <a:r>
              <a:rPr lang="en-US" altLang="zh-CN" sz="2000" dirty="0" err="1">
                <a:solidFill>
                  <a:srgbClr val="0000CC"/>
                </a:solidFill>
                <a:latin typeface="Times New Roman" pitchFamily="18" charset="0"/>
                <a:ea typeface="宋体" pitchFamily="2" charset="-122"/>
                <a:cs typeface="Times New Roman" pitchFamily="18" charset="0"/>
              </a:rPr>
              <a:t>a’-’A’+c:c</a:t>
            </a:r>
            <a:r>
              <a:rPr lang="en-US" altLang="zh-CN" sz="2000" dirty="0">
                <a:solidFill>
                  <a:srgbClr val="0000CC"/>
                </a:solidFill>
                <a:latin typeface="Times New Roman" pitchFamily="18" charset="0"/>
                <a:ea typeface="宋体" pitchFamily="2" charset="-122"/>
                <a:cs typeface="Times New Roman" pitchFamily="18" charset="0"/>
              </a:rPr>
              <a:t>)</a:t>
            </a:r>
          </a:p>
          <a:p>
            <a:pPr>
              <a:lnSpc>
                <a:spcPct val="70000"/>
              </a:lnSpc>
              <a:spcBef>
                <a:spcPts val="600"/>
              </a:spcBef>
              <a:buFont typeface="Wingdings" pitchFamily="2" charset="2"/>
              <a:buNone/>
            </a:pPr>
            <a:r>
              <a:rPr lang="en-US" altLang="zh-CN" sz="2000" b="0" dirty="0" err="1">
                <a:latin typeface="Times New Roman" pitchFamily="18" charset="0"/>
                <a:ea typeface="宋体" pitchFamily="2" charset="-122"/>
                <a:cs typeface="Times New Roman" pitchFamily="18" charset="0"/>
              </a:rPr>
              <a:t>int</a:t>
            </a:r>
            <a:r>
              <a:rPr lang="en-US" altLang="zh-CN" sz="2000" b="0" dirty="0">
                <a:latin typeface="Times New Roman" pitchFamily="18" charset="0"/>
                <a:ea typeface="宋体" pitchFamily="2" charset="-122"/>
                <a:cs typeface="Times New Roman" pitchFamily="18" charset="0"/>
              </a:rPr>
              <a:t> index(char s[ ], char t[ ]);</a:t>
            </a:r>
          </a:p>
          <a:p>
            <a:pPr>
              <a:lnSpc>
                <a:spcPct val="70000"/>
              </a:lnSpc>
              <a:spcBef>
                <a:spcPts val="600"/>
              </a:spcBef>
              <a:buFont typeface="Wingdings" pitchFamily="2" charset="2"/>
              <a:buNone/>
            </a:pPr>
            <a:r>
              <a:rPr lang="en-US" altLang="zh-CN" sz="2000" b="0" dirty="0" err="1">
                <a:latin typeface="Times New Roman" pitchFamily="18" charset="0"/>
                <a:ea typeface="宋体" pitchFamily="2" charset="-122"/>
                <a:cs typeface="Times New Roman" pitchFamily="18" charset="0"/>
              </a:rPr>
              <a:t>int</a:t>
            </a:r>
            <a:r>
              <a:rPr lang="en-US" altLang="zh-CN" sz="2000" b="0" dirty="0">
                <a:latin typeface="Times New Roman" pitchFamily="18" charset="0"/>
                <a:ea typeface="宋体" pitchFamily="2" charset="-122"/>
                <a:cs typeface="Times New Roman" pitchFamily="18" charset="0"/>
              </a:rPr>
              <a:t> main( )</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char filename[64], s[81], line[MAXLINE];</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FILE *</a:t>
            </a:r>
            <a:r>
              <a:rPr lang="en-US" altLang="zh-CN" sz="2000" b="0" dirty="0" err="1">
                <a:latin typeface="Times New Roman" pitchFamily="18" charset="0"/>
                <a:ea typeface="宋体" pitchFamily="2" charset="-122"/>
                <a:cs typeface="Times New Roman" pitchFamily="18" charset="0"/>
              </a:rPr>
              <a:t>fp</a:t>
            </a:r>
            <a:r>
              <a:rPr lang="en-US" altLang="zh-CN" sz="2000" b="0" dirty="0">
                <a:latin typeface="Times New Roman" pitchFamily="18" charset="0"/>
                <a:ea typeface="宋体" pitchFamily="2" charset="-122"/>
                <a:cs typeface="Times New Roman" pitchFamily="18" charset="0"/>
              </a:rPr>
              <a:t>;</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a:t>
            </a:r>
            <a:r>
              <a:rPr lang="en-US" altLang="zh-CN" sz="2000" b="0" dirty="0" err="1">
                <a:latin typeface="Times New Roman" pitchFamily="18" charset="0"/>
                <a:ea typeface="宋体" pitchFamily="2" charset="-122"/>
                <a:cs typeface="Times New Roman" pitchFamily="18" charset="0"/>
              </a:rPr>
              <a:t>scanf</a:t>
            </a:r>
            <a:r>
              <a:rPr lang="en-US" altLang="zh-CN" sz="2000" b="0" dirty="0">
                <a:latin typeface="Times New Roman" pitchFamily="18" charset="0"/>
                <a:ea typeface="宋体" pitchFamily="2" charset="-122"/>
                <a:cs typeface="Times New Roman" pitchFamily="18" charset="0"/>
              </a:rPr>
              <a:t>("%s", filename);</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a:t>
            </a:r>
            <a:r>
              <a:rPr lang="en-US" altLang="zh-CN" sz="2000" b="0" dirty="0" err="1">
                <a:latin typeface="Times New Roman" pitchFamily="18" charset="0"/>
                <a:ea typeface="宋体" pitchFamily="2" charset="-122"/>
                <a:cs typeface="Times New Roman" pitchFamily="18" charset="0"/>
              </a:rPr>
              <a:t>scanf</a:t>
            </a:r>
            <a:r>
              <a:rPr lang="en-US" altLang="zh-CN" sz="2000" b="0" dirty="0">
                <a:latin typeface="Times New Roman" pitchFamily="18" charset="0"/>
                <a:ea typeface="宋体" pitchFamily="2" charset="-122"/>
                <a:cs typeface="Times New Roman" pitchFamily="18" charset="0"/>
              </a:rPr>
              <a:t>("%s", s);</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if((</a:t>
            </a:r>
            <a:r>
              <a:rPr lang="en-US" altLang="zh-CN" sz="2000" b="0" dirty="0" err="1">
                <a:latin typeface="Times New Roman" pitchFamily="18" charset="0"/>
                <a:ea typeface="宋体" pitchFamily="2" charset="-122"/>
                <a:cs typeface="Times New Roman" pitchFamily="18" charset="0"/>
              </a:rPr>
              <a:t>fp</a:t>
            </a:r>
            <a:r>
              <a:rPr lang="en-US" altLang="zh-CN" sz="2000" b="0" dirty="0">
                <a:latin typeface="Times New Roman" pitchFamily="18" charset="0"/>
                <a:ea typeface="宋体" pitchFamily="2" charset="-122"/>
                <a:cs typeface="Times New Roman" pitchFamily="18" charset="0"/>
              </a:rPr>
              <a:t> = </a:t>
            </a:r>
            <a:r>
              <a:rPr lang="en-US" altLang="zh-CN" sz="2000" b="0" dirty="0" err="1">
                <a:latin typeface="Times New Roman" pitchFamily="18" charset="0"/>
                <a:ea typeface="宋体" pitchFamily="2" charset="-122"/>
                <a:cs typeface="Times New Roman" pitchFamily="18" charset="0"/>
              </a:rPr>
              <a:t>fopen</a:t>
            </a:r>
            <a:r>
              <a:rPr lang="en-US" altLang="zh-CN" sz="2000" b="0" dirty="0">
                <a:latin typeface="Times New Roman" pitchFamily="18" charset="0"/>
                <a:ea typeface="宋体" pitchFamily="2" charset="-122"/>
                <a:cs typeface="Times New Roman" pitchFamily="18" charset="0"/>
              </a:rPr>
              <a:t>(filename, "r")) == NULL){</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a:t>
            </a:r>
            <a:r>
              <a:rPr lang="en-US" altLang="zh-CN" sz="2000" b="0" dirty="0" err="1">
                <a:latin typeface="Times New Roman" pitchFamily="18" charset="0"/>
                <a:ea typeface="宋体" pitchFamily="2" charset="-122"/>
                <a:cs typeface="Times New Roman" pitchFamily="18" charset="0"/>
              </a:rPr>
              <a:t>printf</a:t>
            </a:r>
            <a:r>
              <a:rPr lang="en-US" altLang="zh-CN" sz="2000" b="0" dirty="0">
                <a:latin typeface="Times New Roman" pitchFamily="18" charset="0"/>
                <a:ea typeface="宋体" pitchFamily="2" charset="-122"/>
                <a:cs typeface="Times New Roman" pitchFamily="18" charset="0"/>
              </a:rPr>
              <a:t>("Can't open file %s!\n", filename);</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return 1;</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while(</a:t>
            </a:r>
            <a:r>
              <a:rPr lang="en-US" altLang="zh-CN" sz="2000" b="0" dirty="0" err="1">
                <a:latin typeface="Times New Roman" pitchFamily="18" charset="0"/>
                <a:ea typeface="宋体" pitchFamily="2" charset="-122"/>
                <a:cs typeface="Times New Roman" pitchFamily="18" charset="0"/>
              </a:rPr>
              <a:t>fgets</a:t>
            </a:r>
            <a:r>
              <a:rPr lang="en-US" altLang="zh-CN" sz="2000" b="0" dirty="0">
                <a:latin typeface="Times New Roman" pitchFamily="18" charset="0"/>
                <a:ea typeface="宋体" pitchFamily="2" charset="-122"/>
                <a:cs typeface="Times New Roman" pitchFamily="18" charset="0"/>
              </a:rPr>
              <a:t>(line, 81, </a:t>
            </a:r>
            <a:r>
              <a:rPr lang="en-US" altLang="zh-CN" sz="2000" b="0" dirty="0" err="1">
                <a:latin typeface="Times New Roman" pitchFamily="18" charset="0"/>
                <a:ea typeface="宋体" pitchFamily="2" charset="-122"/>
                <a:cs typeface="Times New Roman" pitchFamily="18" charset="0"/>
              </a:rPr>
              <a:t>fp</a:t>
            </a:r>
            <a:r>
              <a:rPr lang="en-US" altLang="zh-CN" sz="2000" b="0" dirty="0">
                <a:latin typeface="Times New Roman" pitchFamily="18" charset="0"/>
                <a:ea typeface="宋体" pitchFamily="2" charset="-122"/>
                <a:cs typeface="Times New Roman" pitchFamily="18" charset="0"/>
              </a:rPr>
              <a:t>) != NULL)</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if(index(line, s) &gt;= 0)</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a:t>
            </a:r>
            <a:r>
              <a:rPr lang="en-US" altLang="zh-CN" sz="2000" b="0" dirty="0" err="1">
                <a:latin typeface="Times New Roman" pitchFamily="18" charset="0"/>
                <a:ea typeface="宋体" pitchFamily="2" charset="-122"/>
                <a:cs typeface="Times New Roman" pitchFamily="18" charset="0"/>
              </a:rPr>
              <a:t>printf</a:t>
            </a:r>
            <a:r>
              <a:rPr lang="en-US" altLang="zh-CN" sz="2000" b="0" dirty="0">
                <a:latin typeface="Times New Roman" pitchFamily="18" charset="0"/>
                <a:ea typeface="宋体" pitchFamily="2" charset="-122"/>
                <a:cs typeface="Times New Roman" pitchFamily="18" charset="0"/>
              </a:rPr>
              <a:t>("%s", line);</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    return 0;</a:t>
            </a:r>
          </a:p>
          <a:p>
            <a:pPr>
              <a:lnSpc>
                <a:spcPct val="70000"/>
              </a:lnSpc>
              <a:spcBef>
                <a:spcPts val="600"/>
              </a:spcBef>
              <a:buFont typeface="Wingdings" pitchFamily="2" charset="2"/>
              <a:buNone/>
            </a:pPr>
            <a:r>
              <a:rPr lang="en-US" altLang="zh-CN" sz="2000" b="0" dirty="0">
                <a:latin typeface="Times New Roman" pitchFamily="18" charset="0"/>
                <a:ea typeface="宋体" pitchFamily="2" charset="-122"/>
                <a:cs typeface="Times New Roman" pitchFamily="18" charset="0"/>
              </a:rPr>
              <a:t>}</a:t>
            </a:r>
          </a:p>
        </p:txBody>
      </p:sp>
      <p:sp>
        <p:nvSpPr>
          <p:cNvPr id="203781" name="Text Box 5"/>
          <p:cNvSpPr txBox="1">
            <a:spLocks noChangeArrowheads="1"/>
          </p:cNvSpPr>
          <p:nvPr/>
        </p:nvSpPr>
        <p:spPr bwMode="auto">
          <a:xfrm>
            <a:off x="5328592" y="1390092"/>
            <a:ext cx="7182470" cy="5496086"/>
          </a:xfrm>
          <a:prstGeom prst="rect">
            <a:avLst/>
          </a:prstGeom>
          <a:solidFill>
            <a:schemeClr val="accent1"/>
          </a:solidFill>
          <a:ln w="12700" cap="sq">
            <a:noFill/>
            <a:miter lim="800000"/>
            <a:headEnd type="none" w="sm" len="sm"/>
            <a:tailEnd type="none" w="sm" len="sm"/>
          </a:ln>
        </p:spPr>
        <p:txBody>
          <a:bodyPr wrap="square" lIns="108932" tIns="54466" rIns="108932" bIns="54466">
            <a:spAutoFit/>
          </a:bodyPr>
          <a:lstStyle/>
          <a:p>
            <a:pPr algn="just">
              <a:spcBef>
                <a:spcPct val="50000"/>
              </a:spcBef>
            </a:pPr>
            <a:r>
              <a:rPr lang="en-US" altLang="zh-CN" sz="2000" b="0" dirty="0" err="1">
                <a:latin typeface="Times New Roman" pitchFamily="18" charset="0"/>
              </a:rPr>
              <a:t>int</a:t>
            </a:r>
            <a:r>
              <a:rPr lang="en-US" altLang="zh-CN" sz="2000" b="0" dirty="0">
                <a:latin typeface="Times New Roman" pitchFamily="18" charset="0"/>
              </a:rPr>
              <a:t> index(char s[ ], char t[ ])</a:t>
            </a:r>
          </a:p>
          <a:p>
            <a:pPr algn="just">
              <a:spcBef>
                <a:spcPct val="50000"/>
              </a:spcBef>
            </a:pPr>
            <a:r>
              <a:rPr lang="en-US" altLang="zh-CN" sz="2000" b="0" dirty="0">
                <a:latin typeface="Times New Roman" pitchFamily="18" charset="0"/>
              </a:rPr>
              <a:t>{</a:t>
            </a:r>
          </a:p>
          <a:p>
            <a:pPr lvl="1" algn="just">
              <a:spcBef>
                <a:spcPct val="50000"/>
              </a:spcBef>
            </a:pPr>
            <a:r>
              <a:rPr lang="en-US" altLang="zh-CN" sz="2000" b="0" dirty="0" err="1">
                <a:latin typeface="Times New Roman" pitchFamily="18" charset="0"/>
              </a:rPr>
              <a:t>int</a:t>
            </a:r>
            <a:r>
              <a:rPr lang="en-US" altLang="zh-CN" sz="2000" b="0" dirty="0">
                <a:latin typeface="Times New Roman" pitchFamily="18" charset="0"/>
              </a:rPr>
              <a:t> </a:t>
            </a:r>
            <a:r>
              <a:rPr lang="en-US" altLang="zh-CN" sz="2000" b="0" dirty="0" err="1">
                <a:latin typeface="Times New Roman" pitchFamily="18" charset="0"/>
              </a:rPr>
              <a:t>i</a:t>
            </a:r>
            <a:r>
              <a:rPr lang="en-US" altLang="zh-CN" sz="2000" b="0" dirty="0">
                <a:latin typeface="Times New Roman" pitchFamily="18" charset="0"/>
              </a:rPr>
              <a:t>, j, k;</a:t>
            </a:r>
          </a:p>
          <a:p>
            <a:pPr lvl="1" algn="just">
              <a:spcBef>
                <a:spcPct val="50000"/>
              </a:spcBef>
            </a:pPr>
            <a:r>
              <a:rPr lang="en-US" altLang="zh-CN" sz="2000" b="0" dirty="0">
                <a:latin typeface="Times New Roman" pitchFamily="18" charset="0"/>
              </a:rPr>
              <a:t>for(</a:t>
            </a:r>
            <a:r>
              <a:rPr lang="en-US" altLang="zh-CN" sz="2000" b="0" dirty="0" err="1">
                <a:latin typeface="Times New Roman" pitchFamily="18" charset="0"/>
              </a:rPr>
              <a:t>i</a:t>
            </a:r>
            <a:r>
              <a:rPr lang="en-US" altLang="zh-CN" sz="2000" b="0" dirty="0">
                <a:latin typeface="Times New Roman" pitchFamily="18" charset="0"/>
              </a:rPr>
              <a:t> =0; s[</a:t>
            </a:r>
            <a:r>
              <a:rPr lang="en-US" altLang="zh-CN" sz="2000" b="0" dirty="0" err="1">
                <a:latin typeface="Times New Roman" pitchFamily="18" charset="0"/>
              </a:rPr>
              <a:t>i</a:t>
            </a:r>
            <a:r>
              <a:rPr lang="en-US" altLang="zh-CN" sz="2000" b="0" dirty="0">
                <a:latin typeface="Times New Roman" pitchFamily="18" charset="0"/>
              </a:rPr>
              <a:t>] != ‘\0’; </a:t>
            </a:r>
            <a:r>
              <a:rPr lang="en-US" altLang="zh-CN" sz="2000" b="0" dirty="0" err="1">
                <a:latin typeface="Times New Roman" pitchFamily="18" charset="0"/>
              </a:rPr>
              <a:t>i</a:t>
            </a:r>
            <a:r>
              <a:rPr lang="en-US" altLang="zh-CN" sz="2000" b="0" dirty="0">
                <a:latin typeface="Times New Roman" pitchFamily="18" charset="0"/>
              </a:rPr>
              <a:t>++){</a:t>
            </a:r>
          </a:p>
          <a:p>
            <a:pPr lvl="2" algn="just">
              <a:spcBef>
                <a:spcPct val="50000"/>
              </a:spcBef>
            </a:pPr>
            <a:r>
              <a:rPr lang="en-US" altLang="zh-CN" sz="2000" b="0" dirty="0">
                <a:latin typeface="Times New Roman" pitchFamily="18" charset="0"/>
              </a:rPr>
              <a:t>for(j=</a:t>
            </a:r>
            <a:r>
              <a:rPr lang="en-US" altLang="zh-CN" sz="2000" b="0" dirty="0" err="1">
                <a:latin typeface="Times New Roman" pitchFamily="18" charset="0"/>
              </a:rPr>
              <a:t>i,k</a:t>
            </a:r>
            <a:r>
              <a:rPr lang="en-US" altLang="zh-CN" sz="2000" b="0" dirty="0">
                <a:latin typeface="Times New Roman" pitchFamily="18" charset="0"/>
              </a:rPr>
              <a:t>=0;t[k]!=‘\0’&amp;&amp;</a:t>
            </a:r>
            <a:r>
              <a:rPr lang="en-US" altLang="zh-CN" sz="2000" dirty="0" err="1">
                <a:solidFill>
                  <a:srgbClr val="0000CC"/>
                </a:solidFill>
                <a:latin typeface="Times New Roman" pitchFamily="18" charset="0"/>
              </a:rPr>
              <a:t>tolower</a:t>
            </a:r>
            <a:r>
              <a:rPr lang="en-US" altLang="zh-CN" sz="2000" dirty="0">
                <a:solidFill>
                  <a:srgbClr val="0000CC"/>
                </a:solidFill>
                <a:latin typeface="Times New Roman" pitchFamily="18" charset="0"/>
              </a:rPr>
              <a:t>(s[j])== </a:t>
            </a:r>
            <a:r>
              <a:rPr lang="en-US" altLang="zh-CN" sz="2000" dirty="0" err="1">
                <a:solidFill>
                  <a:srgbClr val="0000CC"/>
                </a:solidFill>
                <a:latin typeface="Times New Roman" pitchFamily="18" charset="0"/>
              </a:rPr>
              <a:t>tolower</a:t>
            </a:r>
            <a:r>
              <a:rPr lang="en-US" altLang="zh-CN" sz="2000" dirty="0">
                <a:solidFill>
                  <a:srgbClr val="0000CC"/>
                </a:solidFill>
                <a:latin typeface="Times New Roman" pitchFamily="18" charset="0"/>
              </a:rPr>
              <a:t>(t[k])</a:t>
            </a:r>
            <a:r>
              <a:rPr lang="en-US" altLang="zh-CN" sz="2000" b="0" dirty="0">
                <a:latin typeface="Times New Roman" pitchFamily="18" charset="0"/>
              </a:rPr>
              <a:t>;</a:t>
            </a:r>
          </a:p>
          <a:p>
            <a:pPr lvl="2" algn="just">
              <a:spcBef>
                <a:spcPct val="50000"/>
              </a:spcBef>
            </a:pPr>
            <a:r>
              <a:rPr lang="en-US" altLang="zh-CN" sz="2000" b="0" dirty="0">
                <a:latin typeface="Times New Roman" pitchFamily="18" charset="0"/>
              </a:rPr>
              <a:t>        j++,k++)</a:t>
            </a:r>
          </a:p>
          <a:p>
            <a:pPr lvl="3" algn="just">
              <a:spcBef>
                <a:spcPct val="50000"/>
              </a:spcBef>
            </a:pPr>
            <a:r>
              <a:rPr lang="en-US" altLang="zh-CN" sz="2000" b="0" dirty="0">
                <a:latin typeface="Times New Roman" pitchFamily="18" charset="0"/>
              </a:rPr>
              <a:t>;</a:t>
            </a:r>
          </a:p>
          <a:p>
            <a:pPr lvl="2" algn="just">
              <a:spcBef>
                <a:spcPct val="50000"/>
              </a:spcBef>
            </a:pPr>
            <a:r>
              <a:rPr lang="en-US" altLang="zh-CN" sz="2000" b="0" dirty="0">
                <a:latin typeface="Times New Roman" pitchFamily="18" charset="0"/>
              </a:rPr>
              <a:t>if(t[k] == ‘\0’)</a:t>
            </a:r>
          </a:p>
          <a:p>
            <a:pPr lvl="3" algn="just">
              <a:spcBef>
                <a:spcPct val="50000"/>
              </a:spcBef>
            </a:pPr>
            <a:r>
              <a:rPr lang="en-US" altLang="zh-CN" sz="2000" b="0" dirty="0">
                <a:latin typeface="Times New Roman" pitchFamily="18" charset="0"/>
              </a:rPr>
              <a:t>return ( </a:t>
            </a:r>
            <a:r>
              <a:rPr lang="en-US" altLang="zh-CN" sz="2000" b="0" dirty="0" err="1">
                <a:latin typeface="Times New Roman" pitchFamily="18" charset="0"/>
              </a:rPr>
              <a:t>i</a:t>
            </a:r>
            <a:r>
              <a:rPr lang="en-US" altLang="zh-CN" sz="2000" b="0" dirty="0">
                <a:latin typeface="Times New Roman" pitchFamily="18" charset="0"/>
              </a:rPr>
              <a:t>);</a:t>
            </a:r>
          </a:p>
          <a:p>
            <a:pPr lvl="1" algn="just">
              <a:spcBef>
                <a:spcPct val="50000"/>
              </a:spcBef>
            </a:pPr>
            <a:r>
              <a:rPr lang="en-US" altLang="zh-CN" sz="2000" b="0" dirty="0">
                <a:latin typeface="Times New Roman" pitchFamily="18" charset="0"/>
              </a:rPr>
              <a:t>}</a:t>
            </a:r>
          </a:p>
          <a:p>
            <a:pPr lvl="1" algn="just">
              <a:spcBef>
                <a:spcPct val="50000"/>
              </a:spcBef>
            </a:pPr>
            <a:r>
              <a:rPr lang="en-US" altLang="zh-CN" sz="2000" b="0" dirty="0">
                <a:latin typeface="Times New Roman" pitchFamily="18" charset="0"/>
              </a:rPr>
              <a:t>return ( -1);</a:t>
            </a:r>
          </a:p>
          <a:p>
            <a:pPr algn="just">
              <a:spcBef>
                <a:spcPct val="50000"/>
              </a:spcBef>
            </a:pPr>
            <a:r>
              <a:rPr lang="en-US" altLang="zh-CN" sz="2000" b="0"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3780">
                                            <p:txEl>
                                              <p:pRg st="0" end="0"/>
                                            </p:txEl>
                                          </p:spTgt>
                                        </p:tgtEl>
                                        <p:attrNameLst>
                                          <p:attrName>style.visibility</p:attrName>
                                        </p:attrNameLst>
                                      </p:cBhvr>
                                      <p:to>
                                        <p:strVal val="visible"/>
                                      </p:to>
                                    </p:set>
                                    <p:animEffect transition="in" filter="blinds(horizontal)">
                                      <p:cBhvr>
                                        <p:cTn id="7" dur="500"/>
                                        <p:tgtEl>
                                          <p:spTgt spid="20378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3780">
                                            <p:txEl>
                                              <p:pRg st="1" end="1"/>
                                            </p:txEl>
                                          </p:spTgt>
                                        </p:tgtEl>
                                        <p:attrNameLst>
                                          <p:attrName>style.visibility</p:attrName>
                                        </p:attrNameLst>
                                      </p:cBhvr>
                                      <p:to>
                                        <p:strVal val="visible"/>
                                      </p:to>
                                    </p:set>
                                    <p:animEffect transition="in" filter="blinds(horizontal)">
                                      <p:cBhvr>
                                        <p:cTn id="10" dur="500"/>
                                        <p:tgtEl>
                                          <p:spTgt spid="20378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3780">
                                            <p:txEl>
                                              <p:pRg st="2" end="2"/>
                                            </p:txEl>
                                          </p:spTgt>
                                        </p:tgtEl>
                                        <p:attrNameLst>
                                          <p:attrName>style.visibility</p:attrName>
                                        </p:attrNameLst>
                                      </p:cBhvr>
                                      <p:to>
                                        <p:strVal val="visible"/>
                                      </p:to>
                                    </p:set>
                                    <p:animEffect transition="in" filter="blinds(horizontal)">
                                      <p:cBhvr>
                                        <p:cTn id="13" dur="500"/>
                                        <p:tgtEl>
                                          <p:spTgt spid="20378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3780">
                                            <p:txEl>
                                              <p:pRg st="3" end="3"/>
                                            </p:txEl>
                                          </p:spTgt>
                                        </p:tgtEl>
                                        <p:attrNameLst>
                                          <p:attrName>style.visibility</p:attrName>
                                        </p:attrNameLst>
                                      </p:cBhvr>
                                      <p:to>
                                        <p:strVal val="visible"/>
                                      </p:to>
                                    </p:set>
                                    <p:animEffect transition="in" filter="blinds(horizontal)">
                                      <p:cBhvr>
                                        <p:cTn id="16" dur="500"/>
                                        <p:tgtEl>
                                          <p:spTgt spid="203780">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3780">
                                            <p:txEl>
                                              <p:pRg st="4" end="4"/>
                                            </p:txEl>
                                          </p:spTgt>
                                        </p:tgtEl>
                                        <p:attrNameLst>
                                          <p:attrName>style.visibility</p:attrName>
                                        </p:attrNameLst>
                                      </p:cBhvr>
                                      <p:to>
                                        <p:strVal val="visible"/>
                                      </p:to>
                                    </p:set>
                                    <p:animEffect transition="in" filter="blinds(horizontal)">
                                      <p:cBhvr>
                                        <p:cTn id="19" dur="500"/>
                                        <p:tgtEl>
                                          <p:spTgt spid="203780">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03780">
                                            <p:txEl>
                                              <p:pRg st="5" end="5"/>
                                            </p:txEl>
                                          </p:spTgt>
                                        </p:tgtEl>
                                        <p:attrNameLst>
                                          <p:attrName>style.visibility</p:attrName>
                                        </p:attrNameLst>
                                      </p:cBhvr>
                                      <p:to>
                                        <p:strVal val="visible"/>
                                      </p:to>
                                    </p:set>
                                    <p:animEffect transition="in" filter="blinds(horizontal)">
                                      <p:cBhvr>
                                        <p:cTn id="22" dur="500"/>
                                        <p:tgtEl>
                                          <p:spTgt spid="203780">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3780">
                                            <p:txEl>
                                              <p:pRg st="6" end="6"/>
                                            </p:txEl>
                                          </p:spTgt>
                                        </p:tgtEl>
                                        <p:attrNameLst>
                                          <p:attrName>style.visibility</p:attrName>
                                        </p:attrNameLst>
                                      </p:cBhvr>
                                      <p:to>
                                        <p:strVal val="visible"/>
                                      </p:to>
                                    </p:set>
                                    <p:animEffect transition="in" filter="blinds(horizontal)">
                                      <p:cBhvr>
                                        <p:cTn id="25" dur="500"/>
                                        <p:tgtEl>
                                          <p:spTgt spid="203780">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3780">
                                            <p:txEl>
                                              <p:pRg st="7" end="7"/>
                                            </p:txEl>
                                          </p:spTgt>
                                        </p:tgtEl>
                                        <p:attrNameLst>
                                          <p:attrName>style.visibility</p:attrName>
                                        </p:attrNameLst>
                                      </p:cBhvr>
                                      <p:to>
                                        <p:strVal val="visible"/>
                                      </p:to>
                                    </p:set>
                                    <p:animEffect transition="in" filter="blinds(horizontal)">
                                      <p:cBhvr>
                                        <p:cTn id="28" dur="500"/>
                                        <p:tgtEl>
                                          <p:spTgt spid="203780">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03780">
                                            <p:txEl>
                                              <p:pRg st="8" end="8"/>
                                            </p:txEl>
                                          </p:spTgt>
                                        </p:tgtEl>
                                        <p:attrNameLst>
                                          <p:attrName>style.visibility</p:attrName>
                                        </p:attrNameLst>
                                      </p:cBhvr>
                                      <p:to>
                                        <p:strVal val="visible"/>
                                      </p:to>
                                    </p:set>
                                    <p:animEffect transition="in" filter="blinds(horizontal)">
                                      <p:cBhvr>
                                        <p:cTn id="31" dur="500"/>
                                        <p:tgtEl>
                                          <p:spTgt spid="203780">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03780">
                                            <p:txEl>
                                              <p:pRg st="9" end="9"/>
                                            </p:txEl>
                                          </p:spTgt>
                                        </p:tgtEl>
                                        <p:attrNameLst>
                                          <p:attrName>style.visibility</p:attrName>
                                        </p:attrNameLst>
                                      </p:cBhvr>
                                      <p:to>
                                        <p:strVal val="visible"/>
                                      </p:to>
                                    </p:set>
                                    <p:animEffect transition="in" filter="blinds(horizontal)">
                                      <p:cBhvr>
                                        <p:cTn id="34" dur="500"/>
                                        <p:tgtEl>
                                          <p:spTgt spid="203780">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03780">
                                            <p:txEl>
                                              <p:pRg st="10" end="10"/>
                                            </p:txEl>
                                          </p:spTgt>
                                        </p:tgtEl>
                                        <p:attrNameLst>
                                          <p:attrName>style.visibility</p:attrName>
                                        </p:attrNameLst>
                                      </p:cBhvr>
                                      <p:to>
                                        <p:strVal val="visible"/>
                                      </p:to>
                                    </p:set>
                                    <p:animEffect transition="in" filter="blinds(horizontal)">
                                      <p:cBhvr>
                                        <p:cTn id="37" dur="500"/>
                                        <p:tgtEl>
                                          <p:spTgt spid="203780">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03780">
                                            <p:txEl>
                                              <p:pRg st="11" end="11"/>
                                            </p:txEl>
                                          </p:spTgt>
                                        </p:tgtEl>
                                        <p:attrNameLst>
                                          <p:attrName>style.visibility</p:attrName>
                                        </p:attrNameLst>
                                      </p:cBhvr>
                                      <p:to>
                                        <p:strVal val="visible"/>
                                      </p:to>
                                    </p:set>
                                    <p:animEffect transition="in" filter="blinds(horizontal)">
                                      <p:cBhvr>
                                        <p:cTn id="40" dur="500"/>
                                        <p:tgtEl>
                                          <p:spTgt spid="203780">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03780">
                                            <p:txEl>
                                              <p:pRg st="12" end="12"/>
                                            </p:txEl>
                                          </p:spTgt>
                                        </p:tgtEl>
                                        <p:attrNameLst>
                                          <p:attrName>style.visibility</p:attrName>
                                        </p:attrNameLst>
                                      </p:cBhvr>
                                      <p:to>
                                        <p:strVal val="visible"/>
                                      </p:to>
                                    </p:set>
                                    <p:animEffect transition="in" filter="blinds(horizontal)">
                                      <p:cBhvr>
                                        <p:cTn id="43" dur="500"/>
                                        <p:tgtEl>
                                          <p:spTgt spid="203780">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203780">
                                            <p:txEl>
                                              <p:pRg st="13" end="13"/>
                                            </p:txEl>
                                          </p:spTgt>
                                        </p:tgtEl>
                                        <p:attrNameLst>
                                          <p:attrName>style.visibility</p:attrName>
                                        </p:attrNameLst>
                                      </p:cBhvr>
                                      <p:to>
                                        <p:strVal val="visible"/>
                                      </p:to>
                                    </p:set>
                                    <p:animEffect transition="in" filter="blinds(horizontal)">
                                      <p:cBhvr>
                                        <p:cTn id="46" dur="500"/>
                                        <p:tgtEl>
                                          <p:spTgt spid="203780">
                                            <p:txEl>
                                              <p:pRg st="13" end="13"/>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203780">
                                            <p:txEl>
                                              <p:pRg st="14" end="14"/>
                                            </p:txEl>
                                          </p:spTgt>
                                        </p:tgtEl>
                                        <p:attrNameLst>
                                          <p:attrName>style.visibility</p:attrName>
                                        </p:attrNameLst>
                                      </p:cBhvr>
                                      <p:to>
                                        <p:strVal val="visible"/>
                                      </p:to>
                                    </p:set>
                                    <p:animEffect transition="in" filter="blinds(horizontal)">
                                      <p:cBhvr>
                                        <p:cTn id="49" dur="500"/>
                                        <p:tgtEl>
                                          <p:spTgt spid="203780">
                                            <p:txEl>
                                              <p:pRg st="14" end="14"/>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203780">
                                            <p:txEl>
                                              <p:pRg st="15" end="15"/>
                                            </p:txEl>
                                          </p:spTgt>
                                        </p:tgtEl>
                                        <p:attrNameLst>
                                          <p:attrName>style.visibility</p:attrName>
                                        </p:attrNameLst>
                                      </p:cBhvr>
                                      <p:to>
                                        <p:strVal val="visible"/>
                                      </p:to>
                                    </p:set>
                                    <p:animEffect transition="in" filter="blinds(horizontal)">
                                      <p:cBhvr>
                                        <p:cTn id="52" dur="500"/>
                                        <p:tgtEl>
                                          <p:spTgt spid="203780">
                                            <p:txEl>
                                              <p:pRg st="15" end="1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03780">
                                            <p:txEl>
                                              <p:pRg st="16" end="16"/>
                                            </p:txEl>
                                          </p:spTgt>
                                        </p:tgtEl>
                                        <p:attrNameLst>
                                          <p:attrName>style.visibility</p:attrName>
                                        </p:attrNameLst>
                                      </p:cBhvr>
                                      <p:to>
                                        <p:strVal val="visible"/>
                                      </p:to>
                                    </p:set>
                                    <p:animEffect transition="in" filter="blinds(horizontal)">
                                      <p:cBhvr>
                                        <p:cTn id="55" dur="500"/>
                                        <p:tgtEl>
                                          <p:spTgt spid="203780">
                                            <p:txEl>
                                              <p:pRg st="16" end="1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203780">
                                            <p:txEl>
                                              <p:pRg st="17" end="17"/>
                                            </p:txEl>
                                          </p:spTgt>
                                        </p:tgtEl>
                                        <p:attrNameLst>
                                          <p:attrName>style.visibility</p:attrName>
                                        </p:attrNameLst>
                                      </p:cBhvr>
                                      <p:to>
                                        <p:strVal val="visible"/>
                                      </p:to>
                                    </p:set>
                                    <p:animEffect transition="in" filter="blinds(horizontal)">
                                      <p:cBhvr>
                                        <p:cTn id="58" dur="500"/>
                                        <p:tgtEl>
                                          <p:spTgt spid="203780">
                                            <p:txEl>
                                              <p:pRg st="17" end="17"/>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203780">
                                            <p:txEl>
                                              <p:pRg st="18" end="18"/>
                                            </p:txEl>
                                          </p:spTgt>
                                        </p:tgtEl>
                                        <p:attrNameLst>
                                          <p:attrName>style.visibility</p:attrName>
                                        </p:attrNameLst>
                                      </p:cBhvr>
                                      <p:to>
                                        <p:strVal val="visible"/>
                                      </p:to>
                                    </p:set>
                                    <p:animEffect transition="in" filter="blinds(horizontal)">
                                      <p:cBhvr>
                                        <p:cTn id="61" dur="500"/>
                                        <p:tgtEl>
                                          <p:spTgt spid="203780">
                                            <p:txEl>
                                              <p:pRg st="18" end="18"/>
                                            </p:txEl>
                                          </p:spTgt>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203781"/>
                                        </p:tgtEl>
                                        <p:attrNameLst>
                                          <p:attrName>style.visibility</p:attrName>
                                        </p:attrNameLst>
                                      </p:cBhvr>
                                      <p:to>
                                        <p:strVal val="visible"/>
                                      </p:to>
                                    </p:set>
                                    <p:animEffect transition="in" filter="blinds(horizontal)">
                                      <p:cBhvr>
                                        <p:cTn id="65" dur="1000"/>
                                        <p:tgtEl>
                                          <p:spTgt spid="20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4"/>
          <p:cNvSpPr>
            <a:spLocks noGrp="1"/>
          </p:cNvSpPr>
          <p:nvPr>
            <p:ph type="sldNum" sz="quarter" idx="11"/>
          </p:nvPr>
        </p:nvSpPr>
        <p:spPr>
          <a:noFill/>
        </p:spPr>
        <p:txBody>
          <a:bodyPr/>
          <a:lstStyle/>
          <a:p>
            <a:fld id="{CEB1C7B1-ED32-409A-9251-C47782B380EE}" type="slidenum">
              <a:rPr lang="en-US" altLang="zh-CN" smtClean="0"/>
              <a:pPr/>
              <a:t>29</a:t>
            </a:fld>
            <a:endParaRPr lang="en-US" altLang="zh-CN"/>
          </a:p>
        </p:txBody>
      </p:sp>
      <p:sp>
        <p:nvSpPr>
          <p:cNvPr id="1741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2*</a:t>
            </a:r>
          </a:p>
        </p:txBody>
      </p:sp>
      <p:sp>
        <p:nvSpPr>
          <p:cNvPr id="17413" name="Rectangle 3"/>
          <p:cNvSpPr>
            <a:spLocks noGrp="1" noChangeArrowheads="1"/>
          </p:cNvSpPr>
          <p:nvPr>
            <p:ph type="body" idx="1"/>
          </p:nvPr>
        </p:nvSpPr>
        <p:spPr>
          <a:xfrm>
            <a:off x="1200706" y="1773226"/>
            <a:ext cx="9803289" cy="4736609"/>
          </a:xfrm>
        </p:spPr>
        <p:txBody>
          <a:bodyPr/>
          <a:lstStyle/>
          <a:p>
            <a:r>
              <a:rPr lang="zh-CN" altLang="en-US" dirty="0">
                <a:ea typeface="宋体" pitchFamily="2" charset="-122"/>
              </a:rPr>
              <a:t>问题</a:t>
            </a:r>
            <a:r>
              <a:rPr lang="en-US" altLang="zh-CN" dirty="0">
                <a:ea typeface="宋体" pitchFamily="2" charset="-122"/>
              </a:rPr>
              <a:t>4.1</a:t>
            </a:r>
            <a:r>
              <a:rPr lang="zh-CN" altLang="en-US" dirty="0">
                <a:ea typeface="宋体" pitchFamily="2" charset="-122"/>
              </a:rPr>
              <a:t>中</a:t>
            </a:r>
            <a:r>
              <a:rPr lang="en-US" altLang="zh-CN" dirty="0">
                <a:ea typeface="宋体" pitchFamily="2" charset="-122"/>
              </a:rPr>
              <a:t>index</a:t>
            </a:r>
            <a:r>
              <a:rPr lang="zh-CN" altLang="en-US" dirty="0">
                <a:ea typeface="宋体" pitchFamily="2" charset="-122"/>
              </a:rPr>
              <a:t>只能查找的是子字符串的首次出现。请考虑如何查找子字符串的最后一次出现？</a:t>
            </a:r>
          </a:p>
          <a:p>
            <a:r>
              <a:rPr lang="zh-CN" altLang="en-US" dirty="0">
                <a:ea typeface="宋体" pitchFamily="2" charset="-122"/>
              </a:rPr>
              <a:t>如果要查找一个字符串在一个文件中的所有出现（如给出所有出现的行列位置），如何实现？（</a:t>
            </a:r>
            <a:r>
              <a:rPr lang="zh-CN" altLang="en-US" dirty="0" smtClean="0">
                <a:ea typeface="宋体" pitchFamily="2" charset="-122"/>
              </a:rPr>
              <a:t>注，</a:t>
            </a:r>
            <a:r>
              <a:rPr lang="en-US" altLang="zh-CN" dirty="0">
                <a:ea typeface="宋体" pitchFamily="2" charset="-122"/>
              </a:rPr>
              <a:t>index</a:t>
            </a:r>
            <a:r>
              <a:rPr lang="zh-CN" altLang="en-US" dirty="0">
                <a:ea typeface="宋体" pitchFamily="2" charset="-122"/>
              </a:rPr>
              <a:t>只能查找子字符串首次出现，如果一行中含有多个要查找的字符串怎么办？）</a:t>
            </a:r>
            <a:r>
              <a:rPr lang="en-US" altLang="zh-CN" dirty="0">
                <a:ea typeface="宋体" pitchFamily="2" charset="-122"/>
              </a:rPr>
              <a:t>(</a:t>
            </a:r>
            <a:r>
              <a:rPr lang="zh-CN" altLang="en-US" dirty="0">
                <a:ea typeface="宋体" pitchFamily="2" charset="-122"/>
              </a:rPr>
              <a:t>类似</a:t>
            </a:r>
            <a:r>
              <a:rPr lang="en-US" altLang="zh-CN" dirty="0">
                <a:ea typeface="宋体" pitchFamily="2" charset="-122"/>
              </a:rPr>
              <a:t>Office</a:t>
            </a:r>
            <a:r>
              <a:rPr lang="zh-CN" altLang="en-US" dirty="0">
                <a:ea typeface="宋体" pitchFamily="2" charset="-122"/>
              </a:rPr>
              <a:t>软件中的</a:t>
            </a:r>
            <a:r>
              <a:rPr lang="zh-CN" altLang="en-US" dirty="0">
                <a:solidFill>
                  <a:srgbClr val="0000CC"/>
                </a:solidFill>
                <a:ea typeface="宋体" pitchFamily="2" charset="-122"/>
              </a:rPr>
              <a:t>查找</a:t>
            </a:r>
            <a:r>
              <a:rPr lang="zh-CN" altLang="en-US" dirty="0">
                <a:ea typeface="宋体" pitchFamily="2" charset="-122"/>
              </a:rPr>
              <a:t>功能</a:t>
            </a:r>
            <a:r>
              <a:rPr lang="en-US" altLang="zh-CN" dirty="0">
                <a:ea typeface="宋体" pitchFamily="2" charset="-122"/>
              </a:rPr>
              <a:t>)</a:t>
            </a:r>
          </a:p>
          <a:p>
            <a:r>
              <a:rPr lang="zh-CN" altLang="en-US" dirty="0">
                <a:ea typeface="宋体" pitchFamily="2" charset="-122"/>
              </a:rPr>
              <a:t>在一个文件中查找给定串并用另一个替换串，如何实现？</a:t>
            </a:r>
            <a:r>
              <a:rPr lang="en-US" altLang="zh-CN" dirty="0">
                <a:ea typeface="宋体" pitchFamily="2" charset="-122"/>
              </a:rPr>
              <a:t> (Office</a:t>
            </a:r>
            <a:r>
              <a:rPr lang="zh-CN" altLang="en-US" dirty="0">
                <a:ea typeface="宋体" pitchFamily="2" charset="-122"/>
              </a:rPr>
              <a:t>软件中的</a:t>
            </a:r>
            <a:r>
              <a:rPr lang="zh-CN" altLang="en-US" dirty="0">
                <a:solidFill>
                  <a:srgbClr val="0000CC"/>
                </a:solidFill>
                <a:ea typeface="宋体" pitchFamily="2" charset="-122"/>
              </a:rPr>
              <a:t>替换</a:t>
            </a:r>
            <a:r>
              <a:rPr lang="zh-CN" altLang="en-US" dirty="0">
                <a:ea typeface="宋体" pitchFamily="2" charset="-122"/>
              </a:rPr>
              <a:t>功能</a:t>
            </a:r>
            <a:r>
              <a:rPr lang="en-US" altLang="zh-CN" dirty="0">
                <a:ea typeface="宋体" pitchFamily="2" charset="-122"/>
              </a:rPr>
              <a:t>)</a:t>
            </a:r>
          </a:p>
          <a:p>
            <a:r>
              <a:rPr lang="zh-CN" altLang="en-US" dirty="0">
                <a:ea typeface="宋体" pitchFamily="2" charset="-122"/>
              </a:rPr>
              <a:t>如何实现模糊查找（如</a:t>
            </a:r>
            <a:r>
              <a:rPr lang="en-US" altLang="zh-CN" dirty="0">
                <a:ea typeface="宋体" pitchFamily="2" charset="-122"/>
              </a:rPr>
              <a:t>UNIX</a:t>
            </a:r>
            <a:r>
              <a:rPr lang="zh-CN" altLang="en-US" dirty="0">
                <a:ea typeface="宋体" pitchFamily="2" charset="-122"/>
              </a:rPr>
              <a:t>命令</a:t>
            </a:r>
            <a:r>
              <a:rPr lang="en-US" altLang="zh-CN" dirty="0" err="1">
                <a:solidFill>
                  <a:srgbClr val="0000CC"/>
                </a:solidFill>
                <a:ea typeface="宋体" pitchFamily="2" charset="-122"/>
              </a:rPr>
              <a:t>grep</a:t>
            </a:r>
            <a:r>
              <a:rPr lang="zh-CN" altLang="en-US" dirty="0">
                <a:ea typeface="宋体" pitchFamily="2" charset="-122"/>
              </a:rPr>
              <a:t>），如要查找的串形式为：</a:t>
            </a:r>
            <a:r>
              <a:rPr lang="en-US" altLang="zh-CN" dirty="0" err="1">
                <a:ea typeface="宋体" pitchFamily="2" charset="-122"/>
              </a:rPr>
              <a:t>comp?ter</a:t>
            </a:r>
            <a:r>
              <a:rPr lang="en-US" altLang="zh-CN" dirty="0">
                <a:ea typeface="宋体" pitchFamily="2" charset="-122"/>
              </a:rPr>
              <a:t>, com*</a:t>
            </a:r>
            <a:r>
              <a:rPr lang="en-US" altLang="zh-CN" dirty="0" err="1">
                <a:ea typeface="宋体" pitchFamily="2" charset="-122"/>
              </a:rPr>
              <a:t>er</a:t>
            </a:r>
            <a:r>
              <a:rPr lang="en-US" altLang="zh-CN" dirty="0">
                <a:ea typeface="宋体" pitchFamily="2" charset="-122"/>
              </a:rPr>
              <a:t> (?</a:t>
            </a:r>
            <a:r>
              <a:rPr lang="zh-CN" altLang="en-US" dirty="0">
                <a:ea typeface="宋体" pitchFamily="2" charset="-122"/>
              </a:rPr>
              <a:t>单字符匹配，</a:t>
            </a:r>
            <a:r>
              <a:rPr lang="en-US" altLang="zh-CN" dirty="0">
                <a:ea typeface="宋体" pitchFamily="2" charset="-122"/>
              </a:rPr>
              <a:t>*</a:t>
            </a:r>
            <a:r>
              <a:rPr lang="zh-CN" altLang="en-US" dirty="0">
                <a:ea typeface="宋体" pitchFamily="2" charset="-122"/>
              </a:rPr>
              <a:t>多字符匹配）</a:t>
            </a:r>
          </a:p>
        </p:txBody>
      </p:sp>
      <p:pic>
        <p:nvPicPr>
          <p:cNvPr id="55297" name="Picture 1"/>
          <p:cNvPicPr>
            <a:picLocks noChangeAspect="1" noChangeArrowheads="1"/>
          </p:cNvPicPr>
          <p:nvPr/>
        </p:nvPicPr>
        <p:blipFill>
          <a:blip r:embed="rId3" cstate="print"/>
          <a:srcRect/>
          <a:stretch>
            <a:fillRect/>
          </a:stretch>
        </p:blipFill>
        <p:spPr bwMode="auto">
          <a:xfrm>
            <a:off x="7204897" y="0"/>
            <a:ext cx="4999803" cy="17732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灯片编号占位符 4"/>
          <p:cNvSpPr>
            <a:spLocks noGrp="1"/>
          </p:cNvSpPr>
          <p:nvPr>
            <p:ph type="sldNum" sz="quarter" idx="11"/>
          </p:nvPr>
        </p:nvSpPr>
        <p:spPr>
          <a:noFill/>
        </p:spPr>
        <p:txBody>
          <a:bodyPr/>
          <a:lstStyle/>
          <a:p>
            <a:fld id="{034CACFC-CAA1-4240-BEAB-596E8B433513}" type="slidenum">
              <a:rPr lang="en-US" altLang="zh-CN" smtClean="0"/>
              <a:pPr/>
              <a:t>3</a:t>
            </a:fld>
            <a:endParaRPr lang="en-US" altLang="zh-CN" dirty="0"/>
          </a:p>
        </p:txBody>
      </p:sp>
      <p:sp>
        <p:nvSpPr>
          <p:cNvPr id="31748" name="Rectangle 2"/>
          <p:cNvSpPr>
            <a:spLocks noGrp="1" noChangeArrowheads="1"/>
          </p:cNvSpPr>
          <p:nvPr>
            <p:ph type="title"/>
          </p:nvPr>
        </p:nvSpPr>
        <p:spPr/>
        <p:txBody>
          <a:bodyPr/>
          <a:lstStyle/>
          <a:p>
            <a:r>
              <a:rPr lang="zh-CN" altLang="en-US" dirty="0">
                <a:ea typeface="宋体" pitchFamily="2" charset="-122"/>
              </a:rPr>
              <a:t>数组的定义与初始化</a:t>
            </a:r>
          </a:p>
        </p:txBody>
      </p:sp>
      <p:sp>
        <p:nvSpPr>
          <p:cNvPr id="151555" name="Rectangle 3"/>
          <p:cNvSpPr>
            <a:spLocks noGrp="1" noChangeArrowheads="1"/>
          </p:cNvSpPr>
          <p:nvPr>
            <p:ph type="body" idx="1"/>
          </p:nvPr>
        </p:nvSpPr>
        <p:spPr>
          <a:xfrm>
            <a:off x="864500" y="1151206"/>
            <a:ext cx="9755052" cy="4557180"/>
          </a:xfrm>
        </p:spPr>
        <p:txBody>
          <a:bodyPr/>
          <a:lstStyle/>
          <a:p>
            <a:pPr>
              <a:lnSpc>
                <a:spcPts val="2383"/>
              </a:lnSpc>
              <a:spcBef>
                <a:spcPts val="715"/>
              </a:spcBef>
            </a:pPr>
            <a:r>
              <a:rPr lang="zh-CN" altLang="en-US" sz="2400" dirty="0">
                <a:ea typeface="宋体" pitchFamily="2" charset="-122"/>
              </a:rPr>
              <a:t>数组的定义：三要素（类型、名称、数组长度）</a:t>
            </a:r>
            <a:endParaRPr lang="en-US" altLang="zh-CN" sz="2400" dirty="0">
              <a:ea typeface="宋体" pitchFamily="2" charset="-122"/>
            </a:endParaRPr>
          </a:p>
          <a:p>
            <a:pPr>
              <a:lnSpc>
                <a:spcPts val="2383"/>
              </a:lnSpc>
              <a:spcBef>
                <a:spcPts val="715"/>
              </a:spcBef>
            </a:pPr>
            <a:r>
              <a:rPr lang="zh-CN" altLang="en-US" sz="2400" dirty="0">
                <a:ea typeface="宋体" pitchFamily="2" charset="-122"/>
              </a:rPr>
              <a:t>数组初始化：可以在定义时初始化一个数组。下面是一些数组初始化实例：</a:t>
            </a:r>
          </a:p>
          <a:p>
            <a:pPr marL="546554" lvl="1" indent="-77539">
              <a:lnSpc>
                <a:spcPts val="2621"/>
              </a:lnSpc>
              <a:spcBef>
                <a:spcPts val="715"/>
              </a:spcBef>
              <a:buNone/>
            </a:pPr>
            <a:r>
              <a:rPr lang="en-US" altLang="zh-CN" sz="2400" dirty="0">
                <a:latin typeface="+mn-lt"/>
                <a:ea typeface="宋体" pitchFamily="2" charset="-122"/>
              </a:rPr>
              <a:t>double sales[5] = {12.25, 32.50, 16.90, 23, 45.68};</a:t>
            </a:r>
          </a:p>
          <a:p>
            <a:pPr marL="546554" lvl="1" indent="-77539">
              <a:lnSpc>
                <a:spcPts val="2621"/>
              </a:lnSpc>
              <a:spcBef>
                <a:spcPts val="715"/>
              </a:spcBef>
              <a:buNone/>
            </a:pPr>
            <a:r>
              <a:rPr lang="en-US" altLang="zh-CN" sz="2400" dirty="0">
                <a:latin typeface="+mn-lt"/>
                <a:ea typeface="宋体" pitchFamily="2" charset="-122"/>
              </a:rPr>
              <a:t>double sales[ ] = {12.25, 32.50, 16.90, 23, 45.68};</a:t>
            </a:r>
          </a:p>
          <a:p>
            <a:pPr marL="546554" lvl="1" indent="-77539">
              <a:lnSpc>
                <a:spcPts val="2621"/>
              </a:lnSpc>
              <a:spcBef>
                <a:spcPts val="715"/>
              </a:spcBef>
              <a:buNone/>
            </a:pPr>
            <a:r>
              <a:rPr lang="en-US" altLang="zh-CN" sz="2400" dirty="0" err="1">
                <a:latin typeface="+mn-lt"/>
                <a:ea typeface="宋体" pitchFamily="2" charset="-122"/>
              </a:rPr>
              <a:t>int</a:t>
            </a:r>
            <a:r>
              <a:rPr lang="en-US" altLang="zh-CN" sz="2400" dirty="0">
                <a:latin typeface="+mn-lt"/>
                <a:ea typeface="宋体" pitchFamily="2" charset="-122"/>
              </a:rPr>
              <a:t> list[5] = { 6, 5, 12 }; //</a:t>
            </a:r>
            <a:r>
              <a:rPr lang="zh-CN" altLang="en-US" sz="2400" dirty="0">
                <a:latin typeface="+mn-lt"/>
                <a:ea typeface="宋体" pitchFamily="2" charset="-122"/>
              </a:rPr>
              <a:t>相当于：  </a:t>
            </a:r>
            <a:r>
              <a:rPr lang="en-US" altLang="zh-CN" sz="2400" dirty="0" err="1">
                <a:latin typeface="+mn-lt"/>
                <a:ea typeface="宋体" pitchFamily="2" charset="-122"/>
              </a:rPr>
              <a:t>int</a:t>
            </a:r>
            <a:r>
              <a:rPr lang="en-US" altLang="zh-CN" sz="2400" dirty="0">
                <a:latin typeface="+mn-lt"/>
                <a:ea typeface="宋体" pitchFamily="2" charset="-122"/>
              </a:rPr>
              <a:t> list[5] = {6,5,12,0,0};</a:t>
            </a:r>
          </a:p>
          <a:p>
            <a:pPr marL="546554" lvl="1" indent="-77539">
              <a:lnSpc>
                <a:spcPts val="2621"/>
              </a:lnSpc>
              <a:spcBef>
                <a:spcPts val="715"/>
              </a:spcBef>
              <a:buNone/>
            </a:pPr>
            <a:r>
              <a:rPr lang="en-US" altLang="zh-CN" sz="2400" dirty="0" err="1">
                <a:latin typeface="+mn-lt"/>
                <a:ea typeface="宋体" pitchFamily="2" charset="-122"/>
              </a:rPr>
              <a:t>int</a:t>
            </a:r>
            <a:r>
              <a:rPr lang="en-US" altLang="zh-CN" sz="2400" dirty="0">
                <a:latin typeface="+mn-lt"/>
                <a:ea typeface="宋体" pitchFamily="2" charset="-122"/>
              </a:rPr>
              <a:t> list[5] = {0};   //</a:t>
            </a:r>
            <a:r>
              <a:rPr lang="zh-CN" altLang="en-US" sz="2400" dirty="0">
                <a:latin typeface="+mn-lt"/>
                <a:ea typeface="宋体" pitchFamily="2" charset="-122"/>
              </a:rPr>
              <a:t>最常用的初始化数据组元素为</a:t>
            </a:r>
            <a:r>
              <a:rPr lang="en-US" altLang="zh-CN" sz="2400" dirty="0">
                <a:latin typeface="+mn-lt"/>
                <a:ea typeface="宋体" pitchFamily="2" charset="-122"/>
              </a:rPr>
              <a:t>0</a:t>
            </a:r>
            <a:r>
              <a:rPr lang="zh-CN" altLang="en-US" sz="2400" dirty="0">
                <a:latin typeface="+mn-lt"/>
                <a:ea typeface="宋体" pitchFamily="2" charset="-122"/>
              </a:rPr>
              <a:t>的方式 </a:t>
            </a:r>
            <a:endParaRPr lang="en-US" altLang="zh-CN" sz="2400" dirty="0">
              <a:latin typeface="+mn-lt"/>
              <a:ea typeface="宋体" pitchFamily="2" charset="-122"/>
            </a:endParaRPr>
          </a:p>
          <a:p>
            <a:pPr marL="546554" lvl="1" indent="-77539">
              <a:lnSpc>
                <a:spcPts val="2621"/>
              </a:lnSpc>
              <a:spcBef>
                <a:spcPts val="715"/>
              </a:spcBef>
              <a:buNone/>
            </a:pPr>
            <a:r>
              <a:rPr lang="en-US" altLang="zh-CN" sz="2400" dirty="0">
                <a:latin typeface="+mn-lt"/>
                <a:ea typeface="宋体" pitchFamily="2" charset="-122"/>
              </a:rPr>
              <a:t>char string[10] = “hello”;</a:t>
            </a:r>
          </a:p>
          <a:p>
            <a:pPr marL="546554" lvl="1" indent="-77539">
              <a:lnSpc>
                <a:spcPts val="2621"/>
              </a:lnSpc>
              <a:spcBef>
                <a:spcPts val="715"/>
              </a:spcBef>
              <a:buNone/>
            </a:pPr>
            <a:r>
              <a:rPr lang="en-US" altLang="zh-CN" sz="2400" dirty="0">
                <a:latin typeface="+mn-lt"/>
                <a:ea typeface="宋体" pitchFamily="2" charset="-122"/>
              </a:rPr>
              <a:t>char string[10] = {‘h’, ‘e’, ‘l’, ‘l’, ‘o’, ‘\0’};</a:t>
            </a:r>
          </a:p>
          <a:p>
            <a:pPr marL="546554" lvl="1" indent="-77539">
              <a:lnSpc>
                <a:spcPts val="2740"/>
              </a:lnSpc>
              <a:spcBef>
                <a:spcPts val="715"/>
              </a:spcBef>
              <a:buNone/>
            </a:pPr>
            <a:r>
              <a:rPr lang="en-US" altLang="zh-CN" sz="2400" dirty="0">
                <a:latin typeface="+mn-lt"/>
                <a:ea typeface="宋体" pitchFamily="2" charset="-122"/>
              </a:rPr>
              <a:t>char string[ ] = “hello”;</a:t>
            </a:r>
          </a:p>
        </p:txBody>
      </p:sp>
      <p:grpSp>
        <p:nvGrpSpPr>
          <p:cNvPr id="2" name="Group 4"/>
          <p:cNvGrpSpPr>
            <a:grpSpLocks/>
          </p:cNvGrpSpPr>
          <p:nvPr/>
        </p:nvGrpSpPr>
        <p:grpSpPr bwMode="auto">
          <a:xfrm>
            <a:off x="7063458" y="3789925"/>
            <a:ext cx="3718620" cy="895559"/>
            <a:chOff x="3243" y="2341"/>
            <a:chExt cx="1755" cy="564"/>
          </a:xfrm>
        </p:grpSpPr>
        <p:grpSp>
          <p:nvGrpSpPr>
            <p:cNvPr id="31751" name="Group 5"/>
            <p:cNvGrpSpPr>
              <a:grpSpLocks/>
            </p:cNvGrpSpPr>
            <p:nvPr/>
          </p:nvGrpSpPr>
          <p:grpSpPr bwMode="auto">
            <a:xfrm>
              <a:off x="3243" y="2341"/>
              <a:ext cx="1587" cy="318"/>
              <a:chOff x="3243" y="2341"/>
              <a:chExt cx="1587" cy="318"/>
            </a:xfrm>
          </p:grpSpPr>
          <p:sp>
            <p:nvSpPr>
              <p:cNvPr id="31766" name="Rectangle 6"/>
              <p:cNvSpPr>
                <a:spLocks noChangeArrowheads="1"/>
              </p:cNvSpPr>
              <p:nvPr/>
            </p:nvSpPr>
            <p:spPr bwMode="auto">
              <a:xfrm>
                <a:off x="3243" y="2355"/>
                <a:ext cx="87" cy="291"/>
              </a:xfrm>
              <a:prstGeom prst="rect">
                <a:avLst/>
              </a:prstGeom>
              <a:solidFill>
                <a:schemeClr val="accent1"/>
              </a:solidFill>
              <a:ln w="9525">
                <a:solidFill>
                  <a:schemeClr val="tx1"/>
                </a:solidFill>
                <a:miter lim="800000"/>
                <a:headEnd/>
                <a:tailEnd/>
              </a:ln>
            </p:spPr>
            <p:txBody>
              <a:bodyPr wrap="none" anchor="ctr">
                <a:spAutoFit/>
              </a:bodyPr>
              <a:lstStyle/>
              <a:p>
                <a:endParaRPr lang="zh-CN" altLang="en-US"/>
              </a:p>
            </p:txBody>
          </p:sp>
          <p:sp>
            <p:nvSpPr>
              <p:cNvPr id="31767" name="Line 7"/>
              <p:cNvSpPr>
                <a:spLocks noChangeShapeType="1"/>
              </p:cNvSpPr>
              <p:nvPr/>
            </p:nvSpPr>
            <p:spPr bwMode="auto">
              <a:xfrm>
                <a:off x="3424"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68" name="Line 8"/>
              <p:cNvSpPr>
                <a:spLocks noChangeShapeType="1"/>
              </p:cNvSpPr>
              <p:nvPr/>
            </p:nvSpPr>
            <p:spPr bwMode="auto">
              <a:xfrm>
                <a:off x="3606"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69" name="Line 9"/>
              <p:cNvSpPr>
                <a:spLocks noChangeShapeType="1"/>
              </p:cNvSpPr>
              <p:nvPr/>
            </p:nvSpPr>
            <p:spPr bwMode="auto">
              <a:xfrm>
                <a:off x="3787"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70" name="Line 10"/>
              <p:cNvSpPr>
                <a:spLocks noChangeShapeType="1"/>
              </p:cNvSpPr>
              <p:nvPr/>
            </p:nvSpPr>
            <p:spPr bwMode="auto">
              <a:xfrm>
                <a:off x="3969"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71" name="Line 11"/>
              <p:cNvSpPr>
                <a:spLocks noChangeShapeType="1"/>
              </p:cNvSpPr>
              <p:nvPr/>
            </p:nvSpPr>
            <p:spPr bwMode="auto">
              <a:xfrm>
                <a:off x="4150"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72" name="Line 12"/>
              <p:cNvSpPr>
                <a:spLocks noChangeShapeType="1"/>
              </p:cNvSpPr>
              <p:nvPr/>
            </p:nvSpPr>
            <p:spPr bwMode="auto">
              <a:xfrm>
                <a:off x="4830" y="2341"/>
                <a:ext cx="0" cy="318"/>
              </a:xfrm>
              <a:prstGeom prst="line">
                <a:avLst/>
              </a:prstGeom>
              <a:noFill/>
              <a:ln w="9525">
                <a:solidFill>
                  <a:schemeClr val="tx1"/>
                </a:solidFill>
                <a:round/>
                <a:headEnd/>
                <a:tailEnd/>
              </a:ln>
            </p:spPr>
            <p:txBody>
              <a:bodyPr wrap="none">
                <a:spAutoFit/>
              </a:bodyPr>
              <a:lstStyle/>
              <a:p>
                <a:endParaRPr lang="zh-CN" altLang="en-US"/>
              </a:p>
            </p:txBody>
          </p:sp>
        </p:grpSp>
        <p:sp>
          <p:nvSpPr>
            <p:cNvPr id="31752" name="Text Box 13"/>
            <p:cNvSpPr txBox="1">
              <a:spLocks noChangeArrowheads="1"/>
            </p:cNvSpPr>
            <p:nvPr/>
          </p:nvSpPr>
          <p:spPr bwMode="auto">
            <a:xfrm>
              <a:off x="3243" y="2341"/>
              <a:ext cx="176" cy="291"/>
            </a:xfrm>
            <a:prstGeom prst="rect">
              <a:avLst/>
            </a:prstGeom>
            <a:noFill/>
            <a:ln w="9525">
              <a:noFill/>
              <a:miter lim="800000"/>
              <a:headEnd/>
              <a:tailEnd/>
            </a:ln>
          </p:spPr>
          <p:txBody>
            <a:bodyPr wrap="none">
              <a:spAutoFit/>
            </a:bodyPr>
            <a:lstStyle/>
            <a:p>
              <a:r>
                <a:rPr lang="en-US" altLang="zh-CN"/>
                <a:t>h</a:t>
              </a:r>
            </a:p>
          </p:txBody>
        </p:sp>
        <p:sp>
          <p:nvSpPr>
            <p:cNvPr id="31753" name="Text Box 14"/>
            <p:cNvSpPr txBox="1">
              <a:spLocks noChangeArrowheads="1"/>
            </p:cNvSpPr>
            <p:nvPr/>
          </p:nvSpPr>
          <p:spPr bwMode="auto">
            <a:xfrm>
              <a:off x="3787" y="2341"/>
              <a:ext cx="127" cy="291"/>
            </a:xfrm>
            <a:prstGeom prst="rect">
              <a:avLst/>
            </a:prstGeom>
            <a:noFill/>
            <a:ln w="9525">
              <a:noFill/>
              <a:miter lim="800000"/>
              <a:headEnd/>
              <a:tailEnd/>
            </a:ln>
          </p:spPr>
          <p:txBody>
            <a:bodyPr wrap="none">
              <a:spAutoFit/>
            </a:bodyPr>
            <a:lstStyle/>
            <a:p>
              <a:r>
                <a:rPr lang="en-US" altLang="zh-CN"/>
                <a:t>l</a:t>
              </a:r>
            </a:p>
          </p:txBody>
        </p:sp>
        <p:sp>
          <p:nvSpPr>
            <p:cNvPr id="31754" name="Text Box 15"/>
            <p:cNvSpPr txBox="1">
              <a:spLocks noChangeArrowheads="1"/>
            </p:cNvSpPr>
            <p:nvPr/>
          </p:nvSpPr>
          <p:spPr bwMode="auto">
            <a:xfrm>
              <a:off x="3424" y="2341"/>
              <a:ext cx="168" cy="291"/>
            </a:xfrm>
            <a:prstGeom prst="rect">
              <a:avLst/>
            </a:prstGeom>
            <a:noFill/>
            <a:ln w="9525">
              <a:noFill/>
              <a:miter lim="800000"/>
              <a:headEnd/>
              <a:tailEnd/>
            </a:ln>
          </p:spPr>
          <p:txBody>
            <a:bodyPr wrap="none">
              <a:spAutoFit/>
            </a:bodyPr>
            <a:lstStyle/>
            <a:p>
              <a:r>
                <a:rPr lang="en-US" altLang="zh-CN"/>
                <a:t>e</a:t>
              </a:r>
            </a:p>
          </p:txBody>
        </p:sp>
        <p:sp>
          <p:nvSpPr>
            <p:cNvPr id="31755" name="Text Box 16"/>
            <p:cNvSpPr txBox="1">
              <a:spLocks noChangeArrowheads="1"/>
            </p:cNvSpPr>
            <p:nvPr/>
          </p:nvSpPr>
          <p:spPr bwMode="auto">
            <a:xfrm>
              <a:off x="3606" y="2341"/>
              <a:ext cx="127" cy="291"/>
            </a:xfrm>
            <a:prstGeom prst="rect">
              <a:avLst/>
            </a:prstGeom>
            <a:noFill/>
            <a:ln w="9525">
              <a:noFill/>
              <a:miter lim="800000"/>
              <a:headEnd/>
              <a:tailEnd/>
            </a:ln>
          </p:spPr>
          <p:txBody>
            <a:bodyPr wrap="none">
              <a:spAutoFit/>
            </a:bodyPr>
            <a:lstStyle/>
            <a:p>
              <a:r>
                <a:rPr lang="en-US" altLang="zh-CN"/>
                <a:t>l</a:t>
              </a:r>
            </a:p>
          </p:txBody>
        </p:sp>
        <p:sp>
          <p:nvSpPr>
            <p:cNvPr id="31756" name="Text Box 17"/>
            <p:cNvSpPr txBox="1">
              <a:spLocks noChangeArrowheads="1"/>
            </p:cNvSpPr>
            <p:nvPr/>
          </p:nvSpPr>
          <p:spPr bwMode="auto">
            <a:xfrm>
              <a:off x="4150" y="2341"/>
              <a:ext cx="208" cy="291"/>
            </a:xfrm>
            <a:prstGeom prst="rect">
              <a:avLst/>
            </a:prstGeom>
            <a:noFill/>
            <a:ln w="9525">
              <a:noFill/>
              <a:miter lim="800000"/>
              <a:headEnd/>
              <a:tailEnd/>
            </a:ln>
          </p:spPr>
          <p:txBody>
            <a:bodyPr wrap="none">
              <a:spAutoFit/>
            </a:bodyPr>
            <a:lstStyle/>
            <a:p>
              <a:r>
                <a:rPr lang="en-US" altLang="zh-CN"/>
                <a:t>\0</a:t>
              </a:r>
            </a:p>
          </p:txBody>
        </p:sp>
        <p:sp>
          <p:nvSpPr>
            <p:cNvPr id="31757" name="Text Box 18"/>
            <p:cNvSpPr txBox="1">
              <a:spLocks noChangeArrowheads="1"/>
            </p:cNvSpPr>
            <p:nvPr/>
          </p:nvSpPr>
          <p:spPr bwMode="auto">
            <a:xfrm>
              <a:off x="3969" y="2341"/>
              <a:ext cx="176" cy="291"/>
            </a:xfrm>
            <a:prstGeom prst="rect">
              <a:avLst/>
            </a:prstGeom>
            <a:noFill/>
            <a:ln w="9525">
              <a:noFill/>
              <a:miter lim="800000"/>
              <a:headEnd/>
              <a:tailEnd/>
            </a:ln>
          </p:spPr>
          <p:txBody>
            <a:bodyPr wrap="none">
              <a:spAutoFit/>
            </a:bodyPr>
            <a:lstStyle/>
            <a:p>
              <a:r>
                <a:rPr lang="en-US" altLang="zh-CN"/>
                <a:t>o</a:t>
              </a:r>
            </a:p>
          </p:txBody>
        </p:sp>
        <p:sp>
          <p:nvSpPr>
            <p:cNvPr id="31758" name="Line 19"/>
            <p:cNvSpPr>
              <a:spLocks noChangeShapeType="1"/>
            </p:cNvSpPr>
            <p:nvPr/>
          </p:nvSpPr>
          <p:spPr bwMode="auto">
            <a:xfrm>
              <a:off x="4332"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59" name="Text Box 20"/>
            <p:cNvSpPr txBox="1">
              <a:spLocks noChangeArrowheads="1"/>
            </p:cNvSpPr>
            <p:nvPr/>
          </p:nvSpPr>
          <p:spPr bwMode="auto">
            <a:xfrm>
              <a:off x="3243" y="2614"/>
              <a:ext cx="168" cy="291"/>
            </a:xfrm>
            <a:prstGeom prst="rect">
              <a:avLst/>
            </a:prstGeom>
            <a:noFill/>
            <a:ln w="9525">
              <a:noFill/>
              <a:miter lim="800000"/>
              <a:headEnd/>
              <a:tailEnd/>
            </a:ln>
          </p:spPr>
          <p:txBody>
            <a:bodyPr wrap="none">
              <a:spAutoFit/>
            </a:bodyPr>
            <a:lstStyle/>
            <a:p>
              <a:r>
                <a:rPr lang="en-US" altLang="zh-CN" b="0" dirty="0"/>
                <a:t>0</a:t>
              </a:r>
            </a:p>
          </p:txBody>
        </p:sp>
        <p:sp>
          <p:nvSpPr>
            <p:cNvPr id="31760" name="Text Box 21"/>
            <p:cNvSpPr txBox="1">
              <a:spLocks noChangeArrowheads="1"/>
            </p:cNvSpPr>
            <p:nvPr/>
          </p:nvSpPr>
          <p:spPr bwMode="auto">
            <a:xfrm>
              <a:off x="3424" y="2614"/>
              <a:ext cx="168" cy="291"/>
            </a:xfrm>
            <a:prstGeom prst="rect">
              <a:avLst/>
            </a:prstGeom>
            <a:noFill/>
            <a:ln w="9525">
              <a:noFill/>
              <a:miter lim="800000"/>
              <a:headEnd/>
              <a:tailEnd/>
            </a:ln>
          </p:spPr>
          <p:txBody>
            <a:bodyPr wrap="none">
              <a:spAutoFit/>
            </a:bodyPr>
            <a:lstStyle/>
            <a:p>
              <a:r>
                <a:rPr lang="en-US" altLang="zh-CN" b="0" dirty="0"/>
                <a:t>1</a:t>
              </a:r>
            </a:p>
          </p:txBody>
        </p:sp>
        <p:sp>
          <p:nvSpPr>
            <p:cNvPr id="31761" name="Text Box 22"/>
            <p:cNvSpPr txBox="1">
              <a:spLocks noChangeArrowheads="1"/>
            </p:cNvSpPr>
            <p:nvPr/>
          </p:nvSpPr>
          <p:spPr bwMode="auto">
            <a:xfrm>
              <a:off x="3606" y="2614"/>
              <a:ext cx="168" cy="291"/>
            </a:xfrm>
            <a:prstGeom prst="rect">
              <a:avLst/>
            </a:prstGeom>
            <a:noFill/>
            <a:ln w="9525">
              <a:noFill/>
              <a:miter lim="800000"/>
              <a:headEnd/>
              <a:tailEnd/>
            </a:ln>
          </p:spPr>
          <p:txBody>
            <a:bodyPr wrap="none">
              <a:spAutoFit/>
            </a:bodyPr>
            <a:lstStyle/>
            <a:p>
              <a:r>
                <a:rPr lang="en-US" altLang="zh-CN" b="0" dirty="0"/>
                <a:t>2</a:t>
              </a:r>
            </a:p>
          </p:txBody>
        </p:sp>
        <p:sp>
          <p:nvSpPr>
            <p:cNvPr id="31762" name="Text Box 23"/>
            <p:cNvSpPr txBox="1">
              <a:spLocks noChangeArrowheads="1"/>
            </p:cNvSpPr>
            <p:nvPr/>
          </p:nvSpPr>
          <p:spPr bwMode="auto">
            <a:xfrm>
              <a:off x="3969" y="2614"/>
              <a:ext cx="168" cy="291"/>
            </a:xfrm>
            <a:prstGeom prst="rect">
              <a:avLst/>
            </a:prstGeom>
            <a:noFill/>
            <a:ln w="9525">
              <a:noFill/>
              <a:miter lim="800000"/>
              <a:headEnd/>
              <a:tailEnd/>
            </a:ln>
          </p:spPr>
          <p:txBody>
            <a:bodyPr wrap="none">
              <a:spAutoFit/>
            </a:bodyPr>
            <a:lstStyle/>
            <a:p>
              <a:r>
                <a:rPr lang="en-US" altLang="zh-CN" b="0" dirty="0"/>
                <a:t>4</a:t>
              </a:r>
            </a:p>
          </p:txBody>
        </p:sp>
        <p:sp>
          <p:nvSpPr>
            <p:cNvPr id="31763" name="Text Box 24"/>
            <p:cNvSpPr txBox="1">
              <a:spLocks noChangeArrowheads="1"/>
            </p:cNvSpPr>
            <p:nvPr/>
          </p:nvSpPr>
          <p:spPr bwMode="auto">
            <a:xfrm>
              <a:off x="3787" y="2614"/>
              <a:ext cx="214" cy="291"/>
            </a:xfrm>
            <a:prstGeom prst="rect">
              <a:avLst/>
            </a:prstGeom>
            <a:noFill/>
            <a:ln w="9525">
              <a:noFill/>
              <a:miter lim="800000"/>
              <a:headEnd/>
              <a:tailEnd/>
            </a:ln>
          </p:spPr>
          <p:txBody>
            <a:bodyPr>
              <a:spAutoFit/>
            </a:bodyPr>
            <a:lstStyle/>
            <a:p>
              <a:r>
                <a:rPr lang="en-US" altLang="zh-CN" b="0" dirty="0"/>
                <a:t>3</a:t>
              </a:r>
            </a:p>
          </p:txBody>
        </p:sp>
        <p:sp>
          <p:nvSpPr>
            <p:cNvPr id="31764" name="Text Box 25"/>
            <p:cNvSpPr txBox="1">
              <a:spLocks noChangeArrowheads="1"/>
            </p:cNvSpPr>
            <p:nvPr/>
          </p:nvSpPr>
          <p:spPr bwMode="auto">
            <a:xfrm>
              <a:off x="4150" y="2614"/>
              <a:ext cx="168" cy="291"/>
            </a:xfrm>
            <a:prstGeom prst="rect">
              <a:avLst/>
            </a:prstGeom>
            <a:noFill/>
            <a:ln w="9525">
              <a:noFill/>
              <a:miter lim="800000"/>
              <a:headEnd/>
              <a:tailEnd/>
            </a:ln>
          </p:spPr>
          <p:txBody>
            <a:bodyPr wrap="none">
              <a:spAutoFit/>
            </a:bodyPr>
            <a:lstStyle/>
            <a:p>
              <a:r>
                <a:rPr lang="en-US" altLang="zh-CN" b="0" dirty="0"/>
                <a:t>5</a:t>
              </a:r>
            </a:p>
          </p:txBody>
        </p:sp>
        <p:sp>
          <p:nvSpPr>
            <p:cNvPr id="31765" name="Text Box 26"/>
            <p:cNvSpPr txBox="1">
              <a:spLocks noChangeArrowheads="1"/>
            </p:cNvSpPr>
            <p:nvPr/>
          </p:nvSpPr>
          <p:spPr bwMode="auto">
            <a:xfrm>
              <a:off x="4830" y="2614"/>
              <a:ext cx="168" cy="291"/>
            </a:xfrm>
            <a:prstGeom prst="rect">
              <a:avLst/>
            </a:prstGeom>
            <a:noFill/>
            <a:ln w="9525">
              <a:noFill/>
              <a:miter lim="800000"/>
              <a:headEnd/>
              <a:tailEnd/>
            </a:ln>
          </p:spPr>
          <p:txBody>
            <a:bodyPr wrap="none">
              <a:spAutoFit/>
            </a:bodyPr>
            <a:lstStyle/>
            <a:p>
              <a:r>
                <a:rPr lang="en-US" altLang="zh-CN" b="0" dirty="0"/>
                <a:t>9</a:t>
              </a:r>
            </a:p>
          </p:txBody>
        </p:sp>
      </p:grpSp>
      <p:sp>
        <p:nvSpPr>
          <p:cNvPr id="29" name="矩形 28"/>
          <p:cNvSpPr/>
          <p:nvPr/>
        </p:nvSpPr>
        <p:spPr>
          <a:xfrm>
            <a:off x="1008489" y="5157986"/>
            <a:ext cx="10091617" cy="144882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a:spAutoFit/>
          </a:bodyPr>
          <a:lstStyle/>
          <a:p>
            <a:pPr marL="1892" indent="-77539"/>
            <a:r>
              <a:rPr lang="zh-CN" altLang="en-US" dirty="0">
                <a:latin typeface="楷体" pitchFamily="49" charset="-122"/>
                <a:ea typeface="楷体" pitchFamily="49" charset="-122"/>
              </a:rPr>
              <a:t>注意：</a:t>
            </a:r>
            <a:endParaRPr lang="en-US" altLang="zh-CN" dirty="0">
              <a:latin typeface="楷体" pitchFamily="49" charset="-122"/>
              <a:ea typeface="楷体" pitchFamily="49" charset="-122"/>
            </a:endParaRPr>
          </a:p>
          <a:p>
            <a:pPr marL="469015" indent="-544662">
              <a:buFont typeface="+mj-lt"/>
              <a:buAutoNum type="arabicPeriod"/>
            </a:pPr>
            <a:r>
              <a:rPr lang="zh-CN" altLang="en-US" sz="2100" dirty="0">
                <a:solidFill>
                  <a:srgbClr val="0033CC"/>
                </a:solidFill>
                <a:latin typeface="楷体" pitchFamily="49" charset="-122"/>
                <a:ea typeface="楷体" pitchFamily="49" charset="-122"/>
              </a:rPr>
              <a:t>对于一个长度为</a:t>
            </a:r>
            <a:r>
              <a:rPr lang="en-US" altLang="zh-CN" sz="2100" dirty="0">
                <a:solidFill>
                  <a:srgbClr val="0033CC"/>
                </a:solidFill>
                <a:latin typeface="楷体" pitchFamily="49" charset="-122"/>
                <a:ea typeface="楷体" pitchFamily="49" charset="-122"/>
              </a:rPr>
              <a:t>N</a:t>
            </a:r>
            <a:r>
              <a:rPr lang="zh-CN" altLang="en-US" sz="2100" dirty="0">
                <a:solidFill>
                  <a:srgbClr val="0033CC"/>
                </a:solidFill>
                <a:latin typeface="楷体" pitchFamily="49" charset="-122"/>
                <a:ea typeface="楷体" pitchFamily="49" charset="-122"/>
              </a:rPr>
              <a:t>的数组，其数据范围（下标）为</a:t>
            </a:r>
            <a:r>
              <a:rPr lang="en-US" altLang="zh-CN" sz="2100" dirty="0">
                <a:solidFill>
                  <a:srgbClr val="0033CC"/>
                </a:solidFill>
                <a:latin typeface="楷体" pitchFamily="49" charset="-122"/>
                <a:ea typeface="楷体" pitchFamily="49" charset="-122"/>
              </a:rPr>
              <a:t>0~N-1,</a:t>
            </a:r>
            <a:r>
              <a:rPr lang="zh-CN" altLang="en-US" sz="2100" dirty="0">
                <a:solidFill>
                  <a:srgbClr val="0033CC"/>
                </a:solidFill>
                <a:latin typeface="楷体" pitchFamily="49" charset="-122"/>
                <a:ea typeface="楷体" pitchFamily="49" charset="-122"/>
              </a:rPr>
              <a:t>而</a:t>
            </a:r>
            <a:r>
              <a:rPr lang="zh-CN" altLang="en-US" sz="2100" dirty="0">
                <a:solidFill>
                  <a:srgbClr val="FF0000"/>
                </a:solidFill>
                <a:latin typeface="楷体" pitchFamily="49" charset="-122"/>
                <a:ea typeface="楷体" pitchFamily="49" charset="-122"/>
              </a:rPr>
              <a:t>不是</a:t>
            </a:r>
            <a:r>
              <a:rPr lang="en-US" altLang="zh-CN" sz="2100" dirty="0">
                <a:solidFill>
                  <a:srgbClr val="FF0000"/>
                </a:solidFill>
                <a:latin typeface="楷体" pitchFamily="49" charset="-122"/>
                <a:ea typeface="楷体" pitchFamily="49" charset="-122"/>
              </a:rPr>
              <a:t>1~N(</a:t>
            </a:r>
            <a:r>
              <a:rPr lang="zh-CN" altLang="en-US" sz="2100" dirty="0">
                <a:solidFill>
                  <a:srgbClr val="FF0000"/>
                </a:solidFill>
                <a:latin typeface="楷体" pitchFamily="49" charset="-122"/>
                <a:ea typeface="楷体" pitchFamily="49" charset="-122"/>
              </a:rPr>
              <a:t>这是</a:t>
            </a:r>
            <a:r>
              <a:rPr lang="en-US" altLang="zh-CN" sz="2100" dirty="0">
                <a:solidFill>
                  <a:srgbClr val="FF0000"/>
                </a:solidFill>
                <a:latin typeface="楷体" pitchFamily="49" charset="-122"/>
                <a:ea typeface="楷体" pitchFamily="49" charset="-122"/>
              </a:rPr>
              <a:t>C</a:t>
            </a:r>
            <a:r>
              <a:rPr lang="zh-CN" altLang="en-US" sz="2100" dirty="0">
                <a:solidFill>
                  <a:srgbClr val="FF0000"/>
                </a:solidFill>
                <a:latin typeface="楷体" pitchFamily="49" charset="-122"/>
                <a:ea typeface="楷体" pitchFamily="49" charset="-122"/>
              </a:rPr>
              <a:t>程序员常范的错误之一</a:t>
            </a:r>
            <a:r>
              <a:rPr lang="en-US" altLang="zh-CN" sz="2100" dirty="0">
                <a:solidFill>
                  <a:srgbClr val="FF0000"/>
                </a:solidFill>
                <a:latin typeface="楷体" pitchFamily="49" charset="-122"/>
                <a:ea typeface="楷体" pitchFamily="49" charset="-122"/>
              </a:rPr>
              <a:t>)</a:t>
            </a:r>
            <a:r>
              <a:rPr lang="zh-CN" altLang="en-US" sz="2100" dirty="0">
                <a:solidFill>
                  <a:srgbClr val="0033CC"/>
                </a:solidFill>
                <a:latin typeface="楷体" pitchFamily="49" charset="-122"/>
                <a:ea typeface="楷体" pitchFamily="49" charset="-122"/>
              </a:rPr>
              <a:t>。</a:t>
            </a:r>
            <a:endParaRPr lang="en-US" altLang="zh-CN" sz="2100" dirty="0">
              <a:solidFill>
                <a:srgbClr val="0033CC"/>
              </a:solidFill>
              <a:latin typeface="楷体" pitchFamily="49" charset="-122"/>
              <a:ea typeface="楷体" pitchFamily="49" charset="-122"/>
            </a:endParaRPr>
          </a:p>
          <a:p>
            <a:pPr marL="469015" indent="-544662">
              <a:buFont typeface="+mj-lt"/>
              <a:buAutoNum type="arabicPeriod"/>
            </a:pPr>
            <a:r>
              <a:rPr lang="zh-CN" altLang="en-US" sz="2100" dirty="0">
                <a:solidFill>
                  <a:srgbClr val="0033CC"/>
                </a:solidFill>
                <a:latin typeface="楷体" pitchFamily="49" charset="-122"/>
                <a:ea typeface="楷体" pitchFamily="49" charset="-122"/>
              </a:rPr>
              <a:t>用字符串常量初始化一个字符数组时，数组长度应至少为字符个数多</a:t>
            </a:r>
            <a:r>
              <a:rPr lang="en-US" altLang="zh-CN" sz="2100" dirty="0">
                <a:solidFill>
                  <a:srgbClr val="0033CC"/>
                </a:solidFill>
                <a:latin typeface="楷体" pitchFamily="49" charset="-122"/>
                <a:ea typeface="楷体" pitchFamily="49" charset="-122"/>
              </a:rPr>
              <a:t>1</a:t>
            </a:r>
            <a:r>
              <a:rPr lang="zh-CN" altLang="en-US" sz="2100" dirty="0">
                <a:solidFill>
                  <a:srgbClr val="0033CC"/>
                </a:solidFill>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3*</a:t>
            </a:r>
            <a:endParaRPr lang="zh-CN" altLang="en-US" dirty="0"/>
          </a:p>
        </p:txBody>
      </p:sp>
      <p:sp>
        <p:nvSpPr>
          <p:cNvPr id="3" name="内容占位符 2"/>
          <p:cNvSpPr>
            <a:spLocks noGrp="1"/>
          </p:cNvSpPr>
          <p:nvPr>
            <p:ph idx="1"/>
          </p:nvPr>
        </p:nvSpPr>
        <p:spPr>
          <a:xfrm>
            <a:off x="1200705" y="1269055"/>
            <a:ext cx="10283843" cy="432148"/>
          </a:xfrm>
        </p:spPr>
        <p:txBody>
          <a:bodyPr/>
          <a:lstStyle/>
          <a:p>
            <a:pPr>
              <a:spcBef>
                <a:spcPts val="600"/>
              </a:spcBef>
            </a:pPr>
            <a:r>
              <a:rPr lang="zh-CN" altLang="en-US" sz="2400" b="0" dirty="0"/>
              <a:t>在上例中字符串查找算法用到了两层循环，有没有更好的算法？（如</a:t>
            </a:r>
            <a:r>
              <a:rPr lang="en-US" altLang="zh-CN" sz="2400" b="0" dirty="0"/>
              <a:t>KMP</a:t>
            </a:r>
            <a:r>
              <a:rPr lang="zh-CN" altLang="en-US" sz="2400" b="0" dirty="0"/>
              <a:t>算法，将在数据结构部分介绍）</a:t>
            </a:r>
            <a:endParaRPr lang="en-US" altLang="zh-CN" sz="2400" b="0" dirty="0"/>
          </a:p>
          <a:p>
            <a:pPr>
              <a:spcBef>
                <a:spcPts val="600"/>
              </a:spcBef>
            </a:pPr>
            <a:r>
              <a:rPr lang="zh-CN" altLang="en-US" sz="2400" b="0" dirty="0"/>
              <a:t>另一种</a:t>
            </a:r>
            <a:r>
              <a:rPr lang="zh-CN" altLang="en-US" sz="2400" dirty="0"/>
              <a:t>字符串查找算法</a:t>
            </a:r>
            <a:r>
              <a:rPr lang="zh-CN" altLang="en-US" sz="2400" b="0" dirty="0"/>
              <a:t>（只须一层循环）</a:t>
            </a:r>
          </a:p>
        </p:txBody>
      </p:sp>
      <p:sp>
        <p:nvSpPr>
          <p:cNvPr id="5" name="灯片编号占位符 4"/>
          <p:cNvSpPr>
            <a:spLocks noGrp="1"/>
          </p:cNvSpPr>
          <p:nvPr>
            <p:ph type="sldNum" sz="quarter" idx="11"/>
          </p:nvPr>
        </p:nvSpPr>
        <p:spPr/>
        <p:txBody>
          <a:bodyPr/>
          <a:lstStyle/>
          <a:p>
            <a:pPr>
              <a:defRPr/>
            </a:pPr>
            <a:fld id="{96804E8C-638B-4B2C-82B6-ECCB48FF4CF4}" type="slidenum">
              <a:rPr lang="en-US" altLang="zh-CN" smtClean="0"/>
              <a:pPr>
                <a:defRPr/>
              </a:pPr>
              <a:t>30</a:t>
            </a:fld>
            <a:endParaRPr lang="en-US" altLang="zh-CN"/>
          </a:p>
        </p:txBody>
      </p:sp>
      <p:sp>
        <p:nvSpPr>
          <p:cNvPr id="7" name="TextBox 6"/>
          <p:cNvSpPr txBox="1"/>
          <p:nvPr/>
        </p:nvSpPr>
        <p:spPr>
          <a:xfrm>
            <a:off x="1493838" y="2446666"/>
            <a:ext cx="9418846" cy="4583528"/>
          </a:xfrm>
          <a:prstGeom prst="rect">
            <a:avLst/>
          </a:prstGeom>
          <a:solidFill>
            <a:schemeClr val="bg2">
              <a:lumMod val="20000"/>
              <a:lumOff val="80000"/>
            </a:schemeClr>
          </a:solidFill>
        </p:spPr>
        <p:txBody>
          <a:bodyPr wrap="square" lIns="108932" tIns="54466" rIns="108932" bIns="54466" rtlCol="0">
            <a:spAutoFit/>
          </a:bodyPr>
          <a:lstStyle/>
          <a:p>
            <a:pPr>
              <a:lnSpc>
                <a:spcPct val="90000"/>
              </a:lnSpc>
            </a:pPr>
            <a:r>
              <a:rPr lang="en-US" altLang="zh-CN" sz="1900" b="0" dirty="0" err="1"/>
              <a:t>int</a:t>
            </a:r>
            <a:r>
              <a:rPr lang="en-US" altLang="zh-CN" sz="1900" b="0" dirty="0"/>
              <a:t> index(char s[], char t[])</a:t>
            </a:r>
          </a:p>
          <a:p>
            <a:pPr>
              <a:lnSpc>
                <a:spcPct val="90000"/>
              </a:lnSpc>
            </a:pPr>
            <a:r>
              <a:rPr lang="en-US" altLang="zh-CN" sz="1900" b="0" dirty="0"/>
              <a:t>{</a:t>
            </a:r>
          </a:p>
          <a:p>
            <a:pPr>
              <a:lnSpc>
                <a:spcPct val="90000"/>
              </a:lnSpc>
            </a:pPr>
            <a:r>
              <a:rPr lang="en-US" altLang="zh-CN" sz="1900" b="0" dirty="0"/>
              <a:t>    </a:t>
            </a:r>
            <a:r>
              <a:rPr lang="en-US" altLang="zh-CN" sz="1900" b="0" dirty="0" err="1"/>
              <a:t>int</a:t>
            </a:r>
            <a:r>
              <a:rPr lang="en-US" altLang="zh-CN" sz="1900" b="0" dirty="0"/>
              <a:t> </a:t>
            </a:r>
            <a:r>
              <a:rPr lang="en-US" altLang="zh-CN" sz="1900" b="0" dirty="0" err="1"/>
              <a:t>i</a:t>
            </a:r>
            <a:r>
              <a:rPr lang="en-US" altLang="zh-CN" sz="1900" b="0" dirty="0"/>
              <a:t>=0, j=0;	 </a:t>
            </a:r>
            <a:r>
              <a:rPr lang="en-US" altLang="zh-CN" sz="1900" b="0" dirty="0">
                <a:solidFill>
                  <a:srgbClr val="FF0000"/>
                </a:solidFill>
              </a:rPr>
              <a:t>//</a:t>
            </a:r>
            <a:r>
              <a:rPr lang="zh-CN" altLang="en-US" sz="1900" b="0" dirty="0">
                <a:solidFill>
                  <a:srgbClr val="FF0000"/>
                </a:solidFill>
              </a:rPr>
              <a:t>设置查找的起始位置</a:t>
            </a:r>
            <a:endParaRPr lang="en-US" altLang="zh-CN" sz="1900" b="0" dirty="0">
              <a:solidFill>
                <a:srgbClr val="FF0000"/>
              </a:solidFill>
            </a:endParaRPr>
          </a:p>
          <a:p>
            <a:pPr>
              <a:lnSpc>
                <a:spcPct val="90000"/>
              </a:lnSpc>
            </a:pPr>
            <a:r>
              <a:rPr lang="en-US" altLang="zh-CN" sz="1900" b="0" dirty="0"/>
              <a:t>    while(s[</a:t>
            </a:r>
            <a:r>
              <a:rPr lang="en-US" altLang="zh-CN" sz="1900" b="0" dirty="0" err="1"/>
              <a:t>i</a:t>
            </a:r>
            <a:r>
              <a:rPr lang="en-US" altLang="zh-CN" sz="1900" b="0" dirty="0"/>
              <a:t>] != ‘\0’ &amp;&amp; t[j] != ‘\0’) {</a:t>
            </a:r>
          </a:p>
          <a:p>
            <a:pPr>
              <a:lnSpc>
                <a:spcPct val="90000"/>
              </a:lnSpc>
            </a:pPr>
            <a:r>
              <a:rPr lang="en-US" altLang="zh-CN" sz="1900" b="0" dirty="0"/>
              <a:t>        if(s[</a:t>
            </a:r>
            <a:r>
              <a:rPr lang="en-US" altLang="zh-CN" sz="1900" b="0" dirty="0" err="1"/>
              <a:t>i</a:t>
            </a:r>
            <a:r>
              <a:rPr lang="en-US" altLang="zh-CN" sz="1900" b="0" dirty="0"/>
              <a:t>] == t[j]) {		</a:t>
            </a:r>
            <a:r>
              <a:rPr lang="en-US" altLang="zh-CN" sz="1900" b="0" dirty="0">
                <a:solidFill>
                  <a:srgbClr val="FF0000"/>
                </a:solidFill>
              </a:rPr>
              <a:t>//</a:t>
            </a:r>
            <a:r>
              <a:rPr lang="zh-CN" altLang="en-US" sz="1900" b="0" dirty="0">
                <a:solidFill>
                  <a:srgbClr val="FF0000"/>
                </a:solidFill>
              </a:rPr>
              <a:t>若字符相等，继续查找下一个字符</a:t>
            </a:r>
            <a:endParaRPr lang="en-US" altLang="zh-CN" sz="1900" b="0" dirty="0">
              <a:solidFill>
                <a:srgbClr val="FF0000"/>
              </a:solidFill>
            </a:endParaRPr>
          </a:p>
          <a:p>
            <a:pPr>
              <a:lnSpc>
                <a:spcPct val="90000"/>
              </a:lnSpc>
            </a:pPr>
            <a:r>
              <a:rPr lang="en-US" altLang="zh-CN" sz="1900" b="0" dirty="0"/>
              <a:t>            </a:t>
            </a:r>
            <a:r>
              <a:rPr lang="en-US" altLang="zh-CN" sz="1900" b="0" dirty="0" err="1"/>
              <a:t>i</a:t>
            </a:r>
            <a:r>
              <a:rPr lang="en-US" altLang="zh-CN" sz="1900" b="0" dirty="0"/>
              <a:t>++; j++;</a:t>
            </a:r>
          </a:p>
          <a:p>
            <a:pPr>
              <a:lnSpc>
                <a:spcPct val="90000"/>
              </a:lnSpc>
            </a:pPr>
            <a:r>
              <a:rPr lang="en-US" altLang="zh-CN" sz="1900" b="0" dirty="0"/>
              <a:t>        }</a:t>
            </a:r>
          </a:p>
          <a:p>
            <a:pPr>
              <a:lnSpc>
                <a:spcPct val="90000"/>
              </a:lnSpc>
            </a:pPr>
            <a:r>
              <a:rPr lang="en-US" altLang="zh-CN" sz="1900" b="0" dirty="0"/>
              <a:t>        else {	</a:t>
            </a:r>
            <a:r>
              <a:rPr lang="en-US" altLang="zh-CN" sz="1900" b="0" dirty="0">
                <a:solidFill>
                  <a:srgbClr val="FF0000"/>
                </a:solidFill>
              </a:rPr>
              <a:t>//</a:t>
            </a:r>
            <a:r>
              <a:rPr lang="zh-CN" altLang="en-US" sz="1900" b="0" dirty="0">
                <a:solidFill>
                  <a:srgbClr val="FF0000"/>
                </a:solidFill>
              </a:rPr>
              <a:t>若字符不等，则</a:t>
            </a:r>
            <a:r>
              <a:rPr lang="en-US" altLang="zh-CN" sz="1900" b="0" dirty="0">
                <a:solidFill>
                  <a:srgbClr val="FF0000"/>
                </a:solidFill>
              </a:rPr>
              <a:t>s</a:t>
            </a:r>
            <a:r>
              <a:rPr lang="zh-CN" altLang="en-US" sz="1900" b="0" dirty="0">
                <a:solidFill>
                  <a:srgbClr val="FF0000"/>
                </a:solidFill>
              </a:rPr>
              <a:t>中退回到上次查找开始的下一个位置</a:t>
            </a:r>
            <a:endParaRPr lang="en-US" altLang="zh-CN" sz="1900" b="0" dirty="0">
              <a:solidFill>
                <a:srgbClr val="FF0000"/>
              </a:solidFill>
            </a:endParaRPr>
          </a:p>
          <a:p>
            <a:pPr>
              <a:lnSpc>
                <a:spcPct val="90000"/>
              </a:lnSpc>
            </a:pPr>
            <a:r>
              <a:rPr lang="en-US" altLang="zh-CN" sz="1900" b="0" dirty="0"/>
              <a:t>            </a:t>
            </a:r>
            <a:r>
              <a:rPr lang="en-US" altLang="zh-CN" sz="1900" b="0" dirty="0" err="1"/>
              <a:t>i</a:t>
            </a:r>
            <a:r>
              <a:rPr lang="en-US" altLang="zh-CN" sz="1900" b="0" dirty="0"/>
              <a:t> = i-j+1;</a:t>
            </a:r>
          </a:p>
          <a:p>
            <a:pPr>
              <a:lnSpc>
                <a:spcPct val="90000"/>
              </a:lnSpc>
            </a:pPr>
            <a:r>
              <a:rPr lang="en-US" altLang="zh-CN" sz="1900" b="0" dirty="0"/>
              <a:t>            j = 0;</a:t>
            </a:r>
          </a:p>
          <a:p>
            <a:pPr>
              <a:lnSpc>
                <a:spcPct val="90000"/>
              </a:lnSpc>
            </a:pPr>
            <a:r>
              <a:rPr lang="en-US" altLang="zh-CN" sz="1900" b="0" dirty="0"/>
              <a:t>        }</a:t>
            </a:r>
          </a:p>
          <a:p>
            <a:pPr>
              <a:lnSpc>
                <a:spcPct val="90000"/>
              </a:lnSpc>
            </a:pPr>
            <a:r>
              <a:rPr lang="en-US" altLang="zh-CN" sz="1900" b="0" dirty="0"/>
              <a:t>    }</a:t>
            </a:r>
          </a:p>
          <a:p>
            <a:pPr>
              <a:lnSpc>
                <a:spcPct val="90000"/>
              </a:lnSpc>
            </a:pPr>
            <a:r>
              <a:rPr lang="en-US" altLang="zh-CN" sz="1900" b="0" dirty="0"/>
              <a:t>    if(t[j] == ‘\0’)	</a:t>
            </a:r>
            <a:r>
              <a:rPr lang="en-US" altLang="zh-CN" sz="1900" b="0" dirty="0">
                <a:solidFill>
                  <a:srgbClr val="FF0000"/>
                </a:solidFill>
              </a:rPr>
              <a:t>//</a:t>
            </a:r>
            <a:r>
              <a:rPr lang="zh-CN" altLang="en-US" sz="1900" b="0" dirty="0">
                <a:solidFill>
                  <a:srgbClr val="FF0000"/>
                </a:solidFill>
              </a:rPr>
              <a:t>查找到字符串</a:t>
            </a:r>
            <a:r>
              <a:rPr lang="en-US" altLang="zh-CN" sz="1900" b="0" dirty="0">
                <a:solidFill>
                  <a:srgbClr val="FF0000"/>
                </a:solidFill>
              </a:rPr>
              <a:t>t</a:t>
            </a:r>
            <a:r>
              <a:rPr lang="zh-CN" altLang="en-US" sz="1900" b="0" dirty="0">
                <a:solidFill>
                  <a:srgbClr val="FF0000"/>
                </a:solidFill>
              </a:rPr>
              <a:t>，返回</a:t>
            </a:r>
            <a:r>
              <a:rPr lang="en-US" altLang="zh-CN" sz="1900" b="0" dirty="0">
                <a:solidFill>
                  <a:srgbClr val="FF0000"/>
                </a:solidFill>
              </a:rPr>
              <a:t>t</a:t>
            </a:r>
            <a:r>
              <a:rPr lang="zh-CN" altLang="en-US" sz="1900" b="0" dirty="0">
                <a:solidFill>
                  <a:srgbClr val="FF0000"/>
                </a:solidFill>
              </a:rPr>
              <a:t>在</a:t>
            </a:r>
            <a:r>
              <a:rPr lang="en-US" altLang="zh-CN" sz="1900" b="0" dirty="0">
                <a:solidFill>
                  <a:srgbClr val="FF0000"/>
                </a:solidFill>
              </a:rPr>
              <a:t>s</a:t>
            </a:r>
            <a:r>
              <a:rPr lang="zh-CN" altLang="en-US" sz="1900" b="0" dirty="0">
                <a:solidFill>
                  <a:srgbClr val="FF0000"/>
                </a:solidFill>
              </a:rPr>
              <a:t>中的起始位置</a:t>
            </a:r>
            <a:endParaRPr lang="en-US" altLang="zh-CN" sz="1900" b="0" dirty="0">
              <a:solidFill>
                <a:srgbClr val="FF0000"/>
              </a:solidFill>
            </a:endParaRPr>
          </a:p>
          <a:p>
            <a:pPr>
              <a:lnSpc>
                <a:spcPct val="90000"/>
              </a:lnSpc>
            </a:pPr>
            <a:r>
              <a:rPr lang="en-US" altLang="zh-CN" sz="1900" b="0" dirty="0"/>
              <a:t>        return </a:t>
            </a:r>
            <a:r>
              <a:rPr lang="en-US" altLang="zh-CN" sz="1900" b="0" dirty="0" err="1"/>
              <a:t>i</a:t>
            </a:r>
            <a:r>
              <a:rPr lang="en-US" altLang="zh-CN" sz="1900" b="0" dirty="0"/>
              <a:t>-j;</a:t>
            </a:r>
          </a:p>
          <a:p>
            <a:pPr>
              <a:lnSpc>
                <a:spcPct val="90000"/>
              </a:lnSpc>
            </a:pPr>
            <a:r>
              <a:rPr lang="en-US" altLang="zh-CN" sz="1900" b="0" dirty="0"/>
              <a:t>    else</a:t>
            </a:r>
          </a:p>
          <a:p>
            <a:pPr>
              <a:lnSpc>
                <a:spcPct val="90000"/>
              </a:lnSpc>
            </a:pPr>
            <a:r>
              <a:rPr lang="en-US" altLang="zh-CN" sz="1900" b="0" dirty="0"/>
              <a:t>        return -1;</a:t>
            </a:r>
          </a:p>
          <a:p>
            <a:pPr>
              <a:lnSpc>
                <a:spcPct val="90000"/>
              </a:lnSpc>
            </a:pPr>
            <a:r>
              <a:rPr lang="en-US" altLang="zh-CN" sz="1900" b="0" dirty="0"/>
              <a:t>}</a:t>
            </a:r>
            <a:endParaRPr lang="zh-CN" altLang="en-US" sz="19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9599" y="1125007"/>
            <a:ext cx="11965101" cy="5871573"/>
          </a:xfrm>
          <a:prstGeom prst="rect">
            <a:avLst/>
          </a:prstGeom>
        </p:spPr>
        <p:txBody>
          <a:bodyPr wrap="square" lIns="108932" tIns="54466" rIns="108932" bIns="54466">
            <a:spAutoFit/>
          </a:bodyPr>
          <a:lstStyle/>
          <a:p>
            <a:pPr>
              <a:lnSpc>
                <a:spcPct val="80000"/>
              </a:lnSpc>
              <a:buNone/>
            </a:pPr>
            <a:r>
              <a:rPr lang="en-US" altLang="zh-CN" sz="2100" b="0" dirty="0"/>
              <a:t>【</a:t>
            </a:r>
            <a:r>
              <a:rPr lang="zh-CN" altLang="en-US" sz="2100" b="0" dirty="0"/>
              <a:t>问题描述</a:t>
            </a:r>
            <a:r>
              <a:rPr lang="en-US" altLang="zh-CN" sz="2100" b="0" dirty="0"/>
              <a:t>】</a:t>
            </a:r>
            <a:r>
              <a:rPr lang="zh-CN" altLang="en-US" sz="2100" b="0" dirty="0"/>
              <a:t>用一个二维方阵（最小为</a:t>
            </a:r>
            <a:r>
              <a:rPr lang="en-US" altLang="zh-CN" sz="2100" b="0" dirty="0"/>
              <a:t>3X3</a:t>
            </a:r>
            <a:r>
              <a:rPr lang="zh-CN" altLang="en-US" sz="2100" b="0" dirty="0"/>
              <a:t>，最大为</a:t>
            </a:r>
            <a:r>
              <a:rPr lang="en-US" altLang="zh-CN" sz="2100" b="0" dirty="0"/>
              <a:t>50X50</a:t>
            </a:r>
            <a:r>
              <a:rPr lang="zh-CN" altLang="en-US" sz="2100" b="0" dirty="0"/>
              <a:t>）表示一片海域。方阵中的元素只由</a:t>
            </a:r>
            <a:r>
              <a:rPr lang="en-US" altLang="zh-CN" sz="2100" b="0" dirty="0"/>
              <a:t>0</a:t>
            </a:r>
            <a:r>
              <a:rPr lang="zh-CN" altLang="en-US" sz="2100" b="0" dirty="0"/>
              <a:t>和</a:t>
            </a:r>
            <a:r>
              <a:rPr lang="en-US" altLang="zh-CN" sz="2100" b="0" dirty="0"/>
              <a:t>1</a:t>
            </a:r>
            <a:r>
              <a:rPr lang="zh-CN" altLang="en-US" sz="2100" b="0" dirty="0"/>
              <a:t>组成。</a:t>
            </a:r>
            <a:r>
              <a:rPr lang="en-US" altLang="zh-CN" sz="2100" b="0" dirty="0"/>
              <a:t>1</a:t>
            </a:r>
            <a:r>
              <a:rPr lang="zh-CN" altLang="en-US" sz="2100" b="0" dirty="0"/>
              <a:t>表示海岸线。计算由海岸线围起来的小岛面积（即：由</a:t>
            </a:r>
            <a:r>
              <a:rPr lang="en-US" altLang="zh-CN" sz="2100" b="0" dirty="0"/>
              <a:t>1</a:t>
            </a:r>
            <a:r>
              <a:rPr lang="zh-CN" altLang="en-US" sz="2100" b="0" dirty="0"/>
              <a:t>围起来的区域中</a:t>
            </a:r>
            <a:r>
              <a:rPr lang="en-US" altLang="zh-CN" sz="2100" b="0" dirty="0"/>
              <a:t>0</a:t>
            </a:r>
            <a:r>
              <a:rPr lang="zh-CN" altLang="en-US" sz="2100" b="0" dirty="0"/>
              <a:t>的个数）。如下图所示</a:t>
            </a:r>
            <a:r>
              <a:rPr lang="en-US" altLang="zh-CN" sz="2100" b="0" dirty="0"/>
              <a:t>8X8</a:t>
            </a:r>
            <a:r>
              <a:rPr lang="zh-CN" altLang="en-US" sz="2100" b="0" dirty="0"/>
              <a:t>方阵表示的小岛面积为</a:t>
            </a:r>
            <a:r>
              <a:rPr lang="en-US" altLang="zh-CN" sz="2100" b="0" dirty="0"/>
              <a:t>9</a:t>
            </a:r>
            <a:r>
              <a:rPr lang="zh-CN" altLang="en-US" sz="2100" b="0" dirty="0"/>
              <a:t>：</a:t>
            </a:r>
            <a:br>
              <a:rPr lang="zh-CN" altLang="en-US" sz="2100" b="0" dirty="0"/>
            </a:br>
            <a:r>
              <a:rPr lang="en-US" altLang="zh-CN" sz="1900" b="0" dirty="0"/>
              <a:t>0 0 0 0 0 0 0 0</a:t>
            </a:r>
          </a:p>
          <a:p>
            <a:pPr>
              <a:lnSpc>
                <a:spcPct val="80000"/>
              </a:lnSpc>
            </a:pPr>
            <a:r>
              <a:rPr lang="en-US" altLang="zh-CN" sz="1900" b="0" dirty="0"/>
              <a:t>0 0 0 0 </a:t>
            </a:r>
            <a:r>
              <a:rPr lang="en-US" altLang="zh-CN" sz="1900" b="0" dirty="0">
                <a:solidFill>
                  <a:srgbClr val="FF0000"/>
                </a:solidFill>
              </a:rPr>
              <a:t>1</a:t>
            </a:r>
            <a:r>
              <a:rPr lang="en-US" altLang="zh-CN" sz="1900" b="0" dirty="0"/>
              <a:t> 0 0 0</a:t>
            </a:r>
            <a:br>
              <a:rPr lang="en-US" altLang="zh-CN" sz="1900" b="0" dirty="0"/>
            </a:br>
            <a:r>
              <a:rPr lang="en-US" altLang="zh-CN" sz="1900" b="0" dirty="0"/>
              <a:t>0 0 0 </a:t>
            </a:r>
            <a:r>
              <a:rPr lang="en-US" altLang="zh-CN" sz="1900" b="0" dirty="0">
                <a:solidFill>
                  <a:srgbClr val="FF0000"/>
                </a:solidFill>
              </a:rPr>
              <a:t>1</a:t>
            </a:r>
            <a:r>
              <a:rPr lang="en-US" altLang="zh-CN" sz="1900" b="0" dirty="0"/>
              <a:t> 0 </a:t>
            </a:r>
            <a:r>
              <a:rPr lang="en-US" altLang="zh-CN" sz="1900" b="0" dirty="0">
                <a:solidFill>
                  <a:srgbClr val="FF0000"/>
                </a:solidFill>
              </a:rPr>
              <a:t>1</a:t>
            </a:r>
            <a:r>
              <a:rPr lang="en-US" altLang="zh-CN" sz="1900" b="0" dirty="0"/>
              <a:t> 0 0</a:t>
            </a:r>
            <a:br>
              <a:rPr lang="en-US" altLang="zh-CN" sz="1900" b="0" dirty="0"/>
            </a:br>
            <a:r>
              <a:rPr lang="en-US" altLang="zh-CN" sz="1900" b="0" dirty="0"/>
              <a:t>0 0 </a:t>
            </a:r>
            <a:r>
              <a:rPr lang="en-US" altLang="zh-CN" sz="1900" b="0" dirty="0">
                <a:solidFill>
                  <a:srgbClr val="FF0000"/>
                </a:solidFill>
              </a:rPr>
              <a:t>1</a:t>
            </a:r>
            <a:r>
              <a:rPr lang="en-US" altLang="zh-CN" sz="1900" b="0" dirty="0"/>
              <a:t> 0 0 0</a:t>
            </a:r>
            <a:r>
              <a:rPr lang="en-US" altLang="zh-CN" sz="1900" b="0" dirty="0">
                <a:solidFill>
                  <a:srgbClr val="FF0000"/>
                </a:solidFill>
              </a:rPr>
              <a:t> 1</a:t>
            </a:r>
            <a:r>
              <a:rPr lang="en-US" altLang="zh-CN" sz="1900" b="0" dirty="0"/>
              <a:t> 0</a:t>
            </a:r>
            <a:br>
              <a:rPr lang="en-US" altLang="zh-CN" sz="1900" b="0" dirty="0"/>
            </a:br>
            <a:r>
              <a:rPr lang="en-US" altLang="zh-CN" sz="1900" b="0" dirty="0"/>
              <a:t>0 </a:t>
            </a:r>
            <a:r>
              <a:rPr lang="en-US" altLang="zh-CN" sz="1900" b="0" dirty="0">
                <a:solidFill>
                  <a:srgbClr val="FF0000"/>
                </a:solidFill>
              </a:rPr>
              <a:t>1 </a:t>
            </a:r>
            <a:r>
              <a:rPr lang="en-US" altLang="zh-CN" sz="1900" b="0" dirty="0"/>
              <a:t>0 0 0 </a:t>
            </a:r>
            <a:r>
              <a:rPr lang="en-US" altLang="zh-CN" sz="1900" b="0" dirty="0">
                <a:solidFill>
                  <a:srgbClr val="FF0000"/>
                </a:solidFill>
              </a:rPr>
              <a:t>1</a:t>
            </a:r>
            <a:r>
              <a:rPr lang="en-US" altLang="zh-CN" sz="1900" b="0" dirty="0"/>
              <a:t> 0 0</a:t>
            </a:r>
            <a:br>
              <a:rPr lang="en-US" altLang="zh-CN" sz="1900" b="0" dirty="0"/>
            </a:br>
            <a:r>
              <a:rPr lang="en-US" altLang="zh-CN" sz="1900" b="0" dirty="0"/>
              <a:t>0 </a:t>
            </a:r>
            <a:r>
              <a:rPr lang="en-US" altLang="zh-CN" sz="1900" b="0" dirty="0">
                <a:solidFill>
                  <a:srgbClr val="FF0000"/>
                </a:solidFill>
              </a:rPr>
              <a:t>1</a:t>
            </a:r>
            <a:r>
              <a:rPr lang="en-US" altLang="zh-CN" sz="1900" b="0" dirty="0"/>
              <a:t> 0 </a:t>
            </a:r>
            <a:r>
              <a:rPr lang="en-US" altLang="zh-CN" sz="1900" b="0" dirty="0">
                <a:solidFill>
                  <a:srgbClr val="FF0000"/>
                </a:solidFill>
              </a:rPr>
              <a:t>1</a:t>
            </a:r>
            <a:r>
              <a:rPr lang="en-US" altLang="zh-CN" sz="1900" b="0" dirty="0"/>
              <a:t> 0 </a:t>
            </a:r>
            <a:r>
              <a:rPr lang="en-US" altLang="zh-CN" sz="1900" b="0" dirty="0">
                <a:solidFill>
                  <a:srgbClr val="FF0000"/>
                </a:solidFill>
              </a:rPr>
              <a:t>1</a:t>
            </a:r>
            <a:r>
              <a:rPr lang="en-US" altLang="zh-CN" sz="1900" b="0" dirty="0"/>
              <a:t> 0 0</a:t>
            </a:r>
            <a:br>
              <a:rPr lang="en-US" altLang="zh-CN" sz="1900" b="0" dirty="0"/>
            </a:br>
            <a:r>
              <a:rPr lang="en-US" altLang="zh-CN" sz="1900" b="0" dirty="0"/>
              <a:t>0 </a:t>
            </a:r>
            <a:r>
              <a:rPr lang="en-US" altLang="zh-CN" sz="1900" b="0" dirty="0">
                <a:solidFill>
                  <a:srgbClr val="FF0000"/>
                </a:solidFill>
              </a:rPr>
              <a:t>1 1 </a:t>
            </a:r>
            <a:r>
              <a:rPr lang="en-US" altLang="zh-CN" sz="1900" b="0" dirty="0"/>
              <a:t>0</a:t>
            </a:r>
            <a:r>
              <a:rPr lang="en-US" altLang="zh-CN" sz="1900" b="0" dirty="0">
                <a:solidFill>
                  <a:srgbClr val="FF0000"/>
                </a:solidFill>
              </a:rPr>
              <a:t> 1 </a:t>
            </a:r>
            <a:r>
              <a:rPr lang="en-US" altLang="zh-CN" sz="1900" b="0" dirty="0"/>
              <a:t>0 0 0</a:t>
            </a:r>
          </a:p>
          <a:p>
            <a:pPr>
              <a:lnSpc>
                <a:spcPct val="80000"/>
              </a:lnSpc>
            </a:pPr>
            <a:r>
              <a:rPr lang="en-US" altLang="zh-CN" sz="1900" b="0" dirty="0"/>
              <a:t>0 0 0 0 0 0 0 </a:t>
            </a:r>
            <a:r>
              <a:rPr lang="en-US" altLang="zh-CN" sz="1900" b="0" dirty="0" smtClean="0"/>
              <a:t>0</a:t>
            </a:r>
            <a:br>
              <a:rPr lang="en-US" altLang="zh-CN" sz="1900" b="0" dirty="0" smtClean="0"/>
            </a:br>
            <a:endParaRPr lang="en-US" altLang="zh-CN" sz="1900" b="0" dirty="0"/>
          </a:p>
          <a:p>
            <a:pPr>
              <a:lnSpc>
                <a:spcPct val="80000"/>
              </a:lnSpc>
              <a:buNone/>
            </a:pPr>
            <a:r>
              <a:rPr lang="en-US" altLang="zh-CN" sz="2100" b="0" dirty="0"/>
              <a:t>【</a:t>
            </a:r>
            <a:r>
              <a:rPr lang="zh-CN" altLang="en-US" sz="2100" b="0" dirty="0"/>
              <a:t>输入形式</a:t>
            </a:r>
            <a:r>
              <a:rPr lang="en-US" altLang="zh-CN" sz="2100" b="0" dirty="0"/>
              <a:t>】</a:t>
            </a:r>
            <a:r>
              <a:rPr lang="zh-CN" altLang="en-US" sz="2100" b="0" dirty="0"/>
              <a:t>先从标准输入中输入方阵的阶数，然后从下一行开始输入方阵的元素（只会</a:t>
            </a:r>
            <a:r>
              <a:rPr lang="en-US" altLang="zh-CN" sz="2100" b="0" dirty="0"/>
              <a:t>0</a:t>
            </a:r>
            <a:r>
              <a:rPr lang="zh-CN" altLang="en-US" sz="2100" b="0" dirty="0"/>
              <a:t>或</a:t>
            </a:r>
            <a:r>
              <a:rPr lang="en-US" altLang="zh-CN" sz="2100" b="0" dirty="0"/>
              <a:t>1</a:t>
            </a:r>
            <a:r>
              <a:rPr lang="zh-CN" altLang="en-US" sz="2100" b="0" dirty="0"/>
              <a:t>）。</a:t>
            </a:r>
          </a:p>
          <a:p>
            <a:pPr>
              <a:lnSpc>
                <a:spcPct val="80000"/>
              </a:lnSpc>
              <a:buNone/>
            </a:pPr>
            <a:r>
              <a:rPr lang="en-US" altLang="zh-CN" sz="2100" b="0" dirty="0"/>
              <a:t>【</a:t>
            </a:r>
            <a:r>
              <a:rPr lang="zh-CN" altLang="en-US" sz="2100" b="0" dirty="0"/>
              <a:t>输出形式</a:t>
            </a:r>
            <a:r>
              <a:rPr lang="en-US" altLang="zh-CN" sz="2100" b="0" dirty="0"/>
              <a:t>】</a:t>
            </a:r>
            <a:r>
              <a:rPr lang="zh-CN" altLang="en-US" sz="2100" b="0" dirty="0"/>
              <a:t>在标准输出上输出用整数表示的小岛面积。</a:t>
            </a:r>
          </a:p>
          <a:p>
            <a:pPr>
              <a:lnSpc>
                <a:spcPct val="80000"/>
              </a:lnSpc>
              <a:buNone/>
            </a:pPr>
            <a:r>
              <a:rPr lang="en-US" altLang="zh-CN" sz="2100" b="0" dirty="0"/>
              <a:t>【</a:t>
            </a:r>
            <a:r>
              <a:rPr lang="zh-CN" altLang="en-US" sz="2100" b="0" dirty="0"/>
              <a:t>输入样例</a:t>
            </a:r>
            <a:r>
              <a:rPr lang="en-US" altLang="zh-CN" sz="2100" b="0" dirty="0"/>
              <a:t>】</a:t>
            </a:r>
          </a:p>
          <a:p>
            <a:pPr>
              <a:lnSpc>
                <a:spcPct val="80000"/>
              </a:lnSpc>
            </a:pPr>
            <a:r>
              <a:rPr lang="en-US" altLang="zh-CN" sz="1900" b="0" dirty="0"/>
              <a:t>8</a:t>
            </a:r>
            <a:br>
              <a:rPr lang="en-US" altLang="zh-CN" sz="1900" b="0" dirty="0"/>
            </a:br>
            <a:r>
              <a:rPr lang="en-US" altLang="zh-CN" sz="1900" b="0" dirty="0"/>
              <a:t>0 0 0 0 0 0 0 0</a:t>
            </a:r>
          </a:p>
          <a:p>
            <a:pPr>
              <a:lnSpc>
                <a:spcPct val="80000"/>
              </a:lnSpc>
            </a:pPr>
            <a:r>
              <a:rPr lang="en-US" altLang="zh-CN" sz="1900" b="0" dirty="0"/>
              <a:t>0 0 0 0 </a:t>
            </a:r>
            <a:r>
              <a:rPr lang="en-US" altLang="zh-CN" sz="1900" b="0" dirty="0">
                <a:solidFill>
                  <a:srgbClr val="FF0000"/>
                </a:solidFill>
              </a:rPr>
              <a:t>1</a:t>
            </a:r>
            <a:r>
              <a:rPr lang="en-US" altLang="zh-CN" sz="1900" b="0" dirty="0"/>
              <a:t> 0 0 0</a:t>
            </a:r>
            <a:br>
              <a:rPr lang="en-US" altLang="zh-CN" sz="1900" b="0" dirty="0"/>
            </a:br>
            <a:r>
              <a:rPr lang="en-US" altLang="zh-CN" sz="1900" b="0" dirty="0"/>
              <a:t>0 0 0 </a:t>
            </a:r>
            <a:r>
              <a:rPr lang="en-US" altLang="zh-CN" sz="1900" b="0" dirty="0">
                <a:solidFill>
                  <a:srgbClr val="FF0000"/>
                </a:solidFill>
              </a:rPr>
              <a:t>1 </a:t>
            </a:r>
            <a:r>
              <a:rPr lang="en-US" altLang="zh-CN" sz="1900" b="0" dirty="0"/>
              <a:t>0 </a:t>
            </a:r>
            <a:r>
              <a:rPr lang="en-US" altLang="zh-CN" sz="1900" b="0" dirty="0">
                <a:solidFill>
                  <a:srgbClr val="FF0000"/>
                </a:solidFill>
              </a:rPr>
              <a:t>1</a:t>
            </a:r>
            <a:r>
              <a:rPr lang="en-US" altLang="zh-CN" sz="1900" b="0" dirty="0"/>
              <a:t> 0 0</a:t>
            </a:r>
            <a:br>
              <a:rPr lang="en-US" altLang="zh-CN" sz="1900" b="0" dirty="0"/>
            </a:br>
            <a:r>
              <a:rPr lang="en-US" altLang="zh-CN" sz="1900" b="0" dirty="0"/>
              <a:t>0 0 </a:t>
            </a:r>
            <a:r>
              <a:rPr lang="en-US" altLang="zh-CN" sz="1900" b="0" dirty="0">
                <a:solidFill>
                  <a:srgbClr val="FF0000"/>
                </a:solidFill>
              </a:rPr>
              <a:t>1</a:t>
            </a:r>
            <a:r>
              <a:rPr lang="en-US" altLang="zh-CN" sz="1900" b="0" dirty="0"/>
              <a:t> 0 0 0 </a:t>
            </a:r>
            <a:r>
              <a:rPr lang="en-US" altLang="zh-CN" sz="1900" b="0" dirty="0">
                <a:solidFill>
                  <a:srgbClr val="FF0000"/>
                </a:solidFill>
              </a:rPr>
              <a:t>1</a:t>
            </a:r>
            <a:r>
              <a:rPr lang="en-US" altLang="zh-CN" sz="1900" b="0" dirty="0"/>
              <a:t> 0</a:t>
            </a:r>
            <a:br>
              <a:rPr lang="en-US" altLang="zh-CN" sz="1900" b="0" dirty="0"/>
            </a:br>
            <a:r>
              <a:rPr lang="en-US" altLang="zh-CN" sz="1900" b="0" dirty="0"/>
              <a:t>0 </a:t>
            </a:r>
            <a:r>
              <a:rPr lang="en-US" altLang="zh-CN" sz="1900" b="0" dirty="0">
                <a:solidFill>
                  <a:srgbClr val="FF0000"/>
                </a:solidFill>
              </a:rPr>
              <a:t>1</a:t>
            </a:r>
            <a:r>
              <a:rPr lang="en-US" altLang="zh-CN" sz="1900" b="0" dirty="0"/>
              <a:t> 0 0 0 </a:t>
            </a:r>
            <a:r>
              <a:rPr lang="en-US" altLang="zh-CN" sz="1900" b="0" dirty="0">
                <a:solidFill>
                  <a:srgbClr val="FF0000"/>
                </a:solidFill>
              </a:rPr>
              <a:t>1</a:t>
            </a:r>
            <a:r>
              <a:rPr lang="en-US" altLang="zh-CN" sz="1900" b="0" dirty="0"/>
              <a:t> 0 0</a:t>
            </a:r>
            <a:br>
              <a:rPr lang="en-US" altLang="zh-CN" sz="1900" b="0" dirty="0"/>
            </a:br>
            <a:r>
              <a:rPr lang="en-US" altLang="zh-CN" sz="1900" b="0" dirty="0"/>
              <a:t>0 </a:t>
            </a:r>
            <a:r>
              <a:rPr lang="en-US" altLang="zh-CN" sz="1900" b="0" dirty="0">
                <a:solidFill>
                  <a:srgbClr val="FF0000"/>
                </a:solidFill>
              </a:rPr>
              <a:t>1</a:t>
            </a:r>
            <a:r>
              <a:rPr lang="en-US" altLang="zh-CN" sz="1900" b="0" dirty="0"/>
              <a:t> 0 </a:t>
            </a:r>
            <a:r>
              <a:rPr lang="en-US" altLang="zh-CN" sz="1900" b="0" dirty="0">
                <a:solidFill>
                  <a:srgbClr val="FF0000"/>
                </a:solidFill>
              </a:rPr>
              <a:t>1</a:t>
            </a:r>
            <a:r>
              <a:rPr lang="en-US" altLang="zh-CN" sz="1900" b="0" dirty="0"/>
              <a:t> 0 </a:t>
            </a:r>
            <a:r>
              <a:rPr lang="en-US" altLang="zh-CN" sz="1900" b="0" dirty="0">
                <a:solidFill>
                  <a:srgbClr val="FF0000"/>
                </a:solidFill>
              </a:rPr>
              <a:t>1 </a:t>
            </a:r>
            <a:r>
              <a:rPr lang="en-US" altLang="zh-CN" sz="1900" b="0" dirty="0"/>
              <a:t>0 0</a:t>
            </a:r>
            <a:br>
              <a:rPr lang="en-US" altLang="zh-CN" sz="1900" b="0" dirty="0"/>
            </a:br>
            <a:r>
              <a:rPr lang="en-US" altLang="zh-CN" sz="1900" b="0" dirty="0"/>
              <a:t>0</a:t>
            </a:r>
            <a:r>
              <a:rPr lang="en-US" altLang="zh-CN" sz="1900" b="0" dirty="0">
                <a:solidFill>
                  <a:srgbClr val="FF0000"/>
                </a:solidFill>
              </a:rPr>
              <a:t> 1 1 </a:t>
            </a:r>
            <a:r>
              <a:rPr lang="en-US" altLang="zh-CN" sz="1900" b="0" dirty="0"/>
              <a:t>0 </a:t>
            </a:r>
            <a:r>
              <a:rPr lang="en-US" altLang="zh-CN" sz="1900" b="0" dirty="0">
                <a:solidFill>
                  <a:srgbClr val="FF0000"/>
                </a:solidFill>
              </a:rPr>
              <a:t>1 </a:t>
            </a:r>
            <a:r>
              <a:rPr lang="en-US" altLang="zh-CN" sz="1900" b="0" dirty="0"/>
              <a:t>0 0 0</a:t>
            </a:r>
          </a:p>
          <a:p>
            <a:pPr>
              <a:lnSpc>
                <a:spcPct val="80000"/>
              </a:lnSpc>
            </a:pPr>
            <a:r>
              <a:rPr lang="en-US" altLang="zh-CN" sz="1900" b="0" dirty="0"/>
              <a:t>0 0 0 0 0 0 0 0</a:t>
            </a:r>
          </a:p>
        </p:txBody>
      </p:sp>
      <p:sp>
        <p:nvSpPr>
          <p:cNvPr id="2" name="标题 1"/>
          <p:cNvSpPr>
            <a:spLocks noGrp="1"/>
          </p:cNvSpPr>
          <p:nvPr>
            <p:ph type="title"/>
          </p:nvPr>
        </p:nvSpPr>
        <p:spPr/>
        <p:txBody>
          <a:bodyPr/>
          <a:lstStyle/>
          <a:p>
            <a:r>
              <a:rPr lang="zh-CN" altLang="en-US" dirty="0"/>
              <a:t>问题</a:t>
            </a:r>
            <a:r>
              <a:rPr lang="en-US" altLang="zh-CN" dirty="0"/>
              <a:t>5</a:t>
            </a:r>
            <a:r>
              <a:rPr lang="zh-CN" altLang="en-US" dirty="0"/>
              <a:t>：计算小岛面积</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31</a:t>
            </a:fld>
            <a:endParaRPr lang="en-US" altLang="zh-CN"/>
          </a:p>
        </p:txBody>
      </p:sp>
      <p:sp>
        <p:nvSpPr>
          <p:cNvPr id="3" name="矩形 2"/>
          <p:cNvSpPr/>
          <p:nvPr/>
        </p:nvSpPr>
        <p:spPr>
          <a:xfrm>
            <a:off x="3315140" y="2353491"/>
            <a:ext cx="7784965" cy="1771989"/>
          </a:xfrm>
          <a:prstGeom prst="rect">
            <a:avLst/>
          </a:prstGeom>
        </p:spPr>
        <p:txBody>
          <a:bodyPr wrap="square" lIns="108932" tIns="54466" rIns="108932" bIns="54466">
            <a:spAutoFit/>
          </a:bodyPr>
          <a:lstStyle/>
          <a:p>
            <a:pPr>
              <a:spcBef>
                <a:spcPct val="30000"/>
              </a:spcBef>
              <a:defRPr/>
            </a:pPr>
            <a:r>
              <a:rPr lang="zh-CN" altLang="en-US" sz="2100" b="0" dirty="0"/>
              <a:t>方阵表示的海域满足下面两个要求：</a:t>
            </a:r>
            <a:br>
              <a:rPr lang="zh-CN" altLang="en-US" sz="2100" b="0" dirty="0"/>
            </a:br>
            <a:r>
              <a:rPr lang="en-US" altLang="zh-CN" sz="2100" b="0" dirty="0"/>
              <a:t>1</a:t>
            </a:r>
            <a:r>
              <a:rPr lang="zh-CN" altLang="en-US" sz="2100" b="0" dirty="0"/>
              <a:t>、小岛只有一个。</a:t>
            </a:r>
            <a:br>
              <a:rPr lang="zh-CN" altLang="en-US" sz="2100" b="0" dirty="0"/>
            </a:br>
            <a:r>
              <a:rPr lang="en-US" altLang="zh-CN" sz="2100" b="0" dirty="0"/>
              <a:t>2</a:t>
            </a:r>
            <a:r>
              <a:rPr lang="zh-CN" altLang="en-US" sz="2100" b="0" dirty="0"/>
              <a:t>、用</a:t>
            </a:r>
            <a:r>
              <a:rPr lang="en-US" altLang="zh-CN" sz="2100" b="0" dirty="0"/>
              <a:t>1</a:t>
            </a:r>
            <a:r>
              <a:rPr lang="zh-CN" altLang="en-US" sz="2100" b="0" dirty="0"/>
              <a:t>表示的海岸线是封闭的，但有可能是凸的，也有可能是凹的。</a:t>
            </a:r>
          </a:p>
          <a:p>
            <a:endParaRPr lang="zh-CN" altLang="en-US" dirty="0"/>
          </a:p>
        </p:txBody>
      </p:sp>
      <p:sp>
        <p:nvSpPr>
          <p:cNvPr id="4" name="矩形 3"/>
          <p:cNvSpPr/>
          <p:nvPr/>
        </p:nvSpPr>
        <p:spPr>
          <a:xfrm>
            <a:off x="3309473" y="5806608"/>
            <a:ext cx="6102350" cy="848660"/>
          </a:xfrm>
          <a:prstGeom prst="rect">
            <a:avLst/>
          </a:prstGeom>
        </p:spPr>
        <p:txBody>
          <a:bodyPr lIns="108932" tIns="54466" rIns="108932" bIns="54466">
            <a:spAutoFit/>
          </a:bodyPr>
          <a:lstStyle/>
          <a:p>
            <a:pPr>
              <a:buNone/>
            </a:pPr>
            <a:r>
              <a:rPr lang="en-US" altLang="zh-CN" b="0" dirty="0"/>
              <a:t>【</a:t>
            </a:r>
            <a:r>
              <a:rPr lang="zh-CN" altLang="en-US" b="0" dirty="0"/>
              <a:t>输出样例</a:t>
            </a:r>
            <a:r>
              <a:rPr lang="en-US" altLang="zh-CN" b="0" dirty="0"/>
              <a:t>】</a:t>
            </a:r>
          </a:p>
          <a:p>
            <a:pPr>
              <a:buNone/>
            </a:pPr>
            <a:r>
              <a:rPr lang="en-US" altLang="zh-CN" b="0" dirty="0"/>
              <a:t>9</a:t>
            </a:r>
          </a:p>
        </p:txBody>
      </p:sp>
    </p:spTree>
    <p:extLst>
      <p:ext uri="{BB962C8B-B14F-4D97-AF65-F5344CB8AC3E}">
        <p14:creationId xmlns:p14="http://schemas.microsoft.com/office/powerpoint/2010/main" val="546841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3"/>
          <p:cNvSpPr>
            <a:spLocks noGrp="1"/>
          </p:cNvSpPr>
          <p:nvPr>
            <p:ph type="ftr" sz="quarter" idx="10"/>
          </p:nvPr>
        </p:nvSpPr>
        <p:spPr>
          <a:noFill/>
        </p:spPr>
        <p:txBody>
          <a:bodyPr/>
          <a:lstStyle/>
          <a:p>
            <a:r>
              <a:rPr lang="en-US" altLang="zh-CN"/>
              <a:t>构造类型 – 数组和指针</a:t>
            </a:r>
          </a:p>
        </p:txBody>
      </p:sp>
      <p:sp>
        <p:nvSpPr>
          <p:cNvPr id="10243" name="灯片编号占位符 4"/>
          <p:cNvSpPr>
            <a:spLocks noGrp="1"/>
          </p:cNvSpPr>
          <p:nvPr>
            <p:ph type="sldNum" sz="quarter" idx="11"/>
          </p:nvPr>
        </p:nvSpPr>
        <p:spPr>
          <a:noFill/>
        </p:spPr>
        <p:txBody>
          <a:bodyPr/>
          <a:lstStyle/>
          <a:p>
            <a:fld id="{8BF91EB9-421F-40B2-A242-5C879101B46C}" type="slidenum">
              <a:rPr lang="en-US" altLang="zh-CN" smtClean="0"/>
              <a:pPr/>
              <a:t>32</a:t>
            </a:fld>
            <a:endParaRPr lang="en-US" altLang="zh-CN"/>
          </a:p>
        </p:txBody>
      </p:sp>
      <p:sp>
        <p:nvSpPr>
          <p:cNvPr id="10244" name="Rectangle 2"/>
          <p:cNvSpPr>
            <a:spLocks noGrp="1" noChangeArrowheads="1"/>
          </p:cNvSpPr>
          <p:nvPr>
            <p:ph type="title"/>
          </p:nvPr>
        </p:nvSpPr>
        <p:spPr/>
        <p:txBody>
          <a:bodyPr/>
          <a:lstStyle/>
          <a:p>
            <a:r>
              <a:rPr lang="zh-CN" altLang="en-US">
                <a:ea typeface="宋体" pitchFamily="2" charset="-122"/>
              </a:rPr>
              <a:t>二维（多维）数组</a:t>
            </a:r>
          </a:p>
        </p:txBody>
      </p:sp>
      <p:sp>
        <p:nvSpPr>
          <p:cNvPr id="10245" name="Rectangle 3"/>
          <p:cNvSpPr>
            <a:spLocks noGrp="1" noChangeArrowheads="1"/>
          </p:cNvSpPr>
          <p:nvPr>
            <p:ph type="body" idx="1"/>
          </p:nvPr>
        </p:nvSpPr>
        <p:spPr/>
        <p:txBody>
          <a:bodyPr/>
          <a:lstStyle/>
          <a:p>
            <a:r>
              <a:rPr lang="zh-CN" altLang="en-US" b="0" dirty="0">
                <a:ea typeface="宋体" pitchFamily="2" charset="-122"/>
              </a:rPr>
              <a:t>二维（多维）数组</a:t>
            </a:r>
          </a:p>
          <a:p>
            <a:pPr marL="546554" lvl="1" indent="-77539">
              <a:buNone/>
            </a:pPr>
            <a:r>
              <a:rPr lang="zh-CN" altLang="en-US" dirty="0">
                <a:ea typeface="宋体" pitchFamily="2" charset="-122"/>
              </a:rPr>
              <a:t>如， </a:t>
            </a:r>
            <a:r>
              <a:rPr lang="en-US" altLang="zh-CN" dirty="0">
                <a:ea typeface="宋体" pitchFamily="2" charset="-122"/>
              </a:rPr>
              <a:t>float y[4][3];</a:t>
            </a:r>
          </a:p>
          <a:p>
            <a:pPr marL="546554" lvl="1" indent="-77539">
              <a:buNone/>
            </a:pPr>
            <a:r>
              <a:rPr lang="zh-CN" altLang="en-US" dirty="0">
                <a:ea typeface="宋体" pitchFamily="2" charset="-122"/>
              </a:rPr>
              <a:t>在</a:t>
            </a:r>
            <a:r>
              <a:rPr lang="en-US" altLang="zh-CN" dirty="0">
                <a:ea typeface="宋体" pitchFamily="2" charset="-122"/>
              </a:rPr>
              <a:t>C</a:t>
            </a:r>
            <a:r>
              <a:rPr lang="zh-CN" altLang="en-US" dirty="0">
                <a:ea typeface="宋体" pitchFamily="2" charset="-122"/>
              </a:rPr>
              <a:t>语言中，二维数组可以看作是一个元素为另一个一维数组的一维数组；三维数组可以看作元素为二维数组的一维数组，</a:t>
            </a:r>
            <a:r>
              <a:rPr lang="en-US" altLang="zh-CN" dirty="0">
                <a:ea typeface="宋体" pitchFamily="2" charset="-122"/>
              </a:rPr>
              <a:t>…</a:t>
            </a:r>
            <a:r>
              <a:rPr lang="zh-CN" altLang="en-US" dirty="0">
                <a:ea typeface="宋体" pitchFamily="2" charset="-122"/>
              </a:rPr>
              <a:t>。因此，在</a:t>
            </a:r>
            <a:r>
              <a:rPr lang="en-US" altLang="zh-CN" dirty="0">
                <a:ea typeface="宋体" pitchFamily="2" charset="-122"/>
              </a:rPr>
              <a:t>C</a:t>
            </a:r>
            <a:r>
              <a:rPr lang="zh-CN" altLang="en-US" dirty="0">
                <a:ea typeface="宋体" pitchFamily="2" charset="-122"/>
              </a:rPr>
              <a:t>语言中，下标变量应写作：</a:t>
            </a:r>
            <a:r>
              <a:rPr lang="en-US" altLang="zh-CN" dirty="0">
                <a:ea typeface="宋体" pitchFamily="2" charset="-122"/>
              </a:rPr>
              <a:t>y[</a:t>
            </a:r>
            <a:r>
              <a:rPr lang="en-US" altLang="zh-CN" dirty="0" err="1">
                <a:ea typeface="宋体" pitchFamily="2" charset="-122"/>
              </a:rPr>
              <a:t>i</a:t>
            </a:r>
            <a:r>
              <a:rPr lang="en-US" altLang="zh-CN" dirty="0">
                <a:ea typeface="宋体" pitchFamily="2" charset="-122"/>
              </a:rPr>
              <a:t>][j]</a:t>
            </a:r>
            <a:r>
              <a:rPr lang="zh-CN" altLang="en-US" dirty="0">
                <a:ea typeface="宋体" pitchFamily="2" charset="-122"/>
              </a:rPr>
              <a:t>，而不能写成：</a:t>
            </a:r>
            <a:r>
              <a:rPr lang="en-US" altLang="zh-CN" dirty="0">
                <a:ea typeface="宋体" pitchFamily="2" charset="-122"/>
              </a:rPr>
              <a:t>y[</a:t>
            </a:r>
            <a:r>
              <a:rPr lang="en-US" altLang="zh-CN" dirty="0" err="1">
                <a:ea typeface="宋体" pitchFamily="2" charset="-122"/>
              </a:rPr>
              <a:t>i</a:t>
            </a:r>
            <a:r>
              <a:rPr lang="en-US" altLang="zh-CN" dirty="0">
                <a:ea typeface="宋体" pitchFamily="2" charset="-122"/>
              </a:rPr>
              <a:t>, j]</a:t>
            </a:r>
            <a:r>
              <a:rPr lang="zh-CN" altLang="en-US" dirty="0">
                <a:ea typeface="宋体" pitchFamily="2" charset="-122"/>
              </a:rPr>
              <a:t>。</a:t>
            </a:r>
            <a:endParaRPr lang="zh-CN" altLang="en-US" b="1" dirty="0">
              <a:ea typeface="宋体" pitchFamily="2" charset="-122"/>
            </a:endParaRPr>
          </a:p>
        </p:txBody>
      </p:sp>
      <p:grpSp>
        <p:nvGrpSpPr>
          <p:cNvPr id="2" name="Group 4"/>
          <p:cNvGrpSpPr>
            <a:grpSpLocks/>
          </p:cNvGrpSpPr>
          <p:nvPr/>
        </p:nvGrpSpPr>
        <p:grpSpPr bwMode="auto">
          <a:xfrm>
            <a:off x="3027868" y="4006191"/>
            <a:ext cx="5695527" cy="2515182"/>
            <a:chOff x="1296" y="2064"/>
            <a:chExt cx="2688" cy="1584"/>
          </a:xfrm>
        </p:grpSpPr>
        <p:grpSp>
          <p:nvGrpSpPr>
            <p:cNvPr id="10247" name="Group 5"/>
            <p:cNvGrpSpPr>
              <a:grpSpLocks/>
            </p:cNvGrpSpPr>
            <p:nvPr/>
          </p:nvGrpSpPr>
          <p:grpSpPr bwMode="auto">
            <a:xfrm>
              <a:off x="1296" y="2064"/>
              <a:ext cx="2448" cy="1584"/>
              <a:chOff x="1296" y="2064"/>
              <a:chExt cx="2448" cy="1584"/>
            </a:xfrm>
          </p:grpSpPr>
          <p:sp>
            <p:nvSpPr>
              <p:cNvPr id="10251" name="Rectangle 6"/>
              <p:cNvSpPr>
                <a:spLocks noChangeArrowheads="1"/>
              </p:cNvSpPr>
              <p:nvPr/>
            </p:nvSpPr>
            <p:spPr bwMode="auto">
              <a:xfrm>
                <a:off x="1536" y="2352"/>
                <a:ext cx="2208" cy="1296"/>
              </a:xfrm>
              <a:prstGeom prst="rect">
                <a:avLst/>
              </a:prstGeom>
              <a:solidFill>
                <a:srgbClr val="C0C0C0"/>
              </a:solidFill>
              <a:ln w="28575" cap="sq">
                <a:solidFill>
                  <a:schemeClr val="tx1"/>
                </a:solidFill>
                <a:miter lim="800000"/>
                <a:headEnd type="none" w="sm" len="sm"/>
                <a:tailEnd type="none" w="sm" len="sm"/>
              </a:ln>
            </p:spPr>
            <p:txBody>
              <a:bodyPr wrap="none" anchor="ctr"/>
              <a:lstStyle/>
              <a:p>
                <a:pPr algn="ctr"/>
                <a:endParaRPr lang="zh-CN" altLang="zh-CN" sz="2900" b="0">
                  <a:latin typeface="Times New Roman" pitchFamily="18" charset="0"/>
                </a:endParaRPr>
              </a:p>
            </p:txBody>
          </p:sp>
          <p:sp>
            <p:nvSpPr>
              <p:cNvPr id="10252" name="Line 7"/>
              <p:cNvSpPr>
                <a:spLocks noChangeShapeType="1"/>
              </p:cNvSpPr>
              <p:nvPr/>
            </p:nvSpPr>
            <p:spPr bwMode="auto">
              <a:xfrm>
                <a:off x="1536" y="2592"/>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3" name="Line 8"/>
              <p:cNvSpPr>
                <a:spLocks noChangeShapeType="1"/>
              </p:cNvSpPr>
              <p:nvPr/>
            </p:nvSpPr>
            <p:spPr bwMode="auto">
              <a:xfrm>
                <a:off x="1536" y="2832"/>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4" name="Line 9"/>
              <p:cNvSpPr>
                <a:spLocks noChangeShapeType="1"/>
              </p:cNvSpPr>
              <p:nvPr/>
            </p:nvSpPr>
            <p:spPr bwMode="auto">
              <a:xfrm>
                <a:off x="1536" y="3120"/>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5" name="Line 10"/>
              <p:cNvSpPr>
                <a:spLocks noChangeShapeType="1"/>
              </p:cNvSpPr>
              <p:nvPr/>
            </p:nvSpPr>
            <p:spPr bwMode="auto">
              <a:xfrm>
                <a:off x="1824"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6" name="Line 11"/>
              <p:cNvSpPr>
                <a:spLocks noChangeShapeType="1"/>
              </p:cNvSpPr>
              <p:nvPr/>
            </p:nvSpPr>
            <p:spPr bwMode="auto">
              <a:xfrm>
                <a:off x="2112"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7" name="Line 12"/>
              <p:cNvSpPr>
                <a:spLocks noChangeShapeType="1"/>
              </p:cNvSpPr>
              <p:nvPr/>
            </p:nvSpPr>
            <p:spPr bwMode="auto">
              <a:xfrm>
                <a:off x="2400"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8" name="Text Box 13"/>
              <p:cNvSpPr txBox="1">
                <a:spLocks noChangeArrowheads="1"/>
              </p:cNvSpPr>
              <p:nvPr/>
            </p:nvSpPr>
            <p:spPr bwMode="auto">
              <a:xfrm>
                <a:off x="2534" y="3242"/>
                <a:ext cx="263" cy="339"/>
              </a:xfrm>
              <a:prstGeom prst="rect">
                <a:avLst/>
              </a:prstGeom>
              <a:noFill/>
              <a:ln w="12700" cap="sq">
                <a:noFill/>
                <a:miter lim="800000"/>
                <a:headEnd type="none" w="sm" len="sm"/>
                <a:tailEnd type="none" w="sm" len="sm"/>
              </a:ln>
            </p:spPr>
            <p:txBody>
              <a:bodyPr wrap="none">
                <a:spAutoFit/>
              </a:bodyPr>
              <a:lstStyle/>
              <a:p>
                <a:r>
                  <a:rPr lang="en-US" altLang="zh-CN" sz="2900" b="0">
                    <a:latin typeface="Times New Roman" pitchFamily="18" charset="0"/>
                  </a:rPr>
                  <a:t>…</a:t>
                </a:r>
              </a:p>
            </p:txBody>
          </p:sp>
          <p:sp>
            <p:nvSpPr>
              <p:cNvPr id="10259" name="Text Box 14"/>
              <p:cNvSpPr txBox="1">
                <a:spLocks noChangeArrowheads="1"/>
              </p:cNvSpPr>
              <p:nvPr/>
            </p:nvSpPr>
            <p:spPr bwMode="auto">
              <a:xfrm>
                <a:off x="1526" y="2073"/>
                <a:ext cx="160" cy="291"/>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0</a:t>
                </a:r>
              </a:p>
            </p:txBody>
          </p:sp>
          <p:sp>
            <p:nvSpPr>
              <p:cNvPr id="10260" name="Text Box 15"/>
              <p:cNvSpPr txBox="1">
                <a:spLocks noChangeArrowheads="1"/>
              </p:cNvSpPr>
              <p:nvPr/>
            </p:nvSpPr>
            <p:spPr bwMode="auto">
              <a:xfrm>
                <a:off x="1872" y="2064"/>
                <a:ext cx="160" cy="291"/>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1</a:t>
                </a:r>
              </a:p>
            </p:txBody>
          </p:sp>
          <p:sp>
            <p:nvSpPr>
              <p:cNvPr id="10261" name="Text Box 16"/>
              <p:cNvSpPr txBox="1">
                <a:spLocks noChangeArrowheads="1"/>
              </p:cNvSpPr>
              <p:nvPr/>
            </p:nvSpPr>
            <p:spPr bwMode="auto">
              <a:xfrm>
                <a:off x="2160" y="2064"/>
                <a:ext cx="160" cy="291"/>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2</a:t>
                </a:r>
              </a:p>
            </p:txBody>
          </p:sp>
          <p:sp>
            <p:nvSpPr>
              <p:cNvPr id="10262" name="Text Box 17"/>
              <p:cNvSpPr txBox="1">
                <a:spLocks noChangeArrowheads="1"/>
              </p:cNvSpPr>
              <p:nvPr/>
            </p:nvSpPr>
            <p:spPr bwMode="auto">
              <a:xfrm>
                <a:off x="1296" y="2352"/>
                <a:ext cx="160" cy="291"/>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0</a:t>
                </a:r>
              </a:p>
            </p:txBody>
          </p:sp>
          <p:sp>
            <p:nvSpPr>
              <p:cNvPr id="10263" name="Text Box 18"/>
              <p:cNvSpPr txBox="1">
                <a:spLocks noChangeArrowheads="1"/>
              </p:cNvSpPr>
              <p:nvPr/>
            </p:nvSpPr>
            <p:spPr bwMode="auto">
              <a:xfrm>
                <a:off x="1296" y="2592"/>
                <a:ext cx="160" cy="291"/>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1</a:t>
                </a:r>
              </a:p>
            </p:txBody>
          </p:sp>
          <p:sp>
            <p:nvSpPr>
              <p:cNvPr id="10264" name="Text Box 19"/>
              <p:cNvSpPr txBox="1">
                <a:spLocks noChangeArrowheads="1"/>
              </p:cNvSpPr>
              <p:nvPr/>
            </p:nvSpPr>
            <p:spPr bwMode="auto">
              <a:xfrm>
                <a:off x="1296" y="2832"/>
                <a:ext cx="160" cy="291"/>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2</a:t>
                </a:r>
              </a:p>
            </p:txBody>
          </p:sp>
        </p:grpSp>
        <p:sp>
          <p:nvSpPr>
            <p:cNvPr id="10248" name="Oval 20"/>
            <p:cNvSpPr>
              <a:spLocks noChangeArrowheads="1"/>
            </p:cNvSpPr>
            <p:nvPr/>
          </p:nvSpPr>
          <p:spPr bwMode="auto">
            <a:xfrm>
              <a:off x="1344" y="2256"/>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sp>
          <p:nvSpPr>
            <p:cNvPr id="10249" name="Oval 21"/>
            <p:cNvSpPr>
              <a:spLocks noChangeArrowheads="1"/>
            </p:cNvSpPr>
            <p:nvPr/>
          </p:nvSpPr>
          <p:spPr bwMode="auto">
            <a:xfrm>
              <a:off x="1392" y="2544"/>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sp>
          <p:nvSpPr>
            <p:cNvPr id="10250" name="Oval 22"/>
            <p:cNvSpPr>
              <a:spLocks noChangeArrowheads="1"/>
            </p:cNvSpPr>
            <p:nvPr/>
          </p:nvSpPr>
          <p:spPr bwMode="auto">
            <a:xfrm>
              <a:off x="1344" y="2784"/>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6"/>
          <p:cNvSpPr>
            <a:spLocks noGrp="1"/>
          </p:cNvSpPr>
          <p:nvPr>
            <p:ph type="sldNum" sz="quarter" idx="11"/>
          </p:nvPr>
        </p:nvSpPr>
        <p:spPr>
          <a:noFill/>
        </p:spPr>
        <p:txBody>
          <a:bodyPr/>
          <a:lstStyle/>
          <a:p>
            <a:fld id="{74E36555-072F-48E8-85F3-42B1CE33E384}" type="slidenum">
              <a:rPr lang="en-US" altLang="zh-CN" smtClean="0"/>
              <a:pPr/>
              <a:t>33</a:t>
            </a:fld>
            <a:endParaRPr lang="en-US" altLang="zh-CN"/>
          </a:p>
        </p:txBody>
      </p:sp>
      <p:sp>
        <p:nvSpPr>
          <p:cNvPr id="11268" name="Rectangle 2"/>
          <p:cNvSpPr>
            <a:spLocks noGrp="1" noChangeArrowheads="1"/>
          </p:cNvSpPr>
          <p:nvPr>
            <p:ph type="title"/>
          </p:nvPr>
        </p:nvSpPr>
        <p:spPr/>
        <p:txBody>
          <a:bodyPr/>
          <a:lstStyle/>
          <a:p>
            <a:r>
              <a:rPr lang="zh-CN" altLang="en-US">
                <a:ea typeface="宋体" pitchFamily="2" charset="-122"/>
              </a:rPr>
              <a:t>二维（多维）数组初始化</a:t>
            </a:r>
          </a:p>
        </p:txBody>
      </p:sp>
      <p:sp>
        <p:nvSpPr>
          <p:cNvPr id="124931" name="Rectangle 3"/>
          <p:cNvSpPr>
            <a:spLocks noGrp="1" noChangeArrowheads="1"/>
          </p:cNvSpPr>
          <p:nvPr>
            <p:ph type="body" sz="half" idx="1"/>
          </p:nvPr>
        </p:nvSpPr>
        <p:spPr>
          <a:xfrm>
            <a:off x="1104601" y="1197546"/>
            <a:ext cx="4840959" cy="4557180"/>
          </a:xfrm>
        </p:spPr>
        <p:txBody>
          <a:bodyPr/>
          <a:lstStyle/>
          <a:p>
            <a:pPr marL="0" indent="0">
              <a:lnSpc>
                <a:spcPct val="80000"/>
              </a:lnSpc>
              <a:buNone/>
            </a:pPr>
            <a:r>
              <a:rPr lang="zh-CN" altLang="en-US" sz="2400" dirty="0">
                <a:ea typeface="宋体" pitchFamily="2" charset="-122"/>
              </a:rPr>
              <a:t>多维数组的初始化</a:t>
            </a:r>
          </a:p>
          <a:p>
            <a:pPr lvl="1">
              <a:lnSpc>
                <a:spcPct val="80000"/>
              </a:lnSpc>
              <a:buFont typeface="Wingdings" pitchFamily="2" charset="2"/>
              <a:buNone/>
            </a:pPr>
            <a:r>
              <a:rPr lang="en-US" altLang="zh-CN" sz="2400" dirty="0" err="1">
                <a:ea typeface="宋体" pitchFamily="2" charset="-122"/>
              </a:rPr>
              <a:t>int</a:t>
            </a:r>
            <a:r>
              <a:rPr lang="en-US" altLang="zh-CN" sz="2400" dirty="0">
                <a:ea typeface="宋体" pitchFamily="2" charset="-122"/>
              </a:rPr>
              <a:t> y[4][3] = {	</a:t>
            </a:r>
          </a:p>
          <a:p>
            <a:pPr marL="1004222" lvl="2" indent="0">
              <a:lnSpc>
                <a:spcPct val="90000"/>
              </a:lnSpc>
              <a:buNone/>
            </a:pPr>
            <a:r>
              <a:rPr lang="en-US" altLang="zh-CN" sz="2400" dirty="0">
                <a:ea typeface="宋体" pitchFamily="2" charset="-122"/>
              </a:rPr>
              <a:t>{ 1, 3, 5 },	</a:t>
            </a:r>
          </a:p>
          <a:p>
            <a:pPr marL="1004222" lvl="2" indent="0">
              <a:lnSpc>
                <a:spcPct val="90000"/>
              </a:lnSpc>
              <a:buNone/>
            </a:pPr>
            <a:r>
              <a:rPr lang="en-US" altLang="zh-CN" sz="2400" dirty="0">
                <a:ea typeface="宋体" pitchFamily="2" charset="-122"/>
              </a:rPr>
              <a:t>{ 2, 4, 6 },	</a:t>
            </a:r>
          </a:p>
          <a:p>
            <a:pPr marL="1004222" lvl="2" indent="0">
              <a:lnSpc>
                <a:spcPct val="90000"/>
              </a:lnSpc>
              <a:buNone/>
            </a:pPr>
            <a:r>
              <a:rPr lang="en-US" altLang="zh-CN" sz="2400" dirty="0">
                <a:ea typeface="宋体" pitchFamily="2" charset="-122"/>
              </a:rPr>
              <a:t>{ 3, 5, 7 },	</a:t>
            </a:r>
          </a:p>
          <a:p>
            <a:pPr lvl="1">
              <a:lnSpc>
                <a:spcPct val="80000"/>
              </a:lnSpc>
              <a:buFont typeface="Wingdings" pitchFamily="2" charset="2"/>
              <a:buNone/>
            </a:pPr>
            <a:r>
              <a:rPr lang="en-US" altLang="zh-CN" sz="2400" dirty="0">
                <a:ea typeface="宋体" pitchFamily="2" charset="-122"/>
              </a:rPr>
              <a:t>}</a:t>
            </a:r>
          </a:p>
          <a:p>
            <a:pPr marL="0" indent="0">
              <a:lnSpc>
                <a:spcPct val="80000"/>
              </a:lnSpc>
              <a:buNone/>
            </a:pPr>
            <a:r>
              <a:rPr lang="en-US" altLang="zh-CN" sz="2400" b="0" dirty="0" err="1">
                <a:ea typeface="宋体" pitchFamily="2" charset="-122"/>
              </a:rPr>
              <a:t>int</a:t>
            </a:r>
            <a:r>
              <a:rPr lang="en-US" altLang="zh-CN" sz="2400" b="0" dirty="0">
                <a:ea typeface="宋体" pitchFamily="2" charset="-122"/>
              </a:rPr>
              <a:t> y[4][3] = { 1, 3, 5, 2, 4, 6, 3, 5, 7 }; </a:t>
            </a:r>
            <a:r>
              <a:rPr lang="zh-CN" altLang="en-US" sz="2400" b="0" dirty="0">
                <a:ea typeface="宋体" pitchFamily="2" charset="-122"/>
              </a:rPr>
              <a:t>也同上，因为在</a:t>
            </a:r>
            <a:r>
              <a:rPr lang="en-US" altLang="zh-CN" sz="2400" b="0" dirty="0">
                <a:ea typeface="宋体" pitchFamily="2" charset="-122"/>
              </a:rPr>
              <a:t>C</a:t>
            </a:r>
            <a:r>
              <a:rPr lang="zh-CN" altLang="en-US" sz="2400" b="0" dirty="0">
                <a:ea typeface="宋体" pitchFamily="2" charset="-122"/>
              </a:rPr>
              <a:t>语言中，数组元素按行存贮。</a:t>
            </a:r>
          </a:p>
          <a:p>
            <a:pPr lvl="1">
              <a:lnSpc>
                <a:spcPct val="80000"/>
              </a:lnSpc>
              <a:buFont typeface="Wingdings" pitchFamily="2" charset="2"/>
              <a:buNone/>
            </a:pPr>
            <a:r>
              <a:rPr lang="en-US" altLang="zh-CN" sz="2400" dirty="0" err="1">
                <a:ea typeface="宋体" pitchFamily="2" charset="-122"/>
              </a:rPr>
              <a:t>int</a:t>
            </a:r>
            <a:r>
              <a:rPr lang="en-US" altLang="zh-CN" sz="2400" dirty="0">
                <a:ea typeface="宋体" pitchFamily="2" charset="-122"/>
              </a:rPr>
              <a:t>  y[4][3] = {</a:t>
            </a:r>
          </a:p>
          <a:p>
            <a:pPr marL="1004222" lvl="2" indent="0">
              <a:lnSpc>
                <a:spcPct val="90000"/>
              </a:lnSpc>
              <a:buNone/>
            </a:pPr>
            <a:r>
              <a:rPr lang="en-US" altLang="zh-CN" sz="2400" dirty="0">
                <a:ea typeface="宋体" pitchFamily="2" charset="-122"/>
              </a:rPr>
              <a:t>{1}, {2}, {3}, {4}</a:t>
            </a:r>
          </a:p>
          <a:p>
            <a:pPr lvl="1">
              <a:lnSpc>
                <a:spcPct val="80000"/>
              </a:lnSpc>
              <a:buFont typeface="Wingdings" pitchFamily="2" charset="2"/>
              <a:buNone/>
            </a:pPr>
            <a:r>
              <a:rPr lang="en-US" altLang="zh-CN" sz="2400" dirty="0">
                <a:ea typeface="宋体" pitchFamily="2" charset="-122"/>
              </a:rPr>
              <a:t>}</a:t>
            </a:r>
          </a:p>
          <a:p>
            <a:pPr lvl="1">
              <a:lnSpc>
                <a:spcPct val="80000"/>
              </a:lnSpc>
              <a:buFont typeface="Wingdings" pitchFamily="2" charset="2"/>
              <a:buNone/>
            </a:pPr>
            <a:r>
              <a:rPr lang="en-US" altLang="zh-CN" sz="2400" dirty="0" err="1">
                <a:ea typeface="宋体" pitchFamily="2" charset="-122"/>
              </a:rPr>
              <a:t>int</a:t>
            </a:r>
            <a:r>
              <a:rPr lang="en-US" altLang="zh-CN" sz="2400" dirty="0">
                <a:ea typeface="宋体" pitchFamily="2" charset="-122"/>
              </a:rPr>
              <a:t> y[4][3] = {0}; /* </a:t>
            </a:r>
            <a:r>
              <a:rPr lang="zh-CN" altLang="en-US" sz="2400" dirty="0">
                <a:ea typeface="宋体" pitchFamily="2" charset="-122"/>
              </a:rPr>
              <a:t>初始化为</a:t>
            </a:r>
            <a:r>
              <a:rPr lang="en-US" altLang="zh-CN" sz="2400" dirty="0">
                <a:ea typeface="宋体" pitchFamily="2" charset="-122"/>
              </a:rPr>
              <a:t>0 */</a:t>
            </a:r>
          </a:p>
        </p:txBody>
      </p:sp>
      <p:graphicFrame>
        <p:nvGraphicFramePr>
          <p:cNvPr id="124932" name="Group 4"/>
          <p:cNvGraphicFramePr>
            <a:graphicFrameLocks noGrp="1"/>
          </p:cNvGraphicFramePr>
          <p:nvPr>
            <p:ph sz="quarter" idx="2"/>
          </p:nvPr>
        </p:nvGraphicFramePr>
        <p:xfrm>
          <a:off x="6148971" y="1448135"/>
          <a:ext cx="4640328" cy="2202375"/>
        </p:xfrm>
        <a:graphic>
          <a:graphicData uri="http://schemas.openxmlformats.org/drawingml/2006/table">
            <a:tbl>
              <a:tblPr/>
              <a:tblGrid>
                <a:gridCol w="1546776">
                  <a:extLst>
                    <a:ext uri="{9D8B030D-6E8A-4147-A177-3AD203B41FA5}">
                      <a16:colId xmlns="" xmlns:a16="http://schemas.microsoft.com/office/drawing/2014/main" val="20000"/>
                    </a:ext>
                  </a:extLst>
                </a:gridCol>
                <a:gridCol w="1546776">
                  <a:extLst>
                    <a:ext uri="{9D8B030D-6E8A-4147-A177-3AD203B41FA5}">
                      <a16:colId xmlns="" xmlns:a16="http://schemas.microsoft.com/office/drawing/2014/main" val="20001"/>
                    </a:ext>
                  </a:extLst>
                </a:gridCol>
                <a:gridCol w="1546776">
                  <a:extLst>
                    <a:ext uri="{9D8B030D-6E8A-4147-A177-3AD203B41FA5}">
                      <a16:colId xmlns="" xmlns:a16="http://schemas.microsoft.com/office/drawing/2014/main" val="20002"/>
                    </a:ext>
                  </a:extLst>
                </a:gridCol>
              </a:tblGrid>
              <a:tr h="550991">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a:t>
                      </a:r>
                    </a:p>
                  </a:txBody>
                  <a:tcPr marL="122047" marR="12204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marL="122047" marR="12204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5</a:t>
                      </a:r>
                    </a:p>
                  </a:txBody>
                  <a:tcPr marL="122047" marR="12204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50991">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2</a:t>
                      </a:r>
                    </a:p>
                  </a:txBody>
                  <a:tcPr marL="122047" marR="12204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4</a:t>
                      </a:r>
                    </a:p>
                  </a:txBody>
                  <a:tcPr marL="122047" marR="12204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6</a:t>
                      </a:r>
                    </a:p>
                  </a:txBody>
                  <a:tcPr marL="122047" marR="12204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49402">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marL="122047" marR="12204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5</a:t>
                      </a:r>
                    </a:p>
                  </a:txBody>
                  <a:tcPr marL="122047" marR="12204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7</a:t>
                      </a:r>
                    </a:p>
                  </a:txBody>
                  <a:tcPr marL="122047" marR="12204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50991">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marL="122047" marR="12204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marL="122047" marR="12204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marL="122047" marR="12204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124954" name="Group 26"/>
          <p:cNvGraphicFramePr>
            <a:graphicFrameLocks noGrp="1"/>
          </p:cNvGraphicFramePr>
          <p:nvPr>
            <p:ph sz="quarter" idx="3"/>
          </p:nvPr>
        </p:nvGraphicFramePr>
        <p:xfrm>
          <a:off x="6148971" y="3790240"/>
          <a:ext cx="4640328" cy="2215077"/>
        </p:xfrm>
        <a:graphic>
          <a:graphicData uri="http://schemas.openxmlformats.org/drawingml/2006/table">
            <a:tbl>
              <a:tblPr/>
              <a:tblGrid>
                <a:gridCol w="1546776">
                  <a:extLst>
                    <a:ext uri="{9D8B030D-6E8A-4147-A177-3AD203B41FA5}">
                      <a16:colId xmlns="" xmlns:a16="http://schemas.microsoft.com/office/drawing/2014/main" val="20000"/>
                    </a:ext>
                  </a:extLst>
                </a:gridCol>
                <a:gridCol w="1546776">
                  <a:extLst>
                    <a:ext uri="{9D8B030D-6E8A-4147-A177-3AD203B41FA5}">
                      <a16:colId xmlns="" xmlns:a16="http://schemas.microsoft.com/office/drawing/2014/main" val="20001"/>
                    </a:ext>
                  </a:extLst>
                </a:gridCol>
                <a:gridCol w="1546776">
                  <a:extLst>
                    <a:ext uri="{9D8B030D-6E8A-4147-A177-3AD203B41FA5}">
                      <a16:colId xmlns="" xmlns:a16="http://schemas.microsoft.com/office/drawing/2014/main" val="20002"/>
                    </a:ext>
                  </a:extLst>
                </a:gridCol>
              </a:tblGrid>
              <a:tr h="56369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a:t>
                      </a:r>
                    </a:p>
                  </a:txBody>
                  <a:tcPr marL="122047" marR="12204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marL="122047" marR="12204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marL="122047" marR="12204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50991">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2</a:t>
                      </a:r>
                    </a:p>
                  </a:txBody>
                  <a:tcPr marL="122047" marR="12204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marL="122047" marR="12204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marL="122047" marR="12204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49402">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marL="122047" marR="12204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marL="122047" marR="12204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marL="122047" marR="12204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50991">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4</a:t>
                      </a:r>
                    </a:p>
                  </a:txBody>
                  <a:tcPr marL="122047" marR="12204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marL="122047" marR="12204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marL="122047" marR="12204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animEffect transition="in" filter="blinds(horizontal)">
                                      <p:cBhvr>
                                        <p:cTn id="7" dur="500"/>
                                        <p:tgtEl>
                                          <p:spTgt spid="1249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4931">
                                            <p:txEl>
                                              <p:pRg st="2" end="2"/>
                                            </p:txEl>
                                          </p:spTgt>
                                        </p:tgtEl>
                                        <p:attrNameLst>
                                          <p:attrName>style.visibility</p:attrName>
                                        </p:attrNameLst>
                                      </p:cBhvr>
                                      <p:to>
                                        <p:strVal val="visible"/>
                                      </p:to>
                                    </p:set>
                                    <p:animEffect transition="in" filter="blinds(horizontal)">
                                      <p:cBhvr>
                                        <p:cTn id="10" dur="500"/>
                                        <p:tgtEl>
                                          <p:spTgt spid="1249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4931">
                                            <p:txEl>
                                              <p:pRg st="3" end="3"/>
                                            </p:txEl>
                                          </p:spTgt>
                                        </p:tgtEl>
                                        <p:attrNameLst>
                                          <p:attrName>style.visibility</p:attrName>
                                        </p:attrNameLst>
                                      </p:cBhvr>
                                      <p:to>
                                        <p:strVal val="visible"/>
                                      </p:to>
                                    </p:set>
                                    <p:animEffect transition="in" filter="blinds(horizontal)">
                                      <p:cBhvr>
                                        <p:cTn id="13" dur="500"/>
                                        <p:tgtEl>
                                          <p:spTgt spid="1249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4931">
                                            <p:txEl>
                                              <p:pRg st="4" end="4"/>
                                            </p:txEl>
                                          </p:spTgt>
                                        </p:tgtEl>
                                        <p:attrNameLst>
                                          <p:attrName>style.visibility</p:attrName>
                                        </p:attrNameLst>
                                      </p:cBhvr>
                                      <p:to>
                                        <p:strVal val="visible"/>
                                      </p:to>
                                    </p:set>
                                    <p:animEffect transition="in" filter="blinds(horizontal)">
                                      <p:cBhvr>
                                        <p:cTn id="16" dur="500"/>
                                        <p:tgtEl>
                                          <p:spTgt spid="1249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4931">
                                            <p:txEl>
                                              <p:pRg st="5" end="5"/>
                                            </p:txEl>
                                          </p:spTgt>
                                        </p:tgtEl>
                                        <p:attrNameLst>
                                          <p:attrName>style.visibility</p:attrName>
                                        </p:attrNameLst>
                                      </p:cBhvr>
                                      <p:to>
                                        <p:strVal val="visible"/>
                                      </p:to>
                                    </p:set>
                                    <p:animEffect transition="in" filter="blinds(horizontal)">
                                      <p:cBhvr>
                                        <p:cTn id="19" dur="500"/>
                                        <p:tgtEl>
                                          <p:spTgt spid="1249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4932"/>
                                        </p:tgtEl>
                                        <p:attrNameLst>
                                          <p:attrName>style.visibility</p:attrName>
                                        </p:attrNameLst>
                                      </p:cBhvr>
                                      <p:to>
                                        <p:strVal val="visible"/>
                                      </p:to>
                                    </p:set>
                                    <p:animEffect transition="in" filter="blinds(horizontal)">
                                      <p:cBhvr>
                                        <p:cTn id="24" dur="500"/>
                                        <p:tgtEl>
                                          <p:spTgt spid="12493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4931">
                                            <p:txEl>
                                              <p:pRg st="6" end="6"/>
                                            </p:txEl>
                                          </p:spTgt>
                                        </p:tgtEl>
                                        <p:attrNameLst>
                                          <p:attrName>style.visibility</p:attrName>
                                        </p:attrNameLst>
                                      </p:cBhvr>
                                      <p:to>
                                        <p:strVal val="visible"/>
                                      </p:to>
                                    </p:set>
                                    <p:animEffect transition="in" filter="blinds(horizontal)">
                                      <p:cBhvr>
                                        <p:cTn id="29" dur="500"/>
                                        <p:tgtEl>
                                          <p:spTgt spid="12493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4931">
                                            <p:txEl>
                                              <p:pRg st="7" end="7"/>
                                            </p:txEl>
                                          </p:spTgt>
                                        </p:tgtEl>
                                        <p:attrNameLst>
                                          <p:attrName>style.visibility</p:attrName>
                                        </p:attrNameLst>
                                      </p:cBhvr>
                                      <p:to>
                                        <p:strVal val="visible"/>
                                      </p:to>
                                    </p:set>
                                    <p:animEffect transition="in" filter="blinds(horizontal)">
                                      <p:cBhvr>
                                        <p:cTn id="34" dur="500"/>
                                        <p:tgtEl>
                                          <p:spTgt spid="124931">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24931">
                                            <p:txEl>
                                              <p:pRg st="8" end="8"/>
                                            </p:txEl>
                                          </p:spTgt>
                                        </p:tgtEl>
                                        <p:attrNameLst>
                                          <p:attrName>style.visibility</p:attrName>
                                        </p:attrNameLst>
                                      </p:cBhvr>
                                      <p:to>
                                        <p:strVal val="visible"/>
                                      </p:to>
                                    </p:set>
                                    <p:animEffect transition="in" filter="blinds(horizontal)">
                                      <p:cBhvr>
                                        <p:cTn id="37" dur="500"/>
                                        <p:tgtEl>
                                          <p:spTgt spid="12493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4931">
                                            <p:txEl>
                                              <p:pRg st="9" end="9"/>
                                            </p:txEl>
                                          </p:spTgt>
                                        </p:tgtEl>
                                        <p:attrNameLst>
                                          <p:attrName>style.visibility</p:attrName>
                                        </p:attrNameLst>
                                      </p:cBhvr>
                                      <p:to>
                                        <p:strVal val="visible"/>
                                      </p:to>
                                    </p:set>
                                    <p:animEffect transition="in" filter="blinds(horizontal)">
                                      <p:cBhvr>
                                        <p:cTn id="40" dur="500"/>
                                        <p:tgtEl>
                                          <p:spTgt spid="12493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24954"/>
                                        </p:tgtEl>
                                        <p:attrNameLst>
                                          <p:attrName>style.visibility</p:attrName>
                                        </p:attrNameLst>
                                      </p:cBhvr>
                                      <p:to>
                                        <p:strVal val="visible"/>
                                      </p:to>
                                    </p:set>
                                    <p:animEffect transition="in" filter="blinds(horizontal)">
                                      <p:cBhvr>
                                        <p:cTn id="45" dur="500"/>
                                        <p:tgtEl>
                                          <p:spTgt spid="12495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4931">
                                            <p:txEl>
                                              <p:pRg st="10" end="10"/>
                                            </p:txEl>
                                          </p:spTgt>
                                        </p:tgtEl>
                                        <p:attrNameLst>
                                          <p:attrName>style.visibility</p:attrName>
                                        </p:attrNameLst>
                                      </p:cBhvr>
                                      <p:to>
                                        <p:strVal val="visible"/>
                                      </p:to>
                                    </p:set>
                                    <p:animEffect transition="in" filter="blinds(horizontal)">
                                      <p:cBhvr>
                                        <p:cTn id="50" dur="500"/>
                                        <p:tgtEl>
                                          <p:spTgt spid="1249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4"/>
          <p:cNvSpPr>
            <a:spLocks noGrp="1"/>
          </p:cNvSpPr>
          <p:nvPr>
            <p:ph type="sldNum" sz="quarter" idx="11"/>
          </p:nvPr>
        </p:nvSpPr>
        <p:spPr>
          <a:noFill/>
        </p:spPr>
        <p:txBody>
          <a:bodyPr/>
          <a:lstStyle/>
          <a:p>
            <a:fld id="{4BFE4B49-CCED-44A7-A3E8-420CE9BB1AB6}" type="slidenum">
              <a:rPr lang="en-US" altLang="zh-CN" smtClean="0"/>
              <a:pPr/>
              <a:t>34</a:t>
            </a:fld>
            <a:endParaRPr lang="en-US" altLang="zh-CN"/>
          </a:p>
        </p:txBody>
      </p:sp>
      <p:sp>
        <p:nvSpPr>
          <p:cNvPr id="13316" name="Rectangle 2"/>
          <p:cNvSpPr>
            <a:spLocks noGrp="1" noChangeArrowheads="1"/>
          </p:cNvSpPr>
          <p:nvPr>
            <p:ph type="title"/>
          </p:nvPr>
        </p:nvSpPr>
        <p:spPr/>
        <p:txBody>
          <a:bodyPr/>
          <a:lstStyle/>
          <a:p>
            <a:r>
              <a:rPr lang="zh-CN" altLang="en-US">
                <a:ea typeface="宋体" pitchFamily="2" charset="-122"/>
              </a:rPr>
              <a:t>二维（多维）数组使用</a:t>
            </a:r>
          </a:p>
        </p:txBody>
      </p:sp>
      <p:sp>
        <p:nvSpPr>
          <p:cNvPr id="13317" name="Rectangle 3"/>
          <p:cNvSpPr>
            <a:spLocks noGrp="1" noChangeArrowheads="1"/>
          </p:cNvSpPr>
          <p:nvPr>
            <p:ph type="body" idx="1"/>
          </p:nvPr>
        </p:nvSpPr>
        <p:spPr>
          <a:xfrm>
            <a:off x="751307" y="1286320"/>
            <a:ext cx="10535620" cy="4879778"/>
          </a:xfrm>
        </p:spPr>
        <p:txBody>
          <a:bodyPr/>
          <a:lstStyle/>
          <a:p>
            <a:pPr marL="0" indent="0">
              <a:spcBef>
                <a:spcPts val="600"/>
              </a:spcBef>
              <a:buNone/>
            </a:pPr>
            <a:r>
              <a:rPr lang="zh-CN" altLang="en-US" sz="2400" dirty="0">
                <a:solidFill>
                  <a:srgbClr val="0033CC"/>
                </a:solidFill>
                <a:ea typeface="宋体" pitchFamily="2" charset="-122"/>
              </a:rPr>
              <a:t>注意：如果把一个二维数组作为参数，则在函数定义中，形参数组的说明中必须指明列的数目，而行的数目可空着不写。</a:t>
            </a:r>
            <a:r>
              <a:rPr lang="zh-CN" altLang="en-US" sz="2400" b="0" dirty="0">
                <a:solidFill>
                  <a:srgbClr val="0033CC"/>
                </a:solidFill>
                <a:ea typeface="宋体" pitchFamily="2" charset="-122"/>
              </a:rPr>
              <a:t>以此类推，对于三维及以上数组，其作为参数传递时，形参说明中只能省略最内层的维数。</a:t>
            </a:r>
            <a:endParaRPr lang="zh-CN" altLang="en-US" sz="2400" dirty="0">
              <a:solidFill>
                <a:srgbClr val="0033CC"/>
              </a:solidFill>
              <a:ea typeface="宋体" pitchFamily="2" charset="-122"/>
            </a:endParaRPr>
          </a:p>
          <a:p>
            <a:pPr marL="0" indent="0">
              <a:lnSpc>
                <a:spcPct val="70000"/>
              </a:lnSpc>
              <a:spcBef>
                <a:spcPts val="600"/>
              </a:spcBef>
              <a:buNone/>
            </a:pPr>
            <a:r>
              <a:rPr lang="zh-CN" altLang="en-US" sz="2400" b="0" dirty="0">
                <a:ea typeface="宋体" pitchFamily="2" charset="-122"/>
              </a:rPr>
              <a:t>如：</a:t>
            </a:r>
          </a:p>
          <a:p>
            <a:pPr lvl="1">
              <a:lnSpc>
                <a:spcPct val="70000"/>
              </a:lnSpc>
              <a:spcBef>
                <a:spcPts val="600"/>
              </a:spcBef>
              <a:buFont typeface="Wingdings" pitchFamily="2" charset="2"/>
              <a:buNone/>
            </a:pPr>
            <a:r>
              <a:rPr lang="en-US" altLang="zh-CN" sz="2400" dirty="0">
                <a:ea typeface="宋体" pitchFamily="2" charset="-122"/>
              </a:rPr>
              <a:t>main( )</a:t>
            </a:r>
          </a:p>
          <a:p>
            <a:pPr lvl="1">
              <a:lnSpc>
                <a:spcPct val="70000"/>
              </a:lnSpc>
              <a:spcBef>
                <a:spcPts val="600"/>
              </a:spcBef>
              <a:buFont typeface="Wingdings" pitchFamily="2" charset="2"/>
              <a:buNone/>
            </a:pPr>
            <a:r>
              <a:rPr lang="en-US" altLang="zh-CN" sz="2400" dirty="0">
                <a:ea typeface="宋体" pitchFamily="2" charset="-122"/>
              </a:rPr>
              <a:t>{</a:t>
            </a:r>
          </a:p>
          <a:p>
            <a:pPr marL="998548" lvl="2" indent="0">
              <a:lnSpc>
                <a:spcPct val="80000"/>
              </a:lnSpc>
              <a:spcBef>
                <a:spcPts val="600"/>
              </a:spcBef>
              <a:buNone/>
            </a:pPr>
            <a:r>
              <a:rPr lang="en-US" altLang="zh-CN" dirty="0">
                <a:ea typeface="宋体" pitchFamily="2" charset="-122"/>
              </a:rPr>
              <a:t>float a[4][3], b[3][4], c[4][4];</a:t>
            </a:r>
          </a:p>
          <a:p>
            <a:pPr marL="998548" lvl="2" indent="0">
              <a:lnSpc>
                <a:spcPct val="80000"/>
              </a:lnSpc>
              <a:spcBef>
                <a:spcPts val="600"/>
              </a:spcBef>
              <a:buNone/>
            </a:pPr>
            <a:r>
              <a:rPr lang="en-US" altLang="zh-CN" dirty="0">
                <a:ea typeface="宋体" pitchFamily="2" charset="-122"/>
              </a:rPr>
              <a:t>…</a:t>
            </a:r>
          </a:p>
          <a:p>
            <a:pPr marL="998548" lvl="2" indent="0">
              <a:lnSpc>
                <a:spcPct val="80000"/>
              </a:lnSpc>
              <a:spcBef>
                <a:spcPts val="600"/>
              </a:spcBef>
              <a:buNone/>
            </a:pPr>
            <a:r>
              <a:rPr lang="en-US" altLang="zh-CN" dirty="0">
                <a:ea typeface="宋体" pitchFamily="2" charset="-122"/>
              </a:rPr>
              <a:t>fun(a, b, c);</a:t>
            </a:r>
          </a:p>
          <a:p>
            <a:pPr marL="998548" lvl="2" indent="0">
              <a:lnSpc>
                <a:spcPct val="80000"/>
              </a:lnSpc>
              <a:spcBef>
                <a:spcPts val="600"/>
              </a:spcBef>
              <a:buNone/>
            </a:pPr>
            <a:r>
              <a:rPr lang="en-US" altLang="zh-CN" dirty="0">
                <a:ea typeface="宋体" pitchFamily="2" charset="-122"/>
              </a:rPr>
              <a:t>…</a:t>
            </a:r>
          </a:p>
          <a:p>
            <a:pPr lvl="1">
              <a:lnSpc>
                <a:spcPct val="70000"/>
              </a:lnSpc>
              <a:spcBef>
                <a:spcPts val="600"/>
              </a:spcBef>
              <a:buFont typeface="Wingdings" pitchFamily="2" charset="2"/>
              <a:buNone/>
            </a:pPr>
            <a:r>
              <a:rPr lang="en-US" altLang="zh-CN" sz="2400" dirty="0">
                <a:ea typeface="宋体" pitchFamily="2" charset="-122"/>
              </a:rPr>
              <a:t>}</a:t>
            </a:r>
          </a:p>
          <a:p>
            <a:pPr lvl="1">
              <a:lnSpc>
                <a:spcPct val="70000"/>
              </a:lnSpc>
              <a:spcBef>
                <a:spcPts val="600"/>
              </a:spcBef>
              <a:buFont typeface="Wingdings" pitchFamily="2" charset="2"/>
              <a:buNone/>
            </a:pPr>
            <a:r>
              <a:rPr lang="en-US" altLang="zh-CN" sz="2400" dirty="0">
                <a:ea typeface="宋体" pitchFamily="2" charset="-122"/>
              </a:rPr>
              <a:t>void fun(float x[ ][3], float y[ ][4], float z[ ][4])</a:t>
            </a:r>
          </a:p>
          <a:p>
            <a:pPr lvl="1">
              <a:lnSpc>
                <a:spcPct val="70000"/>
              </a:lnSpc>
              <a:spcBef>
                <a:spcPts val="600"/>
              </a:spcBef>
              <a:buFont typeface="Wingdings" pitchFamily="2" charset="2"/>
              <a:buNone/>
            </a:pPr>
            <a:r>
              <a:rPr lang="en-US" altLang="zh-CN" sz="2400" dirty="0">
                <a:ea typeface="宋体" pitchFamily="2" charset="-122"/>
              </a:rPr>
              <a:t>{</a:t>
            </a:r>
          </a:p>
          <a:p>
            <a:pPr marL="998548" lvl="2" indent="0">
              <a:lnSpc>
                <a:spcPct val="80000"/>
              </a:lnSpc>
              <a:spcBef>
                <a:spcPts val="600"/>
              </a:spcBef>
              <a:buNone/>
            </a:pPr>
            <a:r>
              <a:rPr lang="en-US" altLang="zh-CN" dirty="0">
                <a:ea typeface="宋体" pitchFamily="2" charset="-122"/>
              </a:rPr>
              <a:t>…</a:t>
            </a:r>
          </a:p>
          <a:p>
            <a:pPr lvl="1">
              <a:lnSpc>
                <a:spcPct val="70000"/>
              </a:lnSpc>
              <a:spcBef>
                <a:spcPts val="600"/>
              </a:spcBef>
              <a:buFont typeface="Wingdings" pitchFamily="2" charset="2"/>
              <a:buNone/>
            </a:pPr>
            <a:r>
              <a:rPr lang="en-US" altLang="zh-CN" sz="2400" dirty="0">
                <a:ea typeface="宋体" pitchFamily="2" charset="-122"/>
              </a:rPr>
              <a:t>}</a:t>
            </a:r>
          </a:p>
          <a:p>
            <a:pPr marL="0" indent="0">
              <a:lnSpc>
                <a:spcPct val="70000"/>
              </a:lnSpc>
              <a:spcBef>
                <a:spcPts val="600"/>
              </a:spcBef>
              <a:buNone/>
            </a:pPr>
            <a:endParaRPr lang="en-US" altLang="zh-CN" sz="2400" dirty="0">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a:t>
            </a:r>
            <a:r>
              <a:rPr lang="zh-CN" altLang="en-US" dirty="0"/>
              <a:t>：算法分析</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35</a:t>
            </a:fld>
            <a:endParaRPr lang="en-US" altLang="zh-CN"/>
          </a:p>
        </p:txBody>
      </p:sp>
      <p:sp>
        <p:nvSpPr>
          <p:cNvPr id="7" name="矩形 6"/>
          <p:cNvSpPr/>
          <p:nvPr/>
        </p:nvSpPr>
        <p:spPr>
          <a:xfrm>
            <a:off x="2065701" y="1485132"/>
            <a:ext cx="7881076" cy="1217991"/>
          </a:xfrm>
          <a:prstGeom prst="rect">
            <a:avLst/>
          </a:prstGeom>
        </p:spPr>
        <p:txBody>
          <a:bodyPr wrap="square" lIns="108932" tIns="54466" rIns="108932" bIns="54466">
            <a:spAutoFit/>
          </a:bodyPr>
          <a:lstStyle/>
          <a:p>
            <a:r>
              <a:rPr lang="zh-CN" altLang="en-US" b="0" dirty="0">
                <a:latin typeface="楷体" pitchFamily="49" charset="-122"/>
                <a:ea typeface="楷体" pitchFamily="49" charset="-122"/>
              </a:rPr>
              <a:t>对于方阵中的任意一个元素</a:t>
            </a:r>
            <a:r>
              <a:rPr lang="en-US" altLang="zh-CN" b="0" dirty="0">
                <a:latin typeface="楷体" pitchFamily="49" charset="-122"/>
                <a:ea typeface="楷体" pitchFamily="49" charset="-122"/>
              </a:rPr>
              <a:t>0</a:t>
            </a:r>
            <a:r>
              <a:rPr lang="zh-CN" altLang="en-US" b="0" dirty="0">
                <a:latin typeface="楷体" pitchFamily="49" charset="-122"/>
                <a:ea typeface="楷体" pitchFamily="49" charset="-122"/>
              </a:rPr>
              <a:t>，如果其位于同一行上的两个</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之间，并且位于同一列上的两个</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之间，则该元素在</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围起来的区域中（？）。</a:t>
            </a:r>
          </a:p>
        </p:txBody>
      </p:sp>
      <p:grpSp>
        <p:nvGrpSpPr>
          <p:cNvPr id="25" name="组合 24"/>
          <p:cNvGrpSpPr/>
          <p:nvPr/>
        </p:nvGrpSpPr>
        <p:grpSpPr>
          <a:xfrm>
            <a:off x="3392407" y="2939060"/>
            <a:ext cx="4537517" cy="2593854"/>
            <a:chOff x="2541653" y="2938378"/>
            <a:chExt cx="3399596" cy="2593253"/>
          </a:xfrm>
        </p:grpSpPr>
        <p:sp>
          <p:nvSpPr>
            <p:cNvPr id="8" name="椭圆 7"/>
            <p:cNvSpPr/>
            <p:nvPr/>
          </p:nvSpPr>
          <p:spPr bwMode="auto">
            <a:xfrm>
              <a:off x="2541653" y="3874481"/>
              <a:ext cx="375260" cy="649038"/>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defTabSz="1089325"/>
              <a:r>
                <a:rPr lang="en-US" altLang="zh-CN" dirty="0"/>
                <a:t>1</a:t>
              </a:r>
              <a:endParaRPr lang="zh-CN" altLang="en-US" dirty="0"/>
            </a:p>
          </p:txBody>
        </p:sp>
        <p:sp>
          <p:nvSpPr>
            <p:cNvPr id="9" name="椭圆 8"/>
            <p:cNvSpPr/>
            <p:nvPr/>
          </p:nvSpPr>
          <p:spPr bwMode="auto">
            <a:xfrm>
              <a:off x="3981813" y="4882593"/>
              <a:ext cx="375260" cy="649038"/>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defTabSz="1089325"/>
              <a:r>
                <a:rPr lang="en-US" altLang="zh-CN" dirty="0"/>
                <a:t>1</a:t>
              </a:r>
              <a:endParaRPr lang="zh-CN" altLang="en-US" dirty="0"/>
            </a:p>
          </p:txBody>
        </p:sp>
        <p:sp>
          <p:nvSpPr>
            <p:cNvPr id="10" name="椭圆 9"/>
            <p:cNvSpPr/>
            <p:nvPr/>
          </p:nvSpPr>
          <p:spPr bwMode="auto">
            <a:xfrm>
              <a:off x="3981813" y="2938378"/>
              <a:ext cx="375260" cy="649038"/>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defTabSz="1089325"/>
              <a:r>
                <a:rPr lang="en-US" altLang="zh-CN" dirty="0"/>
                <a:t>1</a:t>
              </a:r>
              <a:endParaRPr lang="zh-CN" altLang="en-US" dirty="0"/>
            </a:p>
          </p:txBody>
        </p:sp>
        <p:sp>
          <p:nvSpPr>
            <p:cNvPr id="11" name="椭圆 10"/>
            <p:cNvSpPr/>
            <p:nvPr/>
          </p:nvSpPr>
          <p:spPr bwMode="auto">
            <a:xfrm>
              <a:off x="5565989" y="3874482"/>
              <a:ext cx="375260" cy="649038"/>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defTabSz="1089325"/>
              <a:r>
                <a:rPr lang="en-US" altLang="zh-CN" dirty="0"/>
                <a:t>1</a:t>
              </a:r>
              <a:endParaRPr lang="zh-CN" altLang="en-US" dirty="0"/>
            </a:p>
          </p:txBody>
        </p:sp>
        <p:sp>
          <p:nvSpPr>
            <p:cNvPr id="12" name="椭圆 11"/>
            <p:cNvSpPr/>
            <p:nvPr/>
          </p:nvSpPr>
          <p:spPr bwMode="auto">
            <a:xfrm>
              <a:off x="3981813" y="3874482"/>
              <a:ext cx="375260" cy="64903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defTabSz="1089325"/>
              <a:r>
                <a:rPr lang="en-US" altLang="zh-CN" dirty="0"/>
                <a:t>0</a:t>
              </a:r>
              <a:endParaRPr lang="zh-CN" altLang="en-US" dirty="0"/>
            </a:p>
          </p:txBody>
        </p:sp>
        <p:cxnSp>
          <p:nvCxnSpPr>
            <p:cNvPr id="14" name="直接箭头连接符 13"/>
            <p:cNvCxnSpPr>
              <a:stCxn id="12" idx="0"/>
              <a:endCxn id="10" idx="4"/>
            </p:cNvCxnSpPr>
            <p:nvPr/>
          </p:nvCxnSpPr>
          <p:spPr bwMode="auto">
            <a:xfrm flipV="1">
              <a:off x="4169443" y="3587416"/>
              <a:ext cx="0" cy="287066"/>
            </a:xfrm>
            <a:prstGeom prst="straightConnector1">
              <a:avLst/>
            </a:prstGeom>
            <a:noFill/>
            <a:ln w="12700" cap="flat" cmpd="sng" algn="ctr">
              <a:solidFill>
                <a:schemeClr val="tx1"/>
              </a:solidFill>
              <a:prstDash val="lgDashDotDot"/>
              <a:round/>
              <a:headEnd type="none" w="med" len="med"/>
              <a:tailEnd type="arrow"/>
            </a:ln>
            <a:effectLst/>
          </p:spPr>
        </p:cxnSp>
        <p:cxnSp>
          <p:nvCxnSpPr>
            <p:cNvPr id="15" name="直接箭头连接符 14"/>
            <p:cNvCxnSpPr>
              <a:stCxn id="12" idx="6"/>
              <a:endCxn id="11" idx="2"/>
            </p:cNvCxnSpPr>
            <p:nvPr/>
          </p:nvCxnSpPr>
          <p:spPr bwMode="auto">
            <a:xfrm>
              <a:off x="4357073" y="4199001"/>
              <a:ext cx="1208916" cy="0"/>
            </a:xfrm>
            <a:prstGeom prst="straightConnector1">
              <a:avLst/>
            </a:prstGeom>
            <a:noFill/>
            <a:ln w="12700" cap="flat" cmpd="sng" algn="ctr">
              <a:solidFill>
                <a:schemeClr val="tx1"/>
              </a:solidFill>
              <a:prstDash val="lgDashDotDot"/>
              <a:round/>
              <a:headEnd type="none" w="med" len="med"/>
              <a:tailEnd type="arrow"/>
            </a:ln>
            <a:effectLst/>
          </p:spPr>
        </p:cxnSp>
        <p:cxnSp>
          <p:nvCxnSpPr>
            <p:cNvPr id="19" name="直接箭头连接符 18"/>
            <p:cNvCxnSpPr>
              <a:stCxn id="12" idx="2"/>
              <a:endCxn id="8" idx="6"/>
            </p:cNvCxnSpPr>
            <p:nvPr/>
          </p:nvCxnSpPr>
          <p:spPr bwMode="auto">
            <a:xfrm flipH="1" flipV="1">
              <a:off x="2916913" y="4199000"/>
              <a:ext cx="1064900" cy="1"/>
            </a:xfrm>
            <a:prstGeom prst="straightConnector1">
              <a:avLst/>
            </a:prstGeom>
            <a:noFill/>
            <a:ln w="12700" cap="flat" cmpd="sng" algn="ctr">
              <a:solidFill>
                <a:schemeClr val="tx1"/>
              </a:solidFill>
              <a:prstDash val="lgDashDotDot"/>
              <a:round/>
              <a:headEnd type="none" w="med" len="med"/>
              <a:tailEnd type="arrow"/>
            </a:ln>
            <a:effectLst/>
          </p:spPr>
        </p:cxnSp>
        <p:cxnSp>
          <p:nvCxnSpPr>
            <p:cNvPr id="22" name="直接箭头连接符 21"/>
            <p:cNvCxnSpPr>
              <a:stCxn id="12" idx="4"/>
              <a:endCxn id="9" idx="0"/>
            </p:cNvCxnSpPr>
            <p:nvPr/>
          </p:nvCxnSpPr>
          <p:spPr bwMode="auto">
            <a:xfrm>
              <a:off x="4169443" y="4523520"/>
              <a:ext cx="0" cy="359074"/>
            </a:xfrm>
            <a:prstGeom prst="straightConnector1">
              <a:avLst/>
            </a:prstGeom>
            <a:noFill/>
            <a:ln w="12700" cap="flat" cmpd="sng" algn="ctr">
              <a:solidFill>
                <a:schemeClr val="tx1"/>
              </a:solidFill>
              <a:prstDash val="lgDashDotDot"/>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a:t>
            </a:r>
            <a:r>
              <a:rPr lang="zh-CN" altLang="en-US" dirty="0"/>
              <a:t>：代码实现</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36</a:t>
            </a:fld>
            <a:endParaRPr lang="en-US" altLang="zh-CN"/>
          </a:p>
        </p:txBody>
      </p:sp>
      <p:sp>
        <p:nvSpPr>
          <p:cNvPr id="7" name="矩形 6"/>
          <p:cNvSpPr/>
          <p:nvPr/>
        </p:nvSpPr>
        <p:spPr>
          <a:xfrm>
            <a:off x="4878215" y="45418"/>
            <a:ext cx="7326486" cy="7163209"/>
          </a:xfrm>
          <a:prstGeom prst="rect">
            <a:avLst/>
          </a:prstGeom>
          <a:solidFill>
            <a:schemeClr val="accent1"/>
          </a:solidFill>
        </p:spPr>
        <p:txBody>
          <a:bodyPr wrap="square" lIns="108932" tIns="54466" rIns="108932" bIns="54466">
            <a:spAutoFit/>
          </a:bodyPr>
          <a:lstStyle/>
          <a:p>
            <a:pPr>
              <a:lnSpc>
                <a:spcPts val="2200"/>
              </a:lnSpc>
            </a:pPr>
            <a:r>
              <a:rPr lang="en-US" altLang="zh-CN" sz="2000" b="0" dirty="0"/>
              <a:t>    for(</a:t>
            </a:r>
            <a:r>
              <a:rPr lang="en-US" altLang="zh-CN" sz="2000" b="0" dirty="0" err="1"/>
              <a:t>i</a:t>
            </a:r>
            <a:r>
              <a:rPr lang="en-US" altLang="zh-CN" sz="2000" b="0" dirty="0"/>
              <a:t>=0;i&lt;</a:t>
            </a:r>
            <a:r>
              <a:rPr lang="en-US" altLang="zh-CN" sz="2000" b="0" dirty="0" err="1"/>
              <a:t>n;i</a:t>
            </a:r>
            <a:r>
              <a:rPr lang="en-US" altLang="zh-CN" sz="2000" b="0" dirty="0"/>
              <a:t>++)</a:t>
            </a:r>
            <a:br>
              <a:rPr lang="en-US" altLang="zh-CN" sz="2000" b="0" dirty="0"/>
            </a:br>
            <a:r>
              <a:rPr lang="en-US" altLang="zh-CN" sz="2000" b="0" dirty="0"/>
              <a:t>        for(j=0;j&lt;</a:t>
            </a:r>
            <a:r>
              <a:rPr lang="en-US" altLang="zh-CN" sz="2000" b="0" dirty="0" err="1"/>
              <a:t>n;j</a:t>
            </a:r>
            <a:r>
              <a:rPr lang="en-US" altLang="zh-CN" sz="2000" b="0" dirty="0"/>
              <a:t>++) {</a:t>
            </a:r>
            <a:r>
              <a:rPr lang="en-US" altLang="zh-CN" sz="2000" b="0" dirty="0">
                <a:solidFill>
                  <a:srgbClr val="FF0000"/>
                </a:solidFill>
              </a:rPr>
              <a:t>/</a:t>
            </a:r>
            <a:r>
              <a:rPr lang="zh-CN" altLang="en-US" sz="2000" b="0" dirty="0">
                <a:solidFill>
                  <a:srgbClr val="FF0000"/>
                </a:solidFill>
              </a:rPr>
              <a:t>*小岛上每个数判断是否应算入面积*</a:t>
            </a:r>
            <a:r>
              <a:rPr lang="en-US" altLang="zh-CN" sz="2000" b="0" dirty="0">
                <a:solidFill>
                  <a:srgbClr val="FF0000"/>
                </a:solidFill>
              </a:rPr>
              <a:t>/</a:t>
            </a:r>
            <a:r>
              <a:rPr lang="en-US" altLang="zh-CN" sz="2000" b="0" dirty="0"/>
              <a:t/>
            </a:r>
            <a:br>
              <a:rPr lang="en-US" altLang="zh-CN" sz="2000" b="0" dirty="0"/>
            </a:br>
            <a:r>
              <a:rPr lang="en-US" altLang="zh-CN" sz="2000" b="0" dirty="0"/>
              <a:t>            c=0;</a:t>
            </a:r>
            <a:r>
              <a:rPr lang="en-US" altLang="zh-CN" sz="2000" b="0" dirty="0">
                <a:solidFill>
                  <a:srgbClr val="FF0000"/>
                </a:solidFill>
              </a:rPr>
              <a:t>/</a:t>
            </a:r>
            <a:r>
              <a:rPr lang="zh-CN" altLang="en-US" sz="2000" b="0" dirty="0">
                <a:solidFill>
                  <a:srgbClr val="FF0000"/>
                </a:solidFill>
              </a:rPr>
              <a:t>*标示位，标示被判定点四个方向有几个</a:t>
            </a:r>
            <a:r>
              <a:rPr lang="en-US" altLang="zh-CN" sz="2000" b="0" dirty="0">
                <a:solidFill>
                  <a:srgbClr val="FF0000"/>
                </a:solidFill>
              </a:rPr>
              <a:t>0</a:t>
            </a:r>
            <a:r>
              <a:rPr lang="zh-CN" altLang="en-US" sz="2000" b="0" dirty="0">
                <a:solidFill>
                  <a:srgbClr val="FF0000"/>
                </a:solidFill>
              </a:rPr>
              <a:t>*</a:t>
            </a:r>
            <a:r>
              <a:rPr lang="en-US" altLang="zh-CN" sz="2000" b="0" dirty="0">
                <a:solidFill>
                  <a:srgbClr val="FF0000"/>
                </a:solidFill>
              </a:rPr>
              <a:t>/</a:t>
            </a:r>
            <a:r>
              <a:rPr lang="en-US" altLang="zh-CN" sz="2000" b="0" dirty="0"/>
              <a:t/>
            </a:r>
            <a:br>
              <a:rPr lang="en-US" altLang="zh-CN" sz="2000" b="0" dirty="0"/>
            </a:br>
            <a:r>
              <a:rPr lang="en-US" altLang="zh-CN" sz="2000" b="0" dirty="0"/>
              <a:t>            if(a[</a:t>
            </a:r>
            <a:r>
              <a:rPr lang="en-US" altLang="zh-CN" sz="2000" b="0" dirty="0" err="1"/>
              <a:t>i</a:t>
            </a:r>
            <a:r>
              <a:rPr lang="en-US" altLang="zh-CN" sz="2000" b="0" dirty="0"/>
              <a:t>][j]==0) {</a:t>
            </a:r>
            <a:r>
              <a:rPr lang="en-US" altLang="zh-CN" sz="2000" b="0" dirty="0">
                <a:solidFill>
                  <a:srgbClr val="FF0000"/>
                </a:solidFill>
              </a:rPr>
              <a:t>/</a:t>
            </a:r>
            <a:r>
              <a:rPr lang="zh-CN" altLang="en-US" sz="2000" b="0" dirty="0">
                <a:solidFill>
                  <a:srgbClr val="FF0000"/>
                </a:solidFill>
              </a:rPr>
              <a:t>*只对为</a:t>
            </a:r>
            <a:r>
              <a:rPr lang="en-US" altLang="zh-CN" sz="2000" b="0" dirty="0">
                <a:solidFill>
                  <a:srgbClr val="FF0000"/>
                </a:solidFill>
              </a:rPr>
              <a:t>0</a:t>
            </a:r>
            <a:r>
              <a:rPr lang="zh-CN" altLang="en-US" sz="2000" b="0" dirty="0">
                <a:solidFill>
                  <a:srgbClr val="FF0000"/>
                </a:solidFill>
              </a:rPr>
              <a:t>的点才判断*</a:t>
            </a:r>
            <a:r>
              <a:rPr lang="en-US" altLang="zh-CN" sz="2000" b="0" dirty="0">
                <a:solidFill>
                  <a:srgbClr val="FF0000"/>
                </a:solidFill>
              </a:rPr>
              <a:t>/</a:t>
            </a:r>
            <a:r>
              <a:rPr lang="en-US" altLang="zh-CN" sz="2000" b="0" dirty="0"/>
              <a:t/>
            </a:r>
            <a:br>
              <a:rPr lang="en-US" altLang="zh-CN" sz="2000" b="0" dirty="0"/>
            </a:br>
            <a:r>
              <a:rPr lang="en-US" altLang="zh-CN" sz="2000" b="0" dirty="0"/>
              <a:t>                for(k=</a:t>
            </a:r>
            <a:r>
              <a:rPr lang="en-US" altLang="zh-CN" sz="2000" b="0" dirty="0" err="1"/>
              <a:t>i;k</a:t>
            </a:r>
            <a:r>
              <a:rPr lang="en-US" altLang="zh-CN" sz="2000" b="0" dirty="0"/>
              <a:t>&lt;</a:t>
            </a:r>
            <a:r>
              <a:rPr lang="en-US" altLang="zh-CN" sz="2000" b="0" dirty="0" err="1"/>
              <a:t>n;k</a:t>
            </a:r>
            <a:r>
              <a:rPr lang="en-US" altLang="zh-CN" sz="2000" b="0" dirty="0"/>
              <a:t>++)</a:t>
            </a:r>
            <a:br>
              <a:rPr lang="en-US" altLang="zh-CN" sz="2000" b="0" dirty="0"/>
            </a:br>
            <a:r>
              <a:rPr lang="en-US" altLang="zh-CN" sz="2000" b="0" dirty="0"/>
              <a:t>                    if(a[k][j]==1) {</a:t>
            </a:r>
            <a:br>
              <a:rPr lang="en-US" altLang="zh-CN" sz="2000" b="0" dirty="0"/>
            </a:br>
            <a:r>
              <a:rPr lang="en-US" altLang="zh-CN" sz="2000" b="0" dirty="0"/>
              <a:t>                        </a:t>
            </a:r>
            <a:r>
              <a:rPr lang="en-US" altLang="zh-CN" sz="2000" b="0" dirty="0" err="1"/>
              <a:t>c++</a:t>
            </a:r>
            <a:r>
              <a:rPr lang="en-US" altLang="zh-CN" sz="2000" b="0" dirty="0"/>
              <a:t>; break;</a:t>
            </a:r>
            <a:r>
              <a:rPr lang="en-US" altLang="zh-CN" sz="2000" b="0" dirty="0">
                <a:solidFill>
                  <a:srgbClr val="FF0000"/>
                </a:solidFill>
              </a:rPr>
              <a:t> /</a:t>
            </a:r>
            <a:r>
              <a:rPr lang="zh-CN" altLang="en-US" sz="2000" b="0" dirty="0">
                <a:solidFill>
                  <a:srgbClr val="FF0000"/>
                </a:solidFill>
              </a:rPr>
              <a:t>*如果下方为</a:t>
            </a:r>
            <a:r>
              <a:rPr lang="en-US" altLang="zh-CN" sz="2000" b="0" dirty="0">
                <a:solidFill>
                  <a:srgbClr val="FF0000"/>
                </a:solidFill>
              </a:rPr>
              <a:t>1</a:t>
            </a:r>
            <a:r>
              <a:rPr lang="zh-CN" altLang="en-US" sz="2000" b="0" dirty="0">
                <a:solidFill>
                  <a:srgbClr val="FF0000"/>
                </a:solidFill>
              </a:rPr>
              <a:t>，则修改标示位计数*</a:t>
            </a:r>
            <a:r>
              <a:rPr lang="en-US" altLang="zh-CN" sz="2000" b="0" dirty="0">
                <a:solidFill>
                  <a:srgbClr val="FF0000"/>
                </a:solidFill>
              </a:rPr>
              <a:t>/</a:t>
            </a:r>
            <a:r>
              <a:rPr lang="en-US" altLang="zh-CN" sz="2000" b="0" dirty="0"/>
              <a:t/>
            </a:r>
            <a:br>
              <a:rPr lang="en-US" altLang="zh-CN" sz="2000" b="0" dirty="0"/>
            </a:br>
            <a:r>
              <a:rPr lang="en-US" altLang="zh-CN" sz="2000" b="0" dirty="0"/>
              <a:t>                    }</a:t>
            </a:r>
            <a:br>
              <a:rPr lang="en-US" altLang="zh-CN" sz="2000" b="0" dirty="0"/>
            </a:br>
            <a:r>
              <a:rPr lang="en-US" altLang="zh-CN" sz="2000" b="0" dirty="0"/>
              <a:t>                for(k=</a:t>
            </a:r>
            <a:r>
              <a:rPr lang="en-US" altLang="zh-CN" sz="2000" b="0" dirty="0" err="1"/>
              <a:t>i;k</a:t>
            </a:r>
            <a:r>
              <a:rPr lang="en-US" altLang="zh-CN" sz="2000" b="0" dirty="0"/>
              <a:t>&gt;=0;k--)</a:t>
            </a:r>
            <a:br>
              <a:rPr lang="en-US" altLang="zh-CN" sz="2000" b="0" dirty="0"/>
            </a:br>
            <a:r>
              <a:rPr lang="en-US" altLang="zh-CN" sz="2000" b="0" dirty="0"/>
              <a:t>                    if(a[k][j]==1) {</a:t>
            </a:r>
            <a:r>
              <a:rPr lang="en-US" altLang="zh-CN" sz="2000" b="0" dirty="0">
                <a:solidFill>
                  <a:srgbClr val="FF0000"/>
                </a:solidFill>
              </a:rPr>
              <a:t>/</a:t>
            </a:r>
            <a:r>
              <a:rPr lang="zh-CN" altLang="en-US" sz="2000" b="0" dirty="0">
                <a:solidFill>
                  <a:srgbClr val="FF0000"/>
                </a:solidFill>
              </a:rPr>
              <a:t>*如果上方为</a:t>
            </a:r>
            <a:r>
              <a:rPr lang="en-US" altLang="zh-CN" sz="2000" b="0" dirty="0">
                <a:solidFill>
                  <a:srgbClr val="FF0000"/>
                </a:solidFill>
              </a:rPr>
              <a:t>1</a:t>
            </a:r>
            <a:r>
              <a:rPr lang="zh-CN" altLang="en-US" sz="2000" b="0" dirty="0">
                <a:solidFill>
                  <a:srgbClr val="FF0000"/>
                </a:solidFill>
              </a:rPr>
              <a:t>，则修改标示位计数*</a:t>
            </a:r>
            <a:r>
              <a:rPr lang="en-US" altLang="zh-CN" sz="2000" b="0" dirty="0">
                <a:solidFill>
                  <a:srgbClr val="FF0000"/>
                </a:solidFill>
              </a:rPr>
              <a:t>/</a:t>
            </a:r>
            <a:r>
              <a:rPr lang="en-US" altLang="zh-CN" sz="2000" b="0" dirty="0"/>
              <a:t/>
            </a:r>
            <a:br>
              <a:rPr lang="en-US" altLang="zh-CN" sz="2000" b="0" dirty="0"/>
            </a:br>
            <a:r>
              <a:rPr lang="en-US" altLang="zh-CN" sz="2000" b="0" dirty="0"/>
              <a:t>                        </a:t>
            </a:r>
            <a:r>
              <a:rPr lang="en-US" altLang="zh-CN" sz="2000" b="0" dirty="0" err="1"/>
              <a:t>c++</a:t>
            </a:r>
            <a:r>
              <a:rPr lang="en-US" altLang="zh-CN" sz="2000" b="0" dirty="0"/>
              <a:t>; break;</a:t>
            </a:r>
            <a:br>
              <a:rPr lang="en-US" altLang="zh-CN" sz="2000" b="0" dirty="0"/>
            </a:br>
            <a:r>
              <a:rPr lang="en-US" altLang="zh-CN" sz="2000" b="0" dirty="0"/>
              <a:t>                    }</a:t>
            </a:r>
            <a:br>
              <a:rPr lang="en-US" altLang="zh-CN" sz="2000" b="0" dirty="0"/>
            </a:br>
            <a:r>
              <a:rPr lang="en-US" altLang="zh-CN" sz="2000" b="0" dirty="0"/>
              <a:t>                for(k=</a:t>
            </a:r>
            <a:r>
              <a:rPr lang="en-US" altLang="zh-CN" sz="2000" b="0" dirty="0" err="1"/>
              <a:t>j;k</a:t>
            </a:r>
            <a:r>
              <a:rPr lang="en-US" altLang="zh-CN" sz="2000" b="0" dirty="0"/>
              <a:t>&lt;</a:t>
            </a:r>
            <a:r>
              <a:rPr lang="en-US" altLang="zh-CN" sz="2000" b="0" dirty="0" err="1"/>
              <a:t>n;k</a:t>
            </a:r>
            <a:r>
              <a:rPr lang="en-US" altLang="zh-CN" sz="2000" b="0" dirty="0"/>
              <a:t>++)</a:t>
            </a:r>
            <a:br>
              <a:rPr lang="en-US" altLang="zh-CN" sz="2000" b="0" dirty="0"/>
            </a:br>
            <a:r>
              <a:rPr lang="en-US" altLang="zh-CN" sz="2000" b="0" dirty="0"/>
              <a:t>                    if(a[</a:t>
            </a:r>
            <a:r>
              <a:rPr lang="en-US" altLang="zh-CN" sz="2000" b="0" dirty="0" err="1"/>
              <a:t>i</a:t>
            </a:r>
            <a:r>
              <a:rPr lang="en-US" altLang="zh-CN" sz="2000" b="0" dirty="0"/>
              <a:t>][k]==1) {</a:t>
            </a:r>
            <a:r>
              <a:rPr lang="en-US" altLang="zh-CN" sz="2000" b="0" dirty="0">
                <a:solidFill>
                  <a:srgbClr val="FF0000"/>
                </a:solidFill>
              </a:rPr>
              <a:t>/</a:t>
            </a:r>
            <a:r>
              <a:rPr lang="zh-CN" altLang="en-US" sz="2000" b="0" dirty="0">
                <a:solidFill>
                  <a:srgbClr val="FF0000"/>
                </a:solidFill>
              </a:rPr>
              <a:t>*如果右方为</a:t>
            </a:r>
            <a:r>
              <a:rPr lang="en-US" altLang="zh-CN" sz="2000" b="0" dirty="0">
                <a:solidFill>
                  <a:srgbClr val="FF0000"/>
                </a:solidFill>
              </a:rPr>
              <a:t>1</a:t>
            </a:r>
            <a:r>
              <a:rPr lang="zh-CN" altLang="en-US" sz="2000" b="0" dirty="0">
                <a:solidFill>
                  <a:srgbClr val="FF0000"/>
                </a:solidFill>
              </a:rPr>
              <a:t>，则修改标示位计数*</a:t>
            </a:r>
            <a:r>
              <a:rPr lang="en-US" altLang="zh-CN" sz="2000" b="0" dirty="0">
                <a:solidFill>
                  <a:srgbClr val="FF0000"/>
                </a:solidFill>
              </a:rPr>
              <a:t>/</a:t>
            </a:r>
            <a:r>
              <a:rPr lang="en-US" altLang="zh-CN" sz="2000" b="0" dirty="0"/>
              <a:t/>
            </a:r>
            <a:br>
              <a:rPr lang="en-US" altLang="zh-CN" sz="2000" b="0" dirty="0"/>
            </a:br>
            <a:r>
              <a:rPr lang="en-US" altLang="zh-CN" sz="2000" b="0" dirty="0"/>
              <a:t>                        </a:t>
            </a:r>
            <a:r>
              <a:rPr lang="en-US" altLang="zh-CN" sz="2000" b="0" dirty="0" err="1"/>
              <a:t>c++</a:t>
            </a:r>
            <a:r>
              <a:rPr lang="en-US" altLang="zh-CN" sz="2000" b="0" dirty="0"/>
              <a:t>; break;</a:t>
            </a:r>
            <a:br>
              <a:rPr lang="en-US" altLang="zh-CN" sz="2000" b="0" dirty="0"/>
            </a:br>
            <a:r>
              <a:rPr lang="en-US" altLang="zh-CN" sz="2000" b="0" dirty="0"/>
              <a:t>                    }</a:t>
            </a:r>
            <a:br>
              <a:rPr lang="en-US" altLang="zh-CN" sz="2000" b="0" dirty="0"/>
            </a:br>
            <a:r>
              <a:rPr lang="en-US" altLang="zh-CN" sz="2000" b="0" dirty="0"/>
              <a:t>                for(k=</a:t>
            </a:r>
            <a:r>
              <a:rPr lang="en-US" altLang="zh-CN" sz="2000" b="0" dirty="0" err="1"/>
              <a:t>j;k</a:t>
            </a:r>
            <a:r>
              <a:rPr lang="en-US" altLang="zh-CN" sz="2000" b="0" dirty="0"/>
              <a:t>&gt;=0;k--)</a:t>
            </a:r>
            <a:br>
              <a:rPr lang="en-US" altLang="zh-CN" sz="2000" b="0" dirty="0"/>
            </a:br>
            <a:r>
              <a:rPr lang="en-US" altLang="zh-CN" sz="2000" b="0" dirty="0"/>
              <a:t>                    if(a[</a:t>
            </a:r>
            <a:r>
              <a:rPr lang="en-US" altLang="zh-CN" sz="2000" b="0" dirty="0" err="1"/>
              <a:t>i</a:t>
            </a:r>
            <a:r>
              <a:rPr lang="en-US" altLang="zh-CN" sz="2000" b="0" dirty="0"/>
              <a:t>][k]==1) {</a:t>
            </a:r>
            <a:r>
              <a:rPr lang="en-US" altLang="zh-CN" sz="2000" b="0" dirty="0">
                <a:solidFill>
                  <a:srgbClr val="FF0000"/>
                </a:solidFill>
              </a:rPr>
              <a:t>/</a:t>
            </a:r>
            <a:r>
              <a:rPr lang="zh-CN" altLang="en-US" sz="2000" b="0" dirty="0">
                <a:solidFill>
                  <a:srgbClr val="FF0000"/>
                </a:solidFill>
              </a:rPr>
              <a:t>*如果左方为</a:t>
            </a:r>
            <a:r>
              <a:rPr lang="en-US" altLang="zh-CN" sz="2000" b="0" dirty="0">
                <a:solidFill>
                  <a:srgbClr val="FF0000"/>
                </a:solidFill>
              </a:rPr>
              <a:t>1</a:t>
            </a:r>
            <a:r>
              <a:rPr lang="zh-CN" altLang="en-US" sz="2000" b="0" dirty="0">
                <a:solidFill>
                  <a:srgbClr val="FF0000"/>
                </a:solidFill>
              </a:rPr>
              <a:t>，则修改标示位计数*</a:t>
            </a:r>
            <a:r>
              <a:rPr lang="en-US" altLang="zh-CN" sz="2000" b="0" dirty="0">
                <a:solidFill>
                  <a:srgbClr val="FF0000"/>
                </a:solidFill>
              </a:rPr>
              <a:t>/</a:t>
            </a:r>
            <a:r>
              <a:rPr lang="en-US" altLang="zh-CN" sz="2000" b="0" dirty="0"/>
              <a:t/>
            </a:r>
            <a:br>
              <a:rPr lang="en-US" altLang="zh-CN" sz="2000" b="0" dirty="0"/>
            </a:br>
            <a:r>
              <a:rPr lang="en-US" altLang="zh-CN" sz="2000" b="0" dirty="0"/>
              <a:t>                        </a:t>
            </a:r>
            <a:r>
              <a:rPr lang="en-US" altLang="zh-CN" sz="2000" b="0" dirty="0" err="1"/>
              <a:t>c++</a:t>
            </a:r>
            <a:r>
              <a:rPr lang="en-US" altLang="zh-CN" sz="2000" b="0" dirty="0"/>
              <a:t>; break;</a:t>
            </a:r>
            <a:br>
              <a:rPr lang="en-US" altLang="zh-CN" sz="2000" b="0" dirty="0"/>
            </a:br>
            <a:r>
              <a:rPr lang="en-US" altLang="zh-CN" sz="2000" b="0" dirty="0"/>
              <a:t>                    }</a:t>
            </a:r>
            <a:br>
              <a:rPr lang="en-US" altLang="zh-CN" sz="2000" b="0" dirty="0"/>
            </a:br>
            <a:r>
              <a:rPr lang="en-US" altLang="zh-CN" sz="2000" b="0" dirty="0"/>
              <a:t>            }</a:t>
            </a:r>
            <a:br>
              <a:rPr lang="en-US" altLang="zh-CN" sz="2000" b="0" dirty="0"/>
            </a:br>
            <a:r>
              <a:rPr lang="en-US" altLang="zh-CN" sz="2000" b="0" dirty="0"/>
              <a:t>            if(c==4)</a:t>
            </a:r>
            <a:r>
              <a:rPr lang="en-US" altLang="zh-CN" sz="2000" b="0" dirty="0">
                <a:solidFill>
                  <a:srgbClr val="FF0000"/>
                </a:solidFill>
              </a:rPr>
              <a:t> </a:t>
            </a:r>
            <a:r>
              <a:rPr lang="en-US" altLang="zh-CN" sz="2000" b="0" dirty="0" smtClean="0">
                <a:solidFill>
                  <a:srgbClr val="FF0000"/>
                </a:solidFill>
              </a:rPr>
              <a:t>/</a:t>
            </a:r>
            <a:r>
              <a:rPr lang="en-US" altLang="zh-CN" sz="2000" b="0" dirty="0">
                <a:solidFill>
                  <a:srgbClr val="FF0000"/>
                </a:solidFill>
              </a:rPr>
              <a:t>/</a:t>
            </a:r>
            <a:r>
              <a:rPr lang="en-US" altLang="zh-CN" sz="2000" b="0" dirty="0" smtClean="0">
                <a:solidFill>
                  <a:srgbClr val="FF0000"/>
                </a:solidFill>
              </a:rPr>
              <a:t>4</a:t>
            </a:r>
            <a:r>
              <a:rPr lang="zh-CN" altLang="en-US" sz="2000" b="0" dirty="0">
                <a:solidFill>
                  <a:srgbClr val="FF0000"/>
                </a:solidFill>
              </a:rPr>
              <a:t>个方向都为</a:t>
            </a:r>
            <a:r>
              <a:rPr lang="en-US" altLang="zh-CN" sz="2000" b="0" dirty="0">
                <a:solidFill>
                  <a:srgbClr val="FF0000"/>
                </a:solidFill>
              </a:rPr>
              <a:t>1</a:t>
            </a:r>
            <a:r>
              <a:rPr lang="zh-CN" altLang="en-US" sz="2000" b="0" dirty="0">
                <a:solidFill>
                  <a:srgbClr val="FF0000"/>
                </a:solidFill>
              </a:rPr>
              <a:t>，则该点在小岛内，应计算</a:t>
            </a:r>
            <a:r>
              <a:rPr lang="zh-CN" altLang="en-US" sz="2000" b="0" dirty="0" smtClean="0">
                <a:solidFill>
                  <a:srgbClr val="FF0000"/>
                </a:solidFill>
              </a:rPr>
              <a:t>面积</a:t>
            </a:r>
            <a:r>
              <a:rPr lang="en-US" altLang="zh-CN" sz="2000" b="0" dirty="0"/>
              <a:t/>
            </a:r>
            <a:br>
              <a:rPr lang="en-US" altLang="zh-CN" sz="2000" b="0" dirty="0"/>
            </a:br>
            <a:r>
              <a:rPr lang="en-US" altLang="zh-CN" sz="2000" b="0" dirty="0"/>
              <a:t>                area++;</a:t>
            </a:r>
            <a:br>
              <a:rPr lang="en-US" altLang="zh-CN" sz="2000" b="0" dirty="0"/>
            </a:br>
            <a:r>
              <a:rPr lang="en-US" altLang="zh-CN" sz="2000" b="0" dirty="0"/>
              <a:t>        }</a:t>
            </a:r>
            <a:br>
              <a:rPr lang="en-US" altLang="zh-CN" sz="2000" b="0" dirty="0"/>
            </a:br>
            <a:r>
              <a:rPr lang="en-US" altLang="zh-CN" sz="2000" b="0" dirty="0"/>
              <a:t>   </a:t>
            </a:r>
            <a:endParaRPr lang="zh-CN" altLang="en-US" sz="2000" b="0" dirty="0"/>
          </a:p>
        </p:txBody>
      </p:sp>
      <p:sp>
        <p:nvSpPr>
          <p:cNvPr id="6" name="矩形 5"/>
          <p:cNvSpPr/>
          <p:nvPr/>
        </p:nvSpPr>
        <p:spPr>
          <a:xfrm>
            <a:off x="166920" y="45418"/>
            <a:ext cx="4855310" cy="6019306"/>
          </a:xfrm>
          <a:prstGeom prst="rect">
            <a:avLst/>
          </a:prstGeom>
          <a:solidFill>
            <a:schemeClr val="accent1"/>
          </a:solidFill>
        </p:spPr>
        <p:txBody>
          <a:bodyPr wrap="square" lIns="108932" tIns="54466" rIns="108932" bIns="54466">
            <a:spAutoFit/>
          </a:bodyPr>
          <a:lstStyle/>
          <a:p>
            <a:r>
              <a:rPr lang="en-US" altLang="zh-CN" b="0" dirty="0"/>
              <a:t>#include&lt;</a:t>
            </a:r>
            <a:r>
              <a:rPr lang="en-US" altLang="zh-CN" b="0" dirty="0" err="1"/>
              <a:t>stdio.h</a:t>
            </a:r>
            <a:r>
              <a:rPr lang="en-US" altLang="zh-CN" b="0" dirty="0"/>
              <a:t>&gt;</a:t>
            </a:r>
            <a:br>
              <a:rPr lang="en-US" altLang="zh-CN" b="0" dirty="0"/>
            </a:br>
            <a:r>
              <a:rPr lang="en-US" altLang="zh-CN" b="0" dirty="0" err="1"/>
              <a:t>int</a:t>
            </a:r>
            <a:r>
              <a:rPr lang="en-US" altLang="zh-CN" b="0" dirty="0"/>
              <a:t> main()</a:t>
            </a:r>
            <a:br>
              <a:rPr lang="en-US" altLang="zh-CN" b="0" dirty="0"/>
            </a:br>
            <a:r>
              <a:rPr lang="en-US" altLang="zh-CN" b="0" dirty="0"/>
              <a:t>{</a:t>
            </a:r>
            <a:br>
              <a:rPr lang="en-US" altLang="zh-CN" b="0" dirty="0"/>
            </a:br>
            <a:r>
              <a:rPr lang="en-US" altLang="zh-CN" b="0" dirty="0"/>
              <a:t>    </a:t>
            </a:r>
            <a:r>
              <a:rPr lang="en-US" altLang="zh-CN" b="0" dirty="0" err="1"/>
              <a:t>int</a:t>
            </a:r>
            <a:r>
              <a:rPr lang="en-US" altLang="zh-CN" b="0" dirty="0"/>
              <a:t> a[50][50]={0}, </a:t>
            </a:r>
            <a:r>
              <a:rPr lang="en-US" altLang="zh-CN" b="0" dirty="0" err="1"/>
              <a:t>i,j,k,c,n,area</a:t>
            </a:r>
            <a:r>
              <a:rPr lang="en-US" altLang="zh-CN" b="0" dirty="0"/>
              <a:t>=0;</a:t>
            </a:r>
            <a:br>
              <a:rPr lang="en-US" altLang="zh-CN" b="0" dirty="0"/>
            </a:br>
            <a:r>
              <a:rPr lang="en-US" altLang="zh-CN" b="0" dirty="0"/>
              <a:t>    </a:t>
            </a:r>
            <a:r>
              <a:rPr lang="en-US" altLang="zh-CN" b="0" dirty="0" err="1"/>
              <a:t>scanf</a:t>
            </a:r>
            <a:r>
              <a:rPr lang="en-US" altLang="zh-CN" b="0" dirty="0"/>
              <a:t>(“%</a:t>
            </a:r>
            <a:r>
              <a:rPr lang="en-US" altLang="zh-CN" b="0" dirty="0" err="1"/>
              <a:t>d”,&amp;n</a:t>
            </a:r>
            <a:r>
              <a:rPr lang="en-US" altLang="zh-CN" b="0" dirty="0"/>
              <a:t>);</a:t>
            </a:r>
            <a:r>
              <a:rPr lang="en-US" altLang="zh-CN" b="0" dirty="0">
                <a:solidFill>
                  <a:srgbClr val="FF0000"/>
                </a:solidFill>
              </a:rPr>
              <a:t> /</a:t>
            </a:r>
            <a:r>
              <a:rPr lang="zh-CN" altLang="en-US" b="0" dirty="0">
                <a:solidFill>
                  <a:srgbClr val="FF0000"/>
                </a:solidFill>
              </a:rPr>
              <a:t>*输入阶数*</a:t>
            </a:r>
            <a:r>
              <a:rPr lang="en-US" altLang="zh-CN" b="0" dirty="0">
                <a:solidFill>
                  <a:srgbClr val="FF0000"/>
                </a:solidFill>
              </a:rPr>
              <a:t>/</a:t>
            </a:r>
            <a:r>
              <a:rPr lang="en-US" altLang="zh-CN" b="0" dirty="0"/>
              <a:t/>
            </a:r>
            <a:br>
              <a:rPr lang="en-US" altLang="zh-CN" b="0" dirty="0"/>
            </a:br>
            <a:r>
              <a:rPr lang="en-US" altLang="zh-CN" b="0" dirty="0"/>
              <a:t>    for(</a:t>
            </a:r>
            <a:r>
              <a:rPr lang="en-US" altLang="zh-CN" b="0" dirty="0" err="1"/>
              <a:t>i</a:t>
            </a:r>
            <a:r>
              <a:rPr lang="en-US" altLang="zh-CN" b="0" dirty="0"/>
              <a:t>=0;i&lt;</a:t>
            </a:r>
            <a:r>
              <a:rPr lang="en-US" altLang="zh-CN" b="0" dirty="0" err="1"/>
              <a:t>n;i</a:t>
            </a:r>
            <a:r>
              <a:rPr lang="en-US" altLang="zh-CN" b="0" dirty="0"/>
              <a:t>++)</a:t>
            </a:r>
            <a:r>
              <a:rPr lang="en-US" altLang="zh-CN" b="0" dirty="0">
                <a:solidFill>
                  <a:srgbClr val="FF0000"/>
                </a:solidFill>
              </a:rPr>
              <a:t>/</a:t>
            </a:r>
            <a:r>
              <a:rPr lang="zh-CN" altLang="en-US" b="0" dirty="0">
                <a:solidFill>
                  <a:srgbClr val="FF0000"/>
                </a:solidFill>
              </a:rPr>
              <a:t>*输入表示有小岛的方阵数据*</a:t>
            </a:r>
            <a:r>
              <a:rPr lang="en-US" altLang="zh-CN" b="0" dirty="0">
                <a:solidFill>
                  <a:srgbClr val="FF0000"/>
                </a:solidFill>
              </a:rPr>
              <a:t>/</a:t>
            </a:r>
            <a:r>
              <a:rPr lang="en-US" altLang="zh-CN" b="0" dirty="0"/>
              <a:t/>
            </a:r>
            <a:br>
              <a:rPr lang="en-US" altLang="zh-CN" b="0" dirty="0"/>
            </a:br>
            <a:r>
              <a:rPr lang="en-US" altLang="zh-CN" b="0" dirty="0"/>
              <a:t>        for(j=0;j&lt;</a:t>
            </a:r>
            <a:r>
              <a:rPr lang="en-US" altLang="zh-CN" b="0" dirty="0" err="1"/>
              <a:t>n;j</a:t>
            </a:r>
            <a:r>
              <a:rPr lang="en-US" altLang="zh-CN" b="0" dirty="0"/>
              <a:t>++)</a:t>
            </a:r>
            <a:br>
              <a:rPr lang="en-US" altLang="zh-CN" b="0" dirty="0"/>
            </a:br>
            <a:r>
              <a:rPr lang="en-US" altLang="zh-CN" b="0" dirty="0"/>
              <a:t>            </a:t>
            </a:r>
            <a:r>
              <a:rPr lang="en-US" altLang="zh-CN" b="0" dirty="0" err="1"/>
              <a:t>scanf</a:t>
            </a:r>
            <a:r>
              <a:rPr lang="en-US" altLang="zh-CN" b="0" dirty="0"/>
              <a:t>(“%</a:t>
            </a:r>
            <a:r>
              <a:rPr lang="en-US" altLang="zh-CN" b="0" dirty="0" err="1"/>
              <a:t>d”,&amp;a</a:t>
            </a:r>
            <a:r>
              <a:rPr lang="en-US" altLang="zh-CN" b="0" dirty="0"/>
              <a:t>[i][j]);</a:t>
            </a:r>
            <a:br>
              <a:rPr lang="en-US" altLang="zh-CN" b="0" dirty="0"/>
            </a:br>
            <a:r>
              <a:rPr lang="en-US" altLang="zh-CN" b="0" dirty="0"/>
              <a:t>    </a:t>
            </a:r>
            <a:r>
              <a:rPr lang="en-US" altLang="zh-CN" b="0" dirty="0" smtClean="0"/>
              <a:t>for(i=0;i&lt;</a:t>
            </a:r>
            <a:r>
              <a:rPr lang="en-US" altLang="zh-CN" b="0" dirty="0" err="1" smtClean="0"/>
              <a:t>n;i</a:t>
            </a:r>
            <a:r>
              <a:rPr lang="en-US" altLang="zh-CN" b="0" dirty="0" smtClean="0"/>
              <a:t>++)</a:t>
            </a:r>
          </a:p>
          <a:p>
            <a:r>
              <a:rPr lang="en-US" altLang="zh-CN" b="0" dirty="0" smtClean="0"/>
              <a:t>         for(j=0;j&lt;</a:t>
            </a:r>
            <a:r>
              <a:rPr lang="en-US" altLang="zh-CN" b="0" dirty="0" err="1" smtClean="0"/>
              <a:t>n;j</a:t>
            </a:r>
            <a:r>
              <a:rPr lang="en-US" altLang="zh-CN" b="0" dirty="0" smtClean="0"/>
              <a:t>++)</a:t>
            </a:r>
          </a:p>
          <a:p>
            <a:r>
              <a:rPr lang="en-US" altLang="zh-CN" dirty="0">
                <a:solidFill>
                  <a:srgbClr val="FF0000"/>
                </a:solidFill>
              </a:rPr>
              <a:t> </a:t>
            </a:r>
            <a:r>
              <a:rPr lang="en-US" altLang="zh-CN" dirty="0" smtClean="0">
                <a:solidFill>
                  <a:srgbClr val="FF0000"/>
                </a:solidFill>
              </a:rPr>
              <a:t>        { ……</a:t>
            </a:r>
            <a:r>
              <a:rPr lang="zh-CN" altLang="en-US" dirty="0" smtClean="0">
                <a:solidFill>
                  <a:srgbClr val="FF0000"/>
                </a:solidFill>
              </a:rPr>
              <a:t>见右侧</a:t>
            </a:r>
            <a:r>
              <a:rPr lang="en-US" altLang="zh-CN" dirty="0" smtClean="0">
                <a:solidFill>
                  <a:srgbClr val="FF0000"/>
                </a:solidFill>
              </a:rPr>
              <a:t>……  }</a:t>
            </a:r>
            <a:r>
              <a:rPr lang="en-US" altLang="zh-CN" dirty="0">
                <a:solidFill>
                  <a:srgbClr val="FF0000"/>
                </a:solidFill>
              </a:rPr>
              <a:t> </a:t>
            </a:r>
            <a:br>
              <a:rPr lang="en-US" altLang="zh-CN" dirty="0">
                <a:solidFill>
                  <a:srgbClr val="FF0000"/>
                </a:solidFill>
              </a:rPr>
            </a:br>
            <a:r>
              <a:rPr lang="en-US" altLang="zh-CN" b="0" dirty="0"/>
              <a:t>    </a:t>
            </a:r>
            <a:r>
              <a:rPr lang="en-US" altLang="zh-CN" b="0" dirty="0" err="1"/>
              <a:t>printf</a:t>
            </a:r>
            <a:r>
              <a:rPr lang="en-US" altLang="zh-CN" b="0" dirty="0"/>
              <a:t>("%</a:t>
            </a:r>
            <a:r>
              <a:rPr lang="en-US" altLang="zh-CN" b="0" dirty="0" err="1"/>
              <a:t>d",area</a:t>
            </a:r>
            <a:r>
              <a:rPr lang="en-US" altLang="zh-CN" b="0" dirty="0"/>
              <a:t>);</a:t>
            </a:r>
            <a:br>
              <a:rPr lang="en-US" altLang="zh-CN" b="0" dirty="0"/>
            </a:br>
            <a:r>
              <a:rPr lang="en-US" altLang="zh-CN" b="0" dirty="0"/>
              <a:t>    return 0</a:t>
            </a:r>
            <a:r>
              <a:rPr lang="en-US" altLang="zh-CN" b="0" dirty="0" smtClean="0"/>
              <a:t>;</a:t>
            </a:r>
          </a:p>
          <a:p>
            <a:r>
              <a:rPr lang="en-US" altLang="zh-CN" b="0" dirty="0"/>
              <a:t>}</a:t>
            </a:r>
            <a:endParaRPr lang="zh-CN" altLang="en-US" b="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5</a:t>
            </a:r>
            <a:r>
              <a:rPr lang="zh-CN" altLang="en-US" dirty="0" smtClean="0"/>
              <a:t>：</a:t>
            </a:r>
            <a:r>
              <a:rPr lang="zh-CN" altLang="en-US" dirty="0"/>
              <a:t>思考</a:t>
            </a:r>
            <a:r>
              <a:rPr lang="en-US" altLang="zh-CN" dirty="0"/>
              <a:t>*</a:t>
            </a:r>
            <a:endParaRPr lang="zh-CN" altLang="en-US" dirty="0"/>
          </a:p>
        </p:txBody>
      </p:sp>
      <p:sp>
        <p:nvSpPr>
          <p:cNvPr id="3" name="内容占位符 2"/>
          <p:cNvSpPr>
            <a:spLocks noGrp="1"/>
          </p:cNvSpPr>
          <p:nvPr>
            <p:ph idx="1"/>
          </p:nvPr>
        </p:nvSpPr>
        <p:spPr>
          <a:xfrm>
            <a:off x="1305225" y="1448136"/>
            <a:ext cx="9484069" cy="1045338"/>
          </a:xfrm>
        </p:spPr>
        <p:txBody>
          <a:bodyPr/>
          <a:lstStyle/>
          <a:p>
            <a:r>
              <a:rPr lang="zh-CN" altLang="en-US" dirty="0"/>
              <a:t>上面算法对于下面形状的小岛计算面积时仍会出现问题，请思考如何解决。</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37</a:t>
            </a:fld>
            <a:endParaRPr lang="en-US" altLang="zh-CN"/>
          </a:p>
        </p:txBody>
      </p:sp>
      <p:sp>
        <p:nvSpPr>
          <p:cNvPr id="6" name="弧形 5"/>
          <p:cNvSpPr/>
          <p:nvPr/>
        </p:nvSpPr>
        <p:spPr bwMode="auto">
          <a:xfrm>
            <a:off x="3603472" y="3501819"/>
            <a:ext cx="437133" cy="952165"/>
          </a:xfrm>
          <a:prstGeom prst="arc">
            <a:avLst/>
          </a:prstGeom>
          <a:noFill/>
          <a:ln w="9525" cap="flat" cmpd="sng" algn="ctr">
            <a:noFill/>
            <a:prstDash val="solid"/>
            <a:round/>
            <a:headEnd type="none" w="med" len="med"/>
            <a:tailEnd type="none" w="med" len="med"/>
          </a:ln>
          <a:effectLst/>
        </p:spPr>
        <p:txBody>
          <a:bodyPr vert="horz" wrap="none" lIns="108932" tIns="54466" rIns="108932" bIns="54466" numCol="1" rtlCol="0" anchor="t" anchorCtr="0" compatLnSpc="1">
            <a:prstTxWarp prst="textNoShape">
              <a:avLst/>
            </a:prstTxWarp>
            <a:spAutoFit/>
          </a:bodyPr>
          <a:lstStyle/>
          <a:p>
            <a:pPr defTabSz="1089325"/>
            <a:endParaRPr lang="zh-CN" altLang="en-US"/>
          </a:p>
        </p:txBody>
      </p:sp>
      <p:pic>
        <p:nvPicPr>
          <p:cNvPr id="148482" name="Picture 2"/>
          <p:cNvPicPr>
            <a:picLocks noChangeAspect="1" noChangeArrowheads="1"/>
          </p:cNvPicPr>
          <p:nvPr/>
        </p:nvPicPr>
        <p:blipFill>
          <a:blip r:embed="rId3" cstate="print"/>
          <a:srcRect/>
          <a:stretch>
            <a:fillRect/>
          </a:stretch>
        </p:blipFill>
        <p:spPr bwMode="auto">
          <a:xfrm>
            <a:off x="3795694" y="2637524"/>
            <a:ext cx="3381719" cy="2734308"/>
          </a:xfrm>
          <a:prstGeom prst="rect">
            <a:avLst/>
          </a:prstGeom>
          <a:noFill/>
          <a:ln w="9525">
            <a:noFill/>
            <a:miter lim="800000"/>
            <a:headEnd/>
            <a:tailEnd/>
          </a:ln>
        </p:spPr>
      </p:pic>
    </p:spTree>
    <p:extLst>
      <p:ext uri="{BB962C8B-B14F-4D97-AF65-F5344CB8AC3E}">
        <p14:creationId xmlns:p14="http://schemas.microsoft.com/office/powerpoint/2010/main" val="4249561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5</a:t>
            </a:r>
            <a:r>
              <a:rPr lang="zh-CN" altLang="en-US" dirty="0" smtClean="0"/>
              <a:t>：</a:t>
            </a:r>
            <a:r>
              <a:rPr lang="zh-CN" altLang="en-US" dirty="0"/>
              <a:t>进一步（递归）算法设计</a:t>
            </a:r>
            <a:r>
              <a:rPr lang="en-US" altLang="zh-CN" dirty="0"/>
              <a:t>*</a:t>
            </a:r>
            <a:endParaRPr lang="zh-CN" altLang="en-US" dirty="0"/>
          </a:p>
        </p:txBody>
      </p:sp>
      <p:sp>
        <p:nvSpPr>
          <p:cNvPr id="3" name="内容占位符 2"/>
          <p:cNvSpPr>
            <a:spLocks noGrp="1"/>
          </p:cNvSpPr>
          <p:nvPr>
            <p:ph idx="1"/>
          </p:nvPr>
        </p:nvSpPr>
        <p:spPr>
          <a:xfrm>
            <a:off x="1305225" y="1448136"/>
            <a:ext cx="9484069" cy="2773930"/>
          </a:xfrm>
        </p:spPr>
        <p:txBody>
          <a:bodyPr/>
          <a:lstStyle/>
          <a:p>
            <a:r>
              <a:rPr lang="zh-CN" altLang="en-US" sz="3300" dirty="0">
                <a:latin typeface="楷体" pitchFamily="49" charset="-122"/>
                <a:ea typeface="楷体" pitchFamily="49" charset="-122"/>
              </a:rPr>
              <a:t>采用染色方法，其核心思想是：</a:t>
            </a:r>
            <a:endParaRPr lang="en-US" altLang="zh-CN" sz="3300" dirty="0">
              <a:latin typeface="楷体" pitchFamily="49" charset="-122"/>
              <a:ea typeface="楷体" pitchFamily="49" charset="-122"/>
            </a:endParaRPr>
          </a:p>
          <a:p>
            <a:pPr lvl="1"/>
            <a:r>
              <a:rPr lang="zh-CN" altLang="en-US" dirty="0"/>
              <a:t>从某个起始位置开始</a:t>
            </a:r>
            <a:r>
              <a:rPr lang="en-US" altLang="zh-CN" dirty="0"/>
              <a:t>,</a:t>
            </a:r>
            <a:r>
              <a:rPr lang="zh-CN" altLang="en-US" dirty="0"/>
              <a:t>如</a:t>
            </a:r>
            <a:r>
              <a:rPr lang="en-US" altLang="zh-CN" dirty="0"/>
              <a:t>(0,0)</a:t>
            </a:r>
            <a:r>
              <a:rPr lang="zh-CN" altLang="en-US" dirty="0"/>
              <a:t>开始染色（用特殊值标记，如</a:t>
            </a:r>
            <a:r>
              <a:rPr lang="en-US" altLang="zh-CN" dirty="0"/>
              <a:t>2</a:t>
            </a:r>
            <a:r>
              <a:rPr lang="zh-CN" altLang="en-US" dirty="0"/>
              <a:t>）；</a:t>
            </a:r>
            <a:endParaRPr lang="en-US" altLang="zh-CN" dirty="0"/>
          </a:p>
          <a:p>
            <a:pPr lvl="1"/>
            <a:r>
              <a:rPr lang="zh-CN" altLang="en-US" dirty="0"/>
              <a:t>然后对其四周未染色（其值为</a:t>
            </a:r>
            <a:r>
              <a:rPr lang="en-US" altLang="zh-CN" dirty="0"/>
              <a:t>0</a:t>
            </a:r>
            <a:r>
              <a:rPr lang="zh-CN" altLang="en-US" dirty="0"/>
              <a:t>）的部分进行递归染色</a:t>
            </a:r>
            <a:endParaRPr lang="en-US" altLang="zh-CN" dirty="0"/>
          </a:p>
          <a:p>
            <a:pPr lvl="1"/>
            <a:r>
              <a:rPr lang="zh-CN" altLang="en-US" dirty="0"/>
              <a:t>直到所有可染色的部分都染上色；</a:t>
            </a:r>
            <a:endParaRPr lang="en-US" altLang="zh-CN" dirty="0"/>
          </a:p>
          <a:p>
            <a:pPr lvl="1"/>
            <a:r>
              <a:rPr lang="zh-CN" altLang="en-US" dirty="0"/>
              <a:t>最后统计未染色的部分（值为</a:t>
            </a:r>
            <a:r>
              <a:rPr lang="en-US" altLang="zh-CN" dirty="0"/>
              <a:t>0</a:t>
            </a:r>
            <a:r>
              <a:rPr lang="zh-CN" altLang="en-US" dirty="0"/>
              <a:t>的个数）</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38</a:t>
            </a:fld>
            <a:endParaRPr lang="en-US" altLang="zh-CN"/>
          </a:p>
        </p:txBody>
      </p:sp>
    </p:spTree>
    <p:extLst>
      <p:ext uri="{BB962C8B-B14F-4D97-AF65-F5344CB8AC3E}">
        <p14:creationId xmlns:p14="http://schemas.microsoft.com/office/powerpoint/2010/main" val="1231839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5</a:t>
            </a:r>
            <a:r>
              <a:rPr lang="zh-CN" altLang="en-US" dirty="0" smtClean="0"/>
              <a:t>：</a:t>
            </a:r>
            <a:r>
              <a:rPr lang="zh-CN" altLang="en-US" dirty="0"/>
              <a:t>新的代码实现</a:t>
            </a:r>
            <a:r>
              <a:rPr lang="en-US" altLang="zh-CN" dirty="0"/>
              <a:t>*</a:t>
            </a:r>
            <a:endParaRPr lang="zh-CN" altLang="en-US" dirty="0"/>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39</a:t>
            </a:fld>
            <a:endParaRPr lang="en-US" altLang="zh-CN"/>
          </a:p>
        </p:txBody>
      </p:sp>
      <p:sp>
        <p:nvSpPr>
          <p:cNvPr id="6" name="矩形 5"/>
          <p:cNvSpPr/>
          <p:nvPr/>
        </p:nvSpPr>
        <p:spPr>
          <a:xfrm>
            <a:off x="431820" y="1053530"/>
            <a:ext cx="5670530" cy="5752566"/>
          </a:xfrm>
          <a:prstGeom prst="rect">
            <a:avLst/>
          </a:prstGeom>
          <a:solidFill>
            <a:schemeClr val="bg2">
              <a:lumMod val="20000"/>
              <a:lumOff val="80000"/>
            </a:schemeClr>
          </a:solidFill>
        </p:spPr>
        <p:txBody>
          <a:bodyPr wrap="square" lIns="108932" tIns="54466" rIns="108932" bIns="54466">
            <a:spAutoFit/>
          </a:bodyPr>
          <a:lstStyle/>
          <a:p>
            <a:pPr>
              <a:lnSpc>
                <a:spcPts val="2025"/>
              </a:lnSpc>
            </a:pPr>
            <a:r>
              <a:rPr lang="en-US" altLang="zh-CN" b="0" dirty="0"/>
              <a:t>/* 5_2b.c */</a:t>
            </a:r>
          </a:p>
          <a:p>
            <a:pPr>
              <a:lnSpc>
                <a:spcPts val="2025"/>
              </a:lnSpc>
            </a:pPr>
            <a:r>
              <a:rPr lang="en-US" altLang="zh-CN" b="0" dirty="0"/>
              <a:t>#include &lt;</a:t>
            </a:r>
            <a:r>
              <a:rPr lang="en-US" altLang="zh-CN" b="0" dirty="0" err="1"/>
              <a:t>stdio.h</a:t>
            </a:r>
            <a:r>
              <a:rPr lang="en-US" altLang="zh-CN" b="0" dirty="0"/>
              <a:t>&gt;</a:t>
            </a:r>
          </a:p>
          <a:p>
            <a:pPr>
              <a:lnSpc>
                <a:spcPts val="2025"/>
              </a:lnSpc>
            </a:pPr>
            <a:r>
              <a:rPr lang="en-US" altLang="zh-CN" dirty="0" err="1"/>
              <a:t>int</a:t>
            </a:r>
            <a:r>
              <a:rPr lang="en-US" altLang="zh-CN" dirty="0"/>
              <a:t> n</a:t>
            </a:r>
            <a:r>
              <a:rPr lang="en-US" altLang="zh-CN" b="0" dirty="0"/>
              <a:t>;</a:t>
            </a:r>
          </a:p>
          <a:p>
            <a:pPr>
              <a:lnSpc>
                <a:spcPts val="2025"/>
              </a:lnSpc>
            </a:pPr>
            <a:r>
              <a:rPr lang="en-US" altLang="zh-CN" b="0" dirty="0"/>
              <a:t>void painting(</a:t>
            </a:r>
            <a:r>
              <a:rPr lang="en-US" altLang="zh-CN" b="0" dirty="0" err="1"/>
              <a:t>int</a:t>
            </a:r>
            <a:r>
              <a:rPr lang="en-US" altLang="zh-CN" b="0" dirty="0"/>
              <a:t> </a:t>
            </a:r>
            <a:r>
              <a:rPr lang="en-US" altLang="zh-CN" dirty="0"/>
              <a:t>island[][50], </a:t>
            </a:r>
            <a:r>
              <a:rPr lang="en-US" altLang="zh-CN" b="0" dirty="0" err="1"/>
              <a:t>int</a:t>
            </a:r>
            <a:r>
              <a:rPr lang="en-US" altLang="zh-CN" b="0" dirty="0"/>
              <a:t> </a:t>
            </a:r>
            <a:r>
              <a:rPr lang="en-US" altLang="zh-CN" b="0" dirty="0" err="1"/>
              <a:t>i</a:t>
            </a:r>
            <a:r>
              <a:rPr lang="en-US" altLang="zh-CN" b="0" dirty="0"/>
              <a:t>, </a:t>
            </a:r>
            <a:r>
              <a:rPr lang="en-US" altLang="zh-CN" b="0" dirty="0" err="1"/>
              <a:t>int</a:t>
            </a:r>
            <a:r>
              <a:rPr lang="en-US" altLang="zh-CN" b="0" dirty="0"/>
              <a:t> j);</a:t>
            </a:r>
          </a:p>
          <a:p>
            <a:pPr>
              <a:lnSpc>
                <a:spcPts val="2025"/>
              </a:lnSpc>
            </a:pPr>
            <a:endParaRPr lang="en-US" altLang="zh-CN" b="0" dirty="0"/>
          </a:p>
          <a:p>
            <a:pPr>
              <a:lnSpc>
                <a:spcPts val="2025"/>
              </a:lnSpc>
            </a:pPr>
            <a:r>
              <a:rPr lang="en-US" altLang="zh-CN" b="0" dirty="0" err="1"/>
              <a:t>int</a:t>
            </a:r>
            <a:r>
              <a:rPr lang="en-US" altLang="zh-CN" b="0" dirty="0"/>
              <a:t> main()</a:t>
            </a:r>
          </a:p>
          <a:p>
            <a:pPr>
              <a:lnSpc>
                <a:spcPts val="2025"/>
              </a:lnSpc>
            </a:pPr>
            <a:r>
              <a:rPr lang="en-US" altLang="zh-CN" b="0" dirty="0"/>
              <a:t>{</a:t>
            </a:r>
          </a:p>
          <a:p>
            <a:pPr>
              <a:lnSpc>
                <a:spcPts val="2025"/>
              </a:lnSpc>
            </a:pPr>
            <a:r>
              <a:rPr lang="en-US" altLang="zh-CN" b="0" dirty="0"/>
              <a:t>    </a:t>
            </a:r>
            <a:r>
              <a:rPr lang="en-US" altLang="zh-CN" b="0" dirty="0" err="1"/>
              <a:t>int</a:t>
            </a:r>
            <a:r>
              <a:rPr lang="en-US" altLang="zh-CN" b="0" dirty="0"/>
              <a:t> island[50][50]={0},</a:t>
            </a:r>
            <a:r>
              <a:rPr lang="en-US" altLang="zh-CN" b="0" dirty="0" err="1"/>
              <a:t>i,j,area</a:t>
            </a:r>
            <a:r>
              <a:rPr lang="en-US" altLang="zh-CN" b="0" dirty="0"/>
              <a:t>=0;</a:t>
            </a:r>
          </a:p>
          <a:p>
            <a:pPr>
              <a:lnSpc>
                <a:spcPts val="2025"/>
              </a:lnSpc>
            </a:pPr>
            <a:endParaRPr lang="en-US" altLang="zh-CN" b="0" dirty="0"/>
          </a:p>
          <a:p>
            <a:pPr>
              <a:lnSpc>
                <a:spcPts val="2025"/>
              </a:lnSpc>
            </a:pPr>
            <a:r>
              <a:rPr lang="en-US" altLang="zh-CN" b="0" dirty="0"/>
              <a:t>    </a:t>
            </a:r>
            <a:r>
              <a:rPr lang="en-US" altLang="zh-CN" b="0" dirty="0" err="1"/>
              <a:t>scanf</a:t>
            </a:r>
            <a:r>
              <a:rPr lang="en-US" altLang="zh-CN" b="0" dirty="0"/>
              <a:t>("%</a:t>
            </a:r>
            <a:r>
              <a:rPr lang="en-US" altLang="zh-CN" b="0" dirty="0" err="1"/>
              <a:t>d",&amp;n</a:t>
            </a:r>
            <a:r>
              <a:rPr lang="en-US" altLang="zh-CN" b="0" dirty="0"/>
              <a:t>);</a:t>
            </a:r>
          </a:p>
          <a:p>
            <a:pPr>
              <a:lnSpc>
                <a:spcPts val="2025"/>
              </a:lnSpc>
            </a:pPr>
            <a:r>
              <a:rPr lang="en-US" altLang="zh-CN" b="0" dirty="0"/>
              <a:t>    for(</a:t>
            </a:r>
            <a:r>
              <a:rPr lang="en-US" altLang="zh-CN" b="0" dirty="0" err="1"/>
              <a:t>i</a:t>
            </a:r>
            <a:r>
              <a:rPr lang="en-US" altLang="zh-CN" b="0" dirty="0"/>
              <a:t>=0;i&lt;</a:t>
            </a:r>
            <a:r>
              <a:rPr lang="en-US" altLang="zh-CN" b="0" dirty="0" err="1"/>
              <a:t>n;i</a:t>
            </a:r>
            <a:r>
              <a:rPr lang="en-US" altLang="zh-CN" b="0" dirty="0"/>
              <a:t>++)</a:t>
            </a:r>
          </a:p>
          <a:p>
            <a:pPr>
              <a:lnSpc>
                <a:spcPts val="2025"/>
              </a:lnSpc>
            </a:pPr>
            <a:r>
              <a:rPr lang="en-US" altLang="zh-CN" b="0" dirty="0"/>
              <a:t>        for(j=0;j&lt;</a:t>
            </a:r>
            <a:r>
              <a:rPr lang="en-US" altLang="zh-CN" b="0" dirty="0" err="1"/>
              <a:t>n;j</a:t>
            </a:r>
            <a:r>
              <a:rPr lang="en-US" altLang="zh-CN" b="0" dirty="0"/>
              <a:t>++)</a:t>
            </a:r>
          </a:p>
          <a:p>
            <a:pPr>
              <a:lnSpc>
                <a:spcPts val="2025"/>
              </a:lnSpc>
            </a:pPr>
            <a:r>
              <a:rPr lang="en-US" altLang="zh-CN" b="0" dirty="0"/>
              <a:t>            </a:t>
            </a:r>
            <a:r>
              <a:rPr lang="en-US" altLang="zh-CN" b="0" dirty="0" err="1"/>
              <a:t>scanf</a:t>
            </a:r>
            <a:r>
              <a:rPr lang="en-US" altLang="zh-CN" b="0" dirty="0"/>
              <a:t>("%</a:t>
            </a:r>
            <a:r>
              <a:rPr lang="en-US" altLang="zh-CN" b="0" dirty="0" err="1"/>
              <a:t>d",&amp;island</a:t>
            </a:r>
            <a:r>
              <a:rPr lang="en-US" altLang="zh-CN" b="0" dirty="0"/>
              <a:t>[</a:t>
            </a:r>
            <a:r>
              <a:rPr lang="en-US" altLang="zh-CN" b="0" dirty="0" err="1"/>
              <a:t>i</a:t>
            </a:r>
            <a:r>
              <a:rPr lang="en-US" altLang="zh-CN" b="0" dirty="0"/>
              <a:t>][j]);</a:t>
            </a:r>
          </a:p>
          <a:p>
            <a:pPr>
              <a:lnSpc>
                <a:spcPts val="2025"/>
              </a:lnSpc>
            </a:pPr>
            <a:endParaRPr lang="en-US" altLang="zh-CN" b="0" dirty="0"/>
          </a:p>
          <a:p>
            <a:pPr>
              <a:lnSpc>
                <a:spcPts val="2025"/>
              </a:lnSpc>
            </a:pPr>
            <a:r>
              <a:rPr lang="en-US" altLang="zh-CN" b="0" dirty="0"/>
              <a:t>    painting(island,0,0);</a:t>
            </a:r>
          </a:p>
          <a:p>
            <a:pPr>
              <a:lnSpc>
                <a:spcPts val="2025"/>
              </a:lnSpc>
            </a:pPr>
            <a:endParaRPr lang="en-US" altLang="zh-CN" b="0" dirty="0"/>
          </a:p>
          <a:p>
            <a:pPr>
              <a:lnSpc>
                <a:spcPts val="2025"/>
              </a:lnSpc>
            </a:pPr>
            <a:r>
              <a:rPr lang="en-US" altLang="zh-CN" b="0" dirty="0"/>
              <a:t>    for(</a:t>
            </a:r>
            <a:r>
              <a:rPr lang="en-US" altLang="zh-CN" b="0" dirty="0" err="1"/>
              <a:t>i</a:t>
            </a:r>
            <a:r>
              <a:rPr lang="en-US" altLang="zh-CN" b="0" dirty="0"/>
              <a:t>=0;i&lt;</a:t>
            </a:r>
            <a:r>
              <a:rPr lang="en-US" altLang="zh-CN" b="0" dirty="0" err="1"/>
              <a:t>n;i</a:t>
            </a:r>
            <a:r>
              <a:rPr lang="en-US" altLang="zh-CN" b="0" dirty="0"/>
              <a:t>++)</a:t>
            </a:r>
          </a:p>
          <a:p>
            <a:pPr>
              <a:lnSpc>
                <a:spcPts val="2025"/>
              </a:lnSpc>
            </a:pPr>
            <a:r>
              <a:rPr lang="en-US" altLang="zh-CN" b="0" dirty="0"/>
              <a:t>        for(j=0;j&lt;</a:t>
            </a:r>
            <a:r>
              <a:rPr lang="en-US" altLang="zh-CN" b="0" dirty="0" err="1"/>
              <a:t>n;j</a:t>
            </a:r>
            <a:r>
              <a:rPr lang="en-US" altLang="zh-CN" b="0" dirty="0"/>
              <a:t>++)</a:t>
            </a:r>
          </a:p>
          <a:p>
            <a:pPr>
              <a:lnSpc>
                <a:spcPts val="2025"/>
              </a:lnSpc>
            </a:pPr>
            <a:r>
              <a:rPr lang="en-US" altLang="zh-CN" b="0" dirty="0"/>
              <a:t>            if(island[</a:t>
            </a:r>
            <a:r>
              <a:rPr lang="en-US" altLang="zh-CN" b="0" dirty="0" err="1"/>
              <a:t>i</a:t>
            </a:r>
            <a:r>
              <a:rPr lang="en-US" altLang="zh-CN" b="0" dirty="0"/>
              <a:t>][j]==0)</a:t>
            </a:r>
          </a:p>
          <a:p>
            <a:pPr>
              <a:lnSpc>
                <a:spcPts val="2025"/>
              </a:lnSpc>
            </a:pPr>
            <a:r>
              <a:rPr lang="en-US" altLang="zh-CN" b="0" dirty="0"/>
              <a:t>	area++;</a:t>
            </a:r>
          </a:p>
          <a:p>
            <a:pPr>
              <a:lnSpc>
                <a:spcPts val="2025"/>
              </a:lnSpc>
            </a:pPr>
            <a:r>
              <a:rPr lang="en-US" altLang="zh-CN" b="0" dirty="0"/>
              <a:t>    </a:t>
            </a:r>
            <a:r>
              <a:rPr lang="en-US" altLang="zh-CN" b="0" dirty="0" err="1"/>
              <a:t>printf</a:t>
            </a:r>
            <a:r>
              <a:rPr lang="en-US" altLang="zh-CN" b="0" dirty="0"/>
              <a:t>("%d\</a:t>
            </a:r>
            <a:r>
              <a:rPr lang="en-US" altLang="zh-CN" b="0" dirty="0" err="1"/>
              <a:t>n",area</a:t>
            </a:r>
            <a:r>
              <a:rPr lang="en-US" altLang="zh-CN" b="0" dirty="0"/>
              <a:t>);</a:t>
            </a:r>
          </a:p>
          <a:p>
            <a:pPr>
              <a:lnSpc>
                <a:spcPts val="2025"/>
              </a:lnSpc>
            </a:pPr>
            <a:r>
              <a:rPr lang="en-US" altLang="zh-CN" b="0" dirty="0"/>
              <a:t>}</a:t>
            </a:r>
            <a:endParaRPr lang="zh-CN" altLang="en-US" b="0" dirty="0"/>
          </a:p>
        </p:txBody>
      </p:sp>
      <p:sp>
        <p:nvSpPr>
          <p:cNvPr id="7" name="矩形 6"/>
          <p:cNvSpPr/>
          <p:nvPr/>
        </p:nvSpPr>
        <p:spPr>
          <a:xfrm>
            <a:off x="6102350" y="2205374"/>
            <a:ext cx="6343305" cy="4470164"/>
          </a:xfrm>
          <a:prstGeom prst="rect">
            <a:avLst/>
          </a:prstGeom>
          <a:solidFill>
            <a:schemeClr val="accent3">
              <a:lumMod val="85000"/>
            </a:schemeClr>
          </a:solidFill>
        </p:spPr>
        <p:txBody>
          <a:bodyPr wrap="square" lIns="108932" tIns="54466" rIns="108932" bIns="54466">
            <a:spAutoFit/>
          </a:bodyPr>
          <a:lstStyle/>
          <a:p>
            <a:pPr>
              <a:lnSpc>
                <a:spcPts val="2025"/>
              </a:lnSpc>
            </a:pPr>
            <a:r>
              <a:rPr lang="en-US" altLang="zh-CN" b="0" dirty="0"/>
              <a:t>void painting(</a:t>
            </a:r>
            <a:r>
              <a:rPr lang="en-US" altLang="zh-CN" b="0" dirty="0" err="1"/>
              <a:t>int</a:t>
            </a:r>
            <a:r>
              <a:rPr lang="en-US" altLang="zh-CN" b="0" dirty="0"/>
              <a:t> island[][50], </a:t>
            </a:r>
            <a:r>
              <a:rPr lang="en-US" altLang="zh-CN" b="0" dirty="0" err="1"/>
              <a:t>int</a:t>
            </a:r>
            <a:r>
              <a:rPr lang="en-US" altLang="zh-CN" b="0" dirty="0"/>
              <a:t> </a:t>
            </a:r>
            <a:r>
              <a:rPr lang="en-US" altLang="zh-CN" b="0" dirty="0" err="1"/>
              <a:t>i</a:t>
            </a:r>
            <a:r>
              <a:rPr lang="en-US" altLang="zh-CN" b="0" dirty="0"/>
              <a:t>, </a:t>
            </a:r>
            <a:r>
              <a:rPr lang="en-US" altLang="zh-CN" b="0" dirty="0" err="1"/>
              <a:t>int</a:t>
            </a:r>
            <a:r>
              <a:rPr lang="en-US" altLang="zh-CN" b="0" dirty="0"/>
              <a:t> j)</a:t>
            </a:r>
          </a:p>
          <a:p>
            <a:pPr>
              <a:lnSpc>
                <a:spcPts val="2025"/>
              </a:lnSpc>
            </a:pPr>
            <a:r>
              <a:rPr lang="en-US" altLang="zh-CN" b="0" dirty="0"/>
              <a:t>{</a:t>
            </a:r>
          </a:p>
          <a:p>
            <a:pPr>
              <a:lnSpc>
                <a:spcPts val="2025"/>
              </a:lnSpc>
            </a:pPr>
            <a:r>
              <a:rPr lang="en-US" altLang="zh-CN" b="0" dirty="0" smtClean="0"/>
              <a:t>     island[i</a:t>
            </a:r>
            <a:r>
              <a:rPr lang="en-US" altLang="zh-CN" b="0" dirty="0"/>
              <a:t>][j]=2;</a:t>
            </a:r>
          </a:p>
          <a:p>
            <a:pPr>
              <a:lnSpc>
                <a:spcPts val="2025"/>
              </a:lnSpc>
            </a:pPr>
            <a:endParaRPr lang="en-US" altLang="zh-CN" b="0" dirty="0"/>
          </a:p>
          <a:p>
            <a:pPr>
              <a:lnSpc>
                <a:spcPts val="2025"/>
              </a:lnSpc>
            </a:pPr>
            <a:r>
              <a:rPr lang="en-US" altLang="zh-CN" b="0" dirty="0" smtClean="0"/>
              <a:t>     if</a:t>
            </a:r>
            <a:r>
              <a:rPr lang="en-US" altLang="zh-CN" b="0" dirty="0"/>
              <a:t>( (i-1&gt;0) &amp;&amp; island[i-1][j]==0)</a:t>
            </a:r>
            <a:r>
              <a:rPr lang="en-US" altLang="zh-CN" b="0" dirty="0">
                <a:solidFill>
                  <a:srgbClr val="FF0000"/>
                </a:solidFill>
              </a:rPr>
              <a:t>//</a:t>
            </a:r>
            <a:r>
              <a:rPr lang="zh-CN" altLang="en-US" b="0" dirty="0">
                <a:solidFill>
                  <a:srgbClr val="FF0000"/>
                </a:solidFill>
              </a:rPr>
              <a:t>当前点上方</a:t>
            </a:r>
            <a:endParaRPr lang="en-US" altLang="zh-CN" b="0" dirty="0">
              <a:solidFill>
                <a:srgbClr val="FF0000"/>
              </a:solidFill>
            </a:endParaRPr>
          </a:p>
          <a:p>
            <a:pPr>
              <a:lnSpc>
                <a:spcPts val="2025"/>
              </a:lnSpc>
            </a:pPr>
            <a:r>
              <a:rPr lang="en-US" altLang="zh-CN" b="0" dirty="0"/>
              <a:t>	</a:t>
            </a:r>
            <a:r>
              <a:rPr lang="en-US" altLang="zh-CN" b="0" dirty="0" smtClean="0"/>
              <a:t>painting(island,i-1,j</a:t>
            </a:r>
            <a:r>
              <a:rPr lang="en-US" altLang="zh-CN" b="0" dirty="0"/>
              <a:t>);</a:t>
            </a:r>
          </a:p>
          <a:p>
            <a:pPr>
              <a:lnSpc>
                <a:spcPts val="2025"/>
              </a:lnSpc>
            </a:pPr>
            <a:endParaRPr lang="en-US" altLang="zh-CN" b="0" dirty="0"/>
          </a:p>
          <a:p>
            <a:pPr>
              <a:lnSpc>
                <a:spcPts val="2025"/>
              </a:lnSpc>
            </a:pPr>
            <a:r>
              <a:rPr lang="en-US" altLang="zh-CN" b="0" dirty="0" smtClean="0"/>
              <a:t>     if</a:t>
            </a:r>
            <a:r>
              <a:rPr lang="en-US" altLang="zh-CN" b="0" dirty="0"/>
              <a:t>( (i+1&lt;n) &amp;&amp; island[i+1][j]==0)</a:t>
            </a:r>
            <a:r>
              <a:rPr lang="en-US" altLang="zh-CN" b="0" dirty="0">
                <a:solidFill>
                  <a:srgbClr val="FF0000"/>
                </a:solidFill>
              </a:rPr>
              <a:t> </a:t>
            </a:r>
            <a:r>
              <a:rPr lang="en-US" altLang="zh-CN" b="0" dirty="0" smtClean="0">
                <a:solidFill>
                  <a:srgbClr val="FF0000"/>
                </a:solidFill>
              </a:rPr>
              <a:t>//</a:t>
            </a:r>
            <a:r>
              <a:rPr lang="zh-CN" altLang="en-US" b="0" dirty="0" smtClean="0">
                <a:solidFill>
                  <a:srgbClr val="FF0000"/>
                </a:solidFill>
              </a:rPr>
              <a:t>下方</a:t>
            </a:r>
            <a:endParaRPr lang="en-US" altLang="zh-CN" b="0" dirty="0"/>
          </a:p>
          <a:p>
            <a:pPr>
              <a:lnSpc>
                <a:spcPts val="2025"/>
              </a:lnSpc>
            </a:pPr>
            <a:r>
              <a:rPr lang="en-US" altLang="zh-CN" b="0" dirty="0"/>
              <a:t>	</a:t>
            </a:r>
            <a:r>
              <a:rPr lang="en-US" altLang="zh-CN" b="0" dirty="0" smtClean="0"/>
              <a:t>painting(island,i+1,j</a:t>
            </a:r>
            <a:r>
              <a:rPr lang="en-US" altLang="zh-CN" b="0" dirty="0"/>
              <a:t>);</a:t>
            </a:r>
          </a:p>
          <a:p>
            <a:pPr>
              <a:lnSpc>
                <a:spcPts val="2025"/>
              </a:lnSpc>
            </a:pPr>
            <a:endParaRPr lang="en-US" altLang="zh-CN" b="0" dirty="0"/>
          </a:p>
          <a:p>
            <a:pPr>
              <a:lnSpc>
                <a:spcPts val="2025"/>
              </a:lnSpc>
            </a:pPr>
            <a:r>
              <a:rPr lang="en-US" altLang="zh-CN" b="0" dirty="0" smtClean="0"/>
              <a:t>     if</a:t>
            </a:r>
            <a:r>
              <a:rPr lang="en-US" altLang="zh-CN" b="0" dirty="0"/>
              <a:t>( (j-1&gt;0) &amp;&amp; island[i][j-1]==0)</a:t>
            </a:r>
            <a:r>
              <a:rPr lang="en-US" altLang="zh-CN" b="0" dirty="0">
                <a:solidFill>
                  <a:srgbClr val="FF0000"/>
                </a:solidFill>
              </a:rPr>
              <a:t> </a:t>
            </a:r>
            <a:r>
              <a:rPr lang="en-US" altLang="zh-CN" b="0" dirty="0" smtClean="0">
                <a:solidFill>
                  <a:srgbClr val="FF0000"/>
                </a:solidFill>
              </a:rPr>
              <a:t>//</a:t>
            </a:r>
            <a:r>
              <a:rPr lang="zh-CN" altLang="en-US" b="0" dirty="0" smtClean="0">
                <a:solidFill>
                  <a:srgbClr val="FF0000"/>
                </a:solidFill>
              </a:rPr>
              <a:t>左方</a:t>
            </a:r>
            <a:endParaRPr lang="en-US" altLang="zh-CN" b="0" dirty="0"/>
          </a:p>
          <a:p>
            <a:pPr>
              <a:lnSpc>
                <a:spcPts val="2025"/>
              </a:lnSpc>
            </a:pPr>
            <a:r>
              <a:rPr lang="en-US" altLang="zh-CN" b="0" dirty="0"/>
              <a:t>	</a:t>
            </a:r>
            <a:r>
              <a:rPr lang="en-US" altLang="zh-CN" b="0" dirty="0" smtClean="0"/>
              <a:t>painting(island,i,j-1</a:t>
            </a:r>
            <a:r>
              <a:rPr lang="en-US" altLang="zh-CN" b="0" dirty="0"/>
              <a:t>);</a:t>
            </a:r>
          </a:p>
          <a:p>
            <a:pPr>
              <a:lnSpc>
                <a:spcPts val="2025"/>
              </a:lnSpc>
            </a:pPr>
            <a:endParaRPr lang="en-US" altLang="zh-CN" b="0" dirty="0"/>
          </a:p>
          <a:p>
            <a:pPr>
              <a:lnSpc>
                <a:spcPts val="2025"/>
              </a:lnSpc>
            </a:pPr>
            <a:r>
              <a:rPr lang="en-US" altLang="zh-CN" b="0" dirty="0"/>
              <a:t> </a:t>
            </a:r>
            <a:r>
              <a:rPr lang="en-US" altLang="zh-CN" b="0" dirty="0" smtClean="0"/>
              <a:t>    if</a:t>
            </a:r>
            <a:r>
              <a:rPr lang="en-US" altLang="zh-CN" b="0" dirty="0"/>
              <a:t>( (j+1&lt;n) &amp;&amp; island[i][j+1]==0)</a:t>
            </a:r>
            <a:r>
              <a:rPr lang="en-US" altLang="zh-CN" b="0" dirty="0">
                <a:solidFill>
                  <a:srgbClr val="FF0000"/>
                </a:solidFill>
              </a:rPr>
              <a:t> </a:t>
            </a:r>
            <a:r>
              <a:rPr lang="en-US" altLang="zh-CN" b="0" dirty="0" smtClean="0">
                <a:solidFill>
                  <a:srgbClr val="FF0000"/>
                </a:solidFill>
              </a:rPr>
              <a:t>//</a:t>
            </a:r>
            <a:r>
              <a:rPr lang="zh-CN" altLang="en-US" b="0" dirty="0" smtClean="0">
                <a:solidFill>
                  <a:srgbClr val="FF0000"/>
                </a:solidFill>
              </a:rPr>
              <a:t>右方</a:t>
            </a:r>
            <a:endParaRPr lang="en-US" altLang="zh-CN" b="0" dirty="0"/>
          </a:p>
          <a:p>
            <a:pPr>
              <a:lnSpc>
                <a:spcPts val="2025"/>
              </a:lnSpc>
            </a:pPr>
            <a:r>
              <a:rPr lang="en-US" altLang="zh-CN" b="0" dirty="0"/>
              <a:t>	</a:t>
            </a:r>
            <a:r>
              <a:rPr lang="en-US" altLang="zh-CN" b="0" dirty="0" smtClean="0"/>
              <a:t>painting(island,i,j+1</a:t>
            </a:r>
            <a:r>
              <a:rPr lang="en-US" altLang="zh-CN" b="0" dirty="0"/>
              <a:t>);</a:t>
            </a:r>
          </a:p>
          <a:p>
            <a:pPr>
              <a:lnSpc>
                <a:spcPts val="2025"/>
              </a:lnSpc>
            </a:pPr>
            <a:endParaRPr lang="en-US" altLang="zh-CN" b="0" dirty="0"/>
          </a:p>
          <a:p>
            <a:pPr>
              <a:lnSpc>
                <a:spcPts val="2025"/>
              </a:lnSpc>
            </a:pPr>
            <a:r>
              <a:rPr lang="en-US" altLang="zh-CN" b="0" dirty="0"/>
              <a:t>}</a:t>
            </a:r>
            <a:endParaRPr lang="zh-CN" altLang="en-US" b="0" dirty="0"/>
          </a:p>
        </p:txBody>
      </p:sp>
    </p:spTree>
    <p:extLst>
      <p:ext uri="{BB962C8B-B14F-4D97-AF65-F5344CB8AC3E}">
        <p14:creationId xmlns:p14="http://schemas.microsoft.com/office/powerpoint/2010/main" val="426868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灯片编号占位符 4"/>
          <p:cNvSpPr>
            <a:spLocks noGrp="1"/>
          </p:cNvSpPr>
          <p:nvPr>
            <p:ph type="sldNum" sz="quarter" idx="11"/>
          </p:nvPr>
        </p:nvSpPr>
        <p:spPr>
          <a:noFill/>
        </p:spPr>
        <p:txBody>
          <a:bodyPr/>
          <a:lstStyle/>
          <a:p>
            <a:fld id="{52887E44-DE62-49A8-8682-1331941DC94A}" type="slidenum">
              <a:rPr lang="en-US" altLang="zh-CN" smtClean="0"/>
              <a:pPr/>
              <a:t>4</a:t>
            </a:fld>
            <a:endParaRPr lang="en-US" altLang="zh-CN"/>
          </a:p>
        </p:txBody>
      </p:sp>
      <p:sp>
        <p:nvSpPr>
          <p:cNvPr id="41988" name="Rectangle 2"/>
          <p:cNvSpPr>
            <a:spLocks noGrp="1" noChangeArrowheads="1"/>
          </p:cNvSpPr>
          <p:nvPr>
            <p:ph type="title"/>
          </p:nvPr>
        </p:nvSpPr>
        <p:spPr/>
        <p:txBody>
          <a:bodyPr/>
          <a:lstStyle/>
          <a:p>
            <a:r>
              <a:rPr lang="zh-CN" altLang="en-US">
                <a:ea typeface="宋体" pitchFamily="2" charset="-122"/>
              </a:rPr>
              <a:t>数组作为函数参数</a:t>
            </a:r>
          </a:p>
        </p:txBody>
      </p:sp>
      <p:sp>
        <p:nvSpPr>
          <p:cNvPr id="41989" name="Rectangle 3"/>
          <p:cNvSpPr>
            <a:spLocks noGrp="1" noChangeArrowheads="1"/>
          </p:cNvSpPr>
          <p:nvPr>
            <p:ph type="body" idx="1"/>
          </p:nvPr>
        </p:nvSpPr>
        <p:spPr>
          <a:xfrm>
            <a:off x="1305225" y="1197254"/>
            <a:ext cx="9484069" cy="4970026"/>
          </a:xfrm>
        </p:spPr>
        <p:txBody>
          <a:bodyPr/>
          <a:lstStyle/>
          <a:p>
            <a:r>
              <a:rPr lang="zh-CN" altLang="en-US" sz="2400" dirty="0">
                <a:ea typeface="宋体" pitchFamily="2" charset="-122"/>
              </a:rPr>
              <a:t>数组可以作为参数传递给函数。</a:t>
            </a:r>
            <a:r>
              <a:rPr lang="zh-CN" altLang="en-US" sz="2400" b="0" dirty="0">
                <a:ea typeface="宋体" pitchFamily="2" charset="-122"/>
              </a:rPr>
              <a:t>实际上传递的是数组的首地址（即数组第一个元素的地址，将在指针部分说明），我们可以这样理解数组作为参数传递：</a:t>
            </a:r>
            <a:r>
              <a:rPr lang="zh-CN" altLang="en-US" sz="2400" b="0" dirty="0">
                <a:solidFill>
                  <a:srgbClr val="0033CC"/>
                </a:solidFill>
                <a:ea typeface="宋体" pitchFamily="2" charset="-122"/>
              </a:rPr>
              <a:t>形参数组与实参数组是一对共享同一数据区的数组</a:t>
            </a:r>
            <a:r>
              <a:rPr lang="zh-CN" altLang="en-US" sz="2400" b="0" dirty="0">
                <a:ea typeface="宋体" pitchFamily="2" charset="-122"/>
              </a:rPr>
              <a:t>，即它们是同一个数组，而不是对实参数组的拷贝。</a:t>
            </a:r>
          </a:p>
          <a:p>
            <a:pPr>
              <a:lnSpc>
                <a:spcPct val="80000"/>
              </a:lnSpc>
            </a:pPr>
            <a:r>
              <a:rPr lang="zh-CN" altLang="en-US" sz="2400" b="0" dirty="0">
                <a:ea typeface="宋体" pitchFamily="2" charset="-122"/>
              </a:rPr>
              <a:t>非字符数组作为参数时，函数的定义形式：</a:t>
            </a:r>
          </a:p>
          <a:p>
            <a:pPr lvl="1">
              <a:lnSpc>
                <a:spcPct val="80000"/>
              </a:lnSpc>
              <a:buFont typeface="Wingdings" pitchFamily="2" charset="2"/>
              <a:buNone/>
            </a:pPr>
            <a:r>
              <a:rPr lang="en-US" altLang="zh-CN" sz="2100" dirty="0">
                <a:ea typeface="宋体" pitchFamily="2" charset="-122"/>
              </a:rPr>
              <a:t>void fun</a:t>
            </a:r>
            <a:r>
              <a:rPr lang="en-US" altLang="zh-CN" sz="2100" b="1" dirty="0">
                <a:ea typeface="宋体" pitchFamily="2" charset="-122"/>
              </a:rPr>
              <a:t>( </a:t>
            </a:r>
            <a:r>
              <a:rPr lang="en-US" altLang="zh-CN" sz="2100" b="1" dirty="0" err="1">
                <a:ea typeface="宋体" pitchFamily="2" charset="-122"/>
              </a:rPr>
              <a:t>int</a:t>
            </a:r>
            <a:r>
              <a:rPr lang="en-US" altLang="zh-CN" sz="2100" b="1" dirty="0">
                <a:ea typeface="宋体" pitchFamily="2" charset="-122"/>
              </a:rPr>
              <a:t> array[ ], </a:t>
            </a:r>
            <a:r>
              <a:rPr lang="en-US" altLang="zh-CN" sz="2100" dirty="0" err="1">
                <a:ea typeface="宋体" pitchFamily="2" charset="-122"/>
              </a:rPr>
              <a:t>int</a:t>
            </a:r>
            <a:r>
              <a:rPr lang="en-US" altLang="zh-CN" sz="2100" dirty="0">
                <a:ea typeface="宋体" pitchFamily="2" charset="-122"/>
              </a:rPr>
              <a:t> size)</a:t>
            </a:r>
          </a:p>
          <a:p>
            <a:pPr lvl="1">
              <a:lnSpc>
                <a:spcPct val="80000"/>
              </a:lnSpc>
              <a:buFont typeface="Wingdings" pitchFamily="2" charset="2"/>
              <a:buNone/>
            </a:pPr>
            <a:r>
              <a:rPr lang="en-US" altLang="zh-CN" sz="2100" dirty="0">
                <a:ea typeface="宋体" pitchFamily="2" charset="-122"/>
              </a:rPr>
              <a:t>{…}</a:t>
            </a:r>
          </a:p>
          <a:p>
            <a:pPr>
              <a:lnSpc>
                <a:spcPct val="80000"/>
              </a:lnSpc>
            </a:pPr>
            <a:r>
              <a:rPr lang="zh-CN" altLang="en-US" sz="2400" b="0" dirty="0">
                <a:ea typeface="宋体" pitchFamily="2" charset="-122"/>
              </a:rPr>
              <a:t>数组作为参数时，函数的调用形式：</a:t>
            </a:r>
          </a:p>
          <a:p>
            <a:pPr lvl="1">
              <a:lnSpc>
                <a:spcPct val="60000"/>
              </a:lnSpc>
              <a:spcBef>
                <a:spcPct val="40000"/>
              </a:spcBef>
              <a:buFont typeface="Wingdings" pitchFamily="2" charset="2"/>
              <a:buNone/>
            </a:pPr>
            <a:r>
              <a:rPr lang="en-US" altLang="zh-CN" sz="2100" dirty="0">
                <a:ea typeface="宋体" pitchFamily="2" charset="-122"/>
              </a:rPr>
              <a:t>main()</a:t>
            </a:r>
          </a:p>
          <a:p>
            <a:pPr lvl="1">
              <a:lnSpc>
                <a:spcPct val="60000"/>
              </a:lnSpc>
              <a:spcBef>
                <a:spcPct val="40000"/>
              </a:spcBef>
              <a:buFont typeface="Wingdings" pitchFamily="2" charset="2"/>
              <a:buNone/>
            </a:pPr>
            <a:r>
              <a:rPr lang="en-US" altLang="zh-CN" sz="2100" dirty="0">
                <a:ea typeface="宋体" pitchFamily="2" charset="-122"/>
              </a:rPr>
              <a:t>{</a:t>
            </a:r>
          </a:p>
          <a:p>
            <a:pPr lvl="1">
              <a:lnSpc>
                <a:spcPct val="60000"/>
              </a:lnSpc>
              <a:spcBef>
                <a:spcPct val="40000"/>
              </a:spcBef>
              <a:buFont typeface="Wingdings" pitchFamily="2" charset="2"/>
              <a:buNone/>
            </a:pPr>
            <a:r>
              <a:rPr lang="en-US" altLang="zh-CN" sz="2100" dirty="0">
                <a:ea typeface="宋体" pitchFamily="2" charset="-122"/>
              </a:rPr>
              <a:t>    </a:t>
            </a:r>
            <a:r>
              <a:rPr lang="en-US" altLang="zh-CN" sz="2100" dirty="0" err="1">
                <a:ea typeface="宋体" pitchFamily="2" charset="-122"/>
              </a:rPr>
              <a:t>int</a:t>
            </a:r>
            <a:r>
              <a:rPr lang="en-US" altLang="zh-CN" sz="2100" dirty="0">
                <a:ea typeface="宋体" pitchFamily="2" charset="-122"/>
              </a:rPr>
              <a:t> a[10];</a:t>
            </a:r>
          </a:p>
          <a:p>
            <a:pPr lvl="1">
              <a:lnSpc>
                <a:spcPct val="60000"/>
              </a:lnSpc>
              <a:spcBef>
                <a:spcPct val="40000"/>
              </a:spcBef>
              <a:buFont typeface="Wingdings" pitchFamily="2" charset="2"/>
              <a:buNone/>
            </a:pPr>
            <a:r>
              <a:rPr lang="en-US" altLang="zh-CN" sz="2100" dirty="0">
                <a:ea typeface="宋体" pitchFamily="2" charset="-122"/>
              </a:rPr>
              <a:t>    ….</a:t>
            </a:r>
          </a:p>
          <a:p>
            <a:pPr lvl="1">
              <a:lnSpc>
                <a:spcPct val="60000"/>
              </a:lnSpc>
              <a:spcBef>
                <a:spcPct val="40000"/>
              </a:spcBef>
              <a:buFont typeface="Wingdings" pitchFamily="2" charset="2"/>
              <a:buNone/>
            </a:pPr>
            <a:r>
              <a:rPr lang="en-US" altLang="zh-CN" sz="2100" dirty="0">
                <a:ea typeface="宋体" pitchFamily="2" charset="-122"/>
              </a:rPr>
              <a:t>    fun(</a:t>
            </a:r>
            <a:r>
              <a:rPr lang="en-US" altLang="zh-CN" sz="2100" b="1" dirty="0">
                <a:ea typeface="宋体" pitchFamily="2" charset="-122"/>
              </a:rPr>
              <a:t>a</a:t>
            </a:r>
            <a:r>
              <a:rPr lang="en-US" altLang="zh-CN" sz="2100" dirty="0">
                <a:ea typeface="宋体" pitchFamily="2" charset="-122"/>
              </a:rPr>
              <a:t>, 10);</a:t>
            </a:r>
          </a:p>
          <a:p>
            <a:pPr lvl="1">
              <a:lnSpc>
                <a:spcPct val="60000"/>
              </a:lnSpc>
              <a:spcBef>
                <a:spcPct val="40000"/>
              </a:spcBef>
              <a:buFont typeface="Wingdings" pitchFamily="2" charset="2"/>
              <a:buNone/>
            </a:pPr>
            <a:r>
              <a:rPr lang="en-US" altLang="zh-CN" sz="2100" dirty="0">
                <a:ea typeface="宋体" pitchFamily="2" charset="-122"/>
              </a:rPr>
              <a:t>    ….</a:t>
            </a:r>
          </a:p>
          <a:p>
            <a:pPr lvl="1">
              <a:lnSpc>
                <a:spcPct val="60000"/>
              </a:lnSpc>
              <a:spcBef>
                <a:spcPct val="40000"/>
              </a:spcBef>
              <a:buFont typeface="Wingdings" pitchFamily="2" charset="2"/>
              <a:buNone/>
            </a:pPr>
            <a:r>
              <a:rPr lang="en-US" altLang="zh-CN" sz="2100" dirty="0">
                <a:ea typeface="宋体" pitchFamily="2" charset="-122"/>
              </a:rPr>
              <a:t>}</a:t>
            </a:r>
          </a:p>
        </p:txBody>
      </p:sp>
      <p:sp>
        <p:nvSpPr>
          <p:cNvPr id="158724" name="AutoShape 4"/>
          <p:cNvSpPr>
            <a:spLocks noChangeArrowheads="1"/>
          </p:cNvSpPr>
          <p:nvPr/>
        </p:nvSpPr>
        <p:spPr bwMode="auto">
          <a:xfrm>
            <a:off x="7544010" y="1197030"/>
            <a:ext cx="4372358" cy="1584692"/>
          </a:xfrm>
          <a:prstGeom prst="wedgeRoundRectCallout">
            <a:avLst>
              <a:gd name="adj1" fmla="val -80296"/>
              <a:gd name="adj2" fmla="val 77384"/>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dirty="0"/>
              <a:t>注意：</a:t>
            </a:r>
            <a:r>
              <a:rPr lang="zh-CN" altLang="en-US" b="0" dirty="0">
                <a:latin typeface="楷体" pitchFamily="49" charset="-122"/>
                <a:ea typeface="楷体" pitchFamily="49" charset="-122"/>
              </a:rPr>
              <a:t>定义数组形参时，数组长度可省略。对于非字符数组，还应在形参中指定数组元素个数。</a:t>
            </a:r>
            <a:endParaRPr lang="zh-CN" altLang="en-US" dirty="0">
              <a:latin typeface="楷体" pitchFamily="49" charset="-122"/>
              <a:ea typeface="楷体" pitchFamily="49" charset="-122"/>
            </a:endParaRPr>
          </a:p>
        </p:txBody>
      </p:sp>
      <p:sp>
        <p:nvSpPr>
          <p:cNvPr id="158725" name="AutoShape 5"/>
          <p:cNvSpPr>
            <a:spLocks noChangeArrowheads="1"/>
          </p:cNvSpPr>
          <p:nvPr/>
        </p:nvSpPr>
        <p:spPr bwMode="auto">
          <a:xfrm>
            <a:off x="8263599" y="4654215"/>
            <a:ext cx="3941101" cy="1080370"/>
          </a:xfrm>
          <a:prstGeom prst="wedgeRoundRectCallout">
            <a:avLst>
              <a:gd name="adj1" fmla="val -151542"/>
              <a:gd name="adj2" fmla="val 33130"/>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dirty="0"/>
              <a:t>注意：</a:t>
            </a:r>
            <a:r>
              <a:rPr lang="zh-CN" altLang="en-US" b="0" dirty="0">
                <a:latin typeface="楷体" pitchFamily="49" charset="-122"/>
                <a:ea typeface="楷体" pitchFamily="49" charset="-122"/>
              </a:rPr>
              <a:t>函数调用时，用数组名作实参。</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blinds(horizontal)">
                                      <p:cBhvr>
                                        <p:cTn id="7" dur="250"/>
                                        <p:tgtEl>
                                          <p:spTgt spid="1587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5"/>
                                        </p:tgtEl>
                                        <p:attrNameLst>
                                          <p:attrName>style.visibility</p:attrName>
                                        </p:attrNameLst>
                                      </p:cBhvr>
                                      <p:to>
                                        <p:strVal val="visible"/>
                                      </p:to>
                                    </p:set>
                                    <p:animEffect transition="in" filter="blinds(horizontal)">
                                      <p:cBhvr>
                                        <p:cTn id="12" dur="25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p:bldP spid="1587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灯片编号占位符 4"/>
          <p:cNvSpPr>
            <a:spLocks noGrp="1"/>
          </p:cNvSpPr>
          <p:nvPr>
            <p:ph type="sldNum" sz="quarter" idx="11"/>
          </p:nvPr>
        </p:nvSpPr>
        <p:spPr>
          <a:noFill/>
        </p:spPr>
        <p:txBody>
          <a:bodyPr/>
          <a:lstStyle/>
          <a:p>
            <a:fld id="{9187BC69-B575-4759-A6FC-D721B94D09F6}" type="slidenum">
              <a:rPr lang="en-US" altLang="zh-CN" smtClean="0"/>
              <a:pPr/>
              <a:t>40</a:t>
            </a:fld>
            <a:endParaRPr lang="en-US" altLang="zh-CN"/>
          </a:p>
        </p:txBody>
      </p:sp>
      <p:sp>
        <p:nvSpPr>
          <p:cNvPr id="19460" name="Rectangle 2"/>
          <p:cNvSpPr>
            <a:spLocks noGrp="1" noChangeArrowheads="1"/>
          </p:cNvSpPr>
          <p:nvPr>
            <p:ph type="title"/>
          </p:nvPr>
        </p:nvSpPr>
        <p:spPr/>
        <p:txBody>
          <a:bodyPr/>
          <a:lstStyle/>
          <a:p>
            <a:r>
              <a:rPr lang="zh-CN" altLang="en-US">
                <a:ea typeface="宋体" pitchFamily="2" charset="-122"/>
              </a:rPr>
              <a:t>指针</a:t>
            </a:r>
          </a:p>
        </p:txBody>
      </p:sp>
      <p:sp>
        <p:nvSpPr>
          <p:cNvPr id="19461" name="Rectangle 3"/>
          <p:cNvSpPr>
            <a:spLocks noGrp="1" noChangeArrowheads="1"/>
          </p:cNvSpPr>
          <p:nvPr>
            <p:ph type="body" idx="1"/>
          </p:nvPr>
        </p:nvSpPr>
        <p:spPr>
          <a:xfrm>
            <a:off x="912373" y="1269054"/>
            <a:ext cx="10302545" cy="4557180"/>
          </a:xfrm>
        </p:spPr>
        <p:txBody>
          <a:bodyPr/>
          <a:lstStyle/>
          <a:p>
            <a:pPr>
              <a:lnSpc>
                <a:spcPct val="80000"/>
              </a:lnSpc>
              <a:spcBef>
                <a:spcPts val="1200"/>
              </a:spcBef>
            </a:pPr>
            <a:r>
              <a:rPr lang="zh-CN" altLang="en-US" b="0" dirty="0">
                <a:ea typeface="宋体" pitchFamily="2" charset="-122"/>
              </a:rPr>
              <a:t>指针是用来确定另一个数据项地址的数据项。</a:t>
            </a:r>
          </a:p>
          <a:p>
            <a:pPr>
              <a:lnSpc>
                <a:spcPct val="80000"/>
              </a:lnSpc>
              <a:spcBef>
                <a:spcPts val="1200"/>
              </a:spcBef>
            </a:pPr>
            <a:r>
              <a:rPr lang="zh-CN" altLang="en-US" b="0" dirty="0">
                <a:ea typeface="宋体" pitchFamily="2" charset="-122"/>
              </a:rPr>
              <a:t>指针变量是用来存放所指对象地址的变量。</a:t>
            </a:r>
          </a:p>
          <a:p>
            <a:pPr>
              <a:lnSpc>
                <a:spcPct val="80000"/>
              </a:lnSpc>
              <a:spcBef>
                <a:spcPts val="1200"/>
              </a:spcBef>
            </a:pPr>
            <a:r>
              <a:rPr lang="zh-CN" altLang="en-US" b="0" dirty="0">
                <a:ea typeface="宋体" pitchFamily="2" charset="-122"/>
              </a:rPr>
              <a:t>在</a:t>
            </a:r>
            <a:r>
              <a:rPr lang="en-US" altLang="zh-CN" b="0" dirty="0">
                <a:ea typeface="宋体" pitchFamily="2" charset="-122"/>
              </a:rPr>
              <a:t>C</a:t>
            </a:r>
            <a:r>
              <a:rPr lang="zh-CN" altLang="en-US" b="0" dirty="0">
                <a:ea typeface="宋体" pitchFamily="2" charset="-122"/>
              </a:rPr>
              <a:t>语言中，允许指针指向任何类型的对象（可指向基本类型、构造类型），甚至可指向其它指针或指向函数。</a:t>
            </a:r>
          </a:p>
          <a:p>
            <a:pPr>
              <a:lnSpc>
                <a:spcPct val="80000"/>
              </a:lnSpc>
              <a:spcBef>
                <a:spcPts val="1200"/>
              </a:spcBef>
            </a:pPr>
            <a:r>
              <a:rPr lang="zh-CN" altLang="en-US" b="0" dirty="0">
                <a:ea typeface="宋体" pitchFamily="2" charset="-122"/>
              </a:rPr>
              <a:t>在</a:t>
            </a:r>
            <a:r>
              <a:rPr lang="en-US" altLang="zh-CN" b="0" dirty="0">
                <a:ea typeface="宋体" pitchFamily="2" charset="-122"/>
              </a:rPr>
              <a:t>C</a:t>
            </a:r>
            <a:r>
              <a:rPr lang="zh-CN" altLang="en-US" b="0" dirty="0">
                <a:ea typeface="宋体" pitchFamily="2" charset="-122"/>
              </a:rPr>
              <a:t>语言里，当对象本身不能被直接传送的情况下，往往可以通过指针来进行传递。如函数的参数或返回结果通常是基本类型，但也可以是指向任何构造类型的指针。</a:t>
            </a:r>
          </a:p>
          <a:p>
            <a:pPr>
              <a:lnSpc>
                <a:spcPct val="80000"/>
              </a:lnSpc>
              <a:spcBef>
                <a:spcPts val="1200"/>
              </a:spcBef>
            </a:pPr>
            <a:r>
              <a:rPr lang="zh-CN" altLang="en-US" b="0" dirty="0">
                <a:ea typeface="宋体" pitchFamily="2" charset="-122"/>
              </a:rPr>
              <a:t>指针应具有非零（无符号整数）值，如将</a:t>
            </a:r>
            <a:r>
              <a:rPr lang="en-US" altLang="zh-CN" b="0" dirty="0">
                <a:ea typeface="宋体" pitchFamily="2" charset="-122"/>
              </a:rPr>
              <a:t>0</a:t>
            </a:r>
            <a:r>
              <a:rPr lang="zh-CN" altLang="en-US" b="0" dirty="0">
                <a:ea typeface="宋体" pitchFamily="2" charset="-122"/>
              </a:rPr>
              <a:t>（通常</a:t>
            </a:r>
            <a:r>
              <a:rPr lang="en-US" altLang="zh-CN" b="0" dirty="0">
                <a:ea typeface="宋体" pitchFamily="2" charset="-122"/>
              </a:rPr>
              <a:t>#define NULL  0</a:t>
            </a:r>
            <a:r>
              <a:rPr lang="zh-CN" altLang="en-US" b="0" dirty="0">
                <a:ea typeface="宋体" pitchFamily="2" charset="-122"/>
              </a:rPr>
              <a:t>）赋</a:t>
            </a:r>
            <a:r>
              <a:rPr lang="zh-CN" altLang="en-US" b="0" dirty="0" smtClean="0">
                <a:ea typeface="宋体" pitchFamily="2" charset="-122"/>
              </a:rPr>
              <a:t>给指针</a:t>
            </a:r>
            <a:r>
              <a:rPr lang="zh-CN" altLang="en-US" b="0" dirty="0">
                <a:ea typeface="宋体" pitchFamily="2" charset="-122"/>
              </a:rPr>
              <a:t>，则该指针没有指向任何具体对象，即空指针。</a:t>
            </a:r>
          </a:p>
          <a:p>
            <a:pPr>
              <a:lnSpc>
                <a:spcPct val="80000"/>
              </a:lnSpc>
              <a:spcBef>
                <a:spcPts val="1200"/>
              </a:spcBef>
            </a:pPr>
            <a:r>
              <a:rPr lang="zh-CN" altLang="en-US" b="0" dirty="0">
                <a:ea typeface="宋体" pitchFamily="2" charset="-122"/>
              </a:rPr>
              <a:t>在</a:t>
            </a:r>
            <a:r>
              <a:rPr lang="en-US" altLang="zh-CN" b="0" dirty="0">
                <a:ea typeface="宋体" pitchFamily="2" charset="-122"/>
              </a:rPr>
              <a:t>C</a:t>
            </a:r>
            <a:r>
              <a:rPr lang="zh-CN" altLang="en-US" b="0" dirty="0">
                <a:ea typeface="宋体" pitchFamily="2" charset="-122"/>
              </a:rPr>
              <a:t>语言中，指针使用得较多，指针用好了，可使程序表达能力大大加强，但用时需多加小心，要切实掌握指针的含义和用法，否则会使程序运行时乱套。</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4"/>
          <p:cNvSpPr>
            <a:spLocks noGrp="1"/>
          </p:cNvSpPr>
          <p:nvPr>
            <p:ph type="sldNum" sz="quarter" idx="11"/>
          </p:nvPr>
        </p:nvSpPr>
        <p:spPr>
          <a:noFill/>
        </p:spPr>
        <p:txBody>
          <a:bodyPr/>
          <a:lstStyle/>
          <a:p>
            <a:fld id="{5D1BDA73-2CCD-4E43-A4C2-2F39A4815C40}" type="slidenum">
              <a:rPr lang="en-US" altLang="zh-CN" smtClean="0"/>
              <a:pPr/>
              <a:t>41</a:t>
            </a:fld>
            <a:endParaRPr lang="en-US" altLang="zh-CN"/>
          </a:p>
        </p:txBody>
      </p:sp>
      <p:sp>
        <p:nvSpPr>
          <p:cNvPr id="20484" name="Rectangle 2"/>
          <p:cNvSpPr>
            <a:spLocks noGrp="1" noChangeArrowheads="1"/>
          </p:cNvSpPr>
          <p:nvPr>
            <p:ph type="title"/>
          </p:nvPr>
        </p:nvSpPr>
        <p:spPr/>
        <p:txBody>
          <a:bodyPr/>
          <a:lstStyle/>
          <a:p>
            <a:r>
              <a:rPr lang="zh-CN" altLang="en-US">
                <a:solidFill>
                  <a:schemeClr val="tx1"/>
                </a:solidFill>
                <a:ea typeface="宋体" pitchFamily="2" charset="-122"/>
              </a:rPr>
              <a:t>指针定义</a:t>
            </a:r>
          </a:p>
        </p:txBody>
      </p:sp>
      <p:sp>
        <p:nvSpPr>
          <p:cNvPr id="44035" name="Rectangle 3"/>
          <p:cNvSpPr>
            <a:spLocks noGrp="1" noChangeArrowheads="1"/>
          </p:cNvSpPr>
          <p:nvPr>
            <p:ph type="body" idx="1"/>
          </p:nvPr>
        </p:nvSpPr>
        <p:spPr>
          <a:xfrm>
            <a:off x="624041" y="1413103"/>
            <a:ext cx="10668285" cy="4897678"/>
          </a:xfrm>
        </p:spPr>
        <p:txBody>
          <a:bodyPr/>
          <a:lstStyle/>
          <a:p>
            <a:pPr marL="544662" indent="-544662">
              <a:spcBef>
                <a:spcPts val="1200"/>
              </a:spcBef>
            </a:pPr>
            <a:r>
              <a:rPr lang="zh-CN" altLang="en-US" dirty="0">
                <a:ea typeface="宋体" pitchFamily="2" charset="-122"/>
              </a:rPr>
              <a:t>指针变量的定义（说明）：</a:t>
            </a:r>
          </a:p>
          <a:p>
            <a:pPr marL="1013677" lvl="1" indent="-544662">
              <a:lnSpc>
                <a:spcPts val="2502"/>
              </a:lnSpc>
              <a:spcBef>
                <a:spcPts val="1200"/>
              </a:spcBef>
              <a:buNone/>
            </a:pPr>
            <a:r>
              <a:rPr lang="en-US" altLang="zh-CN" b="1" i="1" dirty="0">
                <a:solidFill>
                  <a:srgbClr val="0033CC"/>
                </a:solidFill>
                <a:ea typeface="宋体" pitchFamily="2" charset="-122"/>
              </a:rPr>
              <a:t>&lt;</a:t>
            </a:r>
            <a:r>
              <a:rPr lang="zh-CN" altLang="en-US" b="1" i="1" dirty="0">
                <a:solidFill>
                  <a:srgbClr val="0033CC"/>
                </a:solidFill>
                <a:ea typeface="宋体" pitchFamily="2" charset="-122"/>
              </a:rPr>
              <a:t>类型</a:t>
            </a:r>
            <a:r>
              <a:rPr lang="en-US" altLang="zh-CN" b="1" i="1" dirty="0">
                <a:solidFill>
                  <a:srgbClr val="0033CC"/>
                </a:solidFill>
                <a:ea typeface="宋体" pitchFamily="2" charset="-122"/>
              </a:rPr>
              <a:t>&gt;  *&lt;</a:t>
            </a:r>
            <a:r>
              <a:rPr lang="zh-CN" altLang="en-US" b="1" i="1" dirty="0">
                <a:solidFill>
                  <a:srgbClr val="0033CC"/>
                </a:solidFill>
                <a:ea typeface="宋体" pitchFamily="2" charset="-122"/>
              </a:rPr>
              <a:t>变量</a:t>
            </a:r>
            <a:r>
              <a:rPr lang="en-US" altLang="zh-CN" b="1" i="1" dirty="0">
                <a:solidFill>
                  <a:srgbClr val="0033CC"/>
                </a:solidFill>
                <a:ea typeface="宋体" pitchFamily="2" charset="-122"/>
              </a:rPr>
              <a:t>&gt;</a:t>
            </a:r>
            <a:r>
              <a:rPr lang="zh-CN" altLang="en-US" b="1" i="1" dirty="0">
                <a:solidFill>
                  <a:srgbClr val="0033CC"/>
                </a:solidFill>
                <a:ea typeface="宋体" pitchFamily="2" charset="-122"/>
              </a:rPr>
              <a:t>；</a:t>
            </a:r>
            <a:endParaRPr lang="en-US" altLang="zh-CN" b="1" i="1" dirty="0">
              <a:solidFill>
                <a:srgbClr val="0033CC"/>
              </a:solidFill>
              <a:ea typeface="宋体" pitchFamily="2" charset="-122"/>
            </a:endParaRPr>
          </a:p>
          <a:p>
            <a:pPr marL="1013677" lvl="1" indent="-544662">
              <a:lnSpc>
                <a:spcPts val="2502"/>
              </a:lnSpc>
              <a:spcBef>
                <a:spcPts val="1200"/>
              </a:spcBef>
              <a:buNone/>
            </a:pPr>
            <a:r>
              <a:rPr lang="zh-CN" altLang="en-US" b="1" i="1" dirty="0">
                <a:ea typeface="宋体" pitchFamily="2" charset="-122"/>
              </a:rPr>
              <a:t>指针是用所指对象类型来表征的</a:t>
            </a:r>
            <a:r>
              <a:rPr lang="zh-CN" altLang="en-US" dirty="0">
                <a:ea typeface="宋体" pitchFamily="2" charset="-122"/>
              </a:rPr>
              <a:t>。如：</a:t>
            </a:r>
          </a:p>
          <a:p>
            <a:pPr marL="1013677" lvl="1" indent="-544662">
              <a:lnSpc>
                <a:spcPts val="2502"/>
              </a:lnSpc>
              <a:spcBef>
                <a:spcPts val="1200"/>
              </a:spcBef>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px</a:t>
            </a:r>
            <a:r>
              <a:rPr lang="en-US" altLang="zh-CN" b="1" dirty="0">
                <a:ea typeface="宋体" pitchFamily="2" charset="-122"/>
              </a:rPr>
              <a:t>;		</a:t>
            </a:r>
          </a:p>
          <a:p>
            <a:pPr marL="1013677" lvl="1" indent="-544662">
              <a:lnSpc>
                <a:spcPts val="2502"/>
              </a:lnSpc>
              <a:spcBef>
                <a:spcPts val="1200"/>
              </a:spcBef>
              <a:buNone/>
            </a:pPr>
            <a:r>
              <a:rPr lang="en-US" altLang="zh-CN" dirty="0">
                <a:ea typeface="宋体" pitchFamily="2" charset="-122"/>
              </a:rPr>
              <a:t>char *pc;</a:t>
            </a:r>
            <a:r>
              <a:rPr lang="en-US" altLang="zh-CN" b="1" dirty="0">
                <a:ea typeface="宋体" pitchFamily="2" charset="-122"/>
              </a:rPr>
              <a:t>		</a:t>
            </a:r>
            <a:endParaRPr lang="en-US" altLang="zh-CN" dirty="0">
              <a:ea typeface="宋体" pitchFamily="2" charset="-122"/>
            </a:endParaRPr>
          </a:p>
          <a:p>
            <a:pPr marL="1013677" lvl="1" indent="-544662">
              <a:lnSpc>
                <a:spcPts val="2502"/>
              </a:lnSpc>
              <a:spcBef>
                <a:spcPts val="1200"/>
              </a:spcBef>
              <a:buNone/>
            </a:pPr>
            <a:r>
              <a:rPr lang="en-US" altLang="zh-CN" dirty="0">
                <a:ea typeface="宋体" pitchFamily="2" charset="-122"/>
              </a:rPr>
              <a:t>char *</a:t>
            </a:r>
            <a:r>
              <a:rPr lang="en-US" altLang="zh-CN" dirty="0" err="1">
                <a:ea typeface="宋体" pitchFamily="2" charset="-122"/>
              </a:rPr>
              <a:t>acp</a:t>
            </a:r>
            <a:r>
              <a:rPr lang="en-US" altLang="zh-CN" dirty="0">
                <a:ea typeface="宋体" pitchFamily="2" charset="-122"/>
              </a:rPr>
              <a:t>[10];</a:t>
            </a:r>
          </a:p>
          <a:p>
            <a:pPr marL="1013677" lvl="1" indent="-544662">
              <a:lnSpc>
                <a:spcPts val="2502"/>
              </a:lnSpc>
              <a:spcBef>
                <a:spcPts val="1200"/>
              </a:spcBef>
              <a:buNone/>
            </a:pPr>
            <a:r>
              <a:rPr lang="en-US" altLang="zh-CN" dirty="0">
                <a:ea typeface="宋体" pitchFamily="2" charset="-122"/>
              </a:rPr>
              <a:t>char (*</a:t>
            </a:r>
            <a:r>
              <a:rPr lang="en-US" altLang="zh-CN" dirty="0" err="1">
                <a:ea typeface="宋体" pitchFamily="2" charset="-122"/>
              </a:rPr>
              <a:t>pac</a:t>
            </a:r>
            <a:r>
              <a:rPr lang="en-US" altLang="zh-CN" dirty="0">
                <a:ea typeface="宋体" pitchFamily="2" charset="-122"/>
              </a:rPr>
              <a:t>)[10];</a:t>
            </a:r>
          </a:p>
          <a:p>
            <a:pPr marL="1013677" lvl="1" indent="-544662">
              <a:lnSpc>
                <a:spcPts val="2502"/>
              </a:lnSpc>
              <a:spcBef>
                <a:spcPts val="1200"/>
              </a:spcBef>
              <a:buNone/>
            </a:pPr>
            <a:r>
              <a:rPr lang="en-US" altLang="zh-CN" dirty="0" err="1">
                <a:ea typeface="宋体" pitchFamily="2" charset="-122"/>
              </a:rPr>
              <a:t>int</a:t>
            </a:r>
            <a:r>
              <a:rPr lang="en-US" altLang="zh-CN" dirty="0">
                <a:ea typeface="宋体" pitchFamily="2" charset="-122"/>
              </a:rPr>
              <a:t> f( );		</a:t>
            </a:r>
          </a:p>
          <a:p>
            <a:pPr marL="1013677" lvl="1" indent="-544662">
              <a:lnSpc>
                <a:spcPts val="2502"/>
              </a:lnSpc>
              <a:spcBef>
                <a:spcPts val="1200"/>
              </a:spcBef>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fpi</a:t>
            </a:r>
            <a:r>
              <a:rPr lang="en-US" altLang="zh-CN" dirty="0">
                <a:ea typeface="宋体" pitchFamily="2" charset="-122"/>
              </a:rPr>
              <a:t>( );	</a:t>
            </a:r>
          </a:p>
          <a:p>
            <a:pPr marL="1013677" lvl="1" indent="-544662">
              <a:lnSpc>
                <a:spcPts val="2502"/>
              </a:lnSpc>
              <a:spcBef>
                <a:spcPts val="1200"/>
              </a:spcBef>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pfi</a:t>
            </a:r>
            <a:r>
              <a:rPr lang="en-US" altLang="zh-CN" dirty="0">
                <a:ea typeface="宋体" pitchFamily="2" charset="-122"/>
              </a:rPr>
              <a:t>)(); </a:t>
            </a:r>
          </a:p>
        </p:txBody>
      </p:sp>
      <p:sp>
        <p:nvSpPr>
          <p:cNvPr id="44036" name="Rectangle 4"/>
          <p:cNvSpPr>
            <a:spLocks noChangeArrowheads="1"/>
          </p:cNvSpPr>
          <p:nvPr/>
        </p:nvSpPr>
        <p:spPr bwMode="auto">
          <a:xfrm>
            <a:off x="2930702" y="2919868"/>
            <a:ext cx="3209913" cy="433161"/>
          </a:xfrm>
          <a:prstGeom prst="rect">
            <a:avLst/>
          </a:prstGeom>
          <a:noFill/>
          <a:ln w="12700" cap="sq">
            <a:noFill/>
            <a:miter lim="800000"/>
            <a:headEnd type="none" w="sm" len="sm"/>
            <a:tailEnd type="none" w="sm" len="sm"/>
          </a:ln>
        </p:spPr>
        <p:txBody>
          <a:bodyPr wrap="none" lIns="108932" tIns="54466" rIns="108932" bIns="54466">
            <a:spAutoFit/>
          </a:bodyPr>
          <a:lstStyle/>
          <a:p>
            <a:pPr lvl="1">
              <a:spcBef>
                <a:spcPct val="50000"/>
              </a:spcBef>
            </a:pPr>
            <a:r>
              <a:rPr lang="en-US" altLang="zh-CN" sz="2100" dirty="0">
                <a:latin typeface="Times New Roman" pitchFamily="18" charset="0"/>
              </a:rPr>
              <a:t>/*</a:t>
            </a:r>
            <a:r>
              <a:rPr lang="en-US" altLang="zh-CN" sz="2100" b="0" dirty="0">
                <a:latin typeface="Times New Roman" pitchFamily="18" charset="0"/>
              </a:rPr>
              <a:t> </a:t>
            </a:r>
            <a:r>
              <a:rPr lang="zh-CN" altLang="en-US" sz="2100" b="0" dirty="0">
                <a:latin typeface="Times New Roman" pitchFamily="18" charset="0"/>
              </a:rPr>
              <a:t>指向整型的指针 *</a:t>
            </a:r>
            <a:r>
              <a:rPr lang="en-US" altLang="zh-CN" sz="2100" b="0" dirty="0">
                <a:latin typeface="Times New Roman" pitchFamily="18" charset="0"/>
              </a:rPr>
              <a:t>/</a:t>
            </a:r>
          </a:p>
        </p:txBody>
      </p:sp>
      <p:sp>
        <p:nvSpPr>
          <p:cNvPr id="44037" name="Rectangle 5"/>
          <p:cNvSpPr>
            <a:spLocks noChangeArrowheads="1"/>
          </p:cNvSpPr>
          <p:nvPr/>
        </p:nvSpPr>
        <p:spPr bwMode="auto">
          <a:xfrm>
            <a:off x="3557320" y="3285778"/>
            <a:ext cx="2929067" cy="433161"/>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sz="2100" dirty="0">
                <a:latin typeface="Times New Roman" pitchFamily="18" charset="0"/>
              </a:rPr>
              <a:t>/*</a:t>
            </a:r>
            <a:r>
              <a:rPr lang="en-US" altLang="zh-CN" sz="2100" b="0" dirty="0">
                <a:latin typeface="Times New Roman" pitchFamily="18" charset="0"/>
              </a:rPr>
              <a:t> </a:t>
            </a:r>
            <a:r>
              <a:rPr lang="zh-CN" altLang="en-US" sz="2100" b="0" dirty="0">
                <a:latin typeface="Times New Roman" pitchFamily="18" charset="0"/>
              </a:rPr>
              <a:t>指向字符型的指针 *</a:t>
            </a:r>
            <a:r>
              <a:rPr lang="en-US" altLang="zh-CN" sz="2100" b="0" dirty="0">
                <a:latin typeface="Times New Roman" pitchFamily="18" charset="0"/>
              </a:rPr>
              <a:t>/</a:t>
            </a:r>
          </a:p>
        </p:txBody>
      </p:sp>
      <p:sp>
        <p:nvSpPr>
          <p:cNvPr id="44038" name="Rectangle 6"/>
          <p:cNvSpPr>
            <a:spLocks noChangeArrowheads="1"/>
          </p:cNvSpPr>
          <p:nvPr/>
        </p:nvSpPr>
        <p:spPr bwMode="auto">
          <a:xfrm>
            <a:off x="4150478" y="3789834"/>
            <a:ext cx="5894622" cy="433161"/>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sz="2100" b="0" dirty="0">
                <a:latin typeface="Times New Roman" pitchFamily="18" charset="0"/>
              </a:rPr>
              <a:t>/* </a:t>
            </a:r>
            <a:r>
              <a:rPr lang="zh-CN" altLang="en-US" sz="2100" b="0" dirty="0">
                <a:latin typeface="Times New Roman" pitchFamily="18" charset="0"/>
              </a:rPr>
              <a:t>由指向字符的指针构成的数组，即</a:t>
            </a:r>
            <a:r>
              <a:rPr lang="zh-CN" altLang="en-US" sz="2100" b="0" dirty="0">
                <a:solidFill>
                  <a:srgbClr val="0033CC"/>
                </a:solidFill>
                <a:latin typeface="Times New Roman" pitchFamily="18" charset="0"/>
              </a:rPr>
              <a:t>指针</a:t>
            </a:r>
            <a:r>
              <a:rPr lang="zh-CN" altLang="en-US" sz="2100" dirty="0">
                <a:solidFill>
                  <a:srgbClr val="0033CC"/>
                </a:solidFill>
                <a:latin typeface="Times New Roman" pitchFamily="18" charset="0"/>
              </a:rPr>
              <a:t>数组</a:t>
            </a:r>
            <a:r>
              <a:rPr lang="zh-CN" altLang="en-US" sz="2100" b="0" dirty="0">
                <a:latin typeface="Times New Roman" pitchFamily="18" charset="0"/>
              </a:rPr>
              <a:t> *</a:t>
            </a:r>
            <a:r>
              <a:rPr lang="en-US" altLang="zh-CN" sz="2100" b="0" dirty="0">
                <a:latin typeface="Times New Roman" pitchFamily="18" charset="0"/>
              </a:rPr>
              <a:t>/</a:t>
            </a:r>
          </a:p>
        </p:txBody>
      </p:sp>
      <p:sp>
        <p:nvSpPr>
          <p:cNvPr id="44040" name="Rectangle 8"/>
          <p:cNvSpPr>
            <a:spLocks noChangeArrowheads="1"/>
          </p:cNvSpPr>
          <p:nvPr/>
        </p:nvSpPr>
        <p:spPr bwMode="auto">
          <a:xfrm>
            <a:off x="3613937" y="4797946"/>
            <a:ext cx="3198371" cy="433161"/>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sz="2100" b="0" dirty="0">
                <a:latin typeface="Times New Roman" pitchFamily="18" charset="0"/>
              </a:rPr>
              <a:t>/* </a:t>
            </a:r>
            <a:r>
              <a:rPr lang="zh-CN" altLang="en-US" sz="2100" b="0" dirty="0">
                <a:latin typeface="Times New Roman" pitchFamily="18" charset="0"/>
              </a:rPr>
              <a:t>返回值为整型的函数 *</a:t>
            </a:r>
            <a:r>
              <a:rPr lang="en-US" altLang="zh-CN" sz="2100" b="0" dirty="0">
                <a:latin typeface="Times New Roman" pitchFamily="18" charset="0"/>
              </a:rPr>
              <a:t>/</a:t>
            </a:r>
          </a:p>
        </p:txBody>
      </p:sp>
      <p:sp>
        <p:nvSpPr>
          <p:cNvPr id="44041" name="Rectangle 9"/>
          <p:cNvSpPr>
            <a:spLocks noChangeArrowheads="1"/>
          </p:cNvSpPr>
          <p:nvPr/>
        </p:nvSpPr>
        <p:spPr bwMode="auto">
          <a:xfrm>
            <a:off x="3292762" y="5292063"/>
            <a:ext cx="6444773" cy="433161"/>
          </a:xfrm>
          <a:prstGeom prst="rect">
            <a:avLst/>
          </a:prstGeom>
          <a:noFill/>
          <a:ln w="12700" cap="sq">
            <a:noFill/>
            <a:miter lim="800000"/>
            <a:headEnd type="none" w="sm" len="sm"/>
            <a:tailEnd type="none" w="sm" len="sm"/>
          </a:ln>
        </p:spPr>
        <p:txBody>
          <a:bodyPr wrap="none" lIns="108932" tIns="54466" rIns="108932" bIns="54466">
            <a:spAutoFit/>
          </a:bodyPr>
          <a:lstStyle/>
          <a:p>
            <a:pPr lvl="1">
              <a:spcBef>
                <a:spcPct val="50000"/>
              </a:spcBef>
            </a:pPr>
            <a:r>
              <a:rPr lang="en-US" altLang="zh-CN" sz="2100" b="0" dirty="0">
                <a:latin typeface="Times New Roman" pitchFamily="18" charset="0"/>
              </a:rPr>
              <a:t>/* </a:t>
            </a:r>
            <a:r>
              <a:rPr lang="zh-CN" altLang="en-US" sz="2100" b="0" dirty="0">
                <a:latin typeface="Times New Roman" pitchFamily="18" charset="0"/>
              </a:rPr>
              <a:t>返回值为指向整型的指针的函数，</a:t>
            </a:r>
            <a:r>
              <a:rPr lang="zh-CN" altLang="en-US" sz="2100" b="0" dirty="0">
                <a:solidFill>
                  <a:srgbClr val="0033CC"/>
                </a:solidFill>
                <a:latin typeface="Times New Roman" pitchFamily="18" charset="0"/>
              </a:rPr>
              <a:t>指针</a:t>
            </a:r>
            <a:r>
              <a:rPr lang="zh-CN" altLang="en-US" sz="2100" dirty="0">
                <a:solidFill>
                  <a:srgbClr val="0033CC"/>
                </a:solidFill>
                <a:latin typeface="Times New Roman" pitchFamily="18" charset="0"/>
              </a:rPr>
              <a:t>函数</a:t>
            </a:r>
            <a:r>
              <a:rPr lang="zh-CN" altLang="en-US" sz="2100" b="0" dirty="0">
                <a:latin typeface="Times New Roman" pitchFamily="18" charset="0"/>
              </a:rPr>
              <a:t> *</a:t>
            </a:r>
            <a:r>
              <a:rPr lang="en-US" altLang="zh-CN" sz="2100" b="0" dirty="0">
                <a:latin typeface="Times New Roman" pitchFamily="18" charset="0"/>
              </a:rPr>
              <a:t>/</a:t>
            </a:r>
          </a:p>
        </p:txBody>
      </p:sp>
      <p:sp>
        <p:nvSpPr>
          <p:cNvPr id="11" name="TextBox 10"/>
          <p:cNvSpPr txBox="1"/>
          <p:nvPr/>
        </p:nvSpPr>
        <p:spPr>
          <a:xfrm>
            <a:off x="7159567" y="692857"/>
            <a:ext cx="5045133" cy="1279547"/>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rtlCol="0">
            <a:spAutoFit/>
          </a:bodyPr>
          <a:lstStyle/>
          <a:p>
            <a:r>
              <a:rPr lang="zh-CN" altLang="en-US" sz="1900" dirty="0">
                <a:latin typeface="楷体" pitchFamily="49" charset="-122"/>
                <a:ea typeface="楷体" pitchFamily="49" charset="-122"/>
              </a:rPr>
              <a:t>指针的值与类型：</a:t>
            </a:r>
            <a:endParaRPr lang="en-US" altLang="zh-CN" sz="1900" dirty="0">
              <a:latin typeface="楷体" pitchFamily="49" charset="-122"/>
              <a:ea typeface="楷体" pitchFamily="49" charset="-122"/>
            </a:endParaRPr>
          </a:p>
          <a:p>
            <a:r>
              <a:rPr lang="zh-CN" altLang="en-US" sz="1900" dirty="0">
                <a:latin typeface="楷体" pitchFamily="49" charset="-122"/>
                <a:ea typeface="楷体" pitchFamily="49" charset="-122"/>
              </a:rPr>
              <a:t>值：</a:t>
            </a:r>
            <a:r>
              <a:rPr lang="zh-CN" altLang="en-US" sz="1900" b="0" dirty="0">
                <a:latin typeface="楷体" pitchFamily="49" charset="-122"/>
                <a:ea typeface="楷体" pitchFamily="49" charset="-122"/>
              </a:rPr>
              <a:t>表示某个对象的位置（地址）</a:t>
            </a:r>
            <a:endParaRPr lang="en-US" altLang="zh-CN" sz="1900" dirty="0">
              <a:latin typeface="楷体" pitchFamily="49" charset="-122"/>
              <a:ea typeface="楷体" pitchFamily="49" charset="-122"/>
            </a:endParaRPr>
          </a:p>
          <a:p>
            <a:r>
              <a:rPr lang="zh-CN" altLang="en-US" sz="1900" dirty="0">
                <a:latin typeface="楷体" pitchFamily="49" charset="-122"/>
                <a:ea typeface="楷体" pitchFamily="49" charset="-122"/>
              </a:rPr>
              <a:t>类型：</a:t>
            </a:r>
            <a:r>
              <a:rPr lang="zh-CN" altLang="en-US" sz="1900" b="0" dirty="0">
                <a:latin typeface="楷体" pitchFamily="49" charset="-122"/>
                <a:ea typeface="楷体" pitchFamily="49" charset="-122"/>
              </a:rPr>
              <a:t>表示那个位置上所存储对象的类型（如整数或浮点数）</a:t>
            </a:r>
            <a:endParaRPr lang="zh-CN" altLang="en-US" sz="1900" dirty="0">
              <a:latin typeface="楷体" pitchFamily="49" charset="-122"/>
              <a:ea typeface="楷体" pitchFamily="49" charset="-122"/>
            </a:endParaRPr>
          </a:p>
        </p:txBody>
      </p:sp>
      <p:sp>
        <p:nvSpPr>
          <p:cNvPr id="12" name="Rectangle 8"/>
          <p:cNvSpPr>
            <a:spLocks noChangeArrowheads="1"/>
          </p:cNvSpPr>
          <p:nvPr/>
        </p:nvSpPr>
        <p:spPr bwMode="auto">
          <a:xfrm>
            <a:off x="4660696" y="4309109"/>
            <a:ext cx="4817404" cy="433161"/>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sz="2100" b="0" dirty="0">
                <a:latin typeface="Times New Roman" pitchFamily="18" charset="0"/>
              </a:rPr>
              <a:t>/* </a:t>
            </a:r>
            <a:r>
              <a:rPr lang="zh-CN" altLang="en-US" sz="2100" b="0" dirty="0">
                <a:latin typeface="Times New Roman" pitchFamily="18" charset="0"/>
              </a:rPr>
              <a:t>指向字符数组的指针，即</a:t>
            </a:r>
            <a:r>
              <a:rPr lang="zh-CN" altLang="en-US" sz="2100" b="0" dirty="0">
                <a:solidFill>
                  <a:srgbClr val="0033CC"/>
                </a:solidFill>
                <a:latin typeface="Times New Roman" pitchFamily="18" charset="0"/>
              </a:rPr>
              <a:t>数组</a:t>
            </a:r>
            <a:r>
              <a:rPr lang="zh-CN" altLang="en-US" sz="2100" dirty="0">
                <a:solidFill>
                  <a:srgbClr val="0033CC"/>
                </a:solidFill>
                <a:latin typeface="Times New Roman" pitchFamily="18" charset="0"/>
              </a:rPr>
              <a:t>指针</a:t>
            </a:r>
            <a:r>
              <a:rPr lang="zh-CN" altLang="en-US" sz="2100" b="0" dirty="0">
                <a:solidFill>
                  <a:srgbClr val="0033CC"/>
                </a:solidFill>
                <a:latin typeface="Times New Roman" pitchFamily="18" charset="0"/>
              </a:rPr>
              <a:t> </a:t>
            </a:r>
            <a:r>
              <a:rPr lang="zh-CN" altLang="en-US" sz="2100" b="0" dirty="0">
                <a:latin typeface="Times New Roman" pitchFamily="18" charset="0"/>
              </a:rPr>
              <a:t>*</a:t>
            </a:r>
            <a:r>
              <a:rPr lang="en-US" altLang="zh-CN" sz="2100" b="0" dirty="0">
                <a:latin typeface="Times New Roman" pitchFamily="18" charset="0"/>
              </a:rPr>
              <a:t>/</a:t>
            </a:r>
          </a:p>
        </p:txBody>
      </p:sp>
      <p:sp>
        <p:nvSpPr>
          <p:cNvPr id="2" name="矩形 1"/>
          <p:cNvSpPr/>
          <p:nvPr/>
        </p:nvSpPr>
        <p:spPr>
          <a:xfrm>
            <a:off x="3411251" y="5747666"/>
            <a:ext cx="8170334" cy="430596"/>
          </a:xfrm>
          <a:prstGeom prst="rect">
            <a:avLst/>
          </a:prstGeom>
        </p:spPr>
        <p:txBody>
          <a:bodyPr wrap="square" lIns="108932" tIns="54466" rIns="108932" bIns="54466">
            <a:spAutoFit/>
          </a:bodyPr>
          <a:lstStyle/>
          <a:p>
            <a:pPr marL="1013677" lvl="1" indent="-544662">
              <a:lnSpc>
                <a:spcPts val="2502"/>
              </a:lnSpc>
            </a:pPr>
            <a:r>
              <a:rPr lang="en-US" altLang="zh-CN" sz="2100" b="0" dirty="0"/>
              <a:t>/*</a:t>
            </a:r>
            <a:r>
              <a:rPr lang="zh-CN" altLang="en-US" sz="2100" b="0" dirty="0"/>
              <a:t>指向一个返回值为整型的函数的指针，</a:t>
            </a:r>
            <a:r>
              <a:rPr lang="zh-CN" altLang="en-US" sz="2100" b="0" dirty="0">
                <a:solidFill>
                  <a:srgbClr val="0033CC"/>
                </a:solidFill>
              </a:rPr>
              <a:t>函数</a:t>
            </a:r>
            <a:r>
              <a:rPr lang="zh-CN" altLang="en-US" sz="2100" dirty="0">
                <a:solidFill>
                  <a:srgbClr val="0033CC"/>
                </a:solidFill>
              </a:rPr>
              <a:t>指针</a:t>
            </a:r>
            <a:r>
              <a:rPr lang="en-US" altLang="zh-CN" sz="2100" b="0" dirty="0"/>
              <a:t>*/</a:t>
            </a:r>
            <a:endParaRPr lang="en-US" altLang="zh-CN"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animEffect transition="in" filter="blinds(horizontal)">
                                      <p:cBhvr>
                                        <p:cTn id="7" dur="500"/>
                                        <p:tgtEl>
                                          <p:spTgt spid="4403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10" dur="500"/>
                                        <p:tgtEl>
                                          <p:spTgt spid="4403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13" dur="500"/>
                                        <p:tgtEl>
                                          <p:spTgt spid="4403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035">
                                            <p:txEl>
                                              <p:pRg st="6" end="6"/>
                                            </p:txEl>
                                          </p:spTgt>
                                        </p:tgtEl>
                                        <p:attrNameLst>
                                          <p:attrName>style.visibility</p:attrName>
                                        </p:attrNameLst>
                                      </p:cBhvr>
                                      <p:to>
                                        <p:strVal val="visible"/>
                                      </p:to>
                                    </p:set>
                                    <p:animEffect transition="in" filter="blinds(horizontal)">
                                      <p:cBhvr>
                                        <p:cTn id="16" dur="500"/>
                                        <p:tgtEl>
                                          <p:spTgt spid="4403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035">
                                            <p:txEl>
                                              <p:pRg st="7" end="7"/>
                                            </p:txEl>
                                          </p:spTgt>
                                        </p:tgtEl>
                                        <p:attrNameLst>
                                          <p:attrName>style.visibility</p:attrName>
                                        </p:attrNameLst>
                                      </p:cBhvr>
                                      <p:to>
                                        <p:strVal val="visible"/>
                                      </p:to>
                                    </p:set>
                                    <p:animEffect transition="in" filter="blinds(horizontal)">
                                      <p:cBhvr>
                                        <p:cTn id="19" dur="500"/>
                                        <p:tgtEl>
                                          <p:spTgt spid="44035">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035">
                                            <p:txEl>
                                              <p:pRg st="8" end="8"/>
                                            </p:txEl>
                                          </p:spTgt>
                                        </p:tgtEl>
                                        <p:attrNameLst>
                                          <p:attrName>style.visibility</p:attrName>
                                        </p:attrNameLst>
                                      </p:cBhvr>
                                      <p:to>
                                        <p:strVal val="visible"/>
                                      </p:to>
                                    </p:set>
                                    <p:animEffect transition="in" filter="blinds(horizontal)">
                                      <p:cBhvr>
                                        <p:cTn id="22" dur="500"/>
                                        <p:tgtEl>
                                          <p:spTgt spid="44035">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4035">
                                            <p:txEl>
                                              <p:pRg st="9" end="9"/>
                                            </p:txEl>
                                          </p:spTgt>
                                        </p:tgtEl>
                                        <p:attrNameLst>
                                          <p:attrName>style.visibility</p:attrName>
                                        </p:attrNameLst>
                                      </p:cBhvr>
                                      <p:to>
                                        <p:strVal val="visible"/>
                                      </p:to>
                                    </p:set>
                                    <p:animEffect transition="in" filter="blinds(horizontal)">
                                      <p:cBhvr>
                                        <p:cTn id="25" dur="500"/>
                                        <p:tgtEl>
                                          <p:spTgt spid="44035">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4036"/>
                                        </p:tgtEl>
                                        <p:attrNameLst>
                                          <p:attrName>style.visibility</p:attrName>
                                        </p:attrNameLst>
                                      </p:cBhvr>
                                      <p:to>
                                        <p:strVal val="visible"/>
                                      </p:to>
                                    </p:set>
                                    <p:anim calcmode="lin" valueType="num">
                                      <p:cBhvr additive="base">
                                        <p:cTn id="30" dur="500" fill="hold"/>
                                        <p:tgtEl>
                                          <p:spTgt spid="44036"/>
                                        </p:tgtEl>
                                        <p:attrNameLst>
                                          <p:attrName>ppt_x</p:attrName>
                                        </p:attrNameLst>
                                      </p:cBhvr>
                                      <p:tavLst>
                                        <p:tav tm="0">
                                          <p:val>
                                            <p:strVal val="1+#ppt_w/2"/>
                                          </p:val>
                                        </p:tav>
                                        <p:tav tm="100000">
                                          <p:val>
                                            <p:strVal val="#ppt_x"/>
                                          </p:val>
                                        </p:tav>
                                      </p:tavLst>
                                    </p:anim>
                                    <p:anim calcmode="lin" valueType="num">
                                      <p:cBhvr additive="base">
                                        <p:cTn id="31" dur="500" fill="hold"/>
                                        <p:tgtEl>
                                          <p:spTgt spid="44036"/>
                                        </p:tgtEl>
                                        <p:attrNameLst>
                                          <p:attrName>ppt_y</p:attrName>
                                        </p:attrNameLst>
                                      </p:cBhvr>
                                      <p:tavLst>
                                        <p:tav tm="0">
                                          <p:val>
                                            <p:strVal val="#ppt_y"/>
                                          </p:val>
                                        </p:tav>
                                        <p:tav tm="100000">
                                          <p:val>
                                            <p:strVal val="#ppt_y"/>
                                          </p:val>
                                        </p:tav>
                                      </p:tavLst>
                                    </p:anim>
                                  </p:childTnLst>
                                  <p:subTnLst>
                                    <p:audio>
                                      <p:cMediaNode mute="1">
                                        <p:cTn display="0" masterRel="sameClick">
                                          <p:stCondLst>
                                            <p:cond evt="begin" delay="0">
                                              <p:tn val="28"/>
                                            </p:cond>
                                          </p:stCondLst>
                                          <p:endCondLst>
                                            <p:cond evt="onStopAudio" delay="0">
                                              <p:tgtEl>
                                                <p:sldTgt/>
                                              </p:tgtEl>
                                            </p:cond>
                                          </p:endCondLst>
                                        </p:cTn>
                                        <p:tgtEl>
                                          <p:sndTgt r:embed="rId3" name="carbrake.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44037"/>
                                        </p:tgtEl>
                                        <p:attrNameLst>
                                          <p:attrName>style.visibility</p:attrName>
                                        </p:attrNameLst>
                                      </p:cBhvr>
                                      <p:to>
                                        <p:strVal val="visible"/>
                                      </p:to>
                                    </p:set>
                                    <p:anim calcmode="lin" valueType="num">
                                      <p:cBhvr additive="base">
                                        <p:cTn id="36" dur="500" fill="hold"/>
                                        <p:tgtEl>
                                          <p:spTgt spid="44037"/>
                                        </p:tgtEl>
                                        <p:attrNameLst>
                                          <p:attrName>ppt_x</p:attrName>
                                        </p:attrNameLst>
                                      </p:cBhvr>
                                      <p:tavLst>
                                        <p:tav tm="0">
                                          <p:val>
                                            <p:strVal val="1+#ppt_w/2"/>
                                          </p:val>
                                        </p:tav>
                                        <p:tav tm="100000">
                                          <p:val>
                                            <p:strVal val="#ppt_x"/>
                                          </p:val>
                                        </p:tav>
                                      </p:tavLst>
                                    </p:anim>
                                    <p:anim calcmode="lin" valueType="num">
                                      <p:cBhvr additive="base">
                                        <p:cTn id="37"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44038"/>
                                        </p:tgtEl>
                                        <p:attrNameLst>
                                          <p:attrName>style.visibility</p:attrName>
                                        </p:attrNameLst>
                                      </p:cBhvr>
                                      <p:to>
                                        <p:strVal val="visible"/>
                                      </p:to>
                                    </p:set>
                                    <p:anim calcmode="lin" valueType="num">
                                      <p:cBhvr additive="base">
                                        <p:cTn id="42" dur="500" fill="hold"/>
                                        <p:tgtEl>
                                          <p:spTgt spid="44038"/>
                                        </p:tgtEl>
                                        <p:attrNameLst>
                                          <p:attrName>ppt_x</p:attrName>
                                        </p:attrNameLst>
                                      </p:cBhvr>
                                      <p:tavLst>
                                        <p:tav tm="0">
                                          <p:val>
                                            <p:strVal val="1+#ppt_w/2"/>
                                          </p:val>
                                        </p:tav>
                                        <p:tav tm="100000">
                                          <p:val>
                                            <p:strVal val="#ppt_x"/>
                                          </p:val>
                                        </p:tav>
                                      </p:tavLst>
                                    </p:anim>
                                    <p:anim calcmode="lin" valueType="num">
                                      <p:cBhvr additive="base">
                                        <p:cTn id="43"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1+#ppt_w/2"/>
                                          </p:val>
                                        </p:tav>
                                        <p:tav tm="100000">
                                          <p:val>
                                            <p:strVal val="#ppt_x"/>
                                          </p:val>
                                        </p:tav>
                                      </p:tavLst>
                                    </p:anim>
                                    <p:anim calcmode="lin" valueType="num">
                                      <p:cBhvr additive="base">
                                        <p:cTn id="4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44040"/>
                                        </p:tgtEl>
                                        <p:attrNameLst>
                                          <p:attrName>style.visibility</p:attrName>
                                        </p:attrNameLst>
                                      </p:cBhvr>
                                      <p:to>
                                        <p:strVal val="visible"/>
                                      </p:to>
                                    </p:set>
                                    <p:anim calcmode="lin" valueType="num">
                                      <p:cBhvr additive="base">
                                        <p:cTn id="54" dur="500" fill="hold"/>
                                        <p:tgtEl>
                                          <p:spTgt spid="44040"/>
                                        </p:tgtEl>
                                        <p:attrNameLst>
                                          <p:attrName>ppt_x</p:attrName>
                                        </p:attrNameLst>
                                      </p:cBhvr>
                                      <p:tavLst>
                                        <p:tav tm="0">
                                          <p:val>
                                            <p:strVal val="1+#ppt_w/2"/>
                                          </p:val>
                                        </p:tav>
                                        <p:tav tm="100000">
                                          <p:val>
                                            <p:strVal val="#ppt_x"/>
                                          </p:val>
                                        </p:tav>
                                      </p:tavLst>
                                    </p:anim>
                                    <p:anim calcmode="lin" valueType="num">
                                      <p:cBhvr additive="base">
                                        <p:cTn id="55" dur="500" fill="hold"/>
                                        <p:tgtEl>
                                          <p:spTgt spid="44040"/>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44041"/>
                                        </p:tgtEl>
                                        <p:attrNameLst>
                                          <p:attrName>style.visibility</p:attrName>
                                        </p:attrNameLst>
                                      </p:cBhvr>
                                      <p:to>
                                        <p:strVal val="visible"/>
                                      </p:to>
                                    </p:set>
                                    <p:anim calcmode="lin" valueType="num">
                                      <p:cBhvr additive="base">
                                        <p:cTn id="60" dur="500" fill="hold"/>
                                        <p:tgtEl>
                                          <p:spTgt spid="44041"/>
                                        </p:tgtEl>
                                        <p:attrNameLst>
                                          <p:attrName>ppt_x</p:attrName>
                                        </p:attrNameLst>
                                      </p:cBhvr>
                                      <p:tavLst>
                                        <p:tav tm="0">
                                          <p:val>
                                            <p:strVal val="1+#ppt_w/2"/>
                                          </p:val>
                                        </p:tav>
                                        <p:tav tm="100000">
                                          <p:val>
                                            <p:strVal val="#ppt_x"/>
                                          </p:val>
                                        </p:tav>
                                      </p:tavLst>
                                    </p:anim>
                                    <p:anim calcmode="lin" valueType="num">
                                      <p:cBhvr additive="base">
                                        <p:cTn id="61" dur="500" fill="hold"/>
                                        <p:tgtEl>
                                          <p:spTgt spid="44041"/>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down)">
                                      <p:cBhvr>
                                        <p:cTn id="66" dur="5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37" grpId="0" autoUpdateAnimBg="0"/>
      <p:bldP spid="44038" grpId="0" autoUpdateAnimBg="0"/>
      <p:bldP spid="44040" grpId="0" autoUpdateAnimBg="0"/>
      <p:bldP spid="44041" grpId="0" autoUpdateAnimBg="0"/>
      <p:bldP spid="11" grpId="0" animBg="1"/>
      <p:bldP spid="12" grpId="0" autoUpdateAnimBg="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4"/>
          <p:cNvSpPr>
            <a:spLocks noGrp="1"/>
          </p:cNvSpPr>
          <p:nvPr>
            <p:ph type="sldNum" sz="quarter" idx="11"/>
          </p:nvPr>
        </p:nvSpPr>
        <p:spPr>
          <a:noFill/>
        </p:spPr>
        <p:txBody>
          <a:bodyPr/>
          <a:lstStyle/>
          <a:p>
            <a:fld id="{80CE2874-915A-4359-961A-02A9DF1AE8DB}" type="slidenum">
              <a:rPr lang="en-US" altLang="zh-CN" smtClean="0"/>
              <a:pPr/>
              <a:t>42</a:t>
            </a:fld>
            <a:endParaRPr lang="en-US" altLang="zh-CN"/>
          </a:p>
        </p:txBody>
      </p:sp>
      <p:sp>
        <p:nvSpPr>
          <p:cNvPr id="21508" name="Rectangle 2"/>
          <p:cNvSpPr>
            <a:spLocks noGrp="1" noChangeArrowheads="1"/>
          </p:cNvSpPr>
          <p:nvPr>
            <p:ph type="title"/>
          </p:nvPr>
        </p:nvSpPr>
        <p:spPr/>
        <p:txBody>
          <a:bodyPr/>
          <a:lstStyle/>
          <a:p>
            <a:r>
              <a:rPr lang="zh-CN" altLang="en-US">
                <a:ea typeface="宋体" pitchFamily="2" charset="-122"/>
              </a:rPr>
              <a:t>指针运算符</a:t>
            </a:r>
          </a:p>
        </p:txBody>
      </p:sp>
      <p:sp>
        <p:nvSpPr>
          <p:cNvPr id="43011" name="Rectangle 3"/>
          <p:cNvSpPr>
            <a:spLocks noGrp="1" noChangeArrowheads="1"/>
          </p:cNvSpPr>
          <p:nvPr>
            <p:ph type="body" idx="1"/>
          </p:nvPr>
        </p:nvSpPr>
        <p:spPr>
          <a:xfrm>
            <a:off x="1334889" y="1125005"/>
            <a:ext cx="9698076" cy="4557180"/>
          </a:xfrm>
        </p:spPr>
        <p:txBody>
          <a:bodyPr/>
          <a:lstStyle/>
          <a:p>
            <a:r>
              <a:rPr lang="zh-CN" altLang="en-US" sz="2400" dirty="0">
                <a:ea typeface="宋体" pitchFamily="2" charset="-122"/>
              </a:rPr>
              <a:t>单目（取地址）运算符 </a:t>
            </a:r>
            <a:r>
              <a:rPr lang="en-US" altLang="zh-CN" sz="2400" dirty="0">
                <a:ea typeface="宋体" pitchFamily="2" charset="-122"/>
              </a:rPr>
              <a:t>&amp; </a:t>
            </a:r>
            <a:r>
              <a:rPr lang="zh-CN" altLang="en-US" sz="2400" dirty="0">
                <a:ea typeface="宋体" pitchFamily="2" charset="-122"/>
              </a:rPr>
              <a:t>：用来取变量或数组成员地址的运算符。</a:t>
            </a:r>
            <a:r>
              <a:rPr lang="zh-CN" altLang="en-US" sz="2400" b="0" dirty="0">
                <a:ea typeface="宋体" pitchFamily="2" charset="-122"/>
              </a:rPr>
              <a:t>（获得某个变量的指针的运算符）</a:t>
            </a:r>
            <a:endParaRPr lang="zh-CN" altLang="en-US" sz="2400" dirty="0">
              <a:ea typeface="宋体" pitchFamily="2" charset="-122"/>
            </a:endParaRPr>
          </a:p>
          <a:p>
            <a:r>
              <a:rPr lang="zh-CN" altLang="en-US" sz="2400" dirty="0">
                <a:ea typeface="宋体" pitchFamily="2" charset="-122"/>
              </a:rPr>
              <a:t>单目（间接引用，或递引用）运算符 * ：用来取某地址中内容的运算符。</a:t>
            </a:r>
            <a:r>
              <a:rPr lang="zh-CN" altLang="en-US" sz="2400" b="0" dirty="0">
                <a:ea typeface="宋体" pitchFamily="2" charset="-122"/>
              </a:rPr>
              <a:t>（获取指针所指对象的运算符）</a:t>
            </a:r>
            <a:endParaRPr lang="zh-CN" altLang="en-US" sz="2400" dirty="0">
              <a:ea typeface="宋体" pitchFamily="2" charset="-122"/>
            </a:endParaRPr>
          </a:p>
          <a:p>
            <a:pPr marL="546554" lvl="1" indent="-77539">
              <a:buNone/>
            </a:pPr>
            <a:r>
              <a:rPr lang="zh-CN" altLang="en-US" sz="2100" dirty="0">
                <a:ea typeface="宋体" pitchFamily="2" charset="-122"/>
              </a:rPr>
              <a:t>例如：</a:t>
            </a:r>
          </a:p>
          <a:p>
            <a:pPr marL="546554" lvl="1" indent="-77539">
              <a:buNone/>
            </a:pPr>
            <a:r>
              <a:rPr lang="en-US" altLang="zh-CN" sz="2100" dirty="0" err="1">
                <a:ea typeface="宋体" pitchFamily="2" charset="-122"/>
              </a:rPr>
              <a:t>int</a:t>
            </a:r>
            <a:r>
              <a:rPr lang="en-US" altLang="zh-CN" sz="2100" dirty="0">
                <a:ea typeface="宋体" pitchFamily="2" charset="-122"/>
              </a:rPr>
              <a:t>  </a:t>
            </a:r>
            <a:r>
              <a:rPr lang="en-US" altLang="zh-CN" sz="2100" dirty="0" err="1">
                <a:ea typeface="宋体" pitchFamily="2" charset="-122"/>
              </a:rPr>
              <a:t>i</a:t>
            </a:r>
            <a:r>
              <a:rPr lang="en-US" altLang="zh-CN" sz="2100" dirty="0">
                <a:ea typeface="宋体" pitchFamily="2" charset="-122"/>
              </a:rPr>
              <a:t> = 10, y=20, *pi;</a:t>
            </a:r>
          </a:p>
          <a:p>
            <a:pPr marL="546554" lvl="1" indent="-77539">
              <a:buNone/>
            </a:pPr>
            <a:r>
              <a:rPr lang="en-US" altLang="zh-CN" sz="2100" dirty="0">
                <a:ea typeface="宋体" pitchFamily="2" charset="-122"/>
              </a:rPr>
              <a:t>pi = &amp;</a:t>
            </a:r>
            <a:r>
              <a:rPr lang="en-US" altLang="zh-CN" sz="2100" dirty="0" err="1">
                <a:ea typeface="宋体" pitchFamily="2" charset="-122"/>
              </a:rPr>
              <a:t>i</a:t>
            </a:r>
            <a:r>
              <a:rPr lang="en-US" altLang="zh-CN" sz="2100" dirty="0">
                <a:ea typeface="宋体" pitchFamily="2" charset="-122"/>
              </a:rPr>
              <a:t>;  /*</a:t>
            </a:r>
            <a:r>
              <a:rPr lang="zh-CN" altLang="en-US" sz="2100" dirty="0">
                <a:ea typeface="宋体" pitchFamily="2" charset="-122"/>
              </a:rPr>
              <a:t>将变量</a:t>
            </a:r>
            <a:r>
              <a:rPr lang="en-US" altLang="zh-CN" sz="2100" dirty="0" err="1">
                <a:ea typeface="宋体" pitchFamily="2" charset="-122"/>
              </a:rPr>
              <a:t>i</a:t>
            </a:r>
            <a:r>
              <a:rPr lang="zh-CN" altLang="en-US" sz="2100" dirty="0">
                <a:ea typeface="宋体" pitchFamily="2" charset="-122"/>
              </a:rPr>
              <a:t>的地址赋给指针变量</a:t>
            </a:r>
            <a:r>
              <a:rPr lang="en-US" altLang="zh-CN" sz="2100" dirty="0">
                <a:ea typeface="宋体" pitchFamily="2" charset="-122"/>
              </a:rPr>
              <a:t>pi</a:t>
            </a:r>
            <a:r>
              <a:rPr lang="zh-CN" altLang="en-US" sz="2100" dirty="0">
                <a:ea typeface="宋体" pitchFamily="2" charset="-122"/>
              </a:rPr>
              <a:t>，称</a:t>
            </a:r>
            <a:r>
              <a:rPr lang="en-US" altLang="zh-CN" sz="2100" dirty="0">
                <a:ea typeface="宋体" pitchFamily="2" charset="-122"/>
              </a:rPr>
              <a:t>pi</a:t>
            </a:r>
            <a:r>
              <a:rPr lang="zh-CN" altLang="en-US" sz="2100" dirty="0">
                <a:ea typeface="宋体" pitchFamily="2" charset="-122"/>
              </a:rPr>
              <a:t>指向</a:t>
            </a:r>
            <a:r>
              <a:rPr lang="en-US" altLang="zh-CN" sz="2100" dirty="0" err="1">
                <a:ea typeface="宋体" pitchFamily="2" charset="-122"/>
              </a:rPr>
              <a:t>i</a:t>
            </a:r>
            <a:r>
              <a:rPr lang="en-US" altLang="zh-CN" sz="2100" dirty="0">
                <a:ea typeface="宋体" pitchFamily="2" charset="-122"/>
              </a:rPr>
              <a:t>; */</a:t>
            </a:r>
          </a:p>
          <a:p>
            <a:pPr marL="546554" lvl="1" indent="-77539">
              <a:buNone/>
            </a:pPr>
            <a:r>
              <a:rPr lang="en-US" altLang="zh-CN" sz="2100" dirty="0">
                <a:ea typeface="宋体" pitchFamily="2" charset="-122"/>
              </a:rPr>
              <a:t>	y = *pi; /*</a:t>
            </a:r>
            <a:r>
              <a:rPr lang="zh-CN" altLang="en-US" sz="2100" dirty="0">
                <a:ea typeface="宋体" pitchFamily="2" charset="-122"/>
              </a:rPr>
              <a:t>取</a:t>
            </a:r>
            <a:r>
              <a:rPr lang="en-US" altLang="zh-CN" sz="2100" dirty="0">
                <a:ea typeface="宋体" pitchFamily="2" charset="-122"/>
              </a:rPr>
              <a:t>pi</a:t>
            </a:r>
            <a:r>
              <a:rPr lang="zh-CN" altLang="en-US" sz="2100" dirty="0">
                <a:ea typeface="宋体" pitchFamily="2" charset="-122"/>
              </a:rPr>
              <a:t>所指对象的值赋给</a:t>
            </a:r>
            <a:r>
              <a:rPr lang="en-US" altLang="zh-CN" sz="2100" dirty="0">
                <a:ea typeface="宋体" pitchFamily="2" charset="-122"/>
              </a:rPr>
              <a:t>y</a:t>
            </a:r>
            <a:r>
              <a:rPr lang="zh-CN" altLang="en-US" sz="2100" dirty="0">
                <a:ea typeface="宋体" pitchFamily="2" charset="-122"/>
              </a:rPr>
              <a:t>，即取</a:t>
            </a:r>
            <a:r>
              <a:rPr lang="en-US" altLang="zh-CN" sz="2100" dirty="0">
                <a:ea typeface="宋体" pitchFamily="2" charset="-122"/>
              </a:rPr>
              <a:t>pi</a:t>
            </a:r>
            <a:r>
              <a:rPr lang="zh-CN" altLang="en-US" sz="2100" dirty="0">
                <a:ea typeface="宋体" pitchFamily="2" charset="-122"/>
              </a:rPr>
              <a:t>中所存地址中的内容</a:t>
            </a:r>
            <a:r>
              <a:rPr lang="en-US" altLang="zh-CN" sz="2100" dirty="0">
                <a:ea typeface="宋体" pitchFamily="2" charset="-122"/>
              </a:rPr>
              <a:t>*/</a:t>
            </a:r>
          </a:p>
        </p:txBody>
      </p:sp>
      <p:sp>
        <p:nvSpPr>
          <p:cNvPr id="214025" name="Text Box 9"/>
          <p:cNvSpPr txBox="1">
            <a:spLocks noChangeArrowheads="1"/>
          </p:cNvSpPr>
          <p:nvPr/>
        </p:nvSpPr>
        <p:spPr bwMode="auto">
          <a:xfrm>
            <a:off x="6979563" y="5248700"/>
            <a:ext cx="1932411" cy="556272"/>
          </a:xfrm>
          <a:prstGeom prst="rect">
            <a:avLst/>
          </a:prstGeom>
          <a:solidFill>
            <a:srgbClr val="0033CC"/>
          </a:solidFill>
          <a:ln w="28575" cap="sq">
            <a:solidFill>
              <a:schemeClr val="tx1"/>
            </a:solidFill>
            <a:miter lim="800000"/>
            <a:headEnd type="none" w="sm" len="sm"/>
            <a:tailEnd type="none" w="sm" len="sm"/>
          </a:ln>
        </p:spPr>
        <p:txBody>
          <a:bodyPr lIns="108932" tIns="54466" rIns="108932" bIns="54466">
            <a:spAutoFit/>
          </a:bodyPr>
          <a:lstStyle/>
          <a:p>
            <a:pPr>
              <a:spcBef>
                <a:spcPct val="50000"/>
              </a:spcBef>
            </a:pPr>
            <a:endParaRPr lang="zh-CN" altLang="zh-CN" sz="2900">
              <a:solidFill>
                <a:schemeClr val="bg1"/>
              </a:solidFill>
              <a:latin typeface="Times New Roman" pitchFamily="18" charset="0"/>
            </a:endParaRPr>
          </a:p>
        </p:txBody>
      </p:sp>
      <p:sp>
        <p:nvSpPr>
          <p:cNvPr id="214026" name="Text Box 10"/>
          <p:cNvSpPr txBox="1">
            <a:spLocks noChangeArrowheads="1"/>
          </p:cNvSpPr>
          <p:nvPr/>
        </p:nvSpPr>
        <p:spPr bwMode="auto">
          <a:xfrm>
            <a:off x="9541285" y="6068833"/>
            <a:ext cx="2038354" cy="644182"/>
          </a:xfrm>
          <a:prstGeom prst="rect">
            <a:avLst/>
          </a:prstGeom>
          <a:solidFill>
            <a:srgbClr val="0033CC"/>
          </a:solidFill>
          <a:ln w="28575" cap="sq">
            <a:solidFill>
              <a:schemeClr val="tx1"/>
            </a:solidFill>
            <a:miter lim="800000"/>
            <a:headEnd type="none" w="sm" len="sm"/>
            <a:tailEnd type="none" w="sm" len="sm"/>
          </a:ln>
        </p:spPr>
        <p:txBody>
          <a:bodyPr lIns="108932" tIns="54466" rIns="108932" bIns="141526">
            <a:spAutoFit/>
          </a:bodyPr>
          <a:lstStyle/>
          <a:p>
            <a:pPr algn="ctr">
              <a:spcBef>
                <a:spcPct val="50000"/>
              </a:spcBef>
            </a:pPr>
            <a:r>
              <a:rPr lang="en-US" altLang="zh-CN" sz="2900">
                <a:solidFill>
                  <a:schemeClr val="bg1"/>
                </a:solidFill>
                <a:latin typeface="Times New Roman" pitchFamily="18" charset="0"/>
              </a:rPr>
              <a:t>20</a:t>
            </a:r>
          </a:p>
        </p:txBody>
      </p:sp>
      <p:sp>
        <p:nvSpPr>
          <p:cNvPr id="214027" name="Text Box 11"/>
          <p:cNvSpPr txBox="1">
            <a:spLocks noChangeArrowheads="1"/>
          </p:cNvSpPr>
          <p:nvPr/>
        </p:nvSpPr>
        <p:spPr bwMode="auto">
          <a:xfrm>
            <a:off x="8388614" y="3973641"/>
            <a:ext cx="1149733" cy="556272"/>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sz="2900">
                <a:latin typeface="Times New Roman" pitchFamily="18" charset="0"/>
              </a:rPr>
              <a:t>0x100</a:t>
            </a:r>
          </a:p>
        </p:txBody>
      </p:sp>
      <p:grpSp>
        <p:nvGrpSpPr>
          <p:cNvPr id="2" name="Group 12"/>
          <p:cNvGrpSpPr>
            <a:grpSpLocks/>
          </p:cNvGrpSpPr>
          <p:nvPr/>
        </p:nvGrpSpPr>
        <p:grpSpPr bwMode="auto">
          <a:xfrm>
            <a:off x="7091864" y="4334089"/>
            <a:ext cx="2303213" cy="1417967"/>
            <a:chOff x="2835" y="1584"/>
            <a:chExt cx="1087" cy="893"/>
          </a:xfrm>
        </p:grpSpPr>
        <p:sp>
          <p:nvSpPr>
            <p:cNvPr id="21523" name="Arc 13"/>
            <p:cNvSpPr>
              <a:spLocks/>
            </p:cNvSpPr>
            <p:nvPr/>
          </p:nvSpPr>
          <p:spPr bwMode="auto">
            <a:xfrm flipH="1">
              <a:off x="3250" y="1584"/>
              <a:ext cx="672" cy="720"/>
            </a:xfrm>
            <a:custGeom>
              <a:avLst/>
              <a:gdLst>
                <a:gd name="T0" fmla="*/ 0 w 21473"/>
                <a:gd name="T1" fmla="*/ 0 h 21600"/>
                <a:gd name="T2" fmla="*/ 0 w 21473"/>
                <a:gd name="T3" fmla="*/ 0 h 21600"/>
                <a:gd name="T4" fmla="*/ 0 w 21473"/>
                <a:gd name="T5" fmla="*/ 0 h 21600"/>
                <a:gd name="T6" fmla="*/ 0 60000 65536"/>
                <a:gd name="T7" fmla="*/ 0 60000 65536"/>
                <a:gd name="T8" fmla="*/ 0 60000 65536"/>
                <a:gd name="T9" fmla="*/ 0 w 21473"/>
                <a:gd name="T10" fmla="*/ 0 h 21600"/>
                <a:gd name="T11" fmla="*/ 21473 w 21473"/>
                <a:gd name="T12" fmla="*/ 21600 h 21600"/>
              </a:gdLst>
              <a:ahLst/>
              <a:cxnLst>
                <a:cxn ang="T6">
                  <a:pos x="T0" y="T1"/>
                </a:cxn>
                <a:cxn ang="T7">
                  <a:pos x="T2" y="T3"/>
                </a:cxn>
                <a:cxn ang="T8">
                  <a:pos x="T4" y="T5"/>
                </a:cxn>
              </a:cxnLst>
              <a:rect l="T9" t="T10" r="T11" b="T12"/>
              <a:pathLst>
                <a:path w="21473" h="21600" fill="none" extrusionOk="0">
                  <a:moveTo>
                    <a:pt x="-1" y="0"/>
                  </a:moveTo>
                  <a:cubicBezTo>
                    <a:pt x="11024" y="0"/>
                    <a:pt x="20279" y="8302"/>
                    <a:pt x="21473" y="19261"/>
                  </a:cubicBezTo>
                </a:path>
                <a:path w="21473" h="21600" stroke="0" extrusionOk="0">
                  <a:moveTo>
                    <a:pt x="-1" y="0"/>
                  </a:moveTo>
                  <a:cubicBezTo>
                    <a:pt x="11024" y="0"/>
                    <a:pt x="20279" y="8302"/>
                    <a:pt x="21473" y="19261"/>
                  </a:cubicBezTo>
                  <a:lnTo>
                    <a:pt x="0" y="21600"/>
                  </a:lnTo>
                  <a:close/>
                </a:path>
              </a:pathLst>
            </a:custGeom>
            <a:noFill/>
            <a:ln w="38100" cap="sq">
              <a:solidFill>
                <a:schemeClr val="accent1"/>
              </a:solidFill>
              <a:round/>
              <a:headEnd type="none" w="sm" len="sm"/>
              <a:tailEnd type="arrow" w="sm" len="sm"/>
            </a:ln>
          </p:spPr>
          <p:txBody>
            <a:bodyPr wrap="none" anchor="ctr"/>
            <a:lstStyle/>
            <a:p>
              <a:endParaRPr lang="zh-CN" altLang="en-US"/>
            </a:p>
          </p:txBody>
        </p:sp>
        <p:sp>
          <p:nvSpPr>
            <p:cNvPr id="21524" name="Text Box 14"/>
            <p:cNvSpPr txBox="1">
              <a:spLocks noChangeArrowheads="1"/>
            </p:cNvSpPr>
            <p:nvPr/>
          </p:nvSpPr>
          <p:spPr bwMode="auto">
            <a:xfrm>
              <a:off x="2856" y="2138"/>
              <a:ext cx="526" cy="339"/>
            </a:xfrm>
            <a:prstGeom prst="rect">
              <a:avLst/>
            </a:prstGeom>
            <a:noFill/>
            <a:ln w="12700" cap="sq">
              <a:noFill/>
              <a:miter lim="800000"/>
              <a:headEnd type="none" w="sm" len="sm"/>
              <a:tailEnd type="none" w="sm" len="sm"/>
            </a:ln>
          </p:spPr>
          <p:txBody>
            <a:bodyPr wrap="none">
              <a:spAutoFit/>
            </a:bodyPr>
            <a:lstStyle/>
            <a:p>
              <a:r>
                <a:rPr lang="en-US" altLang="zh-CN" sz="2900">
                  <a:solidFill>
                    <a:schemeClr val="bg1"/>
                  </a:solidFill>
                  <a:latin typeface="Times New Roman" pitchFamily="18" charset="0"/>
                </a:rPr>
                <a:t>0x100</a:t>
              </a:r>
            </a:p>
          </p:txBody>
        </p:sp>
        <p:sp>
          <p:nvSpPr>
            <p:cNvPr id="21525" name="Text Box 15"/>
            <p:cNvSpPr txBox="1">
              <a:spLocks noChangeArrowheads="1"/>
            </p:cNvSpPr>
            <p:nvPr/>
          </p:nvSpPr>
          <p:spPr bwMode="auto">
            <a:xfrm>
              <a:off x="2835" y="1730"/>
              <a:ext cx="527" cy="339"/>
            </a:xfrm>
            <a:prstGeom prst="rect">
              <a:avLst/>
            </a:prstGeom>
            <a:noFill/>
            <a:ln w="12700" cap="sq">
              <a:noFill/>
              <a:miter lim="800000"/>
              <a:headEnd type="none" w="sm" len="sm"/>
              <a:tailEnd type="none" w="sm" len="sm"/>
            </a:ln>
          </p:spPr>
          <p:txBody>
            <a:bodyPr wrap="none">
              <a:spAutoFit/>
            </a:bodyPr>
            <a:lstStyle/>
            <a:p>
              <a:r>
                <a:rPr lang="en-US" altLang="zh-CN" sz="2900">
                  <a:latin typeface="Times New Roman" pitchFamily="18" charset="0"/>
                </a:rPr>
                <a:t>pi=&amp;i</a:t>
              </a:r>
            </a:p>
          </p:txBody>
        </p:sp>
      </p:grpSp>
      <p:sp>
        <p:nvSpPr>
          <p:cNvPr id="214032" name="Text Box 16"/>
          <p:cNvSpPr txBox="1">
            <a:spLocks noChangeArrowheads="1"/>
          </p:cNvSpPr>
          <p:nvPr/>
        </p:nvSpPr>
        <p:spPr bwMode="auto">
          <a:xfrm>
            <a:off x="6369328" y="5275692"/>
            <a:ext cx="529372" cy="556272"/>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sz="2900">
                <a:latin typeface="Times New Roman" pitchFamily="18" charset="0"/>
              </a:rPr>
              <a:t>pi</a:t>
            </a:r>
          </a:p>
        </p:txBody>
      </p:sp>
      <p:sp>
        <p:nvSpPr>
          <p:cNvPr id="214033" name="Text Box 17"/>
          <p:cNvSpPr txBox="1">
            <a:spLocks noChangeArrowheads="1"/>
          </p:cNvSpPr>
          <p:nvPr/>
        </p:nvSpPr>
        <p:spPr bwMode="auto">
          <a:xfrm>
            <a:off x="8911973" y="6091064"/>
            <a:ext cx="405940" cy="556272"/>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sz="2900">
                <a:latin typeface="Times New Roman" pitchFamily="18" charset="0"/>
              </a:rPr>
              <a:t>y</a:t>
            </a:r>
          </a:p>
        </p:txBody>
      </p:sp>
      <p:grpSp>
        <p:nvGrpSpPr>
          <p:cNvPr id="3" name="Group 19"/>
          <p:cNvGrpSpPr>
            <a:grpSpLocks/>
          </p:cNvGrpSpPr>
          <p:nvPr/>
        </p:nvGrpSpPr>
        <p:grpSpPr bwMode="auto">
          <a:xfrm>
            <a:off x="9806138" y="3929975"/>
            <a:ext cx="1129359" cy="2748600"/>
            <a:chOff x="4116" y="1584"/>
            <a:chExt cx="533" cy="1731"/>
          </a:xfrm>
        </p:grpSpPr>
        <p:sp>
          <p:nvSpPr>
            <p:cNvPr id="21521" name="Line 20"/>
            <p:cNvSpPr>
              <a:spLocks noChangeShapeType="1"/>
            </p:cNvSpPr>
            <p:nvPr/>
          </p:nvSpPr>
          <p:spPr bwMode="auto">
            <a:xfrm flipH="1">
              <a:off x="4462" y="1584"/>
              <a:ext cx="96" cy="1392"/>
            </a:xfrm>
            <a:prstGeom prst="line">
              <a:avLst/>
            </a:prstGeom>
            <a:noFill/>
            <a:ln w="38100" cap="sq">
              <a:solidFill>
                <a:srgbClr val="FF99CC"/>
              </a:solidFill>
              <a:round/>
              <a:headEnd type="none" w="sm" len="sm"/>
              <a:tailEnd type="arrow" w="sm" len="sm"/>
            </a:ln>
          </p:spPr>
          <p:txBody>
            <a:bodyPr/>
            <a:lstStyle/>
            <a:p>
              <a:endParaRPr lang="zh-CN" altLang="en-US"/>
            </a:p>
          </p:txBody>
        </p:sp>
        <p:sp>
          <p:nvSpPr>
            <p:cNvPr id="21522" name="Text Box 21"/>
            <p:cNvSpPr txBox="1">
              <a:spLocks noChangeArrowheads="1"/>
            </p:cNvSpPr>
            <p:nvPr/>
          </p:nvSpPr>
          <p:spPr bwMode="auto">
            <a:xfrm>
              <a:off x="4116" y="2976"/>
              <a:ext cx="533" cy="339"/>
            </a:xfrm>
            <a:prstGeom prst="rect">
              <a:avLst/>
            </a:prstGeom>
            <a:solidFill>
              <a:srgbClr val="0033CC"/>
            </a:solidFill>
            <a:ln w="12700" cap="sq">
              <a:noFill/>
              <a:miter lim="800000"/>
              <a:headEnd type="none" w="sm" len="sm"/>
              <a:tailEnd type="none" w="sm" len="sm"/>
            </a:ln>
          </p:spPr>
          <p:txBody>
            <a:bodyPr>
              <a:spAutoFit/>
            </a:bodyPr>
            <a:lstStyle/>
            <a:p>
              <a:pPr algn="ctr"/>
              <a:r>
                <a:rPr lang="en-US" altLang="zh-CN" sz="2900">
                  <a:solidFill>
                    <a:schemeClr val="bg1"/>
                  </a:solidFill>
                  <a:latin typeface="Times New Roman" pitchFamily="18" charset="0"/>
                </a:rPr>
                <a:t>10</a:t>
              </a:r>
            </a:p>
          </p:txBody>
        </p:sp>
      </p:grpSp>
      <p:sp>
        <p:nvSpPr>
          <p:cNvPr id="214034" name="Arc 18"/>
          <p:cNvSpPr>
            <a:spLocks/>
          </p:cNvSpPr>
          <p:nvPr/>
        </p:nvSpPr>
        <p:spPr bwMode="auto">
          <a:xfrm flipH="1">
            <a:off x="8505150" y="4361078"/>
            <a:ext cx="1118764" cy="963836"/>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sq">
            <a:solidFill>
              <a:srgbClr val="FF99CC"/>
            </a:solidFill>
            <a:round/>
            <a:headEnd type="arrow" w="sm" len="sm"/>
            <a:tailEnd type="none" w="sm" len="sm"/>
          </a:ln>
        </p:spPr>
        <p:txBody>
          <a:bodyPr wrap="none" lIns="108932" tIns="54466" rIns="108932" bIns="54466" anchor="ctr"/>
          <a:lstStyle/>
          <a:p>
            <a:endParaRPr lang="zh-CN" altLang="en-US"/>
          </a:p>
        </p:txBody>
      </p:sp>
      <p:sp>
        <p:nvSpPr>
          <p:cNvPr id="20498" name="Text Box 24"/>
          <p:cNvSpPr txBox="1">
            <a:spLocks noChangeArrowheads="1"/>
          </p:cNvSpPr>
          <p:nvPr/>
        </p:nvSpPr>
        <p:spPr bwMode="auto">
          <a:xfrm>
            <a:off x="7532595" y="5709428"/>
            <a:ext cx="1112865" cy="556272"/>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sz="2900">
                <a:latin typeface="Times New Roman" pitchFamily="18" charset="0"/>
              </a:rPr>
              <a:t>y=*pi</a:t>
            </a:r>
          </a:p>
        </p:txBody>
      </p:sp>
      <p:sp>
        <p:nvSpPr>
          <p:cNvPr id="214041" name="Text Box 25"/>
          <p:cNvSpPr txBox="1">
            <a:spLocks noChangeArrowheads="1"/>
          </p:cNvSpPr>
          <p:nvPr/>
        </p:nvSpPr>
        <p:spPr bwMode="auto">
          <a:xfrm>
            <a:off x="11653793" y="3903774"/>
            <a:ext cx="322584" cy="556272"/>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sz="2900">
                <a:latin typeface="Times New Roman" pitchFamily="18" charset="0"/>
              </a:rPr>
              <a:t>i</a:t>
            </a:r>
          </a:p>
        </p:txBody>
      </p:sp>
      <p:sp>
        <p:nvSpPr>
          <p:cNvPr id="214024" name="Text Box 8"/>
          <p:cNvSpPr txBox="1">
            <a:spLocks noChangeArrowheads="1"/>
          </p:cNvSpPr>
          <p:nvPr/>
        </p:nvSpPr>
        <p:spPr bwMode="auto">
          <a:xfrm>
            <a:off x="9623914" y="3953000"/>
            <a:ext cx="1932411" cy="556272"/>
          </a:xfrm>
          <a:prstGeom prst="rect">
            <a:avLst/>
          </a:prstGeom>
          <a:solidFill>
            <a:srgbClr val="0033CC"/>
          </a:solidFill>
          <a:ln w="28575" cap="sq">
            <a:solidFill>
              <a:schemeClr val="tx1"/>
            </a:solidFill>
            <a:miter lim="800000"/>
            <a:headEnd type="none" w="sm" len="sm"/>
            <a:tailEnd type="none" w="sm" len="sm"/>
          </a:ln>
        </p:spPr>
        <p:txBody>
          <a:bodyPr lIns="108932" tIns="54466" rIns="108932" bIns="54466">
            <a:spAutoFit/>
          </a:bodyPr>
          <a:lstStyle/>
          <a:p>
            <a:pPr algn="ctr">
              <a:spcBef>
                <a:spcPct val="50000"/>
              </a:spcBef>
            </a:pPr>
            <a:r>
              <a:rPr lang="en-US" altLang="zh-CN" sz="2900">
                <a:solidFill>
                  <a:schemeClr val="bg1"/>
                </a:solidFill>
                <a:latin typeface="Times New Roman" pitchFamily="18"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7" dur="500"/>
                                        <p:tgtEl>
                                          <p:spTgt spid="43011">
                                            <p:txEl>
                                              <p:pRg st="2" end="2"/>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21" dur="500"/>
                                        <p:tgtEl>
                                          <p:spTgt spid="43011">
                                            <p:txEl>
                                              <p:pRg st="3" end="3"/>
                                            </p:txEl>
                                          </p:spTgt>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5" dur="500"/>
                                        <p:tgtEl>
                                          <p:spTgt spid="43011">
                                            <p:txEl>
                                              <p:pRg st="4" end="4"/>
                                            </p:txEl>
                                          </p:spTgt>
                                        </p:tgtEl>
                                      </p:cBhvr>
                                    </p:animEffect>
                                  </p:childTnLst>
                                </p:cTn>
                              </p:par>
                            </p:childTnLst>
                          </p:cTn>
                        </p:par>
                        <p:par>
                          <p:cTn id="26" fill="hold">
                            <p:stCondLst>
                              <p:cond delay="1500"/>
                            </p:stCondLst>
                            <p:childTnLst>
                              <p:par>
                                <p:cTn id="27" presetID="3" presetClass="entr" presetSubtype="10" fill="hold" nodeType="afterEffect">
                                  <p:stCondLst>
                                    <p:cond delay="0"/>
                                  </p:stCondLst>
                                  <p:childTnLst>
                                    <p:set>
                                      <p:cBhvr>
                                        <p:cTn id="28" dur="1" fill="hold">
                                          <p:stCondLst>
                                            <p:cond delay="0"/>
                                          </p:stCondLst>
                                        </p:cTn>
                                        <p:tgtEl>
                                          <p:spTgt spid="43011">
                                            <p:txEl>
                                              <p:pRg st="5" end="5"/>
                                            </p:txEl>
                                          </p:spTgt>
                                        </p:tgtEl>
                                        <p:attrNameLst>
                                          <p:attrName>style.visibility</p:attrName>
                                        </p:attrNameLst>
                                      </p:cBhvr>
                                      <p:to>
                                        <p:strVal val="visible"/>
                                      </p:to>
                                    </p:set>
                                    <p:animEffect transition="in" filter="blinds(horizontal)">
                                      <p:cBhvr>
                                        <p:cTn id="29" dur="500"/>
                                        <p:tgtEl>
                                          <p:spTgt spid="4301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14024"/>
                                        </p:tgtEl>
                                        <p:attrNameLst>
                                          <p:attrName>style.visibility</p:attrName>
                                        </p:attrNameLst>
                                      </p:cBhvr>
                                      <p:to>
                                        <p:strVal val="visible"/>
                                      </p:to>
                                    </p:set>
                                    <p:animEffect transition="in" filter="randombar(horizontal)">
                                      <p:cBhvr>
                                        <p:cTn id="34" dur="500"/>
                                        <p:tgtEl>
                                          <p:spTgt spid="21402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14041"/>
                                        </p:tgtEl>
                                        <p:attrNameLst>
                                          <p:attrName>style.visibility</p:attrName>
                                        </p:attrNameLst>
                                      </p:cBhvr>
                                      <p:to>
                                        <p:strVal val="visible"/>
                                      </p:to>
                                    </p:set>
                                    <p:animEffect transition="in" filter="randombar(horizontal)">
                                      <p:cBhvr>
                                        <p:cTn id="37" dur="500"/>
                                        <p:tgtEl>
                                          <p:spTgt spid="214041"/>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14026"/>
                                        </p:tgtEl>
                                        <p:attrNameLst>
                                          <p:attrName>style.visibility</p:attrName>
                                        </p:attrNameLst>
                                      </p:cBhvr>
                                      <p:to>
                                        <p:strVal val="visible"/>
                                      </p:to>
                                    </p:set>
                                    <p:animEffect transition="in" filter="randombar(horizontal)">
                                      <p:cBhvr>
                                        <p:cTn id="40" dur="500"/>
                                        <p:tgtEl>
                                          <p:spTgt spid="21402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14033"/>
                                        </p:tgtEl>
                                        <p:attrNameLst>
                                          <p:attrName>style.visibility</p:attrName>
                                        </p:attrNameLst>
                                      </p:cBhvr>
                                      <p:to>
                                        <p:strVal val="visible"/>
                                      </p:to>
                                    </p:set>
                                    <p:animEffect transition="in" filter="randombar(horizontal)">
                                      <p:cBhvr>
                                        <p:cTn id="43" dur="500"/>
                                        <p:tgtEl>
                                          <p:spTgt spid="214033"/>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14025"/>
                                        </p:tgtEl>
                                        <p:attrNameLst>
                                          <p:attrName>style.visibility</p:attrName>
                                        </p:attrNameLst>
                                      </p:cBhvr>
                                      <p:to>
                                        <p:strVal val="visible"/>
                                      </p:to>
                                    </p:set>
                                    <p:animEffect transition="in" filter="randombar(horizontal)">
                                      <p:cBhvr>
                                        <p:cTn id="46" dur="500"/>
                                        <p:tgtEl>
                                          <p:spTgt spid="21402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14032"/>
                                        </p:tgtEl>
                                        <p:attrNameLst>
                                          <p:attrName>style.visibility</p:attrName>
                                        </p:attrNameLst>
                                      </p:cBhvr>
                                      <p:to>
                                        <p:strVal val="visible"/>
                                      </p:to>
                                    </p:set>
                                    <p:animEffect transition="in" filter="randombar(horizontal)">
                                      <p:cBhvr>
                                        <p:cTn id="49" dur="500"/>
                                        <p:tgtEl>
                                          <p:spTgt spid="21403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4027"/>
                                        </p:tgtEl>
                                        <p:attrNameLst>
                                          <p:attrName>style.visibility</p:attrName>
                                        </p:attrNameLst>
                                      </p:cBhvr>
                                      <p:to>
                                        <p:strVal val="visible"/>
                                      </p:to>
                                    </p:set>
                                    <p:animEffect transition="in" filter="dissolve">
                                      <p:cBhvr>
                                        <p:cTn id="52" dur="500"/>
                                        <p:tgtEl>
                                          <p:spTgt spid="214027"/>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diamond(in)">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498"/>
                                        </p:tgtEl>
                                        <p:attrNameLst>
                                          <p:attrName>style.visibility</p:attrName>
                                        </p:attrNameLst>
                                      </p:cBhvr>
                                      <p:to>
                                        <p:strVal val="visible"/>
                                      </p:to>
                                    </p:set>
                                    <p:animEffect transition="in" filter="blinds(horizontal)">
                                      <p:cBhvr>
                                        <p:cTn id="62" dur="500"/>
                                        <p:tgtEl>
                                          <p:spTgt spid="2049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14034"/>
                                        </p:tgtEl>
                                        <p:attrNameLst>
                                          <p:attrName>style.visibility</p:attrName>
                                        </p:attrNameLst>
                                      </p:cBhvr>
                                      <p:to>
                                        <p:strVal val="visible"/>
                                      </p:to>
                                    </p:set>
                                    <p:anim calcmode="lin" valueType="num">
                                      <p:cBhvr additive="base">
                                        <p:cTn id="67" dur="500" fill="hold"/>
                                        <p:tgtEl>
                                          <p:spTgt spid="214034"/>
                                        </p:tgtEl>
                                        <p:attrNameLst>
                                          <p:attrName>ppt_x</p:attrName>
                                        </p:attrNameLst>
                                      </p:cBhvr>
                                      <p:tavLst>
                                        <p:tav tm="0">
                                          <p:val>
                                            <p:strVal val="0-#ppt_w/2"/>
                                          </p:val>
                                        </p:tav>
                                        <p:tav tm="100000">
                                          <p:val>
                                            <p:strVal val="#ppt_x"/>
                                          </p:val>
                                        </p:tav>
                                      </p:tavLst>
                                    </p:anim>
                                    <p:anim calcmode="lin" valueType="num">
                                      <p:cBhvr additive="base">
                                        <p:cTn id="68" dur="500" fill="hold"/>
                                        <p:tgtEl>
                                          <p:spTgt spid="21403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dissolve">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5" grpId="0" animBg="1"/>
      <p:bldP spid="214026" grpId="0" animBg="1"/>
      <p:bldP spid="214027" grpId="0"/>
      <p:bldP spid="214032" grpId="0"/>
      <p:bldP spid="214033" grpId="0"/>
      <p:bldP spid="214034" grpId="0" animBg="1"/>
      <p:bldP spid="20498" grpId="0"/>
      <p:bldP spid="214041" grpId="0"/>
      <p:bldP spid="2140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灯片编号占位符 4"/>
          <p:cNvSpPr>
            <a:spLocks noGrp="1"/>
          </p:cNvSpPr>
          <p:nvPr>
            <p:ph type="sldNum" sz="quarter" idx="11"/>
          </p:nvPr>
        </p:nvSpPr>
        <p:spPr>
          <a:noFill/>
        </p:spPr>
        <p:txBody>
          <a:bodyPr/>
          <a:lstStyle/>
          <a:p>
            <a:fld id="{336DBD76-8603-4E95-8A63-EEA5B1E39A70}" type="slidenum">
              <a:rPr lang="en-US" altLang="zh-CN" smtClean="0"/>
              <a:pPr/>
              <a:t>43</a:t>
            </a:fld>
            <a:endParaRPr lang="en-US" altLang="zh-CN"/>
          </a:p>
        </p:txBody>
      </p:sp>
      <p:sp>
        <p:nvSpPr>
          <p:cNvPr id="22532" name="Rectangle 2"/>
          <p:cNvSpPr>
            <a:spLocks noGrp="1" noChangeArrowheads="1"/>
          </p:cNvSpPr>
          <p:nvPr>
            <p:ph type="title"/>
          </p:nvPr>
        </p:nvSpPr>
        <p:spPr/>
        <p:txBody>
          <a:bodyPr/>
          <a:lstStyle/>
          <a:p>
            <a:r>
              <a:rPr lang="zh-CN" altLang="en-US">
                <a:solidFill>
                  <a:schemeClr val="tx1"/>
                </a:solidFill>
                <a:ea typeface="宋体" pitchFamily="2" charset="-122"/>
              </a:rPr>
              <a:t>指针和地址（续）</a:t>
            </a:r>
          </a:p>
        </p:txBody>
      </p:sp>
      <p:sp>
        <p:nvSpPr>
          <p:cNvPr id="45059" name="Rectangle 3"/>
          <p:cNvSpPr>
            <a:spLocks noGrp="1" noChangeArrowheads="1"/>
          </p:cNvSpPr>
          <p:nvPr>
            <p:ph type="body" idx="1"/>
          </p:nvPr>
        </p:nvSpPr>
        <p:spPr/>
        <p:txBody>
          <a:bodyPr/>
          <a:lstStyle/>
          <a:p>
            <a:pPr marL="0" indent="0">
              <a:buNone/>
            </a:pPr>
            <a:r>
              <a:rPr lang="zh-CN" altLang="en-US" b="0" dirty="0">
                <a:ea typeface="宋体" pitchFamily="2" charset="-122"/>
              </a:rPr>
              <a:t>若定义：</a:t>
            </a:r>
          </a:p>
          <a:p>
            <a:pPr lvl="1">
              <a:buFont typeface="Wingdings" pitchFamily="2" charset="2"/>
              <a:buNone/>
            </a:pPr>
            <a:r>
              <a:rPr lang="en-US" altLang="zh-CN" dirty="0" err="1">
                <a:ea typeface="宋体" pitchFamily="2" charset="-122"/>
              </a:rPr>
              <a:t>int</a:t>
            </a:r>
            <a:r>
              <a:rPr lang="en-US" altLang="zh-CN" dirty="0">
                <a:ea typeface="宋体" pitchFamily="2" charset="-122"/>
              </a:rPr>
              <a:t> x = 100, y;</a:t>
            </a:r>
          </a:p>
          <a:p>
            <a:pPr lvl="1">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px</a:t>
            </a:r>
            <a:r>
              <a:rPr lang="en-US" altLang="zh-CN" dirty="0">
                <a:ea typeface="宋体" pitchFamily="2" charset="-122"/>
              </a:rPr>
              <a:t>;</a:t>
            </a:r>
          </a:p>
          <a:p>
            <a:pPr marL="0" indent="0">
              <a:buNone/>
            </a:pPr>
            <a:r>
              <a:rPr lang="zh-CN" altLang="en-US" b="0" dirty="0">
                <a:ea typeface="宋体" pitchFamily="2" charset="-122"/>
              </a:rPr>
              <a:t>则当：</a:t>
            </a:r>
          </a:p>
          <a:p>
            <a:pPr lvl="1">
              <a:buFont typeface="Wingdings" pitchFamily="2" charset="2"/>
              <a:buNone/>
            </a:pPr>
            <a:r>
              <a:rPr lang="en-US" altLang="zh-CN" dirty="0" err="1">
                <a:ea typeface="宋体" pitchFamily="2" charset="-122"/>
              </a:rPr>
              <a:t>px</a:t>
            </a:r>
            <a:r>
              <a:rPr lang="en-US" altLang="zh-CN" dirty="0">
                <a:ea typeface="宋体" pitchFamily="2" charset="-122"/>
              </a:rPr>
              <a:t> = &amp;x;</a:t>
            </a:r>
          </a:p>
          <a:p>
            <a:pPr marL="0" indent="0">
              <a:buNone/>
            </a:pPr>
            <a:r>
              <a:rPr lang="zh-CN" altLang="en-US" b="0" dirty="0">
                <a:ea typeface="宋体" pitchFamily="2" charset="-122"/>
              </a:rPr>
              <a:t>则</a:t>
            </a:r>
            <a:r>
              <a:rPr lang="en-US" altLang="zh-CN" b="0" dirty="0" err="1">
                <a:ea typeface="宋体" pitchFamily="2" charset="-122"/>
              </a:rPr>
              <a:t>px</a:t>
            </a:r>
            <a:r>
              <a:rPr lang="zh-CN" altLang="en-US" b="0" dirty="0">
                <a:ea typeface="宋体" pitchFamily="2" charset="-122"/>
              </a:rPr>
              <a:t>指向具体对象</a:t>
            </a:r>
            <a:r>
              <a:rPr lang="en-US" altLang="zh-CN" b="0" dirty="0">
                <a:ea typeface="宋体" pitchFamily="2" charset="-122"/>
              </a:rPr>
              <a:t>x</a:t>
            </a:r>
            <a:r>
              <a:rPr lang="zh-CN" altLang="en-US" b="0" dirty="0">
                <a:ea typeface="宋体" pitchFamily="2" charset="-122"/>
              </a:rPr>
              <a:t>，*</a:t>
            </a:r>
            <a:r>
              <a:rPr lang="en-US" altLang="zh-CN" b="0" dirty="0" err="1">
                <a:ea typeface="宋体" pitchFamily="2" charset="-122"/>
              </a:rPr>
              <a:t>px</a:t>
            </a:r>
            <a:r>
              <a:rPr lang="zh-CN" altLang="en-US" b="0" dirty="0">
                <a:ea typeface="宋体" pitchFamily="2" charset="-122"/>
              </a:rPr>
              <a:t>则为</a:t>
            </a:r>
            <a:r>
              <a:rPr lang="en-US" altLang="zh-CN" b="0" dirty="0" err="1">
                <a:ea typeface="宋体" pitchFamily="2" charset="-122"/>
              </a:rPr>
              <a:t>px</a:t>
            </a:r>
            <a:r>
              <a:rPr lang="zh-CN" altLang="en-US" b="0" dirty="0">
                <a:ea typeface="宋体" pitchFamily="2" charset="-122"/>
              </a:rPr>
              <a:t>所指对象</a:t>
            </a:r>
            <a:r>
              <a:rPr lang="en-US" altLang="zh-CN" b="0" dirty="0">
                <a:ea typeface="宋体" pitchFamily="2" charset="-122"/>
              </a:rPr>
              <a:t>x</a:t>
            </a:r>
            <a:r>
              <a:rPr lang="zh-CN" altLang="en-US" b="0" dirty="0">
                <a:ea typeface="宋体" pitchFamily="2" charset="-122"/>
              </a:rPr>
              <a:t>的值，即</a:t>
            </a:r>
            <a:r>
              <a:rPr lang="en-US" altLang="zh-CN" b="0" dirty="0">
                <a:ea typeface="宋体" pitchFamily="2" charset="-122"/>
              </a:rPr>
              <a:t>100</a:t>
            </a:r>
            <a:r>
              <a:rPr lang="zh-CN" altLang="en-US" b="0" dirty="0">
                <a:ea typeface="宋体" pitchFamily="2" charset="-122"/>
              </a:rPr>
              <a:t>，以后凡是对</a:t>
            </a:r>
            <a:r>
              <a:rPr lang="en-US" altLang="zh-CN" b="0" dirty="0">
                <a:ea typeface="宋体" pitchFamily="2" charset="-122"/>
              </a:rPr>
              <a:t>x</a:t>
            </a:r>
            <a:r>
              <a:rPr lang="zh-CN" altLang="en-US" b="0" dirty="0">
                <a:ea typeface="宋体" pitchFamily="2" charset="-122"/>
              </a:rPr>
              <a:t>的引用，都可用*</a:t>
            </a:r>
            <a:r>
              <a:rPr lang="en-US" altLang="zh-CN" b="0" dirty="0" err="1">
                <a:ea typeface="宋体" pitchFamily="2" charset="-122"/>
              </a:rPr>
              <a:t>px</a:t>
            </a:r>
            <a:r>
              <a:rPr lang="zh-CN" altLang="en-US" b="0" dirty="0">
                <a:ea typeface="宋体" pitchFamily="2" charset="-122"/>
              </a:rPr>
              <a:t>来代替，如：</a:t>
            </a:r>
          </a:p>
          <a:p>
            <a:pPr lvl="1">
              <a:buFont typeface="Wingdings" pitchFamily="2" charset="2"/>
              <a:buNone/>
            </a:pPr>
            <a:r>
              <a:rPr lang="en-US" altLang="zh-CN" dirty="0">
                <a:ea typeface="宋体" pitchFamily="2" charset="-122"/>
              </a:rPr>
              <a:t>y = *</a:t>
            </a:r>
            <a:r>
              <a:rPr lang="en-US" altLang="zh-CN" dirty="0" err="1">
                <a:ea typeface="宋体" pitchFamily="2" charset="-122"/>
              </a:rPr>
              <a:t>px</a:t>
            </a:r>
            <a:r>
              <a:rPr lang="en-US" altLang="zh-CN" dirty="0">
                <a:ea typeface="宋体" pitchFamily="2" charset="-122"/>
              </a:rPr>
              <a:t>;</a:t>
            </a:r>
          </a:p>
        </p:txBody>
      </p:sp>
      <p:sp>
        <p:nvSpPr>
          <p:cNvPr id="214023" name="AutoShape 7"/>
          <p:cNvSpPr>
            <a:spLocks noChangeArrowheads="1"/>
          </p:cNvSpPr>
          <p:nvPr/>
        </p:nvSpPr>
        <p:spPr bwMode="auto">
          <a:xfrm>
            <a:off x="3987716" y="5230439"/>
            <a:ext cx="3652935" cy="1440196"/>
          </a:xfrm>
          <a:prstGeom prst="cloudCallout">
            <a:avLst>
              <a:gd name="adj1" fmla="val -70824"/>
              <a:gd name="adj2" fmla="val -41398"/>
            </a:avLst>
          </a:prstGeom>
          <a:solidFill>
            <a:srgbClr val="0033CC"/>
          </a:solidFill>
          <a:ln w="9525">
            <a:noFill/>
            <a:round/>
            <a:headEnd type="none" w="sm" len="sm"/>
            <a:tailEnd type="none" w="sm" len="sm"/>
          </a:ln>
        </p:spPr>
        <p:txBody>
          <a:bodyPr lIns="108932" tIns="54466" rIns="108932" bIns="54466" anchor="ctr"/>
          <a:lstStyle/>
          <a:p>
            <a:pPr algn="ctr"/>
            <a:r>
              <a:rPr lang="zh-CN" altLang="en-US" sz="2900">
                <a:solidFill>
                  <a:schemeClr val="bg1"/>
                </a:solidFill>
                <a:latin typeface="Times New Roman" pitchFamily="18" charset="0"/>
              </a:rPr>
              <a:t>取</a:t>
            </a:r>
            <a:r>
              <a:rPr lang="en-US" altLang="zh-CN" sz="2900">
                <a:solidFill>
                  <a:schemeClr val="bg1"/>
                </a:solidFill>
                <a:latin typeface="Times New Roman" pitchFamily="18" charset="0"/>
              </a:rPr>
              <a:t>px</a:t>
            </a:r>
            <a:r>
              <a:rPr lang="zh-CN" altLang="en-US" sz="2900">
                <a:solidFill>
                  <a:schemeClr val="bg1"/>
                </a:solidFill>
                <a:latin typeface="Times New Roman" pitchFamily="18" charset="0"/>
              </a:rPr>
              <a:t>所指对象的值</a:t>
            </a:r>
          </a:p>
        </p:txBody>
      </p:sp>
      <p:grpSp>
        <p:nvGrpSpPr>
          <p:cNvPr id="2" name="Group 5"/>
          <p:cNvGrpSpPr>
            <a:grpSpLocks/>
          </p:cNvGrpSpPr>
          <p:nvPr/>
        </p:nvGrpSpPr>
        <p:grpSpPr bwMode="auto">
          <a:xfrm>
            <a:off x="7831355" y="2924848"/>
            <a:ext cx="2718513" cy="616092"/>
            <a:chOff x="2958" y="1389"/>
            <a:chExt cx="1283" cy="388"/>
          </a:xfrm>
        </p:grpSpPr>
        <p:sp>
          <p:nvSpPr>
            <p:cNvPr id="22541" name="Text Box 6"/>
            <p:cNvSpPr txBox="1">
              <a:spLocks noChangeArrowheads="1"/>
            </p:cNvSpPr>
            <p:nvPr/>
          </p:nvSpPr>
          <p:spPr bwMode="auto">
            <a:xfrm>
              <a:off x="3379" y="1570"/>
              <a:ext cx="862" cy="194"/>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ltLang="zh-CN" sz="1400"/>
                <a:t>100</a:t>
              </a:r>
            </a:p>
          </p:txBody>
        </p:sp>
        <p:sp>
          <p:nvSpPr>
            <p:cNvPr id="22542" name="Text Box 7"/>
            <p:cNvSpPr txBox="1">
              <a:spLocks noChangeArrowheads="1"/>
            </p:cNvSpPr>
            <p:nvPr/>
          </p:nvSpPr>
          <p:spPr bwMode="auto">
            <a:xfrm>
              <a:off x="3379" y="1389"/>
              <a:ext cx="134" cy="194"/>
            </a:xfrm>
            <a:prstGeom prst="rect">
              <a:avLst/>
            </a:prstGeom>
            <a:noFill/>
            <a:ln w="9525">
              <a:noFill/>
              <a:miter lim="800000"/>
              <a:headEnd/>
              <a:tailEnd/>
            </a:ln>
          </p:spPr>
          <p:txBody>
            <a:bodyPr wrap="none">
              <a:spAutoFit/>
            </a:bodyPr>
            <a:lstStyle/>
            <a:p>
              <a:r>
                <a:rPr lang="en-US" altLang="zh-CN" sz="1400"/>
                <a:t>x</a:t>
              </a:r>
            </a:p>
          </p:txBody>
        </p:sp>
        <p:sp>
          <p:nvSpPr>
            <p:cNvPr id="22543" name="Text Box 8"/>
            <p:cNvSpPr txBox="1">
              <a:spLocks noChangeArrowheads="1"/>
            </p:cNvSpPr>
            <p:nvPr/>
          </p:nvSpPr>
          <p:spPr bwMode="auto">
            <a:xfrm>
              <a:off x="2958" y="1583"/>
              <a:ext cx="369" cy="194"/>
            </a:xfrm>
            <a:prstGeom prst="rect">
              <a:avLst/>
            </a:prstGeom>
            <a:noFill/>
            <a:ln w="9525">
              <a:noFill/>
              <a:miter lim="800000"/>
              <a:headEnd/>
              <a:tailEnd/>
            </a:ln>
          </p:spPr>
          <p:txBody>
            <a:bodyPr wrap="none">
              <a:spAutoFit/>
            </a:bodyPr>
            <a:lstStyle/>
            <a:p>
              <a:r>
                <a:rPr lang="en-US" altLang="zh-CN" sz="1400"/>
                <a:t>0x1000</a:t>
              </a:r>
            </a:p>
          </p:txBody>
        </p:sp>
      </p:grpSp>
      <p:grpSp>
        <p:nvGrpSpPr>
          <p:cNvPr id="3" name="Group 9"/>
          <p:cNvGrpSpPr>
            <a:grpSpLocks/>
          </p:cNvGrpSpPr>
          <p:nvPr/>
        </p:nvGrpSpPr>
        <p:grpSpPr bwMode="auto">
          <a:xfrm>
            <a:off x="6197706" y="1845099"/>
            <a:ext cx="1756544" cy="647850"/>
            <a:chOff x="3049" y="903"/>
            <a:chExt cx="829" cy="408"/>
          </a:xfrm>
        </p:grpSpPr>
        <p:sp>
          <p:nvSpPr>
            <p:cNvPr id="22539" name="Text Box 10"/>
            <p:cNvSpPr txBox="1">
              <a:spLocks noChangeArrowheads="1"/>
            </p:cNvSpPr>
            <p:nvPr/>
          </p:nvSpPr>
          <p:spPr bwMode="auto">
            <a:xfrm>
              <a:off x="3107" y="1117"/>
              <a:ext cx="771" cy="194"/>
            </a:xfrm>
            <a:prstGeom prst="rect">
              <a:avLst/>
            </a:prstGeom>
            <a:solidFill>
              <a:schemeClr val="accent1"/>
            </a:solidFill>
            <a:ln w="9525">
              <a:solidFill>
                <a:schemeClr val="tx1"/>
              </a:solidFill>
              <a:miter lim="800000"/>
              <a:headEnd/>
              <a:tailEnd/>
            </a:ln>
          </p:spPr>
          <p:txBody>
            <a:bodyPr>
              <a:spAutoFit/>
            </a:bodyPr>
            <a:lstStyle/>
            <a:p>
              <a:pPr>
                <a:spcBef>
                  <a:spcPct val="50000"/>
                </a:spcBef>
              </a:pPr>
              <a:endParaRPr lang="zh-CN" altLang="zh-CN" sz="1400"/>
            </a:p>
          </p:txBody>
        </p:sp>
        <p:sp>
          <p:nvSpPr>
            <p:cNvPr id="22540" name="Text Box 11"/>
            <p:cNvSpPr txBox="1">
              <a:spLocks noChangeArrowheads="1"/>
            </p:cNvSpPr>
            <p:nvPr/>
          </p:nvSpPr>
          <p:spPr bwMode="auto">
            <a:xfrm>
              <a:off x="3049" y="903"/>
              <a:ext cx="186" cy="194"/>
            </a:xfrm>
            <a:prstGeom prst="rect">
              <a:avLst/>
            </a:prstGeom>
            <a:noFill/>
            <a:ln w="9525">
              <a:noFill/>
              <a:miter lim="800000"/>
              <a:headEnd/>
              <a:tailEnd/>
            </a:ln>
          </p:spPr>
          <p:txBody>
            <a:bodyPr wrap="none">
              <a:spAutoFit/>
            </a:bodyPr>
            <a:lstStyle/>
            <a:p>
              <a:r>
                <a:rPr lang="en-US" altLang="zh-CN" sz="1400"/>
                <a:t>px</a:t>
              </a:r>
            </a:p>
          </p:txBody>
        </p:sp>
      </p:grpSp>
      <p:sp>
        <p:nvSpPr>
          <p:cNvPr id="45072" name="Text Box 16"/>
          <p:cNvSpPr txBox="1">
            <a:spLocks noChangeArrowheads="1"/>
          </p:cNvSpPr>
          <p:nvPr/>
        </p:nvSpPr>
        <p:spPr bwMode="auto">
          <a:xfrm>
            <a:off x="6390523" y="2205552"/>
            <a:ext cx="816309" cy="325439"/>
          </a:xfrm>
          <a:prstGeom prst="rect">
            <a:avLst/>
          </a:prstGeom>
          <a:noFill/>
          <a:ln w="9525">
            <a:noFill/>
            <a:miter lim="800000"/>
            <a:headEnd/>
            <a:tailEnd/>
          </a:ln>
        </p:spPr>
        <p:txBody>
          <a:bodyPr wrap="none" lIns="108932" tIns="54466" rIns="108932" bIns="54466">
            <a:spAutoFit/>
          </a:bodyPr>
          <a:lstStyle/>
          <a:p>
            <a:r>
              <a:rPr lang="en-US" altLang="zh-CN" sz="1400"/>
              <a:t>0x1000</a:t>
            </a:r>
          </a:p>
        </p:txBody>
      </p:sp>
      <p:sp>
        <p:nvSpPr>
          <p:cNvPr id="45073" name="Line 17"/>
          <p:cNvSpPr>
            <a:spLocks noChangeShapeType="1"/>
          </p:cNvSpPr>
          <p:nvPr/>
        </p:nvSpPr>
        <p:spPr bwMode="auto">
          <a:xfrm>
            <a:off x="7352484" y="2350046"/>
            <a:ext cx="1248016" cy="935256"/>
          </a:xfrm>
          <a:prstGeom prst="line">
            <a:avLst/>
          </a:prstGeom>
          <a:noFill/>
          <a:ln w="19050">
            <a:solidFill>
              <a:schemeClr val="tx1"/>
            </a:solidFill>
            <a:round/>
            <a:headEnd/>
            <a:tailEnd type="triangle" w="med" len="med"/>
          </a:ln>
        </p:spPr>
        <p:txBody>
          <a:bodyPr wrap="none" lIns="108932" tIns="54466" rIns="108932" bIns="54466">
            <a:spAutoFit/>
          </a:bodyPr>
          <a:lstStyle/>
          <a:p>
            <a:endParaRPr lang="zh-CN" altLang="en-US"/>
          </a:p>
        </p:txBody>
      </p:sp>
      <p:sp>
        <p:nvSpPr>
          <p:cNvPr id="4" name="矩形 3"/>
          <p:cNvSpPr/>
          <p:nvPr/>
        </p:nvSpPr>
        <p:spPr>
          <a:xfrm>
            <a:off x="773758" y="6290322"/>
            <a:ext cx="1666221" cy="556272"/>
          </a:xfrm>
          <a:prstGeom prst="rect">
            <a:avLst/>
          </a:prstGeom>
        </p:spPr>
        <p:txBody>
          <a:bodyPr wrap="none" lIns="108932" tIns="54466" rIns="108932" bIns="54466">
            <a:spAutoFit/>
          </a:bodyPr>
          <a:lstStyle/>
          <a:p>
            <a:pPr lvl="1">
              <a:buFont typeface="Wingdings" pitchFamily="2" charset="2"/>
              <a:buNone/>
            </a:pPr>
            <a:r>
              <a:rPr lang="en-US" altLang="zh-CN" sz="2900" b="0" dirty="0"/>
              <a:t>y =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0" dur="500"/>
                                        <p:tgtEl>
                                          <p:spTgt spid="450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3" dur="500"/>
                                        <p:tgtEl>
                                          <p:spTgt spid="450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8" dur="500"/>
                                        <p:tgtEl>
                                          <p:spTgt spid="45059">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31" dur="500"/>
                                        <p:tgtEl>
                                          <p:spTgt spid="4505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5072"/>
                                        </p:tgtEl>
                                        <p:attrNameLst>
                                          <p:attrName>style.visibility</p:attrName>
                                        </p:attrNameLst>
                                      </p:cBhvr>
                                      <p:to>
                                        <p:strVal val="visible"/>
                                      </p:to>
                                    </p:set>
                                    <p:anim calcmode="lin" valueType="num">
                                      <p:cBhvr additive="base">
                                        <p:cTn id="36" dur="500" fill="hold"/>
                                        <p:tgtEl>
                                          <p:spTgt spid="45072"/>
                                        </p:tgtEl>
                                        <p:attrNameLst>
                                          <p:attrName>ppt_x</p:attrName>
                                        </p:attrNameLst>
                                      </p:cBhvr>
                                      <p:tavLst>
                                        <p:tav tm="0">
                                          <p:val>
                                            <p:strVal val="#ppt_x"/>
                                          </p:val>
                                        </p:tav>
                                        <p:tav tm="100000">
                                          <p:val>
                                            <p:strVal val="#ppt_x"/>
                                          </p:val>
                                        </p:tav>
                                      </p:tavLst>
                                    </p:anim>
                                    <p:anim calcmode="lin" valueType="num">
                                      <p:cBhvr additive="base">
                                        <p:cTn id="37" dur="500" fill="hold"/>
                                        <p:tgtEl>
                                          <p:spTgt spid="4507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5073"/>
                                        </p:tgtEl>
                                        <p:attrNameLst>
                                          <p:attrName>style.visibility</p:attrName>
                                        </p:attrNameLst>
                                      </p:cBhvr>
                                      <p:to>
                                        <p:strVal val="visible"/>
                                      </p:to>
                                    </p:set>
                                    <p:anim calcmode="lin" valueType="num">
                                      <p:cBhvr additive="base">
                                        <p:cTn id="40" dur="500" fill="hold"/>
                                        <p:tgtEl>
                                          <p:spTgt spid="45073"/>
                                        </p:tgtEl>
                                        <p:attrNameLst>
                                          <p:attrName>ppt_x</p:attrName>
                                        </p:attrNameLst>
                                      </p:cBhvr>
                                      <p:tavLst>
                                        <p:tav tm="0">
                                          <p:val>
                                            <p:strVal val="#ppt_x"/>
                                          </p:val>
                                        </p:tav>
                                        <p:tav tm="100000">
                                          <p:val>
                                            <p:strVal val="#ppt_x"/>
                                          </p:val>
                                        </p:tav>
                                      </p:tavLst>
                                    </p:anim>
                                    <p:anim calcmode="lin" valueType="num">
                                      <p:cBhvr additive="base">
                                        <p:cTn id="41" dur="500" fill="hold"/>
                                        <p:tgtEl>
                                          <p:spTgt spid="4507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46" dur="500"/>
                                        <p:tgtEl>
                                          <p:spTgt spid="45059">
                                            <p:txEl>
                                              <p:pRg st="5" end="5"/>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5059">
                                            <p:txEl>
                                              <p:pRg st="6" end="6"/>
                                            </p:txEl>
                                          </p:spTgt>
                                        </p:tgtEl>
                                        <p:attrNameLst>
                                          <p:attrName>style.visibility</p:attrName>
                                        </p:attrNameLst>
                                      </p:cBhvr>
                                      <p:to>
                                        <p:strVal val="visible"/>
                                      </p:to>
                                    </p:set>
                                    <p:animEffect transition="in" filter="blinds(horizontal)">
                                      <p:cBhvr>
                                        <p:cTn id="49" dur="500"/>
                                        <p:tgtEl>
                                          <p:spTgt spid="45059">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grpId="0" nodeType="clickEffect">
                                  <p:stCondLst>
                                    <p:cond delay="0"/>
                                  </p:stCondLst>
                                  <p:childTnLst>
                                    <p:set>
                                      <p:cBhvr>
                                        <p:cTn id="53" dur="1" fill="hold">
                                          <p:stCondLst>
                                            <p:cond delay="0"/>
                                          </p:stCondLst>
                                        </p:cTn>
                                        <p:tgtEl>
                                          <p:spTgt spid="214023"/>
                                        </p:tgtEl>
                                        <p:attrNameLst>
                                          <p:attrName>style.visibility</p:attrName>
                                        </p:attrNameLst>
                                      </p:cBhvr>
                                      <p:to>
                                        <p:strVal val="visible"/>
                                      </p:to>
                                    </p:set>
                                    <p:animEffect transition="in" filter="strips(downLeft)">
                                      <p:cBhvr>
                                        <p:cTn id="54" dur="500"/>
                                        <p:tgtEl>
                                          <p:spTgt spid="214023"/>
                                        </p:tgtEl>
                                      </p:cBhvr>
                                    </p:animEffect>
                                  </p:childTnLst>
                                </p:cTn>
                              </p:par>
                            </p:childTnLst>
                          </p:cTn>
                        </p:par>
                        <p:par>
                          <p:cTn id="55" fill="hold">
                            <p:stCondLst>
                              <p:cond delay="500"/>
                            </p:stCondLst>
                            <p:childTnLst>
                              <p:par>
                                <p:cTn id="56" presetID="16" presetClass="entr" presetSubtype="21" fill="hold" grpId="0"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barn(inVertical)">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3" grpId="0" animBg="1"/>
      <p:bldP spid="45072" grpId="0"/>
      <p:bldP spid="45073" grpId="0" animBg="1"/>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灯片编号占位符 4"/>
          <p:cNvSpPr>
            <a:spLocks noGrp="1"/>
          </p:cNvSpPr>
          <p:nvPr>
            <p:ph type="sldNum" sz="quarter" idx="11"/>
          </p:nvPr>
        </p:nvSpPr>
        <p:spPr>
          <a:noFill/>
        </p:spPr>
        <p:txBody>
          <a:bodyPr/>
          <a:lstStyle/>
          <a:p>
            <a:fld id="{92BAD51C-8EF8-41D1-9B42-3F7ECB39CD91}" type="slidenum">
              <a:rPr lang="en-US" altLang="zh-CN" smtClean="0"/>
              <a:pPr/>
              <a:t>44</a:t>
            </a:fld>
            <a:endParaRPr lang="en-US" altLang="zh-CN"/>
          </a:p>
        </p:txBody>
      </p:sp>
      <p:sp>
        <p:nvSpPr>
          <p:cNvPr id="23556" name="Rectangle 2"/>
          <p:cNvSpPr>
            <a:spLocks noGrp="1" noChangeArrowheads="1"/>
          </p:cNvSpPr>
          <p:nvPr>
            <p:ph type="title"/>
          </p:nvPr>
        </p:nvSpPr>
        <p:spPr/>
        <p:txBody>
          <a:bodyPr/>
          <a:lstStyle/>
          <a:p>
            <a:r>
              <a:rPr lang="zh-CN" altLang="en-US">
                <a:solidFill>
                  <a:schemeClr val="tx1"/>
                </a:solidFill>
                <a:ea typeface="宋体" pitchFamily="2" charset="-122"/>
              </a:rPr>
              <a:t>指针和地址（续）</a:t>
            </a:r>
          </a:p>
        </p:txBody>
      </p:sp>
      <p:sp>
        <p:nvSpPr>
          <p:cNvPr id="46083" name="Rectangle 3"/>
          <p:cNvSpPr>
            <a:spLocks noGrp="1" noChangeArrowheads="1"/>
          </p:cNvSpPr>
          <p:nvPr>
            <p:ph type="body" idx="1"/>
          </p:nvPr>
        </p:nvSpPr>
        <p:spPr/>
        <p:txBody>
          <a:bodyPr/>
          <a:lstStyle/>
          <a:p>
            <a:pPr marL="0" indent="0">
              <a:lnSpc>
                <a:spcPct val="80000"/>
              </a:lnSpc>
              <a:buNone/>
            </a:pPr>
            <a:r>
              <a:rPr lang="zh-CN" altLang="en-US" dirty="0">
                <a:solidFill>
                  <a:srgbClr val="0033CC"/>
                </a:solidFill>
                <a:latin typeface="楷体" pitchFamily="49" charset="-122"/>
                <a:ea typeface="楷体" pitchFamily="49" charset="-122"/>
              </a:rPr>
              <a:t>注意：使用任何指针变量之前必须先给它赋一个所指合法具体对象的地址值。</a:t>
            </a:r>
            <a:endParaRPr lang="zh-CN" altLang="en-US" b="0" dirty="0">
              <a:solidFill>
                <a:srgbClr val="0033CC"/>
              </a:solidFill>
              <a:latin typeface="楷体" pitchFamily="49" charset="-122"/>
              <a:ea typeface="楷体" pitchFamily="49" charset="-122"/>
            </a:endParaRPr>
          </a:p>
          <a:p>
            <a:pPr marL="0" indent="0">
              <a:lnSpc>
                <a:spcPct val="80000"/>
              </a:lnSpc>
              <a:buNone/>
            </a:pPr>
            <a:r>
              <a:rPr lang="zh-CN" altLang="en-US" b="0" dirty="0">
                <a:ea typeface="宋体" pitchFamily="2" charset="-122"/>
              </a:rPr>
              <a:t>如下面用法是否有错？</a:t>
            </a:r>
          </a:p>
          <a:p>
            <a:pPr marL="0" indent="0">
              <a:lnSpc>
                <a:spcPct val="80000"/>
              </a:lnSpc>
              <a:buNone/>
            </a:pPr>
            <a:r>
              <a:rPr lang="en-US" altLang="zh-CN" b="0" dirty="0">
                <a:ea typeface="宋体" pitchFamily="2" charset="-122"/>
              </a:rPr>
              <a:t>1</a:t>
            </a:r>
            <a:r>
              <a:rPr lang="zh-CN" altLang="en-US" b="0" dirty="0">
                <a:ea typeface="宋体" pitchFamily="2" charset="-122"/>
              </a:rPr>
              <a:t>）	</a:t>
            </a:r>
            <a:r>
              <a:rPr lang="en-US" altLang="zh-CN" b="0" dirty="0" err="1">
                <a:ea typeface="宋体" pitchFamily="2" charset="-122"/>
              </a:rPr>
              <a:t>int</a:t>
            </a:r>
            <a:r>
              <a:rPr lang="en-US" altLang="zh-CN" b="0" dirty="0">
                <a:ea typeface="宋体" pitchFamily="2" charset="-122"/>
              </a:rPr>
              <a:t> x = 1;</a:t>
            </a:r>
          </a:p>
          <a:p>
            <a:pPr marL="0" indent="0">
              <a:lnSpc>
                <a:spcPct val="80000"/>
              </a:lnSpc>
              <a:buNone/>
            </a:pPr>
            <a:r>
              <a:rPr lang="en-US" altLang="zh-CN" b="0" dirty="0">
                <a:ea typeface="宋体" pitchFamily="2" charset="-122"/>
              </a:rPr>
              <a:t>	</a:t>
            </a:r>
            <a:r>
              <a:rPr lang="en-US" altLang="zh-CN" b="0" dirty="0" err="1">
                <a:ea typeface="宋体" pitchFamily="2" charset="-122"/>
              </a:rPr>
              <a:t>int</a:t>
            </a:r>
            <a:r>
              <a:rPr lang="en-US" altLang="zh-CN" b="0" dirty="0">
                <a:ea typeface="宋体" pitchFamily="2" charset="-122"/>
              </a:rPr>
              <a:t> *</a:t>
            </a:r>
            <a:r>
              <a:rPr lang="en-US" altLang="zh-CN" b="0" dirty="0" err="1">
                <a:ea typeface="宋体" pitchFamily="2" charset="-122"/>
              </a:rPr>
              <a:t>px</a:t>
            </a:r>
            <a:r>
              <a:rPr lang="en-US" altLang="zh-CN" b="0" dirty="0">
                <a:ea typeface="宋体" pitchFamily="2" charset="-122"/>
              </a:rPr>
              <a:t>;</a:t>
            </a:r>
          </a:p>
          <a:p>
            <a:pPr marL="0" indent="0">
              <a:lnSpc>
                <a:spcPct val="80000"/>
              </a:lnSpc>
              <a:buNone/>
            </a:pPr>
            <a:r>
              <a:rPr lang="en-US" altLang="zh-CN" b="0" dirty="0">
                <a:ea typeface="宋体" pitchFamily="2" charset="-122"/>
              </a:rPr>
              <a:t>	*</a:t>
            </a:r>
            <a:r>
              <a:rPr lang="en-US" altLang="zh-CN" b="0" dirty="0" err="1">
                <a:ea typeface="宋体" pitchFamily="2" charset="-122"/>
              </a:rPr>
              <a:t>px</a:t>
            </a:r>
            <a:r>
              <a:rPr lang="en-US" altLang="zh-CN" b="0" dirty="0">
                <a:ea typeface="宋体" pitchFamily="2" charset="-122"/>
              </a:rPr>
              <a:t> = x;</a:t>
            </a:r>
          </a:p>
          <a:p>
            <a:pPr marL="0" indent="0">
              <a:lnSpc>
                <a:spcPct val="80000"/>
              </a:lnSpc>
              <a:buNone/>
            </a:pPr>
            <a:r>
              <a:rPr lang="en-US" altLang="zh-CN" b="0" dirty="0">
                <a:ea typeface="宋体" pitchFamily="2" charset="-122"/>
              </a:rPr>
              <a:t>2</a:t>
            </a:r>
            <a:r>
              <a:rPr lang="zh-CN" altLang="en-US" b="0" dirty="0">
                <a:ea typeface="宋体" pitchFamily="2" charset="-122"/>
              </a:rPr>
              <a:t>）	</a:t>
            </a:r>
            <a:r>
              <a:rPr lang="en-US" altLang="zh-CN" b="0" dirty="0">
                <a:ea typeface="宋体" pitchFamily="2" charset="-122"/>
              </a:rPr>
              <a:t>char *string;</a:t>
            </a:r>
          </a:p>
          <a:p>
            <a:pPr marL="0" indent="0">
              <a:lnSpc>
                <a:spcPct val="80000"/>
              </a:lnSpc>
              <a:buNone/>
            </a:pPr>
            <a:r>
              <a:rPr lang="en-US" altLang="zh-CN" b="0" dirty="0">
                <a:ea typeface="宋体" pitchFamily="2" charset="-122"/>
              </a:rPr>
              <a:t>	</a:t>
            </a:r>
            <a:r>
              <a:rPr lang="en-US" altLang="zh-CN" b="0" dirty="0" err="1">
                <a:ea typeface="宋体" pitchFamily="2" charset="-122"/>
              </a:rPr>
              <a:t>scanf</a:t>
            </a:r>
            <a:r>
              <a:rPr lang="en-US" altLang="zh-CN" b="0" dirty="0">
                <a:ea typeface="宋体" pitchFamily="2" charset="-122"/>
              </a:rPr>
              <a:t>(“%s”, string);</a:t>
            </a:r>
          </a:p>
          <a:p>
            <a:pPr marL="0" indent="0">
              <a:lnSpc>
                <a:spcPct val="80000"/>
              </a:lnSpc>
              <a:buNone/>
            </a:pPr>
            <a:r>
              <a:rPr lang="en-US" altLang="zh-CN" b="0" dirty="0">
                <a:ea typeface="宋体" pitchFamily="2" charset="-122"/>
              </a:rPr>
              <a:t>	</a:t>
            </a:r>
            <a:r>
              <a:rPr lang="en-US" altLang="zh-CN" b="0" dirty="0" err="1">
                <a:ea typeface="宋体" pitchFamily="2" charset="-122"/>
              </a:rPr>
              <a:t>strcpy</a:t>
            </a:r>
            <a:r>
              <a:rPr lang="en-US" altLang="zh-CN" b="0" dirty="0">
                <a:ea typeface="宋体" pitchFamily="2" charset="-122"/>
              </a:rPr>
              <a:t>(string, “Hello”);</a:t>
            </a:r>
          </a:p>
          <a:p>
            <a:pPr marL="0" indent="0">
              <a:lnSpc>
                <a:spcPct val="80000"/>
              </a:lnSpc>
              <a:buNone/>
            </a:pPr>
            <a:endParaRPr lang="en-US" altLang="zh-CN" dirty="0">
              <a:ea typeface="宋体" pitchFamily="2" charset="-122"/>
            </a:endParaRPr>
          </a:p>
        </p:txBody>
      </p:sp>
      <p:sp>
        <p:nvSpPr>
          <p:cNvPr id="46084" name="Text Box 4"/>
          <p:cNvSpPr txBox="1">
            <a:spLocks noChangeArrowheads="1"/>
          </p:cNvSpPr>
          <p:nvPr/>
        </p:nvSpPr>
        <p:spPr bwMode="auto">
          <a:xfrm>
            <a:off x="773758" y="3459902"/>
            <a:ext cx="1194617" cy="694771"/>
          </a:xfrm>
          <a:prstGeom prst="rect">
            <a:avLst/>
          </a:prstGeom>
          <a:noFill/>
          <a:ln w="12700" cap="sq">
            <a:noFill/>
            <a:miter lim="800000"/>
            <a:headEnd type="none" w="sm" len="sm"/>
            <a:tailEnd type="none" w="sm" len="sm"/>
          </a:ln>
        </p:spPr>
        <p:txBody>
          <a:bodyPr wrap="none" lIns="108932" tIns="54466" rIns="108932" bIns="54466">
            <a:spAutoFit/>
          </a:bodyPr>
          <a:lstStyle/>
          <a:p>
            <a:r>
              <a:rPr lang="zh-CN" altLang="en-US" sz="3800" b="0" dirty="0">
                <a:solidFill>
                  <a:srgbClr val="FF0000"/>
                </a:solidFill>
                <a:latin typeface="Times New Roman" pitchFamily="18" charset="0"/>
                <a:ea typeface="华文彩云" pitchFamily="2" charset="-122"/>
              </a:rPr>
              <a:t>错！</a:t>
            </a:r>
          </a:p>
        </p:txBody>
      </p:sp>
      <p:sp>
        <p:nvSpPr>
          <p:cNvPr id="46085" name="Text Box 5"/>
          <p:cNvSpPr txBox="1">
            <a:spLocks noChangeArrowheads="1"/>
          </p:cNvSpPr>
          <p:nvPr/>
        </p:nvSpPr>
        <p:spPr bwMode="auto">
          <a:xfrm>
            <a:off x="773758" y="5229994"/>
            <a:ext cx="1194617" cy="694771"/>
          </a:xfrm>
          <a:prstGeom prst="rect">
            <a:avLst/>
          </a:prstGeom>
          <a:noFill/>
          <a:ln w="12700" cap="sq">
            <a:noFill/>
            <a:miter lim="800000"/>
            <a:headEnd type="none" w="sm" len="sm"/>
            <a:tailEnd type="none" w="sm" len="sm"/>
          </a:ln>
        </p:spPr>
        <p:txBody>
          <a:bodyPr wrap="none" lIns="108932" tIns="54466" rIns="108932" bIns="54466">
            <a:spAutoFit/>
          </a:bodyPr>
          <a:lstStyle/>
          <a:p>
            <a:r>
              <a:rPr lang="zh-CN" altLang="en-US" sz="3800" b="0" dirty="0">
                <a:solidFill>
                  <a:srgbClr val="FF0000"/>
                </a:solidFill>
                <a:latin typeface="Times New Roman" pitchFamily="18" charset="0"/>
                <a:ea typeface="华文彩云" pitchFamily="2" charset="-122"/>
              </a:rPr>
              <a:t>错！</a:t>
            </a:r>
          </a:p>
        </p:txBody>
      </p:sp>
      <p:sp>
        <p:nvSpPr>
          <p:cNvPr id="46086" name="Rectangle 6"/>
          <p:cNvSpPr>
            <a:spLocks noChangeArrowheads="1"/>
          </p:cNvSpPr>
          <p:nvPr/>
        </p:nvSpPr>
        <p:spPr bwMode="auto">
          <a:xfrm>
            <a:off x="4950222" y="5806835"/>
            <a:ext cx="6091792" cy="556272"/>
          </a:xfrm>
          <a:prstGeom prst="rect">
            <a:avLst/>
          </a:prstGeom>
          <a:noFill/>
          <a:ln w="12700" cap="sq">
            <a:noFill/>
            <a:miter lim="800000"/>
            <a:headEnd type="none" w="sm" len="sm"/>
            <a:tailEnd type="none" w="sm" len="sm"/>
          </a:ln>
        </p:spPr>
        <p:txBody>
          <a:bodyPr wrap="none" lIns="108932" tIns="54466" rIns="108932" bIns="54466">
            <a:spAutoFit/>
          </a:bodyPr>
          <a:lstStyle/>
          <a:p>
            <a:r>
              <a:rPr lang="zh-CN" altLang="en-US" sz="2900" dirty="0">
                <a:solidFill>
                  <a:srgbClr val="FF0000"/>
                </a:solidFill>
                <a:latin typeface="Times New Roman" pitchFamily="18" charset="0"/>
              </a:rPr>
              <a:t>上面是在编写</a:t>
            </a:r>
            <a:r>
              <a:rPr lang="en-US" altLang="zh-CN" sz="2900" dirty="0">
                <a:solidFill>
                  <a:srgbClr val="FF0000"/>
                </a:solidFill>
                <a:latin typeface="Times New Roman" pitchFamily="18" charset="0"/>
              </a:rPr>
              <a:t>C</a:t>
            </a:r>
            <a:r>
              <a:rPr lang="zh-CN" altLang="en-US" sz="2900" dirty="0">
                <a:solidFill>
                  <a:srgbClr val="FF0000"/>
                </a:solidFill>
                <a:latin typeface="Times New Roman" pitchFamily="18" charset="0"/>
              </a:rPr>
              <a:t>程序时常犯的错误！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5" dur="500"/>
                                        <p:tgtEl>
                                          <p:spTgt spid="4608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18" dur="500"/>
                                        <p:tgtEl>
                                          <p:spTgt spid="4608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1" presetClass="entr" presetSubtype="0" fill="hold" grpId="0" nodeType="clickEffect">
                                  <p:stCondLst>
                                    <p:cond delay="0"/>
                                  </p:stCondLst>
                                  <p:childTnLst>
                                    <p:set>
                                      <p:cBhvr>
                                        <p:cTn id="22" dur="1000">
                                          <p:stCondLst>
                                            <p:cond delay="0"/>
                                          </p:stCondLst>
                                        </p:cTn>
                                        <p:tgtEl>
                                          <p:spTgt spid="460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7" dur="500"/>
                                        <p:tgtEl>
                                          <p:spTgt spid="4608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30" dur="500"/>
                                        <p:tgtEl>
                                          <p:spTgt spid="4608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083">
                                            <p:txEl>
                                              <p:pRg st="7" end="7"/>
                                            </p:txEl>
                                          </p:spTgt>
                                        </p:tgtEl>
                                        <p:attrNameLst>
                                          <p:attrName>style.visibility</p:attrName>
                                        </p:attrNameLst>
                                      </p:cBhvr>
                                      <p:to>
                                        <p:strVal val="visible"/>
                                      </p:to>
                                    </p:set>
                                    <p:animEffect transition="in" filter="blinds(horizontal)">
                                      <p:cBhvr>
                                        <p:cTn id="33" dur="500"/>
                                        <p:tgtEl>
                                          <p:spTgt spid="4608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1" presetClass="entr" presetSubtype="0" fill="hold" grpId="0" nodeType="clickEffect">
                                  <p:stCondLst>
                                    <p:cond delay="0"/>
                                  </p:stCondLst>
                                  <p:childTnLst>
                                    <p:set>
                                      <p:cBhvr>
                                        <p:cTn id="37" dur="1000">
                                          <p:stCondLst>
                                            <p:cond delay="0"/>
                                          </p:stCondLst>
                                        </p:cTn>
                                        <p:tgtEl>
                                          <p:spTgt spid="4608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6086"/>
                                        </p:tgtEl>
                                        <p:attrNameLst>
                                          <p:attrName>style.visibility</p:attrName>
                                        </p:attrNameLst>
                                      </p:cBhvr>
                                      <p:to>
                                        <p:strVal val="visible"/>
                                      </p:to>
                                    </p:set>
                                    <p:anim calcmode="lin" valueType="num">
                                      <p:cBhvr additive="base">
                                        <p:cTn id="42" dur="500" fill="hold"/>
                                        <p:tgtEl>
                                          <p:spTgt spid="46086"/>
                                        </p:tgtEl>
                                        <p:attrNameLst>
                                          <p:attrName>ppt_x</p:attrName>
                                        </p:attrNameLst>
                                      </p:cBhvr>
                                      <p:tavLst>
                                        <p:tav tm="0">
                                          <p:val>
                                            <p:strVal val="#ppt_x"/>
                                          </p:val>
                                        </p:tav>
                                        <p:tav tm="100000">
                                          <p:val>
                                            <p:strVal val="#ppt_x"/>
                                          </p:val>
                                        </p:tav>
                                      </p:tavLst>
                                    </p:anim>
                                    <p:anim calcmode="lin" valueType="num">
                                      <p:cBhvr additive="base">
                                        <p:cTn id="43" dur="500" fill="hold"/>
                                        <p:tgtEl>
                                          <p:spTgt spid="46086"/>
                                        </p:tgtEl>
                                        <p:attrNameLst>
                                          <p:attrName>ppt_y</p:attrName>
                                        </p:attrNameLst>
                                      </p:cBhvr>
                                      <p:tavLst>
                                        <p:tav tm="0">
                                          <p:val>
                                            <p:strVal val="1+#ppt_h/2"/>
                                          </p:val>
                                        </p:tav>
                                        <p:tav tm="100000">
                                          <p:val>
                                            <p:strVal val="#ppt_y"/>
                                          </p:val>
                                        </p:tav>
                                      </p:tavLst>
                                    </p:anim>
                                  </p:childTnLst>
                                  <p:subTnLst>
                                    <p:audio>
                                      <p:cMediaNode mute="1">
                                        <p:cTn display="0" masterRel="sameClick">
                                          <p:stCondLst>
                                            <p:cond evt="begin" delay="0">
                                              <p:tn val="40"/>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P spid="46085" grpId="0" autoUpdateAnimBg="0"/>
      <p:bldP spid="4608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灯片编号占位符 4"/>
          <p:cNvSpPr>
            <a:spLocks noGrp="1"/>
          </p:cNvSpPr>
          <p:nvPr>
            <p:ph type="sldNum" sz="quarter" idx="11"/>
          </p:nvPr>
        </p:nvSpPr>
        <p:spPr>
          <a:noFill/>
        </p:spPr>
        <p:txBody>
          <a:bodyPr/>
          <a:lstStyle/>
          <a:p>
            <a:fld id="{0182C6B6-A5B0-4668-BBA3-8F57DCA49048}" type="slidenum">
              <a:rPr lang="en-US" altLang="zh-CN" smtClean="0"/>
              <a:pPr/>
              <a:t>45</a:t>
            </a:fld>
            <a:endParaRPr lang="en-US" altLang="zh-CN"/>
          </a:p>
        </p:txBody>
      </p:sp>
      <p:sp>
        <p:nvSpPr>
          <p:cNvPr id="24580" name="Rectangle 2"/>
          <p:cNvSpPr>
            <a:spLocks noGrp="1" noChangeArrowheads="1"/>
          </p:cNvSpPr>
          <p:nvPr>
            <p:ph type="title"/>
          </p:nvPr>
        </p:nvSpPr>
        <p:spPr/>
        <p:txBody>
          <a:bodyPr/>
          <a:lstStyle/>
          <a:p>
            <a:r>
              <a:rPr lang="zh-CN" altLang="en-US" dirty="0">
                <a:solidFill>
                  <a:schemeClr val="tx1"/>
                </a:solidFill>
                <a:ea typeface="宋体" pitchFamily="2" charset="-122"/>
              </a:rPr>
              <a:t>指针和地址（续）</a:t>
            </a:r>
          </a:p>
        </p:txBody>
      </p:sp>
      <p:sp>
        <p:nvSpPr>
          <p:cNvPr id="47107" name="Rectangle 3"/>
          <p:cNvSpPr>
            <a:spLocks noGrp="1" noChangeArrowheads="1"/>
          </p:cNvSpPr>
          <p:nvPr>
            <p:ph type="body" idx="1"/>
          </p:nvPr>
        </p:nvSpPr>
        <p:spPr>
          <a:xfrm>
            <a:off x="751307" y="1125538"/>
            <a:ext cx="10535620" cy="4879778"/>
          </a:xfrm>
        </p:spPr>
        <p:txBody>
          <a:bodyPr/>
          <a:lstStyle/>
          <a:p>
            <a:pPr>
              <a:spcBef>
                <a:spcPts val="600"/>
              </a:spcBef>
              <a:defRPr/>
            </a:pPr>
            <a:r>
              <a:rPr lang="zh-CN" altLang="en-US" b="0" dirty="0">
                <a:ea typeface="宋体" pitchFamily="2" charset="-122"/>
              </a:rPr>
              <a:t>如何使一个指针指向一个具体对象：</a:t>
            </a:r>
          </a:p>
          <a:p>
            <a:pPr lvl="1">
              <a:spcBef>
                <a:spcPts val="600"/>
              </a:spcBef>
              <a:defRPr/>
            </a:pPr>
            <a:r>
              <a:rPr lang="zh-CN" altLang="en-US" dirty="0">
                <a:ea typeface="宋体" pitchFamily="2" charset="-122"/>
              </a:rPr>
              <a:t>通过</a:t>
            </a:r>
            <a:r>
              <a:rPr lang="en-US" altLang="zh-CN" dirty="0">
                <a:ea typeface="宋体" pitchFamily="2" charset="-122"/>
              </a:rPr>
              <a:t>&amp;</a:t>
            </a:r>
            <a:r>
              <a:rPr lang="zh-CN" altLang="en-US" dirty="0">
                <a:ea typeface="宋体" pitchFamily="2" charset="-122"/>
              </a:rPr>
              <a:t>运算符使指针指向某个对象。如：</a:t>
            </a:r>
          </a:p>
          <a:p>
            <a:pPr lvl="2" indent="0">
              <a:spcBef>
                <a:spcPts val="600"/>
              </a:spcBef>
              <a:buNone/>
              <a:defRPr/>
            </a:pPr>
            <a:r>
              <a:rPr lang="en-US" altLang="zh-CN" sz="2200" dirty="0" err="1">
                <a:solidFill>
                  <a:srgbClr val="0033CC"/>
                </a:solidFill>
                <a:latin typeface="Times New Roman" pitchFamily="18" charset="0"/>
                <a:ea typeface="宋体" pitchFamily="2" charset="-122"/>
                <a:cs typeface="Times New Roman" pitchFamily="18" charset="0"/>
              </a:rPr>
              <a:t>int</a:t>
            </a:r>
            <a:r>
              <a:rPr lang="en-US" altLang="zh-CN" sz="2200" dirty="0">
                <a:solidFill>
                  <a:srgbClr val="0033CC"/>
                </a:solidFill>
                <a:latin typeface="Times New Roman" pitchFamily="18" charset="0"/>
                <a:ea typeface="宋体" pitchFamily="2" charset="-122"/>
                <a:cs typeface="Times New Roman" pitchFamily="18" charset="0"/>
              </a:rPr>
              <a:t> n=10, *</a:t>
            </a:r>
            <a:r>
              <a:rPr lang="en-US" altLang="zh-CN" sz="2200" dirty="0" err="1">
                <a:solidFill>
                  <a:srgbClr val="0033CC"/>
                </a:solidFill>
                <a:latin typeface="Times New Roman" pitchFamily="18" charset="0"/>
                <a:ea typeface="宋体" pitchFamily="2" charset="-122"/>
                <a:cs typeface="Times New Roman" pitchFamily="18" charset="0"/>
              </a:rPr>
              <a:t>px</a:t>
            </a:r>
            <a:r>
              <a:rPr lang="en-US" altLang="zh-CN" sz="2200" dirty="0">
                <a:solidFill>
                  <a:srgbClr val="0033CC"/>
                </a:solidFill>
                <a:latin typeface="Times New Roman" pitchFamily="18" charset="0"/>
                <a:ea typeface="宋体" pitchFamily="2" charset="-122"/>
                <a:cs typeface="Times New Roman" pitchFamily="18" charset="0"/>
              </a:rPr>
              <a:t>;</a:t>
            </a:r>
          </a:p>
          <a:p>
            <a:pPr lvl="2" indent="0">
              <a:spcBef>
                <a:spcPts val="600"/>
              </a:spcBef>
              <a:buNone/>
              <a:defRPr/>
            </a:pPr>
            <a:r>
              <a:rPr lang="en-US" altLang="zh-CN" sz="2200" dirty="0" err="1">
                <a:solidFill>
                  <a:srgbClr val="0033CC"/>
                </a:solidFill>
                <a:latin typeface="Times New Roman" pitchFamily="18" charset="0"/>
                <a:ea typeface="宋体" pitchFamily="2" charset="-122"/>
                <a:cs typeface="Times New Roman" pitchFamily="18" charset="0"/>
              </a:rPr>
              <a:t>px</a:t>
            </a:r>
            <a:r>
              <a:rPr lang="en-US" altLang="zh-CN" sz="2200" dirty="0">
                <a:solidFill>
                  <a:srgbClr val="0033CC"/>
                </a:solidFill>
                <a:latin typeface="Times New Roman" pitchFamily="18" charset="0"/>
                <a:ea typeface="宋体" pitchFamily="2" charset="-122"/>
                <a:cs typeface="Times New Roman" pitchFamily="18" charset="0"/>
              </a:rPr>
              <a:t> = &amp;n;</a:t>
            </a:r>
          </a:p>
          <a:p>
            <a:pPr lvl="1">
              <a:spcBef>
                <a:spcPts val="600"/>
              </a:spcBef>
              <a:defRPr/>
            </a:pPr>
            <a:r>
              <a:rPr lang="zh-CN" altLang="en-US" dirty="0">
                <a:ea typeface="宋体" pitchFamily="2" charset="-122"/>
              </a:rPr>
              <a:t>将另一个同类型的（已指向具体对象的）指针赋给它以获得值，两指针指向同一对象。如，           </a:t>
            </a:r>
          </a:p>
          <a:p>
            <a:pPr lvl="2" indent="0">
              <a:spcBef>
                <a:spcPts val="600"/>
              </a:spcBef>
              <a:buNone/>
              <a:defRPr/>
            </a:pPr>
            <a:r>
              <a:rPr lang="en-US" altLang="zh-CN" sz="2000" dirty="0" err="1">
                <a:solidFill>
                  <a:srgbClr val="0033CC"/>
                </a:solidFill>
                <a:latin typeface="Times New Roman" pitchFamily="18" charset="0"/>
                <a:ea typeface="宋体" pitchFamily="2" charset="-122"/>
                <a:cs typeface="Times New Roman" pitchFamily="18" charset="0"/>
              </a:rPr>
              <a:t>int</a:t>
            </a:r>
            <a:r>
              <a:rPr lang="en-US" altLang="zh-CN" sz="2000" dirty="0">
                <a:solidFill>
                  <a:srgbClr val="0033CC"/>
                </a:solidFill>
                <a:latin typeface="Times New Roman" pitchFamily="18" charset="0"/>
                <a:ea typeface="宋体" pitchFamily="2" charset="-122"/>
                <a:cs typeface="Times New Roman" pitchFamily="18" charset="0"/>
              </a:rPr>
              <a:t> n=10, *</a:t>
            </a:r>
            <a:r>
              <a:rPr lang="en-US" altLang="zh-CN" sz="2000" dirty="0" err="1">
                <a:solidFill>
                  <a:srgbClr val="0033CC"/>
                </a:solidFill>
                <a:latin typeface="Times New Roman" pitchFamily="18" charset="0"/>
                <a:ea typeface="宋体" pitchFamily="2" charset="-122"/>
                <a:cs typeface="Times New Roman" pitchFamily="18" charset="0"/>
              </a:rPr>
              <a:t>px</a:t>
            </a:r>
            <a:r>
              <a:rPr lang="en-US" altLang="zh-CN" sz="2000" dirty="0">
                <a:solidFill>
                  <a:srgbClr val="0033CC"/>
                </a:solidFill>
                <a:latin typeface="Times New Roman" pitchFamily="18" charset="0"/>
                <a:ea typeface="宋体" pitchFamily="2" charset="-122"/>
                <a:cs typeface="Times New Roman" pitchFamily="18" charset="0"/>
              </a:rPr>
              <a:t>,*</a:t>
            </a:r>
            <a:r>
              <a:rPr lang="en-US" altLang="zh-CN" sz="2000" dirty="0" err="1">
                <a:solidFill>
                  <a:srgbClr val="0033CC"/>
                </a:solidFill>
                <a:latin typeface="Times New Roman" pitchFamily="18" charset="0"/>
                <a:ea typeface="宋体" pitchFamily="2" charset="-122"/>
                <a:cs typeface="Times New Roman" pitchFamily="18" charset="0"/>
              </a:rPr>
              <a:t>py</a:t>
            </a:r>
            <a:r>
              <a:rPr lang="en-US" altLang="zh-CN" sz="2000" dirty="0">
                <a:solidFill>
                  <a:srgbClr val="0033CC"/>
                </a:solidFill>
                <a:latin typeface="Times New Roman" pitchFamily="18" charset="0"/>
                <a:ea typeface="宋体" pitchFamily="2" charset="-122"/>
                <a:cs typeface="Times New Roman" pitchFamily="18" charset="0"/>
              </a:rPr>
              <a:t>;</a:t>
            </a:r>
          </a:p>
          <a:p>
            <a:pPr lvl="2" indent="0">
              <a:spcBef>
                <a:spcPts val="600"/>
              </a:spcBef>
              <a:buNone/>
              <a:defRPr/>
            </a:pPr>
            <a:r>
              <a:rPr lang="en-US" altLang="zh-CN" sz="2000" dirty="0" err="1">
                <a:solidFill>
                  <a:srgbClr val="0033CC"/>
                </a:solidFill>
                <a:latin typeface="Times New Roman" pitchFamily="18" charset="0"/>
                <a:ea typeface="宋体" pitchFamily="2" charset="-122"/>
                <a:cs typeface="Times New Roman" pitchFamily="18" charset="0"/>
              </a:rPr>
              <a:t>px</a:t>
            </a:r>
            <a:r>
              <a:rPr lang="en-US" altLang="zh-CN" sz="2000" dirty="0">
                <a:solidFill>
                  <a:srgbClr val="0033CC"/>
                </a:solidFill>
                <a:latin typeface="Times New Roman" pitchFamily="18" charset="0"/>
                <a:ea typeface="宋体" pitchFamily="2" charset="-122"/>
                <a:cs typeface="Times New Roman" pitchFamily="18" charset="0"/>
              </a:rPr>
              <a:t> = &amp;n; </a:t>
            </a:r>
            <a:r>
              <a:rPr lang="en-US" altLang="zh-CN" sz="2000" dirty="0" err="1">
                <a:solidFill>
                  <a:srgbClr val="0033CC"/>
                </a:solidFill>
                <a:latin typeface="Times New Roman" pitchFamily="18" charset="0"/>
                <a:ea typeface="宋体" pitchFamily="2" charset="-122"/>
                <a:cs typeface="Times New Roman" pitchFamily="18" charset="0"/>
              </a:rPr>
              <a:t>py</a:t>
            </a:r>
            <a:r>
              <a:rPr lang="en-US" altLang="zh-CN" sz="2000" dirty="0">
                <a:solidFill>
                  <a:srgbClr val="0033CC"/>
                </a:solidFill>
                <a:latin typeface="Times New Roman" pitchFamily="18" charset="0"/>
                <a:ea typeface="宋体" pitchFamily="2" charset="-122"/>
                <a:cs typeface="Times New Roman" pitchFamily="18" charset="0"/>
              </a:rPr>
              <a:t> = </a:t>
            </a:r>
            <a:r>
              <a:rPr lang="en-US" altLang="zh-CN" sz="2000" dirty="0" err="1">
                <a:solidFill>
                  <a:srgbClr val="0033CC"/>
                </a:solidFill>
                <a:latin typeface="Times New Roman" pitchFamily="18" charset="0"/>
                <a:ea typeface="宋体" pitchFamily="2" charset="-122"/>
                <a:cs typeface="Times New Roman" pitchFamily="18" charset="0"/>
              </a:rPr>
              <a:t>px</a:t>
            </a:r>
            <a:r>
              <a:rPr lang="en-US" altLang="zh-CN" sz="2000" dirty="0">
                <a:solidFill>
                  <a:srgbClr val="0033CC"/>
                </a:solidFill>
                <a:latin typeface="Times New Roman" pitchFamily="18" charset="0"/>
                <a:ea typeface="宋体" pitchFamily="2" charset="-122"/>
                <a:cs typeface="Times New Roman" pitchFamily="18" charset="0"/>
              </a:rPr>
              <a:t>; </a:t>
            </a:r>
          </a:p>
          <a:p>
            <a:pPr lvl="2" indent="0">
              <a:spcBef>
                <a:spcPts val="600"/>
              </a:spcBef>
              <a:buNone/>
              <a:defRPr/>
            </a:pPr>
            <a:r>
              <a:rPr lang="en-US" altLang="zh-CN" sz="2000" dirty="0">
                <a:solidFill>
                  <a:srgbClr val="0033CC"/>
                </a:solidFill>
                <a:latin typeface="Times New Roman" pitchFamily="18" charset="0"/>
                <a:ea typeface="宋体" pitchFamily="2" charset="-122"/>
                <a:cs typeface="Times New Roman" pitchFamily="18" charset="0"/>
              </a:rPr>
              <a:t>char </a:t>
            </a:r>
            <a:r>
              <a:rPr lang="en-US" altLang="zh-CN" sz="2000" dirty="0" err="1">
                <a:solidFill>
                  <a:srgbClr val="0033CC"/>
                </a:solidFill>
                <a:latin typeface="Times New Roman" pitchFamily="18" charset="0"/>
                <a:ea typeface="宋体" pitchFamily="2" charset="-122"/>
                <a:cs typeface="Times New Roman" pitchFamily="18" charset="0"/>
              </a:rPr>
              <a:t>str</a:t>
            </a:r>
            <a:r>
              <a:rPr lang="en-US" altLang="zh-CN" sz="2000" dirty="0">
                <a:solidFill>
                  <a:srgbClr val="0033CC"/>
                </a:solidFill>
                <a:latin typeface="Times New Roman" pitchFamily="18" charset="0"/>
                <a:ea typeface="宋体" pitchFamily="2" charset="-122"/>
                <a:cs typeface="Times New Roman" pitchFamily="18" charset="0"/>
              </a:rPr>
              <a:t>[10],*</a:t>
            </a:r>
            <a:r>
              <a:rPr lang="en-US" altLang="zh-CN" sz="2000" dirty="0" err="1">
                <a:solidFill>
                  <a:srgbClr val="0033CC"/>
                </a:solidFill>
                <a:latin typeface="Times New Roman" pitchFamily="18" charset="0"/>
                <a:ea typeface="宋体" pitchFamily="2" charset="-122"/>
                <a:cs typeface="Times New Roman" pitchFamily="18" charset="0"/>
              </a:rPr>
              <a:t>pstr</a:t>
            </a:r>
            <a:r>
              <a:rPr lang="en-US" altLang="zh-CN" sz="2000" dirty="0">
                <a:solidFill>
                  <a:srgbClr val="0033CC"/>
                </a:solidFill>
                <a:latin typeface="Times New Roman" pitchFamily="18" charset="0"/>
                <a:ea typeface="宋体" pitchFamily="2" charset="-122"/>
                <a:cs typeface="Times New Roman" pitchFamily="18" charset="0"/>
              </a:rPr>
              <a:t>;</a:t>
            </a:r>
          </a:p>
          <a:p>
            <a:pPr lvl="2" indent="0">
              <a:spcBef>
                <a:spcPts val="600"/>
              </a:spcBef>
              <a:buNone/>
              <a:defRPr/>
            </a:pPr>
            <a:r>
              <a:rPr lang="en-US" altLang="zh-CN" sz="2000" dirty="0" err="1">
                <a:solidFill>
                  <a:srgbClr val="0033CC"/>
                </a:solidFill>
                <a:latin typeface="Times New Roman" pitchFamily="18" charset="0"/>
                <a:ea typeface="宋体" pitchFamily="2" charset="-122"/>
                <a:cs typeface="Times New Roman" pitchFamily="18" charset="0"/>
              </a:rPr>
              <a:t>pstr</a:t>
            </a:r>
            <a:r>
              <a:rPr lang="en-US" altLang="zh-CN" sz="2000" dirty="0">
                <a:solidFill>
                  <a:srgbClr val="0033CC"/>
                </a:solidFill>
                <a:latin typeface="Times New Roman" pitchFamily="18" charset="0"/>
                <a:ea typeface="宋体" pitchFamily="2" charset="-122"/>
                <a:cs typeface="Times New Roman" pitchFamily="18" charset="0"/>
              </a:rPr>
              <a:t> = </a:t>
            </a:r>
            <a:r>
              <a:rPr lang="en-US" altLang="zh-CN" sz="2000" dirty="0" err="1">
                <a:solidFill>
                  <a:srgbClr val="0033CC"/>
                </a:solidFill>
                <a:latin typeface="Times New Roman" pitchFamily="18" charset="0"/>
                <a:ea typeface="宋体" pitchFamily="2" charset="-122"/>
                <a:cs typeface="Times New Roman" pitchFamily="18" charset="0"/>
              </a:rPr>
              <a:t>str</a:t>
            </a:r>
            <a:r>
              <a:rPr lang="en-US" altLang="zh-CN" sz="2000" dirty="0">
                <a:solidFill>
                  <a:srgbClr val="0033CC"/>
                </a:solidFill>
                <a:latin typeface="Times New Roman" pitchFamily="18" charset="0"/>
                <a:ea typeface="宋体" pitchFamily="2" charset="-122"/>
                <a:cs typeface="Times New Roman" pitchFamily="18" charset="0"/>
              </a:rPr>
              <a:t>; </a:t>
            </a:r>
          </a:p>
          <a:p>
            <a:pPr lvl="1">
              <a:spcBef>
                <a:spcPts val="600"/>
              </a:spcBef>
              <a:defRPr/>
            </a:pPr>
            <a:r>
              <a:rPr lang="zh-CN" altLang="en-US" dirty="0">
                <a:ea typeface="宋体" pitchFamily="2" charset="-122"/>
              </a:rPr>
              <a:t>使用</a:t>
            </a:r>
            <a:r>
              <a:rPr lang="en-US" altLang="zh-CN" dirty="0" err="1">
                <a:ea typeface="宋体" pitchFamily="2" charset="-122"/>
              </a:rPr>
              <a:t>malloc</a:t>
            </a:r>
            <a:r>
              <a:rPr lang="zh-CN" altLang="en-US" dirty="0">
                <a:ea typeface="宋体" pitchFamily="2" charset="-122"/>
              </a:rPr>
              <a:t>或</a:t>
            </a:r>
            <a:r>
              <a:rPr lang="en-US" altLang="zh-CN" dirty="0" err="1">
                <a:ea typeface="宋体" pitchFamily="2" charset="-122"/>
              </a:rPr>
              <a:t>alloc</a:t>
            </a:r>
            <a:r>
              <a:rPr lang="zh-CN" altLang="en-US" dirty="0">
                <a:ea typeface="宋体" pitchFamily="2" charset="-122"/>
              </a:rPr>
              <a:t>等函数给指针分配一个具体空间（动态存储分配）。如</a:t>
            </a:r>
            <a:r>
              <a:rPr lang="en-US" altLang="zh-CN" dirty="0">
                <a:ea typeface="宋体" pitchFamily="2" charset="-122"/>
              </a:rPr>
              <a:t>: </a:t>
            </a:r>
          </a:p>
          <a:p>
            <a:pPr lvl="2">
              <a:spcBef>
                <a:spcPts val="600"/>
              </a:spcBef>
              <a:buFont typeface="Wingdings" pitchFamily="2" charset="2"/>
              <a:buNone/>
              <a:defRPr/>
            </a:pPr>
            <a:r>
              <a:rPr lang="en-US" altLang="zh-CN" dirty="0">
                <a:solidFill>
                  <a:srgbClr val="0033CC"/>
                </a:solidFill>
                <a:latin typeface="Times New Roman" pitchFamily="18" charset="0"/>
                <a:ea typeface="宋体" pitchFamily="2" charset="-122"/>
                <a:cs typeface="Times New Roman" pitchFamily="18" charset="0"/>
              </a:rPr>
              <a:t>p = (char *)</a:t>
            </a:r>
            <a:r>
              <a:rPr lang="en-US" altLang="zh-CN" dirty="0" err="1">
                <a:solidFill>
                  <a:srgbClr val="0033CC"/>
                </a:solidFill>
                <a:latin typeface="Times New Roman" pitchFamily="18" charset="0"/>
                <a:ea typeface="宋体" pitchFamily="2" charset="-122"/>
                <a:cs typeface="Times New Roman" pitchFamily="18" charset="0"/>
              </a:rPr>
              <a:t>malloc</a:t>
            </a:r>
            <a:r>
              <a:rPr lang="en-US" altLang="zh-CN" dirty="0">
                <a:solidFill>
                  <a:srgbClr val="0033CC"/>
                </a:solidFill>
                <a:latin typeface="Times New Roman" pitchFamily="18" charset="0"/>
                <a:ea typeface="宋体" pitchFamily="2" charset="-122"/>
                <a:cs typeface="Times New Roman" pitchFamily="18" charset="0"/>
              </a:rPr>
              <a:t>(</a:t>
            </a:r>
            <a:r>
              <a:rPr lang="en-US" altLang="zh-CN" dirty="0" err="1">
                <a:solidFill>
                  <a:srgbClr val="0033CC"/>
                </a:solidFill>
                <a:latin typeface="Times New Roman" pitchFamily="18" charset="0"/>
                <a:ea typeface="宋体" pitchFamily="2" charset="-122"/>
                <a:cs typeface="Times New Roman" pitchFamily="18" charset="0"/>
              </a:rPr>
              <a:t>strlen</a:t>
            </a:r>
            <a:r>
              <a:rPr lang="en-US" altLang="zh-CN" dirty="0">
                <a:solidFill>
                  <a:srgbClr val="0033CC"/>
                </a:solidFill>
                <a:latin typeface="Times New Roman" pitchFamily="18" charset="0"/>
                <a:ea typeface="宋体" pitchFamily="2" charset="-122"/>
                <a:cs typeface="Times New Roman" pitchFamily="18" charset="0"/>
              </a:rPr>
              <a:t>(s)+1);</a:t>
            </a:r>
          </a:p>
        </p:txBody>
      </p:sp>
      <p:grpSp>
        <p:nvGrpSpPr>
          <p:cNvPr id="2" name="Group 11"/>
          <p:cNvGrpSpPr>
            <a:grpSpLocks/>
          </p:cNvGrpSpPr>
          <p:nvPr/>
        </p:nvGrpSpPr>
        <p:grpSpPr bwMode="auto">
          <a:xfrm>
            <a:off x="6102350" y="4797973"/>
            <a:ext cx="2451535" cy="574807"/>
            <a:chOff x="2358" y="2727"/>
            <a:chExt cx="1157" cy="362"/>
          </a:xfrm>
        </p:grpSpPr>
        <p:sp>
          <p:nvSpPr>
            <p:cNvPr id="24591" name="Rectangle 12"/>
            <p:cNvSpPr>
              <a:spLocks noChangeArrowheads="1"/>
            </p:cNvSpPr>
            <p:nvPr/>
          </p:nvSpPr>
          <p:spPr bwMode="auto">
            <a:xfrm>
              <a:off x="2699" y="2749"/>
              <a:ext cx="816" cy="340"/>
            </a:xfrm>
            <a:prstGeom prst="rect">
              <a:avLst/>
            </a:prstGeom>
            <a:solidFill>
              <a:srgbClr val="0033CC"/>
            </a:solidFill>
            <a:ln w="9525" algn="ctr">
              <a:solidFill>
                <a:schemeClr val="tx1"/>
              </a:solidFill>
              <a:miter lim="800000"/>
              <a:headEnd type="none" w="sm" len="sm"/>
              <a:tailEnd type="none" w="sm" len="sm"/>
            </a:ln>
          </p:spPr>
          <p:txBody>
            <a:bodyPr wrap="none" anchor="ctr"/>
            <a:lstStyle/>
            <a:p>
              <a:pPr algn="ctr"/>
              <a:endParaRPr lang="zh-CN" altLang="zh-CN" sz="2900">
                <a:solidFill>
                  <a:srgbClr val="FF0000"/>
                </a:solidFill>
                <a:latin typeface="Times New Roman" pitchFamily="18" charset="0"/>
              </a:endParaRPr>
            </a:p>
          </p:txBody>
        </p:sp>
        <p:sp>
          <p:nvSpPr>
            <p:cNvPr id="24592" name="Text Box 13"/>
            <p:cNvSpPr txBox="1">
              <a:spLocks noChangeArrowheads="1"/>
            </p:cNvSpPr>
            <p:nvPr/>
          </p:nvSpPr>
          <p:spPr bwMode="auto">
            <a:xfrm>
              <a:off x="2358" y="2727"/>
              <a:ext cx="341" cy="339"/>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900">
                  <a:latin typeface="Times New Roman" pitchFamily="18" charset="0"/>
                </a:rPr>
                <a:t>px</a:t>
              </a:r>
            </a:p>
          </p:txBody>
        </p:sp>
      </p:grpSp>
      <p:sp>
        <p:nvSpPr>
          <p:cNvPr id="210958" name="Freeform 14"/>
          <p:cNvSpPr>
            <a:spLocks/>
          </p:cNvSpPr>
          <p:nvPr/>
        </p:nvSpPr>
        <p:spPr bwMode="auto">
          <a:xfrm>
            <a:off x="7350372" y="3862728"/>
            <a:ext cx="1106051" cy="971776"/>
          </a:xfrm>
          <a:custGeom>
            <a:avLst/>
            <a:gdLst>
              <a:gd name="T0" fmla="*/ 0 w 771"/>
              <a:gd name="T1" fmla="*/ 2147483647 h 771"/>
              <a:gd name="T2" fmla="*/ 2147483647 w 771"/>
              <a:gd name="T3" fmla="*/ 2147483647 h 771"/>
              <a:gd name="T4" fmla="*/ 2147483647 w 771"/>
              <a:gd name="T5" fmla="*/ 0 h 771"/>
              <a:gd name="T6" fmla="*/ 0 60000 65536"/>
              <a:gd name="T7" fmla="*/ 0 60000 65536"/>
              <a:gd name="T8" fmla="*/ 0 60000 65536"/>
              <a:gd name="T9" fmla="*/ 0 w 771"/>
              <a:gd name="T10" fmla="*/ 0 h 771"/>
              <a:gd name="T11" fmla="*/ 771 w 771"/>
              <a:gd name="T12" fmla="*/ 771 h 771"/>
            </a:gdLst>
            <a:ahLst/>
            <a:cxnLst>
              <a:cxn ang="T6">
                <a:pos x="T0" y="T1"/>
              </a:cxn>
              <a:cxn ang="T7">
                <a:pos x="T2" y="T3"/>
              </a:cxn>
              <a:cxn ang="T8">
                <a:pos x="T4" y="T5"/>
              </a:cxn>
            </a:cxnLst>
            <a:rect l="T9" t="T10" r="T11" b="T12"/>
            <a:pathLst>
              <a:path w="771" h="771">
                <a:moveTo>
                  <a:pt x="0" y="771"/>
                </a:moveTo>
                <a:cubicBezTo>
                  <a:pt x="44" y="684"/>
                  <a:pt x="135" y="378"/>
                  <a:pt x="263" y="250"/>
                </a:cubicBezTo>
                <a:cubicBezTo>
                  <a:pt x="391" y="122"/>
                  <a:pt x="665" y="52"/>
                  <a:pt x="771" y="0"/>
                </a:cubicBezTo>
              </a:path>
            </a:pathLst>
          </a:custGeom>
          <a:noFill/>
          <a:ln w="28575">
            <a:solidFill>
              <a:srgbClr val="FF0000"/>
            </a:solidFill>
            <a:round/>
            <a:headEnd type="none" w="sm" len="sm"/>
            <a:tailEnd type="arrow" w="med" len="med"/>
          </a:ln>
        </p:spPr>
        <p:txBody>
          <a:bodyPr wrap="none" lIns="108932" tIns="54466" rIns="108932" bIns="54466" anchor="ctr"/>
          <a:lstStyle/>
          <a:p>
            <a:endParaRPr lang="zh-CN" altLang="en-US"/>
          </a:p>
        </p:txBody>
      </p:sp>
      <p:sp>
        <p:nvSpPr>
          <p:cNvPr id="210959" name="Text Box 15"/>
          <p:cNvSpPr txBox="1">
            <a:spLocks noChangeArrowheads="1"/>
          </p:cNvSpPr>
          <p:nvPr/>
        </p:nvSpPr>
        <p:spPr bwMode="auto">
          <a:xfrm>
            <a:off x="6918116" y="4869437"/>
            <a:ext cx="1921816"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a:solidFill>
                  <a:schemeClr val="bg1"/>
                </a:solidFill>
                <a:latin typeface="Times New Roman" pitchFamily="18" charset="0"/>
              </a:rPr>
              <a:t>0x010f</a:t>
            </a:r>
          </a:p>
        </p:txBody>
      </p:sp>
      <p:sp>
        <p:nvSpPr>
          <p:cNvPr id="210960" name="Text Box 16"/>
          <p:cNvSpPr txBox="1">
            <a:spLocks noChangeArrowheads="1"/>
          </p:cNvSpPr>
          <p:nvPr/>
        </p:nvSpPr>
        <p:spPr bwMode="auto">
          <a:xfrm>
            <a:off x="8505156" y="3357786"/>
            <a:ext cx="1921817" cy="556272"/>
          </a:xfrm>
          <a:prstGeom prst="rect">
            <a:avLst/>
          </a:prstGeom>
          <a:solidFill>
            <a:schemeClr val="accent1"/>
          </a:solid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a:latin typeface="Times New Roman" pitchFamily="18" charset="0"/>
              </a:rPr>
              <a:t>10</a:t>
            </a:r>
          </a:p>
        </p:txBody>
      </p:sp>
      <p:grpSp>
        <p:nvGrpSpPr>
          <p:cNvPr id="3" name="Group 17"/>
          <p:cNvGrpSpPr>
            <a:grpSpLocks/>
          </p:cNvGrpSpPr>
          <p:nvPr/>
        </p:nvGrpSpPr>
        <p:grpSpPr bwMode="auto">
          <a:xfrm>
            <a:off x="9369650" y="4799561"/>
            <a:ext cx="2451535" cy="574807"/>
            <a:chOff x="2358" y="2727"/>
            <a:chExt cx="1157" cy="362"/>
          </a:xfrm>
        </p:grpSpPr>
        <p:sp>
          <p:nvSpPr>
            <p:cNvPr id="24589" name="Rectangle 18"/>
            <p:cNvSpPr>
              <a:spLocks noChangeArrowheads="1"/>
            </p:cNvSpPr>
            <p:nvPr/>
          </p:nvSpPr>
          <p:spPr bwMode="auto">
            <a:xfrm>
              <a:off x="2699" y="2749"/>
              <a:ext cx="816" cy="340"/>
            </a:xfrm>
            <a:prstGeom prst="rect">
              <a:avLst/>
            </a:prstGeom>
            <a:solidFill>
              <a:srgbClr val="0033CC"/>
            </a:solidFill>
            <a:ln w="9525" algn="ctr">
              <a:solidFill>
                <a:schemeClr val="tx1"/>
              </a:solidFill>
              <a:miter lim="800000"/>
              <a:headEnd type="none" w="sm" len="sm"/>
              <a:tailEnd type="none" w="sm" len="sm"/>
            </a:ln>
          </p:spPr>
          <p:txBody>
            <a:bodyPr wrap="none" anchor="ctr"/>
            <a:lstStyle/>
            <a:p>
              <a:pPr algn="ctr"/>
              <a:endParaRPr lang="zh-CN" altLang="zh-CN" sz="2900">
                <a:solidFill>
                  <a:srgbClr val="FF0000"/>
                </a:solidFill>
                <a:latin typeface="Times New Roman" pitchFamily="18" charset="0"/>
              </a:endParaRPr>
            </a:p>
          </p:txBody>
        </p:sp>
        <p:sp>
          <p:nvSpPr>
            <p:cNvPr id="24590" name="Text Box 19"/>
            <p:cNvSpPr txBox="1">
              <a:spLocks noChangeArrowheads="1"/>
            </p:cNvSpPr>
            <p:nvPr/>
          </p:nvSpPr>
          <p:spPr bwMode="auto">
            <a:xfrm>
              <a:off x="2358" y="2727"/>
              <a:ext cx="341" cy="339"/>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900" dirty="0" err="1">
                  <a:latin typeface="Times New Roman" pitchFamily="18" charset="0"/>
                </a:rPr>
                <a:t>py</a:t>
              </a:r>
              <a:endParaRPr lang="en-US" altLang="zh-CN" sz="2900" dirty="0">
                <a:latin typeface="Times New Roman" pitchFamily="18" charset="0"/>
              </a:endParaRPr>
            </a:p>
          </p:txBody>
        </p:sp>
      </p:grpSp>
      <p:sp>
        <p:nvSpPr>
          <p:cNvPr id="210964" name="Text Box 20"/>
          <p:cNvSpPr txBox="1">
            <a:spLocks noChangeArrowheads="1"/>
          </p:cNvSpPr>
          <p:nvPr/>
        </p:nvSpPr>
        <p:spPr bwMode="auto">
          <a:xfrm>
            <a:off x="10187540" y="4871024"/>
            <a:ext cx="1921817"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a:solidFill>
                  <a:schemeClr val="bg1"/>
                </a:solidFill>
                <a:latin typeface="Times New Roman" pitchFamily="18" charset="0"/>
              </a:rPr>
              <a:t>0x010f</a:t>
            </a:r>
          </a:p>
        </p:txBody>
      </p:sp>
      <p:sp>
        <p:nvSpPr>
          <p:cNvPr id="210965" name="Freeform 21"/>
          <p:cNvSpPr>
            <a:spLocks/>
          </p:cNvSpPr>
          <p:nvPr/>
        </p:nvSpPr>
        <p:spPr bwMode="auto">
          <a:xfrm flipH="1">
            <a:off x="10138801" y="3826208"/>
            <a:ext cx="1296749" cy="1008296"/>
          </a:xfrm>
          <a:custGeom>
            <a:avLst/>
            <a:gdLst>
              <a:gd name="T0" fmla="*/ 0 w 771"/>
              <a:gd name="T1" fmla="*/ 2147483647 h 771"/>
              <a:gd name="T2" fmla="*/ 2147483647 w 771"/>
              <a:gd name="T3" fmla="*/ 2147483647 h 771"/>
              <a:gd name="T4" fmla="*/ 2147483647 w 771"/>
              <a:gd name="T5" fmla="*/ 0 h 771"/>
              <a:gd name="T6" fmla="*/ 0 60000 65536"/>
              <a:gd name="T7" fmla="*/ 0 60000 65536"/>
              <a:gd name="T8" fmla="*/ 0 60000 65536"/>
              <a:gd name="T9" fmla="*/ 0 w 771"/>
              <a:gd name="T10" fmla="*/ 0 h 771"/>
              <a:gd name="T11" fmla="*/ 771 w 771"/>
              <a:gd name="T12" fmla="*/ 771 h 771"/>
            </a:gdLst>
            <a:ahLst/>
            <a:cxnLst>
              <a:cxn ang="T6">
                <a:pos x="T0" y="T1"/>
              </a:cxn>
              <a:cxn ang="T7">
                <a:pos x="T2" y="T3"/>
              </a:cxn>
              <a:cxn ang="T8">
                <a:pos x="T4" y="T5"/>
              </a:cxn>
            </a:cxnLst>
            <a:rect l="T9" t="T10" r="T11" b="T12"/>
            <a:pathLst>
              <a:path w="771" h="771">
                <a:moveTo>
                  <a:pt x="0" y="771"/>
                </a:moveTo>
                <a:cubicBezTo>
                  <a:pt x="44" y="684"/>
                  <a:pt x="135" y="378"/>
                  <a:pt x="263" y="250"/>
                </a:cubicBezTo>
                <a:cubicBezTo>
                  <a:pt x="391" y="122"/>
                  <a:pt x="665" y="52"/>
                  <a:pt x="771" y="0"/>
                </a:cubicBezTo>
              </a:path>
            </a:pathLst>
          </a:custGeom>
          <a:noFill/>
          <a:ln w="28575">
            <a:solidFill>
              <a:srgbClr val="FF0000"/>
            </a:solidFill>
            <a:round/>
            <a:headEnd type="none" w="sm" len="sm"/>
            <a:tailEnd type="arrow" w="med" len="med"/>
          </a:ln>
        </p:spPr>
        <p:txBody>
          <a:bodyPr wrap="none" lIns="108932" tIns="54466" rIns="108932" bIns="54466" anchor="ctr"/>
          <a:lstStyle/>
          <a:p>
            <a:endParaRPr lang="zh-CN" altLang="en-US"/>
          </a:p>
        </p:txBody>
      </p:sp>
      <p:sp>
        <p:nvSpPr>
          <p:cNvPr id="16" name="Text Box 19"/>
          <p:cNvSpPr txBox="1">
            <a:spLocks noChangeArrowheads="1"/>
          </p:cNvSpPr>
          <p:nvPr/>
        </p:nvSpPr>
        <p:spPr bwMode="auto">
          <a:xfrm>
            <a:off x="7832342" y="3367756"/>
            <a:ext cx="722536"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dirty="0">
                <a:latin typeface="Times New Roman" pitchFamily="18" charset="0"/>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47107">
                                            <p:txEl>
                                              <p:pRg st="2" end="2"/>
                                            </p:txEl>
                                          </p:spTgt>
                                        </p:tgtEl>
                                        <p:attrNameLst>
                                          <p:attrName>style.visibility</p:attrName>
                                        </p:attrNameLst>
                                      </p:cBhvr>
                                      <p:to>
                                        <p:strVal val="visible"/>
                                      </p:to>
                                    </p:set>
                                    <p:anim calcmode="lin" valueType="num">
                                      <p:cBhvr additive="base">
                                        <p:cTn id="16"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7107">
                                            <p:txEl>
                                              <p:pRg st="3" end="3"/>
                                            </p:txEl>
                                          </p:spTgt>
                                        </p:tgtEl>
                                        <p:attrNameLst>
                                          <p:attrName>style.visibility</p:attrName>
                                        </p:attrNameLst>
                                      </p:cBhvr>
                                      <p:to>
                                        <p:strVal val="visible"/>
                                      </p:to>
                                    </p:set>
                                    <p:anim calcmode="lin" valueType="num">
                                      <p:cBhvr additive="base">
                                        <p:cTn id="20"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26" dur="500"/>
                                        <p:tgtEl>
                                          <p:spTgt spid="4710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107">
                                            <p:txEl>
                                              <p:pRg st="5" end="5"/>
                                            </p:txEl>
                                          </p:spTgt>
                                        </p:tgtEl>
                                        <p:attrNameLst>
                                          <p:attrName>style.visibility</p:attrName>
                                        </p:attrNameLst>
                                      </p:cBhvr>
                                      <p:to>
                                        <p:strVal val="visible"/>
                                      </p:to>
                                    </p:set>
                                    <p:anim calcmode="lin" valueType="num">
                                      <p:cBhvr additive="base">
                                        <p:cTn id="31"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par>
                          <p:cTn id="37" fill="hold">
                            <p:stCondLst>
                              <p:cond delay="1000"/>
                            </p:stCondLst>
                            <p:childTnLst>
                              <p:par>
                                <p:cTn id="38" presetID="9" presetClass="entr" presetSubtype="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par>
                          <p:cTn id="41" fill="hold">
                            <p:stCondLst>
                              <p:cond delay="1500"/>
                            </p:stCondLst>
                            <p:childTnLst>
                              <p:par>
                                <p:cTn id="42" presetID="14" presetClass="entr" presetSubtype="10" fill="hold" grpId="0" nodeType="afterEffect">
                                  <p:stCondLst>
                                    <p:cond delay="0"/>
                                  </p:stCondLst>
                                  <p:childTnLst>
                                    <p:set>
                                      <p:cBhvr>
                                        <p:cTn id="43" dur="1" fill="hold">
                                          <p:stCondLst>
                                            <p:cond delay="0"/>
                                          </p:stCondLst>
                                        </p:cTn>
                                        <p:tgtEl>
                                          <p:spTgt spid="210960"/>
                                        </p:tgtEl>
                                        <p:attrNameLst>
                                          <p:attrName>style.visibility</p:attrName>
                                        </p:attrNameLst>
                                      </p:cBhvr>
                                      <p:to>
                                        <p:strVal val="visible"/>
                                      </p:to>
                                    </p:set>
                                    <p:animEffect transition="in" filter="randombar(horizontal)">
                                      <p:cBhvr>
                                        <p:cTn id="44" dur="500"/>
                                        <p:tgtEl>
                                          <p:spTgt spid="210960"/>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randombar(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7107">
                                            <p:txEl>
                                              <p:pRg st="6" end="6"/>
                                            </p:txEl>
                                          </p:spTgt>
                                        </p:tgtEl>
                                        <p:attrNameLst>
                                          <p:attrName>style.visibility</p:attrName>
                                        </p:attrNameLst>
                                      </p:cBhvr>
                                      <p:to>
                                        <p:strVal val="visible"/>
                                      </p:to>
                                    </p:set>
                                    <p:animEffect transition="in" filter="blinds(horizontal)">
                                      <p:cBhvr>
                                        <p:cTn id="52" dur="500"/>
                                        <p:tgtEl>
                                          <p:spTgt spid="47107">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10958"/>
                                        </p:tgtEl>
                                        <p:attrNameLst>
                                          <p:attrName>style.visibility</p:attrName>
                                        </p:attrNameLst>
                                      </p:cBhvr>
                                      <p:to>
                                        <p:strVal val="visible"/>
                                      </p:to>
                                    </p:set>
                                    <p:animEffect transition="in" filter="randombar(horizontal)">
                                      <p:cBhvr>
                                        <p:cTn id="57" dur="500"/>
                                        <p:tgtEl>
                                          <p:spTgt spid="210958"/>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10959"/>
                                        </p:tgtEl>
                                        <p:attrNameLst>
                                          <p:attrName>style.visibility</p:attrName>
                                        </p:attrNameLst>
                                      </p:cBhvr>
                                      <p:to>
                                        <p:strVal val="visible"/>
                                      </p:to>
                                    </p:set>
                                    <p:animEffect transition="in" filter="randombar(horizontal)">
                                      <p:cBhvr>
                                        <p:cTn id="60" dur="500"/>
                                        <p:tgtEl>
                                          <p:spTgt spid="210959"/>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210964"/>
                                        </p:tgtEl>
                                        <p:attrNameLst>
                                          <p:attrName>style.visibility</p:attrName>
                                        </p:attrNameLst>
                                      </p:cBhvr>
                                      <p:to>
                                        <p:strVal val="visible"/>
                                      </p:to>
                                    </p:set>
                                    <p:animEffect transition="in" filter="strips(downLeft)">
                                      <p:cBhvr>
                                        <p:cTn id="65" dur="500"/>
                                        <p:tgtEl>
                                          <p:spTgt spid="210964"/>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210965"/>
                                        </p:tgtEl>
                                        <p:attrNameLst>
                                          <p:attrName>style.visibility</p:attrName>
                                        </p:attrNameLst>
                                      </p:cBhvr>
                                      <p:to>
                                        <p:strVal val="visible"/>
                                      </p:to>
                                    </p:set>
                                    <p:animEffect transition="in" filter="checkerboard(across)">
                                      <p:cBhvr>
                                        <p:cTn id="70" dur="500"/>
                                        <p:tgtEl>
                                          <p:spTgt spid="21096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7107">
                                            <p:txEl>
                                              <p:pRg st="7" end="7"/>
                                            </p:txEl>
                                          </p:spTgt>
                                        </p:tgtEl>
                                        <p:attrNameLst>
                                          <p:attrName>style.visibility</p:attrName>
                                        </p:attrNameLst>
                                      </p:cBhvr>
                                      <p:to>
                                        <p:strVal val="visible"/>
                                      </p:to>
                                    </p:set>
                                    <p:animEffect transition="in" filter="blinds(horizontal)">
                                      <p:cBhvr>
                                        <p:cTn id="75" dur="500"/>
                                        <p:tgtEl>
                                          <p:spTgt spid="47107">
                                            <p:txEl>
                                              <p:pRg st="7" end="7"/>
                                            </p:txEl>
                                          </p:spTgt>
                                        </p:tgtEl>
                                      </p:cBhvr>
                                    </p:animEffect>
                                  </p:childTnLst>
                                </p:cTn>
                              </p:par>
                            </p:childTnLst>
                          </p:cTn>
                        </p:par>
                        <p:par>
                          <p:cTn id="76" fill="hold">
                            <p:stCondLst>
                              <p:cond delay="500"/>
                            </p:stCondLst>
                            <p:childTnLst>
                              <p:par>
                                <p:cTn id="77" presetID="3" presetClass="entr" presetSubtype="10" fill="hold" nodeType="afterEffect">
                                  <p:stCondLst>
                                    <p:cond delay="0"/>
                                  </p:stCondLst>
                                  <p:childTnLst>
                                    <p:set>
                                      <p:cBhvr>
                                        <p:cTn id="78" dur="1" fill="hold">
                                          <p:stCondLst>
                                            <p:cond delay="0"/>
                                          </p:stCondLst>
                                        </p:cTn>
                                        <p:tgtEl>
                                          <p:spTgt spid="47107">
                                            <p:txEl>
                                              <p:pRg st="8" end="8"/>
                                            </p:txEl>
                                          </p:spTgt>
                                        </p:tgtEl>
                                        <p:attrNameLst>
                                          <p:attrName>style.visibility</p:attrName>
                                        </p:attrNameLst>
                                      </p:cBhvr>
                                      <p:to>
                                        <p:strVal val="visible"/>
                                      </p:to>
                                    </p:set>
                                    <p:animEffect transition="in" filter="blinds(horizontal)">
                                      <p:cBhvr>
                                        <p:cTn id="79" dur="500"/>
                                        <p:tgtEl>
                                          <p:spTgt spid="47107">
                                            <p:txEl>
                                              <p:pRg st="8" end="8"/>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47107">
                                            <p:txEl>
                                              <p:pRg st="9" end="9"/>
                                            </p:txEl>
                                          </p:spTgt>
                                        </p:tgtEl>
                                        <p:attrNameLst>
                                          <p:attrName>style.visibility</p:attrName>
                                        </p:attrNameLst>
                                      </p:cBhvr>
                                      <p:to>
                                        <p:strVal val="visible"/>
                                      </p:to>
                                    </p:set>
                                    <p:animEffect transition="in" filter="blinds(horizontal)">
                                      <p:cBhvr>
                                        <p:cTn id="84" dur="500"/>
                                        <p:tgtEl>
                                          <p:spTgt spid="47107">
                                            <p:txEl>
                                              <p:pRg st="9" end="9"/>
                                            </p:txEl>
                                          </p:spTgt>
                                        </p:tgtEl>
                                      </p:cBhvr>
                                    </p:animEffect>
                                  </p:childTnLst>
                                </p:cTn>
                              </p:par>
                            </p:childTnLst>
                          </p:cTn>
                        </p:par>
                        <p:par>
                          <p:cTn id="85" fill="hold">
                            <p:stCondLst>
                              <p:cond delay="500"/>
                            </p:stCondLst>
                            <p:childTnLst>
                              <p:par>
                                <p:cTn id="86" presetID="3" presetClass="entr" presetSubtype="10" fill="hold" nodeType="afterEffect">
                                  <p:stCondLst>
                                    <p:cond delay="0"/>
                                  </p:stCondLst>
                                  <p:childTnLst>
                                    <p:set>
                                      <p:cBhvr>
                                        <p:cTn id="87" dur="1" fill="hold">
                                          <p:stCondLst>
                                            <p:cond delay="0"/>
                                          </p:stCondLst>
                                        </p:cTn>
                                        <p:tgtEl>
                                          <p:spTgt spid="47107">
                                            <p:txEl>
                                              <p:pRg st="10" end="10"/>
                                            </p:txEl>
                                          </p:spTgt>
                                        </p:tgtEl>
                                        <p:attrNameLst>
                                          <p:attrName>style.visibility</p:attrName>
                                        </p:attrNameLst>
                                      </p:cBhvr>
                                      <p:to>
                                        <p:strVal val="visible"/>
                                      </p:to>
                                    </p:set>
                                    <p:animEffect transition="in" filter="blinds(horizontal)">
                                      <p:cBhvr>
                                        <p:cTn id="88" dur="500"/>
                                        <p:tgtEl>
                                          <p:spTgt spid="471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8" grpId="0" animBg="1"/>
      <p:bldP spid="210959" grpId="0"/>
      <p:bldP spid="210960" grpId="0" animBg="1"/>
      <p:bldP spid="210964" grpId="0"/>
      <p:bldP spid="210965" grpId="0"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p:spPr>
        <p:txBody>
          <a:bodyPr/>
          <a:lstStyle/>
          <a:p>
            <a:fld id="{E8BB79F4-EBE5-420A-B6FD-CC4611A3E0A6}" type="slidenum">
              <a:rPr lang="en-US" altLang="zh-CN" smtClean="0"/>
              <a:pPr/>
              <a:t>46</a:t>
            </a:fld>
            <a:endParaRPr lang="en-US" altLang="zh-CN"/>
          </a:p>
        </p:txBody>
      </p:sp>
      <p:sp>
        <p:nvSpPr>
          <p:cNvPr id="25604" name="Rectangle 2"/>
          <p:cNvSpPr>
            <a:spLocks noGrp="1" noChangeArrowheads="1"/>
          </p:cNvSpPr>
          <p:nvPr>
            <p:ph type="title"/>
          </p:nvPr>
        </p:nvSpPr>
        <p:spPr/>
        <p:txBody>
          <a:bodyPr/>
          <a:lstStyle/>
          <a:p>
            <a:r>
              <a:rPr lang="zh-CN" altLang="en-US" dirty="0">
                <a:ea typeface="宋体" pitchFamily="2" charset="-122"/>
              </a:rPr>
              <a:t>动态内存管理（</a:t>
            </a:r>
            <a:r>
              <a:rPr lang="en-US" altLang="zh-CN" dirty="0" err="1">
                <a:ea typeface="宋体" pitchFamily="2" charset="-122"/>
              </a:rPr>
              <a:t>malloc</a:t>
            </a:r>
            <a:r>
              <a:rPr lang="zh-CN" altLang="en-US" dirty="0">
                <a:ea typeface="宋体" pitchFamily="2" charset="-122"/>
              </a:rPr>
              <a:t>与</a:t>
            </a:r>
            <a:r>
              <a:rPr lang="en-US" altLang="zh-CN" dirty="0">
                <a:ea typeface="宋体" pitchFamily="2" charset="-122"/>
              </a:rPr>
              <a:t>free</a:t>
            </a:r>
            <a:r>
              <a:rPr lang="zh-CN" altLang="en-US" dirty="0">
                <a:ea typeface="宋体" pitchFamily="2" charset="-122"/>
              </a:rPr>
              <a:t>）*</a:t>
            </a:r>
          </a:p>
        </p:txBody>
      </p:sp>
      <p:sp>
        <p:nvSpPr>
          <p:cNvPr id="25605" name="Rectangle 3"/>
          <p:cNvSpPr>
            <a:spLocks noGrp="1" noChangeArrowheads="1"/>
          </p:cNvSpPr>
          <p:nvPr>
            <p:ph type="body" idx="1"/>
          </p:nvPr>
        </p:nvSpPr>
        <p:spPr>
          <a:xfrm>
            <a:off x="1008485" y="1197252"/>
            <a:ext cx="10787273" cy="4879518"/>
          </a:xfrm>
        </p:spPr>
        <p:txBody>
          <a:bodyPr/>
          <a:lstStyle/>
          <a:p>
            <a:pPr>
              <a:lnSpc>
                <a:spcPct val="80000"/>
              </a:lnSpc>
            </a:pPr>
            <a:r>
              <a:rPr lang="zh-CN" altLang="en-US" sz="2400" b="0" dirty="0">
                <a:ea typeface="宋体" pitchFamily="2" charset="-122"/>
              </a:rPr>
              <a:t>在</a:t>
            </a:r>
            <a:r>
              <a:rPr lang="en-US" altLang="zh-CN" sz="2400" b="0" dirty="0">
                <a:ea typeface="宋体" pitchFamily="2" charset="-122"/>
              </a:rPr>
              <a:t>C</a:t>
            </a:r>
            <a:r>
              <a:rPr lang="zh-CN" altLang="en-US" sz="2400" b="0" dirty="0">
                <a:ea typeface="宋体" pitchFamily="2" charset="-122"/>
              </a:rPr>
              <a:t>中可以使用标准库函数</a:t>
            </a:r>
            <a:r>
              <a:rPr lang="en-US" altLang="zh-CN" sz="2400" b="0" dirty="0" err="1">
                <a:ea typeface="宋体" pitchFamily="2" charset="-122"/>
              </a:rPr>
              <a:t>malloc</a:t>
            </a:r>
            <a:r>
              <a:rPr lang="zh-CN" altLang="en-US" sz="2400" dirty="0">
                <a:solidFill>
                  <a:srgbClr val="0033CC"/>
                </a:solidFill>
                <a:ea typeface="宋体" pitchFamily="2" charset="-122"/>
              </a:rPr>
              <a:t>动态</a:t>
            </a:r>
            <a:r>
              <a:rPr lang="zh-CN" altLang="en-US" sz="2400" b="0" dirty="0">
                <a:ea typeface="宋体" pitchFamily="2" charset="-122"/>
              </a:rPr>
              <a:t>为指针变量申请一块内存空间（以字节为单位）（用于初始化指针变量），并返回该空间首地址。</a:t>
            </a:r>
          </a:p>
          <a:p>
            <a:pPr lvl="1">
              <a:lnSpc>
                <a:spcPct val="80000"/>
              </a:lnSpc>
              <a:buFont typeface="Wingdings" pitchFamily="2" charset="2"/>
              <a:buNone/>
            </a:pPr>
            <a:r>
              <a:rPr lang="zh-CN" altLang="en-US" sz="2100" dirty="0">
                <a:ea typeface="宋体" pitchFamily="2" charset="-122"/>
              </a:rPr>
              <a:t>函数原型为：</a:t>
            </a:r>
            <a:r>
              <a:rPr lang="zh-CN" altLang="zh-CN" sz="2100" dirty="0">
                <a:solidFill>
                  <a:srgbClr val="0033CC"/>
                </a:solidFill>
                <a:ea typeface="宋体" pitchFamily="2" charset="-122"/>
              </a:rPr>
              <a:t>void * </a:t>
            </a:r>
            <a:r>
              <a:rPr lang="zh-CN" altLang="zh-CN" sz="2100" i="1" dirty="0">
                <a:solidFill>
                  <a:srgbClr val="0033CC"/>
                </a:solidFill>
                <a:ea typeface="宋体" pitchFamily="2" charset="-122"/>
              </a:rPr>
              <a:t>malloc</a:t>
            </a:r>
            <a:r>
              <a:rPr lang="zh-CN" altLang="zh-CN" sz="2100" dirty="0">
                <a:solidFill>
                  <a:srgbClr val="0033CC"/>
                </a:solidFill>
                <a:ea typeface="宋体" pitchFamily="2" charset="-122"/>
              </a:rPr>
              <a:t> ( size_t </a:t>
            </a:r>
            <a:r>
              <a:rPr lang="en-US" altLang="zh-CN" sz="2100" dirty="0">
                <a:solidFill>
                  <a:srgbClr val="0033CC"/>
                </a:solidFill>
                <a:ea typeface="宋体" pitchFamily="2" charset="-122"/>
              </a:rPr>
              <a:t> </a:t>
            </a:r>
            <a:r>
              <a:rPr lang="zh-CN" altLang="zh-CN" sz="2100" dirty="0">
                <a:solidFill>
                  <a:srgbClr val="0033CC"/>
                </a:solidFill>
                <a:ea typeface="宋体" pitchFamily="2" charset="-122"/>
              </a:rPr>
              <a:t>size )</a:t>
            </a:r>
            <a:r>
              <a:rPr lang="en-US" altLang="zh-CN" sz="2100" dirty="0">
                <a:solidFill>
                  <a:srgbClr val="0033CC"/>
                </a:solidFill>
                <a:ea typeface="宋体" pitchFamily="2" charset="-122"/>
              </a:rPr>
              <a:t>;</a:t>
            </a:r>
          </a:p>
          <a:p>
            <a:pPr>
              <a:lnSpc>
                <a:spcPct val="80000"/>
              </a:lnSpc>
            </a:pPr>
            <a:r>
              <a:rPr lang="zh-CN" altLang="en-US" sz="2400" b="0" dirty="0">
                <a:ea typeface="宋体" pitchFamily="2" charset="-122"/>
              </a:rPr>
              <a:t>使用</a:t>
            </a:r>
            <a:r>
              <a:rPr lang="en-US" altLang="zh-CN" sz="2400" b="0" dirty="0" err="1">
                <a:ea typeface="宋体" pitchFamily="2" charset="-122"/>
              </a:rPr>
              <a:t>malloc</a:t>
            </a:r>
            <a:r>
              <a:rPr lang="zh-CN" altLang="en-US" sz="2400" b="0" dirty="0">
                <a:ea typeface="宋体" pitchFamily="2" charset="-122"/>
              </a:rPr>
              <a:t>初始化指针变量的常见用法：</a:t>
            </a:r>
          </a:p>
          <a:p>
            <a:pPr lvl="1">
              <a:lnSpc>
                <a:spcPct val="80000"/>
              </a:lnSpc>
              <a:spcBef>
                <a:spcPct val="40000"/>
              </a:spcBef>
              <a:buFont typeface="Wingdings" pitchFamily="2" charset="2"/>
              <a:buNone/>
            </a:pPr>
            <a:r>
              <a:rPr lang="en-US" altLang="zh-CN" sz="2100" dirty="0">
                <a:ea typeface="宋体" pitchFamily="2" charset="-122"/>
              </a:rPr>
              <a:t>char *s; </a:t>
            </a:r>
          </a:p>
          <a:p>
            <a:pPr lvl="1">
              <a:lnSpc>
                <a:spcPct val="80000"/>
              </a:lnSpc>
              <a:spcBef>
                <a:spcPct val="40000"/>
              </a:spcBef>
              <a:buFont typeface="Wingdings" pitchFamily="2" charset="2"/>
              <a:buNone/>
            </a:pPr>
            <a:r>
              <a:rPr lang="en-US" altLang="zh-CN" sz="2100" dirty="0" err="1">
                <a:ea typeface="宋体" pitchFamily="2" charset="-122"/>
              </a:rPr>
              <a:t>int</a:t>
            </a:r>
            <a:r>
              <a:rPr lang="en-US" altLang="zh-CN" sz="2100" dirty="0">
                <a:ea typeface="宋体" pitchFamily="2" charset="-122"/>
              </a:rPr>
              <a:t> *</a:t>
            </a:r>
            <a:r>
              <a:rPr lang="en-US" altLang="zh-CN" sz="2100" dirty="0" err="1">
                <a:ea typeface="宋体" pitchFamily="2" charset="-122"/>
              </a:rPr>
              <a:t>intptr</a:t>
            </a:r>
            <a:r>
              <a:rPr lang="en-US" altLang="zh-CN" sz="2100" dirty="0">
                <a:ea typeface="宋体" pitchFamily="2" charset="-122"/>
              </a:rPr>
              <a:t>;</a:t>
            </a:r>
          </a:p>
          <a:p>
            <a:pPr lvl="1">
              <a:lnSpc>
                <a:spcPct val="80000"/>
              </a:lnSpc>
              <a:spcBef>
                <a:spcPct val="40000"/>
              </a:spcBef>
              <a:buFont typeface="Wingdings" pitchFamily="2" charset="2"/>
              <a:buNone/>
            </a:pPr>
            <a:r>
              <a:rPr lang="en-US" altLang="zh-CN" sz="2100" dirty="0">
                <a:ea typeface="宋体" pitchFamily="2" charset="-122"/>
              </a:rPr>
              <a:t>s = (char *)</a:t>
            </a:r>
            <a:r>
              <a:rPr lang="en-US" altLang="zh-CN" sz="2100" dirty="0" err="1">
                <a:ea typeface="宋体" pitchFamily="2" charset="-122"/>
              </a:rPr>
              <a:t>malloc</a:t>
            </a:r>
            <a:r>
              <a:rPr lang="en-US" altLang="zh-CN" sz="2100" dirty="0">
                <a:ea typeface="宋体" pitchFamily="2" charset="-122"/>
              </a:rPr>
              <a:t>(32); /* s</a:t>
            </a:r>
            <a:r>
              <a:rPr lang="zh-CN" altLang="en-US" sz="2100" dirty="0">
                <a:ea typeface="宋体" pitchFamily="2" charset="-122"/>
              </a:rPr>
              <a:t>指向大小为</a:t>
            </a:r>
            <a:r>
              <a:rPr lang="en-US" altLang="zh-CN" sz="2100" dirty="0">
                <a:ea typeface="宋体" pitchFamily="2" charset="-122"/>
              </a:rPr>
              <a:t>32</a:t>
            </a:r>
            <a:r>
              <a:rPr lang="zh-CN" altLang="en-US" sz="2100" dirty="0">
                <a:ea typeface="宋体" pitchFamily="2" charset="-122"/>
              </a:rPr>
              <a:t>个字节（字符）的空间*</a:t>
            </a:r>
            <a:r>
              <a:rPr lang="en-US" altLang="zh-CN" sz="2100" dirty="0">
                <a:ea typeface="宋体" pitchFamily="2" charset="-122"/>
              </a:rPr>
              <a:t>/</a:t>
            </a:r>
          </a:p>
          <a:p>
            <a:pPr lvl="1">
              <a:lnSpc>
                <a:spcPct val="80000"/>
              </a:lnSpc>
              <a:spcBef>
                <a:spcPct val="40000"/>
              </a:spcBef>
              <a:buFont typeface="Wingdings" pitchFamily="2" charset="2"/>
              <a:buNone/>
            </a:pPr>
            <a:r>
              <a:rPr lang="en-US" altLang="zh-CN" sz="2100" dirty="0">
                <a:ea typeface="宋体" pitchFamily="2" charset="-122"/>
              </a:rPr>
              <a:t>s = (char *)</a:t>
            </a:r>
            <a:r>
              <a:rPr lang="en-US" altLang="zh-CN" sz="2100" dirty="0" err="1">
                <a:ea typeface="宋体" pitchFamily="2" charset="-122"/>
              </a:rPr>
              <a:t>malloc</a:t>
            </a:r>
            <a:r>
              <a:rPr lang="en-US" altLang="zh-CN" sz="2100" dirty="0">
                <a:ea typeface="宋体" pitchFamily="2" charset="-122"/>
              </a:rPr>
              <a:t>(</a:t>
            </a:r>
            <a:r>
              <a:rPr lang="en-US" altLang="zh-CN" sz="2100" dirty="0" err="1">
                <a:ea typeface="宋体" pitchFamily="2" charset="-122"/>
              </a:rPr>
              <a:t>strlen</a:t>
            </a:r>
            <a:r>
              <a:rPr lang="en-US" altLang="zh-CN" sz="2100" dirty="0">
                <a:ea typeface="宋体" pitchFamily="2" charset="-122"/>
              </a:rPr>
              <a:t>(p)+1);/* s</a:t>
            </a:r>
            <a:r>
              <a:rPr lang="zh-CN" altLang="en-US" sz="2100" dirty="0">
                <a:ea typeface="宋体" pitchFamily="2" charset="-122"/>
              </a:rPr>
              <a:t>指向能正好存放字符串</a:t>
            </a:r>
            <a:r>
              <a:rPr lang="en-US" altLang="zh-CN" sz="2100" dirty="0">
                <a:ea typeface="宋体" pitchFamily="2" charset="-122"/>
              </a:rPr>
              <a:t>p</a:t>
            </a:r>
            <a:r>
              <a:rPr lang="zh-CN" altLang="en-US" sz="2100" dirty="0">
                <a:ea typeface="宋体" pitchFamily="2" charset="-122"/>
              </a:rPr>
              <a:t>的空间*</a:t>
            </a:r>
            <a:r>
              <a:rPr lang="en-US" altLang="zh-CN" sz="2100" dirty="0">
                <a:ea typeface="宋体" pitchFamily="2" charset="-122"/>
              </a:rPr>
              <a:t>/</a:t>
            </a:r>
          </a:p>
          <a:p>
            <a:pPr lvl="1">
              <a:lnSpc>
                <a:spcPct val="80000"/>
              </a:lnSpc>
              <a:spcBef>
                <a:spcPct val="40000"/>
              </a:spcBef>
              <a:buFont typeface="Wingdings" pitchFamily="2" charset="2"/>
              <a:buNone/>
            </a:pPr>
            <a:r>
              <a:rPr lang="en-US" altLang="zh-CN" sz="2100" dirty="0" err="1">
                <a:ea typeface="宋体" pitchFamily="2" charset="-122"/>
              </a:rPr>
              <a:t>intptr</a:t>
            </a:r>
            <a:r>
              <a:rPr lang="en-US" altLang="zh-CN" sz="2100" dirty="0">
                <a:ea typeface="宋体" pitchFamily="2" charset="-122"/>
              </a:rPr>
              <a:t> = (</a:t>
            </a:r>
            <a:r>
              <a:rPr lang="en-US" altLang="zh-CN" sz="2100" dirty="0" err="1">
                <a:ea typeface="宋体" pitchFamily="2" charset="-122"/>
              </a:rPr>
              <a:t>int</a:t>
            </a:r>
            <a:r>
              <a:rPr lang="en-US" altLang="zh-CN" sz="2100" dirty="0">
                <a:ea typeface="宋体" pitchFamily="2" charset="-122"/>
              </a:rPr>
              <a:t> *)</a:t>
            </a:r>
            <a:r>
              <a:rPr lang="en-US" altLang="zh-CN" sz="2100" dirty="0" err="1">
                <a:ea typeface="宋体" pitchFamily="2" charset="-122"/>
              </a:rPr>
              <a:t>malloc</a:t>
            </a:r>
            <a:r>
              <a:rPr lang="en-US" altLang="zh-CN" sz="2100" dirty="0">
                <a:ea typeface="宋体" pitchFamily="2" charset="-122"/>
              </a:rPr>
              <a:t>(</a:t>
            </a:r>
            <a:r>
              <a:rPr lang="en-US" altLang="zh-CN" sz="2100" dirty="0" err="1">
                <a:ea typeface="宋体" pitchFamily="2" charset="-122"/>
              </a:rPr>
              <a:t>sizeof</a:t>
            </a:r>
            <a:r>
              <a:rPr lang="en-US" altLang="zh-CN" sz="2100" dirty="0">
                <a:ea typeface="宋体" pitchFamily="2" charset="-122"/>
              </a:rPr>
              <a:t>(</a:t>
            </a:r>
            <a:r>
              <a:rPr lang="en-US" altLang="zh-CN" sz="2100" dirty="0" err="1">
                <a:ea typeface="宋体" pitchFamily="2" charset="-122"/>
              </a:rPr>
              <a:t>int</a:t>
            </a:r>
            <a:r>
              <a:rPr lang="en-US" altLang="zh-CN" sz="2100" dirty="0">
                <a:ea typeface="宋体" pitchFamily="2" charset="-122"/>
              </a:rPr>
              <a:t>)*10);/* </a:t>
            </a:r>
            <a:r>
              <a:rPr lang="en-US" altLang="zh-CN" sz="2100" dirty="0" err="1">
                <a:ea typeface="宋体" pitchFamily="2" charset="-122"/>
              </a:rPr>
              <a:t>ptr</a:t>
            </a:r>
            <a:r>
              <a:rPr lang="zh-CN" altLang="en-US" sz="2100" dirty="0">
                <a:ea typeface="宋体" pitchFamily="2" charset="-122"/>
              </a:rPr>
              <a:t>指向能存放</a:t>
            </a:r>
            <a:r>
              <a:rPr lang="en-US" altLang="zh-CN" sz="2100" dirty="0">
                <a:ea typeface="宋体" pitchFamily="2" charset="-122"/>
              </a:rPr>
              <a:t>10</a:t>
            </a:r>
            <a:r>
              <a:rPr lang="zh-CN" altLang="en-US" sz="2100" dirty="0">
                <a:ea typeface="宋体" pitchFamily="2" charset="-122"/>
              </a:rPr>
              <a:t>个整型元素的空间*</a:t>
            </a:r>
            <a:r>
              <a:rPr lang="en-US" altLang="zh-CN" sz="2100" dirty="0">
                <a:ea typeface="宋体" pitchFamily="2" charset="-122"/>
              </a:rPr>
              <a:t>/</a:t>
            </a:r>
          </a:p>
          <a:p>
            <a:pPr>
              <a:lnSpc>
                <a:spcPct val="80000"/>
              </a:lnSpc>
            </a:pPr>
            <a:r>
              <a:rPr lang="zh-CN" altLang="en-US" sz="2400" b="0" dirty="0">
                <a:ea typeface="宋体" pitchFamily="2" charset="-122"/>
              </a:rPr>
              <a:t>使用</a:t>
            </a:r>
            <a:r>
              <a:rPr lang="en-US" altLang="zh-CN" sz="2400" b="0" dirty="0" err="1">
                <a:ea typeface="宋体" pitchFamily="2" charset="-122"/>
              </a:rPr>
              <a:t>malloc</a:t>
            </a:r>
            <a:r>
              <a:rPr lang="zh-CN" altLang="en-US" sz="2400" b="0" dirty="0">
                <a:ea typeface="宋体" pitchFamily="2" charset="-122"/>
              </a:rPr>
              <a:t>申请到的动态空间在不用时应使用函数</a:t>
            </a:r>
            <a:r>
              <a:rPr lang="en-US" altLang="zh-CN" sz="2400" b="0" dirty="0">
                <a:ea typeface="宋体" pitchFamily="2" charset="-122"/>
              </a:rPr>
              <a:t>free</a:t>
            </a:r>
            <a:r>
              <a:rPr lang="zh-CN" altLang="en-US" sz="2400" b="0" dirty="0">
                <a:ea typeface="宋体" pitchFamily="2" charset="-122"/>
              </a:rPr>
              <a:t>释放。如，</a:t>
            </a:r>
            <a:r>
              <a:rPr lang="en-US" altLang="zh-CN" sz="2400" b="0" dirty="0">
                <a:ea typeface="宋体" pitchFamily="2" charset="-122"/>
              </a:rPr>
              <a:t>free(s);</a:t>
            </a:r>
          </a:p>
          <a:p>
            <a:pPr>
              <a:lnSpc>
                <a:spcPct val="80000"/>
              </a:lnSpc>
            </a:pPr>
            <a:r>
              <a:rPr lang="zh-CN" altLang="en-US" sz="2400" b="0" dirty="0">
                <a:ea typeface="宋体" pitchFamily="2" charset="-122"/>
              </a:rPr>
              <a:t>使用</a:t>
            </a:r>
            <a:r>
              <a:rPr lang="en-US" altLang="zh-CN" sz="2400" b="0" dirty="0" err="1">
                <a:ea typeface="宋体" pitchFamily="2" charset="-122"/>
              </a:rPr>
              <a:t>malloc</a:t>
            </a:r>
            <a:r>
              <a:rPr lang="zh-CN" altLang="en-US" sz="2400" b="0" dirty="0">
                <a:ea typeface="宋体" pitchFamily="2" charset="-122"/>
              </a:rPr>
              <a:t>和</a:t>
            </a:r>
            <a:r>
              <a:rPr lang="en-US" altLang="zh-CN" sz="2400" b="0" dirty="0">
                <a:ea typeface="宋体" pitchFamily="2" charset="-122"/>
              </a:rPr>
              <a:t>free</a:t>
            </a:r>
            <a:r>
              <a:rPr lang="zh-CN" altLang="en-US" sz="2400" b="0" dirty="0">
                <a:ea typeface="宋体" pitchFamily="2" charset="-122"/>
              </a:rPr>
              <a:t>函数要用：</a:t>
            </a:r>
          </a:p>
          <a:p>
            <a:pPr lvl="1">
              <a:lnSpc>
                <a:spcPct val="80000"/>
              </a:lnSpc>
              <a:buFont typeface="Wingdings" pitchFamily="2" charset="2"/>
              <a:buNone/>
            </a:pPr>
            <a:r>
              <a:rPr lang="en-US" altLang="zh-CN" sz="2100" dirty="0">
                <a:solidFill>
                  <a:srgbClr val="0033CC"/>
                </a:solidFill>
                <a:ea typeface="宋体" pitchFamily="2" charset="-122"/>
              </a:rPr>
              <a:t>#include &lt;</a:t>
            </a:r>
            <a:r>
              <a:rPr lang="en-US" altLang="zh-CN" sz="2100" dirty="0" err="1">
                <a:solidFill>
                  <a:srgbClr val="0033CC"/>
                </a:solidFill>
                <a:ea typeface="宋体" pitchFamily="2" charset="-122"/>
              </a:rPr>
              <a:t>stdlib.h</a:t>
            </a:r>
            <a:r>
              <a:rPr lang="en-US" altLang="zh-CN" sz="2100" dirty="0">
                <a:solidFill>
                  <a:srgbClr val="0033CC"/>
                </a:solidFill>
                <a:ea typeface="宋体" pitchFamily="2" charset="-122"/>
              </a:rPr>
              <a:t>&gt;</a:t>
            </a:r>
            <a:endParaRPr lang="en-US" altLang="zh-CN" sz="1900" dirty="0">
              <a:solidFill>
                <a:srgbClr val="0033CC"/>
              </a:solidFill>
              <a:ea typeface="宋体" pitchFamily="2" charset="-122"/>
            </a:endParaRPr>
          </a:p>
        </p:txBody>
      </p:sp>
      <p:sp>
        <p:nvSpPr>
          <p:cNvPr id="92164" name="AutoShape 4"/>
          <p:cNvSpPr>
            <a:spLocks noChangeArrowheads="1"/>
          </p:cNvSpPr>
          <p:nvPr/>
        </p:nvSpPr>
        <p:spPr bwMode="auto">
          <a:xfrm>
            <a:off x="5022230" y="1917626"/>
            <a:ext cx="7182470" cy="1557152"/>
          </a:xfrm>
          <a:prstGeom prst="wedgeRoundRectCallout">
            <a:avLst>
              <a:gd name="adj1" fmla="val -43132"/>
              <a:gd name="adj2" fmla="val 117244"/>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2100" b="0" dirty="0"/>
              <a:t>运算符</a:t>
            </a:r>
            <a:r>
              <a:rPr lang="en-US" altLang="zh-CN" sz="2100" dirty="0" err="1">
                <a:solidFill>
                  <a:srgbClr val="0033CC"/>
                </a:solidFill>
              </a:rPr>
              <a:t>sizeof</a:t>
            </a:r>
            <a:r>
              <a:rPr lang="zh-CN" altLang="en-US" sz="2100" b="0" dirty="0"/>
              <a:t>用来计算所在系统中某种类型或类型变量所占的长度（以字节为单位）。如：</a:t>
            </a:r>
          </a:p>
          <a:p>
            <a:r>
              <a:rPr lang="en-US" altLang="zh-CN" sz="2100" b="0" dirty="0" err="1"/>
              <a:t>sizeof</a:t>
            </a:r>
            <a:r>
              <a:rPr lang="en-US" altLang="zh-CN" sz="2100" b="0" dirty="0"/>
              <a:t>(</a:t>
            </a:r>
            <a:r>
              <a:rPr lang="en-US" altLang="zh-CN" sz="2100" b="0" dirty="0" err="1"/>
              <a:t>int</a:t>
            </a:r>
            <a:r>
              <a:rPr lang="en-US" altLang="zh-CN" sz="2100" b="0" dirty="0"/>
              <a:t>),</a:t>
            </a:r>
            <a:r>
              <a:rPr lang="en-US" altLang="zh-CN" sz="2100" b="0" dirty="0" err="1"/>
              <a:t>sizeof</a:t>
            </a:r>
            <a:r>
              <a:rPr lang="en-US" altLang="zh-CN" sz="2100" b="0" dirty="0"/>
              <a:t>(n),</a:t>
            </a:r>
            <a:r>
              <a:rPr lang="en-US" altLang="zh-CN" sz="2100" b="0" dirty="0" err="1"/>
              <a:t>sizeof</a:t>
            </a:r>
            <a:r>
              <a:rPr lang="en-US" altLang="zh-CN" sz="2100" b="0" dirty="0"/>
              <a:t>(double)</a:t>
            </a:r>
          </a:p>
          <a:p>
            <a:r>
              <a:rPr lang="zh-CN" altLang="en-US" sz="2100" b="0" dirty="0"/>
              <a:t>具体值取决于系统，通常</a:t>
            </a:r>
            <a:r>
              <a:rPr lang="en-US" altLang="zh-CN" sz="2100" b="0" dirty="0" err="1"/>
              <a:t>int</a:t>
            </a:r>
            <a:r>
              <a:rPr lang="zh-CN" altLang="en-US" sz="2100" b="0" dirty="0"/>
              <a:t>或</a:t>
            </a:r>
            <a:r>
              <a:rPr lang="en-US" altLang="zh-CN" sz="2100" b="0" dirty="0" err="1"/>
              <a:t>int</a:t>
            </a:r>
            <a:r>
              <a:rPr lang="zh-CN" altLang="en-US" sz="2100" b="0" dirty="0"/>
              <a:t>变量长度为</a:t>
            </a:r>
            <a:r>
              <a:rPr lang="en-US" altLang="zh-CN" sz="2100" b="0" dirty="0"/>
              <a:t>4</a:t>
            </a:r>
            <a:r>
              <a:rPr lang="zh-CN" altLang="en-US" sz="2100" b="0" dirty="0"/>
              <a:t>，</a:t>
            </a:r>
            <a:r>
              <a:rPr lang="en-US" altLang="zh-CN" sz="2100" b="0" dirty="0"/>
              <a:t>double</a:t>
            </a:r>
            <a:r>
              <a:rPr lang="zh-CN" altLang="en-US" sz="2100" b="0" dirty="0"/>
              <a:t>为</a:t>
            </a:r>
            <a:r>
              <a:rPr lang="en-US" altLang="zh-CN" sz="2100" b="0" dirty="0"/>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linds(horizontal)">
                                      <p:cBhvr>
                                        <p:cTn id="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动态内存管理（</a:t>
            </a:r>
            <a:r>
              <a:rPr lang="en-US" altLang="zh-CN" dirty="0" err="1">
                <a:ea typeface="宋体" pitchFamily="2" charset="-122"/>
              </a:rPr>
              <a:t>malloc</a:t>
            </a:r>
            <a:r>
              <a:rPr lang="zh-CN" altLang="en-US" dirty="0">
                <a:ea typeface="宋体" pitchFamily="2" charset="-122"/>
              </a:rPr>
              <a:t>与</a:t>
            </a:r>
            <a:r>
              <a:rPr lang="en-US" altLang="zh-CN" dirty="0">
                <a:ea typeface="宋体" pitchFamily="2" charset="-122"/>
              </a:rPr>
              <a:t>free</a:t>
            </a:r>
            <a:r>
              <a:rPr lang="zh-CN" altLang="en-US" dirty="0">
                <a:ea typeface="宋体" pitchFamily="2" charset="-122"/>
              </a:rPr>
              <a:t>）*</a:t>
            </a:r>
            <a:endParaRPr lang="zh-CN" altLang="en-US" dirty="0"/>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47</a:t>
            </a:fld>
            <a:endParaRPr lang="en-US" altLang="zh-CN"/>
          </a:p>
        </p:txBody>
      </p:sp>
      <p:sp>
        <p:nvSpPr>
          <p:cNvPr id="6" name="TextBox 5"/>
          <p:cNvSpPr txBox="1"/>
          <p:nvPr/>
        </p:nvSpPr>
        <p:spPr>
          <a:xfrm>
            <a:off x="970099" y="1160062"/>
            <a:ext cx="10091621" cy="4634311"/>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rtlCol="0">
            <a:spAutoFit/>
          </a:bodyPr>
          <a:lstStyle/>
          <a:p>
            <a:r>
              <a:rPr lang="zh-CN" altLang="en-US" dirty="0">
                <a:latin typeface="楷体" pitchFamily="49" charset="-122"/>
                <a:ea typeface="楷体" pitchFamily="49" charset="-122"/>
              </a:rPr>
              <a:t>注意：</a:t>
            </a:r>
            <a:r>
              <a:rPr lang="zh-CN" altLang="en-US" dirty="0">
                <a:solidFill>
                  <a:srgbClr val="0033CC"/>
                </a:solidFill>
                <a:latin typeface="楷体" pitchFamily="49" charset="-122"/>
                <a:ea typeface="楷体" pitchFamily="49" charset="-122"/>
              </a:rPr>
              <a:t>由</a:t>
            </a:r>
            <a:r>
              <a:rPr lang="en-US" altLang="zh-CN" dirty="0" err="1">
                <a:solidFill>
                  <a:srgbClr val="0033CC"/>
                </a:solidFill>
                <a:latin typeface="楷体" pitchFamily="49" charset="-122"/>
                <a:ea typeface="楷体" pitchFamily="49" charset="-122"/>
              </a:rPr>
              <a:t>malloc</a:t>
            </a:r>
            <a:r>
              <a:rPr lang="zh-CN" altLang="en-US" dirty="0">
                <a:solidFill>
                  <a:srgbClr val="0033CC"/>
                </a:solidFill>
                <a:latin typeface="楷体" pitchFamily="49" charset="-122"/>
                <a:ea typeface="楷体" pitchFamily="49" charset="-122"/>
              </a:rPr>
              <a:t>等申请的动态空间，必须要用</a:t>
            </a:r>
            <a:r>
              <a:rPr lang="en-US" altLang="zh-CN" dirty="0">
                <a:solidFill>
                  <a:srgbClr val="0033CC"/>
                </a:solidFill>
                <a:latin typeface="楷体" pitchFamily="49" charset="-122"/>
                <a:ea typeface="楷体" pitchFamily="49" charset="-122"/>
              </a:rPr>
              <a:t>free</a:t>
            </a:r>
            <a:r>
              <a:rPr lang="zh-CN" altLang="en-US" dirty="0">
                <a:solidFill>
                  <a:srgbClr val="0033CC"/>
                </a:solidFill>
                <a:latin typeface="楷体" pitchFamily="49" charset="-122"/>
                <a:ea typeface="楷体" pitchFamily="49" charset="-122"/>
              </a:rPr>
              <a:t>函数来释放！（函数结束时由</a:t>
            </a:r>
            <a:r>
              <a:rPr lang="en-US" altLang="zh-CN" dirty="0" err="1">
                <a:solidFill>
                  <a:srgbClr val="0033CC"/>
                </a:solidFill>
                <a:latin typeface="楷体" pitchFamily="49" charset="-122"/>
                <a:ea typeface="楷体" pitchFamily="49" charset="-122"/>
              </a:rPr>
              <a:t>malloc</a:t>
            </a:r>
            <a:r>
              <a:rPr lang="zh-CN" altLang="en-US" dirty="0">
                <a:solidFill>
                  <a:srgbClr val="0033CC"/>
                </a:solidFill>
                <a:latin typeface="楷体" pitchFamily="49" charset="-122"/>
                <a:ea typeface="楷体" pitchFamily="49" charset="-122"/>
              </a:rPr>
              <a:t>申请的动态空间不会自动释放）</a:t>
            </a:r>
            <a:endParaRPr lang="en-US" altLang="zh-CN" dirty="0">
              <a:solidFill>
                <a:srgbClr val="0033CC"/>
              </a:solidFill>
              <a:latin typeface="楷体" pitchFamily="49" charset="-122"/>
              <a:ea typeface="楷体" pitchFamily="49" charset="-122"/>
            </a:endParaRPr>
          </a:p>
          <a:p>
            <a:r>
              <a:rPr lang="en-US" altLang="zh-CN" dirty="0">
                <a:solidFill>
                  <a:srgbClr val="0033CC"/>
                </a:solidFill>
                <a:latin typeface="楷体" pitchFamily="49" charset="-122"/>
                <a:ea typeface="楷体" pitchFamily="49" charset="-122"/>
              </a:rPr>
              <a:t>  </a:t>
            </a:r>
            <a:r>
              <a:rPr lang="en-US" altLang="zh-CN" sz="2100" b="0" dirty="0">
                <a:latin typeface="楷体" pitchFamily="49" charset="-122"/>
                <a:ea typeface="楷体" pitchFamily="49" charset="-122"/>
              </a:rPr>
              <a:t>void fun()</a:t>
            </a:r>
          </a:p>
          <a:p>
            <a:r>
              <a:rPr lang="en-US" altLang="zh-CN" sz="2100" b="0" dirty="0">
                <a:solidFill>
                  <a:srgbClr val="0033CC"/>
                </a:solidFill>
                <a:latin typeface="楷体" pitchFamily="49" charset="-122"/>
                <a:ea typeface="楷体" pitchFamily="49" charset="-122"/>
              </a:rPr>
              <a:t>  </a:t>
            </a:r>
            <a:r>
              <a:rPr lang="en-US" altLang="zh-CN" sz="2100" b="0" dirty="0">
                <a:latin typeface="楷体" pitchFamily="49" charset="-122"/>
                <a:ea typeface="楷体" pitchFamily="49" charset="-122"/>
              </a:rPr>
              <a:t>{</a:t>
            </a:r>
          </a:p>
          <a:p>
            <a:r>
              <a:rPr lang="en-US" altLang="zh-CN" sz="2100" b="0" dirty="0">
                <a:latin typeface="楷体" pitchFamily="49" charset="-122"/>
                <a:ea typeface="楷体" pitchFamily="49" charset="-122"/>
              </a:rPr>
              <a:t>     char *p;</a:t>
            </a:r>
          </a:p>
          <a:p>
            <a:r>
              <a:rPr lang="en-US" altLang="zh-CN" sz="2100" b="0" dirty="0">
                <a:latin typeface="楷体" pitchFamily="49" charset="-122"/>
                <a:ea typeface="楷体" pitchFamily="49" charset="-122"/>
              </a:rPr>
              <a:t>     p = (char *)</a:t>
            </a:r>
            <a:r>
              <a:rPr lang="en-US" altLang="zh-CN" sz="2100" b="0" dirty="0" err="1">
                <a:latin typeface="楷体" pitchFamily="49" charset="-122"/>
                <a:ea typeface="楷体" pitchFamily="49" charset="-122"/>
              </a:rPr>
              <a:t>malloc</a:t>
            </a:r>
            <a:r>
              <a:rPr lang="en-US" altLang="zh-CN" sz="2100" b="0" dirty="0">
                <a:latin typeface="楷体" pitchFamily="49" charset="-122"/>
                <a:ea typeface="楷体" pitchFamily="49" charset="-122"/>
              </a:rPr>
              <a:t>(100);</a:t>
            </a:r>
          </a:p>
          <a:p>
            <a:r>
              <a:rPr lang="en-US" altLang="zh-CN" sz="2100" b="0" dirty="0">
                <a:latin typeface="楷体" pitchFamily="49" charset="-122"/>
                <a:ea typeface="楷体" pitchFamily="49" charset="-122"/>
              </a:rPr>
              <a:t>     …</a:t>
            </a:r>
          </a:p>
          <a:p>
            <a:r>
              <a:rPr lang="en-US" altLang="zh-CN" sz="2100" b="0" dirty="0">
                <a:latin typeface="楷体" pitchFamily="49" charset="-122"/>
                <a:ea typeface="楷体" pitchFamily="49" charset="-122"/>
              </a:rPr>
              <a:t>     return; /* </a:t>
            </a:r>
            <a:r>
              <a:rPr lang="zh-CN" altLang="en-US" sz="2100" b="0" dirty="0">
                <a:latin typeface="楷体" pitchFamily="49" charset="-122"/>
                <a:ea typeface="楷体" pitchFamily="49" charset="-122"/>
              </a:rPr>
              <a:t>函数返回时，</a:t>
            </a:r>
            <a:r>
              <a:rPr lang="en-US" altLang="zh-CN" sz="2100" b="0" dirty="0">
                <a:latin typeface="楷体" pitchFamily="49" charset="-122"/>
                <a:ea typeface="楷体" pitchFamily="49" charset="-122"/>
              </a:rPr>
              <a:t>p</a:t>
            </a:r>
            <a:r>
              <a:rPr lang="zh-CN" altLang="en-US" sz="2100" b="0" dirty="0">
                <a:latin typeface="楷体" pitchFamily="49" charset="-122"/>
                <a:ea typeface="楷体" pitchFamily="49" charset="-122"/>
              </a:rPr>
              <a:t>申请的</a:t>
            </a:r>
            <a:r>
              <a:rPr lang="en-US" altLang="zh-CN" sz="2100" b="0" dirty="0">
                <a:latin typeface="楷体" pitchFamily="49" charset="-122"/>
                <a:ea typeface="楷体" pitchFamily="49" charset="-122"/>
              </a:rPr>
              <a:t>100</a:t>
            </a:r>
            <a:r>
              <a:rPr lang="zh-CN" altLang="en-US" sz="2100" b="0" dirty="0">
                <a:latin typeface="楷体" pitchFamily="49" charset="-122"/>
                <a:ea typeface="楷体" pitchFamily="49" charset="-122"/>
              </a:rPr>
              <a:t>字节空间不会被释放</a:t>
            </a:r>
            <a:r>
              <a:rPr lang="en-US" altLang="zh-CN" sz="2100" b="0" dirty="0">
                <a:latin typeface="楷体" pitchFamily="49" charset="-122"/>
                <a:ea typeface="楷体" pitchFamily="49" charset="-122"/>
              </a:rPr>
              <a:t>*/</a:t>
            </a:r>
          </a:p>
          <a:p>
            <a:r>
              <a:rPr lang="en-US" altLang="zh-CN" sz="2100" b="0" dirty="0">
                <a:latin typeface="楷体" pitchFamily="49" charset="-122"/>
                <a:ea typeface="楷体" pitchFamily="49" charset="-122"/>
              </a:rPr>
              <a:t>   }</a:t>
            </a:r>
            <a:endParaRPr lang="en-US" altLang="zh-CN" dirty="0">
              <a:solidFill>
                <a:srgbClr val="0033CC"/>
              </a:solidFill>
              <a:latin typeface="楷体" pitchFamily="49" charset="-122"/>
              <a:ea typeface="楷体" pitchFamily="49" charset="-122"/>
            </a:endParaRPr>
          </a:p>
          <a:p>
            <a:r>
              <a:rPr lang="zh-CN" altLang="en-US" dirty="0">
                <a:solidFill>
                  <a:srgbClr val="0033CC"/>
                </a:solidFill>
                <a:latin typeface="楷体" pitchFamily="49" charset="-122"/>
                <a:ea typeface="楷体" pitchFamily="49" charset="-122"/>
              </a:rPr>
              <a:t>由</a:t>
            </a:r>
            <a:r>
              <a:rPr lang="en-US" altLang="zh-CN" dirty="0" err="1">
                <a:solidFill>
                  <a:srgbClr val="0033CC"/>
                </a:solidFill>
                <a:latin typeface="楷体" pitchFamily="49" charset="-122"/>
                <a:ea typeface="楷体" pitchFamily="49" charset="-122"/>
              </a:rPr>
              <a:t>malloc</a:t>
            </a:r>
            <a:r>
              <a:rPr lang="zh-CN" altLang="en-US" dirty="0">
                <a:solidFill>
                  <a:srgbClr val="0033CC"/>
                </a:solidFill>
                <a:latin typeface="楷体" pitchFamily="49" charset="-122"/>
                <a:ea typeface="楷体" pitchFamily="49" charset="-122"/>
              </a:rPr>
              <a:t>申请的动态空间不及时释放是造成许多软件出现内存泄漏的主要原因！</a:t>
            </a:r>
            <a:endParaRPr lang="en-US" altLang="zh-CN" dirty="0">
              <a:solidFill>
                <a:srgbClr val="0033CC"/>
              </a:solidFill>
              <a:latin typeface="楷体" pitchFamily="49" charset="-122"/>
              <a:ea typeface="楷体" pitchFamily="49" charset="-122"/>
            </a:endParaRPr>
          </a:p>
          <a:p>
            <a:r>
              <a:rPr lang="zh-CN" altLang="en-US" dirty="0">
                <a:solidFill>
                  <a:srgbClr val="FF0000"/>
                </a:solidFill>
                <a:latin typeface="楷体" pitchFamily="49" charset="-122"/>
                <a:ea typeface="楷体" pitchFamily="49" charset="-122"/>
              </a:rPr>
              <a:t>内存泄漏</a:t>
            </a:r>
            <a:r>
              <a:rPr lang="en-US" altLang="zh-CN" dirty="0">
                <a:solidFill>
                  <a:srgbClr val="FF0000"/>
                </a:solidFill>
                <a:latin typeface="楷体" pitchFamily="49" charset="-122"/>
                <a:ea typeface="楷体" pitchFamily="49" charset="-122"/>
              </a:rPr>
              <a:t>(memory leak)</a:t>
            </a:r>
            <a:r>
              <a:rPr lang="zh-CN" altLang="en-US" dirty="0">
                <a:solidFill>
                  <a:srgbClr val="FF0000"/>
                </a:solidFill>
                <a:latin typeface="楷体" pitchFamily="49" charset="-122"/>
                <a:ea typeface="楷体" pitchFamily="49" charset="-122"/>
              </a:rPr>
              <a:t>：指软件在长时间运行过程中造成内存越来越少，最终可能导致系统内存耗尽而导致软件性能下降或不能使用的现象。</a:t>
            </a:r>
            <a:endParaRPr lang="en-US" altLang="zh-CN" dirty="0">
              <a:solidFill>
                <a:srgbClr val="FF0000"/>
              </a:solidFill>
              <a:latin typeface="楷体" pitchFamily="49" charset="-122"/>
              <a:ea typeface="楷体" pitchFamily="49" charset="-122"/>
            </a:endParaRPr>
          </a:p>
        </p:txBody>
      </p:sp>
      <p:sp>
        <p:nvSpPr>
          <p:cNvPr id="3" name="TextBox 2"/>
          <p:cNvSpPr txBox="1"/>
          <p:nvPr/>
        </p:nvSpPr>
        <p:spPr>
          <a:xfrm>
            <a:off x="972174" y="5377039"/>
            <a:ext cx="10091621" cy="121799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rtlCol="0">
            <a:spAutoFit/>
          </a:bodyPr>
          <a:lstStyle/>
          <a:p>
            <a:r>
              <a:rPr lang="zh-CN" altLang="en-US" dirty="0">
                <a:latin typeface="楷体" panose="02010609060101010101" pitchFamily="49" charset="-122"/>
                <a:ea typeface="楷体" panose="02010609060101010101" pitchFamily="49" charset="-122"/>
              </a:rPr>
              <a:t>提示：</a:t>
            </a:r>
            <a:r>
              <a:rPr lang="en-US" altLang="zh-CN" b="0" dirty="0" err="1">
                <a:solidFill>
                  <a:srgbClr val="0033CC"/>
                </a:solidFill>
                <a:latin typeface="楷体" panose="02010609060101010101" pitchFamily="49" charset="-122"/>
                <a:ea typeface="楷体" panose="02010609060101010101" pitchFamily="49" charset="-122"/>
              </a:rPr>
              <a:t>malloc</a:t>
            </a:r>
            <a:r>
              <a:rPr lang="zh-CN" altLang="en-US" b="0" dirty="0">
                <a:solidFill>
                  <a:srgbClr val="0033CC"/>
                </a:solidFill>
                <a:latin typeface="楷体" panose="02010609060101010101" pitchFamily="49" charset="-122"/>
                <a:ea typeface="楷体" panose="02010609060101010101" pitchFamily="49" charset="-122"/>
              </a:rPr>
              <a:t>等函数是</a:t>
            </a:r>
            <a:r>
              <a:rPr lang="en-US" altLang="zh-CN" b="0" dirty="0">
                <a:solidFill>
                  <a:srgbClr val="0033CC"/>
                </a:solidFill>
                <a:latin typeface="楷体" panose="02010609060101010101" pitchFamily="49" charset="-122"/>
                <a:ea typeface="楷体" panose="02010609060101010101" pitchFamily="49" charset="-122"/>
              </a:rPr>
              <a:t>C</a:t>
            </a:r>
            <a:r>
              <a:rPr lang="zh-CN" altLang="en-US" b="0" dirty="0">
                <a:solidFill>
                  <a:srgbClr val="0033CC"/>
                </a:solidFill>
                <a:latin typeface="楷体" panose="02010609060101010101" pitchFamily="49" charset="-122"/>
                <a:ea typeface="楷体" panose="02010609060101010101" pitchFamily="49" charset="-122"/>
              </a:rPr>
              <a:t>语言实现动态内存管理的主要手段，在实际编程中经常使用（数据结构课程亦要使用到）。</a:t>
            </a:r>
            <a:r>
              <a:rPr lang="zh-CN" altLang="en-US" dirty="0">
                <a:solidFill>
                  <a:srgbClr val="0033CC"/>
                </a:solidFill>
                <a:latin typeface="楷体" panose="02010609060101010101" pitchFamily="49" charset="-122"/>
                <a:ea typeface="楷体" panose="02010609060101010101" pitchFamily="49" charset="-122"/>
              </a:rPr>
              <a:t>一定要理解和掌握</a:t>
            </a:r>
            <a:r>
              <a:rPr lang="en-US" altLang="zh-CN" dirty="0" err="1">
                <a:solidFill>
                  <a:srgbClr val="0033CC"/>
                </a:solidFill>
                <a:latin typeface="楷体" panose="02010609060101010101" pitchFamily="49" charset="-122"/>
                <a:ea typeface="楷体" panose="02010609060101010101" pitchFamily="49" charset="-122"/>
              </a:rPr>
              <a:t>malloc</a:t>
            </a:r>
            <a:r>
              <a:rPr lang="zh-CN" altLang="en-US" dirty="0">
                <a:solidFill>
                  <a:srgbClr val="0033CC"/>
                </a:solidFill>
                <a:latin typeface="楷体" panose="02010609060101010101" pitchFamily="49" charset="-122"/>
                <a:ea typeface="楷体" panose="02010609060101010101" pitchFamily="49" charset="-122"/>
              </a:rPr>
              <a:t>和</a:t>
            </a:r>
            <a:r>
              <a:rPr lang="en-US" altLang="zh-CN" dirty="0">
                <a:solidFill>
                  <a:srgbClr val="0033CC"/>
                </a:solidFill>
                <a:latin typeface="楷体" panose="02010609060101010101" pitchFamily="49" charset="-122"/>
                <a:ea typeface="楷体" panose="02010609060101010101" pitchFamily="49" charset="-122"/>
              </a:rPr>
              <a:t>free</a:t>
            </a:r>
            <a:r>
              <a:rPr lang="zh-CN" altLang="en-US" dirty="0">
                <a:solidFill>
                  <a:srgbClr val="0033CC"/>
                </a:solidFill>
                <a:latin typeface="楷体" panose="02010609060101010101" pitchFamily="49" charset="-122"/>
                <a:ea typeface="楷体" panose="02010609060101010101" pitchFamily="49" charset="-122"/>
              </a:rPr>
              <a:t>函数的用法。</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0631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灯片编号占位符 4"/>
          <p:cNvSpPr>
            <a:spLocks noGrp="1"/>
          </p:cNvSpPr>
          <p:nvPr>
            <p:ph type="sldNum" sz="quarter" idx="11"/>
          </p:nvPr>
        </p:nvSpPr>
        <p:spPr>
          <a:noFill/>
        </p:spPr>
        <p:txBody>
          <a:bodyPr/>
          <a:lstStyle/>
          <a:p>
            <a:fld id="{1EF5FDDA-575F-4F7F-88B2-C34A0F66222C}" type="slidenum">
              <a:rPr lang="en-US" altLang="zh-CN" smtClean="0"/>
              <a:pPr/>
              <a:t>48</a:t>
            </a:fld>
            <a:endParaRPr lang="en-US" altLang="zh-CN"/>
          </a:p>
        </p:txBody>
      </p:sp>
      <p:sp>
        <p:nvSpPr>
          <p:cNvPr id="26628" name="Rectangle 2"/>
          <p:cNvSpPr>
            <a:spLocks noGrp="1" noChangeArrowheads="1"/>
          </p:cNvSpPr>
          <p:nvPr>
            <p:ph type="title"/>
          </p:nvPr>
        </p:nvSpPr>
        <p:spPr/>
        <p:txBody>
          <a:bodyPr/>
          <a:lstStyle/>
          <a:p>
            <a:r>
              <a:rPr lang="zh-CN" altLang="en-US" dirty="0">
                <a:ea typeface="宋体" pitchFamily="2" charset="-122"/>
              </a:rPr>
              <a:t>指针运算</a:t>
            </a:r>
          </a:p>
        </p:txBody>
      </p:sp>
      <p:sp>
        <p:nvSpPr>
          <p:cNvPr id="48131" name="Rectangle 3"/>
          <p:cNvSpPr>
            <a:spLocks noGrp="1" noChangeArrowheads="1"/>
          </p:cNvSpPr>
          <p:nvPr>
            <p:ph type="body" idx="1"/>
          </p:nvPr>
        </p:nvSpPr>
        <p:spPr>
          <a:xfrm>
            <a:off x="1061790" y="1125799"/>
            <a:ext cx="8212511" cy="5184387"/>
          </a:xfrm>
        </p:spPr>
        <p:txBody>
          <a:bodyPr/>
          <a:lstStyle/>
          <a:p>
            <a:pPr marL="453885" indent="-453885">
              <a:buFont typeface="Wingdings" pitchFamily="2" charset="2"/>
              <a:buAutoNum type="arabicPeriod"/>
            </a:pPr>
            <a:r>
              <a:rPr lang="zh-CN" altLang="en-US" sz="2400" dirty="0">
                <a:ea typeface="宋体" pitchFamily="2" charset="-122"/>
              </a:rPr>
              <a:t>指针和整型量可以进行加减</a:t>
            </a:r>
            <a:r>
              <a:rPr lang="zh-CN" altLang="en-US" sz="2400" b="0" dirty="0">
                <a:ea typeface="宋体" pitchFamily="2" charset="-122"/>
              </a:rPr>
              <a:t>。</a:t>
            </a:r>
          </a:p>
          <a:p>
            <a:pPr marL="453885" indent="-453885">
              <a:buNone/>
            </a:pPr>
            <a:r>
              <a:rPr lang="zh-CN" altLang="en-US" sz="2400" b="0" dirty="0">
                <a:ea typeface="宋体" pitchFamily="2" charset="-122"/>
              </a:rPr>
              <a:t>       若</a:t>
            </a:r>
            <a:r>
              <a:rPr lang="en-US" altLang="zh-CN" sz="2400" b="0" dirty="0">
                <a:ea typeface="宋体" pitchFamily="2" charset="-122"/>
              </a:rPr>
              <a:t>p</a:t>
            </a:r>
            <a:r>
              <a:rPr lang="zh-CN" altLang="en-US" sz="2400" b="0" dirty="0">
                <a:ea typeface="宋体" pitchFamily="2" charset="-122"/>
              </a:rPr>
              <a:t>为指针，则</a:t>
            </a:r>
            <a:r>
              <a:rPr lang="en-US" altLang="zh-CN" sz="2400" b="0" dirty="0" err="1">
                <a:ea typeface="宋体" pitchFamily="2" charset="-122"/>
              </a:rPr>
              <a:t>p+n</a:t>
            </a:r>
            <a:r>
              <a:rPr lang="zh-CN" altLang="en-US" sz="2400" b="0" dirty="0">
                <a:ea typeface="宋体" pitchFamily="2" charset="-122"/>
              </a:rPr>
              <a:t>和</a:t>
            </a:r>
            <a:r>
              <a:rPr lang="en-US" altLang="zh-CN" sz="2400" b="0" dirty="0">
                <a:ea typeface="宋体" pitchFamily="2" charset="-122"/>
              </a:rPr>
              <a:t>p-n</a:t>
            </a:r>
            <a:r>
              <a:rPr lang="zh-CN" altLang="en-US" sz="2400" b="0" dirty="0">
                <a:ea typeface="宋体" pitchFamily="2" charset="-122"/>
              </a:rPr>
              <a:t>是合法的，同样</a:t>
            </a:r>
            <a:r>
              <a:rPr lang="en-US" altLang="zh-CN" sz="2400" b="0" dirty="0">
                <a:ea typeface="宋体" pitchFamily="2" charset="-122"/>
              </a:rPr>
              <a:t>p++</a:t>
            </a:r>
            <a:r>
              <a:rPr lang="zh-CN" altLang="en-US" sz="2400" b="0" dirty="0">
                <a:ea typeface="宋体" pitchFamily="2" charset="-122"/>
              </a:rPr>
              <a:t>也是合法的，它们的结果同指针所指对象类型相关。如果</a:t>
            </a:r>
            <a:r>
              <a:rPr lang="en-US" altLang="zh-CN" sz="2400" b="0" dirty="0">
                <a:ea typeface="宋体" pitchFamily="2" charset="-122"/>
              </a:rPr>
              <a:t>p</a:t>
            </a:r>
            <a:r>
              <a:rPr lang="zh-CN" altLang="en-US" sz="2400" b="0" dirty="0">
                <a:ea typeface="宋体" pitchFamily="2" charset="-122"/>
              </a:rPr>
              <a:t>是指向数组某一元素的指针，则</a:t>
            </a:r>
            <a:r>
              <a:rPr lang="en-US" altLang="zh-CN" sz="2400" b="0" dirty="0">
                <a:ea typeface="宋体" pitchFamily="2" charset="-122"/>
              </a:rPr>
              <a:t>p+1</a:t>
            </a:r>
            <a:r>
              <a:rPr lang="zh-CN" altLang="en-US" sz="2400" b="0" dirty="0">
                <a:ea typeface="宋体" pitchFamily="2" charset="-122"/>
              </a:rPr>
              <a:t>及</a:t>
            </a:r>
            <a:r>
              <a:rPr lang="en-US" altLang="zh-CN" sz="2400" b="0" dirty="0">
                <a:ea typeface="宋体" pitchFamily="2" charset="-122"/>
              </a:rPr>
              <a:t>p++</a:t>
            </a:r>
            <a:r>
              <a:rPr lang="zh-CN" altLang="en-US" sz="2400" b="0" dirty="0">
                <a:ea typeface="宋体" pitchFamily="2" charset="-122"/>
              </a:rPr>
              <a:t>为数组下一元素的指针。</a:t>
            </a:r>
          </a:p>
          <a:p>
            <a:pPr marL="453885" indent="-453885">
              <a:buFont typeface="Wingdings" pitchFamily="2" charset="2"/>
              <a:buAutoNum type="arabicPeriod" startAt="2"/>
            </a:pPr>
            <a:r>
              <a:rPr lang="zh-CN" altLang="en-US" sz="2400" dirty="0">
                <a:ea typeface="宋体" pitchFamily="2" charset="-122"/>
              </a:rPr>
              <a:t>当</a:t>
            </a:r>
            <a:r>
              <a:rPr lang="en-US" altLang="zh-CN" sz="2400" dirty="0">
                <a:ea typeface="宋体" pitchFamily="2" charset="-122"/>
              </a:rPr>
              <a:t>P1</a:t>
            </a:r>
            <a:r>
              <a:rPr lang="zh-CN" altLang="en-US" sz="2400" dirty="0">
                <a:ea typeface="宋体" pitchFamily="2" charset="-122"/>
              </a:rPr>
              <a:t>，和</a:t>
            </a:r>
            <a:r>
              <a:rPr lang="en-US" altLang="zh-CN" sz="2400" dirty="0">
                <a:ea typeface="宋体" pitchFamily="2" charset="-122"/>
              </a:rPr>
              <a:t>P2</a:t>
            </a:r>
            <a:r>
              <a:rPr lang="zh-CN" altLang="en-US" sz="2400" dirty="0">
                <a:ea typeface="宋体" pitchFamily="2" charset="-122"/>
              </a:rPr>
              <a:t>指向同一类型时，可以进行赋值</a:t>
            </a:r>
            <a:r>
              <a:rPr lang="zh-CN" altLang="en-US" sz="2400" b="0" dirty="0">
                <a:ea typeface="宋体" pitchFamily="2" charset="-122"/>
              </a:rPr>
              <a:t>。</a:t>
            </a:r>
          </a:p>
          <a:p>
            <a:pPr marL="453885" indent="-453885">
              <a:buNone/>
            </a:pPr>
            <a:r>
              <a:rPr lang="zh-CN" altLang="en-US" sz="2400" b="0" dirty="0">
                <a:ea typeface="宋体" pitchFamily="2" charset="-122"/>
              </a:rPr>
              <a:t>       如：</a:t>
            </a:r>
            <a:r>
              <a:rPr lang="en-US" altLang="zh-CN" sz="2400" b="0" dirty="0" err="1">
                <a:ea typeface="宋体" pitchFamily="2" charset="-122"/>
              </a:rPr>
              <a:t>py</a:t>
            </a:r>
            <a:r>
              <a:rPr lang="en-US" altLang="zh-CN" sz="2400" b="0" dirty="0">
                <a:ea typeface="宋体" pitchFamily="2" charset="-122"/>
              </a:rPr>
              <a:t> = </a:t>
            </a:r>
            <a:r>
              <a:rPr lang="en-US" altLang="zh-CN" sz="2400" b="0" dirty="0" err="1">
                <a:ea typeface="宋体" pitchFamily="2" charset="-122"/>
              </a:rPr>
              <a:t>px</a:t>
            </a:r>
            <a:r>
              <a:rPr lang="zh-CN" altLang="en-US" sz="2400" b="0" dirty="0">
                <a:ea typeface="宋体" pitchFamily="2" charset="-122"/>
              </a:rPr>
              <a:t>，则</a:t>
            </a:r>
            <a:r>
              <a:rPr lang="en-US" altLang="zh-CN" sz="2400" b="0" dirty="0" err="1">
                <a:ea typeface="宋体" pitchFamily="2" charset="-122"/>
              </a:rPr>
              <a:t>px</a:t>
            </a:r>
            <a:r>
              <a:rPr lang="zh-CN" altLang="en-US" sz="2400" b="0" dirty="0">
                <a:ea typeface="宋体" pitchFamily="2" charset="-122"/>
              </a:rPr>
              <a:t>，</a:t>
            </a:r>
            <a:r>
              <a:rPr lang="en-US" altLang="zh-CN" sz="2400" b="0" dirty="0" err="1">
                <a:ea typeface="宋体" pitchFamily="2" charset="-122"/>
              </a:rPr>
              <a:t>py</a:t>
            </a:r>
            <a:r>
              <a:rPr lang="zh-CN" altLang="en-US" sz="2400" b="0" dirty="0">
                <a:ea typeface="宋体" pitchFamily="2" charset="-122"/>
              </a:rPr>
              <a:t>指向同一对象。（注意：与</a:t>
            </a:r>
            <a:r>
              <a:rPr lang="en-US" altLang="zh-CN" sz="2400" b="0" dirty="0" err="1">
                <a:ea typeface="宋体" pitchFamily="2" charset="-122"/>
              </a:rPr>
              <a:t>strcpy</a:t>
            </a:r>
            <a:r>
              <a:rPr lang="en-US" altLang="zh-CN" sz="2400" b="0" dirty="0">
                <a:ea typeface="宋体" pitchFamily="2" charset="-122"/>
              </a:rPr>
              <a:t>(</a:t>
            </a:r>
            <a:r>
              <a:rPr lang="en-US" altLang="zh-CN" sz="2400" b="0" dirty="0" err="1">
                <a:ea typeface="宋体" pitchFamily="2" charset="-122"/>
              </a:rPr>
              <a:t>py</a:t>
            </a:r>
            <a:r>
              <a:rPr lang="en-US" altLang="zh-CN" sz="2400" b="0" dirty="0">
                <a:ea typeface="宋体" pitchFamily="2" charset="-122"/>
              </a:rPr>
              <a:t>, </a:t>
            </a:r>
            <a:r>
              <a:rPr lang="en-US" altLang="zh-CN" sz="2400" b="0" dirty="0" err="1">
                <a:ea typeface="宋体" pitchFamily="2" charset="-122"/>
              </a:rPr>
              <a:t>px</a:t>
            </a:r>
            <a:r>
              <a:rPr lang="en-US" altLang="zh-CN" sz="2400" b="0" dirty="0">
                <a:ea typeface="宋体" pitchFamily="2" charset="-122"/>
              </a:rPr>
              <a:t>)</a:t>
            </a:r>
            <a:r>
              <a:rPr lang="zh-CN" altLang="en-US" sz="2400" b="0" dirty="0">
                <a:ea typeface="宋体" pitchFamily="2" charset="-122"/>
              </a:rPr>
              <a:t>的不同。）</a:t>
            </a:r>
          </a:p>
          <a:p>
            <a:pPr marL="453885" indent="-453885">
              <a:buFont typeface="Wingdings" pitchFamily="2" charset="2"/>
              <a:buAutoNum type="arabicPeriod" startAt="3"/>
            </a:pPr>
            <a:r>
              <a:rPr lang="zh-CN" altLang="en-US" sz="2400" dirty="0">
                <a:ea typeface="宋体" pitchFamily="2" charset="-122"/>
              </a:rPr>
              <a:t>两个指向同一类型的指针，可进行</a:t>
            </a:r>
            <a:r>
              <a:rPr lang="en-US" altLang="zh-CN" sz="2400" dirty="0">
                <a:ea typeface="宋体" pitchFamily="2" charset="-122"/>
              </a:rPr>
              <a:t>= = , &gt; , &lt;</a:t>
            </a:r>
            <a:r>
              <a:rPr lang="zh-CN" altLang="en-US" sz="2400" dirty="0">
                <a:ea typeface="宋体" pitchFamily="2" charset="-122"/>
              </a:rPr>
              <a:t>等关系运算，其实就是地址的比较</a:t>
            </a:r>
            <a:r>
              <a:rPr lang="zh-CN" altLang="en-US" sz="2400" b="0" dirty="0">
                <a:ea typeface="宋体" pitchFamily="2" charset="-122"/>
              </a:rPr>
              <a:t>。</a:t>
            </a:r>
          </a:p>
          <a:p>
            <a:pPr marL="453885" indent="-453885">
              <a:buFont typeface="Wingdings" pitchFamily="2" charset="2"/>
              <a:buAutoNum type="arabicPeriod" startAt="4"/>
            </a:pPr>
            <a:r>
              <a:rPr lang="zh-CN" altLang="en-US" sz="2400" dirty="0">
                <a:ea typeface="宋体" pitchFamily="2" charset="-122"/>
              </a:rPr>
              <a:t>两个指向同一数组成员的指针可进行相减，其结果为两指针间相差元素的个数</a:t>
            </a:r>
            <a:r>
              <a:rPr lang="zh-CN" altLang="en-US" sz="2400" b="0" dirty="0">
                <a:ea typeface="宋体" pitchFamily="2" charset="-122"/>
              </a:rPr>
              <a:t>。</a:t>
            </a:r>
          </a:p>
          <a:p>
            <a:pPr marL="453885" indent="-453885">
              <a:buNone/>
            </a:pPr>
            <a:r>
              <a:rPr lang="zh-CN" altLang="en-US" sz="2400" b="0" dirty="0">
                <a:ea typeface="宋体" pitchFamily="2" charset="-122"/>
              </a:rPr>
              <a:t>        如，</a:t>
            </a:r>
            <a:r>
              <a:rPr lang="en-US" altLang="zh-CN" sz="2400" b="0" dirty="0">
                <a:ea typeface="宋体" pitchFamily="2" charset="-122"/>
              </a:rPr>
              <a:t>p</a:t>
            </a:r>
            <a:r>
              <a:rPr lang="zh-CN" altLang="en-US" sz="2400" b="0" dirty="0">
                <a:ea typeface="宋体" pitchFamily="2" charset="-122"/>
              </a:rPr>
              <a:t>指向数组第一个元素，</a:t>
            </a:r>
            <a:r>
              <a:rPr lang="en-US" altLang="zh-CN" sz="2400" b="0" dirty="0">
                <a:ea typeface="宋体" pitchFamily="2" charset="-122"/>
              </a:rPr>
              <a:t>q</a:t>
            </a:r>
            <a:r>
              <a:rPr lang="zh-CN" altLang="en-US" sz="2400" b="0" dirty="0">
                <a:ea typeface="宋体" pitchFamily="2" charset="-122"/>
              </a:rPr>
              <a:t>指向数组最后一个元素</a:t>
            </a:r>
            <a:r>
              <a:rPr lang="en-US" altLang="zh-CN" sz="2400" b="0" dirty="0">
                <a:ea typeface="宋体" pitchFamily="2" charset="-122"/>
              </a:rPr>
              <a:t>,</a:t>
            </a:r>
            <a:r>
              <a:rPr lang="zh-CN" altLang="en-US" sz="2400" b="0" dirty="0">
                <a:ea typeface="宋体" pitchFamily="2" charset="-122"/>
              </a:rPr>
              <a:t>则</a:t>
            </a:r>
            <a:r>
              <a:rPr lang="en-US" altLang="zh-CN" sz="2400" b="0" dirty="0">
                <a:ea typeface="宋体" pitchFamily="2" charset="-122"/>
              </a:rPr>
              <a:t>q – p+1</a:t>
            </a:r>
            <a:r>
              <a:rPr lang="zh-CN" altLang="en-US" sz="2400" b="0" dirty="0">
                <a:ea typeface="宋体" pitchFamily="2" charset="-122"/>
              </a:rPr>
              <a:t>表示数组长度。</a:t>
            </a:r>
            <a:endParaRPr lang="zh-CN" altLang="en-US" sz="2400" dirty="0">
              <a:ea typeface="宋体" pitchFamily="2" charset="-122"/>
            </a:endParaRPr>
          </a:p>
        </p:txBody>
      </p:sp>
      <p:grpSp>
        <p:nvGrpSpPr>
          <p:cNvPr id="3" name="Group 10"/>
          <p:cNvGrpSpPr>
            <a:grpSpLocks/>
          </p:cNvGrpSpPr>
          <p:nvPr/>
        </p:nvGrpSpPr>
        <p:grpSpPr bwMode="auto">
          <a:xfrm>
            <a:off x="9274305" y="4725502"/>
            <a:ext cx="2404920" cy="1189314"/>
            <a:chOff x="4214" y="3408"/>
            <a:chExt cx="1135" cy="749"/>
          </a:xfrm>
        </p:grpSpPr>
        <p:grpSp>
          <p:nvGrpSpPr>
            <p:cNvPr id="26633" name="Group 11"/>
            <p:cNvGrpSpPr>
              <a:grpSpLocks/>
            </p:cNvGrpSpPr>
            <p:nvPr/>
          </p:nvGrpSpPr>
          <p:grpSpPr bwMode="auto">
            <a:xfrm>
              <a:off x="4320" y="3408"/>
              <a:ext cx="1008" cy="432"/>
              <a:chOff x="8160" y="1440"/>
              <a:chExt cx="1440" cy="720"/>
            </a:xfrm>
          </p:grpSpPr>
          <p:sp>
            <p:nvSpPr>
              <p:cNvPr id="26636" name="Rectangle 12"/>
              <p:cNvSpPr>
                <a:spLocks noChangeArrowheads="1"/>
              </p:cNvSpPr>
              <p:nvPr/>
            </p:nvSpPr>
            <p:spPr bwMode="auto">
              <a:xfrm>
                <a:off x="8160" y="1440"/>
                <a:ext cx="1440" cy="36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6637" name="Line 13"/>
              <p:cNvSpPr>
                <a:spLocks noChangeShapeType="1"/>
              </p:cNvSpPr>
              <p:nvPr/>
            </p:nvSpPr>
            <p:spPr bwMode="auto">
              <a:xfrm flipV="1">
                <a:off x="8160" y="1800"/>
                <a:ext cx="0" cy="360"/>
              </a:xfrm>
              <a:prstGeom prst="line">
                <a:avLst/>
              </a:prstGeom>
              <a:noFill/>
              <a:ln w="9525">
                <a:solidFill>
                  <a:srgbClr val="000000"/>
                </a:solidFill>
                <a:round/>
                <a:headEnd/>
                <a:tailEnd type="triangle" w="med" len="med"/>
              </a:ln>
            </p:spPr>
            <p:txBody>
              <a:bodyPr/>
              <a:lstStyle/>
              <a:p>
                <a:endParaRPr lang="zh-CN" altLang="en-US"/>
              </a:p>
            </p:txBody>
          </p:sp>
          <p:sp>
            <p:nvSpPr>
              <p:cNvPr id="26638" name="Line 14"/>
              <p:cNvSpPr>
                <a:spLocks noChangeShapeType="1"/>
              </p:cNvSpPr>
              <p:nvPr/>
            </p:nvSpPr>
            <p:spPr bwMode="auto">
              <a:xfrm flipV="1">
                <a:off x="9600" y="1800"/>
                <a:ext cx="0" cy="360"/>
              </a:xfrm>
              <a:prstGeom prst="line">
                <a:avLst/>
              </a:prstGeom>
              <a:noFill/>
              <a:ln w="9525">
                <a:solidFill>
                  <a:srgbClr val="000000"/>
                </a:solidFill>
                <a:round/>
                <a:headEnd/>
                <a:tailEnd type="triangle" w="med" len="med"/>
              </a:ln>
            </p:spPr>
            <p:txBody>
              <a:bodyPr/>
              <a:lstStyle/>
              <a:p>
                <a:endParaRPr lang="zh-CN" altLang="en-US"/>
              </a:p>
            </p:txBody>
          </p:sp>
        </p:grpSp>
        <p:sp>
          <p:nvSpPr>
            <p:cNvPr id="26634" name="Text Box 15"/>
            <p:cNvSpPr txBox="1">
              <a:spLocks noChangeArrowheads="1"/>
            </p:cNvSpPr>
            <p:nvPr/>
          </p:nvSpPr>
          <p:spPr bwMode="auto">
            <a:xfrm>
              <a:off x="4214" y="3818"/>
              <a:ext cx="175" cy="339"/>
            </a:xfrm>
            <a:prstGeom prst="rect">
              <a:avLst/>
            </a:prstGeom>
            <a:noFill/>
            <a:ln w="12700" cap="sq">
              <a:noFill/>
              <a:miter lim="800000"/>
              <a:headEnd type="none" w="sm" len="sm"/>
              <a:tailEnd type="none" w="sm" len="sm"/>
            </a:ln>
          </p:spPr>
          <p:txBody>
            <a:bodyPr wrap="none">
              <a:spAutoFit/>
            </a:bodyPr>
            <a:lstStyle/>
            <a:p>
              <a:r>
                <a:rPr lang="en-US" altLang="zh-CN" sz="2900" b="0">
                  <a:latin typeface="Times New Roman" pitchFamily="18" charset="0"/>
                </a:rPr>
                <a:t>p</a:t>
              </a:r>
            </a:p>
          </p:txBody>
        </p:sp>
        <p:sp>
          <p:nvSpPr>
            <p:cNvPr id="26635" name="Text Box 16"/>
            <p:cNvSpPr txBox="1">
              <a:spLocks noChangeArrowheads="1"/>
            </p:cNvSpPr>
            <p:nvPr/>
          </p:nvSpPr>
          <p:spPr bwMode="auto">
            <a:xfrm>
              <a:off x="5174" y="3818"/>
              <a:ext cx="175" cy="339"/>
            </a:xfrm>
            <a:prstGeom prst="rect">
              <a:avLst/>
            </a:prstGeom>
            <a:noFill/>
            <a:ln w="12700" cap="sq">
              <a:noFill/>
              <a:miter lim="800000"/>
              <a:headEnd type="none" w="sm" len="sm"/>
              <a:tailEnd type="none" w="sm" len="sm"/>
            </a:ln>
          </p:spPr>
          <p:txBody>
            <a:bodyPr wrap="none">
              <a:spAutoFit/>
            </a:bodyPr>
            <a:lstStyle/>
            <a:p>
              <a:r>
                <a:rPr lang="en-US" altLang="zh-CN" sz="2900" b="0">
                  <a:latin typeface="Times New Roman" pitchFamily="18" charset="0"/>
                </a:rPr>
                <a:t>q</a:t>
              </a:r>
            </a:p>
          </p:txBody>
        </p:sp>
      </p:grpSp>
      <p:sp>
        <p:nvSpPr>
          <p:cNvPr id="19" name="圆角矩形标注 18"/>
          <p:cNvSpPr/>
          <p:nvPr/>
        </p:nvSpPr>
        <p:spPr bwMode="auto">
          <a:xfrm>
            <a:off x="8409006" y="3141698"/>
            <a:ext cx="3795694" cy="836787"/>
          </a:xfrm>
          <a:prstGeom prst="wedgeRoundRectCallout">
            <a:avLst>
              <a:gd name="adj1" fmla="val -57698"/>
              <a:gd name="adj2" fmla="val 88654"/>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108932" tIns="54466" rIns="108932" bIns="54466">
            <a:spAutoFit/>
          </a:bodyPr>
          <a:lstStyle/>
          <a:p>
            <a:pPr>
              <a:defRPr/>
            </a:pPr>
            <a:r>
              <a:rPr lang="en-US" altLang="zh-CN" sz="1400" b="0" dirty="0" err="1">
                <a:solidFill>
                  <a:schemeClr val="tx1"/>
                </a:solidFill>
                <a:latin typeface="Arial" charset="0"/>
                <a:ea typeface="宋体" pitchFamily="2" charset="-122"/>
              </a:rPr>
              <a:t>int</a:t>
            </a:r>
            <a:r>
              <a:rPr lang="en-US" altLang="zh-CN" sz="1400" b="0" dirty="0">
                <a:solidFill>
                  <a:schemeClr val="tx1"/>
                </a:solidFill>
                <a:latin typeface="Arial" charset="0"/>
                <a:ea typeface="宋体" pitchFamily="2" charset="-122"/>
              </a:rPr>
              <a:t> array[N],*p;</a:t>
            </a:r>
          </a:p>
          <a:p>
            <a:pPr>
              <a:defRPr/>
            </a:pPr>
            <a:r>
              <a:rPr lang="en-US" altLang="zh-CN" sz="1400" b="0" dirty="0">
                <a:solidFill>
                  <a:schemeClr val="tx1"/>
                </a:solidFill>
                <a:latin typeface="Arial" charset="0"/>
                <a:ea typeface="宋体" pitchFamily="2" charset="-122"/>
              </a:rPr>
              <a:t>for(p=&amp;array[0]; p&lt;=&amp;array[N-1];p++)</a:t>
            </a:r>
          </a:p>
          <a:p>
            <a:pPr>
              <a:defRPr/>
            </a:pPr>
            <a:r>
              <a:rPr lang="en-US" altLang="zh-CN" sz="1400" b="0" dirty="0">
                <a:solidFill>
                  <a:schemeClr val="tx1"/>
                </a:solidFill>
                <a:latin typeface="Arial" charset="0"/>
                <a:ea typeface="宋体" pitchFamily="2" charset="-122"/>
              </a:rPr>
              <a:t>…</a:t>
            </a:r>
            <a:endParaRPr lang="zh-CN" altLang="en-US" sz="1400" b="0" dirty="0">
              <a:solidFill>
                <a:schemeClr val="tx1"/>
              </a:solidFill>
              <a:latin typeface="Arial" charset="0"/>
              <a:ea typeface="宋体" pitchFamily="2" charset="-122"/>
            </a:endParaRPr>
          </a:p>
        </p:txBody>
      </p:sp>
      <p:grpSp>
        <p:nvGrpSpPr>
          <p:cNvPr id="6" name="组合 5"/>
          <p:cNvGrpSpPr/>
          <p:nvPr/>
        </p:nvGrpSpPr>
        <p:grpSpPr>
          <a:xfrm>
            <a:off x="9657817" y="1484657"/>
            <a:ext cx="2002334" cy="1219482"/>
            <a:chOff x="7235825" y="1484313"/>
            <a:chExt cx="1500188" cy="1219200"/>
          </a:xfrm>
        </p:grpSpPr>
        <p:grpSp>
          <p:nvGrpSpPr>
            <p:cNvPr id="2" name="Group 4"/>
            <p:cNvGrpSpPr>
              <a:grpSpLocks/>
            </p:cNvGrpSpPr>
            <p:nvPr/>
          </p:nvGrpSpPr>
          <p:grpSpPr bwMode="auto">
            <a:xfrm>
              <a:off x="7235825" y="1484313"/>
              <a:ext cx="1500188" cy="1219200"/>
              <a:chOff x="4191" y="912"/>
              <a:chExt cx="945" cy="768"/>
            </a:xfrm>
          </p:grpSpPr>
          <p:sp>
            <p:nvSpPr>
              <p:cNvPr id="26639" name="AutoShape 5"/>
              <p:cNvSpPr>
                <a:spLocks noChangeArrowheads="1"/>
              </p:cNvSpPr>
              <p:nvPr/>
            </p:nvSpPr>
            <p:spPr bwMode="auto">
              <a:xfrm>
                <a:off x="4569" y="912"/>
                <a:ext cx="567" cy="768"/>
              </a:xfrm>
              <a:prstGeom prst="flowChartDocument">
                <a:avLst/>
              </a:prstGeom>
              <a:solidFill>
                <a:srgbClr val="FFFFFF"/>
              </a:solidFill>
              <a:ln w="9525">
                <a:solidFill>
                  <a:srgbClr val="000000"/>
                </a:solidFill>
                <a:miter lim="800000"/>
                <a:headEnd/>
                <a:tailEnd/>
              </a:ln>
            </p:spPr>
            <p:txBody>
              <a:bodyPr/>
              <a:lstStyle/>
              <a:p>
                <a:endParaRPr lang="zh-CN" altLang="en-US"/>
              </a:p>
            </p:txBody>
          </p:sp>
          <p:sp>
            <p:nvSpPr>
              <p:cNvPr id="26640" name="Line 6"/>
              <p:cNvSpPr>
                <a:spLocks noChangeShapeType="1"/>
              </p:cNvSpPr>
              <p:nvPr/>
            </p:nvSpPr>
            <p:spPr bwMode="auto">
              <a:xfrm>
                <a:off x="4569" y="1168"/>
                <a:ext cx="567" cy="0"/>
              </a:xfrm>
              <a:prstGeom prst="line">
                <a:avLst/>
              </a:prstGeom>
              <a:noFill/>
              <a:ln w="9525">
                <a:solidFill>
                  <a:srgbClr val="000000"/>
                </a:solidFill>
                <a:round/>
                <a:headEnd/>
                <a:tailEnd/>
              </a:ln>
            </p:spPr>
            <p:txBody>
              <a:bodyPr/>
              <a:lstStyle/>
              <a:p>
                <a:endParaRPr lang="zh-CN" altLang="en-US"/>
              </a:p>
            </p:txBody>
          </p:sp>
          <p:sp>
            <p:nvSpPr>
              <p:cNvPr id="26641" name="Line 7"/>
              <p:cNvSpPr>
                <a:spLocks noChangeShapeType="1"/>
              </p:cNvSpPr>
              <p:nvPr/>
            </p:nvSpPr>
            <p:spPr bwMode="auto">
              <a:xfrm>
                <a:off x="4569" y="1424"/>
                <a:ext cx="567" cy="0"/>
              </a:xfrm>
              <a:prstGeom prst="line">
                <a:avLst/>
              </a:prstGeom>
              <a:noFill/>
              <a:ln w="9525">
                <a:solidFill>
                  <a:srgbClr val="000000"/>
                </a:solidFill>
                <a:round/>
                <a:headEnd/>
                <a:tailEnd/>
              </a:ln>
            </p:spPr>
            <p:txBody>
              <a:bodyPr/>
              <a:lstStyle/>
              <a:p>
                <a:endParaRPr lang="zh-CN" altLang="en-US"/>
              </a:p>
            </p:txBody>
          </p:sp>
          <p:sp>
            <p:nvSpPr>
              <p:cNvPr id="26642" name="Text Box 8"/>
              <p:cNvSpPr txBox="1">
                <a:spLocks noChangeArrowheads="1"/>
              </p:cNvSpPr>
              <p:nvPr/>
            </p:nvSpPr>
            <p:spPr bwMode="auto">
              <a:xfrm>
                <a:off x="4224" y="960"/>
                <a:ext cx="378" cy="342"/>
              </a:xfrm>
              <a:prstGeom prst="rect">
                <a:avLst/>
              </a:prstGeom>
              <a:noFill/>
              <a:ln w="9525">
                <a:noFill/>
                <a:miter lim="800000"/>
                <a:headEnd/>
                <a:tailEnd/>
              </a:ln>
            </p:spPr>
            <p:txBody>
              <a:bodyPr/>
              <a:lstStyle/>
              <a:p>
                <a:pPr algn="just"/>
                <a:r>
                  <a:rPr lang="en-US" altLang="zh-CN" sz="1200" b="0">
                    <a:latin typeface="Times New Roman" pitchFamily="18" charset="0"/>
                  </a:rPr>
                  <a:t>p</a:t>
                </a:r>
              </a:p>
            </p:txBody>
          </p:sp>
          <p:sp>
            <p:nvSpPr>
              <p:cNvPr id="26643" name="Text Box 9"/>
              <p:cNvSpPr txBox="1">
                <a:spLocks noChangeArrowheads="1"/>
              </p:cNvSpPr>
              <p:nvPr/>
            </p:nvSpPr>
            <p:spPr bwMode="auto">
              <a:xfrm>
                <a:off x="4191" y="1168"/>
                <a:ext cx="378" cy="342"/>
              </a:xfrm>
              <a:prstGeom prst="rect">
                <a:avLst/>
              </a:prstGeom>
              <a:noFill/>
              <a:ln w="9525">
                <a:noFill/>
                <a:miter lim="800000"/>
                <a:headEnd/>
                <a:tailEnd/>
              </a:ln>
            </p:spPr>
            <p:txBody>
              <a:bodyPr/>
              <a:lstStyle/>
              <a:p>
                <a:pPr algn="just"/>
                <a:r>
                  <a:rPr lang="en-US" altLang="zh-CN" sz="1200" b="0">
                    <a:latin typeface="Times New Roman" pitchFamily="18" charset="0"/>
                  </a:rPr>
                  <a:t>p+1</a:t>
                </a:r>
              </a:p>
            </p:txBody>
          </p:sp>
        </p:grpSp>
        <p:cxnSp>
          <p:nvCxnSpPr>
            <p:cNvPr id="5" name="直接箭头连接符 4"/>
            <p:cNvCxnSpPr/>
            <p:nvPr/>
          </p:nvCxnSpPr>
          <p:spPr bwMode="auto">
            <a:xfrm>
              <a:off x="7535862" y="1700808"/>
              <a:ext cx="186234" cy="0"/>
            </a:xfrm>
            <a:prstGeom prst="straightConnector1">
              <a:avLst/>
            </a:prstGeom>
            <a:noFill/>
            <a:ln w="9525" cap="flat" cmpd="sng" algn="ctr">
              <a:solidFill>
                <a:schemeClr val="tx1"/>
              </a:solidFill>
              <a:prstDash val="solid"/>
              <a:round/>
              <a:headEnd type="none" w="med" len="med"/>
              <a:tailEnd type="arrow"/>
            </a:ln>
            <a:effectLst/>
          </p:spPr>
        </p:cxnSp>
        <p:cxnSp>
          <p:nvCxnSpPr>
            <p:cNvPr id="22" name="直接箭头连接符 21"/>
            <p:cNvCxnSpPr/>
            <p:nvPr/>
          </p:nvCxnSpPr>
          <p:spPr bwMode="auto">
            <a:xfrm>
              <a:off x="7588250" y="2093913"/>
              <a:ext cx="186234" cy="0"/>
            </a:xfrm>
            <a:prstGeom prst="straightConnector1">
              <a:avLst/>
            </a:prstGeom>
            <a:no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0" dur="500"/>
                                        <p:tgtEl>
                                          <p:spTgt spid="48131">
                                            <p:txEl>
                                              <p:pRg st="1" end="1"/>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9"/>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8" dur="500"/>
                                        <p:tgtEl>
                                          <p:spTgt spid="4813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21" dur="500"/>
                                        <p:tgtEl>
                                          <p:spTgt spid="4813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26" dur="500"/>
                                        <p:tgtEl>
                                          <p:spTgt spid="4813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36" dur="500"/>
                                        <p:tgtEl>
                                          <p:spTgt spid="48131">
                                            <p:txEl>
                                              <p:pRg st="5" end="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39" dur="500"/>
                                        <p:tgtEl>
                                          <p:spTgt spid="48131">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灯片编号占位符 4"/>
          <p:cNvSpPr>
            <a:spLocks noGrp="1"/>
          </p:cNvSpPr>
          <p:nvPr>
            <p:ph type="sldNum" sz="quarter" idx="11"/>
          </p:nvPr>
        </p:nvSpPr>
        <p:spPr>
          <a:noFill/>
        </p:spPr>
        <p:txBody>
          <a:bodyPr/>
          <a:lstStyle/>
          <a:p>
            <a:fld id="{FFB0A619-1EE9-48B1-A2E9-5BF3BD11D06E}" type="slidenum">
              <a:rPr lang="en-US" altLang="zh-CN" smtClean="0"/>
              <a:pPr/>
              <a:t>49</a:t>
            </a:fld>
            <a:endParaRPr lang="en-US" altLang="zh-CN"/>
          </a:p>
        </p:txBody>
      </p:sp>
      <p:sp>
        <p:nvSpPr>
          <p:cNvPr id="27652" name="Rectangle 2"/>
          <p:cNvSpPr>
            <a:spLocks noGrp="1" noChangeArrowheads="1"/>
          </p:cNvSpPr>
          <p:nvPr>
            <p:ph type="title"/>
          </p:nvPr>
        </p:nvSpPr>
        <p:spPr/>
        <p:txBody>
          <a:bodyPr/>
          <a:lstStyle/>
          <a:p>
            <a:r>
              <a:rPr lang="zh-CN" altLang="en-US">
                <a:ea typeface="宋体" pitchFamily="2" charset="-122"/>
              </a:rPr>
              <a:t>指针运算（续）</a:t>
            </a:r>
          </a:p>
        </p:txBody>
      </p:sp>
      <p:sp>
        <p:nvSpPr>
          <p:cNvPr id="49155" name="Rectangle 3"/>
          <p:cNvSpPr>
            <a:spLocks noGrp="1" noChangeArrowheads="1"/>
          </p:cNvSpPr>
          <p:nvPr>
            <p:ph type="body" idx="1"/>
          </p:nvPr>
        </p:nvSpPr>
        <p:spPr/>
        <p:txBody>
          <a:bodyPr/>
          <a:lstStyle/>
          <a:p>
            <a:r>
              <a:rPr lang="zh-CN" altLang="en-US">
                <a:solidFill>
                  <a:srgbClr val="0033CC"/>
                </a:solidFill>
                <a:ea typeface="宋体" pitchFamily="2" charset="-122"/>
              </a:rPr>
              <a:t>注意：两指针不能相加。</a:t>
            </a:r>
          </a:p>
          <a:p>
            <a:endParaRPr lang="zh-CN" altLang="en-US" b="0">
              <a:solidFill>
                <a:srgbClr val="0033CC"/>
              </a:solidFill>
              <a:ea typeface="宋体" pitchFamily="2" charset="-122"/>
            </a:endParaRPr>
          </a:p>
          <a:p>
            <a:pPr lvl="1">
              <a:buFont typeface="Wingdings" pitchFamily="2" charset="2"/>
              <a:buNone/>
            </a:pPr>
            <a:r>
              <a:rPr lang="zh-CN" altLang="en-US" b="1">
                <a:ea typeface="宋体" pitchFamily="2" charset="-122"/>
              </a:rPr>
              <a:t>如右图，计算中间指针：</a:t>
            </a:r>
          </a:p>
          <a:p>
            <a:pPr lvl="2" indent="0">
              <a:buNone/>
            </a:pPr>
            <a:r>
              <a:rPr lang="en-US" altLang="zh-CN">
                <a:ea typeface="宋体" pitchFamily="2" charset="-122"/>
              </a:rPr>
              <a:t>mid = (low + high ) /2</a:t>
            </a:r>
          </a:p>
          <a:p>
            <a:endParaRPr lang="en-US" altLang="zh-CN">
              <a:ea typeface="宋体" pitchFamily="2" charset="-122"/>
            </a:endParaRPr>
          </a:p>
        </p:txBody>
      </p:sp>
      <p:sp>
        <p:nvSpPr>
          <p:cNvPr id="49156" name="Text Box 4"/>
          <p:cNvSpPr txBox="1">
            <a:spLocks noChangeArrowheads="1"/>
          </p:cNvSpPr>
          <p:nvPr/>
        </p:nvSpPr>
        <p:spPr bwMode="auto">
          <a:xfrm>
            <a:off x="6197704" y="2924855"/>
            <a:ext cx="1194617" cy="694771"/>
          </a:xfrm>
          <a:prstGeom prst="rect">
            <a:avLst/>
          </a:prstGeom>
          <a:noFill/>
          <a:ln w="12700" cap="sq">
            <a:noFill/>
            <a:miter lim="800000"/>
            <a:headEnd type="none" w="sm" len="sm"/>
            <a:tailEnd type="none" w="sm" len="sm"/>
          </a:ln>
        </p:spPr>
        <p:txBody>
          <a:bodyPr wrap="none" lIns="108932" tIns="54466" rIns="108932" bIns="54466">
            <a:spAutoFit/>
          </a:bodyPr>
          <a:lstStyle/>
          <a:p>
            <a:r>
              <a:rPr lang="zh-CN" altLang="en-US" sz="3800" b="0" dirty="0">
                <a:solidFill>
                  <a:srgbClr val="FF0000"/>
                </a:solidFill>
                <a:latin typeface="Times New Roman" pitchFamily="18" charset="0"/>
                <a:ea typeface="华文彩云" pitchFamily="2" charset="-122"/>
              </a:rPr>
              <a:t>错！</a:t>
            </a:r>
          </a:p>
        </p:txBody>
      </p:sp>
      <p:sp>
        <p:nvSpPr>
          <p:cNvPr id="49157" name="Rectangle 5"/>
          <p:cNvSpPr>
            <a:spLocks noChangeArrowheads="1"/>
          </p:cNvSpPr>
          <p:nvPr/>
        </p:nvSpPr>
        <p:spPr bwMode="auto">
          <a:xfrm>
            <a:off x="1777734" y="4150686"/>
            <a:ext cx="6102350" cy="1110270"/>
          </a:xfrm>
          <a:prstGeom prst="rect">
            <a:avLst/>
          </a:prstGeom>
          <a:noFill/>
          <a:ln w="12700" cap="sq">
            <a:noFill/>
            <a:miter lim="800000"/>
            <a:headEnd type="none" w="sm" len="sm"/>
            <a:tailEnd type="none" w="sm" len="sm"/>
          </a:ln>
        </p:spPr>
        <p:txBody>
          <a:bodyPr lIns="108932" tIns="54466" rIns="108932" bIns="54466">
            <a:spAutoFit/>
          </a:bodyPr>
          <a:lstStyle/>
          <a:p>
            <a:pPr>
              <a:spcBef>
                <a:spcPct val="50000"/>
              </a:spcBef>
            </a:pPr>
            <a:r>
              <a:rPr lang="zh-CN" altLang="en-US" sz="2900" dirty="0">
                <a:latin typeface="Times New Roman" pitchFamily="18" charset="0"/>
              </a:rPr>
              <a:t>正确方法是：</a:t>
            </a:r>
          </a:p>
          <a:p>
            <a:pPr lvl="1">
              <a:spcBef>
                <a:spcPct val="50000"/>
              </a:spcBef>
            </a:pPr>
            <a:r>
              <a:rPr lang="en-US" altLang="zh-CN" b="0" dirty="0">
                <a:latin typeface="Times New Roman" pitchFamily="18" charset="0"/>
              </a:rPr>
              <a:t>mid = low + (high – low)/2 </a:t>
            </a:r>
          </a:p>
        </p:txBody>
      </p:sp>
      <p:grpSp>
        <p:nvGrpSpPr>
          <p:cNvPr id="2" name="Group 6"/>
          <p:cNvGrpSpPr>
            <a:grpSpLocks/>
          </p:cNvGrpSpPr>
          <p:nvPr/>
        </p:nvGrpSpPr>
        <p:grpSpPr bwMode="auto">
          <a:xfrm>
            <a:off x="8409802" y="2853398"/>
            <a:ext cx="2898616" cy="2088046"/>
            <a:chOff x="6360" y="3120"/>
            <a:chExt cx="1800" cy="1680"/>
          </a:xfrm>
        </p:grpSpPr>
        <p:sp>
          <p:nvSpPr>
            <p:cNvPr id="27657" name="Rectangle 7"/>
            <p:cNvSpPr>
              <a:spLocks noChangeArrowheads="1"/>
            </p:cNvSpPr>
            <p:nvPr/>
          </p:nvSpPr>
          <p:spPr bwMode="auto">
            <a:xfrm>
              <a:off x="7800" y="3240"/>
              <a:ext cx="36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7658" name="Line 8"/>
            <p:cNvSpPr>
              <a:spLocks noChangeShapeType="1"/>
            </p:cNvSpPr>
            <p:nvPr/>
          </p:nvSpPr>
          <p:spPr bwMode="auto">
            <a:xfrm>
              <a:off x="7200" y="3240"/>
              <a:ext cx="480" cy="0"/>
            </a:xfrm>
            <a:prstGeom prst="line">
              <a:avLst/>
            </a:prstGeom>
            <a:noFill/>
            <a:ln w="9525">
              <a:solidFill>
                <a:srgbClr val="000000"/>
              </a:solidFill>
              <a:round/>
              <a:headEnd/>
              <a:tailEnd type="triangle" w="med" len="med"/>
            </a:ln>
          </p:spPr>
          <p:txBody>
            <a:bodyPr/>
            <a:lstStyle/>
            <a:p>
              <a:endParaRPr lang="zh-CN" altLang="en-US"/>
            </a:p>
          </p:txBody>
        </p:sp>
        <p:sp>
          <p:nvSpPr>
            <p:cNvPr id="27659" name="Line 9"/>
            <p:cNvSpPr>
              <a:spLocks noChangeShapeType="1"/>
            </p:cNvSpPr>
            <p:nvPr/>
          </p:nvSpPr>
          <p:spPr bwMode="auto">
            <a:xfrm>
              <a:off x="7320" y="4560"/>
              <a:ext cx="480" cy="0"/>
            </a:xfrm>
            <a:prstGeom prst="line">
              <a:avLst/>
            </a:prstGeom>
            <a:noFill/>
            <a:ln w="9525">
              <a:solidFill>
                <a:srgbClr val="000000"/>
              </a:solidFill>
              <a:round/>
              <a:headEnd/>
              <a:tailEnd type="triangle" w="med" len="med"/>
            </a:ln>
          </p:spPr>
          <p:txBody>
            <a:bodyPr/>
            <a:lstStyle/>
            <a:p>
              <a:endParaRPr lang="zh-CN" altLang="en-US"/>
            </a:p>
          </p:txBody>
        </p:sp>
        <p:sp>
          <p:nvSpPr>
            <p:cNvPr id="27660" name="Line 10"/>
            <p:cNvSpPr>
              <a:spLocks noChangeShapeType="1"/>
            </p:cNvSpPr>
            <p:nvPr/>
          </p:nvSpPr>
          <p:spPr bwMode="auto">
            <a:xfrm>
              <a:off x="7200" y="3931"/>
              <a:ext cx="480" cy="0"/>
            </a:xfrm>
            <a:prstGeom prst="line">
              <a:avLst/>
            </a:prstGeom>
            <a:noFill/>
            <a:ln w="9525">
              <a:solidFill>
                <a:srgbClr val="000000"/>
              </a:solidFill>
              <a:round/>
              <a:headEnd/>
              <a:tailEnd type="triangle" w="med" len="med"/>
            </a:ln>
          </p:spPr>
          <p:txBody>
            <a:bodyPr/>
            <a:lstStyle/>
            <a:p>
              <a:endParaRPr lang="zh-CN" altLang="en-US"/>
            </a:p>
          </p:txBody>
        </p:sp>
        <p:sp>
          <p:nvSpPr>
            <p:cNvPr id="27661" name="Text Box 11"/>
            <p:cNvSpPr txBox="1">
              <a:spLocks noChangeArrowheads="1"/>
            </p:cNvSpPr>
            <p:nvPr/>
          </p:nvSpPr>
          <p:spPr bwMode="auto">
            <a:xfrm>
              <a:off x="6360" y="3120"/>
              <a:ext cx="720" cy="360"/>
            </a:xfrm>
            <a:prstGeom prst="rect">
              <a:avLst/>
            </a:prstGeom>
            <a:solidFill>
              <a:srgbClr val="FFFFFF"/>
            </a:solidFill>
            <a:ln w="9525">
              <a:noFill/>
              <a:miter lim="800000"/>
              <a:headEnd/>
              <a:tailEnd/>
            </a:ln>
          </p:spPr>
          <p:txBody>
            <a:bodyPr/>
            <a:lstStyle/>
            <a:p>
              <a:pPr algn="just"/>
              <a:r>
                <a:rPr lang="en-US" altLang="zh-CN" sz="2100" b="0">
                  <a:latin typeface="Times New Roman" pitchFamily="18" charset="0"/>
                </a:rPr>
                <a:t>low</a:t>
              </a:r>
            </a:p>
          </p:txBody>
        </p:sp>
        <p:sp>
          <p:nvSpPr>
            <p:cNvPr id="27662" name="Text Box 12"/>
            <p:cNvSpPr txBox="1">
              <a:spLocks noChangeArrowheads="1"/>
            </p:cNvSpPr>
            <p:nvPr/>
          </p:nvSpPr>
          <p:spPr bwMode="auto">
            <a:xfrm>
              <a:off x="6360" y="3720"/>
              <a:ext cx="720" cy="360"/>
            </a:xfrm>
            <a:prstGeom prst="rect">
              <a:avLst/>
            </a:prstGeom>
            <a:solidFill>
              <a:srgbClr val="FFFFFF"/>
            </a:solidFill>
            <a:ln w="9525">
              <a:noFill/>
              <a:miter lim="800000"/>
              <a:headEnd/>
              <a:tailEnd/>
            </a:ln>
          </p:spPr>
          <p:txBody>
            <a:bodyPr/>
            <a:lstStyle/>
            <a:p>
              <a:pPr algn="just"/>
              <a:r>
                <a:rPr lang="en-US" altLang="zh-CN" sz="2100" b="0">
                  <a:latin typeface="Times New Roman" pitchFamily="18" charset="0"/>
                </a:rPr>
                <a:t>mid</a:t>
              </a:r>
            </a:p>
          </p:txBody>
        </p:sp>
        <p:sp>
          <p:nvSpPr>
            <p:cNvPr id="27663" name="Text Box 13"/>
            <p:cNvSpPr txBox="1">
              <a:spLocks noChangeArrowheads="1"/>
            </p:cNvSpPr>
            <p:nvPr/>
          </p:nvSpPr>
          <p:spPr bwMode="auto">
            <a:xfrm>
              <a:off x="6360" y="4440"/>
              <a:ext cx="720" cy="360"/>
            </a:xfrm>
            <a:prstGeom prst="rect">
              <a:avLst/>
            </a:prstGeom>
            <a:solidFill>
              <a:srgbClr val="FFFFFF"/>
            </a:solidFill>
            <a:ln w="9525">
              <a:noFill/>
              <a:miter lim="800000"/>
              <a:headEnd/>
              <a:tailEnd/>
            </a:ln>
          </p:spPr>
          <p:txBody>
            <a:bodyPr/>
            <a:lstStyle/>
            <a:p>
              <a:pPr algn="just"/>
              <a:r>
                <a:rPr lang="en-US" altLang="zh-CN" sz="2100" b="0">
                  <a:latin typeface="Times New Roman" pitchFamily="18" charset="0"/>
                </a:rPr>
                <a:t>high</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7" dur="500"/>
                                        <p:tgtEl>
                                          <p:spTgt spid="4915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10" dur="500"/>
                                        <p:tgtEl>
                                          <p:spTgt spid="49155">
                                            <p:txEl>
                                              <p:pRg st="3" end="3"/>
                                            </p:txEl>
                                          </p:spTgt>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9156"/>
                                        </p:tgtEl>
                                        <p:attrNameLst>
                                          <p:attrName>style.visibility</p:attrName>
                                        </p:attrNameLst>
                                      </p:cBhvr>
                                      <p:to>
                                        <p:strVal val="visible"/>
                                      </p:to>
                                    </p:set>
                                    <p:animEffect transition="in" filter="barn(inVertical)">
                                      <p:cBhvr>
                                        <p:cTn id="19" dur="500"/>
                                        <p:tgtEl>
                                          <p:spTgt spid="49156"/>
                                        </p:tgtEl>
                                      </p:cBhvr>
                                    </p:animEffect>
                                  </p:childTnLst>
                                  <p:subTnLst>
                                    <p:audio>
                                      <p:cMediaNode mute="1">
                                        <p:cTn display="0" masterRel="sameClick">
                                          <p:stCondLst>
                                            <p:cond evt="begin" delay="0">
                                              <p:tn val="17"/>
                                            </p:cond>
                                          </p:stCondLst>
                                          <p:endCondLst>
                                            <p:cond evt="onStopAudio" delay="0">
                                              <p:tgtEl>
                                                <p:sldTgt/>
                                              </p:tgtEl>
                                            </p:cond>
                                          </p:endCondLst>
                                        </p:cTn>
                                        <p:tgtEl>
                                          <p:sndTgt r:embed="rId3" name="gunshot.wav"/>
                                        </p:tgtEl>
                                      </p:cMediaNode>
                                    </p:audio>
                                  </p:subTnLst>
                                </p:cTn>
                              </p:par>
                            </p:childTnLst>
                          </p:cTn>
                        </p:par>
                      </p:childTnLst>
                    </p:cTn>
                  </p:par>
                  <p:par>
                    <p:cTn id="20" fill="hold">
                      <p:stCondLst>
                        <p:cond delay="indefinite"/>
                      </p:stCondLst>
                      <p:childTnLst>
                        <p:par>
                          <p:cTn id="21" fill="hold">
                            <p:stCondLst>
                              <p:cond delay="0"/>
                            </p:stCondLst>
                            <p:childTnLst>
                              <p:par>
                                <p:cTn id="22" presetID="7" presetClass="entr" presetSubtype="8" fill="hold" grpId="0" nodeType="clickEffect">
                                  <p:stCondLst>
                                    <p:cond delay="0"/>
                                  </p:stCondLst>
                                  <p:childTnLst>
                                    <p:set>
                                      <p:cBhvr>
                                        <p:cTn id="23" dur="1" fill="hold">
                                          <p:stCondLst>
                                            <p:cond delay="0"/>
                                          </p:stCondLst>
                                        </p:cTn>
                                        <p:tgtEl>
                                          <p:spTgt spid="49157"/>
                                        </p:tgtEl>
                                        <p:attrNameLst>
                                          <p:attrName>style.visibility</p:attrName>
                                        </p:attrNameLst>
                                      </p:cBhvr>
                                      <p:to>
                                        <p:strVal val="visible"/>
                                      </p:to>
                                    </p:set>
                                    <p:anim calcmode="lin" valueType="num">
                                      <p:cBhvr additive="base">
                                        <p:cTn id="24" dur="1000" fill="hold"/>
                                        <p:tgtEl>
                                          <p:spTgt spid="49157"/>
                                        </p:tgtEl>
                                        <p:attrNameLst>
                                          <p:attrName>ppt_x</p:attrName>
                                        </p:attrNameLst>
                                      </p:cBhvr>
                                      <p:tavLst>
                                        <p:tav tm="0">
                                          <p:val>
                                            <p:strVal val="0-#ppt_w/2"/>
                                          </p:val>
                                        </p:tav>
                                        <p:tav tm="100000">
                                          <p:val>
                                            <p:strVal val="#ppt_x"/>
                                          </p:val>
                                        </p:tav>
                                      </p:tavLst>
                                    </p:anim>
                                    <p:anim calcmode="lin" valueType="num">
                                      <p:cBhvr additive="base">
                                        <p:cTn id="25" dur="1000" fill="hold"/>
                                        <p:tgtEl>
                                          <p:spTgt spid="49157"/>
                                        </p:tgtEl>
                                        <p:attrNameLst>
                                          <p:attrName>ppt_y</p:attrName>
                                        </p:attrNameLst>
                                      </p:cBhvr>
                                      <p:tavLst>
                                        <p:tav tm="0">
                                          <p:val>
                                            <p:strVal val="#ppt_y"/>
                                          </p:val>
                                        </p:tav>
                                        <p:tav tm="100000">
                                          <p:val>
                                            <p:strVal val="#ppt_y"/>
                                          </p:val>
                                        </p:tav>
                                      </p:tavLst>
                                    </p:anim>
                                  </p:childTnLst>
                                  <p:subTnLst>
                                    <p:audio>
                                      <p:cMediaNode mute="1">
                                        <p:cTn display="0" masterRel="sameClick">
                                          <p:stCondLst>
                                            <p:cond evt="begin" delay="0">
                                              <p:tn val="22"/>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5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灯片编号占位符 4"/>
          <p:cNvSpPr>
            <a:spLocks noGrp="1"/>
          </p:cNvSpPr>
          <p:nvPr>
            <p:ph type="sldNum" sz="quarter" idx="11"/>
          </p:nvPr>
        </p:nvSpPr>
        <p:spPr>
          <a:noFill/>
        </p:spPr>
        <p:txBody>
          <a:bodyPr/>
          <a:lstStyle/>
          <a:p>
            <a:fld id="{FBA3B246-4D91-45F7-8F0A-6EAA2284C8C7}" type="slidenum">
              <a:rPr lang="en-US" altLang="zh-CN" smtClean="0"/>
              <a:pPr/>
              <a:t>5</a:t>
            </a:fld>
            <a:endParaRPr lang="en-US" altLang="zh-CN"/>
          </a:p>
        </p:txBody>
      </p:sp>
      <p:sp>
        <p:nvSpPr>
          <p:cNvPr id="45060" name="Rectangle 2"/>
          <p:cNvSpPr>
            <a:spLocks noGrp="1" noChangeArrowheads="1"/>
          </p:cNvSpPr>
          <p:nvPr>
            <p:ph type="title"/>
          </p:nvPr>
        </p:nvSpPr>
        <p:spPr/>
        <p:txBody>
          <a:bodyPr/>
          <a:lstStyle/>
          <a:p>
            <a:r>
              <a:rPr lang="zh-CN" altLang="en-US">
                <a:ea typeface="宋体" pitchFamily="2" charset="-122"/>
              </a:rPr>
              <a:t>字符数组</a:t>
            </a:r>
          </a:p>
        </p:txBody>
      </p:sp>
      <p:sp>
        <p:nvSpPr>
          <p:cNvPr id="45061" name="Rectangle 3"/>
          <p:cNvSpPr>
            <a:spLocks noGrp="1" noChangeArrowheads="1"/>
          </p:cNvSpPr>
          <p:nvPr>
            <p:ph type="body" idx="1"/>
          </p:nvPr>
        </p:nvSpPr>
        <p:spPr>
          <a:xfrm>
            <a:off x="1061790" y="1448136"/>
            <a:ext cx="10369151" cy="4557180"/>
          </a:xfrm>
        </p:spPr>
        <p:txBody>
          <a:bodyPr/>
          <a:lstStyle/>
          <a:p>
            <a:pPr lvl="1">
              <a:lnSpc>
                <a:spcPct val="70000"/>
              </a:lnSpc>
              <a:buFont typeface="Wingdings" pitchFamily="2" charset="2"/>
              <a:buNone/>
            </a:pPr>
            <a:r>
              <a:rPr lang="zh-CN" altLang="en-US" sz="2400" dirty="0">
                <a:ea typeface="宋体" pitchFamily="2" charset="-122"/>
              </a:rPr>
              <a:t>数组元素的类型是</a:t>
            </a:r>
            <a:r>
              <a:rPr lang="en-US" altLang="zh-CN" sz="2400" dirty="0">
                <a:ea typeface="宋体" pitchFamily="2" charset="-122"/>
              </a:rPr>
              <a:t>char</a:t>
            </a:r>
            <a:r>
              <a:rPr lang="zh-CN" altLang="en-US" sz="2400" dirty="0">
                <a:ea typeface="宋体" pitchFamily="2" charset="-122"/>
              </a:rPr>
              <a:t>。</a:t>
            </a:r>
          </a:p>
          <a:p>
            <a:pPr lvl="1">
              <a:lnSpc>
                <a:spcPct val="70000"/>
              </a:lnSpc>
              <a:buFont typeface="Wingdings" pitchFamily="2" charset="2"/>
              <a:buNone/>
            </a:pPr>
            <a:r>
              <a:rPr lang="en-US" altLang="zh-CN" sz="2400" dirty="0">
                <a:latin typeface="+mn-ea"/>
                <a:ea typeface="+mn-ea"/>
              </a:rPr>
              <a:t>char </a:t>
            </a:r>
            <a:r>
              <a:rPr lang="en-US" altLang="zh-CN" sz="2400" dirty="0" err="1">
                <a:latin typeface="+mn-ea"/>
                <a:ea typeface="+mn-ea"/>
              </a:rPr>
              <a:t>mes</a:t>
            </a:r>
            <a:r>
              <a:rPr lang="en-US" altLang="zh-CN" sz="2400" dirty="0">
                <a:latin typeface="+mn-ea"/>
                <a:ea typeface="+mn-ea"/>
              </a:rPr>
              <a:t>[ ] = “C Language”;</a:t>
            </a:r>
          </a:p>
          <a:p>
            <a:pPr lvl="1">
              <a:lnSpc>
                <a:spcPct val="70000"/>
              </a:lnSpc>
              <a:buFont typeface="Wingdings" pitchFamily="2" charset="2"/>
              <a:buNone/>
            </a:pPr>
            <a:r>
              <a:rPr lang="en-US" altLang="zh-CN" sz="2400" dirty="0">
                <a:latin typeface="+mn-ea"/>
                <a:ea typeface="+mn-ea"/>
              </a:rPr>
              <a:t>char line[100] = “Programming”;</a:t>
            </a:r>
          </a:p>
          <a:p>
            <a:pPr>
              <a:lnSpc>
                <a:spcPct val="70000"/>
              </a:lnSpc>
              <a:buFont typeface="Wingdings" pitchFamily="2" charset="2"/>
              <a:buNone/>
            </a:pPr>
            <a:r>
              <a:rPr lang="en-US" altLang="zh-CN" sz="2400" b="0" dirty="0">
                <a:ea typeface="宋体" pitchFamily="2" charset="-122"/>
              </a:rPr>
              <a:t> </a:t>
            </a:r>
          </a:p>
          <a:p>
            <a:pPr>
              <a:lnSpc>
                <a:spcPct val="70000"/>
              </a:lnSpc>
              <a:buFont typeface="Wingdings" pitchFamily="2" charset="2"/>
              <a:buNone/>
            </a:pPr>
            <a:r>
              <a:rPr lang="zh-CN" altLang="en-US" sz="2400" b="0" dirty="0">
                <a:ea typeface="宋体" pitchFamily="2" charset="-122"/>
              </a:rPr>
              <a:t>字符数组有如下特点：</a:t>
            </a:r>
          </a:p>
          <a:p>
            <a:pPr lvl="1">
              <a:lnSpc>
                <a:spcPts val="2263"/>
              </a:lnSpc>
            </a:pPr>
            <a:r>
              <a:rPr lang="zh-CN" altLang="en-US" sz="2400" dirty="0">
                <a:ea typeface="宋体" pitchFamily="2" charset="-122"/>
              </a:rPr>
              <a:t>数组元素跟一般变量一样可赋值、比较、计算等。</a:t>
            </a:r>
          </a:p>
          <a:p>
            <a:pPr lvl="1">
              <a:lnSpc>
                <a:spcPts val="2263"/>
              </a:lnSpc>
            </a:pPr>
            <a:r>
              <a:rPr lang="zh-CN" altLang="en-US" sz="2400" dirty="0">
                <a:ea typeface="宋体" pitchFamily="2" charset="-122"/>
              </a:rPr>
              <a:t>数组下标也是从</a:t>
            </a:r>
            <a:r>
              <a:rPr lang="en-US" altLang="zh-CN" sz="2400" dirty="0">
                <a:ea typeface="宋体" pitchFamily="2" charset="-122"/>
              </a:rPr>
              <a:t>0 ~ N-1</a:t>
            </a:r>
            <a:r>
              <a:rPr lang="zh-CN" altLang="en-US" sz="2400" dirty="0">
                <a:ea typeface="宋体" pitchFamily="2" charset="-122"/>
              </a:rPr>
              <a:t>（</a:t>
            </a:r>
            <a:r>
              <a:rPr lang="en-US" altLang="zh-CN" sz="2400" dirty="0">
                <a:ea typeface="宋体" pitchFamily="2" charset="-122"/>
              </a:rPr>
              <a:t>N</a:t>
            </a:r>
            <a:r>
              <a:rPr lang="zh-CN" altLang="en-US" sz="2400" dirty="0">
                <a:ea typeface="宋体" pitchFamily="2" charset="-122"/>
              </a:rPr>
              <a:t>为数组长度）。</a:t>
            </a:r>
          </a:p>
          <a:p>
            <a:pPr lvl="1">
              <a:lnSpc>
                <a:spcPts val="2263"/>
              </a:lnSpc>
            </a:pPr>
            <a:r>
              <a:rPr lang="zh-CN" altLang="en-US" sz="2400" dirty="0">
                <a:ea typeface="宋体" pitchFamily="2" charset="-122"/>
              </a:rPr>
              <a:t>字符数组长度可以显式给出，也可以隐式得到。</a:t>
            </a:r>
          </a:p>
          <a:p>
            <a:pPr lvl="1">
              <a:lnSpc>
                <a:spcPts val="2263"/>
              </a:lnSpc>
            </a:pPr>
            <a:r>
              <a:rPr lang="zh-CN" altLang="en-US" sz="2400" dirty="0">
                <a:ea typeface="宋体" pitchFamily="2" charset="-122"/>
              </a:rPr>
              <a:t>由双引号括起来的的字符串常量具有静态字符数组类型。</a:t>
            </a:r>
          </a:p>
          <a:p>
            <a:pPr lvl="1">
              <a:lnSpc>
                <a:spcPts val="2263"/>
              </a:lnSpc>
            </a:pPr>
            <a:r>
              <a:rPr lang="zh-CN" altLang="en-US" sz="2400" dirty="0">
                <a:ea typeface="宋体" pitchFamily="2" charset="-122"/>
              </a:rPr>
              <a:t>用字符串常量对数组初始化时，编译程序以</a:t>
            </a:r>
            <a:r>
              <a:rPr lang="en-US" altLang="zh-CN" sz="2400" dirty="0">
                <a:ea typeface="宋体" pitchFamily="2" charset="-122"/>
              </a:rPr>
              <a:t>\0</a:t>
            </a:r>
            <a:r>
              <a:rPr lang="zh-CN" altLang="en-US" sz="2400" dirty="0">
                <a:ea typeface="宋体" pitchFamily="2" charset="-122"/>
              </a:rPr>
              <a:t>作为结束这个数组。因此，</a:t>
            </a:r>
            <a:r>
              <a:rPr lang="zh-CN" altLang="en-US" sz="2400" b="1" dirty="0">
                <a:solidFill>
                  <a:srgbClr val="0000CC"/>
                </a:solidFill>
                <a:ea typeface="宋体" pitchFamily="2" charset="-122"/>
              </a:rPr>
              <a:t>用字符数组来存放字符串时，数组长度要比字符串长度多</a:t>
            </a:r>
            <a:r>
              <a:rPr lang="en-US" altLang="zh-CN" sz="2400" b="1" dirty="0">
                <a:solidFill>
                  <a:srgbClr val="0000CC"/>
                </a:solidFill>
                <a:ea typeface="宋体" pitchFamily="2" charset="-122"/>
              </a:rPr>
              <a:t>1</a:t>
            </a:r>
            <a:r>
              <a:rPr lang="zh-CN" altLang="en-US" sz="2400" dirty="0">
                <a:ea typeface="宋体" pitchFamily="2" charset="-122"/>
              </a:rPr>
              <a:t>。</a:t>
            </a:r>
          </a:p>
          <a:p>
            <a:pPr>
              <a:lnSpc>
                <a:spcPct val="70000"/>
              </a:lnSpc>
            </a:pPr>
            <a:endParaRPr lang="en-US" altLang="zh-CN" sz="2400" dirty="0">
              <a:ea typeface="宋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2"/>
          <p:cNvSpPr>
            <a:spLocks noGrp="1"/>
          </p:cNvSpPr>
          <p:nvPr>
            <p:ph type="sldNum" sz="quarter" idx="11"/>
          </p:nvPr>
        </p:nvSpPr>
        <p:spPr>
          <a:noFill/>
        </p:spPr>
        <p:txBody>
          <a:bodyPr/>
          <a:lstStyle/>
          <a:p>
            <a:fld id="{EC5EF445-32C5-4382-8CB9-04E9B56930B5}" type="slidenum">
              <a:rPr lang="en-US" altLang="zh-CN" smtClean="0"/>
              <a:pPr/>
              <a:t>50</a:t>
            </a:fld>
            <a:endParaRPr lang="en-US" altLang="zh-CN"/>
          </a:p>
        </p:txBody>
      </p:sp>
      <p:grpSp>
        <p:nvGrpSpPr>
          <p:cNvPr id="2" name="Group 5"/>
          <p:cNvGrpSpPr>
            <a:grpSpLocks/>
          </p:cNvGrpSpPr>
          <p:nvPr/>
        </p:nvGrpSpPr>
        <p:grpSpPr bwMode="auto">
          <a:xfrm>
            <a:off x="5572632" y="4835059"/>
            <a:ext cx="4373351" cy="1055933"/>
            <a:chOff x="1768" y="2228"/>
            <a:chExt cx="2495" cy="665"/>
          </a:xfrm>
        </p:grpSpPr>
        <p:sp>
          <p:nvSpPr>
            <p:cNvPr id="28684" name="Rectangle 6"/>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900" b="0">
                  <a:latin typeface="Times New Roman" pitchFamily="18" charset="0"/>
                </a:rPr>
                <a:t>		…</a:t>
              </a:r>
            </a:p>
          </p:txBody>
        </p:sp>
        <p:sp>
          <p:nvSpPr>
            <p:cNvPr id="28685" name="Line 7"/>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6" name="Line 8"/>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7" name="Line 9"/>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8" name="Line 10"/>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9" name="Line 11"/>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90" name="Text Box 12"/>
            <p:cNvSpPr txBox="1">
              <a:spLocks noChangeArrowheads="1"/>
            </p:cNvSpPr>
            <p:nvPr/>
          </p:nvSpPr>
          <p:spPr bwMode="auto">
            <a:xfrm>
              <a:off x="1768" y="2554"/>
              <a:ext cx="446" cy="339"/>
            </a:xfrm>
            <a:prstGeom prst="rect">
              <a:avLst/>
            </a:prstGeom>
            <a:noFill/>
            <a:ln w="12700" cap="sq">
              <a:noFill/>
              <a:miter lim="800000"/>
              <a:headEnd type="none" w="sm" len="sm"/>
              <a:tailEnd type="none" w="sm" len="sm"/>
            </a:ln>
          </p:spPr>
          <p:txBody>
            <a:bodyPr wrap="none">
              <a:spAutoFit/>
            </a:bodyPr>
            <a:lstStyle/>
            <a:p>
              <a:r>
                <a:rPr lang="en-US" altLang="zh-CN" sz="2900" b="0">
                  <a:latin typeface="Times New Roman" pitchFamily="18" charset="0"/>
                </a:rPr>
                <a:t>a[0]</a:t>
              </a:r>
            </a:p>
          </p:txBody>
        </p:sp>
        <p:sp>
          <p:nvSpPr>
            <p:cNvPr id="28691" name="Text Box 13"/>
            <p:cNvSpPr txBox="1">
              <a:spLocks noChangeArrowheads="1"/>
            </p:cNvSpPr>
            <p:nvPr/>
          </p:nvSpPr>
          <p:spPr bwMode="auto">
            <a:xfrm>
              <a:off x="2182" y="2541"/>
              <a:ext cx="105" cy="339"/>
            </a:xfrm>
            <a:prstGeom prst="rect">
              <a:avLst/>
            </a:prstGeom>
            <a:noFill/>
            <a:ln w="12700" cap="sq">
              <a:noFill/>
              <a:miter lim="800000"/>
              <a:headEnd type="none" w="sm" len="sm"/>
              <a:tailEnd type="none" w="sm" len="sm"/>
            </a:ln>
          </p:spPr>
          <p:txBody>
            <a:bodyPr wrap="none">
              <a:spAutoFit/>
            </a:bodyPr>
            <a:lstStyle/>
            <a:p>
              <a:endParaRPr lang="zh-CN" altLang="zh-CN" sz="2900" b="0">
                <a:latin typeface="Times New Roman" pitchFamily="18" charset="0"/>
              </a:endParaRPr>
            </a:p>
          </p:txBody>
        </p:sp>
      </p:grpSp>
      <p:sp>
        <p:nvSpPr>
          <p:cNvPr id="221198" name="Text Box 14"/>
          <p:cNvSpPr txBox="1">
            <a:spLocks noChangeArrowheads="1"/>
          </p:cNvSpPr>
          <p:nvPr/>
        </p:nvSpPr>
        <p:spPr bwMode="auto">
          <a:xfrm>
            <a:off x="2544766" y="4690563"/>
            <a:ext cx="720416"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b="0">
                <a:latin typeface="Times New Roman" pitchFamily="18" charset="0"/>
              </a:rPr>
              <a:t>pi</a:t>
            </a:r>
          </a:p>
        </p:txBody>
      </p:sp>
      <p:sp>
        <p:nvSpPr>
          <p:cNvPr id="221199" name="Rectangle 15"/>
          <p:cNvSpPr>
            <a:spLocks noChangeArrowheads="1"/>
          </p:cNvSpPr>
          <p:nvPr/>
        </p:nvSpPr>
        <p:spPr bwMode="auto">
          <a:xfrm>
            <a:off x="2354067" y="5232024"/>
            <a:ext cx="1633649" cy="431900"/>
          </a:xfrm>
          <a:prstGeom prst="rect">
            <a:avLst/>
          </a:prstGeom>
          <a:solidFill>
            <a:srgbClr val="0033CC"/>
          </a:solidFill>
          <a:ln w="9525" algn="ctr">
            <a:solidFill>
              <a:schemeClr val="tx1"/>
            </a:solidFill>
            <a:miter lim="800000"/>
            <a:headEnd type="none" w="sm" len="sm"/>
            <a:tailEnd type="none" w="sm" len="sm"/>
          </a:ln>
        </p:spPr>
        <p:txBody>
          <a:bodyPr wrap="none" lIns="108932" tIns="54466" rIns="108932" bIns="54466" anchor="ctr"/>
          <a:lstStyle/>
          <a:p>
            <a:endParaRPr lang="zh-CN" altLang="zh-CN" sz="2900"/>
          </a:p>
        </p:txBody>
      </p:sp>
      <p:sp>
        <p:nvSpPr>
          <p:cNvPr id="221200" name="Text Box 16"/>
          <p:cNvSpPr txBox="1">
            <a:spLocks noChangeArrowheads="1"/>
          </p:cNvSpPr>
          <p:nvPr/>
        </p:nvSpPr>
        <p:spPr bwMode="auto">
          <a:xfrm>
            <a:off x="5428549" y="4366639"/>
            <a:ext cx="1635769"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b="0">
                <a:latin typeface="Times New Roman" pitchFamily="18" charset="0"/>
              </a:rPr>
              <a:t>0x0100</a:t>
            </a:r>
          </a:p>
        </p:txBody>
      </p:sp>
      <p:sp>
        <p:nvSpPr>
          <p:cNvPr id="221201" name="Freeform 17"/>
          <p:cNvSpPr>
            <a:spLocks/>
          </p:cNvSpPr>
          <p:nvPr/>
        </p:nvSpPr>
        <p:spPr bwMode="auto">
          <a:xfrm>
            <a:off x="3650816" y="4869992"/>
            <a:ext cx="2209982" cy="360446"/>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lIns="108932" tIns="54466" rIns="108932" bIns="54466" anchor="ctr"/>
          <a:lstStyle/>
          <a:p>
            <a:endParaRPr lang="zh-CN" altLang="en-US"/>
          </a:p>
        </p:txBody>
      </p:sp>
      <p:sp>
        <p:nvSpPr>
          <p:cNvPr id="221202" name="Text Box 18"/>
          <p:cNvSpPr txBox="1">
            <a:spLocks noChangeArrowheads="1"/>
          </p:cNvSpPr>
          <p:nvPr/>
        </p:nvSpPr>
        <p:spPr bwMode="auto">
          <a:xfrm>
            <a:off x="2500268" y="5158985"/>
            <a:ext cx="1680266"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a:solidFill>
                  <a:schemeClr val="bg1"/>
                </a:solidFill>
                <a:latin typeface="Times New Roman" pitchFamily="18" charset="0"/>
              </a:rPr>
              <a:t>0x0100</a:t>
            </a:r>
          </a:p>
        </p:txBody>
      </p:sp>
      <p:sp>
        <p:nvSpPr>
          <p:cNvPr id="221203" name="Text Box 19"/>
          <p:cNvSpPr txBox="1">
            <a:spLocks noChangeArrowheads="1"/>
          </p:cNvSpPr>
          <p:nvPr/>
        </p:nvSpPr>
        <p:spPr bwMode="auto">
          <a:xfrm>
            <a:off x="1392105" y="1413202"/>
            <a:ext cx="9418383" cy="2695319"/>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dirty="0" err="1">
                <a:latin typeface="Tahoma" pitchFamily="34" charset="0"/>
              </a:rPr>
              <a:t>int</a:t>
            </a:r>
            <a:r>
              <a:rPr lang="en-US" altLang="zh-CN" dirty="0">
                <a:latin typeface="Tahoma" pitchFamily="34" charset="0"/>
              </a:rPr>
              <a:t> a[5] = {0, 1, 2, 3, 4};</a:t>
            </a:r>
          </a:p>
          <a:p>
            <a:pPr>
              <a:spcBef>
                <a:spcPct val="50000"/>
              </a:spcBef>
            </a:pPr>
            <a:r>
              <a:rPr lang="en-US" altLang="zh-CN" dirty="0" err="1">
                <a:latin typeface="Tahoma" pitchFamily="34" charset="0"/>
              </a:rPr>
              <a:t>int</a:t>
            </a:r>
            <a:r>
              <a:rPr lang="en-US" altLang="zh-CN" dirty="0">
                <a:latin typeface="Tahoma" pitchFamily="34" charset="0"/>
              </a:rPr>
              <a:t> *pi;</a:t>
            </a:r>
          </a:p>
          <a:p>
            <a:pPr>
              <a:spcBef>
                <a:spcPct val="50000"/>
              </a:spcBef>
            </a:pPr>
            <a:r>
              <a:rPr lang="en-US" altLang="zh-CN" dirty="0">
                <a:latin typeface="Tahoma" pitchFamily="34" charset="0"/>
              </a:rPr>
              <a:t>pi = &amp;a[0];  	/*</a:t>
            </a:r>
            <a:r>
              <a:rPr lang="zh-CN" altLang="en-US" dirty="0">
                <a:latin typeface="Tahoma" pitchFamily="34" charset="0"/>
              </a:rPr>
              <a:t>这时</a:t>
            </a:r>
            <a:r>
              <a:rPr lang="en-US" altLang="zh-CN" dirty="0">
                <a:latin typeface="Tahoma" pitchFamily="34" charset="0"/>
              </a:rPr>
              <a:t>pi</a:t>
            </a:r>
            <a:r>
              <a:rPr lang="zh-CN" altLang="en-US" dirty="0">
                <a:latin typeface="Tahoma" pitchFamily="34" charset="0"/>
              </a:rPr>
              <a:t>指向</a:t>
            </a:r>
            <a:r>
              <a:rPr lang="en-US" altLang="zh-CN" dirty="0">
                <a:latin typeface="Tahoma" pitchFamily="34" charset="0"/>
              </a:rPr>
              <a:t>a[0]*/</a:t>
            </a:r>
          </a:p>
          <a:p>
            <a:pPr>
              <a:spcBef>
                <a:spcPct val="50000"/>
              </a:spcBef>
            </a:pPr>
            <a:r>
              <a:rPr lang="en-US" altLang="zh-CN" dirty="0">
                <a:latin typeface="Tahoma" pitchFamily="34" charset="0"/>
              </a:rPr>
              <a:t>pi++;  		/*</a:t>
            </a:r>
            <a:r>
              <a:rPr lang="zh-CN" altLang="en-US" dirty="0">
                <a:latin typeface="Tahoma" pitchFamily="34" charset="0"/>
              </a:rPr>
              <a:t>这时</a:t>
            </a:r>
            <a:r>
              <a:rPr lang="en-US" altLang="zh-CN" dirty="0">
                <a:latin typeface="Tahoma" pitchFamily="34" charset="0"/>
              </a:rPr>
              <a:t>pi</a:t>
            </a:r>
            <a:r>
              <a:rPr lang="zh-CN" altLang="en-US" dirty="0">
                <a:latin typeface="Tahoma" pitchFamily="34" charset="0"/>
              </a:rPr>
              <a:t>指向</a:t>
            </a:r>
            <a:r>
              <a:rPr lang="en-US" altLang="zh-CN" dirty="0">
                <a:latin typeface="Tahoma" pitchFamily="34" charset="0"/>
              </a:rPr>
              <a:t>a[1]</a:t>
            </a:r>
            <a:r>
              <a:rPr lang="zh-CN" altLang="en-US" dirty="0">
                <a:latin typeface="Tahoma" pitchFamily="34" charset="0"/>
              </a:rPr>
              <a:t>，*</a:t>
            </a:r>
            <a:r>
              <a:rPr lang="en-US" altLang="zh-CN" dirty="0">
                <a:latin typeface="Tahoma" pitchFamily="34" charset="0"/>
              </a:rPr>
              <a:t>pi</a:t>
            </a:r>
            <a:r>
              <a:rPr lang="zh-CN" altLang="en-US" dirty="0">
                <a:latin typeface="Tahoma" pitchFamily="34" charset="0"/>
              </a:rPr>
              <a:t>为</a:t>
            </a:r>
            <a:r>
              <a:rPr lang="en-US" altLang="zh-CN" dirty="0">
                <a:latin typeface="Tahoma" pitchFamily="34" charset="0"/>
              </a:rPr>
              <a:t>a[1], </a:t>
            </a:r>
            <a:r>
              <a:rPr lang="zh-CN" altLang="en-US" dirty="0">
                <a:latin typeface="Tahoma" pitchFamily="34" charset="0"/>
              </a:rPr>
              <a:t>即</a:t>
            </a:r>
            <a:r>
              <a:rPr lang="en-US" altLang="zh-CN" dirty="0">
                <a:latin typeface="Tahoma" pitchFamily="34" charset="0"/>
              </a:rPr>
              <a:t>1*/</a:t>
            </a:r>
          </a:p>
          <a:p>
            <a:pPr>
              <a:spcBef>
                <a:spcPct val="50000"/>
              </a:spcBef>
            </a:pPr>
            <a:r>
              <a:rPr lang="en-US" altLang="zh-CN" dirty="0">
                <a:latin typeface="Tahoma" pitchFamily="34" charset="0"/>
              </a:rPr>
              <a:t>pi+=2;		/*</a:t>
            </a:r>
            <a:r>
              <a:rPr lang="zh-CN" altLang="en-US" dirty="0">
                <a:latin typeface="Tahoma" pitchFamily="34" charset="0"/>
              </a:rPr>
              <a:t>这时</a:t>
            </a:r>
            <a:r>
              <a:rPr lang="en-US" altLang="zh-CN" dirty="0">
                <a:latin typeface="Tahoma" pitchFamily="34" charset="0"/>
              </a:rPr>
              <a:t>pi</a:t>
            </a:r>
            <a:r>
              <a:rPr lang="zh-CN" altLang="en-US" dirty="0">
                <a:latin typeface="Tahoma" pitchFamily="34" charset="0"/>
              </a:rPr>
              <a:t>指向</a:t>
            </a:r>
            <a:r>
              <a:rPr lang="en-US" altLang="zh-CN" dirty="0">
                <a:latin typeface="Tahoma" pitchFamily="34" charset="0"/>
              </a:rPr>
              <a:t>a[3]</a:t>
            </a:r>
            <a:r>
              <a:rPr lang="zh-CN" altLang="en-US" dirty="0">
                <a:latin typeface="Tahoma" pitchFamily="34" charset="0"/>
              </a:rPr>
              <a:t>，*</a:t>
            </a:r>
            <a:r>
              <a:rPr lang="en-US" altLang="zh-CN" dirty="0">
                <a:latin typeface="Tahoma" pitchFamily="34" charset="0"/>
              </a:rPr>
              <a:t>pi</a:t>
            </a:r>
            <a:r>
              <a:rPr lang="zh-CN" altLang="en-US" dirty="0">
                <a:latin typeface="Tahoma" pitchFamily="34" charset="0"/>
              </a:rPr>
              <a:t>为</a:t>
            </a:r>
            <a:r>
              <a:rPr lang="en-US" altLang="zh-CN" dirty="0">
                <a:latin typeface="Tahoma" pitchFamily="34" charset="0"/>
              </a:rPr>
              <a:t>a[3], </a:t>
            </a:r>
            <a:r>
              <a:rPr lang="zh-CN" altLang="en-US" dirty="0">
                <a:latin typeface="Tahoma" pitchFamily="34" charset="0"/>
              </a:rPr>
              <a:t>即</a:t>
            </a:r>
            <a:r>
              <a:rPr lang="en-US" altLang="zh-CN" dirty="0">
                <a:latin typeface="Tahoma" pitchFamily="34" charset="0"/>
              </a:rPr>
              <a:t>3*/</a:t>
            </a:r>
          </a:p>
        </p:txBody>
      </p:sp>
      <p:sp>
        <p:nvSpPr>
          <p:cNvPr id="28683" name="Rectangle 18"/>
          <p:cNvSpPr>
            <a:spLocks noChangeArrowheads="1"/>
          </p:cNvSpPr>
          <p:nvPr/>
        </p:nvSpPr>
        <p:spPr bwMode="auto">
          <a:xfrm>
            <a:off x="864506" y="154027"/>
            <a:ext cx="10931259" cy="841570"/>
          </a:xfrm>
          <a:prstGeom prst="rect">
            <a:avLst/>
          </a:prstGeom>
          <a:noFill/>
          <a:ln w="9525">
            <a:noFill/>
            <a:miter lim="800000"/>
            <a:headEnd/>
            <a:tailEnd/>
          </a:ln>
        </p:spPr>
        <p:txBody>
          <a:bodyPr lIns="108932" tIns="54466" rIns="108932" bIns="54466" anchor="ctr"/>
          <a:lstStyle/>
          <a:p>
            <a:pPr>
              <a:lnSpc>
                <a:spcPct val="80000"/>
              </a:lnSpc>
              <a:buClr>
                <a:srgbClr val="DC0081"/>
              </a:buClr>
              <a:buFont typeface="Wingdings" pitchFamily="2" charset="2"/>
              <a:buNone/>
            </a:pPr>
            <a:r>
              <a:rPr lang="zh-CN" altLang="en-US" sz="3600">
                <a:solidFill>
                  <a:schemeClr val="tx2"/>
                </a:solidFill>
                <a:latin typeface="Arial Narrow" pitchFamily="34" charset="0"/>
              </a:rPr>
              <a:t>指针运算（续）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1203"/>
                                        </p:tgtEl>
                                        <p:attrNameLst>
                                          <p:attrName>style.visibility</p:attrName>
                                        </p:attrNameLst>
                                      </p:cBhvr>
                                      <p:to>
                                        <p:strVal val="visible"/>
                                      </p:to>
                                    </p:set>
                                    <p:animEffect transition="in" filter="dissolve">
                                      <p:cBhvr>
                                        <p:cTn id="7" dur="500"/>
                                        <p:tgtEl>
                                          <p:spTgt spid="2212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1198"/>
                                        </p:tgtEl>
                                        <p:attrNameLst>
                                          <p:attrName>style.visibility</p:attrName>
                                        </p:attrNameLst>
                                      </p:cBhvr>
                                      <p:to>
                                        <p:strVal val="visible"/>
                                      </p:to>
                                    </p:set>
                                    <p:animEffect transition="in" filter="dissolve">
                                      <p:cBhvr>
                                        <p:cTn id="10" dur="500"/>
                                        <p:tgtEl>
                                          <p:spTgt spid="221198"/>
                                        </p:tgtEl>
                                      </p:cBhvr>
                                    </p:animEffect>
                                  </p:childTnLst>
                                </p:cTn>
                              </p:par>
                              <p:par>
                                <p:cTn id="11" presetID="9"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1200"/>
                                        </p:tgtEl>
                                        <p:attrNameLst>
                                          <p:attrName>style.visibility</p:attrName>
                                        </p:attrNameLst>
                                      </p:cBhvr>
                                      <p:to>
                                        <p:strVal val="visible"/>
                                      </p:to>
                                    </p:set>
                                    <p:animEffect transition="in" filter="checkerboard(across)">
                                      <p:cBhvr>
                                        <p:cTn id="16" dur="500"/>
                                        <p:tgtEl>
                                          <p:spTgt spid="22120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21199"/>
                                        </p:tgtEl>
                                        <p:attrNameLst>
                                          <p:attrName>style.visibility</p:attrName>
                                        </p:attrNameLst>
                                      </p:cBhvr>
                                      <p:to>
                                        <p:strVal val="visible"/>
                                      </p:to>
                                    </p:set>
                                    <p:animEffect transition="in" filter="checkerboard(across)">
                                      <p:cBhvr>
                                        <p:cTn id="19" dur="500"/>
                                        <p:tgtEl>
                                          <p:spTgt spid="22119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21201"/>
                                        </p:tgtEl>
                                        <p:attrNameLst>
                                          <p:attrName>style.visibility</p:attrName>
                                        </p:attrNameLst>
                                      </p:cBhvr>
                                      <p:to>
                                        <p:strVal val="visible"/>
                                      </p:to>
                                    </p:set>
                                    <p:animEffect transition="in" filter="randombar(horizontal)">
                                      <p:cBhvr>
                                        <p:cTn id="22" dur="500"/>
                                        <p:tgtEl>
                                          <p:spTgt spid="22120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21202"/>
                                        </p:tgtEl>
                                        <p:attrNameLst>
                                          <p:attrName>style.visibility</p:attrName>
                                        </p:attrNameLst>
                                      </p:cBhvr>
                                      <p:to>
                                        <p:strVal val="visible"/>
                                      </p:to>
                                    </p:set>
                                    <p:animEffect transition="in" filter="randombar(horizontal)">
                                      <p:cBhvr>
                                        <p:cTn id="25" dur="500"/>
                                        <p:tgtEl>
                                          <p:spTgt spid="22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8" grpId="0"/>
      <p:bldP spid="221199" grpId="0" animBg="1"/>
      <p:bldP spid="221200" grpId="0"/>
      <p:bldP spid="221201" grpId="0" animBg="1"/>
      <p:bldP spid="221202" grpId="0"/>
      <p:bldP spid="22120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灯片编号占位符 2"/>
          <p:cNvSpPr>
            <a:spLocks noGrp="1"/>
          </p:cNvSpPr>
          <p:nvPr>
            <p:ph type="sldNum" sz="quarter" idx="11"/>
          </p:nvPr>
        </p:nvSpPr>
        <p:spPr>
          <a:noFill/>
        </p:spPr>
        <p:txBody>
          <a:bodyPr/>
          <a:lstStyle/>
          <a:p>
            <a:fld id="{2508F25A-9E05-4919-81A8-E6B4D20CDAC4}" type="slidenum">
              <a:rPr lang="en-US" altLang="zh-CN" smtClean="0"/>
              <a:pPr/>
              <a:t>51</a:t>
            </a:fld>
            <a:endParaRPr lang="en-US" altLang="zh-CN"/>
          </a:p>
        </p:txBody>
      </p:sp>
      <p:sp>
        <p:nvSpPr>
          <p:cNvPr id="29700" name="Rectangle 2"/>
          <p:cNvSpPr>
            <a:spLocks noGrp="1" noChangeArrowheads="1"/>
          </p:cNvSpPr>
          <p:nvPr>
            <p:ph type="title" idx="4294967295"/>
          </p:nvPr>
        </p:nvSpPr>
        <p:spPr>
          <a:xfrm>
            <a:off x="815766" y="188960"/>
            <a:ext cx="10931258" cy="719304"/>
          </a:xfrm>
        </p:spPr>
        <p:txBody>
          <a:bodyPr/>
          <a:lstStyle/>
          <a:p>
            <a:r>
              <a:rPr lang="zh-CN" altLang="en-US">
                <a:ea typeface="宋体" pitchFamily="2" charset="-122"/>
              </a:rPr>
              <a:t>指针运算（续）</a:t>
            </a:r>
          </a:p>
        </p:txBody>
      </p:sp>
      <p:sp>
        <p:nvSpPr>
          <p:cNvPr id="222211" name="Rectangle 3"/>
          <p:cNvSpPr>
            <a:spLocks noGrp="1" noChangeArrowheads="1"/>
          </p:cNvSpPr>
          <p:nvPr>
            <p:ph type="body" idx="4294967295"/>
          </p:nvPr>
        </p:nvSpPr>
        <p:spPr>
          <a:xfrm>
            <a:off x="1008583" y="1484659"/>
            <a:ext cx="10763867" cy="3240837"/>
          </a:xfrm>
        </p:spPr>
        <p:txBody>
          <a:bodyPr/>
          <a:lstStyle/>
          <a:p>
            <a:pPr>
              <a:buFont typeface="Wingdings" pitchFamily="2" charset="2"/>
              <a:buNone/>
            </a:pPr>
            <a:r>
              <a:rPr lang="en-US" altLang="zh-CN" sz="2400" dirty="0" err="1">
                <a:ea typeface="宋体" pitchFamily="2" charset="-122"/>
              </a:rPr>
              <a:t>int</a:t>
            </a:r>
            <a:r>
              <a:rPr lang="en-US" altLang="zh-CN" sz="2400" dirty="0">
                <a:ea typeface="宋体" pitchFamily="2" charset="-122"/>
              </a:rPr>
              <a:t>  a[10];</a:t>
            </a:r>
          </a:p>
          <a:p>
            <a:pPr>
              <a:buFont typeface="Wingdings" pitchFamily="2" charset="2"/>
              <a:buNone/>
            </a:pPr>
            <a:r>
              <a:rPr lang="en-US" altLang="zh-CN" sz="2400" dirty="0" err="1">
                <a:ea typeface="宋体" pitchFamily="2" charset="-122"/>
              </a:rPr>
              <a:t>int</a:t>
            </a:r>
            <a:r>
              <a:rPr lang="en-US" altLang="zh-CN" sz="2400" dirty="0">
                <a:ea typeface="宋体" pitchFamily="2" charset="-122"/>
              </a:rPr>
              <a:t>  *pi= &amp;a[0];</a:t>
            </a:r>
          </a:p>
          <a:p>
            <a:pPr>
              <a:buFont typeface="Wingdings" pitchFamily="2" charset="2"/>
              <a:buNone/>
            </a:pPr>
            <a:r>
              <a:rPr lang="en-US" altLang="zh-CN" sz="2400" dirty="0">
                <a:ea typeface="宋体" pitchFamily="2" charset="-122"/>
              </a:rPr>
              <a:t>char </a:t>
            </a:r>
            <a:r>
              <a:rPr lang="en-US" altLang="zh-CN" sz="2400" dirty="0" err="1">
                <a:ea typeface="宋体" pitchFamily="2" charset="-122"/>
              </a:rPr>
              <a:t>str</a:t>
            </a:r>
            <a:r>
              <a:rPr lang="en-US" altLang="zh-CN" sz="2400" dirty="0">
                <a:ea typeface="宋体" pitchFamily="2" charset="-122"/>
              </a:rPr>
              <a:t>[10];</a:t>
            </a:r>
          </a:p>
          <a:p>
            <a:pPr>
              <a:buFont typeface="Wingdings" pitchFamily="2" charset="2"/>
              <a:buNone/>
            </a:pPr>
            <a:r>
              <a:rPr lang="en-US" altLang="zh-CN" sz="2400" dirty="0">
                <a:ea typeface="宋体" pitchFamily="2" charset="-122"/>
              </a:rPr>
              <a:t>char *pc= &amp;</a:t>
            </a:r>
            <a:r>
              <a:rPr lang="en-US" altLang="zh-CN" sz="2400" dirty="0" err="1">
                <a:ea typeface="宋体" pitchFamily="2" charset="-122"/>
              </a:rPr>
              <a:t>str</a:t>
            </a:r>
            <a:r>
              <a:rPr lang="en-US" altLang="zh-CN" sz="2400" dirty="0">
                <a:ea typeface="宋体" pitchFamily="2" charset="-122"/>
              </a:rPr>
              <a:t>[0];</a:t>
            </a:r>
          </a:p>
          <a:p>
            <a:pPr>
              <a:buFont typeface="Wingdings" pitchFamily="2" charset="2"/>
              <a:buNone/>
            </a:pPr>
            <a:endParaRPr lang="en-US" altLang="zh-CN" sz="2400" dirty="0">
              <a:ea typeface="宋体" pitchFamily="2" charset="-122"/>
            </a:endParaRPr>
          </a:p>
        </p:txBody>
      </p:sp>
      <p:grpSp>
        <p:nvGrpSpPr>
          <p:cNvPr id="2" name="Group 4"/>
          <p:cNvGrpSpPr>
            <a:grpSpLocks/>
          </p:cNvGrpSpPr>
          <p:nvPr/>
        </p:nvGrpSpPr>
        <p:grpSpPr bwMode="auto">
          <a:xfrm>
            <a:off x="7350372" y="1594221"/>
            <a:ext cx="4468699" cy="1055933"/>
            <a:chOff x="1768" y="2228"/>
            <a:chExt cx="2495" cy="665"/>
          </a:xfrm>
        </p:grpSpPr>
        <p:sp>
          <p:nvSpPr>
            <p:cNvPr id="29725" name="Rectangle 5"/>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900" b="0">
                  <a:latin typeface="Times New Roman" pitchFamily="18" charset="0"/>
                </a:rPr>
                <a:t>		…</a:t>
              </a:r>
            </a:p>
          </p:txBody>
        </p:sp>
        <p:sp>
          <p:nvSpPr>
            <p:cNvPr id="29726" name="Line 6"/>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7" name="Line 7"/>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8" name="Line 8"/>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9" name="Line 9"/>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30" name="Line 10"/>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31" name="Text Box 11"/>
            <p:cNvSpPr txBox="1">
              <a:spLocks noChangeArrowheads="1"/>
            </p:cNvSpPr>
            <p:nvPr/>
          </p:nvSpPr>
          <p:spPr bwMode="auto">
            <a:xfrm>
              <a:off x="1768" y="2554"/>
              <a:ext cx="437" cy="339"/>
            </a:xfrm>
            <a:prstGeom prst="rect">
              <a:avLst/>
            </a:prstGeom>
            <a:noFill/>
            <a:ln w="12700" cap="sq">
              <a:noFill/>
              <a:miter lim="800000"/>
              <a:headEnd type="none" w="sm" len="sm"/>
              <a:tailEnd type="none" w="sm" len="sm"/>
            </a:ln>
          </p:spPr>
          <p:txBody>
            <a:bodyPr wrap="none">
              <a:spAutoFit/>
            </a:bodyPr>
            <a:lstStyle/>
            <a:p>
              <a:r>
                <a:rPr lang="en-US" altLang="zh-CN" sz="2900" b="0">
                  <a:latin typeface="Times New Roman" pitchFamily="18" charset="0"/>
                </a:rPr>
                <a:t>a[0]</a:t>
              </a:r>
            </a:p>
          </p:txBody>
        </p:sp>
        <p:sp>
          <p:nvSpPr>
            <p:cNvPr id="29732" name="Text Box 12"/>
            <p:cNvSpPr txBox="1">
              <a:spLocks noChangeArrowheads="1"/>
            </p:cNvSpPr>
            <p:nvPr/>
          </p:nvSpPr>
          <p:spPr bwMode="auto">
            <a:xfrm>
              <a:off x="2182" y="2541"/>
              <a:ext cx="103" cy="339"/>
            </a:xfrm>
            <a:prstGeom prst="rect">
              <a:avLst/>
            </a:prstGeom>
            <a:noFill/>
            <a:ln w="12700" cap="sq">
              <a:noFill/>
              <a:miter lim="800000"/>
              <a:headEnd type="none" w="sm" len="sm"/>
              <a:tailEnd type="none" w="sm" len="sm"/>
            </a:ln>
          </p:spPr>
          <p:txBody>
            <a:bodyPr wrap="none">
              <a:spAutoFit/>
            </a:bodyPr>
            <a:lstStyle/>
            <a:p>
              <a:endParaRPr lang="zh-CN" altLang="zh-CN" sz="2900" b="0">
                <a:latin typeface="Times New Roman" pitchFamily="18" charset="0"/>
              </a:endParaRPr>
            </a:p>
          </p:txBody>
        </p:sp>
      </p:grpSp>
      <p:sp>
        <p:nvSpPr>
          <p:cNvPr id="222221" name="Text Box 13"/>
          <p:cNvSpPr txBox="1">
            <a:spLocks noChangeArrowheads="1"/>
          </p:cNvSpPr>
          <p:nvPr/>
        </p:nvSpPr>
        <p:spPr bwMode="auto">
          <a:xfrm>
            <a:off x="4322498" y="1449726"/>
            <a:ext cx="720416"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b="0">
                <a:latin typeface="Times New Roman" pitchFamily="18" charset="0"/>
              </a:rPr>
              <a:t>pi</a:t>
            </a:r>
          </a:p>
        </p:txBody>
      </p:sp>
      <p:sp>
        <p:nvSpPr>
          <p:cNvPr id="222222" name="Text Box 14"/>
          <p:cNvSpPr txBox="1">
            <a:spLocks noChangeArrowheads="1"/>
          </p:cNvSpPr>
          <p:nvPr/>
        </p:nvSpPr>
        <p:spPr bwMode="auto">
          <a:xfrm>
            <a:off x="7206283" y="1125802"/>
            <a:ext cx="1635769"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b="0">
                <a:latin typeface="Times New Roman" pitchFamily="18" charset="0"/>
              </a:rPr>
              <a:t>0x0100</a:t>
            </a:r>
          </a:p>
        </p:txBody>
      </p:sp>
      <p:sp>
        <p:nvSpPr>
          <p:cNvPr id="222223" name="Freeform 15"/>
          <p:cNvSpPr>
            <a:spLocks/>
          </p:cNvSpPr>
          <p:nvPr/>
        </p:nvSpPr>
        <p:spPr bwMode="auto">
          <a:xfrm>
            <a:off x="5428555" y="1629155"/>
            <a:ext cx="2209984" cy="360446"/>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lIns="108932" tIns="54466" rIns="108932" bIns="54466" anchor="ctr"/>
          <a:lstStyle/>
          <a:p>
            <a:endParaRPr lang="zh-CN" altLang="en-US"/>
          </a:p>
        </p:txBody>
      </p:sp>
      <p:grpSp>
        <p:nvGrpSpPr>
          <p:cNvPr id="3" name="Group 30"/>
          <p:cNvGrpSpPr>
            <a:grpSpLocks/>
          </p:cNvGrpSpPr>
          <p:nvPr/>
        </p:nvGrpSpPr>
        <p:grpSpPr bwMode="auto">
          <a:xfrm>
            <a:off x="7445714" y="3323409"/>
            <a:ext cx="4468701" cy="1055933"/>
            <a:chOff x="1768" y="2228"/>
            <a:chExt cx="2495" cy="665"/>
          </a:xfrm>
        </p:grpSpPr>
        <p:sp>
          <p:nvSpPr>
            <p:cNvPr id="29717" name="Rectangle 31"/>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900" b="0">
                  <a:latin typeface="Times New Roman" pitchFamily="18" charset="0"/>
                </a:rPr>
                <a:t>		…</a:t>
              </a:r>
            </a:p>
          </p:txBody>
        </p:sp>
        <p:sp>
          <p:nvSpPr>
            <p:cNvPr id="29718" name="Line 32"/>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19" name="Line 33"/>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0" name="Line 34"/>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1" name="Line 35"/>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2" name="Line 36"/>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3" name="Text Box 37"/>
            <p:cNvSpPr txBox="1">
              <a:spLocks noChangeArrowheads="1"/>
            </p:cNvSpPr>
            <p:nvPr/>
          </p:nvSpPr>
          <p:spPr bwMode="auto">
            <a:xfrm>
              <a:off x="1768" y="2554"/>
              <a:ext cx="552" cy="339"/>
            </a:xfrm>
            <a:prstGeom prst="rect">
              <a:avLst/>
            </a:prstGeom>
            <a:noFill/>
            <a:ln w="12700" cap="sq">
              <a:noFill/>
              <a:miter lim="800000"/>
              <a:headEnd type="none" w="sm" len="sm"/>
              <a:tailEnd type="none" w="sm" len="sm"/>
            </a:ln>
          </p:spPr>
          <p:txBody>
            <a:bodyPr wrap="none">
              <a:spAutoFit/>
            </a:bodyPr>
            <a:lstStyle/>
            <a:p>
              <a:r>
                <a:rPr lang="en-US" altLang="zh-CN" sz="2900" b="0">
                  <a:latin typeface="Times New Roman" pitchFamily="18" charset="0"/>
                </a:rPr>
                <a:t>str[0]</a:t>
              </a:r>
            </a:p>
          </p:txBody>
        </p:sp>
        <p:sp>
          <p:nvSpPr>
            <p:cNvPr id="29724" name="Text Box 38"/>
            <p:cNvSpPr txBox="1">
              <a:spLocks noChangeArrowheads="1"/>
            </p:cNvSpPr>
            <p:nvPr/>
          </p:nvSpPr>
          <p:spPr bwMode="auto">
            <a:xfrm>
              <a:off x="2182" y="2541"/>
              <a:ext cx="103" cy="339"/>
            </a:xfrm>
            <a:prstGeom prst="rect">
              <a:avLst/>
            </a:prstGeom>
            <a:noFill/>
            <a:ln w="12700" cap="sq">
              <a:noFill/>
              <a:miter lim="800000"/>
              <a:headEnd type="none" w="sm" len="sm"/>
              <a:tailEnd type="none" w="sm" len="sm"/>
            </a:ln>
          </p:spPr>
          <p:txBody>
            <a:bodyPr wrap="none">
              <a:spAutoFit/>
            </a:bodyPr>
            <a:lstStyle/>
            <a:p>
              <a:endParaRPr lang="zh-CN" altLang="zh-CN" sz="2900" b="0">
                <a:latin typeface="Times New Roman" pitchFamily="18" charset="0"/>
              </a:endParaRPr>
            </a:p>
          </p:txBody>
        </p:sp>
      </p:grpSp>
      <p:sp>
        <p:nvSpPr>
          <p:cNvPr id="222247" name="Text Box 39"/>
          <p:cNvSpPr txBox="1">
            <a:spLocks noChangeArrowheads="1"/>
          </p:cNvSpPr>
          <p:nvPr/>
        </p:nvSpPr>
        <p:spPr bwMode="auto">
          <a:xfrm>
            <a:off x="4417848" y="3178913"/>
            <a:ext cx="720416"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b="0">
                <a:latin typeface="Times New Roman" pitchFamily="18" charset="0"/>
              </a:rPr>
              <a:t>pc</a:t>
            </a:r>
          </a:p>
        </p:txBody>
      </p:sp>
      <p:sp>
        <p:nvSpPr>
          <p:cNvPr id="222248" name="Text Box 40"/>
          <p:cNvSpPr txBox="1">
            <a:spLocks noChangeArrowheads="1"/>
          </p:cNvSpPr>
          <p:nvPr/>
        </p:nvSpPr>
        <p:spPr bwMode="auto">
          <a:xfrm>
            <a:off x="7301631" y="2854989"/>
            <a:ext cx="1635769"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b="0">
                <a:latin typeface="Times New Roman" pitchFamily="18" charset="0"/>
              </a:rPr>
              <a:t>0x0200</a:t>
            </a:r>
          </a:p>
        </p:txBody>
      </p:sp>
      <p:sp>
        <p:nvSpPr>
          <p:cNvPr id="222249" name="Freeform 41"/>
          <p:cNvSpPr>
            <a:spLocks/>
          </p:cNvSpPr>
          <p:nvPr/>
        </p:nvSpPr>
        <p:spPr bwMode="auto">
          <a:xfrm>
            <a:off x="5523899" y="3358342"/>
            <a:ext cx="2209982" cy="360446"/>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lIns="108932" tIns="54466" rIns="108932" bIns="54466" anchor="ctr"/>
          <a:lstStyle/>
          <a:p>
            <a:endParaRPr lang="zh-CN" altLang="en-US"/>
          </a:p>
        </p:txBody>
      </p:sp>
      <p:sp>
        <p:nvSpPr>
          <p:cNvPr id="222251" name="Rectangle 43"/>
          <p:cNvSpPr>
            <a:spLocks noChangeArrowheads="1"/>
          </p:cNvSpPr>
          <p:nvPr/>
        </p:nvSpPr>
        <p:spPr bwMode="auto">
          <a:xfrm>
            <a:off x="4080952" y="2026120"/>
            <a:ext cx="1633651" cy="431900"/>
          </a:xfrm>
          <a:prstGeom prst="rect">
            <a:avLst/>
          </a:prstGeom>
          <a:solidFill>
            <a:srgbClr val="0033CC"/>
          </a:solidFill>
          <a:ln w="9525" algn="ctr">
            <a:solidFill>
              <a:schemeClr val="tx1"/>
            </a:solidFill>
            <a:miter lim="800000"/>
            <a:headEnd type="none" w="sm" len="sm"/>
            <a:tailEnd type="none" w="sm" len="sm"/>
          </a:ln>
        </p:spPr>
        <p:txBody>
          <a:bodyPr wrap="none" lIns="108932" tIns="54466" rIns="108932" bIns="54466" anchor="ctr"/>
          <a:lstStyle/>
          <a:p>
            <a:endParaRPr lang="zh-CN" altLang="zh-CN" sz="2900"/>
          </a:p>
        </p:txBody>
      </p:sp>
      <p:sp>
        <p:nvSpPr>
          <p:cNvPr id="222224" name="Text Box 16"/>
          <p:cNvSpPr txBox="1">
            <a:spLocks noChangeArrowheads="1"/>
          </p:cNvSpPr>
          <p:nvPr/>
        </p:nvSpPr>
        <p:spPr bwMode="auto">
          <a:xfrm>
            <a:off x="4131799" y="2000717"/>
            <a:ext cx="1680266"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a:solidFill>
                  <a:schemeClr val="bg1"/>
                </a:solidFill>
                <a:latin typeface="Times New Roman" pitchFamily="18" charset="0"/>
              </a:rPr>
              <a:t>0x0100</a:t>
            </a:r>
          </a:p>
        </p:txBody>
      </p:sp>
      <p:sp>
        <p:nvSpPr>
          <p:cNvPr id="222252" name="Rectangle 44"/>
          <p:cNvSpPr>
            <a:spLocks noChangeArrowheads="1"/>
          </p:cNvSpPr>
          <p:nvPr/>
        </p:nvSpPr>
        <p:spPr bwMode="auto">
          <a:xfrm>
            <a:off x="4178416" y="3755308"/>
            <a:ext cx="1633651" cy="431900"/>
          </a:xfrm>
          <a:prstGeom prst="rect">
            <a:avLst/>
          </a:prstGeom>
          <a:solidFill>
            <a:srgbClr val="0033CC"/>
          </a:solidFill>
          <a:ln w="9525" algn="ctr">
            <a:solidFill>
              <a:schemeClr val="tx1"/>
            </a:solidFill>
            <a:miter lim="800000"/>
            <a:headEnd type="none" w="sm" len="sm"/>
            <a:tailEnd type="none" w="sm" len="sm"/>
          </a:ln>
        </p:spPr>
        <p:txBody>
          <a:bodyPr wrap="none" lIns="108932" tIns="54466" rIns="108932" bIns="54466" anchor="ctr"/>
          <a:lstStyle/>
          <a:p>
            <a:endParaRPr lang="zh-CN" altLang="zh-CN" sz="2900"/>
          </a:p>
        </p:txBody>
      </p:sp>
      <p:sp>
        <p:nvSpPr>
          <p:cNvPr id="222250" name="Text Box 42"/>
          <p:cNvSpPr txBox="1">
            <a:spLocks noChangeArrowheads="1"/>
          </p:cNvSpPr>
          <p:nvPr/>
        </p:nvSpPr>
        <p:spPr bwMode="auto">
          <a:xfrm>
            <a:off x="4227156" y="3755311"/>
            <a:ext cx="1680264"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a:solidFill>
                  <a:schemeClr val="bg1"/>
                </a:solidFill>
                <a:latin typeface="Times New Roman" pitchFamily="18" charset="0"/>
              </a:rPr>
              <a:t>0x0200</a:t>
            </a:r>
          </a:p>
        </p:txBody>
      </p:sp>
      <p:sp>
        <p:nvSpPr>
          <p:cNvPr id="222253" name="Text Box 45"/>
          <p:cNvSpPr txBox="1">
            <a:spLocks noChangeArrowheads="1"/>
          </p:cNvSpPr>
          <p:nvPr/>
        </p:nvSpPr>
        <p:spPr bwMode="auto">
          <a:xfrm>
            <a:off x="913234" y="4725497"/>
            <a:ext cx="10475701" cy="1225686"/>
          </a:xfrm>
          <a:prstGeom prst="rect">
            <a:avLst/>
          </a:prstGeom>
          <a:solidFill>
            <a:schemeClr val="bg1"/>
          </a:solidFill>
          <a:ln w="9525">
            <a:noFill/>
            <a:miter lim="800000"/>
            <a:headEnd/>
            <a:tailEnd/>
          </a:ln>
        </p:spPr>
        <p:txBody>
          <a:bodyPr lIns="108932" tIns="54466" rIns="108932" bIns="54466">
            <a:spAutoFit/>
          </a:bodyPr>
          <a:lstStyle/>
          <a:p>
            <a:pPr>
              <a:spcBef>
                <a:spcPct val="50000"/>
              </a:spcBef>
            </a:pPr>
            <a:r>
              <a:rPr lang="en-US" altLang="zh-CN" sz="2900" dirty="0"/>
              <a:t>pi++;</a:t>
            </a:r>
          </a:p>
          <a:p>
            <a:pPr>
              <a:spcBef>
                <a:spcPct val="50000"/>
              </a:spcBef>
            </a:pPr>
            <a:r>
              <a:rPr lang="en-US" altLang="zh-CN" sz="2900" dirty="0"/>
              <a:t>pc++;</a:t>
            </a:r>
          </a:p>
        </p:txBody>
      </p:sp>
      <p:sp>
        <p:nvSpPr>
          <p:cNvPr id="222254" name="Text Box 46"/>
          <p:cNvSpPr txBox="1">
            <a:spLocks noChangeArrowheads="1"/>
          </p:cNvSpPr>
          <p:nvPr/>
        </p:nvSpPr>
        <p:spPr bwMode="auto">
          <a:xfrm>
            <a:off x="2232935" y="4797946"/>
            <a:ext cx="9539515" cy="479328"/>
          </a:xfrm>
          <a:prstGeom prst="rect">
            <a:avLst/>
          </a:prstGeom>
          <a:noFill/>
          <a:ln w="9525">
            <a:noFill/>
            <a:miter lim="800000"/>
            <a:headEnd/>
            <a:tailEnd/>
          </a:ln>
        </p:spPr>
        <p:txBody>
          <a:bodyPr wrap="square" lIns="108932" tIns="54466" rIns="108932" bIns="54466">
            <a:spAutoFit/>
          </a:bodyPr>
          <a:lstStyle/>
          <a:p>
            <a:pPr>
              <a:spcBef>
                <a:spcPct val="50000"/>
              </a:spcBef>
            </a:pPr>
            <a:r>
              <a:rPr lang="en-US" altLang="zh-CN" dirty="0"/>
              <a:t>/*</a:t>
            </a:r>
            <a:r>
              <a:rPr lang="zh-CN" altLang="en-US" dirty="0"/>
              <a:t>若</a:t>
            </a:r>
            <a:r>
              <a:rPr lang="en-US" altLang="zh-CN" dirty="0" err="1"/>
              <a:t>int</a:t>
            </a:r>
            <a:r>
              <a:rPr lang="zh-CN" altLang="en-US" dirty="0"/>
              <a:t>占</a:t>
            </a:r>
            <a:r>
              <a:rPr lang="en-US" altLang="zh-CN" dirty="0"/>
              <a:t>4</a:t>
            </a:r>
            <a:r>
              <a:rPr lang="zh-CN" altLang="en-US" dirty="0"/>
              <a:t>个字节</a:t>
            </a:r>
            <a:r>
              <a:rPr lang="en-US" altLang="zh-CN" dirty="0"/>
              <a:t>, </a:t>
            </a:r>
            <a:r>
              <a:rPr lang="zh-CN" altLang="en-US" dirty="0"/>
              <a:t>此时</a:t>
            </a:r>
            <a:r>
              <a:rPr lang="en-US" altLang="zh-CN" dirty="0"/>
              <a:t>pi</a:t>
            </a:r>
            <a:r>
              <a:rPr lang="zh-CN" altLang="en-US" dirty="0"/>
              <a:t>增加一个单位</a:t>
            </a:r>
            <a:r>
              <a:rPr lang="en-US" altLang="zh-CN" dirty="0"/>
              <a:t>, </a:t>
            </a:r>
            <a:r>
              <a:rPr lang="zh-CN" altLang="en-US" dirty="0"/>
              <a:t>即四个字节</a:t>
            </a:r>
            <a:r>
              <a:rPr lang="en-US" altLang="zh-CN" dirty="0"/>
              <a:t>, </a:t>
            </a:r>
            <a:r>
              <a:rPr lang="zh-CN" altLang="en-US" dirty="0"/>
              <a:t>结果为</a:t>
            </a:r>
            <a:r>
              <a:rPr lang="en-US" altLang="zh-CN" dirty="0"/>
              <a:t>0x0104*/</a:t>
            </a:r>
          </a:p>
        </p:txBody>
      </p:sp>
      <p:sp>
        <p:nvSpPr>
          <p:cNvPr id="222255" name="Text Box 47"/>
          <p:cNvSpPr txBox="1">
            <a:spLocks noChangeArrowheads="1"/>
          </p:cNvSpPr>
          <p:nvPr/>
        </p:nvSpPr>
        <p:spPr bwMode="auto">
          <a:xfrm>
            <a:off x="2141910" y="5446350"/>
            <a:ext cx="10062790" cy="479328"/>
          </a:xfrm>
          <a:prstGeom prst="rect">
            <a:avLst/>
          </a:prstGeom>
          <a:noFill/>
          <a:ln w="9525">
            <a:noFill/>
            <a:miter lim="800000"/>
            <a:headEnd/>
            <a:tailEnd/>
          </a:ln>
        </p:spPr>
        <p:txBody>
          <a:bodyPr wrap="square" lIns="108932" tIns="54466" rIns="108932" bIns="54466">
            <a:spAutoFit/>
          </a:bodyPr>
          <a:lstStyle/>
          <a:p>
            <a:pPr>
              <a:spcBef>
                <a:spcPct val="50000"/>
              </a:spcBef>
            </a:pPr>
            <a:r>
              <a:rPr lang="en-US" altLang="zh-CN" dirty="0"/>
              <a:t>/*</a:t>
            </a:r>
            <a:r>
              <a:rPr lang="zh-CN" altLang="en-US" dirty="0"/>
              <a:t>若</a:t>
            </a:r>
            <a:r>
              <a:rPr lang="en-US" altLang="zh-CN" dirty="0"/>
              <a:t>char</a:t>
            </a:r>
            <a:r>
              <a:rPr lang="zh-CN" altLang="en-US" dirty="0"/>
              <a:t>占</a:t>
            </a:r>
            <a:r>
              <a:rPr lang="en-US" altLang="zh-CN" dirty="0"/>
              <a:t>1</a:t>
            </a:r>
            <a:r>
              <a:rPr lang="zh-CN" altLang="en-US" dirty="0"/>
              <a:t>个字节，此时</a:t>
            </a:r>
            <a:r>
              <a:rPr lang="en-US" altLang="zh-CN" dirty="0"/>
              <a:t>, pc</a:t>
            </a:r>
            <a:r>
              <a:rPr lang="zh-CN" altLang="en-US" dirty="0"/>
              <a:t>增加一个单位</a:t>
            </a:r>
            <a:r>
              <a:rPr lang="en-US" altLang="zh-CN" dirty="0"/>
              <a:t>,</a:t>
            </a:r>
            <a:r>
              <a:rPr lang="zh-CN" altLang="en-US" dirty="0"/>
              <a:t>即一个字节</a:t>
            </a:r>
            <a:r>
              <a:rPr lang="en-US" altLang="zh-CN" dirty="0"/>
              <a:t>,</a:t>
            </a:r>
            <a:r>
              <a:rPr lang="zh-CN" altLang="en-US" dirty="0"/>
              <a:t>结果为</a:t>
            </a:r>
            <a:r>
              <a:rPr lang="en-US" altLang="zh-CN" dirty="0"/>
              <a:t>0x0201*/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dissolve">
                                      <p:cBhvr>
                                        <p:cTn id="7" dur="500"/>
                                        <p:tgtEl>
                                          <p:spTgt spid="2222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2211">
                                            <p:txEl>
                                              <p:pRg st="1" end="1"/>
                                            </p:txEl>
                                          </p:spTgt>
                                        </p:tgtEl>
                                        <p:attrNameLst>
                                          <p:attrName>style.visibility</p:attrName>
                                        </p:attrNameLst>
                                      </p:cBhvr>
                                      <p:to>
                                        <p:strVal val="visible"/>
                                      </p:to>
                                    </p:set>
                                    <p:animEffect transition="in" filter="dissolve">
                                      <p:cBhvr>
                                        <p:cTn id="10" dur="500"/>
                                        <p:tgtEl>
                                          <p:spTgt spid="2222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2211">
                                            <p:txEl>
                                              <p:pRg st="2" end="2"/>
                                            </p:txEl>
                                          </p:spTgt>
                                        </p:tgtEl>
                                        <p:attrNameLst>
                                          <p:attrName>style.visibility</p:attrName>
                                        </p:attrNameLst>
                                      </p:cBhvr>
                                      <p:to>
                                        <p:strVal val="visible"/>
                                      </p:to>
                                    </p:set>
                                    <p:animEffect transition="in" filter="dissolve">
                                      <p:cBhvr>
                                        <p:cTn id="13" dur="500"/>
                                        <p:tgtEl>
                                          <p:spTgt spid="22221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2211">
                                            <p:txEl>
                                              <p:pRg st="3" end="3"/>
                                            </p:txEl>
                                          </p:spTgt>
                                        </p:tgtEl>
                                        <p:attrNameLst>
                                          <p:attrName>style.visibility</p:attrName>
                                        </p:attrNameLst>
                                      </p:cBhvr>
                                      <p:to>
                                        <p:strVal val="visible"/>
                                      </p:to>
                                    </p:set>
                                    <p:animEffect transition="in" filter="dissolve">
                                      <p:cBhvr>
                                        <p:cTn id="16" dur="500"/>
                                        <p:tgtEl>
                                          <p:spTgt spid="222211">
                                            <p:txEl>
                                              <p:pRg st="3" end="3"/>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22221"/>
                                        </p:tgtEl>
                                        <p:attrNameLst>
                                          <p:attrName>style.visibility</p:attrName>
                                        </p:attrNameLst>
                                      </p:cBhvr>
                                      <p:to>
                                        <p:strVal val="visible"/>
                                      </p:to>
                                    </p:set>
                                    <p:animEffect transition="in" filter="dissolve">
                                      <p:cBhvr>
                                        <p:cTn id="20" dur="500"/>
                                        <p:tgtEl>
                                          <p:spTgt spid="222221"/>
                                        </p:tgtEl>
                                      </p:cBhvr>
                                    </p:animEffect>
                                  </p:childTnLst>
                                </p:cTn>
                              </p:par>
                              <p:par>
                                <p:cTn id="21" presetID="9"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22222"/>
                                        </p:tgtEl>
                                        <p:attrNameLst>
                                          <p:attrName>style.visibility</p:attrName>
                                        </p:attrNameLst>
                                      </p:cBhvr>
                                      <p:to>
                                        <p:strVal val="visible"/>
                                      </p:to>
                                    </p:set>
                                    <p:animEffect transition="in" filter="checkerboard(across)">
                                      <p:cBhvr>
                                        <p:cTn id="26" dur="500"/>
                                        <p:tgtEl>
                                          <p:spTgt spid="22222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22223"/>
                                        </p:tgtEl>
                                        <p:attrNameLst>
                                          <p:attrName>style.visibility</p:attrName>
                                        </p:attrNameLst>
                                      </p:cBhvr>
                                      <p:to>
                                        <p:strVal val="visible"/>
                                      </p:to>
                                    </p:set>
                                    <p:animEffect transition="in" filter="randombar(horizontal)">
                                      <p:cBhvr>
                                        <p:cTn id="29" dur="500"/>
                                        <p:tgtEl>
                                          <p:spTgt spid="22222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22224"/>
                                        </p:tgtEl>
                                        <p:attrNameLst>
                                          <p:attrName>style.visibility</p:attrName>
                                        </p:attrNameLst>
                                      </p:cBhvr>
                                      <p:to>
                                        <p:strVal val="visible"/>
                                      </p:to>
                                    </p:set>
                                    <p:animEffect transition="in" filter="randombar(horizontal)">
                                      <p:cBhvr>
                                        <p:cTn id="32" dur="500"/>
                                        <p:tgtEl>
                                          <p:spTgt spid="22222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22247"/>
                                        </p:tgtEl>
                                        <p:attrNameLst>
                                          <p:attrName>style.visibility</p:attrName>
                                        </p:attrNameLst>
                                      </p:cBhvr>
                                      <p:to>
                                        <p:strVal val="visible"/>
                                      </p:to>
                                    </p:set>
                                    <p:animEffect transition="in" filter="dissolve">
                                      <p:cBhvr>
                                        <p:cTn id="35" dur="500"/>
                                        <p:tgtEl>
                                          <p:spTgt spid="222247"/>
                                        </p:tgtEl>
                                      </p:cBhvr>
                                    </p:animEffect>
                                  </p:childTnLst>
                                </p:cTn>
                              </p:par>
                              <p:par>
                                <p:cTn id="36" presetID="9"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dissolve">
                                      <p:cBhvr>
                                        <p:cTn id="38" dur="500"/>
                                        <p:tgtEl>
                                          <p:spTgt spid="3"/>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22248"/>
                                        </p:tgtEl>
                                        <p:attrNameLst>
                                          <p:attrName>style.visibility</p:attrName>
                                        </p:attrNameLst>
                                      </p:cBhvr>
                                      <p:to>
                                        <p:strVal val="visible"/>
                                      </p:to>
                                    </p:set>
                                    <p:animEffect transition="in" filter="checkerboard(across)">
                                      <p:cBhvr>
                                        <p:cTn id="41" dur="500"/>
                                        <p:tgtEl>
                                          <p:spTgt spid="222248"/>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22249"/>
                                        </p:tgtEl>
                                        <p:attrNameLst>
                                          <p:attrName>style.visibility</p:attrName>
                                        </p:attrNameLst>
                                      </p:cBhvr>
                                      <p:to>
                                        <p:strVal val="visible"/>
                                      </p:to>
                                    </p:set>
                                    <p:animEffect transition="in" filter="randombar(horizontal)">
                                      <p:cBhvr>
                                        <p:cTn id="44" dur="500"/>
                                        <p:tgtEl>
                                          <p:spTgt spid="22224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22250"/>
                                        </p:tgtEl>
                                        <p:attrNameLst>
                                          <p:attrName>style.visibility</p:attrName>
                                        </p:attrNameLst>
                                      </p:cBhvr>
                                      <p:to>
                                        <p:strVal val="visible"/>
                                      </p:to>
                                    </p:set>
                                    <p:animEffect transition="in" filter="randombar(horizontal)">
                                      <p:cBhvr>
                                        <p:cTn id="47" dur="500"/>
                                        <p:tgtEl>
                                          <p:spTgt spid="222250"/>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222251"/>
                                        </p:tgtEl>
                                        <p:attrNameLst>
                                          <p:attrName>style.visibility</p:attrName>
                                        </p:attrNameLst>
                                      </p:cBhvr>
                                      <p:to>
                                        <p:strVal val="visible"/>
                                      </p:to>
                                    </p:set>
                                    <p:animEffect transition="in" filter="checkerboard(across)">
                                      <p:cBhvr>
                                        <p:cTn id="50" dur="500"/>
                                        <p:tgtEl>
                                          <p:spTgt spid="222251"/>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22252"/>
                                        </p:tgtEl>
                                        <p:attrNameLst>
                                          <p:attrName>style.visibility</p:attrName>
                                        </p:attrNameLst>
                                      </p:cBhvr>
                                      <p:to>
                                        <p:strVal val="visible"/>
                                      </p:to>
                                    </p:set>
                                    <p:animEffect transition="in" filter="checkerboard(across)">
                                      <p:cBhvr>
                                        <p:cTn id="53" dur="500"/>
                                        <p:tgtEl>
                                          <p:spTgt spid="22225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22253"/>
                                        </p:tgtEl>
                                        <p:attrNameLst>
                                          <p:attrName>style.visibility</p:attrName>
                                        </p:attrNameLst>
                                      </p:cBhvr>
                                      <p:to>
                                        <p:strVal val="visible"/>
                                      </p:to>
                                    </p:set>
                                    <p:animEffect transition="in" filter="dissolve">
                                      <p:cBhvr>
                                        <p:cTn id="58" dur="500"/>
                                        <p:tgtEl>
                                          <p:spTgt spid="222253"/>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22254"/>
                                        </p:tgtEl>
                                        <p:attrNameLst>
                                          <p:attrName>style.visibility</p:attrName>
                                        </p:attrNameLst>
                                      </p:cBhvr>
                                      <p:to>
                                        <p:strVal val="visible"/>
                                      </p:to>
                                    </p:set>
                                    <p:animEffect transition="in" filter="dissolve">
                                      <p:cBhvr>
                                        <p:cTn id="63" dur="500"/>
                                        <p:tgtEl>
                                          <p:spTgt spid="222254"/>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22255"/>
                                        </p:tgtEl>
                                        <p:attrNameLst>
                                          <p:attrName>style.visibility</p:attrName>
                                        </p:attrNameLst>
                                      </p:cBhvr>
                                      <p:to>
                                        <p:strVal val="visible"/>
                                      </p:to>
                                    </p:set>
                                    <p:animEffect transition="in" filter="dissolve">
                                      <p:cBhvr>
                                        <p:cTn id="68" dur="500"/>
                                        <p:tgtEl>
                                          <p:spTgt spid="222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P spid="222221" grpId="0"/>
      <p:bldP spid="222222" grpId="0"/>
      <p:bldP spid="222223" grpId="0" animBg="1"/>
      <p:bldP spid="222247" grpId="0"/>
      <p:bldP spid="222248" grpId="0"/>
      <p:bldP spid="222249" grpId="0" animBg="1"/>
      <p:bldP spid="222251" grpId="0" animBg="1"/>
      <p:bldP spid="222224" grpId="0"/>
      <p:bldP spid="222252" grpId="0" animBg="1"/>
      <p:bldP spid="222250" grpId="0"/>
      <p:bldP spid="222253" grpId="0" animBg="1"/>
      <p:bldP spid="222254" grpId="0"/>
      <p:bldP spid="22225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灯片编号占位符 2"/>
          <p:cNvSpPr>
            <a:spLocks noGrp="1"/>
          </p:cNvSpPr>
          <p:nvPr>
            <p:ph type="sldNum" sz="quarter" idx="11"/>
          </p:nvPr>
        </p:nvSpPr>
        <p:spPr>
          <a:noFill/>
        </p:spPr>
        <p:txBody>
          <a:bodyPr/>
          <a:lstStyle/>
          <a:p>
            <a:fld id="{D11CCD5E-6C0E-4F07-9B6B-410D9503C35A}" type="slidenum">
              <a:rPr lang="en-US" altLang="zh-CN" smtClean="0"/>
              <a:pPr/>
              <a:t>52</a:t>
            </a:fld>
            <a:endParaRPr lang="en-US" altLang="zh-CN"/>
          </a:p>
        </p:txBody>
      </p:sp>
      <p:grpSp>
        <p:nvGrpSpPr>
          <p:cNvPr id="2" name="Group 11"/>
          <p:cNvGrpSpPr>
            <a:grpSpLocks/>
          </p:cNvGrpSpPr>
          <p:nvPr/>
        </p:nvGrpSpPr>
        <p:grpSpPr bwMode="auto">
          <a:xfrm>
            <a:off x="3699550" y="1916558"/>
            <a:ext cx="4468701" cy="1055933"/>
            <a:chOff x="1768" y="2228"/>
            <a:chExt cx="2495" cy="665"/>
          </a:xfrm>
        </p:grpSpPr>
        <p:sp>
          <p:nvSpPr>
            <p:cNvPr id="30734" name="Rectangle 12"/>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900" b="0">
                  <a:latin typeface="Times New Roman" pitchFamily="18" charset="0"/>
                </a:rPr>
                <a:t>		…</a:t>
              </a:r>
            </a:p>
          </p:txBody>
        </p:sp>
        <p:sp>
          <p:nvSpPr>
            <p:cNvPr id="30735" name="Line 13"/>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6" name="Line 14"/>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7" name="Line 15"/>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8" name="Line 16"/>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9" name="Line 17"/>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40" name="Text Box 18"/>
            <p:cNvSpPr txBox="1">
              <a:spLocks noChangeArrowheads="1"/>
            </p:cNvSpPr>
            <p:nvPr/>
          </p:nvSpPr>
          <p:spPr bwMode="auto">
            <a:xfrm>
              <a:off x="1768" y="2554"/>
              <a:ext cx="437" cy="339"/>
            </a:xfrm>
            <a:prstGeom prst="rect">
              <a:avLst/>
            </a:prstGeom>
            <a:noFill/>
            <a:ln w="12700" cap="sq">
              <a:noFill/>
              <a:miter lim="800000"/>
              <a:headEnd type="none" w="sm" len="sm"/>
              <a:tailEnd type="none" w="sm" len="sm"/>
            </a:ln>
          </p:spPr>
          <p:txBody>
            <a:bodyPr wrap="none">
              <a:spAutoFit/>
            </a:bodyPr>
            <a:lstStyle/>
            <a:p>
              <a:r>
                <a:rPr lang="en-US" altLang="zh-CN" sz="2900" b="0">
                  <a:latin typeface="Times New Roman" pitchFamily="18" charset="0"/>
                </a:rPr>
                <a:t>a[0]</a:t>
              </a:r>
            </a:p>
          </p:txBody>
        </p:sp>
        <p:sp>
          <p:nvSpPr>
            <p:cNvPr id="30741" name="Text Box 19"/>
            <p:cNvSpPr txBox="1">
              <a:spLocks noChangeArrowheads="1"/>
            </p:cNvSpPr>
            <p:nvPr/>
          </p:nvSpPr>
          <p:spPr bwMode="auto">
            <a:xfrm>
              <a:off x="2182" y="2541"/>
              <a:ext cx="103" cy="339"/>
            </a:xfrm>
            <a:prstGeom prst="rect">
              <a:avLst/>
            </a:prstGeom>
            <a:noFill/>
            <a:ln w="12700" cap="sq">
              <a:noFill/>
              <a:miter lim="800000"/>
              <a:headEnd type="none" w="sm" len="sm"/>
              <a:tailEnd type="none" w="sm" len="sm"/>
            </a:ln>
          </p:spPr>
          <p:txBody>
            <a:bodyPr wrap="none">
              <a:spAutoFit/>
            </a:bodyPr>
            <a:lstStyle/>
            <a:p>
              <a:endParaRPr lang="zh-CN" altLang="zh-CN" sz="2900" b="0">
                <a:latin typeface="Times New Roman" pitchFamily="18" charset="0"/>
              </a:endParaRPr>
            </a:p>
          </p:txBody>
        </p:sp>
      </p:grpSp>
      <p:sp>
        <p:nvSpPr>
          <p:cNvPr id="223252" name="Text Box 20"/>
          <p:cNvSpPr txBox="1">
            <a:spLocks noChangeArrowheads="1"/>
          </p:cNvSpPr>
          <p:nvPr/>
        </p:nvSpPr>
        <p:spPr bwMode="auto">
          <a:xfrm>
            <a:off x="1101813" y="2100752"/>
            <a:ext cx="720416"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b="0">
                <a:latin typeface="Times New Roman" pitchFamily="18" charset="0"/>
              </a:rPr>
              <a:t>pi</a:t>
            </a:r>
          </a:p>
        </p:txBody>
      </p:sp>
      <p:sp>
        <p:nvSpPr>
          <p:cNvPr id="223254" name="Freeform 22"/>
          <p:cNvSpPr>
            <a:spLocks/>
          </p:cNvSpPr>
          <p:nvPr/>
        </p:nvSpPr>
        <p:spPr bwMode="auto">
          <a:xfrm>
            <a:off x="1777734" y="1951489"/>
            <a:ext cx="2209982" cy="360446"/>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38100">
            <a:solidFill>
              <a:srgbClr val="FF0000"/>
            </a:solidFill>
            <a:round/>
            <a:headEnd type="none" w="sm" len="sm"/>
            <a:tailEnd type="arrow" w="med" len="med"/>
          </a:ln>
        </p:spPr>
        <p:txBody>
          <a:bodyPr wrap="none" lIns="108932" tIns="54466" rIns="108932" bIns="54466" anchor="ctr"/>
          <a:lstStyle/>
          <a:p>
            <a:endParaRPr lang="zh-CN" altLang="en-US"/>
          </a:p>
        </p:txBody>
      </p:sp>
      <p:sp>
        <p:nvSpPr>
          <p:cNvPr id="223257" name="Text Box 25"/>
          <p:cNvSpPr txBox="1">
            <a:spLocks noChangeArrowheads="1"/>
          </p:cNvSpPr>
          <p:nvPr/>
        </p:nvSpPr>
        <p:spPr bwMode="auto">
          <a:xfrm>
            <a:off x="7352490" y="2459611"/>
            <a:ext cx="1250134"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b="0">
                <a:latin typeface="Times New Roman" pitchFamily="18" charset="0"/>
              </a:rPr>
              <a:t>a[9]</a:t>
            </a:r>
          </a:p>
        </p:txBody>
      </p:sp>
      <p:sp>
        <p:nvSpPr>
          <p:cNvPr id="223258" name="Text Box 26"/>
          <p:cNvSpPr txBox="1">
            <a:spLocks noChangeArrowheads="1"/>
          </p:cNvSpPr>
          <p:nvPr/>
        </p:nvSpPr>
        <p:spPr bwMode="auto">
          <a:xfrm>
            <a:off x="10715140" y="2324641"/>
            <a:ext cx="688633"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b="0">
                <a:latin typeface="Times New Roman" pitchFamily="18" charset="0"/>
              </a:rPr>
              <a:t>pj</a:t>
            </a:r>
          </a:p>
        </p:txBody>
      </p:sp>
      <p:sp>
        <p:nvSpPr>
          <p:cNvPr id="223262" name="Freeform 30"/>
          <p:cNvSpPr>
            <a:spLocks/>
          </p:cNvSpPr>
          <p:nvPr/>
        </p:nvSpPr>
        <p:spPr bwMode="auto">
          <a:xfrm>
            <a:off x="8600500" y="1964194"/>
            <a:ext cx="2337115" cy="479328"/>
          </a:xfrm>
          <a:custGeom>
            <a:avLst/>
            <a:gdLst>
              <a:gd name="T0" fmla="*/ 2147483647 w 1103"/>
              <a:gd name="T1" fmla="*/ 2147483647 h 240"/>
              <a:gd name="T2" fmla="*/ 2147483647 w 1103"/>
              <a:gd name="T3" fmla="*/ 2147483647 h 240"/>
              <a:gd name="T4" fmla="*/ 0 w 1103"/>
              <a:gd name="T5" fmla="*/ 2147483647 h 240"/>
              <a:gd name="T6" fmla="*/ 0 60000 65536"/>
              <a:gd name="T7" fmla="*/ 0 60000 65536"/>
              <a:gd name="T8" fmla="*/ 0 60000 65536"/>
              <a:gd name="T9" fmla="*/ 0 w 1103"/>
              <a:gd name="T10" fmla="*/ 0 h 240"/>
              <a:gd name="T11" fmla="*/ 1103 w 1103"/>
              <a:gd name="T12" fmla="*/ 240 h 240"/>
            </a:gdLst>
            <a:ahLst/>
            <a:cxnLst>
              <a:cxn ang="T6">
                <a:pos x="T0" y="T1"/>
              </a:cxn>
              <a:cxn ang="T7">
                <a:pos x="T2" y="T3"/>
              </a:cxn>
              <a:cxn ang="T8">
                <a:pos x="T4" y="T5"/>
              </a:cxn>
            </a:cxnLst>
            <a:rect l="T9" t="T10" r="T11" b="T12"/>
            <a:pathLst>
              <a:path w="1103" h="240">
                <a:moveTo>
                  <a:pt x="1103" y="240"/>
                </a:moveTo>
                <a:cubicBezTo>
                  <a:pt x="1048" y="205"/>
                  <a:pt x="959" y="68"/>
                  <a:pt x="775" y="30"/>
                </a:cubicBezTo>
                <a:cubicBezTo>
                  <a:pt x="601" y="0"/>
                  <a:pt x="161" y="13"/>
                  <a:pt x="0" y="9"/>
                </a:cubicBezTo>
              </a:path>
            </a:pathLst>
          </a:custGeom>
          <a:noFill/>
          <a:ln w="38100">
            <a:solidFill>
              <a:srgbClr val="FF0000"/>
            </a:solidFill>
            <a:round/>
            <a:headEnd/>
            <a:tailEnd type="arrow" w="med" len="med"/>
          </a:ln>
        </p:spPr>
        <p:txBody>
          <a:bodyPr lIns="108932" tIns="54466" rIns="108932" bIns="54466">
            <a:spAutoFit/>
          </a:bodyPr>
          <a:lstStyle/>
          <a:p>
            <a:endParaRPr lang="zh-CN" altLang="en-US"/>
          </a:p>
        </p:txBody>
      </p:sp>
      <p:sp>
        <p:nvSpPr>
          <p:cNvPr id="223263" name="Text Box 31"/>
          <p:cNvSpPr txBox="1">
            <a:spLocks noChangeArrowheads="1"/>
          </p:cNvSpPr>
          <p:nvPr/>
        </p:nvSpPr>
        <p:spPr bwMode="auto">
          <a:xfrm>
            <a:off x="1296755" y="3142390"/>
            <a:ext cx="10236269" cy="1033325"/>
          </a:xfrm>
          <a:prstGeom prst="rect">
            <a:avLst/>
          </a:prstGeom>
          <a:noFill/>
          <a:ln w="9525">
            <a:noFill/>
            <a:miter lim="800000"/>
            <a:headEnd/>
            <a:tailEnd/>
          </a:ln>
        </p:spPr>
        <p:txBody>
          <a:bodyPr lIns="108932" tIns="54466" rIns="108932" bIns="54466">
            <a:spAutoFit/>
          </a:bodyPr>
          <a:lstStyle/>
          <a:p>
            <a:pPr>
              <a:spcBef>
                <a:spcPct val="50000"/>
              </a:spcBef>
            </a:pPr>
            <a:r>
              <a:rPr lang="en-US" altLang="zh-CN" dirty="0"/>
              <a:t> for (pi=&amp;a[0],</a:t>
            </a:r>
            <a:r>
              <a:rPr lang="en-US" altLang="zh-CN" dirty="0" err="1"/>
              <a:t>pj</a:t>
            </a:r>
            <a:r>
              <a:rPr lang="en-US" altLang="zh-CN" dirty="0"/>
              <a:t>=&amp;a[N-1]; pi&lt;=</a:t>
            </a:r>
            <a:r>
              <a:rPr lang="en-US" altLang="zh-CN" dirty="0" err="1"/>
              <a:t>pj</a:t>
            </a:r>
            <a:r>
              <a:rPr lang="en-US" altLang="zh-CN" dirty="0"/>
              <a:t>; pi++) </a:t>
            </a:r>
          </a:p>
          <a:p>
            <a:pPr>
              <a:spcBef>
                <a:spcPct val="50000"/>
              </a:spcBef>
            </a:pPr>
            <a:r>
              <a:rPr lang="en-US" altLang="zh-CN" dirty="0"/>
              <a:t>     …			</a:t>
            </a:r>
            <a:r>
              <a:rPr lang="zh-CN" altLang="en-US" dirty="0"/>
              <a:t>用来遍历一个数组</a:t>
            </a:r>
          </a:p>
        </p:txBody>
      </p:sp>
      <p:sp>
        <p:nvSpPr>
          <p:cNvPr id="223264" name="Rectangle 32"/>
          <p:cNvSpPr>
            <a:spLocks noChangeArrowheads="1"/>
          </p:cNvSpPr>
          <p:nvPr/>
        </p:nvSpPr>
        <p:spPr bwMode="auto">
          <a:xfrm>
            <a:off x="8121635" y="1944882"/>
            <a:ext cx="480983" cy="556272"/>
          </a:xfrm>
          <a:prstGeom prst="rect">
            <a:avLst/>
          </a:prstGeom>
          <a:solidFill>
            <a:schemeClr val="accent2"/>
          </a:solidFill>
          <a:ln w="28575">
            <a:solidFill>
              <a:schemeClr val="tx1"/>
            </a:solidFill>
            <a:miter lim="800000"/>
            <a:headEnd/>
            <a:tailEnd/>
          </a:ln>
        </p:spPr>
        <p:txBody>
          <a:bodyPr lIns="108932" tIns="54466" rIns="108932" bIns="54466" anchor="ctr">
            <a:spAutoFit/>
          </a:bodyPr>
          <a:lstStyle/>
          <a:p>
            <a:endParaRPr lang="zh-CN" altLang="zh-CN" sz="2900"/>
          </a:p>
        </p:txBody>
      </p:sp>
      <p:sp>
        <p:nvSpPr>
          <p:cNvPr id="223265" name="Text Box 33"/>
          <p:cNvSpPr txBox="1">
            <a:spLocks noChangeArrowheads="1"/>
          </p:cNvSpPr>
          <p:nvPr/>
        </p:nvSpPr>
        <p:spPr bwMode="auto">
          <a:xfrm>
            <a:off x="8216990" y="2467549"/>
            <a:ext cx="1250134" cy="556272"/>
          </a:xfrm>
          <a:prstGeom prst="rect">
            <a:avLst/>
          </a:prstGeom>
          <a:noFill/>
          <a:ln w="9525" algn="ctr">
            <a:noFill/>
            <a:miter lim="800000"/>
            <a:headEnd type="none" w="sm" len="sm"/>
            <a:tailEnd type="none" w="sm" len="sm"/>
          </a:ln>
        </p:spPr>
        <p:txBody>
          <a:bodyPr lIns="108932" tIns="54466" rIns="108932" bIns="54466">
            <a:spAutoFit/>
          </a:bodyPr>
          <a:lstStyle/>
          <a:p>
            <a:pPr>
              <a:spcBef>
                <a:spcPct val="50000"/>
              </a:spcBef>
            </a:pPr>
            <a:r>
              <a:rPr lang="en-US" altLang="zh-CN" sz="2900" b="0">
                <a:latin typeface="Times New Roman" pitchFamily="18" charset="0"/>
              </a:rPr>
              <a:t>a[10]</a:t>
            </a:r>
          </a:p>
        </p:txBody>
      </p:sp>
      <p:sp>
        <p:nvSpPr>
          <p:cNvPr id="30733" name="Rectangle 2"/>
          <p:cNvSpPr>
            <a:spLocks noChangeArrowheads="1"/>
          </p:cNvSpPr>
          <p:nvPr/>
        </p:nvSpPr>
        <p:spPr bwMode="auto">
          <a:xfrm>
            <a:off x="815766" y="188960"/>
            <a:ext cx="10931258" cy="719304"/>
          </a:xfrm>
          <a:prstGeom prst="rect">
            <a:avLst/>
          </a:prstGeom>
          <a:noFill/>
          <a:ln w="9525">
            <a:noFill/>
            <a:miter lim="800000"/>
            <a:headEnd/>
            <a:tailEnd/>
          </a:ln>
        </p:spPr>
        <p:txBody>
          <a:bodyPr lIns="108932" tIns="54466" rIns="108932" bIns="54466" anchor="ctr"/>
          <a:lstStyle/>
          <a:p>
            <a:pPr>
              <a:lnSpc>
                <a:spcPct val="80000"/>
              </a:lnSpc>
              <a:buClr>
                <a:srgbClr val="DC0081"/>
              </a:buClr>
              <a:buFont typeface="Wingdings" pitchFamily="2" charset="2"/>
              <a:buNone/>
            </a:pPr>
            <a:r>
              <a:rPr lang="zh-CN" altLang="en-US" sz="3600">
                <a:solidFill>
                  <a:schemeClr val="tx2"/>
                </a:solidFill>
                <a:latin typeface="Arial Narrow" pitchFamily="34" charset="0"/>
              </a:rPr>
              <a:t>指针运算（续）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3252"/>
                                        </p:tgtEl>
                                        <p:attrNameLst>
                                          <p:attrName>style.visibility</p:attrName>
                                        </p:attrNameLst>
                                      </p:cBhvr>
                                      <p:to>
                                        <p:strVal val="visible"/>
                                      </p:to>
                                    </p:set>
                                    <p:animEffect transition="in" filter="dissolve">
                                      <p:cBhvr>
                                        <p:cTn id="7" dur="500"/>
                                        <p:tgtEl>
                                          <p:spTgt spid="223252"/>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3254"/>
                                        </p:tgtEl>
                                        <p:attrNameLst>
                                          <p:attrName>style.visibility</p:attrName>
                                        </p:attrNameLst>
                                      </p:cBhvr>
                                      <p:to>
                                        <p:strVal val="visible"/>
                                      </p:to>
                                    </p:set>
                                    <p:animEffect transition="in" filter="randombar(horizontal)">
                                      <p:cBhvr>
                                        <p:cTn id="13" dur="500"/>
                                        <p:tgtEl>
                                          <p:spTgt spid="2232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3257"/>
                                        </p:tgtEl>
                                        <p:attrNameLst>
                                          <p:attrName>style.visibility</p:attrName>
                                        </p:attrNameLst>
                                      </p:cBhvr>
                                      <p:to>
                                        <p:strVal val="visible"/>
                                      </p:to>
                                    </p:set>
                                    <p:animEffect transition="in" filter="dissolve">
                                      <p:cBhvr>
                                        <p:cTn id="16" dur="500"/>
                                        <p:tgtEl>
                                          <p:spTgt spid="2232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3258"/>
                                        </p:tgtEl>
                                        <p:attrNameLst>
                                          <p:attrName>style.visibility</p:attrName>
                                        </p:attrNameLst>
                                      </p:cBhvr>
                                      <p:to>
                                        <p:strVal val="visible"/>
                                      </p:to>
                                    </p:set>
                                    <p:animEffect transition="in" filter="dissolve">
                                      <p:cBhvr>
                                        <p:cTn id="19" dur="500"/>
                                        <p:tgtEl>
                                          <p:spTgt spid="2232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3265"/>
                                        </p:tgtEl>
                                        <p:attrNameLst>
                                          <p:attrName>style.visibility</p:attrName>
                                        </p:attrNameLst>
                                      </p:cBhvr>
                                      <p:to>
                                        <p:strVal val="visible"/>
                                      </p:to>
                                    </p:set>
                                    <p:animEffect transition="in" filter="dissolve">
                                      <p:cBhvr>
                                        <p:cTn id="22" dur="500"/>
                                        <p:tgtEl>
                                          <p:spTgt spid="22326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3262"/>
                                        </p:tgtEl>
                                        <p:attrNameLst>
                                          <p:attrName>style.visibility</p:attrName>
                                        </p:attrNameLst>
                                      </p:cBhvr>
                                      <p:to>
                                        <p:strVal val="visible"/>
                                      </p:to>
                                    </p:set>
                                    <p:animEffect transition="in" filter="dissolve">
                                      <p:cBhvr>
                                        <p:cTn id="25" dur="500"/>
                                        <p:tgtEl>
                                          <p:spTgt spid="22326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3264"/>
                                        </p:tgtEl>
                                        <p:attrNameLst>
                                          <p:attrName>style.visibility</p:attrName>
                                        </p:attrNameLst>
                                      </p:cBhvr>
                                      <p:to>
                                        <p:strVal val="visible"/>
                                      </p:to>
                                    </p:set>
                                    <p:animEffect transition="in" filter="dissolve">
                                      <p:cBhvr>
                                        <p:cTn id="28" dur="500"/>
                                        <p:tgtEl>
                                          <p:spTgt spid="22326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3263"/>
                                        </p:tgtEl>
                                        <p:attrNameLst>
                                          <p:attrName>style.visibility</p:attrName>
                                        </p:attrNameLst>
                                      </p:cBhvr>
                                      <p:to>
                                        <p:strVal val="visible"/>
                                      </p:to>
                                    </p:set>
                                    <p:animEffect transition="in" filter="dissolve">
                                      <p:cBhvr>
                                        <p:cTn id="33" dur="500"/>
                                        <p:tgtEl>
                                          <p:spTgt spid="223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52" grpId="0"/>
      <p:bldP spid="223254" grpId="0" animBg="1"/>
      <p:bldP spid="223257" grpId="0"/>
      <p:bldP spid="223258" grpId="0"/>
      <p:bldP spid="223262" grpId="0" animBg="1"/>
      <p:bldP spid="223263" grpId="0"/>
      <p:bldP spid="223264" grpId="0" animBg="1"/>
      <p:bldP spid="22326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灯片编号占位符 4"/>
          <p:cNvSpPr>
            <a:spLocks noGrp="1"/>
          </p:cNvSpPr>
          <p:nvPr>
            <p:ph type="sldNum" sz="quarter" idx="11"/>
          </p:nvPr>
        </p:nvSpPr>
        <p:spPr>
          <a:noFill/>
        </p:spPr>
        <p:txBody>
          <a:bodyPr/>
          <a:lstStyle/>
          <a:p>
            <a:fld id="{C18D5181-41B6-4724-AB3E-54DB5662DF3E}" type="slidenum">
              <a:rPr lang="en-US" altLang="zh-CN" smtClean="0"/>
              <a:pPr/>
              <a:t>53</a:t>
            </a:fld>
            <a:endParaRPr lang="en-US" altLang="zh-CN"/>
          </a:p>
        </p:txBody>
      </p:sp>
      <p:sp>
        <p:nvSpPr>
          <p:cNvPr id="31748" name="Rectangle 2"/>
          <p:cNvSpPr>
            <a:spLocks noGrp="1" noChangeArrowheads="1"/>
          </p:cNvSpPr>
          <p:nvPr>
            <p:ph type="title"/>
          </p:nvPr>
        </p:nvSpPr>
        <p:spPr/>
        <p:txBody>
          <a:bodyPr/>
          <a:lstStyle/>
          <a:p>
            <a:r>
              <a:rPr lang="zh-CN" altLang="en-US">
                <a:ea typeface="宋体" pitchFamily="2" charset="-122"/>
              </a:rPr>
              <a:t>指针运算（续）</a:t>
            </a:r>
          </a:p>
        </p:txBody>
      </p:sp>
      <p:sp>
        <p:nvSpPr>
          <p:cNvPr id="31749" name="Rectangle 3"/>
          <p:cNvSpPr>
            <a:spLocks noGrp="1" noChangeArrowheads="1"/>
          </p:cNvSpPr>
          <p:nvPr>
            <p:ph type="body" idx="1"/>
          </p:nvPr>
        </p:nvSpPr>
        <p:spPr/>
        <p:txBody>
          <a:bodyPr/>
          <a:lstStyle/>
          <a:p>
            <a:r>
              <a:rPr lang="zh-CN" altLang="en-US" dirty="0">
                <a:ea typeface="宋体" pitchFamily="2" charset="-122"/>
              </a:rPr>
              <a:t>指针运算分析：</a:t>
            </a:r>
          </a:p>
          <a:p>
            <a:pPr lvl="1"/>
            <a:r>
              <a:rPr lang="zh-CN" altLang="en-US" dirty="0">
                <a:ea typeface="宋体" pitchFamily="2" charset="-122"/>
              </a:rPr>
              <a:t> </a:t>
            </a:r>
            <a:r>
              <a:rPr lang="en-US" altLang="zh-CN" dirty="0">
                <a:ea typeface="宋体" pitchFamily="2" charset="-122"/>
              </a:rPr>
              <a:t>p++</a:t>
            </a:r>
            <a:r>
              <a:rPr lang="zh-CN" altLang="en-US" dirty="0">
                <a:ea typeface="宋体" pitchFamily="2" charset="-122"/>
              </a:rPr>
              <a:t>和</a:t>
            </a:r>
            <a:r>
              <a:rPr lang="en-US" altLang="zh-CN" dirty="0">
                <a:ea typeface="宋体" pitchFamily="2" charset="-122"/>
              </a:rPr>
              <a:t>p+1</a:t>
            </a:r>
            <a:r>
              <a:rPr lang="zh-CN" altLang="en-US" dirty="0">
                <a:ea typeface="宋体" pitchFamily="2" charset="-122"/>
              </a:rPr>
              <a:t>的区别；</a:t>
            </a:r>
          </a:p>
          <a:p>
            <a:pPr lvl="1"/>
            <a:r>
              <a:rPr lang="zh-CN" altLang="en-US" dirty="0">
                <a:ea typeface="宋体" pitchFamily="2" charset="-122"/>
              </a:rPr>
              <a:t> </a:t>
            </a:r>
            <a:r>
              <a:rPr lang="en-US" altLang="zh-CN" dirty="0">
                <a:ea typeface="宋体" pitchFamily="2" charset="-122"/>
              </a:rPr>
              <a:t>y = *</a:t>
            </a:r>
            <a:r>
              <a:rPr lang="en-US" altLang="zh-CN" dirty="0" err="1">
                <a:ea typeface="宋体" pitchFamily="2" charset="-122"/>
              </a:rPr>
              <a:t>px</a:t>
            </a:r>
            <a:r>
              <a:rPr lang="en-US" altLang="zh-CN" dirty="0">
                <a:ea typeface="宋体" pitchFamily="2" charset="-122"/>
              </a:rPr>
              <a:t> + 1</a:t>
            </a:r>
            <a:r>
              <a:rPr lang="zh-CN" altLang="en-US" dirty="0">
                <a:ea typeface="宋体" pitchFamily="2" charset="-122"/>
              </a:rPr>
              <a:t>和</a:t>
            </a:r>
            <a:r>
              <a:rPr lang="en-US" altLang="zh-CN" dirty="0">
                <a:ea typeface="宋体" pitchFamily="2" charset="-122"/>
              </a:rPr>
              <a:t>y= *(</a:t>
            </a:r>
            <a:r>
              <a:rPr lang="en-US" altLang="zh-CN" dirty="0" err="1">
                <a:ea typeface="宋体" pitchFamily="2" charset="-122"/>
              </a:rPr>
              <a:t>px</a:t>
            </a:r>
            <a:r>
              <a:rPr lang="en-US" altLang="zh-CN" dirty="0">
                <a:ea typeface="宋体" pitchFamily="2" charset="-122"/>
              </a:rPr>
              <a:t> + 1)</a:t>
            </a:r>
            <a:r>
              <a:rPr lang="zh-CN" altLang="en-US" dirty="0">
                <a:ea typeface="宋体" pitchFamily="2" charset="-122"/>
              </a:rPr>
              <a:t>的区别；</a:t>
            </a:r>
          </a:p>
          <a:p>
            <a:pPr lvl="1"/>
            <a:r>
              <a:rPr lang="zh-CN" altLang="en-US" dirty="0">
                <a:ea typeface="宋体" pitchFamily="2" charset="-122"/>
              </a:rPr>
              <a:t> </a:t>
            </a:r>
            <a:r>
              <a:rPr lang="en-US" altLang="zh-CN" dirty="0">
                <a:ea typeface="宋体" pitchFamily="2" charset="-122"/>
              </a:rPr>
              <a:t>y = (*</a:t>
            </a:r>
            <a:r>
              <a:rPr lang="en-US" altLang="zh-CN" dirty="0" err="1">
                <a:ea typeface="宋体" pitchFamily="2" charset="-122"/>
              </a:rPr>
              <a:t>px</a:t>
            </a:r>
            <a:r>
              <a:rPr lang="en-US" altLang="zh-CN" dirty="0">
                <a:ea typeface="宋体" pitchFamily="2" charset="-122"/>
              </a:rPr>
              <a:t>)++</a:t>
            </a:r>
            <a:r>
              <a:rPr lang="zh-CN" altLang="en-US" dirty="0">
                <a:ea typeface="宋体" pitchFamily="2" charset="-122"/>
              </a:rPr>
              <a:t>和</a:t>
            </a:r>
            <a:r>
              <a:rPr lang="en-US" altLang="zh-CN" dirty="0">
                <a:ea typeface="宋体" pitchFamily="2" charset="-122"/>
              </a:rPr>
              <a:t>y = *</a:t>
            </a:r>
            <a:r>
              <a:rPr lang="en-US" altLang="zh-CN" dirty="0" err="1">
                <a:ea typeface="宋体" pitchFamily="2" charset="-122"/>
              </a:rPr>
              <a:t>px</a:t>
            </a:r>
            <a:r>
              <a:rPr lang="en-US" altLang="zh-CN" dirty="0">
                <a:ea typeface="宋体" pitchFamily="2" charset="-122"/>
              </a:rPr>
              <a:t> ++</a:t>
            </a:r>
            <a:r>
              <a:rPr lang="zh-CN" altLang="en-US" dirty="0">
                <a:ea typeface="宋体" pitchFamily="2" charset="-122"/>
              </a:rPr>
              <a:t>的区别；</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灯片编号占位符 4"/>
          <p:cNvSpPr>
            <a:spLocks noGrp="1"/>
          </p:cNvSpPr>
          <p:nvPr>
            <p:ph type="sldNum" sz="quarter" idx="11"/>
          </p:nvPr>
        </p:nvSpPr>
        <p:spPr>
          <a:noFill/>
        </p:spPr>
        <p:txBody>
          <a:bodyPr/>
          <a:lstStyle/>
          <a:p>
            <a:fld id="{14736589-658D-43B5-9D75-8BCA9B0CF2D5}" type="slidenum">
              <a:rPr lang="en-US" altLang="zh-CN" smtClean="0"/>
              <a:pPr/>
              <a:t>54</a:t>
            </a:fld>
            <a:endParaRPr lang="en-US" altLang="zh-CN"/>
          </a:p>
        </p:txBody>
      </p:sp>
      <p:sp>
        <p:nvSpPr>
          <p:cNvPr id="32772" name="Rectangle 2"/>
          <p:cNvSpPr>
            <a:spLocks noGrp="1" noChangeArrowheads="1"/>
          </p:cNvSpPr>
          <p:nvPr>
            <p:ph type="title"/>
          </p:nvPr>
        </p:nvSpPr>
        <p:spPr/>
        <p:txBody>
          <a:bodyPr/>
          <a:lstStyle/>
          <a:p>
            <a:r>
              <a:rPr lang="zh-CN" altLang="en-US">
                <a:ea typeface="宋体" pitchFamily="2" charset="-122"/>
              </a:rPr>
              <a:t>指针运算（续）</a:t>
            </a:r>
          </a:p>
        </p:txBody>
      </p:sp>
      <p:sp>
        <p:nvSpPr>
          <p:cNvPr id="51203" name="Rectangle 3"/>
          <p:cNvSpPr>
            <a:spLocks noGrp="1" noChangeArrowheads="1"/>
          </p:cNvSpPr>
          <p:nvPr>
            <p:ph type="body" idx="1"/>
          </p:nvPr>
        </p:nvSpPr>
        <p:spPr>
          <a:xfrm>
            <a:off x="1305225" y="1448136"/>
            <a:ext cx="8257109" cy="4557180"/>
          </a:xfrm>
        </p:spPr>
        <p:txBody>
          <a:bodyPr/>
          <a:lstStyle/>
          <a:p>
            <a:pPr marL="544662" indent="-544662">
              <a:lnSpc>
                <a:spcPct val="100000"/>
              </a:lnSpc>
              <a:spcBef>
                <a:spcPts val="600"/>
              </a:spcBef>
            </a:pPr>
            <a:r>
              <a:rPr lang="en-US" altLang="zh-CN" sz="2400" b="0" dirty="0">
                <a:ea typeface="宋体" pitchFamily="2" charset="-122"/>
              </a:rPr>
              <a:t>p++</a:t>
            </a:r>
            <a:r>
              <a:rPr lang="zh-CN" altLang="en-US" sz="2400" b="0" dirty="0">
                <a:ea typeface="宋体" pitchFamily="2" charset="-122"/>
              </a:rPr>
              <a:t>结果为</a:t>
            </a:r>
            <a:r>
              <a:rPr lang="en-US" altLang="zh-CN" sz="2400" b="0" dirty="0">
                <a:ea typeface="宋体" pitchFamily="2" charset="-122"/>
              </a:rPr>
              <a:t>p</a:t>
            </a:r>
            <a:r>
              <a:rPr lang="zh-CN" altLang="en-US" sz="2400" b="0" dirty="0">
                <a:ea typeface="宋体" pitchFamily="2" charset="-122"/>
              </a:rPr>
              <a:t>指向下一元素；</a:t>
            </a:r>
            <a:r>
              <a:rPr lang="en-US" altLang="zh-CN" sz="2400" b="0" dirty="0">
                <a:ea typeface="宋体" pitchFamily="2" charset="-122"/>
              </a:rPr>
              <a:t>p+1</a:t>
            </a:r>
            <a:r>
              <a:rPr lang="zh-CN" altLang="en-US" sz="2400" b="0" dirty="0">
                <a:ea typeface="宋体" pitchFamily="2" charset="-122"/>
              </a:rPr>
              <a:t>结果为下一元素的指针，但</a:t>
            </a:r>
            <a:r>
              <a:rPr lang="en-US" altLang="zh-CN" sz="2400" b="0" dirty="0">
                <a:ea typeface="宋体" pitchFamily="2" charset="-122"/>
              </a:rPr>
              <a:t>p</a:t>
            </a:r>
            <a:r>
              <a:rPr lang="zh-CN" altLang="en-US" sz="2400" b="0" dirty="0">
                <a:ea typeface="宋体" pitchFamily="2" charset="-122"/>
              </a:rPr>
              <a:t>本身不变。</a:t>
            </a:r>
          </a:p>
          <a:p>
            <a:pPr marL="544662" indent="-544662">
              <a:lnSpc>
                <a:spcPct val="100000"/>
              </a:lnSpc>
              <a:spcBef>
                <a:spcPts val="600"/>
              </a:spcBef>
            </a:pPr>
            <a:r>
              <a:rPr lang="zh-CN" altLang="en-US" sz="2400" b="0" dirty="0">
                <a:ea typeface="宋体" pitchFamily="2" charset="-122"/>
              </a:rPr>
              <a:t>*</a:t>
            </a:r>
            <a:r>
              <a:rPr lang="en-US" altLang="zh-CN" sz="2400" b="0" dirty="0">
                <a:ea typeface="宋体" pitchFamily="2" charset="-122"/>
              </a:rPr>
              <a:t>px+1</a:t>
            </a:r>
            <a:r>
              <a:rPr lang="zh-CN" altLang="en-US" sz="2400" b="0" dirty="0">
                <a:ea typeface="宋体" pitchFamily="2" charset="-122"/>
              </a:rPr>
              <a:t>为取</a:t>
            </a:r>
            <a:r>
              <a:rPr lang="en-US" altLang="zh-CN" sz="2400" b="0" dirty="0" err="1">
                <a:ea typeface="宋体" pitchFamily="2" charset="-122"/>
              </a:rPr>
              <a:t>px</a:t>
            </a:r>
            <a:r>
              <a:rPr lang="zh-CN" altLang="en-US" sz="2400" b="0" dirty="0">
                <a:ea typeface="宋体" pitchFamily="2" charset="-122"/>
              </a:rPr>
              <a:t>所指对象内容加</a:t>
            </a:r>
            <a:r>
              <a:rPr lang="en-US" altLang="zh-CN" sz="2400" b="0" dirty="0">
                <a:ea typeface="宋体" pitchFamily="2" charset="-122"/>
              </a:rPr>
              <a:t>1 </a:t>
            </a:r>
            <a:r>
              <a:rPr lang="zh-CN" altLang="en-US" sz="2400" b="0" dirty="0">
                <a:ea typeface="宋体" pitchFamily="2" charset="-122"/>
              </a:rPr>
              <a:t>；*</a:t>
            </a:r>
            <a:r>
              <a:rPr lang="en-US" altLang="zh-CN" sz="2400" b="0" dirty="0">
                <a:ea typeface="宋体" pitchFamily="2" charset="-122"/>
              </a:rPr>
              <a:t>(px+1)</a:t>
            </a:r>
            <a:r>
              <a:rPr lang="zh-CN" altLang="en-US" sz="2400" b="0" dirty="0">
                <a:ea typeface="宋体" pitchFamily="2" charset="-122"/>
              </a:rPr>
              <a:t>为</a:t>
            </a:r>
            <a:r>
              <a:rPr lang="en-US" altLang="zh-CN" sz="2400" b="0" dirty="0" err="1">
                <a:ea typeface="宋体" pitchFamily="2" charset="-122"/>
              </a:rPr>
              <a:t>px</a:t>
            </a:r>
            <a:r>
              <a:rPr lang="zh-CN" altLang="en-US" sz="2400" b="0" dirty="0">
                <a:ea typeface="宋体" pitchFamily="2" charset="-122"/>
              </a:rPr>
              <a:t>指针加</a:t>
            </a:r>
            <a:r>
              <a:rPr lang="en-US" altLang="zh-CN" sz="2400" b="0" dirty="0">
                <a:ea typeface="宋体" pitchFamily="2" charset="-122"/>
              </a:rPr>
              <a:t>1</a:t>
            </a:r>
            <a:r>
              <a:rPr lang="zh-CN" altLang="en-US" sz="2400" b="0" dirty="0">
                <a:ea typeface="宋体" pitchFamily="2" charset="-122"/>
              </a:rPr>
              <a:t>，并取结果指针所指对象内容；如右图：</a:t>
            </a:r>
          </a:p>
          <a:p>
            <a:pPr marL="1013677" lvl="1" indent="-544662">
              <a:lnSpc>
                <a:spcPct val="80000"/>
              </a:lnSpc>
              <a:spcBef>
                <a:spcPts val="600"/>
              </a:spcBef>
              <a:buNone/>
            </a:pPr>
            <a:r>
              <a:rPr lang="en-US" altLang="zh-CN" sz="2400" dirty="0">
                <a:ea typeface="宋体" pitchFamily="2" charset="-122"/>
              </a:rPr>
              <a:t>y= *px+1</a:t>
            </a:r>
          </a:p>
          <a:p>
            <a:pPr marL="1013677" lvl="1" indent="-544662">
              <a:lnSpc>
                <a:spcPct val="80000"/>
              </a:lnSpc>
              <a:spcBef>
                <a:spcPts val="600"/>
              </a:spcBef>
              <a:buNone/>
            </a:pPr>
            <a:r>
              <a:rPr lang="en-US" altLang="zh-CN" sz="2400" dirty="0">
                <a:ea typeface="宋体" pitchFamily="2" charset="-122"/>
              </a:rPr>
              <a:t>y= *(px+1)</a:t>
            </a:r>
          </a:p>
          <a:p>
            <a:pPr marL="544662" indent="-544662">
              <a:lnSpc>
                <a:spcPct val="100000"/>
              </a:lnSpc>
              <a:spcBef>
                <a:spcPts val="600"/>
              </a:spcBef>
            </a:pPr>
            <a:r>
              <a:rPr lang="en-US" altLang="zh-CN" sz="2400" b="0" dirty="0">
                <a:ea typeface="宋体" pitchFamily="2" charset="-122"/>
              </a:rPr>
              <a:t>(*</a:t>
            </a:r>
            <a:r>
              <a:rPr lang="en-US" altLang="zh-CN" sz="2400" b="0" dirty="0" err="1">
                <a:ea typeface="宋体" pitchFamily="2" charset="-122"/>
              </a:rPr>
              <a:t>px</a:t>
            </a:r>
            <a:r>
              <a:rPr lang="en-US" altLang="zh-CN" sz="2400" b="0" dirty="0">
                <a:ea typeface="宋体" pitchFamily="2" charset="-122"/>
              </a:rPr>
              <a:t>)++</a:t>
            </a:r>
            <a:r>
              <a:rPr lang="zh-CN" altLang="en-US" sz="2400" b="0" dirty="0">
                <a:ea typeface="宋体" pitchFamily="2" charset="-122"/>
              </a:rPr>
              <a:t>为先取</a:t>
            </a:r>
            <a:r>
              <a:rPr lang="en-US" altLang="zh-CN" sz="2400" b="0" dirty="0" err="1">
                <a:ea typeface="宋体" pitchFamily="2" charset="-122"/>
              </a:rPr>
              <a:t>px</a:t>
            </a:r>
            <a:r>
              <a:rPr lang="zh-CN" altLang="en-US" sz="2400" b="0" dirty="0">
                <a:ea typeface="宋体" pitchFamily="2" charset="-122"/>
              </a:rPr>
              <a:t>所指对象内容进行运算，然后对其加</a:t>
            </a:r>
            <a:r>
              <a:rPr lang="en-US" altLang="zh-CN" sz="2400" b="0" dirty="0">
                <a:ea typeface="宋体" pitchFamily="2" charset="-122"/>
              </a:rPr>
              <a:t>1</a:t>
            </a:r>
            <a:r>
              <a:rPr lang="zh-CN" altLang="en-US" sz="2400" b="0" dirty="0">
                <a:ea typeface="宋体" pitchFamily="2" charset="-122"/>
              </a:rPr>
              <a:t>；*</a:t>
            </a:r>
            <a:r>
              <a:rPr lang="en-US" altLang="zh-CN" sz="2400" b="0" dirty="0" err="1">
                <a:ea typeface="宋体" pitchFamily="2" charset="-122"/>
              </a:rPr>
              <a:t>px</a:t>
            </a:r>
            <a:r>
              <a:rPr lang="en-US" altLang="zh-CN" sz="2400" b="0" dirty="0">
                <a:ea typeface="宋体" pitchFamily="2" charset="-122"/>
              </a:rPr>
              <a:t>++</a:t>
            </a:r>
            <a:r>
              <a:rPr lang="zh-CN" altLang="en-US" sz="2400" b="0" dirty="0">
                <a:ea typeface="宋体" pitchFamily="2" charset="-122"/>
              </a:rPr>
              <a:t>为先取</a:t>
            </a:r>
            <a:r>
              <a:rPr lang="en-US" altLang="zh-CN" sz="2400" b="0" dirty="0" err="1">
                <a:ea typeface="宋体" pitchFamily="2" charset="-122"/>
              </a:rPr>
              <a:t>px</a:t>
            </a:r>
            <a:r>
              <a:rPr lang="zh-CN" altLang="en-US" sz="2400" b="0" dirty="0">
                <a:ea typeface="宋体" pitchFamily="2" charset="-122"/>
              </a:rPr>
              <a:t>所指对象内容进行运算，然后指针</a:t>
            </a:r>
            <a:r>
              <a:rPr lang="en-US" altLang="zh-CN" sz="2400" b="0" dirty="0" err="1">
                <a:ea typeface="宋体" pitchFamily="2" charset="-122"/>
              </a:rPr>
              <a:t>px</a:t>
            </a:r>
            <a:r>
              <a:rPr lang="zh-CN" altLang="en-US" sz="2400" b="0" dirty="0">
                <a:ea typeface="宋体" pitchFamily="2" charset="-122"/>
              </a:rPr>
              <a:t>加</a:t>
            </a:r>
            <a:r>
              <a:rPr lang="en-US" altLang="zh-CN" sz="2400" b="0" dirty="0">
                <a:ea typeface="宋体" pitchFamily="2" charset="-122"/>
              </a:rPr>
              <a:t>1</a:t>
            </a:r>
            <a:r>
              <a:rPr lang="zh-CN" altLang="en-US" sz="2400" b="0" dirty="0">
                <a:ea typeface="宋体" pitchFamily="2" charset="-122"/>
              </a:rPr>
              <a:t>，其等价于</a:t>
            </a:r>
            <a:r>
              <a:rPr lang="en-US" altLang="zh-CN" sz="2400" b="0" dirty="0">
                <a:ea typeface="宋体" pitchFamily="2" charset="-122"/>
              </a:rPr>
              <a:t>*(</a:t>
            </a:r>
            <a:r>
              <a:rPr lang="en-US" altLang="zh-CN" sz="2400" b="0" dirty="0" err="1">
                <a:ea typeface="宋体" pitchFamily="2" charset="-122"/>
              </a:rPr>
              <a:t>px</a:t>
            </a:r>
            <a:r>
              <a:rPr lang="en-US" altLang="zh-CN" sz="2400" b="0" dirty="0">
                <a:ea typeface="宋体" pitchFamily="2" charset="-122"/>
              </a:rPr>
              <a:t>++)</a:t>
            </a:r>
            <a:r>
              <a:rPr lang="zh-CN" altLang="en-US" sz="2400" b="0" dirty="0">
                <a:ea typeface="宋体" pitchFamily="2" charset="-122"/>
              </a:rPr>
              <a:t>。如对下图：</a:t>
            </a:r>
            <a:endParaRPr lang="zh-CN" altLang="en-US" sz="2400" dirty="0">
              <a:ea typeface="宋体" pitchFamily="2" charset="-122"/>
            </a:endParaRPr>
          </a:p>
        </p:txBody>
      </p:sp>
      <p:grpSp>
        <p:nvGrpSpPr>
          <p:cNvPr id="2" name="Group 4"/>
          <p:cNvGrpSpPr>
            <a:grpSpLocks/>
          </p:cNvGrpSpPr>
          <p:nvPr/>
        </p:nvGrpSpPr>
        <p:grpSpPr bwMode="auto">
          <a:xfrm>
            <a:off x="9369650" y="2134094"/>
            <a:ext cx="2440940" cy="1143265"/>
            <a:chOff x="6840" y="5640"/>
            <a:chExt cx="2640" cy="1320"/>
          </a:xfrm>
        </p:grpSpPr>
        <p:sp>
          <p:nvSpPr>
            <p:cNvPr id="32800" name="Rectangle 5"/>
            <p:cNvSpPr>
              <a:spLocks noChangeArrowheads="1"/>
            </p:cNvSpPr>
            <p:nvPr/>
          </p:nvSpPr>
          <p:spPr bwMode="auto">
            <a:xfrm>
              <a:off x="8280" y="5760"/>
              <a:ext cx="1200" cy="1200"/>
            </a:xfrm>
            <a:prstGeom prst="rect">
              <a:avLst/>
            </a:prstGeom>
            <a:solidFill>
              <a:srgbClr val="FFFFFF"/>
            </a:solidFill>
            <a:ln w="9525">
              <a:solidFill>
                <a:srgbClr val="000000"/>
              </a:solidFill>
              <a:miter lim="800000"/>
              <a:headEnd/>
              <a:tailEnd/>
            </a:ln>
          </p:spPr>
          <p:txBody>
            <a:bodyPr/>
            <a:lstStyle/>
            <a:p>
              <a:endParaRPr lang="zh-CN" altLang="en-US" sz="2000"/>
            </a:p>
          </p:txBody>
        </p:sp>
        <p:sp>
          <p:nvSpPr>
            <p:cNvPr id="32801" name="Line 6"/>
            <p:cNvSpPr>
              <a:spLocks noChangeShapeType="1"/>
            </p:cNvSpPr>
            <p:nvPr/>
          </p:nvSpPr>
          <p:spPr bwMode="auto">
            <a:xfrm>
              <a:off x="8280" y="6120"/>
              <a:ext cx="1200" cy="0"/>
            </a:xfrm>
            <a:prstGeom prst="line">
              <a:avLst/>
            </a:prstGeom>
            <a:noFill/>
            <a:ln w="9525">
              <a:solidFill>
                <a:srgbClr val="000000"/>
              </a:solidFill>
              <a:round/>
              <a:headEnd/>
              <a:tailEnd/>
            </a:ln>
          </p:spPr>
          <p:txBody>
            <a:bodyPr/>
            <a:lstStyle/>
            <a:p>
              <a:endParaRPr lang="zh-CN" altLang="en-US" sz="2000"/>
            </a:p>
          </p:txBody>
        </p:sp>
        <p:sp>
          <p:nvSpPr>
            <p:cNvPr id="32802" name="Line 7"/>
            <p:cNvSpPr>
              <a:spLocks noChangeShapeType="1"/>
            </p:cNvSpPr>
            <p:nvPr/>
          </p:nvSpPr>
          <p:spPr bwMode="auto">
            <a:xfrm>
              <a:off x="8280" y="6480"/>
              <a:ext cx="1200" cy="0"/>
            </a:xfrm>
            <a:prstGeom prst="line">
              <a:avLst/>
            </a:prstGeom>
            <a:noFill/>
            <a:ln w="9525">
              <a:solidFill>
                <a:srgbClr val="000000"/>
              </a:solidFill>
              <a:round/>
              <a:headEnd/>
              <a:tailEnd/>
            </a:ln>
          </p:spPr>
          <p:txBody>
            <a:bodyPr/>
            <a:lstStyle/>
            <a:p>
              <a:endParaRPr lang="zh-CN" altLang="en-US" sz="2000"/>
            </a:p>
          </p:txBody>
        </p:sp>
        <p:sp>
          <p:nvSpPr>
            <p:cNvPr id="32803" name="Line 8"/>
            <p:cNvSpPr>
              <a:spLocks noChangeShapeType="1"/>
            </p:cNvSpPr>
            <p:nvPr/>
          </p:nvSpPr>
          <p:spPr bwMode="auto">
            <a:xfrm>
              <a:off x="7680" y="5880"/>
              <a:ext cx="480" cy="0"/>
            </a:xfrm>
            <a:prstGeom prst="line">
              <a:avLst/>
            </a:prstGeom>
            <a:noFill/>
            <a:ln w="9525">
              <a:solidFill>
                <a:srgbClr val="000000"/>
              </a:solidFill>
              <a:round/>
              <a:headEnd/>
              <a:tailEnd type="triangle" w="med" len="med"/>
            </a:ln>
          </p:spPr>
          <p:txBody>
            <a:bodyPr/>
            <a:lstStyle/>
            <a:p>
              <a:endParaRPr lang="zh-CN" altLang="en-US" sz="2000"/>
            </a:p>
          </p:txBody>
        </p:sp>
        <p:sp>
          <p:nvSpPr>
            <p:cNvPr id="32804" name="Line 9"/>
            <p:cNvSpPr>
              <a:spLocks noChangeShapeType="1"/>
            </p:cNvSpPr>
            <p:nvPr/>
          </p:nvSpPr>
          <p:spPr bwMode="auto">
            <a:xfrm>
              <a:off x="7680" y="6240"/>
              <a:ext cx="480" cy="0"/>
            </a:xfrm>
            <a:prstGeom prst="line">
              <a:avLst/>
            </a:prstGeom>
            <a:noFill/>
            <a:ln w="9525">
              <a:solidFill>
                <a:srgbClr val="000000"/>
              </a:solidFill>
              <a:round/>
              <a:headEnd/>
              <a:tailEnd type="triangle" w="med" len="med"/>
            </a:ln>
          </p:spPr>
          <p:txBody>
            <a:bodyPr/>
            <a:lstStyle/>
            <a:p>
              <a:endParaRPr lang="zh-CN" altLang="en-US" sz="2000"/>
            </a:p>
          </p:txBody>
        </p:sp>
        <p:sp>
          <p:nvSpPr>
            <p:cNvPr id="32805" name="Text Box 10"/>
            <p:cNvSpPr txBox="1">
              <a:spLocks noChangeArrowheads="1"/>
            </p:cNvSpPr>
            <p:nvPr/>
          </p:nvSpPr>
          <p:spPr bwMode="auto">
            <a:xfrm>
              <a:off x="6840" y="5640"/>
              <a:ext cx="720" cy="480"/>
            </a:xfrm>
            <a:prstGeom prst="rect">
              <a:avLst/>
            </a:prstGeom>
            <a:solidFill>
              <a:srgbClr val="FFFFFF"/>
            </a:solidFill>
            <a:ln w="9525">
              <a:noFill/>
              <a:miter lim="800000"/>
              <a:headEnd/>
              <a:tailEnd/>
            </a:ln>
          </p:spPr>
          <p:txBody>
            <a:bodyPr/>
            <a:lstStyle/>
            <a:p>
              <a:pPr algn="just"/>
              <a:r>
                <a:rPr lang="en-US" altLang="zh-CN" sz="2000" b="0">
                  <a:latin typeface="Times New Roman" pitchFamily="18" charset="0"/>
                </a:rPr>
                <a:t>px</a:t>
              </a:r>
            </a:p>
          </p:txBody>
        </p:sp>
        <p:sp>
          <p:nvSpPr>
            <p:cNvPr id="32806" name="Text Box 11"/>
            <p:cNvSpPr txBox="1">
              <a:spLocks noChangeArrowheads="1"/>
            </p:cNvSpPr>
            <p:nvPr/>
          </p:nvSpPr>
          <p:spPr bwMode="auto">
            <a:xfrm>
              <a:off x="6840" y="6120"/>
              <a:ext cx="840" cy="480"/>
            </a:xfrm>
            <a:prstGeom prst="rect">
              <a:avLst/>
            </a:prstGeom>
            <a:solidFill>
              <a:srgbClr val="FFFFFF"/>
            </a:solidFill>
            <a:ln w="9525">
              <a:noFill/>
              <a:miter lim="800000"/>
              <a:headEnd/>
              <a:tailEnd/>
            </a:ln>
          </p:spPr>
          <p:txBody>
            <a:bodyPr/>
            <a:lstStyle/>
            <a:p>
              <a:pPr algn="just"/>
              <a:r>
                <a:rPr lang="en-US" altLang="zh-CN" sz="2000" b="0">
                  <a:latin typeface="Times New Roman" pitchFamily="18" charset="0"/>
                </a:rPr>
                <a:t>px+1</a:t>
              </a:r>
            </a:p>
          </p:txBody>
        </p:sp>
        <p:sp>
          <p:nvSpPr>
            <p:cNvPr id="32807" name="Text Box 12"/>
            <p:cNvSpPr txBox="1">
              <a:spLocks noChangeArrowheads="1"/>
            </p:cNvSpPr>
            <p:nvPr/>
          </p:nvSpPr>
          <p:spPr bwMode="auto">
            <a:xfrm>
              <a:off x="8520" y="5760"/>
              <a:ext cx="720" cy="480"/>
            </a:xfrm>
            <a:prstGeom prst="rect">
              <a:avLst/>
            </a:prstGeom>
            <a:noFill/>
            <a:ln w="9525">
              <a:noFill/>
              <a:miter lim="800000"/>
              <a:headEnd/>
              <a:tailEnd/>
            </a:ln>
          </p:spPr>
          <p:txBody>
            <a:bodyPr/>
            <a:lstStyle/>
            <a:p>
              <a:pPr algn="just"/>
              <a:r>
                <a:rPr lang="en-US" altLang="zh-CN" sz="2000" b="0">
                  <a:latin typeface="Times New Roman" pitchFamily="18" charset="0"/>
                </a:rPr>
                <a:t>100</a:t>
              </a:r>
            </a:p>
          </p:txBody>
        </p:sp>
        <p:sp>
          <p:nvSpPr>
            <p:cNvPr id="32808" name="Text Box 13"/>
            <p:cNvSpPr txBox="1">
              <a:spLocks noChangeArrowheads="1"/>
            </p:cNvSpPr>
            <p:nvPr/>
          </p:nvSpPr>
          <p:spPr bwMode="auto">
            <a:xfrm>
              <a:off x="8520" y="6120"/>
              <a:ext cx="720" cy="480"/>
            </a:xfrm>
            <a:prstGeom prst="rect">
              <a:avLst/>
            </a:prstGeom>
            <a:noFill/>
            <a:ln w="9525">
              <a:noFill/>
              <a:miter lim="800000"/>
              <a:headEnd/>
              <a:tailEnd/>
            </a:ln>
          </p:spPr>
          <p:txBody>
            <a:bodyPr/>
            <a:lstStyle/>
            <a:p>
              <a:pPr algn="just"/>
              <a:r>
                <a:rPr lang="en-US" altLang="zh-CN" sz="2000" b="0">
                  <a:latin typeface="Times New Roman" pitchFamily="18" charset="0"/>
                </a:rPr>
                <a:t>200</a:t>
              </a:r>
            </a:p>
          </p:txBody>
        </p:sp>
      </p:grpSp>
      <p:grpSp>
        <p:nvGrpSpPr>
          <p:cNvPr id="3" name="Group 14"/>
          <p:cNvGrpSpPr>
            <a:grpSpLocks/>
          </p:cNvGrpSpPr>
          <p:nvPr/>
        </p:nvGrpSpPr>
        <p:grpSpPr bwMode="auto">
          <a:xfrm>
            <a:off x="1777369" y="5045765"/>
            <a:ext cx="9066651" cy="1624389"/>
            <a:chOff x="1680" y="1731"/>
            <a:chExt cx="8485" cy="1948"/>
          </a:xfrm>
        </p:grpSpPr>
        <p:sp>
          <p:nvSpPr>
            <p:cNvPr id="32780" name="Text Box 15"/>
            <p:cNvSpPr txBox="1">
              <a:spLocks noChangeArrowheads="1"/>
            </p:cNvSpPr>
            <p:nvPr/>
          </p:nvSpPr>
          <p:spPr bwMode="auto">
            <a:xfrm>
              <a:off x="1680" y="1971"/>
              <a:ext cx="600" cy="480"/>
            </a:xfrm>
            <a:prstGeom prst="rect">
              <a:avLst/>
            </a:prstGeom>
            <a:noFill/>
            <a:ln w="9525">
              <a:noFill/>
              <a:miter lim="800000"/>
              <a:headEnd/>
              <a:tailEnd/>
            </a:ln>
          </p:spPr>
          <p:txBody>
            <a:bodyPr/>
            <a:lstStyle/>
            <a:p>
              <a:pPr algn="just"/>
              <a:r>
                <a:rPr lang="en-US" altLang="zh-CN" sz="2000" b="0">
                  <a:latin typeface="Times New Roman" pitchFamily="18" charset="0"/>
                </a:rPr>
                <a:t>px</a:t>
              </a:r>
            </a:p>
          </p:txBody>
        </p:sp>
        <p:sp>
          <p:nvSpPr>
            <p:cNvPr id="32781" name="Rectangle 16"/>
            <p:cNvSpPr>
              <a:spLocks noChangeArrowheads="1"/>
            </p:cNvSpPr>
            <p:nvPr/>
          </p:nvSpPr>
          <p:spPr bwMode="auto">
            <a:xfrm>
              <a:off x="2880" y="1851"/>
              <a:ext cx="1200" cy="1200"/>
            </a:xfrm>
            <a:prstGeom prst="rect">
              <a:avLst/>
            </a:prstGeom>
            <a:solidFill>
              <a:srgbClr val="FFFFFF"/>
            </a:solidFill>
            <a:ln w="9525">
              <a:solidFill>
                <a:srgbClr val="000000"/>
              </a:solidFill>
              <a:miter lim="800000"/>
              <a:headEnd/>
              <a:tailEnd/>
            </a:ln>
          </p:spPr>
          <p:txBody>
            <a:bodyPr/>
            <a:lstStyle/>
            <a:p>
              <a:pPr algn="just"/>
              <a:endParaRPr lang="zh-CN" altLang="zh-CN" sz="2000" b="0">
                <a:latin typeface="Times New Roman" pitchFamily="18" charset="0"/>
              </a:endParaRPr>
            </a:p>
          </p:txBody>
        </p:sp>
        <p:sp>
          <p:nvSpPr>
            <p:cNvPr id="32782" name="Line 17"/>
            <p:cNvSpPr>
              <a:spLocks noChangeShapeType="1"/>
            </p:cNvSpPr>
            <p:nvPr/>
          </p:nvSpPr>
          <p:spPr bwMode="auto">
            <a:xfrm>
              <a:off x="2880" y="2211"/>
              <a:ext cx="1200" cy="0"/>
            </a:xfrm>
            <a:prstGeom prst="line">
              <a:avLst/>
            </a:prstGeom>
            <a:noFill/>
            <a:ln w="9525">
              <a:solidFill>
                <a:srgbClr val="000000"/>
              </a:solidFill>
              <a:round/>
              <a:headEnd/>
              <a:tailEnd/>
            </a:ln>
          </p:spPr>
          <p:txBody>
            <a:bodyPr/>
            <a:lstStyle/>
            <a:p>
              <a:endParaRPr lang="zh-CN" altLang="en-US" sz="2000"/>
            </a:p>
          </p:txBody>
        </p:sp>
        <p:sp>
          <p:nvSpPr>
            <p:cNvPr id="32783" name="Line 18"/>
            <p:cNvSpPr>
              <a:spLocks noChangeShapeType="1"/>
            </p:cNvSpPr>
            <p:nvPr/>
          </p:nvSpPr>
          <p:spPr bwMode="auto">
            <a:xfrm>
              <a:off x="2880" y="2571"/>
              <a:ext cx="1200" cy="0"/>
            </a:xfrm>
            <a:prstGeom prst="line">
              <a:avLst/>
            </a:prstGeom>
            <a:noFill/>
            <a:ln w="9525">
              <a:solidFill>
                <a:srgbClr val="000000"/>
              </a:solidFill>
              <a:round/>
              <a:headEnd/>
              <a:tailEnd/>
            </a:ln>
          </p:spPr>
          <p:txBody>
            <a:bodyPr/>
            <a:lstStyle/>
            <a:p>
              <a:endParaRPr lang="zh-CN" altLang="en-US" sz="2000"/>
            </a:p>
          </p:txBody>
        </p:sp>
        <p:sp>
          <p:nvSpPr>
            <p:cNvPr id="32784" name="Line 19"/>
            <p:cNvSpPr>
              <a:spLocks noChangeShapeType="1"/>
            </p:cNvSpPr>
            <p:nvPr/>
          </p:nvSpPr>
          <p:spPr bwMode="auto">
            <a:xfrm>
              <a:off x="2280" y="2091"/>
              <a:ext cx="480" cy="0"/>
            </a:xfrm>
            <a:prstGeom prst="line">
              <a:avLst/>
            </a:prstGeom>
            <a:noFill/>
            <a:ln w="9525">
              <a:solidFill>
                <a:srgbClr val="000000"/>
              </a:solidFill>
              <a:round/>
              <a:headEnd/>
              <a:tailEnd type="triangle" w="med" len="med"/>
            </a:ln>
          </p:spPr>
          <p:txBody>
            <a:bodyPr/>
            <a:lstStyle/>
            <a:p>
              <a:endParaRPr lang="zh-CN" altLang="en-US" sz="2000"/>
            </a:p>
          </p:txBody>
        </p:sp>
        <p:sp>
          <p:nvSpPr>
            <p:cNvPr id="32785" name="Text Box 20"/>
            <p:cNvSpPr txBox="1">
              <a:spLocks noChangeArrowheads="1"/>
            </p:cNvSpPr>
            <p:nvPr/>
          </p:nvSpPr>
          <p:spPr bwMode="auto">
            <a:xfrm>
              <a:off x="3120" y="1851"/>
              <a:ext cx="720" cy="480"/>
            </a:xfrm>
            <a:prstGeom prst="rect">
              <a:avLst/>
            </a:prstGeom>
            <a:noFill/>
            <a:ln w="9525">
              <a:noFill/>
              <a:miter lim="800000"/>
              <a:headEnd/>
              <a:tailEnd/>
            </a:ln>
          </p:spPr>
          <p:txBody>
            <a:bodyPr/>
            <a:lstStyle/>
            <a:p>
              <a:pPr algn="just"/>
              <a:r>
                <a:rPr lang="en-US" altLang="zh-CN" sz="2000" b="0">
                  <a:latin typeface="Times New Roman" pitchFamily="18" charset="0"/>
                </a:rPr>
                <a:t>100</a:t>
              </a:r>
            </a:p>
          </p:txBody>
        </p:sp>
        <p:sp>
          <p:nvSpPr>
            <p:cNvPr id="32786" name="Text Box 21"/>
            <p:cNvSpPr txBox="1">
              <a:spLocks noChangeArrowheads="1"/>
            </p:cNvSpPr>
            <p:nvPr/>
          </p:nvSpPr>
          <p:spPr bwMode="auto">
            <a:xfrm>
              <a:off x="4800" y="1851"/>
              <a:ext cx="600" cy="480"/>
            </a:xfrm>
            <a:prstGeom prst="rect">
              <a:avLst/>
            </a:prstGeom>
            <a:noFill/>
            <a:ln w="9525">
              <a:noFill/>
              <a:miter lim="800000"/>
              <a:headEnd/>
              <a:tailEnd/>
            </a:ln>
          </p:spPr>
          <p:txBody>
            <a:bodyPr/>
            <a:lstStyle/>
            <a:p>
              <a:pPr algn="just"/>
              <a:r>
                <a:rPr lang="en-US" altLang="zh-CN" sz="2000" b="0">
                  <a:latin typeface="Times New Roman" pitchFamily="18" charset="0"/>
                </a:rPr>
                <a:t>px</a:t>
              </a:r>
            </a:p>
          </p:txBody>
        </p:sp>
        <p:sp>
          <p:nvSpPr>
            <p:cNvPr id="32787" name="Rectangle 22"/>
            <p:cNvSpPr>
              <a:spLocks noChangeArrowheads="1"/>
            </p:cNvSpPr>
            <p:nvPr/>
          </p:nvSpPr>
          <p:spPr bwMode="auto">
            <a:xfrm>
              <a:off x="5880" y="1851"/>
              <a:ext cx="1200" cy="1200"/>
            </a:xfrm>
            <a:prstGeom prst="rect">
              <a:avLst/>
            </a:prstGeom>
            <a:solidFill>
              <a:srgbClr val="FFFFFF"/>
            </a:solidFill>
            <a:ln w="9525">
              <a:solidFill>
                <a:srgbClr val="000000"/>
              </a:solidFill>
              <a:miter lim="800000"/>
              <a:headEnd/>
              <a:tailEnd/>
            </a:ln>
          </p:spPr>
          <p:txBody>
            <a:bodyPr/>
            <a:lstStyle/>
            <a:p>
              <a:pPr algn="just"/>
              <a:endParaRPr lang="zh-CN" altLang="zh-CN" sz="2000" b="0">
                <a:latin typeface="Times New Roman" pitchFamily="18" charset="0"/>
              </a:endParaRPr>
            </a:p>
          </p:txBody>
        </p:sp>
        <p:sp>
          <p:nvSpPr>
            <p:cNvPr id="32788" name="Rectangle 23"/>
            <p:cNvSpPr>
              <a:spLocks noChangeArrowheads="1"/>
            </p:cNvSpPr>
            <p:nvPr/>
          </p:nvSpPr>
          <p:spPr bwMode="auto">
            <a:xfrm>
              <a:off x="8520" y="1731"/>
              <a:ext cx="1200" cy="1200"/>
            </a:xfrm>
            <a:prstGeom prst="rect">
              <a:avLst/>
            </a:prstGeom>
            <a:solidFill>
              <a:srgbClr val="FFFFFF"/>
            </a:solidFill>
            <a:ln w="9525">
              <a:solidFill>
                <a:srgbClr val="000000"/>
              </a:solidFill>
              <a:miter lim="800000"/>
              <a:headEnd/>
              <a:tailEnd/>
            </a:ln>
          </p:spPr>
          <p:txBody>
            <a:bodyPr/>
            <a:lstStyle/>
            <a:p>
              <a:pPr algn="just"/>
              <a:endParaRPr lang="zh-CN" altLang="zh-CN" sz="2000" b="0">
                <a:latin typeface="Times New Roman" pitchFamily="18" charset="0"/>
              </a:endParaRPr>
            </a:p>
          </p:txBody>
        </p:sp>
        <p:sp>
          <p:nvSpPr>
            <p:cNvPr id="32789" name="Line 24"/>
            <p:cNvSpPr>
              <a:spLocks noChangeShapeType="1"/>
            </p:cNvSpPr>
            <p:nvPr/>
          </p:nvSpPr>
          <p:spPr bwMode="auto">
            <a:xfrm>
              <a:off x="5880" y="2211"/>
              <a:ext cx="1200" cy="0"/>
            </a:xfrm>
            <a:prstGeom prst="line">
              <a:avLst/>
            </a:prstGeom>
            <a:noFill/>
            <a:ln w="9525">
              <a:solidFill>
                <a:srgbClr val="000000"/>
              </a:solidFill>
              <a:round/>
              <a:headEnd/>
              <a:tailEnd/>
            </a:ln>
          </p:spPr>
          <p:txBody>
            <a:bodyPr/>
            <a:lstStyle/>
            <a:p>
              <a:endParaRPr lang="zh-CN" altLang="en-US" sz="2000"/>
            </a:p>
          </p:txBody>
        </p:sp>
        <p:sp>
          <p:nvSpPr>
            <p:cNvPr id="32790" name="Line 25"/>
            <p:cNvSpPr>
              <a:spLocks noChangeShapeType="1"/>
            </p:cNvSpPr>
            <p:nvPr/>
          </p:nvSpPr>
          <p:spPr bwMode="auto">
            <a:xfrm>
              <a:off x="5880" y="2571"/>
              <a:ext cx="1200" cy="0"/>
            </a:xfrm>
            <a:prstGeom prst="line">
              <a:avLst/>
            </a:prstGeom>
            <a:noFill/>
            <a:ln w="9525">
              <a:solidFill>
                <a:srgbClr val="000000"/>
              </a:solidFill>
              <a:round/>
              <a:headEnd/>
              <a:tailEnd/>
            </a:ln>
          </p:spPr>
          <p:txBody>
            <a:bodyPr/>
            <a:lstStyle/>
            <a:p>
              <a:endParaRPr lang="zh-CN" altLang="en-US" sz="2000"/>
            </a:p>
          </p:txBody>
        </p:sp>
        <p:sp>
          <p:nvSpPr>
            <p:cNvPr id="32791" name="Line 26"/>
            <p:cNvSpPr>
              <a:spLocks noChangeShapeType="1"/>
            </p:cNvSpPr>
            <p:nvPr/>
          </p:nvSpPr>
          <p:spPr bwMode="auto">
            <a:xfrm>
              <a:off x="8520" y="2091"/>
              <a:ext cx="1200" cy="0"/>
            </a:xfrm>
            <a:prstGeom prst="line">
              <a:avLst/>
            </a:prstGeom>
            <a:noFill/>
            <a:ln w="9525">
              <a:solidFill>
                <a:srgbClr val="000000"/>
              </a:solidFill>
              <a:round/>
              <a:headEnd/>
              <a:tailEnd/>
            </a:ln>
          </p:spPr>
          <p:txBody>
            <a:bodyPr/>
            <a:lstStyle/>
            <a:p>
              <a:endParaRPr lang="zh-CN" altLang="en-US" sz="2000"/>
            </a:p>
          </p:txBody>
        </p:sp>
        <p:sp>
          <p:nvSpPr>
            <p:cNvPr id="32792" name="Line 27"/>
            <p:cNvSpPr>
              <a:spLocks noChangeShapeType="1"/>
            </p:cNvSpPr>
            <p:nvPr/>
          </p:nvSpPr>
          <p:spPr bwMode="auto">
            <a:xfrm>
              <a:off x="8520" y="2451"/>
              <a:ext cx="1200" cy="0"/>
            </a:xfrm>
            <a:prstGeom prst="line">
              <a:avLst/>
            </a:prstGeom>
            <a:noFill/>
            <a:ln w="9525">
              <a:solidFill>
                <a:srgbClr val="000000"/>
              </a:solidFill>
              <a:round/>
              <a:headEnd/>
              <a:tailEnd/>
            </a:ln>
          </p:spPr>
          <p:txBody>
            <a:bodyPr/>
            <a:lstStyle/>
            <a:p>
              <a:endParaRPr lang="zh-CN" altLang="en-US" sz="2000"/>
            </a:p>
          </p:txBody>
        </p:sp>
        <p:sp>
          <p:nvSpPr>
            <p:cNvPr id="32793" name="Line 28"/>
            <p:cNvSpPr>
              <a:spLocks noChangeShapeType="1"/>
            </p:cNvSpPr>
            <p:nvPr/>
          </p:nvSpPr>
          <p:spPr bwMode="auto">
            <a:xfrm>
              <a:off x="5280" y="2091"/>
              <a:ext cx="480" cy="0"/>
            </a:xfrm>
            <a:prstGeom prst="line">
              <a:avLst/>
            </a:prstGeom>
            <a:noFill/>
            <a:ln w="9525">
              <a:solidFill>
                <a:srgbClr val="000000"/>
              </a:solidFill>
              <a:round/>
              <a:headEnd/>
              <a:tailEnd type="triangle" w="med" len="med"/>
            </a:ln>
          </p:spPr>
          <p:txBody>
            <a:bodyPr/>
            <a:lstStyle/>
            <a:p>
              <a:endParaRPr lang="zh-CN" altLang="en-US" sz="2000"/>
            </a:p>
          </p:txBody>
        </p:sp>
        <p:sp>
          <p:nvSpPr>
            <p:cNvPr id="32794" name="Line 29"/>
            <p:cNvSpPr>
              <a:spLocks noChangeShapeType="1"/>
            </p:cNvSpPr>
            <p:nvPr/>
          </p:nvSpPr>
          <p:spPr bwMode="auto">
            <a:xfrm>
              <a:off x="8040" y="2211"/>
              <a:ext cx="480" cy="0"/>
            </a:xfrm>
            <a:prstGeom prst="line">
              <a:avLst/>
            </a:prstGeom>
            <a:noFill/>
            <a:ln w="9525">
              <a:solidFill>
                <a:srgbClr val="000000"/>
              </a:solidFill>
              <a:round/>
              <a:headEnd/>
              <a:tailEnd type="triangle" w="med" len="med"/>
            </a:ln>
          </p:spPr>
          <p:txBody>
            <a:bodyPr/>
            <a:lstStyle/>
            <a:p>
              <a:endParaRPr lang="zh-CN" altLang="en-US" sz="2000"/>
            </a:p>
          </p:txBody>
        </p:sp>
        <p:sp>
          <p:nvSpPr>
            <p:cNvPr id="32795" name="Text Box 30"/>
            <p:cNvSpPr txBox="1">
              <a:spLocks noChangeArrowheads="1"/>
            </p:cNvSpPr>
            <p:nvPr/>
          </p:nvSpPr>
          <p:spPr bwMode="auto">
            <a:xfrm>
              <a:off x="6120" y="1851"/>
              <a:ext cx="720" cy="480"/>
            </a:xfrm>
            <a:prstGeom prst="rect">
              <a:avLst/>
            </a:prstGeom>
            <a:noFill/>
            <a:ln w="9525">
              <a:noFill/>
              <a:miter lim="800000"/>
              <a:headEnd/>
              <a:tailEnd/>
            </a:ln>
          </p:spPr>
          <p:txBody>
            <a:bodyPr/>
            <a:lstStyle/>
            <a:p>
              <a:pPr algn="just"/>
              <a:r>
                <a:rPr lang="en-US" altLang="zh-CN" sz="2000" b="0">
                  <a:latin typeface="Times New Roman" pitchFamily="18" charset="0"/>
                </a:rPr>
                <a:t>101</a:t>
              </a:r>
            </a:p>
          </p:txBody>
        </p:sp>
        <p:sp>
          <p:nvSpPr>
            <p:cNvPr id="32796" name="Text Box 31"/>
            <p:cNvSpPr txBox="1">
              <a:spLocks noChangeArrowheads="1"/>
            </p:cNvSpPr>
            <p:nvPr/>
          </p:nvSpPr>
          <p:spPr bwMode="auto">
            <a:xfrm>
              <a:off x="8760" y="1731"/>
              <a:ext cx="720" cy="480"/>
            </a:xfrm>
            <a:prstGeom prst="rect">
              <a:avLst/>
            </a:prstGeom>
            <a:noFill/>
            <a:ln w="9525">
              <a:noFill/>
              <a:miter lim="800000"/>
              <a:headEnd/>
              <a:tailEnd/>
            </a:ln>
          </p:spPr>
          <p:txBody>
            <a:bodyPr/>
            <a:lstStyle/>
            <a:p>
              <a:pPr algn="just"/>
              <a:r>
                <a:rPr lang="en-US" altLang="zh-CN" sz="2000" b="0">
                  <a:latin typeface="Times New Roman" pitchFamily="18" charset="0"/>
                </a:rPr>
                <a:t>100</a:t>
              </a:r>
            </a:p>
          </p:txBody>
        </p:sp>
        <p:sp>
          <p:nvSpPr>
            <p:cNvPr id="32797" name="Text Box 32"/>
            <p:cNvSpPr txBox="1">
              <a:spLocks noChangeArrowheads="1"/>
            </p:cNvSpPr>
            <p:nvPr/>
          </p:nvSpPr>
          <p:spPr bwMode="auto">
            <a:xfrm>
              <a:off x="7440" y="1971"/>
              <a:ext cx="600" cy="480"/>
            </a:xfrm>
            <a:prstGeom prst="rect">
              <a:avLst/>
            </a:prstGeom>
            <a:noFill/>
            <a:ln w="9525">
              <a:noFill/>
              <a:miter lim="800000"/>
              <a:headEnd/>
              <a:tailEnd/>
            </a:ln>
          </p:spPr>
          <p:txBody>
            <a:bodyPr/>
            <a:lstStyle/>
            <a:p>
              <a:pPr algn="just"/>
              <a:r>
                <a:rPr lang="en-US" altLang="zh-CN" sz="2000" b="0">
                  <a:latin typeface="Times New Roman" pitchFamily="18" charset="0"/>
                </a:rPr>
                <a:t>px</a:t>
              </a:r>
            </a:p>
          </p:txBody>
        </p:sp>
        <p:sp>
          <p:nvSpPr>
            <p:cNvPr id="32798" name="Text Box 33"/>
            <p:cNvSpPr txBox="1">
              <a:spLocks noChangeArrowheads="1"/>
            </p:cNvSpPr>
            <p:nvPr/>
          </p:nvSpPr>
          <p:spPr bwMode="auto">
            <a:xfrm>
              <a:off x="5097" y="3199"/>
              <a:ext cx="2280" cy="480"/>
            </a:xfrm>
            <a:prstGeom prst="rect">
              <a:avLst/>
            </a:prstGeom>
            <a:noFill/>
            <a:ln w="9525">
              <a:noFill/>
              <a:miter lim="800000"/>
              <a:headEnd/>
              <a:tailEnd/>
            </a:ln>
          </p:spPr>
          <p:txBody>
            <a:bodyPr/>
            <a:lstStyle/>
            <a:p>
              <a:pPr algn="just"/>
              <a:r>
                <a:rPr lang="en-US" altLang="zh-CN" sz="2000" b="0">
                  <a:latin typeface="Times New Roman" pitchFamily="18" charset="0"/>
                </a:rPr>
                <a:t>Y=(*px)++</a:t>
              </a:r>
            </a:p>
          </p:txBody>
        </p:sp>
        <p:sp>
          <p:nvSpPr>
            <p:cNvPr id="32799" name="Text Box 34"/>
            <p:cNvSpPr txBox="1">
              <a:spLocks noChangeArrowheads="1"/>
            </p:cNvSpPr>
            <p:nvPr/>
          </p:nvSpPr>
          <p:spPr bwMode="auto">
            <a:xfrm>
              <a:off x="7885" y="3199"/>
              <a:ext cx="2280" cy="480"/>
            </a:xfrm>
            <a:prstGeom prst="rect">
              <a:avLst/>
            </a:prstGeom>
            <a:noFill/>
            <a:ln w="9525">
              <a:noFill/>
              <a:miter lim="800000"/>
              <a:headEnd/>
              <a:tailEnd/>
            </a:ln>
          </p:spPr>
          <p:txBody>
            <a:bodyPr/>
            <a:lstStyle/>
            <a:p>
              <a:pPr algn="just"/>
              <a:r>
                <a:rPr lang="en-US" altLang="zh-CN" sz="2000" b="0">
                  <a:latin typeface="Times New Roman" pitchFamily="18" charset="0"/>
                </a:rPr>
                <a:t>Y=*px++</a:t>
              </a:r>
            </a:p>
          </p:txBody>
        </p:sp>
      </p:grpSp>
      <p:sp>
        <p:nvSpPr>
          <p:cNvPr id="51235" name="Rectangle 35"/>
          <p:cNvSpPr>
            <a:spLocks noChangeArrowheads="1"/>
          </p:cNvSpPr>
          <p:nvPr/>
        </p:nvSpPr>
        <p:spPr bwMode="auto">
          <a:xfrm>
            <a:off x="3411257" y="2997647"/>
            <a:ext cx="931725" cy="479328"/>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b="0" dirty="0">
                <a:solidFill>
                  <a:srgbClr val="0033CC"/>
                </a:solidFill>
                <a:latin typeface="Times New Roman" pitchFamily="18" charset="0"/>
              </a:rPr>
              <a:t>= </a:t>
            </a:r>
            <a:r>
              <a:rPr lang="en-US" altLang="zh-CN" dirty="0">
                <a:solidFill>
                  <a:srgbClr val="0033CC"/>
                </a:solidFill>
                <a:latin typeface="Times New Roman" pitchFamily="18" charset="0"/>
              </a:rPr>
              <a:t>101</a:t>
            </a:r>
          </a:p>
        </p:txBody>
      </p:sp>
      <p:sp>
        <p:nvSpPr>
          <p:cNvPr id="51236" name="Rectangle 36"/>
          <p:cNvSpPr>
            <a:spLocks noChangeArrowheads="1"/>
          </p:cNvSpPr>
          <p:nvPr/>
        </p:nvSpPr>
        <p:spPr bwMode="auto">
          <a:xfrm>
            <a:off x="3603479" y="3429795"/>
            <a:ext cx="931725" cy="479328"/>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b="0" dirty="0">
                <a:solidFill>
                  <a:srgbClr val="0033CC"/>
                </a:solidFill>
                <a:latin typeface="Times New Roman" pitchFamily="18" charset="0"/>
              </a:rPr>
              <a:t>= </a:t>
            </a:r>
            <a:r>
              <a:rPr lang="en-US" altLang="zh-CN" dirty="0">
                <a:solidFill>
                  <a:srgbClr val="0033CC"/>
                </a:solidFill>
                <a:latin typeface="Times New Roman" pitchFamily="18" charset="0"/>
              </a:rPr>
              <a:t>200</a:t>
            </a:r>
          </a:p>
        </p:txBody>
      </p:sp>
      <p:sp>
        <p:nvSpPr>
          <p:cNvPr id="51237" name="Rectangle 37"/>
          <p:cNvSpPr>
            <a:spLocks noChangeArrowheads="1"/>
          </p:cNvSpPr>
          <p:nvPr/>
        </p:nvSpPr>
        <p:spPr bwMode="auto">
          <a:xfrm>
            <a:off x="6775131" y="6198160"/>
            <a:ext cx="836955" cy="433161"/>
          </a:xfrm>
          <a:prstGeom prst="rect">
            <a:avLst/>
          </a:prstGeom>
          <a:noFill/>
          <a:ln w="12700" cap="sq">
            <a:noFill/>
            <a:miter lim="800000"/>
            <a:headEnd type="none" w="sm" len="sm"/>
            <a:tailEnd type="none" w="sm" len="sm"/>
          </a:ln>
        </p:spPr>
        <p:txBody>
          <a:bodyPr lIns="108932" tIns="54466" rIns="108932" bIns="54466">
            <a:spAutoFit/>
          </a:bodyPr>
          <a:lstStyle/>
          <a:p>
            <a:r>
              <a:rPr lang="en-US" altLang="zh-CN" sz="2000" b="0" dirty="0">
                <a:latin typeface="Times New Roman" pitchFamily="18" charset="0"/>
              </a:rPr>
              <a:t>=</a:t>
            </a:r>
            <a:r>
              <a:rPr lang="en-US" altLang="zh-CN" sz="2000" dirty="0">
                <a:solidFill>
                  <a:srgbClr val="0033CC"/>
                </a:solidFill>
                <a:latin typeface="Times New Roman" pitchFamily="18" charset="0"/>
              </a:rPr>
              <a:t>100</a:t>
            </a:r>
          </a:p>
        </p:txBody>
      </p:sp>
      <p:sp>
        <p:nvSpPr>
          <p:cNvPr id="51238" name="Rectangle 38"/>
          <p:cNvSpPr>
            <a:spLocks noChangeArrowheads="1"/>
          </p:cNvSpPr>
          <p:nvPr/>
        </p:nvSpPr>
        <p:spPr bwMode="auto">
          <a:xfrm>
            <a:off x="9562334" y="6198159"/>
            <a:ext cx="813103" cy="417772"/>
          </a:xfrm>
          <a:prstGeom prst="rect">
            <a:avLst/>
          </a:prstGeom>
          <a:noFill/>
          <a:ln w="12700" cap="sq">
            <a:noFill/>
            <a:miter lim="800000"/>
            <a:headEnd type="none" w="sm" len="sm"/>
            <a:tailEnd type="none" w="sm" len="sm"/>
          </a:ln>
        </p:spPr>
        <p:txBody>
          <a:bodyPr wrap="none" lIns="108932" tIns="54466" rIns="108932" bIns="54466">
            <a:spAutoFit/>
          </a:bodyPr>
          <a:lstStyle/>
          <a:p>
            <a:r>
              <a:rPr lang="en-US" altLang="zh-CN" sz="2000" b="0" dirty="0">
                <a:latin typeface="Times New Roman" pitchFamily="18" charset="0"/>
              </a:rPr>
              <a:t>= </a:t>
            </a:r>
            <a:r>
              <a:rPr lang="en-US" altLang="zh-CN" sz="2000" dirty="0">
                <a:solidFill>
                  <a:srgbClr val="0033CC"/>
                </a:solidFill>
                <a:latin typeface="Times New Roman" pitchFamily="18" charset="0"/>
              </a:rPr>
              <a:t>100</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灯片编号占位符 4"/>
          <p:cNvSpPr>
            <a:spLocks noGrp="1"/>
          </p:cNvSpPr>
          <p:nvPr>
            <p:ph type="sldNum" sz="quarter" idx="11"/>
          </p:nvPr>
        </p:nvSpPr>
        <p:spPr>
          <a:noFill/>
        </p:spPr>
        <p:txBody>
          <a:bodyPr/>
          <a:lstStyle/>
          <a:p>
            <a:fld id="{660D661E-B42E-4A74-89A0-075E48444347}" type="slidenum">
              <a:rPr lang="en-US" altLang="zh-CN" smtClean="0"/>
              <a:pPr/>
              <a:t>55</a:t>
            </a:fld>
            <a:endParaRPr lang="en-US" altLang="zh-CN"/>
          </a:p>
        </p:txBody>
      </p:sp>
      <p:sp>
        <p:nvSpPr>
          <p:cNvPr id="3379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p>
        </p:txBody>
      </p:sp>
      <p:sp>
        <p:nvSpPr>
          <p:cNvPr id="135171" name="Rectangle 3"/>
          <p:cNvSpPr>
            <a:spLocks noGrp="1" noChangeArrowheads="1"/>
          </p:cNvSpPr>
          <p:nvPr>
            <p:ph type="body" idx="1"/>
          </p:nvPr>
        </p:nvSpPr>
        <p:spPr/>
        <p:txBody>
          <a:bodyPr/>
          <a:lstStyle/>
          <a:p>
            <a:r>
              <a:rPr lang="zh-CN" altLang="en-US" dirty="0">
                <a:ea typeface="宋体" pitchFamily="2" charset="-122"/>
              </a:rPr>
              <a:t>问题：输出输入行中的最长行</a:t>
            </a:r>
            <a:endParaRPr lang="en-US" altLang="zh-CN" dirty="0">
              <a:ea typeface="宋体" pitchFamily="2" charset="-122"/>
            </a:endParaRPr>
          </a:p>
          <a:p>
            <a:r>
              <a:rPr lang="zh-CN" altLang="en-US" dirty="0">
                <a:ea typeface="宋体" pitchFamily="2" charset="-122"/>
              </a:rPr>
              <a:t>数据结构设计</a:t>
            </a:r>
            <a:endParaRPr lang="en-US" altLang="zh-CN" dirty="0">
              <a:ea typeface="宋体" pitchFamily="2" charset="-122"/>
            </a:endParaRPr>
          </a:p>
          <a:p>
            <a:pPr lvl="1"/>
            <a:r>
              <a:rPr lang="zh-CN" altLang="en-US" dirty="0">
                <a:ea typeface="宋体" pitchFamily="2" charset="-122"/>
              </a:rPr>
              <a:t>设两个一维字符数组来存储新输入行及当前最长行</a:t>
            </a:r>
          </a:p>
          <a:p>
            <a:r>
              <a:rPr lang="zh-CN" altLang="en-US" dirty="0">
                <a:ea typeface="宋体" pitchFamily="2" charset="-122"/>
              </a:rPr>
              <a:t>主算法设计</a:t>
            </a:r>
          </a:p>
          <a:p>
            <a:pPr lvl="1">
              <a:buFont typeface="Wingdings" pitchFamily="2" charset="2"/>
              <a:buNone/>
            </a:pPr>
            <a:r>
              <a:rPr lang="en-US" altLang="zh-CN" dirty="0"/>
              <a:t>While(</a:t>
            </a:r>
            <a:r>
              <a:rPr lang="zh-CN" altLang="en-US" dirty="0"/>
              <a:t>还有新输入行</a:t>
            </a:r>
            <a:r>
              <a:rPr lang="en-US" altLang="zh-CN" dirty="0"/>
              <a:t>)</a:t>
            </a:r>
          </a:p>
          <a:p>
            <a:pPr lvl="2" indent="0">
              <a:buNone/>
            </a:pPr>
            <a:r>
              <a:rPr lang="en-US" altLang="zh-CN" dirty="0">
                <a:latin typeface="楷体" pitchFamily="49" charset="-122"/>
                <a:ea typeface="楷体" pitchFamily="49" charset="-122"/>
              </a:rPr>
              <a:t>If(</a:t>
            </a:r>
            <a:r>
              <a:rPr lang="zh-CN" altLang="en-US" dirty="0">
                <a:latin typeface="楷体" pitchFamily="49" charset="-122"/>
                <a:ea typeface="楷体" pitchFamily="49" charset="-122"/>
              </a:rPr>
              <a:t>新行比以前保存的最长行更长）</a:t>
            </a:r>
          </a:p>
          <a:p>
            <a:pPr lvl="2" indent="0">
              <a:buNone/>
            </a:pPr>
            <a:r>
              <a:rPr lang="zh-CN" altLang="en-US" dirty="0">
                <a:latin typeface="楷体" pitchFamily="49" charset="-122"/>
                <a:ea typeface="楷体" pitchFamily="49" charset="-122"/>
              </a:rPr>
              <a:t>        保存新行及其长度；</a:t>
            </a:r>
          </a:p>
          <a:p>
            <a:pPr lvl="1">
              <a:buFont typeface="Wingdings" pitchFamily="2" charset="2"/>
              <a:buNone/>
            </a:pPr>
            <a:r>
              <a:rPr lang="zh-CN" altLang="en-US" dirty="0"/>
              <a:t>输出所保存的最长行</a:t>
            </a:r>
            <a:r>
              <a:rPr lang="en-US" altLang="zh-CN" dirty="0"/>
              <a:t>;</a:t>
            </a:r>
            <a:endParaRPr lang="zh-CN" altLang="en-US" dirty="0"/>
          </a:p>
        </p:txBody>
      </p:sp>
      <p:sp>
        <p:nvSpPr>
          <p:cNvPr id="33798" name="圆角矩形标注 5"/>
          <p:cNvSpPr>
            <a:spLocks noChangeArrowheads="1"/>
          </p:cNvSpPr>
          <p:nvPr/>
        </p:nvSpPr>
        <p:spPr bwMode="auto">
          <a:xfrm>
            <a:off x="8120675" y="2925621"/>
            <a:ext cx="4084026" cy="1415669"/>
          </a:xfrm>
          <a:prstGeom prst="wedgeRoundRectCallout">
            <a:avLst>
              <a:gd name="adj1" fmla="val -120129"/>
              <a:gd name="adj2" fmla="val 43436"/>
              <a:gd name="adj3" fmla="val 16667"/>
            </a:avLst>
          </a:prstGeom>
          <a:solidFill>
            <a:srgbClr val="92D050"/>
          </a:solidFill>
          <a:ln w="9525" algn="ctr">
            <a:solidFill>
              <a:srgbClr val="002060"/>
            </a:solidFill>
            <a:round/>
            <a:headEnd/>
            <a:tailEnd/>
          </a:ln>
        </p:spPr>
        <p:txBody>
          <a:bodyPr wrap="square" lIns="108932" tIns="54466" rIns="108932" bIns="54466">
            <a:spAutoFit/>
          </a:bodyPr>
          <a:lstStyle/>
          <a:p>
            <a:r>
              <a:rPr lang="zh-CN" altLang="en-US" sz="1900" b="0" dirty="0"/>
              <a:t>如何从标准输入中输入一行？如何判断输入结束？</a:t>
            </a:r>
            <a:endParaRPr lang="en-US" altLang="zh-CN" sz="1900" b="0" dirty="0"/>
          </a:p>
          <a:p>
            <a:r>
              <a:rPr lang="en-US" altLang="zh-CN" sz="1900" b="0" dirty="0"/>
              <a:t>while(gets(s)!=NULL)</a:t>
            </a:r>
          </a:p>
          <a:p>
            <a:r>
              <a:rPr lang="en-US" altLang="zh-CN" sz="1900" b="0" dirty="0"/>
              <a:t>      …</a:t>
            </a:r>
            <a:endParaRPr lang="zh-CN" altLang="en-US" sz="1900" b="0" dirty="0"/>
          </a:p>
        </p:txBody>
      </p:sp>
      <p:sp>
        <p:nvSpPr>
          <p:cNvPr id="7" name="圆角矩形标注 5"/>
          <p:cNvSpPr>
            <a:spLocks noChangeArrowheads="1"/>
          </p:cNvSpPr>
          <p:nvPr/>
        </p:nvSpPr>
        <p:spPr bwMode="auto">
          <a:xfrm>
            <a:off x="8216987" y="4438142"/>
            <a:ext cx="3987716" cy="1092176"/>
          </a:xfrm>
          <a:prstGeom prst="wedgeRoundRectCallout">
            <a:avLst>
              <a:gd name="adj1" fmla="val -94983"/>
              <a:gd name="adj2" fmla="val -14230"/>
              <a:gd name="adj3" fmla="val 16667"/>
            </a:avLst>
          </a:prstGeom>
          <a:solidFill>
            <a:srgbClr val="92D050"/>
          </a:solidFill>
          <a:ln w="9525" algn="ctr">
            <a:solidFill>
              <a:srgbClr val="002060"/>
            </a:solidFill>
            <a:round/>
            <a:headEnd/>
            <a:tailEnd/>
          </a:ln>
        </p:spPr>
        <p:txBody>
          <a:bodyPr lIns="108932" tIns="54466" rIns="108932" bIns="54466">
            <a:spAutoFit/>
          </a:bodyPr>
          <a:lstStyle/>
          <a:p>
            <a:r>
              <a:rPr lang="zh-CN" altLang="en-US" sz="1900" b="0" dirty="0"/>
              <a:t>如何比较两个字符串长度大小？需要计算字符串长度：</a:t>
            </a:r>
            <a:endParaRPr lang="en-US" altLang="zh-CN" sz="1900" b="0" dirty="0"/>
          </a:p>
          <a:p>
            <a:r>
              <a:rPr lang="en-US" altLang="zh-CN" sz="1900" b="0" dirty="0"/>
              <a:t>     </a:t>
            </a:r>
            <a:r>
              <a:rPr lang="en-US" altLang="zh-CN" sz="1900" b="0" dirty="0" err="1"/>
              <a:t>int</a:t>
            </a:r>
            <a:r>
              <a:rPr lang="en-US" altLang="zh-CN" sz="1900" b="0" dirty="0"/>
              <a:t> </a:t>
            </a:r>
            <a:r>
              <a:rPr lang="en-US" altLang="zh-CN" sz="1900" b="0" dirty="0" err="1"/>
              <a:t>str_len</a:t>
            </a:r>
            <a:r>
              <a:rPr lang="en-US" altLang="zh-CN" sz="1900" b="0" dirty="0"/>
              <a:t>(char s[ ]);</a:t>
            </a:r>
          </a:p>
        </p:txBody>
      </p:sp>
      <p:sp>
        <p:nvSpPr>
          <p:cNvPr id="8" name="圆角矩形标注 5"/>
          <p:cNvSpPr>
            <a:spLocks noChangeArrowheads="1"/>
          </p:cNvSpPr>
          <p:nvPr/>
        </p:nvSpPr>
        <p:spPr bwMode="auto">
          <a:xfrm>
            <a:off x="8216987" y="5734587"/>
            <a:ext cx="3987716" cy="1092176"/>
          </a:xfrm>
          <a:prstGeom prst="wedgeRoundRectCallout">
            <a:avLst>
              <a:gd name="adj1" fmla="val -109435"/>
              <a:gd name="adj2" fmla="val -82606"/>
              <a:gd name="adj3" fmla="val 16667"/>
            </a:avLst>
          </a:prstGeom>
          <a:solidFill>
            <a:srgbClr val="92D050"/>
          </a:solidFill>
          <a:ln w="9525" algn="ctr">
            <a:solidFill>
              <a:srgbClr val="002060"/>
            </a:solidFill>
            <a:round/>
            <a:headEnd/>
            <a:tailEnd/>
          </a:ln>
        </p:spPr>
        <p:txBody>
          <a:bodyPr lIns="108932" tIns="54466" rIns="108932" bIns="54466">
            <a:spAutoFit/>
          </a:bodyPr>
          <a:lstStyle/>
          <a:p>
            <a:r>
              <a:rPr lang="zh-CN" altLang="en-US" sz="1900" b="0"/>
              <a:t>如何保存一个字符串？需要拷贝一个串至另一个串：</a:t>
            </a:r>
            <a:endParaRPr lang="en-US" altLang="zh-CN" sz="1900" b="0"/>
          </a:p>
          <a:p>
            <a:r>
              <a:rPr lang="en-US" altLang="zh-CN" sz="1900" b="0"/>
              <a:t>int str_copy(char s[], char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5171">
                                            <p:txEl>
                                              <p:pRg st="2" end="2"/>
                                            </p:txEl>
                                          </p:spTgt>
                                        </p:tgtEl>
                                        <p:attrNameLst>
                                          <p:attrName>style.visibility</p:attrName>
                                        </p:attrNameLst>
                                      </p:cBhvr>
                                      <p:to>
                                        <p:strVal val="visible"/>
                                      </p:to>
                                    </p:set>
                                    <p:animEffect transition="in" filter="blinds(horizontal)">
                                      <p:cBhvr>
                                        <p:cTn id="7" dur="500"/>
                                        <p:tgtEl>
                                          <p:spTgt spid="1351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1">
                                            <p:txEl>
                                              <p:pRg st="4" end="4"/>
                                            </p:txEl>
                                          </p:spTgt>
                                        </p:tgtEl>
                                        <p:attrNameLst>
                                          <p:attrName>style.visibility</p:attrName>
                                        </p:attrNameLst>
                                      </p:cBhvr>
                                      <p:to>
                                        <p:strVal val="visible"/>
                                      </p:to>
                                    </p:set>
                                    <p:animEffect transition="in" filter="blinds(horizontal)">
                                      <p:cBhvr>
                                        <p:cTn id="12" dur="500"/>
                                        <p:tgtEl>
                                          <p:spTgt spid="13517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5171">
                                            <p:txEl>
                                              <p:pRg st="5" end="5"/>
                                            </p:txEl>
                                          </p:spTgt>
                                        </p:tgtEl>
                                        <p:attrNameLst>
                                          <p:attrName>style.visibility</p:attrName>
                                        </p:attrNameLst>
                                      </p:cBhvr>
                                      <p:to>
                                        <p:strVal val="visible"/>
                                      </p:to>
                                    </p:set>
                                    <p:animEffect transition="in" filter="blinds(horizontal)">
                                      <p:cBhvr>
                                        <p:cTn id="15" dur="500"/>
                                        <p:tgtEl>
                                          <p:spTgt spid="135171">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5171">
                                            <p:txEl>
                                              <p:pRg st="6" end="6"/>
                                            </p:txEl>
                                          </p:spTgt>
                                        </p:tgtEl>
                                        <p:attrNameLst>
                                          <p:attrName>style.visibility</p:attrName>
                                        </p:attrNameLst>
                                      </p:cBhvr>
                                      <p:to>
                                        <p:strVal val="visible"/>
                                      </p:to>
                                    </p:set>
                                    <p:animEffect transition="in" filter="blinds(horizontal)">
                                      <p:cBhvr>
                                        <p:cTn id="18" dur="500"/>
                                        <p:tgtEl>
                                          <p:spTgt spid="135171">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5171">
                                            <p:txEl>
                                              <p:pRg st="7" end="7"/>
                                            </p:txEl>
                                          </p:spTgt>
                                        </p:tgtEl>
                                        <p:attrNameLst>
                                          <p:attrName>style.visibility</p:attrName>
                                        </p:attrNameLst>
                                      </p:cBhvr>
                                      <p:to>
                                        <p:strVal val="visible"/>
                                      </p:to>
                                    </p:set>
                                    <p:animEffect transition="in" filter="blinds(horizontal)">
                                      <p:cBhvr>
                                        <p:cTn id="21" dur="500"/>
                                        <p:tgtEl>
                                          <p:spTgt spid="135171">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3798"/>
                                        </p:tgtEl>
                                        <p:attrNameLst>
                                          <p:attrName>style.visibility</p:attrName>
                                        </p:attrNameLst>
                                      </p:cBhvr>
                                      <p:to>
                                        <p:strVal val="visible"/>
                                      </p:to>
                                    </p:set>
                                    <p:animEffect transition="in" filter="blinds(horizontal)">
                                      <p:cBhvr>
                                        <p:cTn id="26" dur="500"/>
                                        <p:tgtEl>
                                          <p:spTgt spid="3379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灯片编号占位符 4"/>
          <p:cNvSpPr>
            <a:spLocks noGrp="1"/>
          </p:cNvSpPr>
          <p:nvPr>
            <p:ph type="sldNum" sz="quarter" idx="11"/>
          </p:nvPr>
        </p:nvSpPr>
        <p:spPr>
          <a:noFill/>
        </p:spPr>
        <p:txBody>
          <a:bodyPr/>
          <a:lstStyle/>
          <a:p>
            <a:fld id="{412308E2-ED45-4B0F-B8B8-39F87126BB51}" type="slidenum">
              <a:rPr lang="en-US" altLang="zh-CN" smtClean="0"/>
              <a:pPr/>
              <a:t>56</a:t>
            </a:fld>
            <a:endParaRPr lang="en-US" altLang="zh-CN"/>
          </a:p>
        </p:txBody>
      </p:sp>
      <p:sp>
        <p:nvSpPr>
          <p:cNvPr id="3482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：算法设计</a:t>
            </a:r>
          </a:p>
        </p:txBody>
      </p:sp>
      <p:sp>
        <p:nvSpPr>
          <p:cNvPr id="136195" name="Rectangle 3"/>
          <p:cNvSpPr>
            <a:spLocks noGrp="1" noChangeArrowheads="1"/>
          </p:cNvSpPr>
          <p:nvPr>
            <p:ph type="body" idx="1"/>
          </p:nvPr>
        </p:nvSpPr>
        <p:spPr/>
        <p:txBody>
          <a:bodyPr/>
          <a:lstStyle/>
          <a:p>
            <a:pPr>
              <a:lnSpc>
                <a:spcPct val="80000"/>
              </a:lnSpc>
            </a:pPr>
            <a:r>
              <a:rPr lang="zh-CN" altLang="en-US">
                <a:ea typeface="宋体" pitchFamily="2" charset="-122"/>
              </a:rPr>
              <a:t>计算字符串（即输入行）长度</a:t>
            </a:r>
          </a:p>
          <a:p>
            <a:pPr lvl="1">
              <a:lnSpc>
                <a:spcPct val="80000"/>
              </a:lnSpc>
            </a:pPr>
            <a:r>
              <a:rPr lang="zh-CN" altLang="en-US">
                <a:ea typeface="宋体" pitchFamily="2" charset="-122"/>
              </a:rPr>
              <a:t>函数</a:t>
            </a:r>
            <a:r>
              <a:rPr lang="en-US" altLang="zh-CN">
                <a:ea typeface="宋体" pitchFamily="2" charset="-122"/>
              </a:rPr>
              <a:t>str_len(char s[])</a:t>
            </a:r>
          </a:p>
          <a:p>
            <a:pPr lvl="2" indent="0">
              <a:lnSpc>
                <a:spcPct val="90000"/>
              </a:lnSpc>
              <a:buNone/>
            </a:pPr>
            <a:r>
              <a:rPr lang="en-US" altLang="zh-CN">
                <a:ea typeface="宋体" pitchFamily="2" charset="-122"/>
              </a:rPr>
              <a:t>i = 0;</a:t>
            </a:r>
          </a:p>
          <a:p>
            <a:pPr lvl="2" indent="0">
              <a:lnSpc>
                <a:spcPct val="90000"/>
              </a:lnSpc>
              <a:buNone/>
            </a:pPr>
            <a:r>
              <a:rPr lang="en-US" altLang="zh-CN">
                <a:ea typeface="宋体" pitchFamily="2" charset="-122"/>
              </a:rPr>
              <a:t>while (s[i] != ‘\0’)</a:t>
            </a:r>
          </a:p>
          <a:p>
            <a:pPr lvl="2" indent="0">
              <a:lnSpc>
                <a:spcPct val="90000"/>
              </a:lnSpc>
              <a:buNone/>
            </a:pPr>
            <a:r>
              <a:rPr lang="en-US" altLang="zh-CN">
                <a:ea typeface="宋体" pitchFamily="2" charset="-122"/>
              </a:rPr>
              <a:t>    i++;</a:t>
            </a:r>
          </a:p>
          <a:p>
            <a:pPr>
              <a:lnSpc>
                <a:spcPct val="80000"/>
              </a:lnSpc>
            </a:pPr>
            <a:r>
              <a:rPr lang="zh-CN" altLang="en-US">
                <a:ea typeface="宋体" pitchFamily="2" charset="-122"/>
              </a:rPr>
              <a:t>保存字符串（即输入行）</a:t>
            </a:r>
          </a:p>
          <a:p>
            <a:pPr lvl="1">
              <a:lnSpc>
                <a:spcPct val="80000"/>
              </a:lnSpc>
            </a:pPr>
            <a:r>
              <a:rPr lang="zh-CN" altLang="en-US">
                <a:ea typeface="宋体" pitchFamily="2" charset="-122"/>
              </a:rPr>
              <a:t>函数</a:t>
            </a:r>
            <a:r>
              <a:rPr lang="en-US" altLang="zh-CN">
                <a:ea typeface="宋体" pitchFamily="2" charset="-122"/>
              </a:rPr>
              <a:t>str_copy(char s[], char t[])</a:t>
            </a:r>
          </a:p>
          <a:p>
            <a:pPr lvl="2" indent="0">
              <a:lnSpc>
                <a:spcPct val="90000"/>
              </a:lnSpc>
              <a:buNone/>
            </a:pPr>
            <a:r>
              <a:rPr lang="en-US" altLang="zh-CN">
                <a:ea typeface="宋体" pitchFamily="2" charset="-122"/>
              </a:rPr>
              <a:t>i = 0;</a:t>
            </a:r>
          </a:p>
          <a:p>
            <a:pPr lvl="2" indent="0">
              <a:lnSpc>
                <a:spcPct val="90000"/>
              </a:lnSpc>
              <a:buNone/>
            </a:pPr>
            <a:r>
              <a:rPr lang="en-US" altLang="zh-CN">
                <a:ea typeface="宋体" pitchFamily="2" charset="-122"/>
              </a:rPr>
              <a:t>while ((s[i] =t[i]) != ‘\0’)</a:t>
            </a:r>
          </a:p>
          <a:p>
            <a:pPr lvl="2" indent="0">
              <a:lnSpc>
                <a:spcPct val="90000"/>
              </a:lnSpc>
              <a:buNone/>
            </a:pPr>
            <a:r>
              <a:rPr lang="en-US" altLang="zh-CN">
                <a:ea typeface="宋体" pitchFamily="2" charset="-122"/>
              </a:rPr>
              <a: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12" dur="500"/>
                                        <p:tgtEl>
                                          <p:spTgt spid="136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7" dur="500"/>
                                        <p:tgtEl>
                                          <p:spTgt spid="136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22" dur="500"/>
                                        <p:tgtEl>
                                          <p:spTgt spid="13619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5" dur="500"/>
                                        <p:tgtEl>
                                          <p:spTgt spid="1361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6195">
                                            <p:txEl>
                                              <p:pRg st="5" end="5"/>
                                            </p:txEl>
                                          </p:spTgt>
                                        </p:tgtEl>
                                        <p:attrNameLst>
                                          <p:attrName>style.visibility</p:attrName>
                                        </p:attrNameLst>
                                      </p:cBhvr>
                                      <p:to>
                                        <p:strVal val="visible"/>
                                      </p:to>
                                    </p:set>
                                    <p:animEffect transition="in" filter="blinds(horizontal)">
                                      <p:cBhvr>
                                        <p:cTn id="30" dur="500"/>
                                        <p:tgtEl>
                                          <p:spTgt spid="13619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6195">
                                            <p:txEl>
                                              <p:pRg st="6" end="6"/>
                                            </p:txEl>
                                          </p:spTgt>
                                        </p:tgtEl>
                                        <p:attrNameLst>
                                          <p:attrName>style.visibility</p:attrName>
                                        </p:attrNameLst>
                                      </p:cBhvr>
                                      <p:to>
                                        <p:strVal val="visible"/>
                                      </p:to>
                                    </p:set>
                                    <p:animEffect transition="in" filter="blinds(horizontal)">
                                      <p:cBhvr>
                                        <p:cTn id="35" dur="500"/>
                                        <p:tgtEl>
                                          <p:spTgt spid="13619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36195">
                                            <p:txEl>
                                              <p:pRg st="7" end="7"/>
                                            </p:txEl>
                                          </p:spTgt>
                                        </p:tgtEl>
                                        <p:attrNameLst>
                                          <p:attrName>style.visibility</p:attrName>
                                        </p:attrNameLst>
                                      </p:cBhvr>
                                      <p:to>
                                        <p:strVal val="visible"/>
                                      </p:to>
                                    </p:set>
                                    <p:animEffect transition="in" filter="blinds(horizontal)">
                                      <p:cBhvr>
                                        <p:cTn id="40" dur="500"/>
                                        <p:tgtEl>
                                          <p:spTgt spid="13619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6195">
                                            <p:txEl>
                                              <p:pRg st="8" end="8"/>
                                            </p:txEl>
                                          </p:spTgt>
                                        </p:tgtEl>
                                        <p:attrNameLst>
                                          <p:attrName>style.visibility</p:attrName>
                                        </p:attrNameLst>
                                      </p:cBhvr>
                                      <p:to>
                                        <p:strVal val="visible"/>
                                      </p:to>
                                    </p:set>
                                    <p:animEffect transition="in" filter="blinds(horizontal)">
                                      <p:cBhvr>
                                        <p:cTn id="45" dur="500"/>
                                        <p:tgtEl>
                                          <p:spTgt spid="136195">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36195">
                                            <p:txEl>
                                              <p:pRg st="9" end="9"/>
                                            </p:txEl>
                                          </p:spTgt>
                                        </p:tgtEl>
                                        <p:attrNameLst>
                                          <p:attrName>style.visibility</p:attrName>
                                        </p:attrNameLst>
                                      </p:cBhvr>
                                      <p:to>
                                        <p:strVal val="visible"/>
                                      </p:to>
                                    </p:set>
                                    <p:animEffect transition="in" filter="blinds(horizontal)">
                                      <p:cBhvr>
                                        <p:cTn id="48" dur="500"/>
                                        <p:tgtEl>
                                          <p:spTgt spid="136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灯片编号占位符 4"/>
          <p:cNvSpPr>
            <a:spLocks noGrp="1"/>
          </p:cNvSpPr>
          <p:nvPr>
            <p:ph type="sldNum" sz="quarter" idx="11"/>
          </p:nvPr>
        </p:nvSpPr>
        <p:spPr>
          <a:noFill/>
        </p:spPr>
        <p:txBody>
          <a:bodyPr/>
          <a:lstStyle/>
          <a:p>
            <a:fld id="{5CC2C606-3739-4A28-9D5F-B47B84D47F56}" type="slidenum">
              <a:rPr lang="en-US" altLang="zh-CN" smtClean="0"/>
              <a:pPr/>
              <a:t>57</a:t>
            </a:fld>
            <a:endParaRPr lang="en-US" altLang="zh-CN"/>
          </a:p>
        </p:txBody>
      </p:sp>
      <p:sp>
        <p:nvSpPr>
          <p:cNvPr id="3584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a:t>
            </a:r>
          </a:p>
        </p:txBody>
      </p:sp>
      <p:sp>
        <p:nvSpPr>
          <p:cNvPr id="35845" name="Rectangle 3"/>
          <p:cNvSpPr>
            <a:spLocks noGrp="1" noChangeArrowheads="1"/>
          </p:cNvSpPr>
          <p:nvPr>
            <p:ph type="body" idx="1"/>
          </p:nvPr>
        </p:nvSpPr>
        <p:spPr/>
        <p:txBody>
          <a:bodyPr/>
          <a:lstStyle/>
          <a:p>
            <a:pPr lvl="1">
              <a:lnSpc>
                <a:spcPct val="80000"/>
              </a:lnSpc>
              <a:spcBef>
                <a:spcPts val="600"/>
              </a:spcBef>
              <a:buFont typeface="Wingdings" pitchFamily="2" charset="2"/>
              <a:buNone/>
            </a:pP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str_len</a:t>
            </a:r>
            <a:r>
              <a:rPr lang="en-US" altLang="zh-CN" sz="2400" dirty="0">
                <a:ea typeface="宋体" pitchFamily="2" charset="-122"/>
              </a:rPr>
              <a:t>(char s[ ])</a:t>
            </a:r>
          </a:p>
          <a:p>
            <a:pPr lvl="1">
              <a:lnSpc>
                <a:spcPct val="80000"/>
              </a:lnSpc>
              <a:spcBef>
                <a:spcPts val="600"/>
              </a:spcBef>
              <a:buFont typeface="Wingdings" pitchFamily="2" charset="2"/>
              <a:buNone/>
            </a:pPr>
            <a:r>
              <a:rPr lang="en-US" altLang="zh-CN" sz="2400" dirty="0">
                <a:ea typeface="宋体" pitchFamily="2" charset="-122"/>
              </a:rPr>
              <a:t>{</a:t>
            </a:r>
          </a:p>
          <a:p>
            <a:pPr lvl="1">
              <a:lnSpc>
                <a:spcPct val="80000"/>
              </a:lnSpc>
              <a:spcBef>
                <a:spcPts val="600"/>
              </a:spcBef>
              <a:buFont typeface="Wingdings" pitchFamily="2" charset="2"/>
              <a:buNone/>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 0;</a:t>
            </a:r>
          </a:p>
          <a:p>
            <a:pPr lvl="1">
              <a:lnSpc>
                <a:spcPct val="80000"/>
              </a:lnSpc>
              <a:spcBef>
                <a:spcPts val="600"/>
              </a:spcBef>
              <a:buFont typeface="Wingdings" pitchFamily="2" charset="2"/>
              <a:buNone/>
            </a:pPr>
            <a:r>
              <a:rPr lang="en-US" altLang="zh-CN" sz="2400" dirty="0">
                <a:ea typeface="宋体" pitchFamily="2" charset="-122"/>
              </a:rPr>
              <a:t>    while(s[</a:t>
            </a:r>
            <a:r>
              <a:rPr lang="en-US" altLang="zh-CN" sz="2400" dirty="0" err="1">
                <a:ea typeface="宋体" pitchFamily="2" charset="-122"/>
              </a:rPr>
              <a:t>i</a:t>
            </a:r>
            <a:r>
              <a:rPr lang="en-US" altLang="zh-CN" sz="2400" dirty="0">
                <a:ea typeface="宋体" pitchFamily="2" charset="-122"/>
              </a:rPr>
              <a:t>] != ‘\0’) </a:t>
            </a:r>
            <a:r>
              <a:rPr lang="en-US" altLang="zh-CN" sz="2400" dirty="0" err="1">
                <a:ea typeface="宋体" pitchFamily="2" charset="-122"/>
              </a:rPr>
              <a:t>i</a:t>
            </a:r>
            <a:r>
              <a:rPr lang="en-US" altLang="zh-CN" sz="2400" dirty="0">
                <a:ea typeface="宋体" pitchFamily="2" charset="-122"/>
              </a:rPr>
              <a:t>++;</a:t>
            </a:r>
          </a:p>
          <a:p>
            <a:pPr lvl="1">
              <a:lnSpc>
                <a:spcPct val="80000"/>
              </a:lnSpc>
              <a:spcBef>
                <a:spcPts val="600"/>
              </a:spcBef>
              <a:buFont typeface="Wingdings" pitchFamily="2" charset="2"/>
              <a:buNone/>
            </a:pPr>
            <a:r>
              <a:rPr lang="en-US" altLang="zh-CN" sz="2400" dirty="0">
                <a:ea typeface="宋体" pitchFamily="2" charset="-122"/>
              </a:rPr>
              <a:t>    return </a:t>
            </a:r>
            <a:r>
              <a:rPr lang="en-US" altLang="zh-CN" sz="2400" dirty="0" err="1">
                <a:ea typeface="宋体" pitchFamily="2" charset="-122"/>
              </a:rPr>
              <a:t>i</a:t>
            </a:r>
            <a:r>
              <a:rPr lang="en-US" altLang="zh-CN" sz="2400" dirty="0">
                <a:ea typeface="宋体" pitchFamily="2" charset="-122"/>
              </a:rPr>
              <a:t>;</a:t>
            </a:r>
          </a:p>
          <a:p>
            <a:pPr lvl="1">
              <a:lnSpc>
                <a:spcPct val="80000"/>
              </a:lnSpc>
              <a:spcBef>
                <a:spcPts val="600"/>
              </a:spcBef>
              <a:buFont typeface="Wingdings" pitchFamily="2" charset="2"/>
              <a:buNone/>
            </a:pPr>
            <a:r>
              <a:rPr lang="en-US" altLang="zh-CN" sz="2400" dirty="0">
                <a:ea typeface="宋体" pitchFamily="2" charset="-122"/>
              </a:rPr>
              <a:t>}</a:t>
            </a:r>
          </a:p>
          <a:p>
            <a:pPr lvl="1">
              <a:lnSpc>
                <a:spcPct val="80000"/>
              </a:lnSpc>
              <a:spcBef>
                <a:spcPts val="600"/>
              </a:spcBef>
              <a:buFont typeface="Wingdings" pitchFamily="2" charset="2"/>
              <a:buNone/>
            </a:pPr>
            <a:endParaRPr lang="en-US" altLang="zh-CN" sz="2400" dirty="0">
              <a:ea typeface="宋体" pitchFamily="2" charset="-122"/>
            </a:endParaRPr>
          </a:p>
          <a:p>
            <a:pPr lvl="1">
              <a:lnSpc>
                <a:spcPct val="80000"/>
              </a:lnSpc>
              <a:spcBef>
                <a:spcPts val="600"/>
              </a:spcBef>
              <a:buFont typeface="Wingdings" pitchFamily="2" charset="2"/>
              <a:buNone/>
            </a:pPr>
            <a:r>
              <a:rPr lang="en-US" altLang="zh-CN" sz="2400" dirty="0">
                <a:ea typeface="宋体" pitchFamily="2" charset="-122"/>
              </a:rPr>
              <a:t>void </a:t>
            </a:r>
            <a:r>
              <a:rPr lang="en-US" altLang="zh-CN" sz="2400" dirty="0" err="1">
                <a:ea typeface="宋体" pitchFamily="2" charset="-122"/>
              </a:rPr>
              <a:t>str_copy</a:t>
            </a:r>
            <a:r>
              <a:rPr lang="en-US" altLang="zh-CN" sz="2400" dirty="0">
                <a:ea typeface="宋体" pitchFamily="2" charset="-122"/>
              </a:rPr>
              <a:t>(char s[ ], char t[ ])</a:t>
            </a:r>
          </a:p>
          <a:p>
            <a:pPr lvl="1">
              <a:lnSpc>
                <a:spcPct val="80000"/>
              </a:lnSpc>
              <a:spcBef>
                <a:spcPts val="600"/>
              </a:spcBef>
              <a:buFont typeface="Wingdings" pitchFamily="2" charset="2"/>
              <a:buNone/>
            </a:pPr>
            <a:r>
              <a:rPr lang="en-US" altLang="zh-CN" sz="2400" dirty="0">
                <a:ea typeface="宋体" pitchFamily="2" charset="-122"/>
              </a:rPr>
              <a:t>{</a:t>
            </a:r>
          </a:p>
          <a:p>
            <a:pPr lvl="1">
              <a:lnSpc>
                <a:spcPct val="80000"/>
              </a:lnSpc>
              <a:spcBef>
                <a:spcPts val="600"/>
              </a:spcBef>
              <a:buFont typeface="Wingdings" pitchFamily="2" charset="2"/>
              <a:buNone/>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 0;</a:t>
            </a:r>
          </a:p>
          <a:p>
            <a:pPr lvl="1">
              <a:lnSpc>
                <a:spcPct val="80000"/>
              </a:lnSpc>
              <a:spcBef>
                <a:spcPts val="600"/>
              </a:spcBef>
              <a:buFont typeface="Wingdings" pitchFamily="2" charset="2"/>
              <a:buNone/>
            </a:pPr>
            <a:r>
              <a:rPr lang="en-US" altLang="zh-CN" sz="2400" dirty="0">
                <a:ea typeface="宋体" pitchFamily="2" charset="-122"/>
              </a:rPr>
              <a:t>    while((s[</a:t>
            </a:r>
            <a:r>
              <a:rPr lang="en-US" altLang="zh-CN" sz="2400" dirty="0" err="1">
                <a:ea typeface="宋体" pitchFamily="2" charset="-122"/>
              </a:rPr>
              <a:t>i</a:t>
            </a:r>
            <a:r>
              <a:rPr lang="en-US" altLang="zh-CN" sz="2400" dirty="0">
                <a:ea typeface="宋体" pitchFamily="2" charset="-122"/>
              </a:rPr>
              <a:t>] =t[</a:t>
            </a:r>
            <a:r>
              <a:rPr lang="en-US" altLang="zh-CN" sz="2400" dirty="0" err="1">
                <a:ea typeface="宋体" pitchFamily="2" charset="-122"/>
              </a:rPr>
              <a:t>i</a:t>
            </a:r>
            <a:r>
              <a:rPr lang="en-US" altLang="zh-CN" sz="2400" dirty="0">
                <a:ea typeface="宋体" pitchFamily="2" charset="-122"/>
              </a:rPr>
              <a:t>] )!= ‘\0’)   </a:t>
            </a:r>
            <a:r>
              <a:rPr lang="en-US" altLang="zh-CN" sz="2400" dirty="0" err="1">
                <a:ea typeface="宋体" pitchFamily="2" charset="-122"/>
              </a:rPr>
              <a:t>i</a:t>
            </a:r>
            <a:r>
              <a:rPr lang="en-US" altLang="zh-CN" sz="2400" dirty="0">
                <a:ea typeface="宋体" pitchFamily="2" charset="-122"/>
              </a:rPr>
              <a:t>++;</a:t>
            </a:r>
          </a:p>
          <a:p>
            <a:pPr lvl="1">
              <a:lnSpc>
                <a:spcPct val="80000"/>
              </a:lnSpc>
              <a:spcBef>
                <a:spcPts val="600"/>
              </a:spcBef>
              <a:buFont typeface="Wingdings" pitchFamily="2" charset="2"/>
              <a:buNone/>
            </a:pPr>
            <a:r>
              <a:rPr lang="en-US" altLang="zh-CN" sz="2400" dirty="0">
                <a:ea typeface="宋体" pitchFamily="2" charset="-122"/>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5"/>
          <p:cNvSpPr>
            <a:spLocks noGrp="1"/>
          </p:cNvSpPr>
          <p:nvPr>
            <p:ph type="sldNum" sz="quarter" idx="11"/>
          </p:nvPr>
        </p:nvSpPr>
        <p:spPr>
          <a:noFill/>
        </p:spPr>
        <p:txBody>
          <a:bodyPr/>
          <a:lstStyle/>
          <a:p>
            <a:fld id="{9995C2E8-6A2C-4CD0-892D-3A605C5E24F2}" type="slidenum">
              <a:rPr lang="en-US" altLang="zh-CN" smtClean="0"/>
              <a:pPr/>
              <a:t>58</a:t>
            </a:fld>
            <a:endParaRPr lang="en-US" altLang="zh-CN"/>
          </a:p>
        </p:txBody>
      </p:sp>
      <p:sp>
        <p:nvSpPr>
          <p:cNvPr id="3686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：代码实现（续）</a:t>
            </a:r>
          </a:p>
        </p:txBody>
      </p:sp>
      <p:sp>
        <p:nvSpPr>
          <p:cNvPr id="36869" name="Rectangle 3"/>
          <p:cNvSpPr>
            <a:spLocks noGrp="1" noChangeArrowheads="1"/>
          </p:cNvSpPr>
          <p:nvPr>
            <p:ph type="body" sz="half" idx="1"/>
          </p:nvPr>
        </p:nvSpPr>
        <p:spPr>
          <a:xfrm>
            <a:off x="1305230" y="909514"/>
            <a:ext cx="6957359" cy="5184387"/>
          </a:xfrm>
        </p:spPr>
        <p:txBody>
          <a:bodyPr/>
          <a:lstStyle/>
          <a:p>
            <a:pPr>
              <a:lnSpc>
                <a:spcPct val="70000"/>
              </a:lnSpc>
              <a:spcBef>
                <a:spcPts val="300"/>
              </a:spcBef>
              <a:buFont typeface="Wingdings" pitchFamily="2" charset="2"/>
              <a:buNone/>
            </a:pPr>
            <a:r>
              <a:rPr lang="en-US" altLang="zh-CN" sz="2000" b="0" dirty="0">
                <a:ea typeface="宋体" pitchFamily="2" charset="-122"/>
              </a:rPr>
              <a:t>/* c5_2.c */</a:t>
            </a:r>
          </a:p>
          <a:p>
            <a:pPr>
              <a:lnSpc>
                <a:spcPct val="70000"/>
              </a:lnSpc>
              <a:spcBef>
                <a:spcPts val="300"/>
              </a:spcBef>
              <a:buFont typeface="Wingdings" pitchFamily="2" charset="2"/>
              <a:buNone/>
            </a:pPr>
            <a:r>
              <a:rPr lang="en-US" altLang="zh-CN" sz="2000" b="0" dirty="0">
                <a:ea typeface="宋体" pitchFamily="2" charset="-122"/>
              </a:rPr>
              <a:t>#include &lt;</a:t>
            </a:r>
            <a:r>
              <a:rPr lang="en-US" altLang="zh-CN" sz="2000" b="0" dirty="0" err="1">
                <a:ea typeface="宋体" pitchFamily="2" charset="-122"/>
              </a:rPr>
              <a:t>stdio.h</a:t>
            </a:r>
            <a:r>
              <a:rPr lang="en-US" altLang="zh-CN" sz="2000" b="0" dirty="0">
                <a:ea typeface="宋体" pitchFamily="2" charset="-122"/>
              </a:rPr>
              <a:t>&gt;</a:t>
            </a:r>
          </a:p>
          <a:p>
            <a:pPr>
              <a:lnSpc>
                <a:spcPct val="70000"/>
              </a:lnSpc>
              <a:spcBef>
                <a:spcPts val="300"/>
              </a:spcBef>
              <a:buFont typeface="Wingdings" pitchFamily="2" charset="2"/>
              <a:buNone/>
            </a:pPr>
            <a:r>
              <a:rPr lang="en-US" altLang="zh-CN" sz="2000" b="0" dirty="0">
                <a:ea typeface="宋体" pitchFamily="2" charset="-122"/>
              </a:rPr>
              <a:t>#define MAXLINE	1024</a:t>
            </a:r>
          </a:p>
          <a:p>
            <a:pPr>
              <a:lnSpc>
                <a:spcPct val="70000"/>
              </a:lnSpc>
              <a:spcBef>
                <a:spcPts val="300"/>
              </a:spcBef>
              <a:buFont typeface="Wingdings" pitchFamily="2" charset="2"/>
              <a:buNone/>
            </a:pPr>
            <a:r>
              <a:rPr lang="en-US" altLang="zh-CN" sz="2000" b="0" dirty="0" err="1">
                <a:ea typeface="宋体" pitchFamily="2" charset="-122"/>
              </a:rPr>
              <a:t>int</a:t>
            </a:r>
            <a:r>
              <a:rPr lang="en-US" altLang="zh-CN" sz="2000" b="0" dirty="0">
                <a:ea typeface="宋体" pitchFamily="2" charset="-122"/>
              </a:rPr>
              <a:t> </a:t>
            </a:r>
            <a:r>
              <a:rPr lang="en-US" altLang="zh-CN" sz="2000" b="0" dirty="0" err="1">
                <a:ea typeface="宋体" pitchFamily="2" charset="-122"/>
              </a:rPr>
              <a:t>str_len</a:t>
            </a:r>
            <a:r>
              <a:rPr lang="en-US" altLang="zh-CN" sz="2000" b="0" dirty="0">
                <a:ea typeface="宋体" pitchFamily="2" charset="-122"/>
              </a:rPr>
              <a:t>(char s[ ]);</a:t>
            </a:r>
          </a:p>
          <a:p>
            <a:pPr>
              <a:lnSpc>
                <a:spcPct val="70000"/>
              </a:lnSpc>
              <a:spcBef>
                <a:spcPts val="300"/>
              </a:spcBef>
              <a:buFont typeface="Wingdings" pitchFamily="2" charset="2"/>
              <a:buNone/>
            </a:pPr>
            <a:r>
              <a:rPr lang="en-US" altLang="zh-CN" sz="2000" b="0" dirty="0">
                <a:ea typeface="宋体" pitchFamily="2" charset="-122"/>
              </a:rPr>
              <a:t>void </a:t>
            </a:r>
            <a:r>
              <a:rPr lang="en-US" altLang="zh-CN" sz="2000" b="0" dirty="0" err="1">
                <a:ea typeface="宋体" pitchFamily="2" charset="-122"/>
              </a:rPr>
              <a:t>str_copy</a:t>
            </a:r>
            <a:r>
              <a:rPr lang="en-US" altLang="zh-CN" sz="2000" b="0" dirty="0">
                <a:ea typeface="宋体" pitchFamily="2" charset="-122"/>
              </a:rPr>
              <a:t>(char s[ ], char t[ ]);</a:t>
            </a:r>
          </a:p>
          <a:p>
            <a:pPr>
              <a:lnSpc>
                <a:spcPct val="70000"/>
              </a:lnSpc>
              <a:spcBef>
                <a:spcPts val="300"/>
              </a:spcBef>
              <a:buFont typeface="Wingdings" pitchFamily="2" charset="2"/>
              <a:buNone/>
            </a:pPr>
            <a:r>
              <a:rPr lang="en-US" altLang="zh-CN" sz="2000" b="0" dirty="0" err="1">
                <a:ea typeface="宋体" pitchFamily="2" charset="-122"/>
              </a:rPr>
              <a:t>int</a:t>
            </a:r>
            <a:r>
              <a:rPr lang="en-US" altLang="zh-CN" sz="2000" b="0" dirty="0">
                <a:ea typeface="宋体" pitchFamily="2" charset="-122"/>
              </a:rPr>
              <a:t> main( )	/* find longest line */</a:t>
            </a:r>
          </a:p>
          <a:p>
            <a:pPr>
              <a:lnSpc>
                <a:spcPct val="70000"/>
              </a:lnSpc>
              <a:spcBef>
                <a:spcPts val="300"/>
              </a:spcBef>
              <a:buFont typeface="Wingdings" pitchFamily="2" charset="2"/>
              <a:buNone/>
            </a:pPr>
            <a:r>
              <a:rPr lang="en-US" altLang="zh-CN" sz="2000" b="0" dirty="0">
                <a:ea typeface="宋体" pitchFamily="2" charset="-122"/>
              </a:rPr>
              <a:t>{</a:t>
            </a:r>
          </a:p>
          <a:p>
            <a:pPr lvl="1">
              <a:lnSpc>
                <a:spcPct val="70000"/>
              </a:lnSpc>
              <a:spcBef>
                <a:spcPts val="300"/>
              </a:spcBef>
              <a:buFont typeface="Wingdings" pitchFamily="2" charset="2"/>
              <a:buNone/>
            </a:pP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len</a:t>
            </a:r>
            <a:r>
              <a:rPr lang="en-US" altLang="zh-CN" sz="2000" dirty="0">
                <a:ea typeface="宋体" pitchFamily="2" charset="-122"/>
              </a:rPr>
              <a:t>;		/* current line length */</a:t>
            </a:r>
          </a:p>
          <a:p>
            <a:pPr lvl="1">
              <a:lnSpc>
                <a:spcPct val="70000"/>
              </a:lnSpc>
              <a:spcBef>
                <a:spcPts val="300"/>
              </a:spcBef>
              <a:buFont typeface="Wingdings" pitchFamily="2" charset="2"/>
              <a:buNone/>
            </a:pPr>
            <a:r>
              <a:rPr lang="en-US" altLang="zh-CN" sz="2000" dirty="0" err="1">
                <a:ea typeface="宋体" pitchFamily="2" charset="-122"/>
              </a:rPr>
              <a:t>int</a:t>
            </a:r>
            <a:r>
              <a:rPr lang="en-US" altLang="zh-CN" sz="2000" dirty="0">
                <a:ea typeface="宋体" pitchFamily="2" charset="-122"/>
              </a:rPr>
              <a:t> max;		/* maximum length seen so far */</a:t>
            </a:r>
          </a:p>
          <a:p>
            <a:pPr lvl="1">
              <a:lnSpc>
                <a:spcPct val="70000"/>
              </a:lnSpc>
              <a:spcBef>
                <a:spcPts val="300"/>
              </a:spcBef>
              <a:buFont typeface="Wingdings" pitchFamily="2" charset="2"/>
              <a:buNone/>
            </a:pPr>
            <a:r>
              <a:rPr lang="en-US" altLang="zh-CN" sz="2000" dirty="0">
                <a:ea typeface="宋体" pitchFamily="2" charset="-122"/>
              </a:rPr>
              <a:t>char line[MAXLINE];	/* current input line */</a:t>
            </a:r>
          </a:p>
          <a:p>
            <a:pPr lvl="1">
              <a:lnSpc>
                <a:spcPct val="70000"/>
              </a:lnSpc>
              <a:spcBef>
                <a:spcPts val="300"/>
              </a:spcBef>
              <a:buFont typeface="Wingdings" pitchFamily="2" charset="2"/>
              <a:buNone/>
            </a:pPr>
            <a:r>
              <a:rPr lang="en-US" altLang="zh-CN" sz="2000" dirty="0">
                <a:ea typeface="宋体" pitchFamily="2" charset="-122"/>
              </a:rPr>
              <a:t>char save[MAXLINE];	/* longest line saved */</a:t>
            </a:r>
          </a:p>
          <a:p>
            <a:pPr lvl="1">
              <a:lnSpc>
                <a:spcPct val="70000"/>
              </a:lnSpc>
              <a:spcBef>
                <a:spcPts val="300"/>
              </a:spcBef>
              <a:buFont typeface="Wingdings" pitchFamily="2" charset="2"/>
              <a:buNone/>
            </a:pPr>
            <a:r>
              <a:rPr lang="en-US" altLang="zh-CN" sz="2000" dirty="0">
                <a:ea typeface="宋体" pitchFamily="2" charset="-122"/>
              </a:rPr>
              <a:t>max = 0;</a:t>
            </a:r>
          </a:p>
          <a:p>
            <a:pPr lvl="1">
              <a:lnSpc>
                <a:spcPct val="70000"/>
              </a:lnSpc>
              <a:spcBef>
                <a:spcPts val="300"/>
              </a:spcBef>
              <a:buFont typeface="Wingdings" pitchFamily="2" charset="2"/>
              <a:buNone/>
            </a:pPr>
            <a:r>
              <a:rPr lang="en-US" altLang="zh-CN" sz="2000" dirty="0">
                <a:ea typeface="宋体" pitchFamily="2" charset="-122"/>
              </a:rPr>
              <a:t>while( gets(line)  != NULL ){</a:t>
            </a:r>
          </a:p>
          <a:p>
            <a:pPr lvl="1">
              <a:lnSpc>
                <a:spcPct val="70000"/>
              </a:lnSpc>
              <a:spcBef>
                <a:spcPts val="300"/>
              </a:spcBef>
              <a:buFont typeface="Wingdings" pitchFamily="2" charset="2"/>
              <a:buNone/>
            </a:pPr>
            <a:r>
              <a:rPr lang="en-US" altLang="zh-CN" sz="2000" dirty="0">
                <a:ea typeface="宋体" pitchFamily="2" charset="-122"/>
              </a:rPr>
              <a:t>          </a:t>
            </a:r>
            <a:r>
              <a:rPr lang="en-US" altLang="zh-CN" sz="2000" dirty="0" err="1">
                <a:ea typeface="宋体" pitchFamily="2" charset="-122"/>
              </a:rPr>
              <a:t>len</a:t>
            </a:r>
            <a:r>
              <a:rPr lang="en-US" altLang="zh-CN" sz="2000" dirty="0">
                <a:ea typeface="宋体" pitchFamily="2" charset="-122"/>
              </a:rPr>
              <a:t> = </a:t>
            </a:r>
            <a:r>
              <a:rPr lang="en-US" altLang="zh-CN" sz="2000" dirty="0" err="1">
                <a:ea typeface="宋体" pitchFamily="2" charset="-122"/>
              </a:rPr>
              <a:t>str_len</a:t>
            </a:r>
            <a:r>
              <a:rPr lang="en-US" altLang="zh-CN" sz="2000" dirty="0">
                <a:ea typeface="宋体" pitchFamily="2" charset="-122"/>
              </a:rPr>
              <a:t>(line);</a:t>
            </a:r>
          </a:p>
          <a:p>
            <a:pPr lvl="2" indent="0">
              <a:lnSpc>
                <a:spcPct val="80000"/>
              </a:lnSpc>
              <a:spcBef>
                <a:spcPts val="300"/>
              </a:spcBef>
              <a:buNone/>
            </a:pPr>
            <a:r>
              <a:rPr lang="en-US" altLang="zh-CN" sz="2000" dirty="0">
                <a:ea typeface="宋体" pitchFamily="2" charset="-122"/>
              </a:rPr>
              <a:t>if( </a:t>
            </a:r>
            <a:r>
              <a:rPr lang="en-US" altLang="zh-CN" sz="2000" dirty="0" err="1">
                <a:ea typeface="宋体" pitchFamily="2" charset="-122"/>
              </a:rPr>
              <a:t>len</a:t>
            </a:r>
            <a:r>
              <a:rPr lang="en-US" altLang="zh-CN" sz="2000" dirty="0">
                <a:ea typeface="宋体" pitchFamily="2" charset="-122"/>
              </a:rPr>
              <a:t> &gt; max ) {</a:t>
            </a:r>
          </a:p>
          <a:p>
            <a:pPr lvl="3" indent="0">
              <a:lnSpc>
                <a:spcPct val="80000"/>
              </a:lnSpc>
              <a:spcBef>
                <a:spcPts val="300"/>
              </a:spcBef>
            </a:pPr>
            <a:r>
              <a:rPr lang="en-US" altLang="zh-CN" sz="2000" dirty="0">
                <a:ea typeface="宋体" pitchFamily="2" charset="-122"/>
              </a:rPr>
              <a:t>max = </a:t>
            </a:r>
            <a:r>
              <a:rPr lang="en-US" altLang="zh-CN" sz="2000" dirty="0" err="1">
                <a:ea typeface="宋体" pitchFamily="2" charset="-122"/>
              </a:rPr>
              <a:t>len</a:t>
            </a:r>
            <a:r>
              <a:rPr lang="en-US" altLang="zh-CN" sz="2000" dirty="0">
                <a:ea typeface="宋体" pitchFamily="2" charset="-122"/>
              </a:rPr>
              <a:t>;</a:t>
            </a:r>
          </a:p>
          <a:p>
            <a:pPr lvl="3" indent="0">
              <a:lnSpc>
                <a:spcPct val="80000"/>
              </a:lnSpc>
              <a:spcBef>
                <a:spcPts val="300"/>
              </a:spcBef>
            </a:pPr>
            <a:r>
              <a:rPr lang="en-US" altLang="zh-CN" sz="2000" dirty="0" err="1">
                <a:ea typeface="宋体" pitchFamily="2" charset="-122"/>
              </a:rPr>
              <a:t>str_copy</a:t>
            </a:r>
            <a:r>
              <a:rPr lang="en-US" altLang="zh-CN" sz="2000" dirty="0">
                <a:ea typeface="宋体" pitchFamily="2" charset="-122"/>
              </a:rPr>
              <a:t>(save, line);</a:t>
            </a:r>
          </a:p>
          <a:p>
            <a:pPr lvl="2" indent="0">
              <a:lnSpc>
                <a:spcPct val="80000"/>
              </a:lnSpc>
              <a:spcBef>
                <a:spcPts val="300"/>
              </a:spcBef>
              <a:buNone/>
            </a:pPr>
            <a:r>
              <a:rPr lang="en-US" altLang="zh-CN" sz="2000" dirty="0">
                <a:ea typeface="宋体" pitchFamily="2" charset="-122"/>
              </a:rPr>
              <a:t>}</a:t>
            </a:r>
          </a:p>
          <a:p>
            <a:pPr lvl="1">
              <a:lnSpc>
                <a:spcPct val="70000"/>
              </a:lnSpc>
              <a:spcBef>
                <a:spcPts val="300"/>
              </a:spcBef>
              <a:buFont typeface="Wingdings" pitchFamily="2" charset="2"/>
              <a:buNone/>
            </a:pPr>
            <a:r>
              <a:rPr lang="en-US" altLang="zh-CN" sz="2000" dirty="0">
                <a:ea typeface="宋体" pitchFamily="2" charset="-122"/>
              </a:rPr>
              <a:t>}</a:t>
            </a:r>
          </a:p>
          <a:p>
            <a:pPr lvl="1">
              <a:lnSpc>
                <a:spcPct val="70000"/>
              </a:lnSpc>
              <a:spcBef>
                <a:spcPts val="300"/>
              </a:spcBef>
              <a:buFont typeface="Wingdings" pitchFamily="2" charset="2"/>
              <a:buNone/>
            </a:pPr>
            <a:r>
              <a:rPr lang="en-US" altLang="zh-CN" sz="2000" dirty="0">
                <a:ea typeface="宋体" pitchFamily="2" charset="-122"/>
              </a:rPr>
              <a:t>if( max &gt; 0)</a:t>
            </a:r>
          </a:p>
          <a:p>
            <a:pPr lvl="2" indent="0">
              <a:lnSpc>
                <a:spcPct val="80000"/>
              </a:lnSpc>
              <a:spcBef>
                <a:spcPts val="300"/>
              </a:spcBef>
              <a:buNone/>
            </a:pPr>
            <a:r>
              <a:rPr lang="en-US" altLang="zh-CN" sz="2000" dirty="0" err="1">
                <a:ea typeface="宋体" pitchFamily="2" charset="-122"/>
              </a:rPr>
              <a:t>printf</a:t>
            </a:r>
            <a:r>
              <a:rPr lang="en-US" altLang="zh-CN" sz="2000" dirty="0">
                <a:ea typeface="宋体" pitchFamily="2" charset="-122"/>
              </a:rPr>
              <a:t>(“%s”, save);</a:t>
            </a:r>
          </a:p>
          <a:p>
            <a:pPr>
              <a:lnSpc>
                <a:spcPct val="70000"/>
              </a:lnSpc>
              <a:spcBef>
                <a:spcPts val="300"/>
              </a:spcBef>
              <a:buFont typeface="Wingdings" pitchFamily="2" charset="2"/>
              <a:buNone/>
            </a:pPr>
            <a:r>
              <a:rPr lang="en-US" altLang="zh-CN" sz="2000" b="0" dirty="0">
                <a:ea typeface="宋体" pitchFamily="2" charset="-122"/>
              </a:rPr>
              <a:t>         return 0;</a:t>
            </a:r>
          </a:p>
          <a:p>
            <a:pPr>
              <a:lnSpc>
                <a:spcPct val="70000"/>
              </a:lnSpc>
              <a:spcBef>
                <a:spcPts val="300"/>
              </a:spcBef>
              <a:buFont typeface="Wingdings" pitchFamily="2" charset="2"/>
              <a:buNone/>
            </a:pPr>
            <a:r>
              <a:rPr lang="en-US" altLang="zh-CN" sz="2000" b="0" dirty="0">
                <a:ea typeface="宋体" pitchFamily="2" charset="-122"/>
              </a:rPr>
              <a:t>}</a:t>
            </a:r>
          </a:p>
          <a:p>
            <a:pPr>
              <a:lnSpc>
                <a:spcPct val="70000"/>
              </a:lnSpc>
              <a:spcBef>
                <a:spcPts val="300"/>
              </a:spcBef>
              <a:buFont typeface="Wingdings" pitchFamily="2" charset="2"/>
              <a:buNone/>
            </a:pPr>
            <a:endParaRPr lang="en-US" altLang="zh-CN" sz="2000" b="0" dirty="0">
              <a:ea typeface="宋体" pitchFamily="2" charset="-122"/>
            </a:endParaRPr>
          </a:p>
        </p:txBody>
      </p:sp>
      <p:sp>
        <p:nvSpPr>
          <p:cNvPr id="138246" name="AutoShape 6"/>
          <p:cNvSpPr>
            <a:spLocks noChangeArrowheads="1"/>
          </p:cNvSpPr>
          <p:nvPr/>
        </p:nvSpPr>
        <p:spPr bwMode="auto">
          <a:xfrm>
            <a:off x="5477185" y="4150041"/>
            <a:ext cx="6727515" cy="2061325"/>
          </a:xfrm>
          <a:prstGeom prst="wedgeEllipseCallout">
            <a:avLst>
              <a:gd name="adj1" fmla="val -62256"/>
              <a:gd name="adj2" fmla="val -42679"/>
            </a:avLst>
          </a:prstGeom>
          <a:solidFill>
            <a:srgbClr val="0033CC"/>
          </a:solidFill>
          <a:ln w="9525">
            <a:noFill/>
            <a:miter lim="800000"/>
            <a:headEnd/>
            <a:tailEnd/>
          </a:ln>
        </p:spPr>
        <p:txBody>
          <a:bodyPr lIns="108932" tIns="54466" rIns="108932" bIns="54466"/>
          <a:lstStyle/>
          <a:p>
            <a:pPr algn="ctr"/>
            <a:r>
              <a:rPr lang="en-US" altLang="zh-CN" dirty="0">
                <a:solidFill>
                  <a:schemeClr val="bg1"/>
                </a:solidFill>
              </a:rPr>
              <a:t>char* gets(char s[ ])</a:t>
            </a:r>
            <a:r>
              <a:rPr lang="zh-CN" altLang="en-US" dirty="0">
                <a:solidFill>
                  <a:schemeClr val="bg1"/>
                </a:solidFill>
              </a:rPr>
              <a:t>从标准输入中读入一行到数组</a:t>
            </a:r>
            <a:r>
              <a:rPr lang="en-US" altLang="zh-CN" dirty="0">
                <a:solidFill>
                  <a:schemeClr val="bg1"/>
                </a:solidFill>
              </a:rPr>
              <a:t>s</a:t>
            </a:r>
            <a:r>
              <a:rPr lang="zh-CN" altLang="en-US" dirty="0">
                <a:solidFill>
                  <a:schemeClr val="bg1"/>
                </a:solidFill>
              </a:rPr>
              <a:t>中，但换行符不读入，数组以’</a:t>
            </a:r>
            <a:r>
              <a:rPr lang="en-US" altLang="zh-CN" dirty="0">
                <a:solidFill>
                  <a:schemeClr val="bg1"/>
                </a:solidFill>
              </a:rPr>
              <a:t>\0’</a:t>
            </a:r>
            <a:r>
              <a:rPr lang="zh-CN" altLang="en-US" dirty="0">
                <a:solidFill>
                  <a:schemeClr val="bg1"/>
                </a:solidFill>
              </a:rPr>
              <a:t>结束。若输入结束或发生错误，则返回</a:t>
            </a:r>
            <a:r>
              <a:rPr lang="en-US" altLang="zh-CN" dirty="0">
                <a:solidFill>
                  <a:schemeClr val="bg1"/>
                </a:solidFill>
              </a:rPr>
              <a:t>NULL</a:t>
            </a:r>
          </a:p>
          <a:p>
            <a:pPr algn="ctr"/>
            <a:endParaRPr lang="en-US" altLang="zh-CN" sz="2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6"/>
                                        </p:tgtEl>
                                        <p:attrNameLst>
                                          <p:attrName>style.visibility</p:attrName>
                                        </p:attrNameLst>
                                      </p:cBhvr>
                                      <p:to>
                                        <p:strVal val="visible"/>
                                      </p:to>
                                    </p:set>
                                    <p:animEffect transition="in" filter="dissolve">
                                      <p:cBhvr>
                                        <p:cTn id="7"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392927" y="4366116"/>
            <a:ext cx="9484069" cy="2493473"/>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p>
            <a:pPr marL="332849" indent="-332849" defTabSz="1089325">
              <a:lnSpc>
                <a:spcPct val="80000"/>
              </a:lnSpc>
              <a:spcBef>
                <a:spcPts val="1200"/>
              </a:spcBef>
              <a:buClr>
                <a:srgbClr val="D60093"/>
              </a:buClr>
              <a:buSzPct val="70000"/>
              <a:buFont typeface="Wingdings" pitchFamily="2" charset="2"/>
              <a:buChar char="n"/>
              <a:defRPr/>
            </a:pPr>
            <a:r>
              <a:rPr lang="zh-CN" altLang="en-US" kern="0" dirty="0">
                <a:latin typeface="+mn-lt"/>
              </a:rPr>
              <a:t>一个错误的</a:t>
            </a:r>
            <a:r>
              <a:rPr lang="en-US" altLang="zh-CN" kern="0" dirty="0" err="1">
                <a:latin typeface="+mn-lt"/>
              </a:rPr>
              <a:t>str_len</a:t>
            </a:r>
            <a:r>
              <a:rPr lang="zh-CN" altLang="en-US" kern="0" dirty="0">
                <a:latin typeface="+mn-lt"/>
              </a:rPr>
              <a:t>函数实现案例：</a:t>
            </a:r>
            <a:endParaRPr lang="zh-CN" altLang="en-US" sz="2900" kern="0" dirty="0">
              <a:latin typeface="+mn-lt"/>
            </a:endParaRPr>
          </a:p>
          <a:p>
            <a:pPr marL="822668" lvl="1" indent="-353653">
              <a:lnSpc>
                <a:spcPts val="1430"/>
              </a:lnSpc>
              <a:spcBef>
                <a:spcPts val="1200"/>
              </a:spcBef>
              <a:buClr>
                <a:srgbClr val="D60093"/>
              </a:buClr>
              <a:buSzPct val="65000"/>
            </a:pPr>
            <a:r>
              <a:rPr lang="en-US" altLang="zh-CN" b="0" dirty="0" err="1">
                <a:latin typeface="楷体" pitchFamily="49" charset="-122"/>
              </a:rPr>
              <a:t>int</a:t>
            </a:r>
            <a:r>
              <a:rPr lang="en-US" altLang="zh-CN" b="0" dirty="0">
                <a:latin typeface="楷体" pitchFamily="49" charset="-122"/>
              </a:rPr>
              <a:t> </a:t>
            </a:r>
            <a:r>
              <a:rPr lang="en-US" altLang="zh-CN" b="0" dirty="0" err="1">
                <a:latin typeface="楷体" pitchFamily="49" charset="-122"/>
              </a:rPr>
              <a:t>str_len</a:t>
            </a:r>
            <a:r>
              <a:rPr lang="en-US" altLang="zh-CN" b="0" dirty="0">
                <a:latin typeface="楷体" pitchFamily="49" charset="-122"/>
              </a:rPr>
              <a:t>(char s[ ])</a:t>
            </a:r>
          </a:p>
          <a:p>
            <a:pPr marL="822668" lvl="1" indent="-353653">
              <a:lnSpc>
                <a:spcPts val="1430"/>
              </a:lnSpc>
              <a:spcBef>
                <a:spcPts val="1200"/>
              </a:spcBef>
              <a:buClr>
                <a:srgbClr val="D60093"/>
              </a:buClr>
              <a:buSzPct val="65000"/>
            </a:pPr>
            <a:r>
              <a:rPr lang="en-US" altLang="zh-CN" b="0" dirty="0">
                <a:latin typeface="楷体" pitchFamily="49" charset="-122"/>
              </a:rPr>
              <a:t>{</a:t>
            </a:r>
          </a:p>
          <a:p>
            <a:pPr marL="822668" lvl="1" indent="-353653">
              <a:lnSpc>
                <a:spcPts val="1430"/>
              </a:lnSpc>
              <a:spcBef>
                <a:spcPts val="1200"/>
              </a:spcBef>
              <a:buClr>
                <a:srgbClr val="D60093"/>
              </a:buClr>
              <a:buSzPct val="65000"/>
            </a:pPr>
            <a:r>
              <a:rPr lang="en-US" altLang="zh-CN" b="0" dirty="0">
                <a:latin typeface="楷体" pitchFamily="49" charset="-122"/>
              </a:rPr>
              <a:t>    </a:t>
            </a:r>
            <a:r>
              <a:rPr lang="en-US" altLang="zh-CN" b="0" dirty="0" err="1">
                <a:latin typeface="楷体" pitchFamily="49" charset="-122"/>
              </a:rPr>
              <a:t>int</a:t>
            </a:r>
            <a:r>
              <a:rPr lang="en-US" altLang="zh-CN" b="0" dirty="0">
                <a:latin typeface="楷体" pitchFamily="49" charset="-122"/>
              </a:rPr>
              <a:t> </a:t>
            </a:r>
            <a:r>
              <a:rPr lang="en-US" altLang="zh-CN" b="0" dirty="0" err="1">
                <a:latin typeface="楷体" pitchFamily="49" charset="-122"/>
              </a:rPr>
              <a:t>i</a:t>
            </a:r>
            <a:r>
              <a:rPr lang="en-US" altLang="zh-CN" b="0" dirty="0">
                <a:latin typeface="楷体" pitchFamily="49" charset="-122"/>
              </a:rPr>
              <a:t> = 0;</a:t>
            </a:r>
          </a:p>
          <a:p>
            <a:pPr marL="822668" lvl="1" indent="-353653">
              <a:lnSpc>
                <a:spcPts val="1430"/>
              </a:lnSpc>
              <a:spcBef>
                <a:spcPts val="1200"/>
              </a:spcBef>
              <a:buClr>
                <a:srgbClr val="D60093"/>
              </a:buClr>
              <a:buSzPct val="65000"/>
            </a:pPr>
            <a:r>
              <a:rPr lang="en-US" altLang="zh-CN" b="0" dirty="0">
                <a:latin typeface="楷体" pitchFamily="49" charset="-122"/>
              </a:rPr>
              <a:t>    while(s[</a:t>
            </a:r>
            <a:r>
              <a:rPr lang="en-US" altLang="zh-CN" b="0" dirty="0" err="1">
                <a:latin typeface="楷体" pitchFamily="49" charset="-122"/>
              </a:rPr>
              <a:t>i</a:t>
            </a:r>
            <a:r>
              <a:rPr lang="en-US" altLang="zh-CN" b="0" dirty="0">
                <a:latin typeface="楷体" pitchFamily="49" charset="-122"/>
              </a:rPr>
              <a:t>++] != ‘\0’);</a:t>
            </a:r>
          </a:p>
          <a:p>
            <a:pPr marL="822668" lvl="1" indent="-353653">
              <a:lnSpc>
                <a:spcPts val="1430"/>
              </a:lnSpc>
              <a:spcBef>
                <a:spcPts val="1200"/>
              </a:spcBef>
              <a:buClr>
                <a:srgbClr val="D60093"/>
              </a:buClr>
              <a:buSzPct val="65000"/>
            </a:pPr>
            <a:r>
              <a:rPr lang="en-US" altLang="zh-CN" b="0" dirty="0">
                <a:latin typeface="楷体" pitchFamily="49" charset="-122"/>
              </a:rPr>
              <a:t>    return </a:t>
            </a:r>
            <a:r>
              <a:rPr lang="en-US" altLang="zh-CN" b="0" dirty="0" err="1">
                <a:latin typeface="楷体" pitchFamily="49" charset="-122"/>
              </a:rPr>
              <a:t>i</a:t>
            </a:r>
            <a:r>
              <a:rPr lang="en-US" altLang="zh-CN" b="0" dirty="0">
                <a:latin typeface="楷体" pitchFamily="49" charset="-122"/>
              </a:rPr>
              <a:t>;</a:t>
            </a:r>
          </a:p>
          <a:p>
            <a:pPr marL="822668" lvl="1" indent="-353653">
              <a:lnSpc>
                <a:spcPts val="1430"/>
              </a:lnSpc>
              <a:spcBef>
                <a:spcPts val="1200"/>
              </a:spcBef>
              <a:buClr>
                <a:srgbClr val="D60093"/>
              </a:buClr>
              <a:buSzPct val="65000"/>
            </a:pPr>
            <a:r>
              <a:rPr lang="en-US" altLang="zh-CN" b="0" dirty="0">
                <a:latin typeface="楷体" pitchFamily="49" charset="-122"/>
              </a:rPr>
              <a:t>}</a:t>
            </a:r>
          </a:p>
        </p:txBody>
      </p:sp>
      <p:sp>
        <p:nvSpPr>
          <p:cNvPr id="37891" name="灯片编号占位符 4"/>
          <p:cNvSpPr>
            <a:spLocks noGrp="1"/>
          </p:cNvSpPr>
          <p:nvPr>
            <p:ph type="sldNum" sz="quarter" idx="11"/>
          </p:nvPr>
        </p:nvSpPr>
        <p:spPr>
          <a:noFill/>
        </p:spPr>
        <p:txBody>
          <a:bodyPr/>
          <a:lstStyle/>
          <a:p>
            <a:fld id="{3AEE2EA1-2280-433D-9BA4-FB369F3B48CC}" type="slidenum">
              <a:rPr lang="en-US" altLang="zh-CN" smtClean="0"/>
              <a:pPr/>
              <a:t>59</a:t>
            </a:fld>
            <a:endParaRPr lang="en-US" altLang="zh-CN"/>
          </a:p>
        </p:txBody>
      </p:sp>
      <p:sp>
        <p:nvSpPr>
          <p:cNvPr id="378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：常见问题分析</a:t>
            </a:r>
          </a:p>
        </p:txBody>
      </p:sp>
      <p:sp>
        <p:nvSpPr>
          <p:cNvPr id="139267" name="Rectangle 3"/>
          <p:cNvSpPr>
            <a:spLocks noGrp="1" noChangeArrowheads="1"/>
          </p:cNvSpPr>
          <p:nvPr>
            <p:ph type="body" idx="1"/>
          </p:nvPr>
        </p:nvSpPr>
        <p:spPr>
          <a:xfrm>
            <a:off x="1296816" y="1269057"/>
            <a:ext cx="9484069" cy="3385159"/>
          </a:xfrm>
        </p:spPr>
        <p:txBody>
          <a:bodyPr/>
          <a:lstStyle/>
          <a:p>
            <a:pPr>
              <a:lnSpc>
                <a:spcPct val="80000"/>
              </a:lnSpc>
              <a:spcBef>
                <a:spcPts val="1200"/>
              </a:spcBef>
            </a:pPr>
            <a:r>
              <a:rPr lang="zh-CN" altLang="en-US" sz="2400" dirty="0">
                <a:ea typeface="宋体" pitchFamily="2" charset="-122"/>
              </a:rPr>
              <a:t>一个错误的</a:t>
            </a:r>
            <a:r>
              <a:rPr lang="en-US" altLang="zh-CN" sz="2400" dirty="0" err="1">
                <a:ea typeface="宋体" pitchFamily="2" charset="-122"/>
              </a:rPr>
              <a:t>str_copy</a:t>
            </a:r>
            <a:r>
              <a:rPr lang="zh-CN" altLang="en-US" sz="2400" dirty="0">
                <a:ea typeface="宋体" pitchFamily="2" charset="-122"/>
              </a:rPr>
              <a:t>函数实现案例：</a:t>
            </a:r>
            <a:endParaRPr lang="zh-CN" altLang="en-US" dirty="0">
              <a:ea typeface="宋体" pitchFamily="2" charset="-122"/>
            </a:endParaRPr>
          </a:p>
          <a:p>
            <a:pPr lvl="1">
              <a:lnSpc>
                <a:spcPts val="1430"/>
              </a:lnSpc>
              <a:spcBef>
                <a:spcPts val="1200"/>
              </a:spcBef>
              <a:buNone/>
            </a:pPr>
            <a:r>
              <a:rPr lang="en-US" altLang="zh-CN" sz="2400" dirty="0">
                <a:ea typeface="宋体" pitchFamily="2" charset="-122"/>
              </a:rPr>
              <a:t>void </a:t>
            </a:r>
            <a:r>
              <a:rPr lang="en-US" altLang="zh-CN" sz="2400" dirty="0" err="1">
                <a:ea typeface="宋体" pitchFamily="2" charset="-122"/>
              </a:rPr>
              <a:t>str_copy</a:t>
            </a:r>
            <a:r>
              <a:rPr lang="en-US" altLang="zh-CN" sz="2400" dirty="0">
                <a:ea typeface="宋体" pitchFamily="2" charset="-122"/>
              </a:rPr>
              <a:t>(char s[], char t[])</a:t>
            </a:r>
          </a:p>
          <a:p>
            <a:pPr lvl="1">
              <a:lnSpc>
                <a:spcPts val="1430"/>
              </a:lnSpc>
              <a:spcBef>
                <a:spcPts val="1200"/>
              </a:spcBef>
              <a:buNone/>
            </a:pPr>
            <a:r>
              <a:rPr lang="en-US" altLang="zh-CN" sz="2400" dirty="0">
                <a:ea typeface="宋体" pitchFamily="2" charset="-122"/>
              </a:rPr>
              <a:t>{</a:t>
            </a:r>
          </a:p>
          <a:p>
            <a:pPr lvl="1">
              <a:lnSpc>
                <a:spcPts val="1430"/>
              </a:lnSpc>
              <a:spcBef>
                <a:spcPts val="1200"/>
              </a:spcBef>
              <a:buNone/>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 0;</a:t>
            </a:r>
          </a:p>
          <a:p>
            <a:pPr lvl="1">
              <a:lnSpc>
                <a:spcPts val="1430"/>
              </a:lnSpc>
              <a:spcBef>
                <a:spcPts val="1200"/>
              </a:spcBef>
              <a:buNone/>
            </a:pPr>
            <a:r>
              <a:rPr lang="en-US" altLang="zh-CN" sz="2400" dirty="0">
                <a:ea typeface="宋体" pitchFamily="2" charset="-122"/>
              </a:rPr>
              <a:t>    while(t[</a:t>
            </a:r>
            <a:r>
              <a:rPr lang="en-US" altLang="zh-CN" sz="2400" dirty="0" err="1">
                <a:ea typeface="宋体" pitchFamily="2" charset="-122"/>
              </a:rPr>
              <a:t>i</a:t>
            </a:r>
            <a:r>
              <a:rPr lang="en-US" altLang="zh-CN" sz="2400" dirty="0">
                <a:ea typeface="宋体" pitchFamily="2" charset="-122"/>
              </a:rPr>
              <a:t>] != ‘\0’){</a:t>
            </a:r>
          </a:p>
          <a:p>
            <a:pPr lvl="1">
              <a:lnSpc>
                <a:spcPts val="1430"/>
              </a:lnSpc>
              <a:spcBef>
                <a:spcPts val="1200"/>
              </a:spcBef>
              <a:buNone/>
            </a:pPr>
            <a:r>
              <a:rPr lang="en-US" altLang="zh-CN" sz="2400" dirty="0">
                <a:ea typeface="宋体" pitchFamily="2" charset="-122"/>
              </a:rPr>
              <a:t>       s[</a:t>
            </a:r>
            <a:r>
              <a:rPr lang="en-US" altLang="zh-CN" sz="2400" dirty="0" err="1">
                <a:ea typeface="宋体" pitchFamily="2" charset="-122"/>
              </a:rPr>
              <a:t>i</a:t>
            </a:r>
            <a:r>
              <a:rPr lang="en-US" altLang="zh-CN" sz="2400" dirty="0">
                <a:ea typeface="宋体" pitchFamily="2" charset="-122"/>
              </a:rPr>
              <a:t>] = t[</a:t>
            </a:r>
            <a:r>
              <a:rPr lang="en-US" altLang="zh-CN" sz="2400" dirty="0" err="1">
                <a:ea typeface="宋体" pitchFamily="2" charset="-122"/>
              </a:rPr>
              <a:t>i</a:t>
            </a:r>
            <a:r>
              <a:rPr lang="en-US" altLang="zh-CN" sz="2400" dirty="0">
                <a:ea typeface="宋体" pitchFamily="2" charset="-122"/>
              </a:rPr>
              <a:t>];</a:t>
            </a:r>
          </a:p>
          <a:p>
            <a:pPr lvl="1">
              <a:lnSpc>
                <a:spcPts val="1430"/>
              </a:lnSpc>
              <a:spcBef>
                <a:spcPts val="1200"/>
              </a:spcBef>
              <a:buNone/>
            </a:pP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a:t>
            </a:r>
          </a:p>
          <a:p>
            <a:pPr lvl="1">
              <a:lnSpc>
                <a:spcPts val="1430"/>
              </a:lnSpc>
              <a:spcBef>
                <a:spcPts val="1200"/>
              </a:spcBef>
              <a:buNone/>
            </a:pPr>
            <a:r>
              <a:rPr lang="en-US" altLang="zh-CN" sz="2400" dirty="0">
                <a:ea typeface="宋体" pitchFamily="2" charset="-122"/>
              </a:rPr>
              <a:t>    }</a:t>
            </a:r>
          </a:p>
          <a:p>
            <a:pPr lvl="1">
              <a:lnSpc>
                <a:spcPts val="1430"/>
              </a:lnSpc>
              <a:spcBef>
                <a:spcPts val="1200"/>
              </a:spcBef>
              <a:buNone/>
            </a:pPr>
            <a:r>
              <a:rPr lang="en-US" altLang="zh-CN" sz="2400" dirty="0">
                <a:ea typeface="宋体" pitchFamily="2" charset="-122"/>
              </a:rPr>
              <a:t> }</a:t>
            </a:r>
            <a:endParaRPr lang="en-US" altLang="zh-CN" dirty="0">
              <a:ea typeface="宋体" pitchFamily="2" charset="-122"/>
            </a:endParaRPr>
          </a:p>
          <a:p>
            <a:pPr lvl="1">
              <a:lnSpc>
                <a:spcPct val="80000"/>
              </a:lnSpc>
              <a:spcBef>
                <a:spcPts val="1200"/>
              </a:spcBef>
              <a:buFont typeface="Wingdings" pitchFamily="2" charset="2"/>
              <a:buNone/>
            </a:pPr>
            <a:endParaRPr lang="en-US" altLang="zh-CN" dirty="0">
              <a:ea typeface="宋体" pitchFamily="2" charset="-122"/>
            </a:endParaRPr>
          </a:p>
        </p:txBody>
      </p:sp>
      <p:sp>
        <p:nvSpPr>
          <p:cNvPr id="139268" name="Text Box 4"/>
          <p:cNvSpPr txBox="1">
            <a:spLocks noChangeArrowheads="1"/>
          </p:cNvSpPr>
          <p:nvPr/>
        </p:nvSpPr>
        <p:spPr bwMode="auto">
          <a:xfrm>
            <a:off x="6892694" y="3357770"/>
            <a:ext cx="5312012" cy="848660"/>
          </a:xfrm>
          <a:prstGeom prst="rect">
            <a:avLst/>
          </a:prstGeom>
          <a:noFill/>
          <a:ln w="9525">
            <a:noFill/>
            <a:miter lim="800000"/>
            <a:headEnd/>
            <a:tailEnd/>
          </a:ln>
        </p:spPr>
        <p:txBody>
          <a:bodyPr lIns="108932" tIns="54466" rIns="108932" bIns="54466">
            <a:spAutoFit/>
          </a:bodyPr>
          <a:lstStyle/>
          <a:p>
            <a:r>
              <a:rPr lang="zh-CN" altLang="en-US" dirty="0">
                <a:solidFill>
                  <a:schemeClr val="accent2"/>
                </a:solidFill>
                <a:latin typeface="楷体" pitchFamily="49" charset="-122"/>
                <a:ea typeface="楷体" pitchFamily="49" charset="-122"/>
              </a:rPr>
              <a:t>错误原因：字符串结束符</a:t>
            </a:r>
            <a:r>
              <a:rPr lang="en-US" altLang="zh-CN" dirty="0">
                <a:solidFill>
                  <a:schemeClr val="accent2"/>
                </a:solidFill>
                <a:latin typeface="楷体" pitchFamily="49" charset="-122"/>
                <a:ea typeface="楷体" pitchFamily="49" charset="-122"/>
              </a:rPr>
              <a:t>(‘\0’)</a:t>
            </a:r>
            <a:r>
              <a:rPr lang="zh-CN" altLang="en-US" dirty="0">
                <a:solidFill>
                  <a:schemeClr val="accent2"/>
                </a:solidFill>
                <a:latin typeface="楷体" pitchFamily="49" charset="-122"/>
                <a:ea typeface="楷体" pitchFamily="49" charset="-122"/>
              </a:rPr>
              <a:t>没有拷贝到字符串</a:t>
            </a:r>
            <a:r>
              <a:rPr lang="en-US" altLang="zh-CN" dirty="0">
                <a:solidFill>
                  <a:schemeClr val="accent2"/>
                </a:solidFill>
                <a:latin typeface="楷体" pitchFamily="49" charset="-122"/>
                <a:ea typeface="楷体" pitchFamily="49" charset="-122"/>
              </a:rPr>
              <a:t>s</a:t>
            </a:r>
            <a:r>
              <a:rPr lang="zh-CN" altLang="en-US" dirty="0">
                <a:solidFill>
                  <a:schemeClr val="accent2"/>
                </a:solidFill>
                <a:latin typeface="楷体" pitchFamily="49" charset="-122"/>
                <a:ea typeface="楷体" pitchFamily="49" charset="-122"/>
              </a:rPr>
              <a:t>中。</a:t>
            </a:r>
          </a:p>
        </p:txBody>
      </p:sp>
      <p:sp>
        <p:nvSpPr>
          <p:cNvPr id="8" name="Text Box 4"/>
          <p:cNvSpPr txBox="1">
            <a:spLocks noChangeArrowheads="1"/>
          </p:cNvSpPr>
          <p:nvPr/>
        </p:nvSpPr>
        <p:spPr bwMode="auto">
          <a:xfrm>
            <a:off x="6892694" y="5014337"/>
            <a:ext cx="5312012" cy="479328"/>
          </a:xfrm>
          <a:prstGeom prst="rect">
            <a:avLst/>
          </a:prstGeom>
          <a:noFill/>
          <a:ln w="9525">
            <a:noFill/>
            <a:miter lim="800000"/>
            <a:headEnd/>
            <a:tailEnd/>
          </a:ln>
        </p:spPr>
        <p:txBody>
          <a:bodyPr lIns="108932" tIns="54466" rIns="108932" bIns="54466">
            <a:spAutoFit/>
          </a:bodyPr>
          <a:lstStyle/>
          <a:p>
            <a:r>
              <a:rPr lang="zh-CN" altLang="en-US" dirty="0">
                <a:solidFill>
                  <a:schemeClr val="accent2"/>
                </a:solidFill>
                <a:latin typeface="楷体" pitchFamily="49" charset="-122"/>
                <a:ea typeface="楷体" pitchFamily="49" charset="-122"/>
              </a:rPr>
              <a:t>错误原因：字符串长度多算了一个。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animEffect transition="in" filter="blinds(horizontal)">
                                      <p:cBhvr>
                                        <p:cTn id="7" dur="500"/>
                                        <p:tgtEl>
                                          <p:spTgt spid="1392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267">
                                            <p:txEl>
                                              <p:pRg st="2" end="2"/>
                                            </p:txEl>
                                          </p:spTgt>
                                        </p:tgtEl>
                                        <p:attrNameLst>
                                          <p:attrName>style.visibility</p:attrName>
                                        </p:attrNameLst>
                                      </p:cBhvr>
                                      <p:to>
                                        <p:strVal val="visible"/>
                                      </p:to>
                                    </p:set>
                                    <p:animEffect transition="in" filter="blinds(horizontal)">
                                      <p:cBhvr>
                                        <p:cTn id="10" dur="500"/>
                                        <p:tgtEl>
                                          <p:spTgt spid="1392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9267">
                                            <p:txEl>
                                              <p:pRg st="3" end="3"/>
                                            </p:txEl>
                                          </p:spTgt>
                                        </p:tgtEl>
                                        <p:attrNameLst>
                                          <p:attrName>style.visibility</p:attrName>
                                        </p:attrNameLst>
                                      </p:cBhvr>
                                      <p:to>
                                        <p:strVal val="visible"/>
                                      </p:to>
                                    </p:set>
                                    <p:animEffect transition="in" filter="blinds(horizontal)">
                                      <p:cBhvr>
                                        <p:cTn id="13" dur="500"/>
                                        <p:tgtEl>
                                          <p:spTgt spid="1392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9267">
                                            <p:txEl>
                                              <p:pRg st="4" end="4"/>
                                            </p:txEl>
                                          </p:spTgt>
                                        </p:tgtEl>
                                        <p:attrNameLst>
                                          <p:attrName>style.visibility</p:attrName>
                                        </p:attrNameLst>
                                      </p:cBhvr>
                                      <p:to>
                                        <p:strVal val="visible"/>
                                      </p:to>
                                    </p:set>
                                    <p:animEffect transition="in" filter="blinds(horizontal)">
                                      <p:cBhvr>
                                        <p:cTn id="16" dur="500"/>
                                        <p:tgtEl>
                                          <p:spTgt spid="13926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9267">
                                            <p:txEl>
                                              <p:pRg st="5" end="5"/>
                                            </p:txEl>
                                          </p:spTgt>
                                        </p:tgtEl>
                                        <p:attrNameLst>
                                          <p:attrName>style.visibility</p:attrName>
                                        </p:attrNameLst>
                                      </p:cBhvr>
                                      <p:to>
                                        <p:strVal val="visible"/>
                                      </p:to>
                                    </p:set>
                                    <p:animEffect transition="in" filter="blinds(horizontal)">
                                      <p:cBhvr>
                                        <p:cTn id="19" dur="500"/>
                                        <p:tgtEl>
                                          <p:spTgt spid="13926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9267">
                                            <p:txEl>
                                              <p:pRg st="6" end="6"/>
                                            </p:txEl>
                                          </p:spTgt>
                                        </p:tgtEl>
                                        <p:attrNameLst>
                                          <p:attrName>style.visibility</p:attrName>
                                        </p:attrNameLst>
                                      </p:cBhvr>
                                      <p:to>
                                        <p:strVal val="visible"/>
                                      </p:to>
                                    </p:set>
                                    <p:animEffect transition="in" filter="blinds(horizontal)">
                                      <p:cBhvr>
                                        <p:cTn id="22" dur="500"/>
                                        <p:tgtEl>
                                          <p:spTgt spid="13926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9267">
                                            <p:txEl>
                                              <p:pRg st="7" end="7"/>
                                            </p:txEl>
                                          </p:spTgt>
                                        </p:tgtEl>
                                        <p:attrNameLst>
                                          <p:attrName>style.visibility</p:attrName>
                                        </p:attrNameLst>
                                      </p:cBhvr>
                                      <p:to>
                                        <p:strVal val="visible"/>
                                      </p:to>
                                    </p:set>
                                    <p:animEffect transition="in" filter="blinds(horizontal)">
                                      <p:cBhvr>
                                        <p:cTn id="25" dur="500"/>
                                        <p:tgtEl>
                                          <p:spTgt spid="139267">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9267">
                                            <p:txEl>
                                              <p:pRg st="8" end="8"/>
                                            </p:txEl>
                                          </p:spTgt>
                                        </p:tgtEl>
                                        <p:attrNameLst>
                                          <p:attrName>style.visibility</p:attrName>
                                        </p:attrNameLst>
                                      </p:cBhvr>
                                      <p:to>
                                        <p:strVal val="visible"/>
                                      </p:to>
                                    </p:set>
                                    <p:animEffect transition="in" filter="blinds(horizontal)">
                                      <p:cBhvr>
                                        <p:cTn id="28" dur="500"/>
                                        <p:tgtEl>
                                          <p:spTgt spid="139267">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9268"/>
                                        </p:tgtEl>
                                        <p:attrNameLst>
                                          <p:attrName>style.visibility</p:attrName>
                                        </p:attrNameLst>
                                      </p:cBhvr>
                                      <p:to>
                                        <p:strVal val="visible"/>
                                      </p:to>
                                    </p:set>
                                    <p:anim calcmode="lin" valueType="num">
                                      <p:cBhvr additive="base">
                                        <p:cTn id="33" dur="1000" fill="hold"/>
                                        <p:tgtEl>
                                          <p:spTgt spid="139268"/>
                                        </p:tgtEl>
                                        <p:attrNameLst>
                                          <p:attrName>ppt_x</p:attrName>
                                        </p:attrNameLst>
                                      </p:cBhvr>
                                      <p:tavLst>
                                        <p:tav tm="0">
                                          <p:val>
                                            <p:strVal val="#ppt_x"/>
                                          </p:val>
                                        </p:tav>
                                        <p:tav tm="100000">
                                          <p:val>
                                            <p:strVal val="#ppt_x"/>
                                          </p:val>
                                        </p:tav>
                                      </p:tavLst>
                                    </p:anim>
                                    <p:anim calcmode="lin" valueType="num">
                                      <p:cBhvr additive="base">
                                        <p:cTn id="34" dur="1000" fill="hold"/>
                                        <p:tgtEl>
                                          <p:spTgt spid="13926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blinds(horizontal)">
                                      <p:cBhvr>
                                        <p:cTn id="39" dur="500"/>
                                        <p:tgtEl>
                                          <p:spTgt spid="7">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blinds(horizontal)">
                                      <p:cBhvr>
                                        <p:cTn id="42" dur="500"/>
                                        <p:tgtEl>
                                          <p:spTgt spid="7">
                                            <p:txEl>
                                              <p:pRg st="2" end="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animEffect transition="in" filter="blinds(horizontal)">
                                      <p:cBhvr>
                                        <p:cTn id="45" dur="500"/>
                                        <p:tgtEl>
                                          <p:spTgt spid="7">
                                            <p:txEl>
                                              <p:pRg st="3" end="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blinds(horizontal)">
                                      <p:cBhvr>
                                        <p:cTn id="48" dur="500"/>
                                        <p:tgtEl>
                                          <p:spTgt spid="7">
                                            <p:txEl>
                                              <p:pRg st="4" end="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blinds(horizontal)">
                                      <p:cBhvr>
                                        <p:cTn id="51" dur="500"/>
                                        <p:tgtEl>
                                          <p:spTgt spid="7">
                                            <p:txEl>
                                              <p:pRg st="5" end="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blinds(horizontal)">
                                      <p:cBhvr>
                                        <p:cTn id="54" dur="500"/>
                                        <p:tgtEl>
                                          <p:spTgt spid="7">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1000" fill="hold"/>
                                        <p:tgtEl>
                                          <p:spTgt spid="8"/>
                                        </p:tgtEl>
                                        <p:attrNameLst>
                                          <p:attrName>ppt_x</p:attrName>
                                        </p:attrNameLst>
                                      </p:cBhvr>
                                      <p:tavLst>
                                        <p:tav tm="0">
                                          <p:val>
                                            <p:strVal val="#ppt_x"/>
                                          </p:val>
                                        </p:tav>
                                        <p:tav tm="100000">
                                          <p:val>
                                            <p:strVal val="#ppt_x"/>
                                          </p:val>
                                        </p:tav>
                                      </p:tavLst>
                                    </p:anim>
                                    <p:anim calcmode="lin" valueType="num">
                                      <p:cBhvr additive="base">
                                        <p:cTn id="60"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4"/>
          <p:cNvSpPr>
            <a:spLocks noGrp="1"/>
          </p:cNvSpPr>
          <p:nvPr>
            <p:ph type="sldNum" sz="quarter" idx="11"/>
          </p:nvPr>
        </p:nvSpPr>
        <p:spPr>
          <a:noFill/>
        </p:spPr>
        <p:txBody>
          <a:bodyPr/>
          <a:lstStyle/>
          <a:p>
            <a:fld id="{9BDE3DEB-7209-49A8-AE4F-574CCD0BE216}" type="slidenum">
              <a:rPr lang="en-US" altLang="zh-CN" smtClean="0"/>
              <a:pPr/>
              <a:t>6</a:t>
            </a:fld>
            <a:endParaRPr lang="en-US" altLang="zh-CN"/>
          </a:p>
        </p:txBody>
      </p:sp>
      <p:sp>
        <p:nvSpPr>
          <p:cNvPr id="46084" name="Rectangle 2"/>
          <p:cNvSpPr>
            <a:spLocks noGrp="1" noChangeArrowheads="1"/>
          </p:cNvSpPr>
          <p:nvPr>
            <p:ph type="title"/>
          </p:nvPr>
        </p:nvSpPr>
        <p:spPr/>
        <p:txBody>
          <a:bodyPr/>
          <a:lstStyle/>
          <a:p>
            <a:r>
              <a:rPr lang="zh-CN" altLang="en-US" sz="3300" dirty="0">
                <a:ea typeface="宋体" pitchFamily="2" charset="-122"/>
              </a:rPr>
              <a:t>问题</a:t>
            </a:r>
            <a:r>
              <a:rPr lang="en-US" altLang="zh-CN" sz="3300" dirty="0">
                <a:ea typeface="宋体" pitchFamily="2" charset="-122"/>
              </a:rPr>
              <a:t>1</a:t>
            </a:r>
            <a:r>
              <a:rPr lang="zh-CN" altLang="en-US" sz="3300" dirty="0">
                <a:ea typeface="宋体" pitchFamily="2" charset="-122"/>
              </a:rPr>
              <a:t>：</a:t>
            </a:r>
            <a:r>
              <a:rPr lang="zh-CN" altLang="en-US" sz="3300" b="0" dirty="0">
                <a:ea typeface="宋体" pitchFamily="2" charset="-122"/>
              </a:rPr>
              <a:t>将数字字符串转换成整数 </a:t>
            </a:r>
          </a:p>
        </p:txBody>
      </p:sp>
      <p:sp>
        <p:nvSpPr>
          <p:cNvPr id="163843" name="Rectangle 3"/>
          <p:cNvSpPr>
            <a:spLocks noGrp="1" noChangeArrowheads="1"/>
          </p:cNvSpPr>
          <p:nvPr>
            <p:ph type="body" idx="1"/>
          </p:nvPr>
        </p:nvSpPr>
        <p:spPr>
          <a:xfrm>
            <a:off x="4013545" y="4438142"/>
            <a:ext cx="7086565" cy="936842"/>
          </a:xfrm>
          <a:noFill/>
        </p:spPr>
        <p:txBody>
          <a:bodyPr/>
          <a:lstStyle/>
          <a:p>
            <a:pPr>
              <a:buFont typeface="Wingdings" pitchFamily="2" charset="2"/>
              <a:buNone/>
            </a:pPr>
            <a:r>
              <a:rPr lang="en-US" altLang="zh-CN" dirty="0">
                <a:latin typeface="楷体" pitchFamily="49" charset="-122"/>
                <a:ea typeface="楷体" pitchFamily="49" charset="-122"/>
              </a:rPr>
              <a:t>n = 0;</a:t>
            </a:r>
          </a:p>
          <a:p>
            <a:pPr>
              <a:buFont typeface="Wingdings" pitchFamily="2" charset="2"/>
              <a:buNone/>
            </a:pPr>
            <a:r>
              <a:rPr lang="en-US" altLang="zh-CN" dirty="0">
                <a:latin typeface="楷体" pitchFamily="49" charset="-122"/>
                <a:ea typeface="楷体" pitchFamily="49" charset="-122"/>
              </a:rPr>
              <a:t>for(</a:t>
            </a:r>
            <a:r>
              <a:rPr lang="en-US" altLang="zh-CN" dirty="0" err="1">
                <a:latin typeface="楷体" pitchFamily="49" charset="-122"/>
                <a:ea typeface="楷体" pitchFamily="49" charset="-122"/>
              </a:rPr>
              <a:t>i</a:t>
            </a:r>
            <a:r>
              <a:rPr lang="en-US" altLang="zh-CN" dirty="0">
                <a:latin typeface="楷体" pitchFamily="49" charset="-122"/>
                <a:ea typeface="楷体" pitchFamily="49" charset="-122"/>
              </a:rPr>
              <a:t>=0; s[</a:t>
            </a:r>
            <a:r>
              <a:rPr lang="en-US" altLang="zh-CN" dirty="0" err="1">
                <a:latin typeface="楷体" pitchFamily="49" charset="-122"/>
                <a:ea typeface="楷体" pitchFamily="49" charset="-122"/>
              </a:rPr>
              <a:t>i</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为数字字符</a:t>
            </a:r>
            <a:r>
              <a:rPr lang="en-US" altLang="zh-CN" dirty="0">
                <a:latin typeface="楷体" pitchFamily="49" charset="-122"/>
                <a:ea typeface="楷体" pitchFamily="49" charset="-122"/>
              </a:rPr>
              <a:t>; </a:t>
            </a:r>
            <a:r>
              <a:rPr lang="en-US" altLang="zh-CN" dirty="0" err="1">
                <a:latin typeface="楷体" pitchFamily="49" charset="-122"/>
                <a:ea typeface="楷体" pitchFamily="49" charset="-122"/>
              </a:rPr>
              <a:t>i</a:t>
            </a:r>
            <a:r>
              <a:rPr lang="en-US" altLang="zh-CN" dirty="0">
                <a:latin typeface="楷体" pitchFamily="49" charset="-122"/>
                <a:ea typeface="楷体" pitchFamily="49" charset="-122"/>
              </a:rPr>
              <a:t>++)</a:t>
            </a:r>
            <a:endParaRPr lang="zh-CN" altLang="en-US" dirty="0">
              <a:latin typeface="楷体" pitchFamily="49" charset="-122"/>
              <a:ea typeface="楷体" pitchFamily="49" charset="-122"/>
            </a:endParaRPr>
          </a:p>
          <a:p>
            <a:pPr>
              <a:buFont typeface="Wingdings" pitchFamily="2" charset="2"/>
              <a:buNone/>
            </a:pPr>
            <a:r>
              <a:rPr lang="zh-CN" altLang="en-US" dirty="0">
                <a:latin typeface="楷体" pitchFamily="49" charset="-122"/>
                <a:ea typeface="楷体" pitchFamily="49" charset="-122"/>
              </a:rPr>
              <a:t>        </a:t>
            </a:r>
            <a:r>
              <a:rPr lang="en-US" altLang="zh-CN" dirty="0">
                <a:latin typeface="楷体" pitchFamily="49" charset="-122"/>
                <a:ea typeface="楷体" pitchFamily="49" charset="-122"/>
              </a:rPr>
              <a:t>n = 10*n + s[</a:t>
            </a:r>
            <a:r>
              <a:rPr lang="en-US" altLang="zh-CN" dirty="0" err="1">
                <a:latin typeface="楷体" pitchFamily="49" charset="-122"/>
                <a:ea typeface="楷体" pitchFamily="49" charset="-122"/>
              </a:rPr>
              <a:t>i</a:t>
            </a:r>
            <a:r>
              <a:rPr lang="en-US" altLang="zh-CN" dirty="0">
                <a:latin typeface="楷体" pitchFamily="49" charset="-122"/>
                <a:ea typeface="楷体" pitchFamily="49" charset="-122"/>
              </a:rPr>
              <a:t>] – ‘0’;</a:t>
            </a:r>
          </a:p>
        </p:txBody>
      </p:sp>
      <p:sp>
        <p:nvSpPr>
          <p:cNvPr id="163844" name="Text Box 4"/>
          <p:cNvSpPr txBox="1">
            <a:spLocks noChangeArrowheads="1"/>
          </p:cNvSpPr>
          <p:nvPr/>
        </p:nvSpPr>
        <p:spPr bwMode="auto">
          <a:xfrm>
            <a:off x="3576657" y="2097575"/>
            <a:ext cx="1864673" cy="848660"/>
          </a:xfrm>
          <a:prstGeom prst="rect">
            <a:avLst/>
          </a:prstGeom>
          <a:solidFill>
            <a:schemeClr val="accent1"/>
          </a:solidFill>
          <a:ln w="9525">
            <a:noFill/>
            <a:miter lim="800000"/>
            <a:headEnd/>
            <a:tailEnd/>
          </a:ln>
        </p:spPr>
        <p:txBody>
          <a:bodyPr wrap="none" lIns="108932" tIns="54466" rIns="108932" bIns="54466">
            <a:spAutoFit/>
          </a:bodyPr>
          <a:lstStyle/>
          <a:p>
            <a:r>
              <a:rPr lang="en-US" altLang="zh-CN" sz="4800" dirty="0"/>
              <a:t>“123”</a:t>
            </a:r>
          </a:p>
        </p:txBody>
      </p:sp>
      <p:grpSp>
        <p:nvGrpSpPr>
          <p:cNvPr id="2" name="Group 5"/>
          <p:cNvGrpSpPr>
            <a:grpSpLocks/>
          </p:cNvGrpSpPr>
          <p:nvPr/>
        </p:nvGrpSpPr>
        <p:grpSpPr bwMode="auto">
          <a:xfrm>
            <a:off x="4275889" y="2708902"/>
            <a:ext cx="480985" cy="1297288"/>
            <a:chOff x="2018" y="1706"/>
            <a:chExt cx="227" cy="817"/>
          </a:xfrm>
        </p:grpSpPr>
        <p:sp>
          <p:nvSpPr>
            <p:cNvPr id="46102" name="Line 6"/>
            <p:cNvSpPr>
              <a:spLocks noChangeShapeType="1"/>
            </p:cNvSpPr>
            <p:nvPr/>
          </p:nvSpPr>
          <p:spPr bwMode="auto">
            <a:xfrm>
              <a:off x="2018" y="1706"/>
              <a:ext cx="0" cy="817"/>
            </a:xfrm>
            <a:prstGeom prst="line">
              <a:avLst/>
            </a:prstGeom>
            <a:noFill/>
            <a:ln w="25400">
              <a:solidFill>
                <a:schemeClr val="tx1"/>
              </a:solidFill>
              <a:round/>
              <a:headEnd/>
              <a:tailEnd/>
            </a:ln>
          </p:spPr>
          <p:txBody>
            <a:bodyPr>
              <a:spAutoFit/>
            </a:bodyPr>
            <a:lstStyle/>
            <a:p>
              <a:endParaRPr lang="zh-CN" altLang="en-US"/>
            </a:p>
          </p:txBody>
        </p:sp>
        <p:sp>
          <p:nvSpPr>
            <p:cNvPr id="46103" name="Line 7"/>
            <p:cNvSpPr>
              <a:spLocks noChangeShapeType="1"/>
            </p:cNvSpPr>
            <p:nvPr/>
          </p:nvSpPr>
          <p:spPr bwMode="auto">
            <a:xfrm>
              <a:off x="2018" y="2523"/>
              <a:ext cx="227" cy="0"/>
            </a:xfrm>
            <a:prstGeom prst="line">
              <a:avLst/>
            </a:prstGeom>
            <a:noFill/>
            <a:ln w="25400">
              <a:solidFill>
                <a:schemeClr val="tx1"/>
              </a:solidFill>
              <a:round/>
              <a:headEnd/>
              <a:tailEnd type="triangle" w="med" len="med"/>
            </a:ln>
          </p:spPr>
          <p:txBody>
            <a:bodyPr wrap="none">
              <a:spAutoFit/>
            </a:bodyPr>
            <a:lstStyle/>
            <a:p>
              <a:endParaRPr lang="zh-CN" altLang="en-US"/>
            </a:p>
          </p:txBody>
        </p:sp>
      </p:grpSp>
      <p:sp>
        <p:nvSpPr>
          <p:cNvPr id="163848" name="Text Box 8"/>
          <p:cNvSpPr txBox="1">
            <a:spLocks noChangeArrowheads="1"/>
          </p:cNvSpPr>
          <p:nvPr/>
        </p:nvSpPr>
        <p:spPr bwMode="auto">
          <a:xfrm>
            <a:off x="4826794" y="3783889"/>
            <a:ext cx="1441480" cy="479328"/>
          </a:xfrm>
          <a:prstGeom prst="rect">
            <a:avLst/>
          </a:prstGeom>
          <a:solidFill>
            <a:schemeClr val="accent1"/>
          </a:solidFill>
          <a:ln w="9525">
            <a:noFill/>
            <a:miter lim="800000"/>
            <a:headEnd/>
            <a:tailEnd/>
          </a:ln>
        </p:spPr>
        <p:txBody>
          <a:bodyPr wrap="none" lIns="108932" tIns="54466" rIns="108932" bIns="54466">
            <a:spAutoFit/>
          </a:bodyPr>
          <a:lstStyle/>
          <a:p>
            <a:r>
              <a:rPr lang="en-US" altLang="zh-CN" dirty="0"/>
              <a:t>‘1’-‘0’= 1</a:t>
            </a:r>
          </a:p>
        </p:txBody>
      </p:sp>
      <p:grpSp>
        <p:nvGrpSpPr>
          <p:cNvPr id="3" name="Group 9"/>
          <p:cNvGrpSpPr>
            <a:grpSpLocks/>
          </p:cNvGrpSpPr>
          <p:nvPr/>
        </p:nvGrpSpPr>
        <p:grpSpPr bwMode="auto">
          <a:xfrm>
            <a:off x="4564055" y="2708905"/>
            <a:ext cx="769151" cy="792346"/>
            <a:chOff x="2154" y="1706"/>
            <a:chExt cx="363" cy="499"/>
          </a:xfrm>
        </p:grpSpPr>
        <p:sp>
          <p:nvSpPr>
            <p:cNvPr id="46100" name="Line 10"/>
            <p:cNvSpPr>
              <a:spLocks noChangeShapeType="1"/>
            </p:cNvSpPr>
            <p:nvPr/>
          </p:nvSpPr>
          <p:spPr bwMode="auto">
            <a:xfrm>
              <a:off x="2154" y="1706"/>
              <a:ext cx="0" cy="499"/>
            </a:xfrm>
            <a:prstGeom prst="line">
              <a:avLst/>
            </a:prstGeom>
            <a:noFill/>
            <a:ln w="25400">
              <a:solidFill>
                <a:schemeClr val="tx1"/>
              </a:solidFill>
              <a:round/>
              <a:headEnd/>
              <a:tailEnd/>
            </a:ln>
          </p:spPr>
          <p:txBody>
            <a:bodyPr>
              <a:spAutoFit/>
            </a:bodyPr>
            <a:lstStyle/>
            <a:p>
              <a:endParaRPr lang="zh-CN" altLang="en-US"/>
            </a:p>
          </p:txBody>
        </p:sp>
        <p:sp>
          <p:nvSpPr>
            <p:cNvPr id="46101" name="Line 11"/>
            <p:cNvSpPr>
              <a:spLocks noChangeShapeType="1"/>
            </p:cNvSpPr>
            <p:nvPr/>
          </p:nvSpPr>
          <p:spPr bwMode="auto">
            <a:xfrm>
              <a:off x="2154" y="2205"/>
              <a:ext cx="363" cy="0"/>
            </a:xfrm>
            <a:prstGeom prst="line">
              <a:avLst/>
            </a:prstGeom>
            <a:noFill/>
            <a:ln w="25400">
              <a:solidFill>
                <a:schemeClr val="tx1"/>
              </a:solidFill>
              <a:round/>
              <a:headEnd/>
              <a:tailEnd type="triangle" w="med" len="med"/>
            </a:ln>
          </p:spPr>
          <p:txBody>
            <a:bodyPr>
              <a:spAutoFit/>
            </a:bodyPr>
            <a:lstStyle/>
            <a:p>
              <a:endParaRPr lang="zh-CN" altLang="en-US"/>
            </a:p>
          </p:txBody>
        </p:sp>
      </p:grpSp>
      <p:sp>
        <p:nvSpPr>
          <p:cNvPr id="163852" name="Text Box 12"/>
          <p:cNvSpPr txBox="1">
            <a:spLocks noChangeArrowheads="1"/>
          </p:cNvSpPr>
          <p:nvPr/>
        </p:nvSpPr>
        <p:spPr bwMode="auto">
          <a:xfrm>
            <a:off x="5305654" y="3280535"/>
            <a:ext cx="2665213" cy="479328"/>
          </a:xfrm>
          <a:prstGeom prst="rect">
            <a:avLst/>
          </a:prstGeom>
          <a:solidFill>
            <a:schemeClr val="accent1"/>
          </a:solidFill>
          <a:ln w="9525">
            <a:noFill/>
            <a:miter lim="800000"/>
            <a:headEnd/>
            <a:tailEnd/>
          </a:ln>
        </p:spPr>
        <p:txBody>
          <a:bodyPr wrap="none" lIns="108932" tIns="54466" rIns="108932" bIns="54466">
            <a:spAutoFit/>
          </a:bodyPr>
          <a:lstStyle/>
          <a:p>
            <a:r>
              <a:rPr lang="en-US" altLang="zh-CN" dirty="0"/>
              <a:t>1*10 + ‘2’-‘0’ = 12</a:t>
            </a:r>
          </a:p>
        </p:txBody>
      </p:sp>
      <p:grpSp>
        <p:nvGrpSpPr>
          <p:cNvPr id="4" name="Group 13"/>
          <p:cNvGrpSpPr>
            <a:grpSpLocks/>
          </p:cNvGrpSpPr>
          <p:nvPr/>
        </p:nvGrpSpPr>
        <p:grpSpPr bwMode="auto">
          <a:xfrm>
            <a:off x="4949684" y="2708905"/>
            <a:ext cx="959849" cy="360446"/>
            <a:chOff x="2336" y="1706"/>
            <a:chExt cx="453" cy="227"/>
          </a:xfrm>
        </p:grpSpPr>
        <p:sp>
          <p:nvSpPr>
            <p:cNvPr id="46098" name="Line 14"/>
            <p:cNvSpPr>
              <a:spLocks noChangeShapeType="1"/>
            </p:cNvSpPr>
            <p:nvPr/>
          </p:nvSpPr>
          <p:spPr bwMode="auto">
            <a:xfrm>
              <a:off x="2336" y="1706"/>
              <a:ext cx="0" cy="227"/>
            </a:xfrm>
            <a:prstGeom prst="line">
              <a:avLst/>
            </a:prstGeom>
            <a:noFill/>
            <a:ln w="25400">
              <a:solidFill>
                <a:schemeClr val="tx1"/>
              </a:solidFill>
              <a:round/>
              <a:headEnd/>
              <a:tailEnd/>
            </a:ln>
          </p:spPr>
          <p:txBody>
            <a:bodyPr>
              <a:spAutoFit/>
            </a:bodyPr>
            <a:lstStyle/>
            <a:p>
              <a:endParaRPr lang="zh-CN" altLang="en-US"/>
            </a:p>
          </p:txBody>
        </p:sp>
        <p:sp>
          <p:nvSpPr>
            <p:cNvPr id="46099" name="Line 15"/>
            <p:cNvSpPr>
              <a:spLocks noChangeShapeType="1"/>
            </p:cNvSpPr>
            <p:nvPr/>
          </p:nvSpPr>
          <p:spPr bwMode="auto">
            <a:xfrm>
              <a:off x="2336" y="1933"/>
              <a:ext cx="453" cy="0"/>
            </a:xfrm>
            <a:prstGeom prst="line">
              <a:avLst/>
            </a:prstGeom>
            <a:noFill/>
            <a:ln w="25400">
              <a:solidFill>
                <a:schemeClr val="tx1"/>
              </a:solidFill>
              <a:round/>
              <a:headEnd/>
              <a:tailEnd type="triangle" w="med" len="med"/>
            </a:ln>
          </p:spPr>
          <p:txBody>
            <a:bodyPr wrap="none">
              <a:spAutoFit/>
            </a:bodyPr>
            <a:lstStyle/>
            <a:p>
              <a:endParaRPr lang="zh-CN" altLang="en-US"/>
            </a:p>
          </p:txBody>
        </p:sp>
      </p:grpSp>
      <p:sp>
        <p:nvSpPr>
          <p:cNvPr id="163856" name="Text Box 16"/>
          <p:cNvSpPr txBox="1">
            <a:spLocks noChangeArrowheads="1"/>
          </p:cNvSpPr>
          <p:nvPr/>
        </p:nvSpPr>
        <p:spPr bwMode="auto">
          <a:xfrm>
            <a:off x="6074807" y="2848635"/>
            <a:ext cx="3008255" cy="479328"/>
          </a:xfrm>
          <a:prstGeom prst="rect">
            <a:avLst/>
          </a:prstGeom>
          <a:solidFill>
            <a:schemeClr val="accent1"/>
          </a:solidFill>
          <a:ln w="9525">
            <a:noFill/>
            <a:miter lim="800000"/>
            <a:headEnd/>
            <a:tailEnd/>
          </a:ln>
        </p:spPr>
        <p:txBody>
          <a:bodyPr wrap="none" lIns="108932" tIns="54466" rIns="108932" bIns="54466">
            <a:spAutoFit/>
          </a:bodyPr>
          <a:lstStyle/>
          <a:p>
            <a:r>
              <a:rPr lang="en-US" altLang="zh-CN" dirty="0"/>
              <a:t>12*10 + ‘3’-‘0’ = 123</a:t>
            </a:r>
          </a:p>
        </p:txBody>
      </p:sp>
      <p:sp>
        <p:nvSpPr>
          <p:cNvPr id="163857" name="Text Box 17"/>
          <p:cNvSpPr txBox="1">
            <a:spLocks noChangeArrowheads="1"/>
          </p:cNvSpPr>
          <p:nvPr/>
        </p:nvSpPr>
        <p:spPr bwMode="auto">
          <a:xfrm>
            <a:off x="1873480" y="4634989"/>
            <a:ext cx="1713990" cy="556272"/>
          </a:xfrm>
          <a:prstGeom prst="rect">
            <a:avLst/>
          </a:prstGeom>
          <a:noFill/>
          <a:ln w="9525">
            <a:noFill/>
            <a:miter lim="800000"/>
            <a:headEnd/>
            <a:tailEnd/>
          </a:ln>
        </p:spPr>
        <p:txBody>
          <a:bodyPr wrap="none" lIns="108932" tIns="54466" rIns="108932" bIns="54466">
            <a:spAutoFit/>
          </a:bodyPr>
          <a:lstStyle/>
          <a:p>
            <a:r>
              <a:rPr lang="zh-CN" altLang="en-US" sz="2900"/>
              <a:t>方法分析</a:t>
            </a:r>
          </a:p>
        </p:txBody>
      </p:sp>
      <p:grpSp>
        <p:nvGrpSpPr>
          <p:cNvPr id="5" name="Group 21"/>
          <p:cNvGrpSpPr>
            <a:grpSpLocks/>
          </p:cNvGrpSpPr>
          <p:nvPr/>
        </p:nvGrpSpPr>
        <p:grpSpPr bwMode="auto">
          <a:xfrm>
            <a:off x="3316036" y="1197253"/>
            <a:ext cx="4578882" cy="830455"/>
            <a:chOff x="1020" y="754"/>
            <a:chExt cx="2161" cy="523"/>
          </a:xfrm>
        </p:grpSpPr>
        <p:sp>
          <p:nvSpPr>
            <p:cNvPr id="46095" name="Text Box 18"/>
            <p:cNvSpPr txBox="1">
              <a:spLocks noChangeArrowheads="1"/>
            </p:cNvSpPr>
            <p:nvPr/>
          </p:nvSpPr>
          <p:spPr bwMode="auto">
            <a:xfrm>
              <a:off x="1020" y="754"/>
              <a:ext cx="863" cy="523"/>
            </a:xfrm>
            <a:prstGeom prst="rect">
              <a:avLst/>
            </a:prstGeom>
            <a:solidFill>
              <a:schemeClr val="accent1"/>
            </a:solidFill>
            <a:ln w="9525">
              <a:noFill/>
              <a:miter lim="800000"/>
              <a:headEnd/>
              <a:tailEnd/>
            </a:ln>
          </p:spPr>
          <p:txBody>
            <a:bodyPr wrap="none">
              <a:spAutoFit/>
            </a:bodyPr>
            <a:lstStyle/>
            <a:p>
              <a:r>
                <a:rPr lang="en-US" altLang="zh-CN" sz="4800" dirty="0"/>
                <a:t>“123”</a:t>
              </a:r>
            </a:p>
          </p:txBody>
        </p:sp>
        <p:sp>
          <p:nvSpPr>
            <p:cNvPr id="46096" name="Text Box 19"/>
            <p:cNvSpPr txBox="1">
              <a:spLocks noChangeArrowheads="1"/>
            </p:cNvSpPr>
            <p:nvPr/>
          </p:nvSpPr>
          <p:spPr bwMode="auto">
            <a:xfrm>
              <a:off x="2608" y="754"/>
              <a:ext cx="573" cy="523"/>
            </a:xfrm>
            <a:prstGeom prst="rect">
              <a:avLst/>
            </a:prstGeom>
            <a:solidFill>
              <a:schemeClr val="accent1"/>
            </a:solidFill>
            <a:ln w="9525">
              <a:noFill/>
              <a:miter lim="800000"/>
              <a:headEnd/>
              <a:tailEnd/>
            </a:ln>
          </p:spPr>
          <p:txBody>
            <a:bodyPr wrap="none">
              <a:spAutoFit/>
            </a:bodyPr>
            <a:lstStyle/>
            <a:p>
              <a:r>
                <a:rPr lang="en-US" altLang="zh-CN" sz="4800" dirty="0"/>
                <a:t>123</a:t>
              </a:r>
            </a:p>
          </p:txBody>
        </p:sp>
        <p:sp>
          <p:nvSpPr>
            <p:cNvPr id="46097" name="AutoShape 20"/>
            <p:cNvSpPr>
              <a:spLocks noChangeArrowheads="1"/>
            </p:cNvSpPr>
            <p:nvPr/>
          </p:nvSpPr>
          <p:spPr bwMode="auto">
            <a:xfrm>
              <a:off x="2109" y="813"/>
              <a:ext cx="87" cy="291"/>
            </a:xfrm>
            <a:prstGeom prst="chevron">
              <a:avLst>
                <a:gd name="adj" fmla="val 58272"/>
              </a:avLst>
            </a:prstGeom>
            <a:solidFill>
              <a:schemeClr val="tx1"/>
            </a:solidFill>
            <a:ln w="9525">
              <a:noFill/>
              <a:miter lim="800000"/>
              <a:headEnd/>
              <a:tailEnd/>
            </a:ln>
          </p:spPr>
          <p:txBody>
            <a:bodyPr wrap="none" anchor="ctr">
              <a:spAutoFit/>
            </a:bodyPr>
            <a:lstStyle/>
            <a:p>
              <a:endParaRPr lang="zh-CN" altLang="en-US"/>
            </a:p>
          </p:txBody>
        </p:sp>
      </p:grpSp>
      <p:sp>
        <p:nvSpPr>
          <p:cNvPr id="23" name="AutoShape 20"/>
          <p:cNvSpPr>
            <a:spLocks noChangeArrowheads="1"/>
          </p:cNvSpPr>
          <p:nvPr/>
        </p:nvSpPr>
        <p:spPr bwMode="auto">
          <a:xfrm>
            <a:off x="5775887" y="1299817"/>
            <a:ext cx="184342" cy="462070"/>
          </a:xfrm>
          <a:prstGeom prst="chevron">
            <a:avLst>
              <a:gd name="adj" fmla="val 58272"/>
            </a:avLst>
          </a:prstGeom>
          <a:solidFill>
            <a:schemeClr val="tx1"/>
          </a:solidFill>
          <a:ln w="9525">
            <a:noFill/>
            <a:miter lim="800000"/>
            <a:headEnd/>
            <a:tailEnd/>
          </a:ln>
        </p:spPr>
        <p:txBody>
          <a:bodyPr wrap="none" anchor="ctr">
            <a:spAutoFit/>
          </a:bodyPr>
          <a:lstStyle/>
          <a:p>
            <a:endParaRPr lang="zh-CN" altLang="en-US"/>
          </a:p>
        </p:txBody>
      </p:sp>
      <p:sp>
        <p:nvSpPr>
          <p:cNvPr id="24" name="AutoShape 20"/>
          <p:cNvSpPr>
            <a:spLocks noChangeArrowheads="1"/>
          </p:cNvSpPr>
          <p:nvPr/>
        </p:nvSpPr>
        <p:spPr bwMode="auto">
          <a:xfrm>
            <a:off x="5918008" y="1304723"/>
            <a:ext cx="184342" cy="462070"/>
          </a:xfrm>
          <a:prstGeom prst="chevron">
            <a:avLst>
              <a:gd name="adj" fmla="val 58272"/>
            </a:avLst>
          </a:prstGeom>
          <a:solidFill>
            <a:schemeClr val="tx1"/>
          </a:solid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57"/>
                                        </p:tgtEl>
                                        <p:attrNameLst>
                                          <p:attrName>style.visibility</p:attrName>
                                        </p:attrNameLst>
                                      </p:cBhvr>
                                      <p:to>
                                        <p:strVal val="visible"/>
                                      </p:to>
                                    </p:set>
                                    <p:anim calcmode="lin" valueType="num">
                                      <p:cBhvr additive="base">
                                        <p:cTn id="13" dur="1000" fill="hold"/>
                                        <p:tgtEl>
                                          <p:spTgt spid="163857"/>
                                        </p:tgtEl>
                                        <p:attrNameLst>
                                          <p:attrName>ppt_x</p:attrName>
                                        </p:attrNameLst>
                                      </p:cBhvr>
                                      <p:tavLst>
                                        <p:tav tm="0">
                                          <p:val>
                                            <p:strVal val="#ppt_x"/>
                                          </p:val>
                                        </p:tav>
                                        <p:tav tm="100000">
                                          <p:val>
                                            <p:strVal val="#ppt_x"/>
                                          </p:val>
                                        </p:tav>
                                      </p:tavLst>
                                    </p:anim>
                                    <p:anim calcmode="lin" valueType="num">
                                      <p:cBhvr additive="base">
                                        <p:cTn id="14" dur="1000" fill="hold"/>
                                        <p:tgtEl>
                                          <p:spTgt spid="1638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63844"/>
                                        </p:tgtEl>
                                        <p:attrNameLst>
                                          <p:attrName>style.visibility</p:attrName>
                                        </p:attrNameLst>
                                      </p:cBhvr>
                                      <p:to>
                                        <p:strVal val="visible"/>
                                      </p:to>
                                    </p:set>
                                    <p:animEffect transition="in" filter="blinds(horizontal)">
                                      <p:cBhvr>
                                        <p:cTn id="19" dur="500"/>
                                        <p:tgtEl>
                                          <p:spTgt spid="16384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63848"/>
                                        </p:tgtEl>
                                        <p:attrNameLst>
                                          <p:attrName>style.visibility</p:attrName>
                                        </p:attrNameLst>
                                      </p:cBhvr>
                                      <p:to>
                                        <p:strVal val="visible"/>
                                      </p:to>
                                    </p:set>
                                    <p:animEffect transition="in" filter="blinds(horizontal)">
                                      <p:cBhvr>
                                        <p:cTn id="29" dur="500"/>
                                        <p:tgtEl>
                                          <p:spTgt spid="16384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63852"/>
                                        </p:tgtEl>
                                        <p:attrNameLst>
                                          <p:attrName>style.visibility</p:attrName>
                                        </p:attrNameLst>
                                      </p:cBhvr>
                                      <p:to>
                                        <p:strVal val="visible"/>
                                      </p:to>
                                    </p:set>
                                    <p:animEffect transition="in" filter="blinds(horizontal)">
                                      <p:cBhvr>
                                        <p:cTn id="39" dur="500"/>
                                        <p:tgtEl>
                                          <p:spTgt spid="16385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linds(horizontal)">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63856"/>
                                        </p:tgtEl>
                                        <p:attrNameLst>
                                          <p:attrName>style.visibility</p:attrName>
                                        </p:attrNameLst>
                                      </p:cBhvr>
                                      <p:to>
                                        <p:strVal val="visible"/>
                                      </p:to>
                                    </p:set>
                                    <p:animEffect transition="in" filter="blinds(horizontal)">
                                      <p:cBhvr>
                                        <p:cTn id="49" dur="500"/>
                                        <p:tgtEl>
                                          <p:spTgt spid="16385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63843">
                                            <p:txEl>
                                              <p:pRg st="0" end="0"/>
                                            </p:txEl>
                                          </p:spTgt>
                                        </p:tgtEl>
                                        <p:attrNameLst>
                                          <p:attrName>style.visibility</p:attrName>
                                        </p:attrNameLst>
                                      </p:cBhvr>
                                      <p:to>
                                        <p:strVal val="visible"/>
                                      </p:to>
                                    </p:set>
                                    <p:anim calcmode="lin" valueType="num">
                                      <p:cBhvr additive="base">
                                        <p:cTn id="54" dur="500" fill="hold"/>
                                        <p:tgtEl>
                                          <p:spTgt spid="163843">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63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63843">
                                            <p:txEl>
                                              <p:pRg st="1" end="1"/>
                                            </p:txEl>
                                          </p:spTgt>
                                        </p:tgtEl>
                                        <p:attrNameLst>
                                          <p:attrName>style.visibility</p:attrName>
                                        </p:attrNameLst>
                                      </p:cBhvr>
                                      <p:to>
                                        <p:strVal val="visible"/>
                                      </p:to>
                                    </p:set>
                                    <p:anim calcmode="lin" valueType="num">
                                      <p:cBhvr additive="base">
                                        <p:cTn id="60" dur="500" fill="hold"/>
                                        <p:tgtEl>
                                          <p:spTgt spid="163843">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6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63843">
                                            <p:txEl>
                                              <p:pRg st="2" end="2"/>
                                            </p:txEl>
                                          </p:spTgt>
                                        </p:tgtEl>
                                        <p:attrNameLst>
                                          <p:attrName>style.visibility</p:attrName>
                                        </p:attrNameLst>
                                      </p:cBhvr>
                                      <p:to>
                                        <p:strVal val="visible"/>
                                      </p:to>
                                    </p:set>
                                    <p:anim calcmode="lin" valueType="num">
                                      <p:cBhvr additive="base">
                                        <p:cTn id="66" dur="500" fill="hold"/>
                                        <p:tgtEl>
                                          <p:spTgt spid="163843">
                                            <p:txEl>
                                              <p:pRg st="2" end="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6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P spid="163844" grpId="0" animBg="1"/>
      <p:bldP spid="163848" grpId="0" animBg="1"/>
      <p:bldP spid="163852" grpId="0" animBg="1"/>
      <p:bldP spid="163856" grpId="0" animBg="1"/>
      <p:bldP spid="16385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4"/>
          <p:cNvSpPr>
            <a:spLocks noGrp="1"/>
          </p:cNvSpPr>
          <p:nvPr>
            <p:ph type="sldNum" sz="quarter" idx="11"/>
          </p:nvPr>
        </p:nvSpPr>
        <p:spPr>
          <a:noFill/>
        </p:spPr>
        <p:txBody>
          <a:bodyPr/>
          <a:lstStyle/>
          <a:p>
            <a:fld id="{B247D067-BFB7-41B2-BDA6-44FD909D684B}" type="slidenum">
              <a:rPr lang="en-US" altLang="zh-CN" smtClean="0"/>
              <a:pPr/>
              <a:t>60</a:t>
            </a:fld>
            <a:endParaRPr lang="en-US" altLang="zh-CN"/>
          </a:p>
        </p:txBody>
      </p:sp>
      <p:sp>
        <p:nvSpPr>
          <p:cNvPr id="38916" name="Rectangle 2"/>
          <p:cNvSpPr>
            <a:spLocks noGrp="1" noChangeArrowheads="1"/>
          </p:cNvSpPr>
          <p:nvPr>
            <p:ph type="title"/>
          </p:nvPr>
        </p:nvSpPr>
        <p:spPr/>
        <p:txBody>
          <a:bodyPr/>
          <a:lstStyle/>
          <a:p>
            <a:r>
              <a:rPr lang="zh-CN" altLang="en-US">
                <a:ea typeface="宋体" pitchFamily="2" charset="-122"/>
              </a:rPr>
              <a:t>常用标准字符串库函数</a:t>
            </a:r>
          </a:p>
        </p:txBody>
      </p:sp>
      <p:sp>
        <p:nvSpPr>
          <p:cNvPr id="38917" name="Rectangle 3"/>
          <p:cNvSpPr>
            <a:spLocks noGrp="1" noChangeArrowheads="1"/>
          </p:cNvSpPr>
          <p:nvPr>
            <p:ph type="body" idx="1"/>
          </p:nvPr>
        </p:nvSpPr>
        <p:spPr>
          <a:xfrm>
            <a:off x="720152" y="1448136"/>
            <a:ext cx="11052728" cy="4557180"/>
          </a:xfrm>
        </p:spPr>
        <p:txBody>
          <a:bodyPr/>
          <a:lstStyle/>
          <a:p>
            <a:r>
              <a:rPr lang="en-US" altLang="zh-CN" dirty="0">
                <a:ea typeface="宋体" pitchFamily="2" charset="-122"/>
              </a:rPr>
              <a:t>#include &lt;</a:t>
            </a:r>
            <a:r>
              <a:rPr lang="en-US" altLang="zh-CN" dirty="0" err="1">
                <a:ea typeface="宋体" pitchFamily="2" charset="-122"/>
              </a:rPr>
              <a:t>string.h</a:t>
            </a:r>
            <a:r>
              <a:rPr lang="en-US" altLang="zh-CN" dirty="0">
                <a:ea typeface="宋体" pitchFamily="2" charset="-122"/>
              </a:rPr>
              <a:t>&gt;</a:t>
            </a:r>
          </a:p>
          <a:p>
            <a:pPr lvl="1">
              <a:buFont typeface="Wingdings" pitchFamily="2" charset="2"/>
              <a:buNone/>
            </a:pPr>
            <a:r>
              <a:rPr lang="en-US" altLang="zh-CN" sz="2100" dirty="0" err="1">
                <a:ea typeface="宋体" pitchFamily="2" charset="-122"/>
              </a:rPr>
              <a:t>int</a:t>
            </a:r>
            <a:r>
              <a:rPr lang="en-US" altLang="zh-CN" sz="2100" dirty="0">
                <a:ea typeface="宋体" pitchFamily="2" charset="-122"/>
              </a:rPr>
              <a:t> </a:t>
            </a:r>
            <a:r>
              <a:rPr lang="en-US" altLang="zh-CN" sz="2100" dirty="0" err="1">
                <a:ea typeface="宋体" pitchFamily="2" charset="-122"/>
              </a:rPr>
              <a:t>strlen</a:t>
            </a:r>
            <a:r>
              <a:rPr lang="en-US" altLang="zh-CN" sz="2100" dirty="0">
                <a:ea typeface="宋体" pitchFamily="2" charset="-122"/>
              </a:rPr>
              <a:t>(char s[]);   /*</a:t>
            </a:r>
            <a:r>
              <a:rPr lang="zh-CN" altLang="en-US" sz="2100" dirty="0">
                <a:ea typeface="宋体" pitchFamily="2" charset="-122"/>
              </a:rPr>
              <a:t>计算字符串长度</a:t>
            </a:r>
            <a:r>
              <a:rPr lang="en-US" altLang="zh-CN" sz="2100" dirty="0">
                <a:ea typeface="宋体" pitchFamily="2" charset="-122"/>
              </a:rPr>
              <a:t>, </a:t>
            </a:r>
            <a:r>
              <a:rPr lang="zh-CN" altLang="en-US" sz="2100" dirty="0">
                <a:ea typeface="宋体" pitchFamily="2" charset="-122"/>
              </a:rPr>
              <a:t>字符串以</a:t>
            </a:r>
            <a:r>
              <a:rPr lang="en-US" altLang="zh-CN" sz="2100" dirty="0">
                <a:ea typeface="宋体" pitchFamily="2" charset="-122"/>
              </a:rPr>
              <a:t>\0</a:t>
            </a:r>
            <a:r>
              <a:rPr lang="zh-CN" altLang="en-US" sz="2100" dirty="0">
                <a:ea typeface="宋体" pitchFamily="2" charset="-122"/>
              </a:rPr>
              <a:t>结果*</a:t>
            </a:r>
            <a:r>
              <a:rPr lang="en-US" altLang="zh-CN" sz="2100" dirty="0">
                <a:ea typeface="宋体" pitchFamily="2" charset="-122"/>
              </a:rPr>
              <a:t>/</a:t>
            </a:r>
          </a:p>
          <a:p>
            <a:pPr lvl="1">
              <a:buFont typeface="Wingdings" pitchFamily="2" charset="2"/>
              <a:buNone/>
            </a:pPr>
            <a:r>
              <a:rPr lang="en-US" altLang="zh-CN" sz="2100" dirty="0">
                <a:ea typeface="宋体" pitchFamily="2" charset="-122"/>
              </a:rPr>
              <a:t>char *</a:t>
            </a:r>
            <a:r>
              <a:rPr lang="en-US" altLang="zh-CN" sz="2100" dirty="0" err="1">
                <a:ea typeface="宋体" pitchFamily="2" charset="-122"/>
              </a:rPr>
              <a:t>strcpy</a:t>
            </a:r>
            <a:r>
              <a:rPr lang="en-US" altLang="zh-CN" sz="2100" dirty="0">
                <a:ea typeface="宋体" pitchFamily="2" charset="-122"/>
              </a:rPr>
              <a:t>(char s[], char t[]); /*</a:t>
            </a:r>
            <a:r>
              <a:rPr lang="zh-CN" altLang="en-US" sz="2100" dirty="0">
                <a:ea typeface="宋体" pitchFamily="2" charset="-122"/>
              </a:rPr>
              <a:t>将字符串</a:t>
            </a:r>
            <a:r>
              <a:rPr lang="en-US" altLang="zh-CN" sz="2100" dirty="0">
                <a:ea typeface="宋体" pitchFamily="2" charset="-122"/>
              </a:rPr>
              <a:t>t</a:t>
            </a:r>
            <a:r>
              <a:rPr lang="zh-CN" altLang="en-US" sz="2100" dirty="0">
                <a:ea typeface="宋体" pitchFamily="2" charset="-122"/>
              </a:rPr>
              <a:t>拷贝到字符串</a:t>
            </a:r>
            <a:r>
              <a:rPr lang="en-US" altLang="zh-CN" sz="2100" dirty="0">
                <a:ea typeface="宋体" pitchFamily="2" charset="-122"/>
              </a:rPr>
              <a:t>s</a:t>
            </a:r>
            <a:r>
              <a:rPr lang="zh-CN" altLang="en-US" sz="2100" dirty="0">
                <a:ea typeface="宋体" pitchFamily="2" charset="-122"/>
              </a:rPr>
              <a:t>中*</a:t>
            </a:r>
            <a:r>
              <a:rPr lang="en-US" altLang="zh-CN" sz="2100" dirty="0">
                <a:ea typeface="宋体" pitchFamily="2" charset="-122"/>
              </a:rPr>
              <a:t>/</a:t>
            </a:r>
          </a:p>
          <a:p>
            <a:pPr lvl="1">
              <a:buFont typeface="Wingdings" pitchFamily="2" charset="2"/>
              <a:buNone/>
            </a:pPr>
            <a:r>
              <a:rPr lang="en-US" altLang="zh-CN" sz="2100" dirty="0">
                <a:ea typeface="宋体" pitchFamily="2" charset="-122"/>
              </a:rPr>
              <a:t>char *</a:t>
            </a:r>
            <a:r>
              <a:rPr lang="en-US" altLang="zh-CN" sz="2100" dirty="0" err="1">
                <a:ea typeface="宋体" pitchFamily="2" charset="-122"/>
              </a:rPr>
              <a:t>strcat</a:t>
            </a:r>
            <a:r>
              <a:rPr lang="en-US" altLang="zh-CN" sz="2100" dirty="0">
                <a:ea typeface="宋体" pitchFamily="2" charset="-122"/>
              </a:rPr>
              <a:t>(char s[], char t[]);  /*</a:t>
            </a:r>
            <a:r>
              <a:rPr lang="zh-CN" altLang="en-US" sz="2100" dirty="0">
                <a:ea typeface="宋体" pitchFamily="2" charset="-122"/>
              </a:rPr>
              <a:t>将字符串</a:t>
            </a:r>
            <a:r>
              <a:rPr lang="en-US" altLang="zh-CN" sz="2100" dirty="0">
                <a:ea typeface="宋体" pitchFamily="2" charset="-122"/>
              </a:rPr>
              <a:t>t</a:t>
            </a:r>
            <a:r>
              <a:rPr lang="zh-CN" altLang="en-US" sz="2100" dirty="0">
                <a:ea typeface="宋体" pitchFamily="2" charset="-122"/>
              </a:rPr>
              <a:t>拷贝到字符串</a:t>
            </a:r>
            <a:r>
              <a:rPr lang="en-US" altLang="zh-CN" sz="2100" dirty="0">
                <a:ea typeface="宋体" pitchFamily="2" charset="-122"/>
              </a:rPr>
              <a:t>s</a:t>
            </a:r>
            <a:r>
              <a:rPr lang="zh-CN" altLang="en-US" sz="2100" dirty="0">
                <a:ea typeface="宋体" pitchFamily="2" charset="-122"/>
              </a:rPr>
              <a:t>尾部*</a:t>
            </a:r>
            <a:r>
              <a:rPr lang="en-US" altLang="zh-CN" sz="2100" dirty="0">
                <a:ea typeface="宋体" pitchFamily="2" charset="-122"/>
              </a:rPr>
              <a:t>/ </a:t>
            </a:r>
          </a:p>
          <a:p>
            <a:pPr lvl="1">
              <a:buFont typeface="Wingdings" pitchFamily="2" charset="2"/>
              <a:buNone/>
            </a:pPr>
            <a:r>
              <a:rPr lang="en-US" altLang="zh-CN" sz="2100" dirty="0" err="1">
                <a:ea typeface="宋体" pitchFamily="2" charset="-122"/>
              </a:rPr>
              <a:t>int</a:t>
            </a:r>
            <a:r>
              <a:rPr lang="en-US" altLang="zh-CN" sz="2100" dirty="0">
                <a:ea typeface="宋体" pitchFamily="2" charset="-122"/>
              </a:rPr>
              <a:t> </a:t>
            </a:r>
            <a:r>
              <a:rPr lang="en-US" altLang="zh-CN" sz="2100" dirty="0" err="1">
                <a:ea typeface="宋体" pitchFamily="2" charset="-122"/>
              </a:rPr>
              <a:t>strcmp</a:t>
            </a:r>
            <a:r>
              <a:rPr lang="en-US" altLang="zh-CN" sz="2100" dirty="0">
                <a:ea typeface="宋体" pitchFamily="2" charset="-122"/>
              </a:rPr>
              <a:t>(char s[], char t[]);  /*</a:t>
            </a:r>
            <a:r>
              <a:rPr lang="zh-CN" altLang="en-US" sz="2100" dirty="0">
                <a:ea typeface="宋体" pitchFamily="2" charset="-122"/>
              </a:rPr>
              <a:t>比较两个字符串</a:t>
            </a:r>
            <a:r>
              <a:rPr lang="en-US" altLang="zh-CN" sz="2100" dirty="0">
                <a:ea typeface="宋体" pitchFamily="2" charset="-122"/>
              </a:rPr>
              <a:t>,</a:t>
            </a:r>
            <a:r>
              <a:rPr lang="zh-CN" altLang="en-US" sz="2100" dirty="0">
                <a:ea typeface="宋体" pitchFamily="2" charset="-122"/>
              </a:rPr>
              <a:t>若</a:t>
            </a:r>
            <a:r>
              <a:rPr lang="en-US" altLang="zh-CN" sz="2100" dirty="0">
                <a:ea typeface="宋体" pitchFamily="2" charset="-122"/>
              </a:rPr>
              <a:t>s&gt;t,</a:t>
            </a:r>
            <a:r>
              <a:rPr lang="zh-CN" altLang="en-US" sz="2100" dirty="0">
                <a:ea typeface="宋体" pitchFamily="2" charset="-122"/>
              </a:rPr>
              <a:t>则返回大于</a:t>
            </a:r>
            <a:r>
              <a:rPr lang="en-US" altLang="zh-CN" sz="2100" dirty="0">
                <a:ea typeface="宋体" pitchFamily="2" charset="-122"/>
              </a:rPr>
              <a:t>0</a:t>
            </a:r>
            <a:r>
              <a:rPr lang="zh-CN" altLang="en-US" sz="2100" dirty="0">
                <a:ea typeface="宋体" pitchFamily="2" charset="-122"/>
              </a:rPr>
              <a:t>的数</a:t>
            </a:r>
            <a:r>
              <a:rPr lang="en-US" altLang="zh-CN" sz="2100" dirty="0">
                <a:ea typeface="宋体" pitchFamily="2" charset="-122"/>
              </a:rPr>
              <a:t>;</a:t>
            </a:r>
            <a:r>
              <a:rPr lang="zh-CN" altLang="en-US" sz="2100" dirty="0">
                <a:ea typeface="宋体" pitchFamily="2" charset="-122"/>
              </a:rPr>
              <a:t>若</a:t>
            </a:r>
            <a:r>
              <a:rPr lang="en-US" altLang="zh-CN" sz="2100" dirty="0">
                <a:ea typeface="宋体" pitchFamily="2" charset="-122"/>
              </a:rPr>
              <a:t>s&lt;t,</a:t>
            </a:r>
            <a:r>
              <a:rPr lang="zh-CN" altLang="en-US" sz="2100" dirty="0">
                <a:ea typeface="宋体" pitchFamily="2" charset="-122"/>
              </a:rPr>
              <a:t>则返回小于</a:t>
            </a:r>
            <a:r>
              <a:rPr lang="en-US" altLang="zh-CN" sz="2100" dirty="0">
                <a:ea typeface="宋体" pitchFamily="2" charset="-122"/>
              </a:rPr>
              <a:t>0</a:t>
            </a:r>
            <a:r>
              <a:rPr lang="zh-CN" altLang="en-US" sz="2100" dirty="0">
                <a:ea typeface="宋体" pitchFamily="2" charset="-122"/>
              </a:rPr>
              <a:t>的数</a:t>
            </a:r>
            <a:r>
              <a:rPr lang="en-US" altLang="zh-CN" sz="2100" dirty="0">
                <a:ea typeface="宋体" pitchFamily="2" charset="-122"/>
              </a:rPr>
              <a:t>;</a:t>
            </a:r>
            <a:r>
              <a:rPr lang="zh-CN" altLang="en-US" sz="2100" dirty="0">
                <a:ea typeface="宋体" pitchFamily="2" charset="-122"/>
              </a:rPr>
              <a:t>若相等</a:t>
            </a:r>
            <a:r>
              <a:rPr lang="en-US" altLang="zh-CN" sz="2100" dirty="0">
                <a:ea typeface="宋体" pitchFamily="2" charset="-122"/>
              </a:rPr>
              <a:t>, </a:t>
            </a:r>
            <a:r>
              <a:rPr lang="zh-CN" altLang="en-US" sz="2100" dirty="0">
                <a:ea typeface="宋体" pitchFamily="2" charset="-122"/>
              </a:rPr>
              <a:t>返回</a:t>
            </a:r>
            <a:r>
              <a:rPr lang="en-US" altLang="zh-CN" sz="2100" dirty="0">
                <a:ea typeface="宋体" pitchFamily="2" charset="-122"/>
              </a:rPr>
              <a:t>0 */</a:t>
            </a:r>
          </a:p>
          <a:p>
            <a:pPr lvl="1">
              <a:buFont typeface="Wingdings" pitchFamily="2" charset="2"/>
              <a:buNone/>
            </a:pPr>
            <a:endParaRPr lang="en-US" altLang="zh-CN" sz="2100" dirty="0">
              <a:ea typeface="宋体" pitchFamily="2" charset="-122"/>
            </a:endParaRPr>
          </a:p>
          <a:p>
            <a:pPr lvl="1">
              <a:buFont typeface="Wingdings" pitchFamily="2" charset="2"/>
              <a:buNone/>
            </a:pPr>
            <a:r>
              <a:rPr lang="zh-CN" altLang="en-US" sz="2100" b="1" dirty="0"/>
              <a:t>下面是</a:t>
            </a:r>
            <a:r>
              <a:rPr lang="en-US" altLang="zh-CN" sz="2100" b="1" dirty="0"/>
              <a:t>C</a:t>
            </a:r>
            <a:r>
              <a:rPr lang="zh-CN" altLang="en-US" sz="2100" b="1" dirty="0"/>
              <a:t>提供的高效函数接口（不仅仅用于字符串）：</a:t>
            </a:r>
            <a:endParaRPr lang="en-US" altLang="zh-CN" sz="2100" b="1" dirty="0"/>
          </a:p>
          <a:p>
            <a:pPr lvl="1">
              <a:buFont typeface="Wingdings" pitchFamily="2" charset="2"/>
              <a:buNone/>
            </a:pPr>
            <a:r>
              <a:rPr lang="en-US" altLang="zh-CN" sz="2100" dirty="0">
                <a:ea typeface="宋体" pitchFamily="2" charset="-122"/>
              </a:rPr>
              <a:t>void *</a:t>
            </a:r>
            <a:r>
              <a:rPr lang="en-US" altLang="zh-CN" sz="2100" dirty="0" err="1">
                <a:ea typeface="宋体" pitchFamily="2" charset="-122"/>
              </a:rPr>
              <a:t>memcpy</a:t>
            </a:r>
            <a:r>
              <a:rPr lang="en-US" altLang="zh-CN" sz="2100" dirty="0">
                <a:ea typeface="宋体" pitchFamily="2" charset="-122"/>
              </a:rPr>
              <a:t>(void *s, void *t, </a:t>
            </a:r>
            <a:r>
              <a:rPr lang="en-US" altLang="zh-CN" sz="2100" dirty="0" err="1">
                <a:ea typeface="宋体" pitchFamily="2" charset="-122"/>
              </a:rPr>
              <a:t>int</a:t>
            </a:r>
            <a:r>
              <a:rPr lang="en-US" altLang="zh-CN" sz="2100" dirty="0">
                <a:ea typeface="宋体" pitchFamily="2" charset="-122"/>
              </a:rPr>
              <a:t> n);</a:t>
            </a:r>
          </a:p>
          <a:p>
            <a:pPr lvl="1">
              <a:buNone/>
            </a:pPr>
            <a:r>
              <a:rPr lang="en-US" altLang="zh-CN" sz="2100" dirty="0">
                <a:ea typeface="宋体" pitchFamily="2" charset="-122"/>
              </a:rPr>
              <a:t>void *</a:t>
            </a:r>
            <a:r>
              <a:rPr lang="en-US" altLang="zh-CN" sz="2100" dirty="0" err="1">
                <a:ea typeface="宋体" pitchFamily="2" charset="-122"/>
              </a:rPr>
              <a:t>memmove</a:t>
            </a:r>
            <a:r>
              <a:rPr lang="en-US" altLang="zh-CN" sz="2100" dirty="0">
                <a:ea typeface="宋体" pitchFamily="2" charset="-122"/>
              </a:rPr>
              <a:t>(void *s, void *t, </a:t>
            </a:r>
            <a:r>
              <a:rPr lang="en-US" altLang="zh-CN" sz="2100" dirty="0" err="1">
                <a:ea typeface="宋体" pitchFamily="2" charset="-122"/>
              </a:rPr>
              <a:t>int</a:t>
            </a:r>
            <a:r>
              <a:rPr lang="en-US" altLang="zh-CN" sz="2100" dirty="0">
                <a:ea typeface="宋体" pitchFamily="2" charset="-122"/>
              </a:rPr>
              <a:t> n);</a:t>
            </a:r>
          </a:p>
          <a:p>
            <a:pPr lvl="1">
              <a:buNone/>
            </a:pPr>
            <a:r>
              <a:rPr lang="en-US" altLang="zh-CN" sz="2100" dirty="0" err="1">
                <a:ea typeface="宋体" pitchFamily="2" charset="-122"/>
              </a:rPr>
              <a:t>int</a:t>
            </a:r>
            <a:r>
              <a:rPr lang="en-US" altLang="zh-CN" sz="2100" dirty="0">
                <a:ea typeface="宋体" pitchFamily="2" charset="-122"/>
              </a:rPr>
              <a:t> </a:t>
            </a:r>
            <a:r>
              <a:rPr lang="en-US" altLang="zh-CN" sz="2100" dirty="0" err="1">
                <a:ea typeface="宋体" pitchFamily="2" charset="-122"/>
              </a:rPr>
              <a:t>memcmp</a:t>
            </a:r>
            <a:r>
              <a:rPr lang="en-US" altLang="zh-CN" sz="2100" dirty="0">
                <a:ea typeface="宋体" pitchFamily="2" charset="-122"/>
              </a:rPr>
              <a:t>(void *s, void *t, </a:t>
            </a:r>
            <a:r>
              <a:rPr lang="en-US" altLang="zh-CN" sz="2100" dirty="0" err="1">
                <a:ea typeface="宋体" pitchFamily="2" charset="-122"/>
              </a:rPr>
              <a:t>int</a:t>
            </a:r>
            <a:r>
              <a:rPr lang="en-US" altLang="zh-CN" sz="2100" dirty="0">
                <a:ea typeface="宋体" pitchFamily="2" charset="-122"/>
              </a:rPr>
              <a:t> n);</a:t>
            </a:r>
          </a:p>
        </p:txBody>
      </p:sp>
      <p:sp>
        <p:nvSpPr>
          <p:cNvPr id="7" name="TextBox 6"/>
          <p:cNvSpPr txBox="1">
            <a:spLocks noChangeArrowheads="1"/>
          </p:cNvSpPr>
          <p:nvPr/>
        </p:nvSpPr>
        <p:spPr bwMode="auto">
          <a:xfrm>
            <a:off x="4374158" y="1053530"/>
            <a:ext cx="7016724" cy="617827"/>
          </a:xfrm>
          <a:prstGeom prst="rect">
            <a:avLst/>
          </a:prstGeom>
          <a:noFill/>
          <a:ln w="9525">
            <a:noFill/>
            <a:miter lim="800000"/>
            <a:headEnd/>
            <a:tailEnd/>
          </a:ln>
        </p:spPr>
        <p:txBody>
          <a:bodyPr wrap="none" lIns="108932" tIns="54466" rIns="108932" bIns="54466">
            <a:spAutoFit/>
          </a:bodyPr>
          <a:lstStyle/>
          <a:p>
            <a:r>
              <a:rPr lang="zh-CN" altLang="en-US" sz="3300" dirty="0">
                <a:solidFill>
                  <a:srgbClr val="0033CC"/>
                </a:solidFill>
                <a:latin typeface="楷体" pitchFamily="49" charset="-122"/>
                <a:ea typeface="楷体" pitchFamily="49" charset="-122"/>
              </a:rPr>
              <a:t>子曰：工欲善其事，必先利其器。</a:t>
            </a:r>
            <a:r>
              <a:rPr lang="en-US" altLang="zh-CN" sz="3300" dirty="0">
                <a:solidFill>
                  <a:srgbClr val="0033CC"/>
                </a:solidFill>
                <a:latin typeface="楷体" pitchFamily="49" charset="-122"/>
                <a:ea typeface="楷体" pitchFamily="49" charset="-122"/>
              </a:rPr>
              <a:t>…</a:t>
            </a:r>
            <a:endParaRPr lang="zh-CN" altLang="en-US" sz="3300" dirty="0">
              <a:solidFill>
                <a:srgbClr val="0033CC"/>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925005" y="1249654"/>
            <a:ext cx="9314328" cy="4557180"/>
          </a:xfrm>
        </p:spPr>
        <p:txBody>
          <a:bodyPr/>
          <a:lstStyle/>
          <a:p>
            <a:r>
              <a:rPr lang="zh-CN" altLang="en-US" dirty="0">
                <a:ea typeface="宋体" pitchFamily="2" charset="-122"/>
              </a:rPr>
              <a:t>可用指针方式实现问题</a:t>
            </a:r>
            <a:r>
              <a:rPr lang="en-US" altLang="zh-CN" dirty="0">
                <a:ea typeface="宋体" pitchFamily="2" charset="-122"/>
              </a:rPr>
              <a:t>6</a:t>
            </a:r>
            <a:r>
              <a:rPr lang="zh-CN" altLang="en-US" dirty="0">
                <a:ea typeface="宋体" pitchFamily="2" charset="-122"/>
              </a:rPr>
              <a:t>（输出输入行中的最长行）。</a:t>
            </a:r>
          </a:p>
          <a:p>
            <a:r>
              <a:rPr lang="zh-CN" altLang="en-US" dirty="0">
                <a:ea typeface="宋体" pitchFamily="2" charset="-122"/>
              </a:rPr>
              <a:t>算法设计：</a:t>
            </a:r>
          </a:p>
          <a:p>
            <a:pPr marL="546554" lvl="1" indent="-77539">
              <a:buNone/>
            </a:pPr>
            <a:r>
              <a:rPr lang="zh-CN" altLang="en-US" sz="2400" dirty="0"/>
              <a:t>设指针变量</a:t>
            </a:r>
            <a:r>
              <a:rPr lang="en-US" altLang="zh-CN" sz="2400" dirty="0" err="1"/>
              <a:t>Curptr</a:t>
            </a:r>
            <a:r>
              <a:rPr lang="zh-CN" altLang="en-US" sz="2400" dirty="0"/>
              <a:t>和</a:t>
            </a:r>
            <a:r>
              <a:rPr lang="en-US" altLang="zh-CN" sz="2400" dirty="0" err="1"/>
              <a:t>Saveptr</a:t>
            </a:r>
            <a:r>
              <a:rPr lang="zh-CN" altLang="en-US" sz="2400" dirty="0"/>
              <a:t>分别指向当前行（新行）和当前最长行</a:t>
            </a:r>
          </a:p>
          <a:p>
            <a:pPr marL="546554" lvl="1" indent="-77539">
              <a:buNone/>
            </a:pPr>
            <a:r>
              <a:rPr lang="en-US" altLang="zh-CN" sz="2400" dirty="0"/>
              <a:t>While(</a:t>
            </a:r>
            <a:r>
              <a:rPr lang="zh-CN" altLang="en-US" sz="2400" dirty="0"/>
              <a:t>还有新输入行</a:t>
            </a:r>
            <a:r>
              <a:rPr lang="en-US" altLang="zh-CN" sz="2400" dirty="0"/>
              <a:t>)</a:t>
            </a:r>
          </a:p>
          <a:p>
            <a:pPr lvl="2" indent="0">
              <a:buNone/>
            </a:pPr>
            <a:r>
              <a:rPr lang="en-US" altLang="zh-CN" dirty="0"/>
              <a:t>If(</a:t>
            </a:r>
            <a:r>
              <a:rPr lang="en-US" altLang="zh-CN" dirty="0" err="1"/>
              <a:t>Curptr</a:t>
            </a:r>
            <a:r>
              <a:rPr lang="zh-CN" altLang="en-US" dirty="0"/>
              <a:t>所指向的行比</a:t>
            </a:r>
            <a:r>
              <a:rPr lang="en-US" altLang="zh-CN" dirty="0" err="1"/>
              <a:t>Saveptr</a:t>
            </a:r>
            <a:r>
              <a:rPr lang="zh-CN" altLang="en-US" dirty="0"/>
              <a:t>所指向的行长）</a:t>
            </a:r>
          </a:p>
          <a:p>
            <a:pPr lvl="2" indent="0">
              <a:buNone/>
            </a:pPr>
            <a:r>
              <a:rPr lang="zh-CN" altLang="en-US" dirty="0"/>
              <a:t>        交换</a:t>
            </a:r>
            <a:r>
              <a:rPr lang="en-US" altLang="zh-CN" dirty="0" err="1"/>
              <a:t>Curptr</a:t>
            </a:r>
            <a:r>
              <a:rPr lang="zh-CN" altLang="en-US" dirty="0"/>
              <a:t>和</a:t>
            </a:r>
            <a:r>
              <a:rPr lang="en-US" altLang="zh-CN" dirty="0" err="1"/>
              <a:t>Saveptr</a:t>
            </a:r>
            <a:r>
              <a:rPr lang="zh-CN" altLang="en-US" dirty="0"/>
              <a:t>指针并保存新行长度；</a:t>
            </a:r>
          </a:p>
          <a:p>
            <a:pPr marL="546554" lvl="1" indent="-77539">
              <a:buNone/>
            </a:pPr>
            <a:r>
              <a:rPr lang="zh-CN" altLang="en-US" sz="2400" dirty="0"/>
              <a:t>输出</a:t>
            </a:r>
            <a:r>
              <a:rPr lang="en-US" altLang="zh-CN" sz="2400" dirty="0" err="1"/>
              <a:t>Saveptr</a:t>
            </a:r>
            <a:r>
              <a:rPr lang="zh-CN" altLang="en-US" sz="2400" dirty="0"/>
              <a:t>所指内容</a:t>
            </a:r>
            <a:endParaRPr lang="zh-CN" altLang="en-US" sz="1900" dirty="0"/>
          </a:p>
        </p:txBody>
      </p:sp>
      <p:sp>
        <p:nvSpPr>
          <p:cNvPr id="39939" name="灯片编号占位符 4"/>
          <p:cNvSpPr>
            <a:spLocks noGrp="1"/>
          </p:cNvSpPr>
          <p:nvPr>
            <p:ph type="sldNum" sz="quarter" idx="11"/>
          </p:nvPr>
        </p:nvSpPr>
        <p:spPr>
          <a:noFill/>
        </p:spPr>
        <p:txBody>
          <a:bodyPr/>
          <a:lstStyle/>
          <a:p>
            <a:fld id="{C62C3B62-BEE0-4E1C-AE72-029CEDB3B84C}" type="slidenum">
              <a:rPr lang="en-US" altLang="zh-CN" smtClean="0"/>
              <a:pPr/>
              <a:t>61</a:t>
            </a:fld>
            <a:endParaRPr lang="en-US" altLang="zh-CN"/>
          </a:p>
        </p:txBody>
      </p:sp>
      <p:sp>
        <p:nvSpPr>
          <p:cNvPr id="399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：指针方式实现</a:t>
            </a:r>
          </a:p>
        </p:txBody>
      </p:sp>
      <p:sp>
        <p:nvSpPr>
          <p:cNvPr id="39946" name="Rectangle 4"/>
          <p:cNvSpPr>
            <a:spLocks noChangeArrowheads="1"/>
          </p:cNvSpPr>
          <p:nvPr/>
        </p:nvSpPr>
        <p:spPr bwMode="auto">
          <a:xfrm>
            <a:off x="9842734" y="5254944"/>
            <a:ext cx="220056" cy="479328"/>
          </a:xfrm>
          <a:prstGeom prst="rect">
            <a:avLst/>
          </a:prstGeom>
          <a:noFill/>
          <a:ln w="9525">
            <a:solidFill>
              <a:schemeClr val="tx1"/>
            </a:solidFill>
            <a:miter lim="800000"/>
            <a:headEnd/>
            <a:tailEnd/>
          </a:ln>
        </p:spPr>
        <p:txBody>
          <a:bodyPr wrap="none" lIns="108932" tIns="54466" rIns="108932" bIns="54466" anchor="ctr">
            <a:spAutoFit/>
          </a:bodyPr>
          <a:lstStyle/>
          <a:p>
            <a:endParaRPr lang="zh-CN" altLang="en-US"/>
          </a:p>
        </p:txBody>
      </p:sp>
      <p:sp>
        <p:nvSpPr>
          <p:cNvPr id="39947" name="Rectangle 5"/>
          <p:cNvSpPr>
            <a:spLocks noChangeArrowheads="1"/>
          </p:cNvSpPr>
          <p:nvPr/>
        </p:nvSpPr>
        <p:spPr bwMode="auto">
          <a:xfrm>
            <a:off x="9842734" y="5902794"/>
            <a:ext cx="220056" cy="479328"/>
          </a:xfrm>
          <a:prstGeom prst="rect">
            <a:avLst/>
          </a:prstGeom>
          <a:noFill/>
          <a:ln w="9525">
            <a:solidFill>
              <a:schemeClr val="tx1"/>
            </a:solidFill>
            <a:miter lim="800000"/>
            <a:headEnd/>
            <a:tailEnd/>
          </a:ln>
        </p:spPr>
        <p:txBody>
          <a:bodyPr wrap="none" lIns="108932" tIns="54466" rIns="108932" bIns="54466" anchor="ctr">
            <a:spAutoFit/>
          </a:bodyPr>
          <a:lstStyle/>
          <a:p>
            <a:endParaRPr lang="zh-CN" altLang="en-US"/>
          </a:p>
        </p:txBody>
      </p:sp>
      <p:sp>
        <p:nvSpPr>
          <p:cNvPr id="39948" name="Text Box 6"/>
          <p:cNvSpPr txBox="1">
            <a:spLocks noChangeArrowheads="1"/>
          </p:cNvSpPr>
          <p:nvPr/>
        </p:nvSpPr>
        <p:spPr bwMode="auto">
          <a:xfrm>
            <a:off x="7728101" y="5314382"/>
            <a:ext cx="965388" cy="402384"/>
          </a:xfrm>
          <a:prstGeom prst="rect">
            <a:avLst/>
          </a:prstGeom>
          <a:noFill/>
          <a:ln w="9525">
            <a:noFill/>
            <a:miter lim="800000"/>
            <a:headEnd/>
            <a:tailEnd/>
          </a:ln>
        </p:spPr>
        <p:txBody>
          <a:bodyPr wrap="none" lIns="108932" tIns="54466" rIns="108932" bIns="54466">
            <a:spAutoFit/>
          </a:bodyPr>
          <a:lstStyle/>
          <a:p>
            <a:r>
              <a:rPr lang="en-US" altLang="zh-CN" sz="1900" dirty="0" err="1"/>
              <a:t>Curptr</a:t>
            </a:r>
            <a:endParaRPr lang="en-US" altLang="zh-CN" sz="1900" dirty="0"/>
          </a:p>
        </p:txBody>
      </p:sp>
      <p:sp>
        <p:nvSpPr>
          <p:cNvPr id="39949" name="Text Box 7"/>
          <p:cNvSpPr txBox="1">
            <a:spLocks noChangeArrowheads="1"/>
          </p:cNvSpPr>
          <p:nvPr/>
        </p:nvSpPr>
        <p:spPr bwMode="auto">
          <a:xfrm>
            <a:off x="7823450" y="5890778"/>
            <a:ext cx="1116071" cy="402384"/>
          </a:xfrm>
          <a:prstGeom prst="rect">
            <a:avLst/>
          </a:prstGeom>
          <a:noFill/>
          <a:ln w="9525">
            <a:noFill/>
            <a:miter lim="800000"/>
            <a:headEnd/>
            <a:tailEnd/>
          </a:ln>
        </p:spPr>
        <p:txBody>
          <a:bodyPr wrap="none" lIns="108932" tIns="54466" rIns="108932" bIns="54466">
            <a:spAutoFit/>
          </a:bodyPr>
          <a:lstStyle/>
          <a:p>
            <a:r>
              <a:rPr lang="en-US" altLang="zh-CN" sz="1900" dirty="0" err="1"/>
              <a:t>Saveptr</a:t>
            </a:r>
            <a:endParaRPr lang="en-US" altLang="zh-CN" sz="1900" dirty="0"/>
          </a:p>
        </p:txBody>
      </p:sp>
      <p:sp>
        <p:nvSpPr>
          <p:cNvPr id="39950" name="Line 8"/>
          <p:cNvSpPr>
            <a:spLocks noChangeShapeType="1"/>
          </p:cNvSpPr>
          <p:nvPr/>
        </p:nvSpPr>
        <p:spPr bwMode="auto">
          <a:xfrm>
            <a:off x="8978230" y="5457289"/>
            <a:ext cx="864500" cy="0"/>
          </a:xfrm>
          <a:prstGeom prst="line">
            <a:avLst/>
          </a:prstGeom>
          <a:noFill/>
          <a:ln w="9525">
            <a:solidFill>
              <a:schemeClr val="tx1"/>
            </a:solidFill>
            <a:round/>
            <a:headEnd/>
            <a:tailEnd type="triangle" w="med" len="med"/>
          </a:ln>
        </p:spPr>
        <p:txBody>
          <a:bodyPr wrap="none" lIns="108932" tIns="54466" rIns="108932" bIns="54466">
            <a:spAutoFit/>
          </a:bodyPr>
          <a:lstStyle/>
          <a:p>
            <a:endParaRPr lang="zh-CN" altLang="en-US"/>
          </a:p>
        </p:txBody>
      </p:sp>
      <p:sp>
        <p:nvSpPr>
          <p:cNvPr id="39951" name="Line 9"/>
          <p:cNvSpPr>
            <a:spLocks noChangeShapeType="1"/>
          </p:cNvSpPr>
          <p:nvPr/>
        </p:nvSpPr>
        <p:spPr bwMode="auto">
          <a:xfrm>
            <a:off x="9168929" y="6106728"/>
            <a:ext cx="673801" cy="0"/>
          </a:xfrm>
          <a:prstGeom prst="line">
            <a:avLst/>
          </a:prstGeom>
          <a:noFill/>
          <a:ln w="9525">
            <a:solidFill>
              <a:schemeClr val="tx1"/>
            </a:solidFill>
            <a:round/>
            <a:headEnd/>
            <a:tailEnd type="triangle" w="med" len="med"/>
          </a:ln>
        </p:spPr>
        <p:txBody>
          <a:bodyPr wrap="none" lIns="108932" tIns="54466" rIns="108932" bIns="54466">
            <a:spAutoFit/>
          </a:bodyPr>
          <a:lstStyle/>
          <a:p>
            <a:endParaRPr lang="zh-CN" altLang="en-US"/>
          </a:p>
        </p:txBody>
      </p:sp>
      <p:sp>
        <p:nvSpPr>
          <p:cNvPr id="39944" name="Text Box 11"/>
          <p:cNvSpPr txBox="1">
            <a:spLocks noChangeArrowheads="1"/>
          </p:cNvSpPr>
          <p:nvPr/>
        </p:nvSpPr>
        <p:spPr bwMode="auto">
          <a:xfrm>
            <a:off x="5448195" y="5243784"/>
            <a:ext cx="2066651" cy="479328"/>
          </a:xfrm>
          <a:prstGeom prst="rect">
            <a:avLst/>
          </a:prstGeom>
          <a:noFill/>
          <a:ln w="9525">
            <a:noFill/>
            <a:miter lim="800000"/>
            <a:headEnd/>
            <a:tailEnd/>
          </a:ln>
        </p:spPr>
        <p:txBody>
          <a:bodyPr wrap="none" lIns="108932" tIns="54466" rIns="108932" bIns="54466">
            <a:spAutoFit/>
          </a:bodyPr>
          <a:lstStyle/>
          <a:p>
            <a:r>
              <a:rPr lang="zh-CN" altLang="en-US" b="0" dirty="0">
                <a:solidFill>
                  <a:srgbClr val="FF0000"/>
                </a:solidFill>
              </a:rPr>
              <a:t>当前读入的行</a:t>
            </a:r>
          </a:p>
        </p:txBody>
      </p:sp>
      <p:sp>
        <p:nvSpPr>
          <p:cNvPr id="39945" name="Text Box 12"/>
          <p:cNvSpPr txBox="1">
            <a:spLocks noChangeArrowheads="1"/>
          </p:cNvSpPr>
          <p:nvPr/>
        </p:nvSpPr>
        <p:spPr bwMode="auto">
          <a:xfrm>
            <a:off x="4526480" y="5803113"/>
            <a:ext cx="2989981" cy="479328"/>
          </a:xfrm>
          <a:prstGeom prst="rect">
            <a:avLst/>
          </a:prstGeom>
          <a:noFill/>
          <a:ln w="9525">
            <a:noFill/>
            <a:miter lim="800000"/>
            <a:headEnd/>
            <a:tailEnd/>
          </a:ln>
        </p:spPr>
        <p:txBody>
          <a:bodyPr wrap="none" lIns="108932" tIns="54466" rIns="108932" bIns="54466">
            <a:spAutoFit/>
          </a:bodyPr>
          <a:lstStyle/>
          <a:p>
            <a:r>
              <a:rPr lang="zh-CN" altLang="en-US" b="0" dirty="0">
                <a:solidFill>
                  <a:srgbClr val="FF0000"/>
                </a:solidFill>
              </a:rPr>
              <a:t>当前所保存的最长行</a:t>
            </a:r>
          </a:p>
        </p:txBody>
      </p:sp>
      <p:sp>
        <p:nvSpPr>
          <p:cNvPr id="15" name="Line 8"/>
          <p:cNvSpPr>
            <a:spLocks noChangeShapeType="1"/>
          </p:cNvSpPr>
          <p:nvPr/>
        </p:nvSpPr>
        <p:spPr bwMode="auto">
          <a:xfrm>
            <a:off x="8881529" y="5640753"/>
            <a:ext cx="961976" cy="514224"/>
          </a:xfrm>
          <a:prstGeom prst="line">
            <a:avLst/>
          </a:prstGeom>
          <a:noFill/>
          <a:ln w="9525">
            <a:solidFill>
              <a:schemeClr val="tx1"/>
            </a:solidFill>
            <a:round/>
            <a:headEnd/>
            <a:tailEnd type="triangle" w="med" len="med"/>
          </a:ln>
        </p:spPr>
        <p:txBody>
          <a:bodyPr wrap="square" lIns="108932" tIns="54466" rIns="108932" bIns="54466">
            <a:spAutoFit/>
          </a:bodyPr>
          <a:lstStyle/>
          <a:p>
            <a:endParaRPr lang="zh-CN" altLang="en-US"/>
          </a:p>
        </p:txBody>
      </p:sp>
      <p:sp>
        <p:nvSpPr>
          <p:cNvPr id="16" name="Line 9"/>
          <p:cNvSpPr>
            <a:spLocks noChangeShapeType="1"/>
          </p:cNvSpPr>
          <p:nvPr/>
        </p:nvSpPr>
        <p:spPr bwMode="auto">
          <a:xfrm flipV="1">
            <a:off x="8911406" y="5524872"/>
            <a:ext cx="931324" cy="556488"/>
          </a:xfrm>
          <a:prstGeom prst="line">
            <a:avLst/>
          </a:prstGeom>
          <a:noFill/>
          <a:ln w="9525">
            <a:solidFill>
              <a:schemeClr val="tx1"/>
            </a:solidFill>
            <a:round/>
            <a:headEnd/>
            <a:tailEnd type="triangle" w="med" len="med"/>
          </a:ln>
        </p:spPr>
        <p:txBody>
          <a:bodyPr wrap="square" lIns="108932" tIns="54466" rIns="108932" bIns="54466">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Effect transition="in" filter="blinds(horizontal)">
                                      <p:cBhvr>
                                        <p:cTn id="7" dur="500"/>
                                        <p:tgtEl>
                                          <p:spTgt spid="1064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6499">
                                            <p:txEl>
                                              <p:pRg st="3" end="3"/>
                                            </p:txEl>
                                          </p:spTgt>
                                        </p:tgtEl>
                                        <p:attrNameLst>
                                          <p:attrName>style.visibility</p:attrName>
                                        </p:attrNameLst>
                                      </p:cBhvr>
                                      <p:to>
                                        <p:strVal val="visible"/>
                                      </p:to>
                                    </p:set>
                                    <p:animEffect transition="in" filter="blinds(horizontal)">
                                      <p:cBhvr>
                                        <p:cTn id="10" dur="500"/>
                                        <p:tgtEl>
                                          <p:spTgt spid="10649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6499">
                                            <p:txEl>
                                              <p:pRg st="4" end="4"/>
                                            </p:txEl>
                                          </p:spTgt>
                                        </p:tgtEl>
                                        <p:attrNameLst>
                                          <p:attrName>style.visibility</p:attrName>
                                        </p:attrNameLst>
                                      </p:cBhvr>
                                      <p:to>
                                        <p:strVal val="visible"/>
                                      </p:to>
                                    </p:set>
                                    <p:animEffect transition="in" filter="blinds(horizontal)">
                                      <p:cBhvr>
                                        <p:cTn id="13" dur="500"/>
                                        <p:tgtEl>
                                          <p:spTgt spid="10649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6499">
                                            <p:txEl>
                                              <p:pRg st="5" end="5"/>
                                            </p:txEl>
                                          </p:spTgt>
                                        </p:tgtEl>
                                        <p:attrNameLst>
                                          <p:attrName>style.visibility</p:attrName>
                                        </p:attrNameLst>
                                      </p:cBhvr>
                                      <p:to>
                                        <p:strVal val="visible"/>
                                      </p:to>
                                    </p:set>
                                    <p:animEffect transition="in" filter="blinds(horizontal)">
                                      <p:cBhvr>
                                        <p:cTn id="16" dur="500"/>
                                        <p:tgtEl>
                                          <p:spTgt spid="10649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animEffect transition="in" filter="blinds(horizontal)">
                                      <p:cBhvr>
                                        <p:cTn id="19" dur="500"/>
                                        <p:tgtEl>
                                          <p:spTgt spid="106499">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9944"/>
                                        </p:tgtEl>
                                        <p:attrNameLst>
                                          <p:attrName>style.visibility</p:attrName>
                                        </p:attrNameLst>
                                      </p:cBhvr>
                                      <p:to>
                                        <p:strVal val="visible"/>
                                      </p:to>
                                    </p:set>
                                    <p:animEffect transition="in" filter="barn(inVertical)">
                                      <p:cBhvr>
                                        <p:cTn id="24" dur="500"/>
                                        <p:tgtEl>
                                          <p:spTgt spid="3994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9945"/>
                                        </p:tgtEl>
                                        <p:attrNameLst>
                                          <p:attrName>style.visibility</p:attrName>
                                        </p:attrNameLst>
                                      </p:cBhvr>
                                      <p:to>
                                        <p:strVal val="visible"/>
                                      </p:to>
                                    </p:set>
                                    <p:animEffect transition="in" filter="barn(inVertical)">
                                      <p:cBhvr>
                                        <p:cTn id="27" dur="500"/>
                                        <p:tgtEl>
                                          <p:spTgt spid="3994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946"/>
                                        </p:tgtEl>
                                        <p:attrNameLst>
                                          <p:attrName>style.visibility</p:attrName>
                                        </p:attrNameLst>
                                      </p:cBhvr>
                                      <p:to>
                                        <p:strVal val="visible"/>
                                      </p:to>
                                    </p:set>
                                    <p:animEffect transition="in" filter="barn(inVertical)">
                                      <p:cBhvr>
                                        <p:cTn id="30" dur="500"/>
                                        <p:tgtEl>
                                          <p:spTgt spid="39946"/>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9947"/>
                                        </p:tgtEl>
                                        <p:attrNameLst>
                                          <p:attrName>style.visibility</p:attrName>
                                        </p:attrNameLst>
                                      </p:cBhvr>
                                      <p:to>
                                        <p:strVal val="visible"/>
                                      </p:to>
                                    </p:set>
                                    <p:animEffect transition="in" filter="barn(inVertical)">
                                      <p:cBhvr>
                                        <p:cTn id="33" dur="500"/>
                                        <p:tgtEl>
                                          <p:spTgt spid="39947"/>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9948"/>
                                        </p:tgtEl>
                                        <p:attrNameLst>
                                          <p:attrName>style.visibility</p:attrName>
                                        </p:attrNameLst>
                                      </p:cBhvr>
                                      <p:to>
                                        <p:strVal val="visible"/>
                                      </p:to>
                                    </p:set>
                                    <p:animEffect transition="in" filter="barn(inVertical)">
                                      <p:cBhvr>
                                        <p:cTn id="36" dur="500"/>
                                        <p:tgtEl>
                                          <p:spTgt spid="39948"/>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9949"/>
                                        </p:tgtEl>
                                        <p:attrNameLst>
                                          <p:attrName>style.visibility</p:attrName>
                                        </p:attrNameLst>
                                      </p:cBhvr>
                                      <p:to>
                                        <p:strVal val="visible"/>
                                      </p:to>
                                    </p:set>
                                    <p:animEffect transition="in" filter="barn(inVertical)">
                                      <p:cBhvr>
                                        <p:cTn id="39" dur="500"/>
                                        <p:tgtEl>
                                          <p:spTgt spid="39949"/>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9950"/>
                                        </p:tgtEl>
                                        <p:attrNameLst>
                                          <p:attrName>style.visibility</p:attrName>
                                        </p:attrNameLst>
                                      </p:cBhvr>
                                      <p:to>
                                        <p:strVal val="visible"/>
                                      </p:to>
                                    </p:set>
                                    <p:animEffect transition="in" filter="barn(inVertical)">
                                      <p:cBhvr>
                                        <p:cTn id="42" dur="500"/>
                                        <p:tgtEl>
                                          <p:spTgt spid="39950"/>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39951"/>
                                        </p:tgtEl>
                                        <p:attrNameLst>
                                          <p:attrName>style.visibility</p:attrName>
                                        </p:attrNameLst>
                                      </p:cBhvr>
                                      <p:to>
                                        <p:strVal val="visible"/>
                                      </p:to>
                                    </p:set>
                                    <p:animEffect transition="in" filter="barn(inVertical)">
                                      <p:cBhvr>
                                        <p:cTn id="45" dur="500"/>
                                        <p:tgtEl>
                                          <p:spTgt spid="3995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down)">
                                      <p:cBhvr>
                                        <p:cTn id="53" dur="500"/>
                                        <p:tgtEl>
                                          <p:spTgt spid="16"/>
                                        </p:tgtEl>
                                      </p:cBhvr>
                                    </p:animEffect>
                                  </p:childTnLst>
                                </p:cTn>
                              </p:par>
                              <p:par>
                                <p:cTn id="54" presetID="16" presetClass="exit" presetSubtype="21" fill="hold" grpId="1" nodeType="withEffect">
                                  <p:stCondLst>
                                    <p:cond delay="0"/>
                                  </p:stCondLst>
                                  <p:childTnLst>
                                    <p:animEffect transition="out" filter="barn(inVertical)">
                                      <p:cBhvr>
                                        <p:cTn id="55" dur="500"/>
                                        <p:tgtEl>
                                          <p:spTgt spid="39950"/>
                                        </p:tgtEl>
                                      </p:cBhvr>
                                    </p:animEffect>
                                    <p:set>
                                      <p:cBhvr>
                                        <p:cTn id="56" dur="1" fill="hold">
                                          <p:stCondLst>
                                            <p:cond delay="499"/>
                                          </p:stCondLst>
                                        </p:cTn>
                                        <p:tgtEl>
                                          <p:spTgt spid="39950"/>
                                        </p:tgtEl>
                                        <p:attrNameLst>
                                          <p:attrName>style.visibility</p:attrName>
                                        </p:attrNameLst>
                                      </p:cBhvr>
                                      <p:to>
                                        <p:strVal val="hidden"/>
                                      </p:to>
                                    </p:set>
                                  </p:childTnLst>
                                </p:cTn>
                              </p:par>
                              <p:par>
                                <p:cTn id="57" presetID="16" presetClass="exit" presetSubtype="21" fill="hold" grpId="1" nodeType="withEffect">
                                  <p:stCondLst>
                                    <p:cond delay="0"/>
                                  </p:stCondLst>
                                  <p:childTnLst>
                                    <p:animEffect transition="out" filter="barn(inVertical)">
                                      <p:cBhvr>
                                        <p:cTn id="58" dur="500"/>
                                        <p:tgtEl>
                                          <p:spTgt spid="39951"/>
                                        </p:tgtEl>
                                      </p:cBhvr>
                                    </p:animEffect>
                                    <p:set>
                                      <p:cBhvr>
                                        <p:cTn id="59" dur="1" fill="hold">
                                          <p:stCondLst>
                                            <p:cond delay="499"/>
                                          </p:stCondLst>
                                        </p:cTn>
                                        <p:tgtEl>
                                          <p:spTgt spid="399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6" grpId="0" animBg="1"/>
      <p:bldP spid="39947" grpId="0" animBg="1"/>
      <p:bldP spid="39948" grpId="0"/>
      <p:bldP spid="39949" grpId="0"/>
      <p:bldP spid="39950" grpId="0" animBg="1"/>
      <p:bldP spid="39950" grpId="1" animBg="1"/>
      <p:bldP spid="39951" grpId="0" animBg="1"/>
      <p:bldP spid="39951" grpId="1" animBg="1"/>
      <p:bldP spid="39944" grpId="0"/>
      <p:bldP spid="39945" grpId="0"/>
      <p:bldP spid="15" grpId="0" animBg="1"/>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灯片编号占位符 4"/>
          <p:cNvSpPr>
            <a:spLocks noGrp="1"/>
          </p:cNvSpPr>
          <p:nvPr>
            <p:ph type="sldNum" sz="quarter" idx="11"/>
          </p:nvPr>
        </p:nvSpPr>
        <p:spPr>
          <a:noFill/>
        </p:spPr>
        <p:txBody>
          <a:bodyPr/>
          <a:lstStyle/>
          <a:p>
            <a:fld id="{42A7CD17-818C-49C2-94EF-A29A9D8F72CE}" type="slidenum">
              <a:rPr lang="en-US" altLang="zh-CN" smtClean="0"/>
              <a:pPr/>
              <a:t>62</a:t>
            </a:fld>
            <a:endParaRPr lang="en-US" altLang="zh-CN"/>
          </a:p>
        </p:txBody>
      </p:sp>
      <p:sp>
        <p:nvSpPr>
          <p:cNvPr id="4096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：代码实现（指针方式）（续）</a:t>
            </a:r>
          </a:p>
        </p:txBody>
      </p:sp>
      <p:sp>
        <p:nvSpPr>
          <p:cNvPr id="40965" name="Rectangle 3"/>
          <p:cNvSpPr>
            <a:spLocks noGrp="1" noChangeArrowheads="1"/>
          </p:cNvSpPr>
          <p:nvPr>
            <p:ph type="body" idx="1"/>
          </p:nvPr>
        </p:nvSpPr>
        <p:spPr>
          <a:xfrm>
            <a:off x="1305225" y="981522"/>
            <a:ext cx="9484069" cy="5185976"/>
          </a:xfrm>
          <a:noFill/>
        </p:spPr>
        <p:txBody>
          <a:bodyPr/>
          <a:lstStyle/>
          <a:p>
            <a:pPr>
              <a:lnSpc>
                <a:spcPct val="70000"/>
              </a:lnSpc>
              <a:spcBef>
                <a:spcPts val="300"/>
              </a:spcBef>
              <a:buFont typeface="Wingdings" pitchFamily="2" charset="2"/>
              <a:buNone/>
            </a:pPr>
            <a:r>
              <a:rPr lang="en-US" altLang="zh-CN" sz="1900" b="0" dirty="0">
                <a:ea typeface="宋体" pitchFamily="2" charset="-122"/>
              </a:rPr>
              <a:t>#include &lt;</a:t>
            </a:r>
            <a:r>
              <a:rPr lang="en-US" altLang="zh-CN" sz="1900" b="0" dirty="0" err="1">
                <a:ea typeface="宋体" pitchFamily="2" charset="-122"/>
              </a:rPr>
              <a:t>stdio.h</a:t>
            </a:r>
            <a:r>
              <a:rPr lang="en-US" altLang="zh-CN" sz="1900" b="0" dirty="0">
                <a:ea typeface="宋体" pitchFamily="2" charset="-122"/>
              </a:rPr>
              <a:t>&gt;</a:t>
            </a:r>
          </a:p>
          <a:p>
            <a:pPr>
              <a:lnSpc>
                <a:spcPct val="70000"/>
              </a:lnSpc>
              <a:spcBef>
                <a:spcPts val="300"/>
              </a:spcBef>
              <a:buFont typeface="Wingdings" pitchFamily="2" charset="2"/>
              <a:buNone/>
            </a:pPr>
            <a:r>
              <a:rPr lang="en-US" altLang="zh-CN" sz="1900" b="0" dirty="0">
                <a:ea typeface="宋体" pitchFamily="2" charset="-122"/>
              </a:rPr>
              <a:t>#define MAXLINE	1024</a:t>
            </a:r>
          </a:p>
          <a:p>
            <a:pPr>
              <a:lnSpc>
                <a:spcPct val="70000"/>
              </a:lnSpc>
              <a:spcBef>
                <a:spcPts val="300"/>
              </a:spcBef>
              <a:buFont typeface="Wingdings" pitchFamily="2" charset="2"/>
              <a:buNone/>
            </a:pPr>
            <a:r>
              <a:rPr lang="en-US" altLang="zh-CN" sz="1900" b="0" dirty="0" err="1">
                <a:ea typeface="宋体" pitchFamily="2" charset="-122"/>
              </a:rPr>
              <a:t>int</a:t>
            </a:r>
            <a:r>
              <a:rPr lang="en-US" altLang="zh-CN" sz="1900" b="0" dirty="0">
                <a:ea typeface="宋体" pitchFamily="2" charset="-122"/>
              </a:rPr>
              <a:t> </a:t>
            </a:r>
            <a:r>
              <a:rPr lang="en-US" altLang="zh-CN" sz="1900" b="0" dirty="0" err="1">
                <a:ea typeface="宋体" pitchFamily="2" charset="-122"/>
              </a:rPr>
              <a:t>str_len</a:t>
            </a:r>
            <a:r>
              <a:rPr lang="en-US" altLang="zh-CN" sz="1900" b="0" dirty="0">
                <a:ea typeface="宋体" pitchFamily="2" charset="-122"/>
              </a:rPr>
              <a:t>(char s[]);</a:t>
            </a:r>
          </a:p>
          <a:p>
            <a:pPr>
              <a:lnSpc>
                <a:spcPct val="70000"/>
              </a:lnSpc>
              <a:spcBef>
                <a:spcPts val="300"/>
              </a:spcBef>
              <a:buFont typeface="Wingdings" pitchFamily="2" charset="2"/>
              <a:buNone/>
            </a:pPr>
            <a:r>
              <a:rPr lang="en-US" altLang="zh-CN" sz="1900" b="0" dirty="0" err="1">
                <a:ea typeface="宋体" pitchFamily="2" charset="-122"/>
              </a:rPr>
              <a:t>int</a:t>
            </a:r>
            <a:r>
              <a:rPr lang="en-US" altLang="zh-CN" sz="1900" b="0" dirty="0">
                <a:ea typeface="宋体" pitchFamily="2" charset="-122"/>
              </a:rPr>
              <a:t> main( )	/* find longest line */</a:t>
            </a:r>
          </a:p>
          <a:p>
            <a:pPr>
              <a:lnSpc>
                <a:spcPct val="70000"/>
              </a:lnSpc>
              <a:spcBef>
                <a:spcPts val="300"/>
              </a:spcBef>
              <a:buFont typeface="Wingdings" pitchFamily="2" charset="2"/>
              <a:buNone/>
            </a:pPr>
            <a:r>
              <a:rPr lang="en-US" altLang="zh-CN" sz="1900" b="0" dirty="0">
                <a:ea typeface="宋体" pitchFamily="2" charset="-122"/>
              </a:rPr>
              <a:t>{</a:t>
            </a:r>
          </a:p>
          <a:p>
            <a:pPr lvl="1">
              <a:lnSpc>
                <a:spcPct val="70000"/>
              </a:lnSpc>
              <a:spcBef>
                <a:spcPts val="300"/>
              </a:spcBef>
              <a:buFont typeface="Wingdings" pitchFamily="2" charset="2"/>
              <a:buNone/>
            </a:pPr>
            <a:r>
              <a:rPr lang="en-US" altLang="zh-CN" sz="1900" dirty="0" err="1">
                <a:ea typeface="宋体" pitchFamily="2" charset="-122"/>
              </a:rPr>
              <a:t>int</a:t>
            </a:r>
            <a:r>
              <a:rPr lang="en-US" altLang="zh-CN" sz="1900" dirty="0">
                <a:ea typeface="宋体" pitchFamily="2" charset="-122"/>
              </a:rPr>
              <a:t> </a:t>
            </a:r>
            <a:r>
              <a:rPr lang="en-US" altLang="zh-CN" sz="1900" dirty="0" err="1">
                <a:ea typeface="宋体" pitchFamily="2" charset="-122"/>
              </a:rPr>
              <a:t>len</a:t>
            </a:r>
            <a:r>
              <a:rPr lang="en-US" altLang="zh-CN" sz="1900" dirty="0">
                <a:ea typeface="宋体" pitchFamily="2" charset="-122"/>
              </a:rPr>
              <a:t>,  max;	/* current length and maximum length seen so far */</a:t>
            </a:r>
          </a:p>
          <a:p>
            <a:pPr lvl="1">
              <a:lnSpc>
                <a:spcPct val="70000"/>
              </a:lnSpc>
              <a:spcBef>
                <a:spcPts val="300"/>
              </a:spcBef>
              <a:buFont typeface="Wingdings" pitchFamily="2" charset="2"/>
              <a:buNone/>
            </a:pPr>
            <a:r>
              <a:rPr lang="en-US" altLang="zh-CN" sz="1900" dirty="0">
                <a:ea typeface="宋体" pitchFamily="2" charset="-122"/>
              </a:rPr>
              <a:t>char *</a:t>
            </a:r>
            <a:r>
              <a:rPr lang="en-US" altLang="zh-CN" sz="1900" dirty="0" err="1">
                <a:ea typeface="宋体" pitchFamily="2" charset="-122"/>
              </a:rPr>
              <a:t>curptr</a:t>
            </a:r>
            <a:r>
              <a:rPr lang="en-US" altLang="zh-CN" sz="1900" dirty="0">
                <a:ea typeface="宋体" pitchFamily="2" charset="-122"/>
              </a:rPr>
              <a:t>, *</a:t>
            </a:r>
            <a:r>
              <a:rPr lang="en-US" altLang="zh-CN" sz="1900" dirty="0" err="1">
                <a:ea typeface="宋体" pitchFamily="2" charset="-122"/>
              </a:rPr>
              <a:t>saveptr</a:t>
            </a:r>
            <a:r>
              <a:rPr lang="en-US" altLang="zh-CN" sz="1900" dirty="0">
                <a:ea typeface="宋体" pitchFamily="2" charset="-122"/>
              </a:rPr>
              <a:t>,*</a:t>
            </a:r>
            <a:r>
              <a:rPr lang="en-US" altLang="zh-CN" sz="1900" dirty="0" err="1">
                <a:ea typeface="宋体" pitchFamily="2" charset="-122"/>
              </a:rPr>
              <a:t>tmp</a:t>
            </a:r>
            <a:r>
              <a:rPr lang="en-US" altLang="zh-CN" sz="1900" dirty="0">
                <a:ea typeface="宋体" pitchFamily="2" charset="-122"/>
              </a:rPr>
              <a:t>; /* current  line pointer and longest line pointer saved */</a:t>
            </a:r>
          </a:p>
          <a:p>
            <a:pPr lvl="1">
              <a:lnSpc>
                <a:spcPct val="70000"/>
              </a:lnSpc>
              <a:spcBef>
                <a:spcPts val="300"/>
              </a:spcBef>
              <a:buFont typeface="Wingdings" pitchFamily="2" charset="2"/>
              <a:buNone/>
            </a:pPr>
            <a:r>
              <a:rPr lang="en-US" altLang="zh-CN" sz="1900" dirty="0">
                <a:ea typeface="宋体" pitchFamily="2" charset="-122"/>
              </a:rPr>
              <a:t>char  save1[MAXLINE], save2[MAXLINE];</a:t>
            </a:r>
          </a:p>
          <a:p>
            <a:pPr lvl="1">
              <a:lnSpc>
                <a:spcPct val="70000"/>
              </a:lnSpc>
              <a:spcBef>
                <a:spcPts val="300"/>
              </a:spcBef>
              <a:buFont typeface="Wingdings" pitchFamily="2" charset="2"/>
              <a:buNone/>
            </a:pPr>
            <a:r>
              <a:rPr lang="en-US" altLang="zh-CN" sz="1900" dirty="0" err="1">
                <a:ea typeface="宋体" pitchFamily="2" charset="-122"/>
              </a:rPr>
              <a:t>curptr</a:t>
            </a:r>
            <a:r>
              <a:rPr lang="en-US" altLang="zh-CN" sz="1900" dirty="0">
                <a:ea typeface="宋体" pitchFamily="2" charset="-122"/>
              </a:rPr>
              <a:t> = &amp;save1[0];</a:t>
            </a:r>
          </a:p>
          <a:p>
            <a:pPr lvl="1">
              <a:lnSpc>
                <a:spcPct val="70000"/>
              </a:lnSpc>
              <a:spcBef>
                <a:spcPts val="300"/>
              </a:spcBef>
              <a:buFont typeface="Wingdings" pitchFamily="2" charset="2"/>
              <a:buNone/>
            </a:pPr>
            <a:r>
              <a:rPr lang="en-US" altLang="zh-CN" sz="1900" dirty="0" err="1">
                <a:ea typeface="宋体" pitchFamily="2" charset="-122"/>
              </a:rPr>
              <a:t>saveptr</a:t>
            </a:r>
            <a:r>
              <a:rPr lang="en-US" altLang="zh-CN" sz="1900" dirty="0">
                <a:ea typeface="宋体" pitchFamily="2" charset="-122"/>
              </a:rPr>
              <a:t>= &amp;save2[0];  </a:t>
            </a:r>
          </a:p>
          <a:p>
            <a:pPr lvl="1">
              <a:lnSpc>
                <a:spcPct val="70000"/>
              </a:lnSpc>
              <a:spcBef>
                <a:spcPts val="300"/>
              </a:spcBef>
              <a:buFont typeface="Wingdings" pitchFamily="2" charset="2"/>
              <a:buNone/>
            </a:pPr>
            <a:r>
              <a:rPr lang="en-US" altLang="zh-CN" sz="1900" dirty="0">
                <a:ea typeface="宋体" pitchFamily="2" charset="-122"/>
              </a:rPr>
              <a:t>max = 0;</a:t>
            </a:r>
          </a:p>
          <a:p>
            <a:pPr lvl="1">
              <a:lnSpc>
                <a:spcPct val="70000"/>
              </a:lnSpc>
              <a:spcBef>
                <a:spcPts val="300"/>
              </a:spcBef>
              <a:buFont typeface="Wingdings" pitchFamily="2" charset="2"/>
              <a:buNone/>
            </a:pPr>
            <a:r>
              <a:rPr lang="en-US" altLang="zh-CN" sz="1900" dirty="0">
                <a:ea typeface="宋体" pitchFamily="2" charset="-122"/>
              </a:rPr>
              <a:t>while( gets(</a:t>
            </a:r>
            <a:r>
              <a:rPr lang="en-US" altLang="zh-CN" sz="1900" dirty="0" err="1">
                <a:ea typeface="宋体" pitchFamily="2" charset="-122"/>
              </a:rPr>
              <a:t>curptr</a:t>
            </a:r>
            <a:r>
              <a:rPr lang="en-US" altLang="zh-CN" sz="1900" dirty="0">
                <a:ea typeface="宋体" pitchFamily="2" charset="-122"/>
              </a:rPr>
              <a:t>)  != NULL ){</a:t>
            </a:r>
          </a:p>
          <a:p>
            <a:pPr lvl="1">
              <a:lnSpc>
                <a:spcPct val="70000"/>
              </a:lnSpc>
              <a:spcBef>
                <a:spcPts val="300"/>
              </a:spcBef>
              <a:buFont typeface="Wingdings" pitchFamily="2" charset="2"/>
              <a:buNone/>
            </a:pPr>
            <a:r>
              <a:rPr lang="en-US" altLang="zh-CN" sz="1900" dirty="0">
                <a:ea typeface="宋体" pitchFamily="2" charset="-122"/>
              </a:rPr>
              <a:t>      </a:t>
            </a:r>
            <a:r>
              <a:rPr lang="en-US" altLang="zh-CN" sz="1900" dirty="0" err="1">
                <a:ea typeface="宋体" pitchFamily="2" charset="-122"/>
              </a:rPr>
              <a:t>len</a:t>
            </a:r>
            <a:r>
              <a:rPr lang="en-US" altLang="zh-CN" sz="1900" dirty="0">
                <a:ea typeface="宋体" pitchFamily="2" charset="-122"/>
              </a:rPr>
              <a:t> = </a:t>
            </a:r>
            <a:r>
              <a:rPr lang="en-US" altLang="zh-CN" sz="1900" dirty="0" err="1">
                <a:ea typeface="宋体" pitchFamily="2" charset="-122"/>
              </a:rPr>
              <a:t>str_len</a:t>
            </a:r>
            <a:r>
              <a:rPr lang="en-US" altLang="zh-CN" sz="1900" dirty="0">
                <a:ea typeface="宋体" pitchFamily="2" charset="-122"/>
              </a:rPr>
              <a:t>(</a:t>
            </a:r>
            <a:r>
              <a:rPr lang="en-US" altLang="zh-CN" sz="1900" dirty="0" err="1">
                <a:ea typeface="宋体" pitchFamily="2" charset="-122"/>
              </a:rPr>
              <a:t>curptr</a:t>
            </a:r>
            <a:r>
              <a:rPr lang="en-US" altLang="zh-CN" sz="1900" dirty="0">
                <a:ea typeface="宋体" pitchFamily="2" charset="-122"/>
              </a:rPr>
              <a:t>);</a:t>
            </a:r>
          </a:p>
          <a:p>
            <a:pPr lvl="2" indent="0">
              <a:lnSpc>
                <a:spcPct val="70000"/>
              </a:lnSpc>
              <a:spcBef>
                <a:spcPts val="300"/>
              </a:spcBef>
              <a:buNone/>
            </a:pPr>
            <a:r>
              <a:rPr lang="en-US" altLang="zh-CN" sz="1900" dirty="0">
                <a:ea typeface="宋体" pitchFamily="2" charset="-122"/>
              </a:rPr>
              <a:t>if( </a:t>
            </a:r>
            <a:r>
              <a:rPr lang="en-US" altLang="zh-CN" sz="1900" dirty="0" err="1">
                <a:ea typeface="宋体" pitchFamily="2" charset="-122"/>
              </a:rPr>
              <a:t>len</a:t>
            </a:r>
            <a:r>
              <a:rPr lang="en-US" altLang="zh-CN" sz="1900" dirty="0">
                <a:ea typeface="宋体" pitchFamily="2" charset="-122"/>
              </a:rPr>
              <a:t> &gt; max ) {</a:t>
            </a:r>
          </a:p>
          <a:p>
            <a:pPr lvl="3" indent="0">
              <a:lnSpc>
                <a:spcPct val="70000"/>
              </a:lnSpc>
              <a:spcBef>
                <a:spcPts val="300"/>
              </a:spcBef>
            </a:pPr>
            <a:r>
              <a:rPr lang="en-US" altLang="zh-CN" sz="1900" dirty="0">
                <a:ea typeface="宋体" pitchFamily="2" charset="-122"/>
              </a:rPr>
              <a:t>   max = </a:t>
            </a:r>
            <a:r>
              <a:rPr lang="en-US" altLang="zh-CN" sz="1900" dirty="0" err="1">
                <a:ea typeface="宋体" pitchFamily="2" charset="-122"/>
              </a:rPr>
              <a:t>len</a:t>
            </a:r>
            <a:r>
              <a:rPr lang="en-US" altLang="zh-CN" sz="1900" dirty="0">
                <a:ea typeface="宋体" pitchFamily="2" charset="-122"/>
              </a:rPr>
              <a:t>;</a:t>
            </a:r>
          </a:p>
          <a:p>
            <a:pPr lvl="3" indent="0">
              <a:lnSpc>
                <a:spcPct val="70000"/>
              </a:lnSpc>
              <a:spcBef>
                <a:spcPts val="300"/>
              </a:spcBef>
            </a:pPr>
            <a:r>
              <a:rPr lang="en-US" altLang="zh-CN" sz="1900" dirty="0">
                <a:ea typeface="宋体" pitchFamily="2" charset="-122"/>
              </a:rPr>
              <a:t>   </a:t>
            </a:r>
            <a:r>
              <a:rPr lang="en-US" altLang="zh-CN" sz="1900" dirty="0" err="1">
                <a:ea typeface="宋体" pitchFamily="2" charset="-122"/>
              </a:rPr>
              <a:t>tmp</a:t>
            </a:r>
            <a:r>
              <a:rPr lang="en-US" altLang="zh-CN" sz="1900" dirty="0">
                <a:ea typeface="宋体" pitchFamily="2" charset="-122"/>
              </a:rPr>
              <a:t> = </a:t>
            </a:r>
            <a:r>
              <a:rPr lang="en-US" altLang="zh-CN" sz="1900" dirty="0" err="1">
                <a:ea typeface="宋体" pitchFamily="2" charset="-122"/>
              </a:rPr>
              <a:t>curptr</a:t>
            </a:r>
            <a:r>
              <a:rPr lang="en-US" altLang="zh-CN" sz="1900" dirty="0">
                <a:ea typeface="宋体" pitchFamily="2" charset="-122"/>
              </a:rPr>
              <a:t>;</a:t>
            </a:r>
          </a:p>
          <a:p>
            <a:pPr lvl="3" indent="0">
              <a:lnSpc>
                <a:spcPct val="70000"/>
              </a:lnSpc>
              <a:spcBef>
                <a:spcPts val="300"/>
              </a:spcBef>
            </a:pPr>
            <a:r>
              <a:rPr lang="en-US" altLang="zh-CN" sz="1900" dirty="0">
                <a:ea typeface="宋体" pitchFamily="2" charset="-122"/>
              </a:rPr>
              <a:t>   </a:t>
            </a:r>
            <a:r>
              <a:rPr lang="en-US" altLang="zh-CN" sz="1900" dirty="0" err="1">
                <a:ea typeface="宋体" pitchFamily="2" charset="-122"/>
              </a:rPr>
              <a:t>curptr</a:t>
            </a:r>
            <a:r>
              <a:rPr lang="en-US" altLang="zh-CN" sz="1900" dirty="0">
                <a:ea typeface="宋体" pitchFamily="2" charset="-122"/>
              </a:rPr>
              <a:t> = </a:t>
            </a:r>
            <a:r>
              <a:rPr lang="en-US" altLang="zh-CN" sz="1900" dirty="0" err="1">
                <a:ea typeface="宋体" pitchFamily="2" charset="-122"/>
              </a:rPr>
              <a:t>saveptr</a:t>
            </a:r>
            <a:r>
              <a:rPr lang="en-US" altLang="zh-CN" sz="1900" dirty="0">
                <a:ea typeface="宋体" pitchFamily="2" charset="-122"/>
              </a:rPr>
              <a:t>;</a:t>
            </a:r>
          </a:p>
          <a:p>
            <a:pPr lvl="3" indent="0">
              <a:lnSpc>
                <a:spcPct val="70000"/>
              </a:lnSpc>
              <a:spcBef>
                <a:spcPts val="300"/>
              </a:spcBef>
            </a:pPr>
            <a:r>
              <a:rPr lang="en-US" altLang="zh-CN" sz="1900" dirty="0">
                <a:ea typeface="宋体" pitchFamily="2" charset="-122"/>
              </a:rPr>
              <a:t>   </a:t>
            </a:r>
            <a:r>
              <a:rPr lang="en-US" altLang="zh-CN" sz="1900" dirty="0" err="1">
                <a:ea typeface="宋体" pitchFamily="2" charset="-122"/>
              </a:rPr>
              <a:t>saveptr</a:t>
            </a:r>
            <a:r>
              <a:rPr lang="en-US" altLang="zh-CN" sz="1900" dirty="0">
                <a:ea typeface="宋体" pitchFamily="2" charset="-122"/>
              </a:rPr>
              <a:t> = </a:t>
            </a:r>
            <a:r>
              <a:rPr lang="en-US" altLang="zh-CN" sz="1900" dirty="0" err="1">
                <a:ea typeface="宋体" pitchFamily="2" charset="-122"/>
              </a:rPr>
              <a:t>tmp</a:t>
            </a:r>
            <a:r>
              <a:rPr lang="en-US" altLang="zh-CN" sz="1900" dirty="0">
                <a:ea typeface="宋体" pitchFamily="2" charset="-122"/>
              </a:rPr>
              <a:t>; </a:t>
            </a:r>
          </a:p>
          <a:p>
            <a:pPr lvl="2" indent="0">
              <a:lnSpc>
                <a:spcPct val="70000"/>
              </a:lnSpc>
              <a:spcBef>
                <a:spcPts val="300"/>
              </a:spcBef>
              <a:buNone/>
            </a:pPr>
            <a:r>
              <a:rPr lang="en-US" altLang="zh-CN" sz="1900" dirty="0">
                <a:ea typeface="宋体" pitchFamily="2" charset="-122"/>
              </a:rPr>
              <a:t>}</a:t>
            </a:r>
          </a:p>
          <a:p>
            <a:pPr lvl="1">
              <a:lnSpc>
                <a:spcPct val="70000"/>
              </a:lnSpc>
              <a:spcBef>
                <a:spcPts val="300"/>
              </a:spcBef>
              <a:buFont typeface="Wingdings" pitchFamily="2" charset="2"/>
              <a:buNone/>
            </a:pPr>
            <a:r>
              <a:rPr lang="en-US" altLang="zh-CN" sz="1900" dirty="0">
                <a:ea typeface="宋体" pitchFamily="2" charset="-122"/>
              </a:rPr>
              <a:t>}</a:t>
            </a:r>
          </a:p>
          <a:p>
            <a:pPr lvl="1">
              <a:lnSpc>
                <a:spcPct val="70000"/>
              </a:lnSpc>
              <a:spcBef>
                <a:spcPts val="300"/>
              </a:spcBef>
              <a:buFont typeface="Wingdings" pitchFamily="2" charset="2"/>
              <a:buNone/>
            </a:pPr>
            <a:r>
              <a:rPr lang="en-US" altLang="zh-CN" sz="1900" dirty="0">
                <a:ea typeface="宋体" pitchFamily="2" charset="-122"/>
              </a:rPr>
              <a:t>if( max &gt; 0)</a:t>
            </a:r>
          </a:p>
          <a:p>
            <a:pPr lvl="2" indent="0">
              <a:lnSpc>
                <a:spcPct val="70000"/>
              </a:lnSpc>
              <a:spcBef>
                <a:spcPts val="300"/>
              </a:spcBef>
              <a:buNone/>
            </a:pPr>
            <a:r>
              <a:rPr lang="en-US" altLang="zh-CN" sz="1900" dirty="0" err="1">
                <a:ea typeface="宋体" pitchFamily="2" charset="-122"/>
              </a:rPr>
              <a:t>printf</a:t>
            </a:r>
            <a:r>
              <a:rPr lang="en-US" altLang="zh-CN" sz="1900" dirty="0">
                <a:ea typeface="宋体" pitchFamily="2" charset="-122"/>
              </a:rPr>
              <a:t>(“%s”, </a:t>
            </a:r>
            <a:r>
              <a:rPr lang="en-US" altLang="zh-CN" sz="1900" dirty="0" err="1">
                <a:ea typeface="宋体" pitchFamily="2" charset="-122"/>
              </a:rPr>
              <a:t>saveptr</a:t>
            </a:r>
            <a:r>
              <a:rPr lang="en-US" altLang="zh-CN" sz="1900" dirty="0">
                <a:ea typeface="宋体" pitchFamily="2" charset="-122"/>
              </a:rPr>
              <a:t>);</a:t>
            </a:r>
          </a:p>
          <a:p>
            <a:pPr>
              <a:lnSpc>
                <a:spcPct val="70000"/>
              </a:lnSpc>
              <a:spcBef>
                <a:spcPts val="300"/>
              </a:spcBef>
              <a:buFont typeface="Wingdings" pitchFamily="2" charset="2"/>
              <a:buNone/>
            </a:pPr>
            <a:r>
              <a:rPr lang="en-US" altLang="zh-CN" sz="1900" b="0" dirty="0">
                <a:ea typeface="宋体" pitchFamily="2" charset="-122"/>
              </a:rPr>
              <a:t>         return 0;</a:t>
            </a:r>
          </a:p>
          <a:p>
            <a:pPr>
              <a:lnSpc>
                <a:spcPct val="70000"/>
              </a:lnSpc>
              <a:spcBef>
                <a:spcPts val="300"/>
              </a:spcBef>
              <a:buFont typeface="Wingdings" pitchFamily="2" charset="2"/>
              <a:buNone/>
            </a:pPr>
            <a:r>
              <a:rPr lang="en-US" altLang="zh-CN" sz="1900" b="0" dirty="0">
                <a:ea typeface="宋体" pitchFamily="2" charset="-122"/>
              </a:rPr>
              <a:t>}</a:t>
            </a:r>
          </a:p>
        </p:txBody>
      </p:sp>
      <p:sp>
        <p:nvSpPr>
          <p:cNvPr id="107524" name="AutoShape 4"/>
          <p:cNvSpPr>
            <a:spLocks noChangeArrowheads="1"/>
          </p:cNvSpPr>
          <p:nvPr/>
        </p:nvSpPr>
        <p:spPr bwMode="auto">
          <a:xfrm>
            <a:off x="0" y="3069104"/>
            <a:ext cx="1585148" cy="936321"/>
          </a:xfrm>
          <a:prstGeom prst="wedgeRoundRectCallout">
            <a:avLst>
              <a:gd name="adj1" fmla="val 61176"/>
              <a:gd name="adj2" fmla="val -15681"/>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1700" b="0" dirty="0"/>
              <a:t>初始化指针使其分别指向一个数组</a:t>
            </a:r>
          </a:p>
        </p:txBody>
      </p:sp>
      <p:sp>
        <p:nvSpPr>
          <p:cNvPr id="107525" name="AutoShape 5"/>
          <p:cNvSpPr>
            <a:spLocks noChangeArrowheads="1"/>
          </p:cNvSpPr>
          <p:nvPr/>
        </p:nvSpPr>
        <p:spPr bwMode="auto">
          <a:xfrm>
            <a:off x="0" y="4149476"/>
            <a:ext cx="1585148" cy="647850"/>
          </a:xfrm>
          <a:prstGeom prst="wedgeRoundRectCallout">
            <a:avLst>
              <a:gd name="adj1" fmla="val 86114"/>
              <a:gd name="adj2" fmla="val -43919"/>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1900" b="0" dirty="0"/>
              <a:t>保存新行长度</a:t>
            </a:r>
          </a:p>
        </p:txBody>
      </p:sp>
      <p:sp>
        <p:nvSpPr>
          <p:cNvPr id="107526" name="AutoShape 6"/>
          <p:cNvSpPr>
            <a:spLocks noChangeArrowheads="1"/>
          </p:cNvSpPr>
          <p:nvPr/>
        </p:nvSpPr>
        <p:spPr bwMode="auto">
          <a:xfrm>
            <a:off x="0" y="4941745"/>
            <a:ext cx="1826103" cy="936321"/>
          </a:xfrm>
          <a:prstGeom prst="wedgeRoundRectCallout">
            <a:avLst>
              <a:gd name="adj1" fmla="val 78159"/>
              <a:gd name="adj2" fmla="val -64346"/>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1700" b="0" dirty="0"/>
              <a:t>交换指向当前行和所保存行的指针</a:t>
            </a:r>
          </a:p>
        </p:txBody>
      </p:sp>
      <p:sp>
        <p:nvSpPr>
          <p:cNvPr id="107527" name="Rectangle 7"/>
          <p:cNvSpPr>
            <a:spLocks noChangeArrowheads="1"/>
          </p:cNvSpPr>
          <p:nvPr/>
        </p:nvSpPr>
        <p:spPr bwMode="auto">
          <a:xfrm>
            <a:off x="6583341" y="837507"/>
            <a:ext cx="5621365" cy="6022082"/>
          </a:xfrm>
          <a:prstGeom prst="rect">
            <a:avLst/>
          </a:prstGeom>
          <a:solidFill>
            <a:schemeClr val="accent1"/>
          </a:solidFill>
          <a:ln w="9525">
            <a:noFill/>
            <a:miter lim="800000"/>
            <a:headEnd/>
            <a:tailEnd/>
          </a:ln>
        </p:spPr>
        <p:txBody>
          <a:bodyPr lIns="108932" tIns="54466" rIns="108932" bIns="54466"/>
          <a:lstStyle/>
          <a:p>
            <a:pPr marL="332849" indent="-332849">
              <a:lnSpc>
                <a:spcPct val="70000"/>
              </a:lnSpc>
              <a:spcBef>
                <a:spcPts val="300"/>
              </a:spcBef>
              <a:buClr>
                <a:srgbClr val="D60093"/>
              </a:buClr>
              <a:buSzPct val="70000"/>
            </a:pPr>
            <a:r>
              <a:rPr lang="en-US" altLang="zh-CN" sz="1900" b="0" dirty="0">
                <a:latin typeface="Arial Narrow" pitchFamily="34" charset="0"/>
              </a:rPr>
              <a:t>#include &lt;</a:t>
            </a:r>
            <a:r>
              <a:rPr lang="en-US" altLang="zh-CN" sz="1900" b="0" dirty="0" err="1">
                <a:latin typeface="Arial Narrow" pitchFamily="34" charset="0"/>
              </a:rPr>
              <a:t>stdio.h</a:t>
            </a:r>
            <a:r>
              <a:rPr lang="en-US" altLang="zh-CN" sz="1900" b="0" dirty="0">
                <a:latin typeface="Arial Narrow" pitchFamily="34" charset="0"/>
              </a:rPr>
              <a:t>&gt;</a:t>
            </a:r>
          </a:p>
          <a:p>
            <a:pPr marL="332849" indent="-332849">
              <a:lnSpc>
                <a:spcPct val="70000"/>
              </a:lnSpc>
              <a:spcBef>
                <a:spcPts val="300"/>
              </a:spcBef>
              <a:buClr>
                <a:srgbClr val="D60093"/>
              </a:buClr>
              <a:buSzPct val="70000"/>
            </a:pPr>
            <a:r>
              <a:rPr lang="en-US" altLang="zh-CN" sz="1900" b="0" dirty="0">
                <a:latin typeface="Arial Narrow" pitchFamily="34" charset="0"/>
              </a:rPr>
              <a:t>#define MAXLINE	1024</a:t>
            </a:r>
          </a:p>
          <a:p>
            <a:pPr marL="332849" indent="-332849">
              <a:lnSpc>
                <a:spcPct val="70000"/>
              </a:lnSpc>
              <a:spcBef>
                <a:spcPts val="300"/>
              </a:spcBef>
              <a:buClr>
                <a:srgbClr val="D60093"/>
              </a:buClr>
              <a:buSzPct val="70000"/>
            </a:pPr>
            <a:r>
              <a:rPr lang="en-US" altLang="zh-CN" sz="1900" b="0" dirty="0" err="1">
                <a:latin typeface="Arial Narrow" pitchFamily="34" charset="0"/>
              </a:rPr>
              <a:t>int</a:t>
            </a:r>
            <a:r>
              <a:rPr lang="en-US" altLang="zh-CN" sz="1900" b="0" dirty="0">
                <a:latin typeface="Arial Narrow" pitchFamily="34" charset="0"/>
              </a:rPr>
              <a:t> </a:t>
            </a:r>
            <a:r>
              <a:rPr lang="en-US" altLang="zh-CN" sz="1900" b="0" dirty="0" err="1">
                <a:latin typeface="Arial Narrow" pitchFamily="34" charset="0"/>
              </a:rPr>
              <a:t>str_len</a:t>
            </a:r>
            <a:r>
              <a:rPr lang="en-US" altLang="zh-CN" sz="1900" b="0" dirty="0">
                <a:latin typeface="Arial Narrow" pitchFamily="34" charset="0"/>
              </a:rPr>
              <a:t>(char s[ ]);</a:t>
            </a:r>
          </a:p>
          <a:p>
            <a:pPr marL="332849" indent="-332849">
              <a:lnSpc>
                <a:spcPct val="70000"/>
              </a:lnSpc>
              <a:spcBef>
                <a:spcPts val="300"/>
              </a:spcBef>
              <a:buClr>
                <a:srgbClr val="D60093"/>
              </a:buClr>
              <a:buSzPct val="70000"/>
            </a:pPr>
            <a:r>
              <a:rPr lang="en-US" altLang="zh-CN" sz="1900" b="0" dirty="0">
                <a:latin typeface="Arial Narrow" pitchFamily="34" charset="0"/>
              </a:rPr>
              <a:t>void </a:t>
            </a:r>
            <a:r>
              <a:rPr lang="en-US" altLang="zh-CN" sz="1900" b="0" dirty="0" err="1">
                <a:latin typeface="Arial Narrow" pitchFamily="34" charset="0"/>
              </a:rPr>
              <a:t>str_copy</a:t>
            </a:r>
            <a:r>
              <a:rPr lang="en-US" altLang="zh-CN" sz="1900" b="0" dirty="0">
                <a:latin typeface="Arial Narrow" pitchFamily="34" charset="0"/>
              </a:rPr>
              <a:t>(char s[ ], char t[ ]);</a:t>
            </a:r>
          </a:p>
          <a:p>
            <a:pPr marL="332849" indent="-332849">
              <a:lnSpc>
                <a:spcPct val="70000"/>
              </a:lnSpc>
              <a:spcBef>
                <a:spcPts val="300"/>
              </a:spcBef>
              <a:buClr>
                <a:srgbClr val="D60093"/>
              </a:buClr>
              <a:buSzPct val="70000"/>
            </a:pPr>
            <a:r>
              <a:rPr lang="en-US" altLang="zh-CN" sz="1900" b="0" dirty="0" err="1">
                <a:latin typeface="Arial Narrow" pitchFamily="34" charset="0"/>
              </a:rPr>
              <a:t>int</a:t>
            </a:r>
            <a:r>
              <a:rPr lang="en-US" altLang="zh-CN" sz="1900" b="0" dirty="0">
                <a:latin typeface="Arial Narrow" pitchFamily="34" charset="0"/>
              </a:rPr>
              <a:t> main( )	/* find longest line */</a:t>
            </a:r>
          </a:p>
          <a:p>
            <a:pPr marL="332849" indent="-332849">
              <a:lnSpc>
                <a:spcPct val="70000"/>
              </a:lnSpc>
              <a:spcBef>
                <a:spcPts val="300"/>
              </a:spcBef>
              <a:buClr>
                <a:srgbClr val="D60093"/>
              </a:buClr>
              <a:buSzPct val="70000"/>
            </a:pPr>
            <a:r>
              <a:rPr lang="en-US" altLang="zh-CN" sz="1900" b="0" dirty="0">
                <a:latin typeface="Arial Narrow" pitchFamily="34" charset="0"/>
              </a:rPr>
              <a:t>{</a:t>
            </a:r>
          </a:p>
          <a:p>
            <a:pPr marL="822668" lvl="1" indent="-353653">
              <a:lnSpc>
                <a:spcPct val="70000"/>
              </a:lnSpc>
              <a:spcBef>
                <a:spcPts val="300"/>
              </a:spcBef>
              <a:buClr>
                <a:srgbClr val="D60093"/>
              </a:buClr>
              <a:buSzPct val="65000"/>
            </a:pPr>
            <a:r>
              <a:rPr lang="en-US" altLang="zh-CN" sz="1900" b="0" dirty="0" err="1">
                <a:latin typeface="Arial Narrow" pitchFamily="34" charset="0"/>
              </a:rPr>
              <a:t>int</a:t>
            </a:r>
            <a:r>
              <a:rPr lang="en-US" altLang="zh-CN" sz="1900" b="0" dirty="0">
                <a:latin typeface="Arial Narrow" pitchFamily="34" charset="0"/>
              </a:rPr>
              <a:t> </a:t>
            </a:r>
            <a:r>
              <a:rPr lang="en-US" altLang="zh-CN" sz="1900" b="0" dirty="0" err="1">
                <a:latin typeface="Arial Narrow" pitchFamily="34" charset="0"/>
              </a:rPr>
              <a:t>len</a:t>
            </a:r>
            <a:r>
              <a:rPr lang="en-US" altLang="zh-CN" sz="1900" b="0" dirty="0">
                <a:latin typeface="Arial Narrow" pitchFamily="34" charset="0"/>
              </a:rPr>
              <a:t>;		/* current line length */</a:t>
            </a:r>
          </a:p>
          <a:p>
            <a:pPr marL="822668" lvl="1" indent="-353653">
              <a:lnSpc>
                <a:spcPct val="70000"/>
              </a:lnSpc>
              <a:spcBef>
                <a:spcPts val="300"/>
              </a:spcBef>
              <a:buClr>
                <a:srgbClr val="D60093"/>
              </a:buClr>
              <a:buSzPct val="65000"/>
            </a:pPr>
            <a:r>
              <a:rPr lang="en-US" altLang="zh-CN" sz="1900" b="0" dirty="0" err="1">
                <a:latin typeface="Arial Narrow" pitchFamily="34" charset="0"/>
              </a:rPr>
              <a:t>int</a:t>
            </a:r>
            <a:r>
              <a:rPr lang="en-US" altLang="zh-CN" sz="1900" b="0" dirty="0">
                <a:latin typeface="Arial Narrow" pitchFamily="34" charset="0"/>
              </a:rPr>
              <a:t> max;		/* maximum length seen so far */</a:t>
            </a:r>
          </a:p>
          <a:p>
            <a:pPr marL="822668" lvl="1" indent="-353653">
              <a:lnSpc>
                <a:spcPct val="70000"/>
              </a:lnSpc>
              <a:spcBef>
                <a:spcPts val="300"/>
              </a:spcBef>
              <a:buClr>
                <a:srgbClr val="D60093"/>
              </a:buClr>
              <a:buSzPct val="65000"/>
            </a:pPr>
            <a:r>
              <a:rPr lang="en-US" altLang="zh-CN" sz="1900" b="0" dirty="0">
                <a:latin typeface="Arial Narrow" pitchFamily="34" charset="0"/>
              </a:rPr>
              <a:t>char line[MAXLINE];	/* current input line */</a:t>
            </a:r>
          </a:p>
          <a:p>
            <a:pPr marL="822668" lvl="1" indent="-353653">
              <a:lnSpc>
                <a:spcPct val="70000"/>
              </a:lnSpc>
              <a:spcBef>
                <a:spcPts val="300"/>
              </a:spcBef>
              <a:buClr>
                <a:srgbClr val="D60093"/>
              </a:buClr>
              <a:buSzPct val="65000"/>
            </a:pPr>
            <a:r>
              <a:rPr lang="en-US" altLang="zh-CN" sz="1900" b="0" dirty="0">
                <a:latin typeface="Arial Narrow" pitchFamily="34" charset="0"/>
              </a:rPr>
              <a:t>char save[MAXLINE];	/* longest line saved */</a:t>
            </a:r>
          </a:p>
          <a:p>
            <a:pPr marL="822668" lvl="1" indent="-353653">
              <a:lnSpc>
                <a:spcPct val="70000"/>
              </a:lnSpc>
              <a:spcBef>
                <a:spcPts val="300"/>
              </a:spcBef>
              <a:buClr>
                <a:srgbClr val="D60093"/>
              </a:buClr>
              <a:buSzPct val="65000"/>
            </a:pPr>
            <a:r>
              <a:rPr lang="en-US" altLang="zh-CN" sz="1900" b="0" dirty="0">
                <a:latin typeface="Arial Narrow" pitchFamily="34" charset="0"/>
              </a:rPr>
              <a:t>max = 0;</a:t>
            </a:r>
          </a:p>
          <a:p>
            <a:pPr marL="822668" lvl="1" indent="-353653">
              <a:lnSpc>
                <a:spcPct val="70000"/>
              </a:lnSpc>
              <a:spcBef>
                <a:spcPts val="300"/>
              </a:spcBef>
              <a:buClr>
                <a:srgbClr val="D60093"/>
              </a:buClr>
              <a:buSzPct val="65000"/>
            </a:pPr>
            <a:r>
              <a:rPr lang="en-US" altLang="zh-CN" sz="1900" b="0" dirty="0">
                <a:latin typeface="Arial Narrow" pitchFamily="34" charset="0"/>
              </a:rPr>
              <a:t>while( gets(line)  != NULL ){</a:t>
            </a:r>
          </a:p>
          <a:p>
            <a:pPr marL="822668" lvl="1" indent="-353653">
              <a:lnSpc>
                <a:spcPct val="70000"/>
              </a:lnSpc>
              <a:spcBef>
                <a:spcPts val="300"/>
              </a:spcBef>
              <a:buClr>
                <a:srgbClr val="D60093"/>
              </a:buClr>
              <a:buSzPct val="65000"/>
            </a:pPr>
            <a:r>
              <a:rPr lang="en-US" altLang="zh-CN" sz="1900" b="0" dirty="0">
                <a:latin typeface="Arial Narrow" pitchFamily="34" charset="0"/>
              </a:rPr>
              <a:t>          </a:t>
            </a:r>
            <a:r>
              <a:rPr lang="en-US" altLang="zh-CN" sz="1900" b="0" dirty="0" err="1">
                <a:latin typeface="Arial Narrow" pitchFamily="34" charset="0"/>
              </a:rPr>
              <a:t>len</a:t>
            </a:r>
            <a:r>
              <a:rPr lang="en-US" altLang="zh-CN" sz="1900" b="0" dirty="0">
                <a:latin typeface="Arial Narrow" pitchFamily="34" charset="0"/>
              </a:rPr>
              <a:t> = </a:t>
            </a:r>
            <a:r>
              <a:rPr lang="en-US" altLang="zh-CN" sz="1900" b="0" dirty="0" err="1">
                <a:latin typeface="Arial Narrow" pitchFamily="34" charset="0"/>
              </a:rPr>
              <a:t>str_len</a:t>
            </a:r>
            <a:r>
              <a:rPr lang="en-US" altLang="zh-CN" sz="1900" b="0" dirty="0">
                <a:latin typeface="Arial Narrow" pitchFamily="34" charset="0"/>
              </a:rPr>
              <a:t>(line);</a:t>
            </a:r>
          </a:p>
          <a:p>
            <a:pPr marL="958833" lvl="2">
              <a:lnSpc>
                <a:spcPct val="80000"/>
              </a:lnSpc>
              <a:spcBef>
                <a:spcPts val="300"/>
              </a:spcBef>
            </a:pPr>
            <a:r>
              <a:rPr lang="en-US" altLang="zh-CN" sz="1900" b="0" dirty="0">
                <a:latin typeface="Arial Narrow" pitchFamily="34" charset="0"/>
              </a:rPr>
              <a:t>if( </a:t>
            </a:r>
            <a:r>
              <a:rPr lang="en-US" altLang="zh-CN" sz="1900" b="0" dirty="0" err="1">
                <a:latin typeface="Arial Narrow" pitchFamily="34" charset="0"/>
              </a:rPr>
              <a:t>len</a:t>
            </a:r>
            <a:r>
              <a:rPr lang="en-US" altLang="zh-CN" sz="1900" b="0" dirty="0">
                <a:latin typeface="Arial Narrow" pitchFamily="34" charset="0"/>
              </a:rPr>
              <a:t> &gt; max ) {</a:t>
            </a:r>
          </a:p>
          <a:p>
            <a:pPr marL="1094999" lvl="3">
              <a:lnSpc>
                <a:spcPct val="80000"/>
              </a:lnSpc>
              <a:spcBef>
                <a:spcPts val="300"/>
              </a:spcBef>
            </a:pPr>
            <a:r>
              <a:rPr lang="en-US" altLang="zh-CN" sz="1900" b="0" dirty="0">
                <a:latin typeface="Arial Narrow" pitchFamily="34" charset="0"/>
              </a:rPr>
              <a:t>max = </a:t>
            </a:r>
            <a:r>
              <a:rPr lang="en-US" altLang="zh-CN" sz="1900" b="0" dirty="0" err="1">
                <a:latin typeface="Arial Narrow" pitchFamily="34" charset="0"/>
              </a:rPr>
              <a:t>len</a:t>
            </a:r>
            <a:r>
              <a:rPr lang="en-US" altLang="zh-CN" sz="1900" b="0" dirty="0">
                <a:latin typeface="Arial Narrow" pitchFamily="34" charset="0"/>
              </a:rPr>
              <a:t>;</a:t>
            </a:r>
          </a:p>
          <a:p>
            <a:pPr marL="1094999" lvl="3">
              <a:lnSpc>
                <a:spcPct val="80000"/>
              </a:lnSpc>
              <a:spcBef>
                <a:spcPts val="300"/>
              </a:spcBef>
            </a:pPr>
            <a:r>
              <a:rPr lang="en-US" altLang="zh-CN" sz="1900" dirty="0" err="1">
                <a:solidFill>
                  <a:srgbClr val="0033CC"/>
                </a:solidFill>
                <a:latin typeface="Arial Narrow" pitchFamily="34" charset="0"/>
              </a:rPr>
              <a:t>str_copy</a:t>
            </a:r>
            <a:r>
              <a:rPr lang="en-US" altLang="zh-CN" sz="1900" dirty="0">
                <a:solidFill>
                  <a:srgbClr val="0033CC"/>
                </a:solidFill>
                <a:latin typeface="Arial Narrow" pitchFamily="34" charset="0"/>
              </a:rPr>
              <a:t>(save, line);</a:t>
            </a:r>
          </a:p>
          <a:p>
            <a:pPr marL="958833" lvl="2">
              <a:lnSpc>
                <a:spcPct val="80000"/>
              </a:lnSpc>
              <a:spcBef>
                <a:spcPts val="300"/>
              </a:spcBef>
            </a:pPr>
            <a:r>
              <a:rPr lang="en-US" altLang="zh-CN" sz="1900" b="0" dirty="0">
                <a:latin typeface="Arial Narrow" pitchFamily="34" charset="0"/>
              </a:rPr>
              <a:t>}</a:t>
            </a:r>
          </a:p>
          <a:p>
            <a:pPr marL="822668" lvl="1" indent="-353653">
              <a:lnSpc>
                <a:spcPct val="70000"/>
              </a:lnSpc>
              <a:spcBef>
                <a:spcPts val="300"/>
              </a:spcBef>
              <a:buClr>
                <a:srgbClr val="D60093"/>
              </a:buClr>
              <a:buSzPct val="65000"/>
            </a:pPr>
            <a:r>
              <a:rPr lang="en-US" altLang="zh-CN" sz="1900" b="0" dirty="0">
                <a:latin typeface="Arial Narrow" pitchFamily="34" charset="0"/>
              </a:rPr>
              <a:t>}</a:t>
            </a:r>
          </a:p>
          <a:p>
            <a:pPr marL="822668" lvl="1" indent="-353653">
              <a:lnSpc>
                <a:spcPct val="70000"/>
              </a:lnSpc>
              <a:spcBef>
                <a:spcPts val="300"/>
              </a:spcBef>
              <a:buClr>
                <a:srgbClr val="D60093"/>
              </a:buClr>
              <a:buSzPct val="65000"/>
            </a:pPr>
            <a:r>
              <a:rPr lang="en-US" altLang="zh-CN" sz="1900" b="0" dirty="0">
                <a:latin typeface="Arial Narrow" pitchFamily="34" charset="0"/>
              </a:rPr>
              <a:t>if( max &gt; 0)</a:t>
            </a:r>
          </a:p>
          <a:p>
            <a:pPr marL="958833" lvl="2">
              <a:lnSpc>
                <a:spcPct val="80000"/>
              </a:lnSpc>
              <a:spcBef>
                <a:spcPts val="300"/>
              </a:spcBef>
            </a:pPr>
            <a:r>
              <a:rPr lang="en-US" altLang="zh-CN" sz="1900" b="0" dirty="0" err="1">
                <a:latin typeface="Arial Narrow" pitchFamily="34" charset="0"/>
              </a:rPr>
              <a:t>printf</a:t>
            </a:r>
            <a:r>
              <a:rPr lang="en-US" altLang="zh-CN" sz="1900" b="0" dirty="0">
                <a:latin typeface="Arial Narrow" pitchFamily="34" charset="0"/>
              </a:rPr>
              <a:t>(“%s”, save);</a:t>
            </a:r>
          </a:p>
          <a:p>
            <a:pPr marL="332849" indent="-332849">
              <a:lnSpc>
                <a:spcPct val="70000"/>
              </a:lnSpc>
              <a:spcBef>
                <a:spcPts val="300"/>
              </a:spcBef>
              <a:buClr>
                <a:srgbClr val="D60093"/>
              </a:buClr>
              <a:buSzPct val="70000"/>
            </a:pPr>
            <a:r>
              <a:rPr lang="en-US" altLang="zh-CN" sz="1900" b="0" dirty="0">
                <a:latin typeface="Arial Narrow" pitchFamily="34" charset="0"/>
              </a:rPr>
              <a:t>         return 0;</a:t>
            </a:r>
          </a:p>
          <a:p>
            <a:pPr marL="332849" indent="-332849">
              <a:lnSpc>
                <a:spcPct val="70000"/>
              </a:lnSpc>
              <a:spcBef>
                <a:spcPts val="300"/>
              </a:spcBef>
              <a:buClr>
                <a:srgbClr val="D60093"/>
              </a:buClr>
              <a:buSzPct val="70000"/>
            </a:pPr>
            <a:r>
              <a:rPr lang="en-US" altLang="zh-CN" sz="1900" b="0" dirty="0">
                <a:latin typeface="Arial Narrow" pitchFamily="34" charset="0"/>
              </a:rPr>
              <a:t>}</a:t>
            </a:r>
          </a:p>
          <a:p>
            <a:pPr marL="332849" indent="-332849">
              <a:lnSpc>
                <a:spcPct val="70000"/>
              </a:lnSpc>
              <a:spcBef>
                <a:spcPts val="300"/>
              </a:spcBef>
              <a:buClr>
                <a:srgbClr val="D60093"/>
              </a:buClr>
              <a:buSzPct val="70000"/>
            </a:pPr>
            <a:r>
              <a:rPr lang="en-US" altLang="zh-CN" sz="1900" b="0" dirty="0">
                <a:latin typeface="Arial Narrow" pitchFamily="34" charset="0"/>
              </a:rPr>
              <a:t>                        </a:t>
            </a:r>
            <a:r>
              <a:rPr lang="zh-CN" altLang="en-US" sz="1900" dirty="0">
                <a:latin typeface="Arial Narrow" pitchFamily="34" charset="0"/>
              </a:rPr>
              <a:t>数组方式</a:t>
            </a:r>
          </a:p>
          <a:p>
            <a:pPr marL="332849" indent="-332849">
              <a:lnSpc>
                <a:spcPct val="70000"/>
              </a:lnSpc>
              <a:spcBef>
                <a:spcPts val="300"/>
              </a:spcBef>
              <a:buClr>
                <a:srgbClr val="D60093"/>
              </a:buClr>
              <a:buSzPct val="70000"/>
            </a:pPr>
            <a:endParaRPr lang="en-US" altLang="zh-CN" sz="1900" b="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linds(horizontal)">
                                      <p:cBhvr>
                                        <p:cTn id="7" dur="500"/>
                                        <p:tgtEl>
                                          <p:spTgt spid="107524"/>
                                        </p:tgtEl>
                                      </p:cBhvr>
                                    </p:animEffect>
                                  </p:childTnLst>
                                  <p:subTnLst>
                                    <p:set>
                                      <p:cBhvr override="childStyle">
                                        <p:cTn dur="1" fill="hold" display="0" masterRel="nextClick" afterEffect="1"/>
                                        <p:tgtEl>
                                          <p:spTgt spid="1075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5"/>
                                        </p:tgtEl>
                                        <p:attrNameLst>
                                          <p:attrName>style.visibility</p:attrName>
                                        </p:attrNameLst>
                                      </p:cBhvr>
                                      <p:to>
                                        <p:strVal val="visible"/>
                                      </p:to>
                                    </p:set>
                                    <p:animEffect transition="in" filter="blinds(horizontal)">
                                      <p:cBhvr>
                                        <p:cTn id="12" dur="500"/>
                                        <p:tgtEl>
                                          <p:spTgt spid="107525"/>
                                        </p:tgtEl>
                                      </p:cBhvr>
                                    </p:animEffect>
                                  </p:childTnLst>
                                  <p:subTnLst>
                                    <p:set>
                                      <p:cBhvr override="childStyle">
                                        <p:cTn dur="1" fill="hold" display="0" masterRel="nextClick" afterEffect="1"/>
                                        <p:tgtEl>
                                          <p:spTgt spid="1075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26"/>
                                        </p:tgtEl>
                                        <p:attrNameLst>
                                          <p:attrName>style.visibility</p:attrName>
                                        </p:attrNameLst>
                                      </p:cBhvr>
                                      <p:to>
                                        <p:strVal val="visible"/>
                                      </p:to>
                                    </p:set>
                                    <p:animEffect transition="in" filter="blinds(horizontal)">
                                      <p:cBhvr>
                                        <p:cTn id="17" dur="500"/>
                                        <p:tgtEl>
                                          <p:spTgt spid="107526"/>
                                        </p:tgtEl>
                                      </p:cBhvr>
                                    </p:animEffect>
                                  </p:childTnLst>
                                  <p:subTnLst>
                                    <p:set>
                                      <p:cBhvr override="childStyle">
                                        <p:cTn dur="1" fill="hold" display="0" masterRel="nextClick" afterEffect="1"/>
                                        <p:tgtEl>
                                          <p:spTgt spid="1075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7527">
                                            <p:bg/>
                                          </p:spTgt>
                                        </p:tgtEl>
                                        <p:attrNameLst>
                                          <p:attrName>style.visibility</p:attrName>
                                        </p:attrNameLst>
                                      </p:cBhvr>
                                      <p:to>
                                        <p:strVal val="visible"/>
                                      </p:to>
                                    </p:set>
                                    <p:anim calcmode="lin" valueType="num">
                                      <p:cBhvr additive="base">
                                        <p:cTn id="22" dur="500" fill="hold"/>
                                        <p:tgtEl>
                                          <p:spTgt spid="107527">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107527">
                                            <p:bg/>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7527">
                                            <p:txEl>
                                              <p:pRg st="0" end="0"/>
                                            </p:txEl>
                                          </p:spTgt>
                                        </p:tgtEl>
                                        <p:attrNameLst>
                                          <p:attrName>style.visibility</p:attrName>
                                        </p:attrNameLst>
                                      </p:cBhvr>
                                      <p:to>
                                        <p:strVal val="visible"/>
                                      </p:to>
                                    </p:set>
                                    <p:anim calcmode="lin" valueType="num">
                                      <p:cBhvr additive="base">
                                        <p:cTn id="26" dur="500" fill="hold"/>
                                        <p:tgtEl>
                                          <p:spTgt spid="107527">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7527">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7527">
                                            <p:txEl>
                                              <p:pRg st="1" end="1"/>
                                            </p:txEl>
                                          </p:spTgt>
                                        </p:tgtEl>
                                        <p:attrNameLst>
                                          <p:attrName>style.visibility</p:attrName>
                                        </p:attrNameLst>
                                      </p:cBhvr>
                                      <p:to>
                                        <p:strVal val="visible"/>
                                      </p:to>
                                    </p:set>
                                    <p:anim calcmode="lin" valueType="num">
                                      <p:cBhvr additive="base">
                                        <p:cTn id="30" dur="500" fill="hold"/>
                                        <p:tgtEl>
                                          <p:spTgt spid="107527">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7527">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7527">
                                            <p:txEl>
                                              <p:pRg st="2" end="2"/>
                                            </p:txEl>
                                          </p:spTgt>
                                        </p:tgtEl>
                                        <p:attrNameLst>
                                          <p:attrName>style.visibility</p:attrName>
                                        </p:attrNameLst>
                                      </p:cBhvr>
                                      <p:to>
                                        <p:strVal val="visible"/>
                                      </p:to>
                                    </p:set>
                                    <p:anim calcmode="lin" valueType="num">
                                      <p:cBhvr additive="base">
                                        <p:cTn id="34" dur="500" fill="hold"/>
                                        <p:tgtEl>
                                          <p:spTgt spid="107527">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7527">
                                            <p:txEl>
                                              <p:pRg st="2" end="2"/>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7527">
                                            <p:txEl>
                                              <p:pRg st="3" end="3"/>
                                            </p:txEl>
                                          </p:spTgt>
                                        </p:tgtEl>
                                        <p:attrNameLst>
                                          <p:attrName>style.visibility</p:attrName>
                                        </p:attrNameLst>
                                      </p:cBhvr>
                                      <p:to>
                                        <p:strVal val="visible"/>
                                      </p:to>
                                    </p:set>
                                    <p:anim calcmode="lin" valueType="num">
                                      <p:cBhvr additive="base">
                                        <p:cTn id="38" dur="500" fill="hold"/>
                                        <p:tgtEl>
                                          <p:spTgt spid="107527">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7527">
                                            <p:txEl>
                                              <p:pRg st="3" end="3"/>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7527">
                                            <p:txEl>
                                              <p:pRg st="4" end="4"/>
                                            </p:txEl>
                                          </p:spTgt>
                                        </p:tgtEl>
                                        <p:attrNameLst>
                                          <p:attrName>style.visibility</p:attrName>
                                        </p:attrNameLst>
                                      </p:cBhvr>
                                      <p:to>
                                        <p:strVal val="visible"/>
                                      </p:to>
                                    </p:set>
                                    <p:anim calcmode="lin" valueType="num">
                                      <p:cBhvr additive="base">
                                        <p:cTn id="42" dur="500" fill="hold"/>
                                        <p:tgtEl>
                                          <p:spTgt spid="10752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7527">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07527">
                                            <p:txEl>
                                              <p:pRg st="5" end="5"/>
                                            </p:txEl>
                                          </p:spTgt>
                                        </p:tgtEl>
                                        <p:attrNameLst>
                                          <p:attrName>style.visibility</p:attrName>
                                        </p:attrNameLst>
                                      </p:cBhvr>
                                      <p:to>
                                        <p:strVal val="visible"/>
                                      </p:to>
                                    </p:set>
                                    <p:anim calcmode="lin" valueType="num">
                                      <p:cBhvr additive="base">
                                        <p:cTn id="46" dur="500" fill="hold"/>
                                        <p:tgtEl>
                                          <p:spTgt spid="107527">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7527">
                                            <p:txEl>
                                              <p:pRg st="5" end="5"/>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07527">
                                            <p:txEl>
                                              <p:pRg st="6" end="6"/>
                                            </p:txEl>
                                          </p:spTgt>
                                        </p:tgtEl>
                                        <p:attrNameLst>
                                          <p:attrName>style.visibility</p:attrName>
                                        </p:attrNameLst>
                                      </p:cBhvr>
                                      <p:to>
                                        <p:strVal val="visible"/>
                                      </p:to>
                                    </p:set>
                                    <p:anim calcmode="lin" valueType="num">
                                      <p:cBhvr additive="base">
                                        <p:cTn id="50" dur="500" fill="hold"/>
                                        <p:tgtEl>
                                          <p:spTgt spid="107527">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07527">
                                            <p:txEl>
                                              <p:pRg st="6" end="6"/>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07527">
                                            <p:txEl>
                                              <p:pRg st="7" end="7"/>
                                            </p:txEl>
                                          </p:spTgt>
                                        </p:tgtEl>
                                        <p:attrNameLst>
                                          <p:attrName>style.visibility</p:attrName>
                                        </p:attrNameLst>
                                      </p:cBhvr>
                                      <p:to>
                                        <p:strVal val="visible"/>
                                      </p:to>
                                    </p:set>
                                    <p:anim calcmode="lin" valueType="num">
                                      <p:cBhvr additive="base">
                                        <p:cTn id="54" dur="500" fill="hold"/>
                                        <p:tgtEl>
                                          <p:spTgt spid="107527">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7527">
                                            <p:txEl>
                                              <p:pRg st="7" end="7"/>
                                            </p:tx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07527">
                                            <p:txEl>
                                              <p:pRg st="8" end="8"/>
                                            </p:txEl>
                                          </p:spTgt>
                                        </p:tgtEl>
                                        <p:attrNameLst>
                                          <p:attrName>style.visibility</p:attrName>
                                        </p:attrNameLst>
                                      </p:cBhvr>
                                      <p:to>
                                        <p:strVal val="visible"/>
                                      </p:to>
                                    </p:set>
                                    <p:anim calcmode="lin" valueType="num">
                                      <p:cBhvr additive="base">
                                        <p:cTn id="58" dur="500" fill="hold"/>
                                        <p:tgtEl>
                                          <p:spTgt spid="107527">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07527">
                                            <p:txEl>
                                              <p:pRg st="8" end="8"/>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07527">
                                            <p:txEl>
                                              <p:pRg st="9" end="9"/>
                                            </p:txEl>
                                          </p:spTgt>
                                        </p:tgtEl>
                                        <p:attrNameLst>
                                          <p:attrName>style.visibility</p:attrName>
                                        </p:attrNameLst>
                                      </p:cBhvr>
                                      <p:to>
                                        <p:strVal val="visible"/>
                                      </p:to>
                                    </p:set>
                                    <p:anim calcmode="lin" valueType="num">
                                      <p:cBhvr additive="base">
                                        <p:cTn id="62" dur="500" fill="hold"/>
                                        <p:tgtEl>
                                          <p:spTgt spid="107527">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07527">
                                            <p:txEl>
                                              <p:pRg st="9" end="9"/>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07527">
                                            <p:txEl>
                                              <p:pRg st="10" end="10"/>
                                            </p:txEl>
                                          </p:spTgt>
                                        </p:tgtEl>
                                        <p:attrNameLst>
                                          <p:attrName>style.visibility</p:attrName>
                                        </p:attrNameLst>
                                      </p:cBhvr>
                                      <p:to>
                                        <p:strVal val="visible"/>
                                      </p:to>
                                    </p:set>
                                    <p:anim calcmode="lin" valueType="num">
                                      <p:cBhvr additive="base">
                                        <p:cTn id="66" dur="500" fill="hold"/>
                                        <p:tgtEl>
                                          <p:spTgt spid="107527">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7527">
                                            <p:txEl>
                                              <p:pRg st="10" end="1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07527">
                                            <p:txEl>
                                              <p:pRg st="11" end="11"/>
                                            </p:txEl>
                                          </p:spTgt>
                                        </p:tgtEl>
                                        <p:attrNameLst>
                                          <p:attrName>style.visibility</p:attrName>
                                        </p:attrNameLst>
                                      </p:cBhvr>
                                      <p:to>
                                        <p:strVal val="visible"/>
                                      </p:to>
                                    </p:set>
                                    <p:anim calcmode="lin" valueType="num">
                                      <p:cBhvr additive="base">
                                        <p:cTn id="70" dur="500" fill="hold"/>
                                        <p:tgtEl>
                                          <p:spTgt spid="107527">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07527">
                                            <p:txEl>
                                              <p:pRg st="11" end="11"/>
                                            </p:txEl>
                                          </p:spTgt>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07527">
                                            <p:txEl>
                                              <p:pRg st="12" end="12"/>
                                            </p:txEl>
                                          </p:spTgt>
                                        </p:tgtEl>
                                        <p:attrNameLst>
                                          <p:attrName>style.visibility</p:attrName>
                                        </p:attrNameLst>
                                      </p:cBhvr>
                                      <p:to>
                                        <p:strVal val="visible"/>
                                      </p:to>
                                    </p:set>
                                    <p:anim calcmode="lin" valueType="num">
                                      <p:cBhvr additive="base">
                                        <p:cTn id="74" dur="500" fill="hold"/>
                                        <p:tgtEl>
                                          <p:spTgt spid="107527">
                                            <p:txEl>
                                              <p:pRg st="12" end="1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07527">
                                            <p:txEl>
                                              <p:pRg st="12" end="12"/>
                                            </p:txEl>
                                          </p:spTgt>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07527">
                                            <p:txEl>
                                              <p:pRg st="13" end="13"/>
                                            </p:txEl>
                                          </p:spTgt>
                                        </p:tgtEl>
                                        <p:attrNameLst>
                                          <p:attrName>style.visibility</p:attrName>
                                        </p:attrNameLst>
                                      </p:cBhvr>
                                      <p:to>
                                        <p:strVal val="visible"/>
                                      </p:to>
                                    </p:set>
                                    <p:anim calcmode="lin" valueType="num">
                                      <p:cBhvr additive="base">
                                        <p:cTn id="78" dur="500" fill="hold"/>
                                        <p:tgtEl>
                                          <p:spTgt spid="107527">
                                            <p:txEl>
                                              <p:pRg st="13" end="1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07527">
                                            <p:txEl>
                                              <p:pRg st="13" end="13"/>
                                            </p:txEl>
                                          </p:spTgt>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07527">
                                            <p:txEl>
                                              <p:pRg st="14" end="14"/>
                                            </p:txEl>
                                          </p:spTgt>
                                        </p:tgtEl>
                                        <p:attrNameLst>
                                          <p:attrName>style.visibility</p:attrName>
                                        </p:attrNameLst>
                                      </p:cBhvr>
                                      <p:to>
                                        <p:strVal val="visible"/>
                                      </p:to>
                                    </p:set>
                                    <p:anim calcmode="lin" valueType="num">
                                      <p:cBhvr additive="base">
                                        <p:cTn id="82" dur="500" fill="hold"/>
                                        <p:tgtEl>
                                          <p:spTgt spid="107527">
                                            <p:txEl>
                                              <p:pRg st="14" end="1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07527">
                                            <p:txEl>
                                              <p:pRg st="14" end="14"/>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07527">
                                            <p:txEl>
                                              <p:pRg st="15" end="15"/>
                                            </p:txEl>
                                          </p:spTgt>
                                        </p:tgtEl>
                                        <p:attrNameLst>
                                          <p:attrName>style.visibility</p:attrName>
                                        </p:attrNameLst>
                                      </p:cBhvr>
                                      <p:to>
                                        <p:strVal val="visible"/>
                                      </p:to>
                                    </p:set>
                                    <p:anim calcmode="lin" valueType="num">
                                      <p:cBhvr additive="base">
                                        <p:cTn id="86" dur="500" fill="hold"/>
                                        <p:tgtEl>
                                          <p:spTgt spid="107527">
                                            <p:txEl>
                                              <p:pRg st="15" end="15"/>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07527">
                                            <p:txEl>
                                              <p:pRg st="15" end="15"/>
                                            </p:txEl>
                                          </p:spTgt>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07527">
                                            <p:txEl>
                                              <p:pRg st="16" end="16"/>
                                            </p:txEl>
                                          </p:spTgt>
                                        </p:tgtEl>
                                        <p:attrNameLst>
                                          <p:attrName>style.visibility</p:attrName>
                                        </p:attrNameLst>
                                      </p:cBhvr>
                                      <p:to>
                                        <p:strVal val="visible"/>
                                      </p:to>
                                    </p:set>
                                    <p:anim calcmode="lin" valueType="num">
                                      <p:cBhvr additive="base">
                                        <p:cTn id="90" dur="500" fill="hold"/>
                                        <p:tgtEl>
                                          <p:spTgt spid="107527">
                                            <p:txEl>
                                              <p:pRg st="16" end="16"/>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07527">
                                            <p:txEl>
                                              <p:pRg st="16" end="16"/>
                                            </p:txEl>
                                          </p:spTgt>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07527">
                                            <p:txEl>
                                              <p:pRg st="17" end="17"/>
                                            </p:txEl>
                                          </p:spTgt>
                                        </p:tgtEl>
                                        <p:attrNameLst>
                                          <p:attrName>style.visibility</p:attrName>
                                        </p:attrNameLst>
                                      </p:cBhvr>
                                      <p:to>
                                        <p:strVal val="visible"/>
                                      </p:to>
                                    </p:set>
                                    <p:anim calcmode="lin" valueType="num">
                                      <p:cBhvr additive="base">
                                        <p:cTn id="94" dur="500" fill="hold"/>
                                        <p:tgtEl>
                                          <p:spTgt spid="107527">
                                            <p:txEl>
                                              <p:pRg st="17" end="17"/>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07527">
                                            <p:txEl>
                                              <p:pRg st="17" end="17"/>
                                            </p:txEl>
                                          </p:spTgt>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07527">
                                            <p:txEl>
                                              <p:pRg st="18" end="18"/>
                                            </p:txEl>
                                          </p:spTgt>
                                        </p:tgtEl>
                                        <p:attrNameLst>
                                          <p:attrName>style.visibility</p:attrName>
                                        </p:attrNameLst>
                                      </p:cBhvr>
                                      <p:to>
                                        <p:strVal val="visible"/>
                                      </p:to>
                                    </p:set>
                                    <p:anim calcmode="lin" valueType="num">
                                      <p:cBhvr additive="base">
                                        <p:cTn id="98" dur="500" fill="hold"/>
                                        <p:tgtEl>
                                          <p:spTgt spid="107527">
                                            <p:txEl>
                                              <p:pRg st="18" end="18"/>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07527">
                                            <p:txEl>
                                              <p:pRg st="18" end="18"/>
                                            </p:txEl>
                                          </p:spTgt>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07527">
                                            <p:txEl>
                                              <p:pRg st="19" end="19"/>
                                            </p:txEl>
                                          </p:spTgt>
                                        </p:tgtEl>
                                        <p:attrNameLst>
                                          <p:attrName>style.visibility</p:attrName>
                                        </p:attrNameLst>
                                      </p:cBhvr>
                                      <p:to>
                                        <p:strVal val="visible"/>
                                      </p:to>
                                    </p:set>
                                    <p:anim calcmode="lin" valueType="num">
                                      <p:cBhvr additive="base">
                                        <p:cTn id="102" dur="500" fill="hold"/>
                                        <p:tgtEl>
                                          <p:spTgt spid="107527">
                                            <p:txEl>
                                              <p:pRg st="19" end="19"/>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07527">
                                            <p:txEl>
                                              <p:pRg st="19" end="19"/>
                                            </p:txEl>
                                          </p:spTgt>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07527">
                                            <p:txEl>
                                              <p:pRg st="20" end="20"/>
                                            </p:txEl>
                                          </p:spTgt>
                                        </p:tgtEl>
                                        <p:attrNameLst>
                                          <p:attrName>style.visibility</p:attrName>
                                        </p:attrNameLst>
                                      </p:cBhvr>
                                      <p:to>
                                        <p:strVal val="visible"/>
                                      </p:to>
                                    </p:set>
                                    <p:anim calcmode="lin" valueType="num">
                                      <p:cBhvr additive="base">
                                        <p:cTn id="106" dur="500" fill="hold"/>
                                        <p:tgtEl>
                                          <p:spTgt spid="107527">
                                            <p:txEl>
                                              <p:pRg st="20" end="20"/>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107527">
                                            <p:txEl>
                                              <p:pRg st="20" end="20"/>
                                            </p:txEl>
                                          </p:spTgt>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07527">
                                            <p:txEl>
                                              <p:pRg st="21" end="21"/>
                                            </p:txEl>
                                          </p:spTgt>
                                        </p:tgtEl>
                                        <p:attrNameLst>
                                          <p:attrName>style.visibility</p:attrName>
                                        </p:attrNameLst>
                                      </p:cBhvr>
                                      <p:to>
                                        <p:strVal val="visible"/>
                                      </p:to>
                                    </p:set>
                                    <p:anim calcmode="lin" valueType="num">
                                      <p:cBhvr additive="base">
                                        <p:cTn id="110" dur="500" fill="hold"/>
                                        <p:tgtEl>
                                          <p:spTgt spid="107527">
                                            <p:txEl>
                                              <p:pRg st="21" end="21"/>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107527">
                                            <p:txEl>
                                              <p:pRg st="21" end="21"/>
                                            </p:txEl>
                                          </p:spTgt>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07527">
                                            <p:txEl>
                                              <p:pRg st="22" end="22"/>
                                            </p:txEl>
                                          </p:spTgt>
                                        </p:tgtEl>
                                        <p:attrNameLst>
                                          <p:attrName>style.visibility</p:attrName>
                                        </p:attrNameLst>
                                      </p:cBhvr>
                                      <p:to>
                                        <p:strVal val="visible"/>
                                      </p:to>
                                    </p:set>
                                    <p:anim calcmode="lin" valueType="num">
                                      <p:cBhvr additive="base">
                                        <p:cTn id="114" dur="500" fill="hold"/>
                                        <p:tgtEl>
                                          <p:spTgt spid="107527">
                                            <p:txEl>
                                              <p:pRg st="22" end="22"/>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107527">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6" presetClass="emph" presetSubtype="0" fill="hold" nodeType="clickEffect">
                                  <p:stCondLst>
                                    <p:cond delay="0"/>
                                  </p:stCondLst>
                                  <p:childTnLst>
                                    <p:animScale>
                                      <p:cBhvr>
                                        <p:cTn id="119" dur="2000" fill="hold"/>
                                        <p:tgtEl>
                                          <p:spTgt spid="107527">
                                            <p:txEl>
                                              <p:pRg st="15" end="1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nimBg="1"/>
      <p:bldP spid="107525" grpId="0" animBg="1"/>
      <p:bldP spid="107526" grpId="0" animBg="1"/>
      <p:bldP spid="107527" grpId="0" build="allAtOnce"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灯片编号占位符 4"/>
          <p:cNvSpPr>
            <a:spLocks noGrp="1"/>
          </p:cNvSpPr>
          <p:nvPr>
            <p:ph type="sldNum" sz="quarter" idx="11"/>
          </p:nvPr>
        </p:nvSpPr>
        <p:spPr>
          <a:noFill/>
        </p:spPr>
        <p:txBody>
          <a:bodyPr/>
          <a:lstStyle/>
          <a:p>
            <a:fld id="{31D46BD2-5FF2-489F-9665-5BBFDF07AD47}" type="slidenum">
              <a:rPr lang="en-US" altLang="zh-CN" smtClean="0"/>
              <a:pPr/>
              <a:t>63</a:t>
            </a:fld>
            <a:endParaRPr lang="en-US" altLang="zh-CN"/>
          </a:p>
        </p:txBody>
      </p:sp>
      <p:sp>
        <p:nvSpPr>
          <p:cNvPr id="419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：代码实现（指针方式）（续）</a:t>
            </a:r>
          </a:p>
        </p:txBody>
      </p:sp>
      <p:sp>
        <p:nvSpPr>
          <p:cNvPr id="41989" name="Rectangle 3"/>
          <p:cNvSpPr>
            <a:spLocks noGrp="1" noChangeArrowheads="1"/>
          </p:cNvSpPr>
          <p:nvPr>
            <p:ph type="body" idx="1"/>
          </p:nvPr>
        </p:nvSpPr>
        <p:spPr/>
        <p:txBody>
          <a:bodyPr/>
          <a:lstStyle/>
          <a:p>
            <a:r>
              <a:rPr lang="zh-CN" altLang="en-US" dirty="0">
                <a:ea typeface="宋体" pitchFamily="2" charset="-122"/>
              </a:rPr>
              <a:t>与数组实现方式相比，</a:t>
            </a:r>
            <a:r>
              <a:rPr lang="zh-CN" altLang="en-US" dirty="0">
                <a:solidFill>
                  <a:srgbClr val="0033CC"/>
                </a:solidFill>
                <a:ea typeface="宋体" pitchFamily="2" charset="-122"/>
              </a:rPr>
              <a:t>指针实现方式减少了每当发现新的更长行时所进行的字符数组拷贝</a:t>
            </a:r>
            <a:r>
              <a:rPr lang="zh-CN" altLang="en-US" dirty="0">
                <a:ea typeface="宋体" pitchFamily="2" charset="-122"/>
              </a:rPr>
              <a:t>（通过调用函数</a:t>
            </a:r>
            <a:r>
              <a:rPr lang="en-US" altLang="zh-CN" dirty="0" err="1">
                <a:ea typeface="宋体" pitchFamily="2" charset="-122"/>
              </a:rPr>
              <a:t>str_copy</a:t>
            </a:r>
            <a:r>
              <a:rPr lang="zh-CN" altLang="en-US" dirty="0">
                <a:ea typeface="宋体" pitchFamily="2" charset="-122"/>
              </a:rPr>
              <a:t>）。显然指针实现方式代码执行速度要快。</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4"/>
          <p:cNvSpPr>
            <a:spLocks noGrp="1"/>
          </p:cNvSpPr>
          <p:nvPr>
            <p:ph type="sldNum" sz="quarter" idx="11"/>
          </p:nvPr>
        </p:nvSpPr>
        <p:spPr>
          <a:noFill/>
        </p:spPr>
        <p:txBody>
          <a:bodyPr/>
          <a:lstStyle/>
          <a:p>
            <a:fld id="{4DA747E9-0E5C-4548-A1F9-42A80D5982C6}" type="slidenum">
              <a:rPr lang="en-US" altLang="zh-CN" smtClean="0"/>
              <a:pPr/>
              <a:t>64</a:t>
            </a:fld>
            <a:endParaRPr lang="en-US" altLang="zh-CN"/>
          </a:p>
        </p:txBody>
      </p:sp>
      <p:sp>
        <p:nvSpPr>
          <p:cNvPr id="43012" name="Rectangle 2"/>
          <p:cNvSpPr>
            <a:spLocks noGrp="1" noChangeArrowheads="1"/>
          </p:cNvSpPr>
          <p:nvPr>
            <p:ph type="title"/>
          </p:nvPr>
        </p:nvSpPr>
        <p:spPr/>
        <p:txBody>
          <a:bodyPr/>
          <a:lstStyle/>
          <a:p>
            <a:r>
              <a:rPr lang="zh-CN" altLang="en-US">
                <a:ea typeface="宋体" pitchFamily="2" charset="-122"/>
              </a:rPr>
              <a:t>指针作为函数参数</a:t>
            </a:r>
          </a:p>
        </p:txBody>
      </p:sp>
      <p:sp>
        <p:nvSpPr>
          <p:cNvPr id="56323" name="Rectangle 3"/>
          <p:cNvSpPr>
            <a:spLocks noGrp="1" noChangeArrowheads="1"/>
          </p:cNvSpPr>
          <p:nvPr>
            <p:ph type="body" idx="1"/>
          </p:nvPr>
        </p:nvSpPr>
        <p:spPr/>
        <p:txBody>
          <a:bodyPr/>
          <a:lstStyle/>
          <a:p>
            <a:r>
              <a:rPr lang="zh-CN" altLang="en-US" b="0">
                <a:ea typeface="宋体" pitchFamily="2" charset="-122"/>
              </a:rPr>
              <a:t>在</a:t>
            </a:r>
            <a:r>
              <a:rPr lang="en-US" altLang="zh-CN" b="0">
                <a:ea typeface="宋体" pitchFamily="2" charset="-122"/>
              </a:rPr>
              <a:t>C</a:t>
            </a:r>
            <a:r>
              <a:rPr lang="zh-CN" altLang="en-US" b="0">
                <a:ea typeface="宋体" pitchFamily="2" charset="-122"/>
              </a:rPr>
              <a:t>中函数参数传递方式为“</a:t>
            </a:r>
            <a:r>
              <a:rPr lang="zh-CN" altLang="en-US">
                <a:solidFill>
                  <a:srgbClr val="0033CC"/>
                </a:solidFill>
                <a:ea typeface="宋体" pitchFamily="2" charset="-122"/>
              </a:rPr>
              <a:t>传值</a:t>
            </a:r>
            <a:r>
              <a:rPr lang="zh-CN" altLang="en-US" b="0">
                <a:ea typeface="宋体" pitchFamily="2" charset="-122"/>
              </a:rPr>
              <a:t>”。这种方式的最大好处是函数调用不会改变实参变量的值。如何通过函数调用来改变实参变量的值？如通过函数</a:t>
            </a:r>
            <a:r>
              <a:rPr lang="en-US" altLang="zh-CN" b="0">
                <a:ea typeface="宋体" pitchFamily="2" charset="-122"/>
              </a:rPr>
              <a:t>swap(a,b)</a:t>
            </a:r>
            <a:r>
              <a:rPr lang="zh-CN" altLang="en-US" b="0">
                <a:ea typeface="宋体" pitchFamily="2" charset="-122"/>
              </a:rPr>
              <a:t>来交换两个变量的内容。</a:t>
            </a:r>
          </a:p>
          <a:p>
            <a:r>
              <a:rPr lang="zh-CN" altLang="en-US" b="0">
                <a:ea typeface="宋体" pitchFamily="2" charset="-122"/>
              </a:rPr>
              <a:t>可以通过将指针作为函数参数来改变实参内容。例如：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7" dur="500"/>
                                        <p:tgtEl>
                                          <p:spTgt spid="56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灯片编号占位符 4"/>
          <p:cNvSpPr>
            <a:spLocks noGrp="1"/>
          </p:cNvSpPr>
          <p:nvPr>
            <p:ph type="sldNum" sz="quarter" idx="11"/>
          </p:nvPr>
        </p:nvSpPr>
        <p:spPr>
          <a:noFill/>
        </p:spPr>
        <p:txBody>
          <a:bodyPr/>
          <a:lstStyle/>
          <a:p>
            <a:fld id="{1474F512-9F5A-4455-B92B-238D303C14D0}" type="slidenum">
              <a:rPr lang="en-US" altLang="zh-CN" smtClean="0"/>
              <a:pPr/>
              <a:t>65</a:t>
            </a:fld>
            <a:endParaRPr lang="en-US" altLang="zh-CN"/>
          </a:p>
        </p:txBody>
      </p:sp>
      <p:sp>
        <p:nvSpPr>
          <p:cNvPr id="44036" name="Rectangle 2"/>
          <p:cNvSpPr>
            <a:spLocks noGrp="1" noChangeArrowheads="1"/>
          </p:cNvSpPr>
          <p:nvPr>
            <p:ph type="title"/>
          </p:nvPr>
        </p:nvSpPr>
        <p:spPr/>
        <p:txBody>
          <a:bodyPr/>
          <a:lstStyle/>
          <a:p>
            <a:r>
              <a:rPr lang="zh-CN" altLang="en-US">
                <a:ea typeface="宋体" pitchFamily="2" charset="-122"/>
              </a:rPr>
              <a:t>指针作为函数参数（续）</a:t>
            </a:r>
          </a:p>
        </p:txBody>
      </p:sp>
      <p:sp>
        <p:nvSpPr>
          <p:cNvPr id="44041" name="Text Box 5"/>
          <p:cNvSpPr txBox="1">
            <a:spLocks noChangeArrowheads="1"/>
          </p:cNvSpPr>
          <p:nvPr/>
        </p:nvSpPr>
        <p:spPr bwMode="auto">
          <a:xfrm>
            <a:off x="6705949" y="2284454"/>
            <a:ext cx="1251764" cy="476361"/>
          </a:xfrm>
          <a:prstGeom prst="rect">
            <a:avLst/>
          </a:prstGeom>
          <a:solidFill>
            <a:srgbClr val="FFFFFF"/>
          </a:solidFill>
          <a:ln w="9525">
            <a:solidFill>
              <a:srgbClr val="000000"/>
            </a:solidFill>
            <a:miter lim="800000"/>
            <a:headEnd/>
            <a:tailEnd/>
          </a:ln>
        </p:spPr>
        <p:txBody>
          <a:bodyPr lIns="108932" tIns="54466" rIns="108932" bIns="54466"/>
          <a:lstStyle/>
          <a:p>
            <a:pPr algn="just"/>
            <a:endParaRPr lang="en-US" altLang="zh-CN" sz="2900" b="0" dirty="0">
              <a:latin typeface="Times New Roman" pitchFamily="18" charset="0"/>
            </a:endParaRPr>
          </a:p>
        </p:txBody>
      </p:sp>
      <p:sp>
        <p:nvSpPr>
          <p:cNvPr id="44042" name="Text Box 6"/>
          <p:cNvSpPr txBox="1">
            <a:spLocks noChangeArrowheads="1"/>
          </p:cNvSpPr>
          <p:nvPr/>
        </p:nvSpPr>
        <p:spPr bwMode="auto">
          <a:xfrm>
            <a:off x="10148300" y="2284454"/>
            <a:ext cx="1251764" cy="476361"/>
          </a:xfrm>
          <a:prstGeom prst="rect">
            <a:avLst/>
          </a:prstGeom>
          <a:solidFill>
            <a:srgbClr val="FFFFFF"/>
          </a:solidFill>
          <a:ln w="9525">
            <a:solidFill>
              <a:srgbClr val="000000"/>
            </a:solidFill>
            <a:miter lim="800000"/>
            <a:headEnd/>
            <a:tailEnd/>
          </a:ln>
        </p:spPr>
        <p:txBody>
          <a:bodyPr lIns="108932" tIns="54466" rIns="108932" bIns="54466"/>
          <a:lstStyle/>
          <a:p>
            <a:pPr algn="just"/>
            <a:endParaRPr lang="en-US" altLang="zh-CN" sz="2900" b="0" dirty="0">
              <a:latin typeface="Times New Roman" pitchFamily="18" charset="0"/>
            </a:endParaRPr>
          </a:p>
        </p:txBody>
      </p:sp>
      <p:sp>
        <p:nvSpPr>
          <p:cNvPr id="19" name="矩形 18"/>
          <p:cNvSpPr/>
          <p:nvPr/>
        </p:nvSpPr>
        <p:spPr>
          <a:xfrm>
            <a:off x="143488" y="1125008"/>
            <a:ext cx="5141243" cy="5188309"/>
          </a:xfrm>
          <a:prstGeom prst="rect">
            <a:avLst/>
          </a:prstGeom>
          <a:solidFill>
            <a:srgbClr val="FFC000"/>
          </a:solidFill>
        </p:spPr>
        <p:txBody>
          <a:bodyPr wrap="square" lIns="108932" tIns="54466" rIns="108932" bIns="54466">
            <a:spAutoFit/>
          </a:bodyPr>
          <a:lstStyle/>
          <a:p>
            <a:pPr>
              <a:spcBef>
                <a:spcPts val="600"/>
              </a:spcBef>
              <a:buFont typeface="Wingdings" pitchFamily="2" charset="2"/>
              <a:buNone/>
            </a:pPr>
            <a:r>
              <a:rPr lang="zh-CN" altLang="en-US" sz="2100" dirty="0">
                <a:solidFill>
                  <a:srgbClr val="FF0000"/>
                </a:solidFill>
                <a:latin typeface="楷体" pitchFamily="49" charset="-122"/>
                <a:ea typeface="楷体" pitchFamily="49" charset="-122"/>
              </a:rPr>
              <a:t>不能</a:t>
            </a:r>
            <a:r>
              <a:rPr lang="zh-CN" altLang="en-US" sz="2100" dirty="0">
                <a:solidFill>
                  <a:srgbClr val="0033CC"/>
                </a:solidFill>
                <a:latin typeface="楷体" pitchFamily="49" charset="-122"/>
                <a:ea typeface="楷体" pitchFamily="49" charset="-122"/>
              </a:rPr>
              <a:t>通过调用下面函数</a:t>
            </a:r>
            <a:r>
              <a:rPr lang="en-US" altLang="zh-CN" sz="2100" dirty="0">
                <a:solidFill>
                  <a:srgbClr val="0033CC"/>
                </a:solidFill>
                <a:latin typeface="楷体" pitchFamily="49" charset="-122"/>
                <a:ea typeface="楷体" pitchFamily="49" charset="-122"/>
              </a:rPr>
              <a:t>swap(</a:t>
            </a:r>
            <a:r>
              <a:rPr lang="en-US" altLang="zh-CN" sz="2100" dirty="0" err="1">
                <a:solidFill>
                  <a:srgbClr val="0033CC"/>
                </a:solidFill>
                <a:latin typeface="楷体" pitchFamily="49" charset="-122"/>
                <a:ea typeface="楷体" pitchFamily="49" charset="-122"/>
              </a:rPr>
              <a:t>a,b</a:t>
            </a:r>
            <a:r>
              <a:rPr lang="en-US" altLang="zh-CN" sz="2100" dirty="0">
                <a:solidFill>
                  <a:srgbClr val="0033CC"/>
                </a:solidFill>
                <a:latin typeface="楷体" pitchFamily="49" charset="-122"/>
                <a:ea typeface="楷体" pitchFamily="49" charset="-122"/>
              </a:rPr>
              <a:t>)</a:t>
            </a:r>
            <a:r>
              <a:rPr lang="zh-CN" altLang="en-US" sz="2100" dirty="0">
                <a:solidFill>
                  <a:srgbClr val="0033CC"/>
                </a:solidFill>
                <a:latin typeface="楷体" pitchFamily="49" charset="-122"/>
                <a:ea typeface="楷体" pitchFamily="49" charset="-122"/>
              </a:rPr>
              <a:t>调用达到交换两个变量的值的目的。</a:t>
            </a:r>
            <a:endParaRPr lang="en-US" altLang="zh-CN" sz="2100" dirty="0">
              <a:solidFill>
                <a:srgbClr val="0033CC"/>
              </a:solidFill>
              <a:latin typeface="楷体" pitchFamily="49" charset="-122"/>
              <a:ea typeface="楷体" pitchFamily="49" charset="-122"/>
            </a:endParaRPr>
          </a:p>
          <a:p>
            <a:pPr>
              <a:spcBef>
                <a:spcPts val="600"/>
              </a:spcBef>
              <a:buFont typeface="Wingdings" pitchFamily="2" charset="2"/>
              <a:buNone/>
            </a:pPr>
            <a:r>
              <a:rPr lang="en-US" altLang="zh-CN" sz="1900" b="0" dirty="0"/>
              <a:t>void swap ( </a:t>
            </a:r>
            <a:r>
              <a:rPr lang="en-US" altLang="zh-CN" sz="1900" b="0" dirty="0" err="1"/>
              <a:t>int</a:t>
            </a:r>
            <a:r>
              <a:rPr lang="en-US" altLang="zh-CN" sz="1900" b="0" dirty="0"/>
              <a:t> x, </a:t>
            </a:r>
            <a:r>
              <a:rPr lang="en-US" altLang="zh-CN" sz="1900" b="0" dirty="0" err="1"/>
              <a:t>int</a:t>
            </a:r>
            <a:r>
              <a:rPr lang="en-US" altLang="zh-CN" sz="1900" b="0" dirty="0"/>
              <a:t> y)</a:t>
            </a:r>
          </a:p>
          <a:p>
            <a:pPr>
              <a:spcBef>
                <a:spcPts val="600"/>
              </a:spcBef>
              <a:buFont typeface="Wingdings" pitchFamily="2" charset="2"/>
              <a:buNone/>
            </a:pPr>
            <a:r>
              <a:rPr lang="en-US" altLang="zh-CN" sz="1900" b="0" dirty="0"/>
              <a:t>{</a:t>
            </a:r>
          </a:p>
          <a:p>
            <a:pPr lvl="1">
              <a:spcBef>
                <a:spcPts val="600"/>
              </a:spcBef>
              <a:buFont typeface="Wingdings" pitchFamily="2" charset="2"/>
              <a:buNone/>
            </a:pPr>
            <a:r>
              <a:rPr lang="en-US" altLang="zh-CN" sz="1900" b="0" dirty="0" err="1"/>
              <a:t>int</a:t>
            </a:r>
            <a:r>
              <a:rPr lang="en-US" altLang="zh-CN" sz="1900" b="0" dirty="0"/>
              <a:t> temp;</a:t>
            </a:r>
          </a:p>
          <a:p>
            <a:pPr lvl="1">
              <a:spcBef>
                <a:spcPts val="600"/>
              </a:spcBef>
              <a:buFont typeface="Wingdings" pitchFamily="2" charset="2"/>
              <a:buNone/>
            </a:pPr>
            <a:r>
              <a:rPr lang="en-US" altLang="zh-CN" sz="1900" b="0" dirty="0"/>
              <a:t> temp = x;</a:t>
            </a:r>
          </a:p>
          <a:p>
            <a:pPr lvl="1">
              <a:spcBef>
                <a:spcPts val="600"/>
              </a:spcBef>
              <a:buFont typeface="Wingdings" pitchFamily="2" charset="2"/>
              <a:buNone/>
            </a:pPr>
            <a:r>
              <a:rPr lang="en-US" altLang="zh-CN" sz="1900" b="0" dirty="0"/>
              <a:t>x = y;</a:t>
            </a:r>
          </a:p>
          <a:p>
            <a:pPr lvl="1">
              <a:spcBef>
                <a:spcPts val="600"/>
              </a:spcBef>
              <a:buFont typeface="Wingdings" pitchFamily="2" charset="2"/>
              <a:buNone/>
            </a:pPr>
            <a:r>
              <a:rPr lang="en-US" altLang="zh-CN" sz="1900" b="0" dirty="0"/>
              <a:t>y = temp;</a:t>
            </a:r>
          </a:p>
          <a:p>
            <a:pPr>
              <a:spcBef>
                <a:spcPts val="600"/>
              </a:spcBef>
              <a:buFont typeface="Wingdings" pitchFamily="2" charset="2"/>
              <a:buNone/>
            </a:pPr>
            <a:r>
              <a:rPr lang="en-US" altLang="zh-CN" sz="1900" b="0" dirty="0"/>
              <a:t>}</a:t>
            </a:r>
          </a:p>
          <a:p>
            <a:pPr>
              <a:spcBef>
                <a:spcPts val="600"/>
              </a:spcBef>
              <a:buFont typeface="Wingdings" pitchFamily="2" charset="2"/>
              <a:buNone/>
            </a:pPr>
            <a:r>
              <a:rPr lang="en-US" altLang="zh-CN" sz="1900" b="0" dirty="0"/>
              <a:t>main( )</a:t>
            </a:r>
          </a:p>
          <a:p>
            <a:pPr>
              <a:spcBef>
                <a:spcPts val="600"/>
              </a:spcBef>
              <a:buFont typeface="Wingdings" pitchFamily="2" charset="2"/>
              <a:buNone/>
            </a:pPr>
            <a:r>
              <a:rPr lang="en-US" altLang="zh-CN" sz="1900" b="0" dirty="0"/>
              <a:t>{</a:t>
            </a:r>
          </a:p>
          <a:p>
            <a:pPr>
              <a:spcBef>
                <a:spcPts val="600"/>
              </a:spcBef>
              <a:buFont typeface="Wingdings" pitchFamily="2" charset="2"/>
              <a:buNone/>
            </a:pPr>
            <a:r>
              <a:rPr lang="en-US" altLang="zh-CN" sz="1900" b="0" dirty="0"/>
              <a:t>    </a:t>
            </a:r>
            <a:r>
              <a:rPr lang="en-US" altLang="zh-CN" sz="1900" b="0" dirty="0" err="1"/>
              <a:t>int</a:t>
            </a:r>
            <a:r>
              <a:rPr lang="en-US" altLang="zh-CN" sz="1900" b="0" dirty="0"/>
              <a:t> a=2,b=3;</a:t>
            </a:r>
          </a:p>
          <a:p>
            <a:pPr>
              <a:spcBef>
                <a:spcPts val="600"/>
              </a:spcBef>
              <a:buFont typeface="Wingdings" pitchFamily="2" charset="2"/>
              <a:buNone/>
            </a:pPr>
            <a:r>
              <a:rPr lang="en-US" altLang="zh-CN" sz="1900" b="0" dirty="0"/>
              <a:t>    swap(</a:t>
            </a:r>
            <a:r>
              <a:rPr lang="en-US" altLang="zh-CN" sz="1900" b="0" dirty="0" err="1"/>
              <a:t>a,b</a:t>
            </a:r>
            <a:r>
              <a:rPr lang="en-US" altLang="zh-CN" sz="1900" b="0" dirty="0"/>
              <a:t>);</a:t>
            </a:r>
          </a:p>
          <a:p>
            <a:pPr>
              <a:spcBef>
                <a:spcPts val="600"/>
              </a:spcBef>
              <a:buFont typeface="Wingdings" pitchFamily="2" charset="2"/>
              <a:buNone/>
            </a:pPr>
            <a:r>
              <a:rPr lang="en-US" altLang="zh-CN" sz="1900" b="0" dirty="0"/>
              <a:t>}</a:t>
            </a:r>
          </a:p>
        </p:txBody>
      </p:sp>
      <p:sp>
        <p:nvSpPr>
          <p:cNvPr id="21" name="Text Box 5"/>
          <p:cNvSpPr txBox="1">
            <a:spLocks noChangeArrowheads="1"/>
          </p:cNvSpPr>
          <p:nvPr/>
        </p:nvSpPr>
        <p:spPr bwMode="auto">
          <a:xfrm>
            <a:off x="6679014" y="1341080"/>
            <a:ext cx="1251764" cy="476361"/>
          </a:xfrm>
          <a:prstGeom prst="rect">
            <a:avLst/>
          </a:prstGeom>
          <a:solidFill>
            <a:srgbClr val="FFFFFF"/>
          </a:solidFill>
          <a:ln w="9525">
            <a:solidFill>
              <a:srgbClr val="000000"/>
            </a:solidFill>
            <a:miter lim="800000"/>
            <a:headEnd/>
            <a:tailEnd/>
          </a:ln>
        </p:spPr>
        <p:txBody>
          <a:bodyPr lIns="108932" tIns="54466" rIns="108932" bIns="54466"/>
          <a:lstStyle/>
          <a:p>
            <a:pPr algn="just"/>
            <a:r>
              <a:rPr lang="en-US" altLang="zh-CN" sz="2900" b="0" dirty="0">
                <a:latin typeface="Times New Roman" pitchFamily="18" charset="0"/>
              </a:rPr>
              <a:t>2</a:t>
            </a:r>
          </a:p>
        </p:txBody>
      </p:sp>
      <p:sp>
        <p:nvSpPr>
          <p:cNvPr id="22" name="Text Box 6"/>
          <p:cNvSpPr txBox="1">
            <a:spLocks noChangeArrowheads="1"/>
          </p:cNvSpPr>
          <p:nvPr/>
        </p:nvSpPr>
        <p:spPr bwMode="auto">
          <a:xfrm>
            <a:off x="10148300" y="1341080"/>
            <a:ext cx="1251764" cy="476361"/>
          </a:xfrm>
          <a:prstGeom prst="rect">
            <a:avLst/>
          </a:prstGeom>
          <a:solidFill>
            <a:srgbClr val="FFFFFF"/>
          </a:solidFill>
          <a:ln w="9525">
            <a:solidFill>
              <a:srgbClr val="000000"/>
            </a:solidFill>
            <a:miter lim="800000"/>
            <a:headEnd/>
            <a:tailEnd/>
          </a:ln>
        </p:spPr>
        <p:txBody>
          <a:bodyPr lIns="108932" tIns="54466" rIns="108932" bIns="54466"/>
          <a:lstStyle/>
          <a:p>
            <a:pPr algn="just"/>
            <a:r>
              <a:rPr lang="en-US" altLang="zh-CN" sz="2900" b="0" dirty="0">
                <a:latin typeface="Times New Roman" pitchFamily="18" charset="0"/>
              </a:rPr>
              <a:t>3</a:t>
            </a:r>
          </a:p>
        </p:txBody>
      </p:sp>
      <p:sp>
        <p:nvSpPr>
          <p:cNvPr id="23" name="Text Box 5"/>
          <p:cNvSpPr txBox="1">
            <a:spLocks noChangeArrowheads="1"/>
          </p:cNvSpPr>
          <p:nvPr/>
        </p:nvSpPr>
        <p:spPr bwMode="auto">
          <a:xfrm>
            <a:off x="8312896" y="3443903"/>
            <a:ext cx="1251764" cy="476361"/>
          </a:xfrm>
          <a:prstGeom prst="rect">
            <a:avLst/>
          </a:prstGeom>
          <a:solidFill>
            <a:srgbClr val="FFFFFF"/>
          </a:solidFill>
          <a:ln w="9525">
            <a:solidFill>
              <a:srgbClr val="000000"/>
            </a:solidFill>
            <a:miter lim="800000"/>
            <a:headEnd/>
            <a:tailEnd/>
          </a:ln>
        </p:spPr>
        <p:txBody>
          <a:bodyPr lIns="108932" tIns="54466" rIns="108932" bIns="54466"/>
          <a:lstStyle/>
          <a:p>
            <a:pPr algn="just"/>
            <a:endParaRPr lang="en-US" altLang="zh-CN" sz="2900" b="0" dirty="0">
              <a:latin typeface="Times New Roman" pitchFamily="18" charset="0"/>
            </a:endParaRPr>
          </a:p>
        </p:txBody>
      </p:sp>
      <p:sp>
        <p:nvSpPr>
          <p:cNvPr id="4" name="矩形 3"/>
          <p:cNvSpPr/>
          <p:nvPr/>
        </p:nvSpPr>
        <p:spPr>
          <a:xfrm>
            <a:off x="6082700" y="2322530"/>
            <a:ext cx="373880" cy="479328"/>
          </a:xfrm>
          <a:prstGeom prst="rect">
            <a:avLst/>
          </a:prstGeom>
        </p:spPr>
        <p:txBody>
          <a:bodyPr wrap="none" lIns="108932" tIns="54466" rIns="108932" bIns="54466">
            <a:spAutoFit/>
          </a:bodyPr>
          <a:lstStyle/>
          <a:p>
            <a:pPr algn="just"/>
            <a:r>
              <a:rPr lang="en-US" altLang="zh-CN" b="0" dirty="0">
                <a:latin typeface="Times New Roman" pitchFamily="18" charset="0"/>
              </a:rPr>
              <a:t>x</a:t>
            </a:r>
          </a:p>
        </p:txBody>
      </p:sp>
      <p:sp>
        <p:nvSpPr>
          <p:cNvPr id="5" name="矩形 4"/>
          <p:cNvSpPr/>
          <p:nvPr/>
        </p:nvSpPr>
        <p:spPr>
          <a:xfrm>
            <a:off x="9586540" y="2322530"/>
            <a:ext cx="373880" cy="479328"/>
          </a:xfrm>
          <a:prstGeom prst="rect">
            <a:avLst/>
          </a:prstGeom>
        </p:spPr>
        <p:txBody>
          <a:bodyPr wrap="none" lIns="108932" tIns="54466" rIns="108932" bIns="54466">
            <a:spAutoFit/>
          </a:bodyPr>
          <a:lstStyle/>
          <a:p>
            <a:pPr algn="just"/>
            <a:r>
              <a:rPr lang="en-US" altLang="zh-CN" b="0" dirty="0">
                <a:latin typeface="Times New Roman" pitchFamily="18" charset="0"/>
              </a:rPr>
              <a:t>y</a:t>
            </a:r>
          </a:p>
        </p:txBody>
      </p:sp>
      <p:sp>
        <p:nvSpPr>
          <p:cNvPr id="6" name="矩形 5"/>
          <p:cNvSpPr/>
          <p:nvPr/>
        </p:nvSpPr>
        <p:spPr>
          <a:xfrm>
            <a:off x="7123681" y="3481981"/>
            <a:ext cx="833942" cy="479328"/>
          </a:xfrm>
          <a:prstGeom prst="rect">
            <a:avLst/>
          </a:prstGeom>
        </p:spPr>
        <p:txBody>
          <a:bodyPr wrap="none" lIns="108932" tIns="54466" rIns="108932" bIns="54466">
            <a:spAutoFit/>
          </a:bodyPr>
          <a:lstStyle/>
          <a:p>
            <a:pPr algn="just"/>
            <a:r>
              <a:rPr lang="en-US" altLang="zh-CN" b="0" dirty="0" smtClean="0">
                <a:latin typeface="Times New Roman" pitchFamily="18" charset="0"/>
              </a:rPr>
              <a:t>temp</a:t>
            </a:r>
            <a:endParaRPr lang="en-US" altLang="zh-CN" b="0" dirty="0">
              <a:latin typeface="Times New Roman" pitchFamily="18" charset="0"/>
            </a:endParaRPr>
          </a:p>
        </p:txBody>
      </p:sp>
      <p:sp>
        <p:nvSpPr>
          <p:cNvPr id="7" name="矩形 6"/>
          <p:cNvSpPr/>
          <p:nvPr/>
        </p:nvSpPr>
        <p:spPr>
          <a:xfrm>
            <a:off x="6127638" y="1379156"/>
            <a:ext cx="356247" cy="479328"/>
          </a:xfrm>
          <a:prstGeom prst="rect">
            <a:avLst/>
          </a:prstGeom>
        </p:spPr>
        <p:txBody>
          <a:bodyPr wrap="none" lIns="108932" tIns="54466" rIns="108932" bIns="54466">
            <a:spAutoFit/>
          </a:bodyPr>
          <a:lstStyle/>
          <a:p>
            <a:pPr algn="just"/>
            <a:r>
              <a:rPr lang="en-US" altLang="zh-CN" b="0" dirty="0">
                <a:latin typeface="Times New Roman" pitchFamily="18" charset="0"/>
              </a:rPr>
              <a:t>a</a:t>
            </a:r>
          </a:p>
        </p:txBody>
      </p:sp>
      <p:sp>
        <p:nvSpPr>
          <p:cNvPr id="8" name="矩形 7"/>
          <p:cNvSpPr/>
          <p:nvPr/>
        </p:nvSpPr>
        <p:spPr>
          <a:xfrm>
            <a:off x="9586540" y="1379156"/>
            <a:ext cx="373880" cy="479328"/>
          </a:xfrm>
          <a:prstGeom prst="rect">
            <a:avLst/>
          </a:prstGeom>
        </p:spPr>
        <p:txBody>
          <a:bodyPr wrap="none" lIns="108932" tIns="54466" rIns="108932" bIns="54466">
            <a:spAutoFit/>
          </a:bodyPr>
          <a:lstStyle/>
          <a:p>
            <a:pPr algn="just"/>
            <a:r>
              <a:rPr lang="en-US" altLang="zh-CN" b="0" dirty="0">
                <a:latin typeface="Times New Roman" pitchFamily="18" charset="0"/>
              </a:rPr>
              <a:t>b</a:t>
            </a:r>
          </a:p>
        </p:txBody>
      </p:sp>
      <p:sp>
        <p:nvSpPr>
          <p:cNvPr id="9" name="矩形 8"/>
          <p:cNvSpPr/>
          <p:nvPr/>
        </p:nvSpPr>
        <p:spPr>
          <a:xfrm>
            <a:off x="6727830" y="1376255"/>
            <a:ext cx="373880" cy="479328"/>
          </a:xfrm>
          <a:prstGeom prst="rect">
            <a:avLst/>
          </a:prstGeom>
        </p:spPr>
        <p:txBody>
          <a:bodyPr wrap="none" lIns="108932" tIns="54466" rIns="108932" bIns="54466">
            <a:spAutoFit/>
          </a:bodyPr>
          <a:lstStyle/>
          <a:p>
            <a:pPr algn="just"/>
            <a:r>
              <a:rPr lang="en-US" altLang="zh-CN" b="0" dirty="0" smtClean="0">
                <a:latin typeface="Times New Roman" pitchFamily="18" charset="0"/>
              </a:rPr>
              <a:t>2</a:t>
            </a:r>
            <a:endParaRPr lang="en-US" altLang="zh-CN" b="0" dirty="0">
              <a:latin typeface="Times New Roman" pitchFamily="18" charset="0"/>
            </a:endParaRPr>
          </a:p>
        </p:txBody>
      </p:sp>
      <p:sp>
        <p:nvSpPr>
          <p:cNvPr id="10" name="矩形 9"/>
          <p:cNvSpPr/>
          <p:nvPr/>
        </p:nvSpPr>
        <p:spPr>
          <a:xfrm>
            <a:off x="10222531" y="1369630"/>
            <a:ext cx="373880" cy="479328"/>
          </a:xfrm>
          <a:prstGeom prst="rect">
            <a:avLst/>
          </a:prstGeom>
        </p:spPr>
        <p:txBody>
          <a:bodyPr wrap="none" lIns="108932" tIns="54466" rIns="108932" bIns="54466">
            <a:spAutoFit/>
          </a:bodyPr>
          <a:lstStyle/>
          <a:p>
            <a:pPr algn="just"/>
            <a:r>
              <a:rPr lang="en-US" altLang="zh-CN" b="0" dirty="0">
                <a:latin typeface="Times New Roman" pitchFamily="18" charset="0"/>
              </a:rPr>
              <a:t>3</a:t>
            </a:r>
          </a:p>
        </p:txBody>
      </p:sp>
    </p:spTree>
    <p:extLst>
      <p:ext uri="{BB962C8B-B14F-4D97-AF65-F5344CB8AC3E}">
        <p14:creationId xmlns:p14="http://schemas.microsoft.com/office/powerpoint/2010/main" val="265093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3.05556E-6 -1.11111E-6 L 0.00434 0.14421 " pathEditMode="relative" rAng="0" ptsTypes="AA">
                                      <p:cBhvr>
                                        <p:cTn id="8" dur="750" fill="hold"/>
                                        <p:tgtEl>
                                          <p:spTgt spid="9"/>
                                        </p:tgtEl>
                                        <p:attrNameLst>
                                          <p:attrName>ppt_x</p:attrName>
                                          <p:attrName>ppt_y</p:attrName>
                                        </p:attrNameLst>
                                      </p:cBhvr>
                                      <p:rCtr x="208" y="719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42" presetClass="path" presetSubtype="0" accel="50000" decel="50000" fill="hold" grpId="1" nodeType="withEffect">
                                  <p:stCondLst>
                                    <p:cond delay="0"/>
                                  </p:stCondLst>
                                  <p:childTnLst>
                                    <p:animMotion origin="layout" path="M 2.22222E-6 4.81481E-6 L 0.00156 0.13449 " pathEditMode="relative" rAng="0" ptsTypes="AA">
                                      <p:cBhvr>
                                        <p:cTn id="14" dur="750" fill="hold"/>
                                        <p:tgtEl>
                                          <p:spTgt spid="10"/>
                                        </p:tgtEl>
                                        <p:attrNameLst>
                                          <p:attrName>ppt_x</p:attrName>
                                          <p:attrName>ppt_y</p:attrName>
                                        </p:attrNameLst>
                                      </p:cBhvr>
                                      <p:rCtr x="69" y="6713"/>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2" nodeType="clickEffect">
                                  <p:stCondLst>
                                    <p:cond delay="0"/>
                                  </p:stCondLst>
                                  <p:childTnLst>
                                    <p:animMotion origin="layout" path="M 0.00434 0.14421 L 0.154 0.31204 " pathEditMode="relative" rAng="0" ptsTypes="AA">
                                      <p:cBhvr>
                                        <p:cTn id="18" dur="750" fill="hold"/>
                                        <p:tgtEl>
                                          <p:spTgt spid="9"/>
                                        </p:tgtEl>
                                        <p:attrNameLst>
                                          <p:attrName>ppt_x</p:attrName>
                                          <p:attrName>ppt_y</p:attrName>
                                        </p:attrNameLst>
                                      </p:cBhvr>
                                      <p:rCtr x="7483" y="8380"/>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grpId="2" nodeType="clickEffect">
                                  <p:stCondLst>
                                    <p:cond delay="0"/>
                                  </p:stCondLst>
                                  <p:childTnLst>
                                    <p:animMotion origin="layout" path="M 0.00156 0.13449 L -0.24844 0.13449 " pathEditMode="relative" rAng="0" ptsTypes="AA">
                                      <p:cBhvr>
                                        <p:cTn id="22" dur="750" fill="hold"/>
                                        <p:tgtEl>
                                          <p:spTgt spid="10"/>
                                        </p:tgtEl>
                                        <p:attrNameLst>
                                          <p:attrName>ppt_x</p:attrName>
                                          <p:attrName>ppt_y</p:attrName>
                                        </p:attrNameLst>
                                      </p:cBhvr>
                                      <p:rCtr x="-12500" y="0"/>
                                    </p:animMotion>
                                  </p:childTnLst>
                                </p:cTn>
                              </p:par>
                            </p:childTnLst>
                          </p:cTn>
                        </p:par>
                      </p:childTnLst>
                    </p:cTn>
                  </p:par>
                  <p:par>
                    <p:cTn id="23" fill="hold">
                      <p:stCondLst>
                        <p:cond delay="indefinite"/>
                      </p:stCondLst>
                      <p:childTnLst>
                        <p:par>
                          <p:cTn id="24" fill="hold">
                            <p:stCondLst>
                              <p:cond delay="0"/>
                            </p:stCondLst>
                            <p:childTnLst>
                              <p:par>
                                <p:cTn id="25" presetID="56" presetClass="path" presetSubtype="0" accel="50000" decel="50000" fill="hold" grpId="3" nodeType="clickEffect">
                                  <p:stCondLst>
                                    <p:cond delay="0"/>
                                  </p:stCondLst>
                                  <p:childTnLst>
                                    <p:animMotion origin="layout" path="M 0.15399 0.31204 L 0.31927 0.13356 " pathEditMode="relative" rAng="0" ptsTypes="AA">
                                      <p:cBhvr>
                                        <p:cTn id="26" dur="750" fill="hold"/>
                                        <p:tgtEl>
                                          <p:spTgt spid="9"/>
                                        </p:tgtEl>
                                        <p:attrNameLst>
                                          <p:attrName>ppt_x</p:attrName>
                                          <p:attrName>ppt_y</p:attrName>
                                        </p:attrNameLst>
                                      </p:cBhvr>
                                      <p:rCtr x="8264"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9" grpId="3"/>
      <p:bldP spid="10" grpId="0"/>
      <p:bldP spid="10" grpId="1"/>
      <p:bldP spid="10" grpId="2"/>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灯片编号占位符 4"/>
          <p:cNvSpPr>
            <a:spLocks noGrp="1"/>
          </p:cNvSpPr>
          <p:nvPr>
            <p:ph type="sldNum" sz="quarter" idx="11"/>
          </p:nvPr>
        </p:nvSpPr>
        <p:spPr>
          <a:noFill/>
        </p:spPr>
        <p:txBody>
          <a:bodyPr/>
          <a:lstStyle/>
          <a:p>
            <a:fld id="{1474F512-9F5A-4455-B92B-238D303C14D0}" type="slidenum">
              <a:rPr lang="en-US" altLang="zh-CN" smtClean="0"/>
              <a:pPr/>
              <a:t>66</a:t>
            </a:fld>
            <a:endParaRPr lang="en-US" altLang="zh-CN"/>
          </a:p>
        </p:txBody>
      </p:sp>
      <p:sp>
        <p:nvSpPr>
          <p:cNvPr id="44036" name="Rectangle 2"/>
          <p:cNvSpPr>
            <a:spLocks noGrp="1" noChangeArrowheads="1"/>
          </p:cNvSpPr>
          <p:nvPr>
            <p:ph type="title"/>
          </p:nvPr>
        </p:nvSpPr>
        <p:spPr/>
        <p:txBody>
          <a:bodyPr/>
          <a:lstStyle/>
          <a:p>
            <a:r>
              <a:rPr lang="zh-CN" altLang="en-US">
                <a:ea typeface="宋体" pitchFamily="2" charset="-122"/>
              </a:rPr>
              <a:t>指针作为函数参数（续）</a:t>
            </a:r>
          </a:p>
        </p:txBody>
      </p:sp>
      <p:sp>
        <p:nvSpPr>
          <p:cNvPr id="57347" name="Rectangle 3"/>
          <p:cNvSpPr>
            <a:spLocks noGrp="1" noChangeArrowheads="1"/>
          </p:cNvSpPr>
          <p:nvPr>
            <p:ph type="body" idx="1"/>
          </p:nvPr>
        </p:nvSpPr>
        <p:spPr>
          <a:xfrm>
            <a:off x="1296749" y="1268707"/>
            <a:ext cx="9484069" cy="4879517"/>
          </a:xfrm>
        </p:spPr>
        <p:txBody>
          <a:bodyPr/>
          <a:lstStyle/>
          <a:p>
            <a:pPr>
              <a:lnSpc>
                <a:spcPct val="70000"/>
              </a:lnSpc>
              <a:buFont typeface="Wingdings" pitchFamily="2" charset="2"/>
              <a:buNone/>
            </a:pPr>
            <a:r>
              <a:rPr lang="zh-CN" altLang="en-US" sz="2100" dirty="0">
                <a:solidFill>
                  <a:srgbClr val="0033CC"/>
                </a:solidFill>
                <a:ea typeface="宋体" pitchFamily="2" charset="-122"/>
              </a:rPr>
              <a:t>如何通过函数</a:t>
            </a:r>
            <a:r>
              <a:rPr lang="en-US" altLang="zh-CN" sz="2100" dirty="0">
                <a:solidFill>
                  <a:srgbClr val="0033CC"/>
                </a:solidFill>
                <a:ea typeface="宋体" pitchFamily="2" charset="-122"/>
              </a:rPr>
              <a:t>swap</a:t>
            </a:r>
            <a:r>
              <a:rPr lang="zh-CN" altLang="en-US" sz="2100" dirty="0">
                <a:solidFill>
                  <a:srgbClr val="0033CC"/>
                </a:solidFill>
                <a:ea typeface="宋体" pitchFamily="2" charset="-122"/>
              </a:rPr>
              <a:t>交换实参变量</a:t>
            </a:r>
            <a:r>
              <a:rPr lang="en-US" altLang="zh-CN" sz="2100" dirty="0">
                <a:solidFill>
                  <a:srgbClr val="0033CC"/>
                </a:solidFill>
                <a:ea typeface="宋体" pitchFamily="2" charset="-122"/>
              </a:rPr>
              <a:t>a</a:t>
            </a:r>
            <a:r>
              <a:rPr lang="zh-CN" altLang="en-US" sz="2100" dirty="0">
                <a:solidFill>
                  <a:srgbClr val="0033CC"/>
                </a:solidFill>
                <a:ea typeface="宋体" pitchFamily="2" charset="-122"/>
              </a:rPr>
              <a:t>和</a:t>
            </a:r>
            <a:r>
              <a:rPr lang="en-US" altLang="zh-CN" sz="2100" dirty="0">
                <a:solidFill>
                  <a:srgbClr val="0033CC"/>
                </a:solidFill>
                <a:ea typeface="宋体" pitchFamily="2" charset="-122"/>
              </a:rPr>
              <a:t>b</a:t>
            </a:r>
            <a:r>
              <a:rPr lang="zh-CN" altLang="en-US" sz="2100" dirty="0">
                <a:solidFill>
                  <a:srgbClr val="0033CC"/>
                </a:solidFill>
                <a:ea typeface="宋体" pitchFamily="2" charset="-122"/>
              </a:rPr>
              <a:t>？</a:t>
            </a:r>
            <a:r>
              <a:rPr lang="zh-CN" altLang="en-US" sz="2100" b="0" dirty="0">
                <a:ea typeface="宋体" pitchFamily="2" charset="-122"/>
              </a:rPr>
              <a:t>正确的做法应为：</a:t>
            </a:r>
          </a:p>
          <a:p>
            <a:pPr>
              <a:lnSpc>
                <a:spcPct val="70000"/>
              </a:lnSpc>
              <a:buFont typeface="Wingdings" pitchFamily="2" charset="2"/>
              <a:buNone/>
            </a:pPr>
            <a:r>
              <a:rPr lang="en-US" altLang="zh-CN" sz="2100" b="0" dirty="0">
                <a:ea typeface="宋体" pitchFamily="2" charset="-122"/>
              </a:rPr>
              <a:t>void swap ( </a:t>
            </a:r>
            <a:r>
              <a:rPr lang="en-US" altLang="zh-CN" sz="2100" dirty="0" err="1">
                <a:solidFill>
                  <a:srgbClr val="0033CC"/>
                </a:solidFill>
                <a:ea typeface="宋体" pitchFamily="2" charset="-122"/>
              </a:rPr>
              <a:t>int</a:t>
            </a:r>
            <a:r>
              <a:rPr lang="en-US" altLang="zh-CN" sz="2100" dirty="0">
                <a:solidFill>
                  <a:srgbClr val="0033CC"/>
                </a:solidFill>
                <a:ea typeface="宋体" pitchFamily="2" charset="-122"/>
              </a:rPr>
              <a:t> *</a:t>
            </a:r>
            <a:r>
              <a:rPr lang="en-US" altLang="zh-CN" sz="2100" dirty="0" err="1">
                <a:solidFill>
                  <a:srgbClr val="0033CC"/>
                </a:solidFill>
                <a:ea typeface="宋体" pitchFamily="2" charset="-122"/>
              </a:rPr>
              <a:t>px</a:t>
            </a:r>
            <a:r>
              <a:rPr lang="en-US" altLang="zh-CN" sz="2100" dirty="0">
                <a:solidFill>
                  <a:srgbClr val="0033CC"/>
                </a:solidFill>
                <a:ea typeface="宋体" pitchFamily="2" charset="-122"/>
              </a:rPr>
              <a:t>, </a:t>
            </a:r>
            <a:r>
              <a:rPr lang="en-US" altLang="zh-CN" sz="2100" dirty="0" err="1">
                <a:solidFill>
                  <a:srgbClr val="0033CC"/>
                </a:solidFill>
                <a:ea typeface="宋体" pitchFamily="2" charset="-122"/>
              </a:rPr>
              <a:t>int</a:t>
            </a:r>
            <a:r>
              <a:rPr lang="en-US" altLang="zh-CN" sz="2100" dirty="0">
                <a:solidFill>
                  <a:srgbClr val="0033CC"/>
                </a:solidFill>
                <a:ea typeface="宋体" pitchFamily="2" charset="-122"/>
              </a:rPr>
              <a:t> *</a:t>
            </a:r>
            <a:r>
              <a:rPr lang="en-US" altLang="zh-CN" sz="2100" dirty="0" err="1">
                <a:solidFill>
                  <a:srgbClr val="0033CC"/>
                </a:solidFill>
                <a:ea typeface="宋体" pitchFamily="2" charset="-122"/>
              </a:rPr>
              <a:t>py</a:t>
            </a:r>
            <a:r>
              <a:rPr lang="en-US" altLang="zh-CN" sz="2100" b="0" dirty="0">
                <a:ea typeface="宋体" pitchFamily="2" charset="-122"/>
              </a:rPr>
              <a:t>)</a:t>
            </a:r>
          </a:p>
          <a:p>
            <a:pPr>
              <a:lnSpc>
                <a:spcPct val="70000"/>
              </a:lnSpc>
              <a:buFont typeface="Wingdings" pitchFamily="2" charset="2"/>
              <a:buNone/>
            </a:pPr>
            <a:r>
              <a:rPr lang="en-US" altLang="zh-CN" sz="2100" b="0" dirty="0">
                <a:ea typeface="宋体" pitchFamily="2" charset="-122"/>
              </a:rPr>
              <a:t>{</a:t>
            </a:r>
          </a:p>
          <a:p>
            <a:pPr lvl="1">
              <a:lnSpc>
                <a:spcPct val="70000"/>
              </a:lnSpc>
              <a:buFont typeface="Wingdings" pitchFamily="2" charset="2"/>
              <a:buNone/>
            </a:pPr>
            <a:r>
              <a:rPr lang="en-US" altLang="zh-CN" sz="2100" dirty="0" err="1">
                <a:ea typeface="宋体" pitchFamily="2" charset="-122"/>
              </a:rPr>
              <a:t>int</a:t>
            </a:r>
            <a:r>
              <a:rPr lang="en-US" altLang="zh-CN" sz="2100" dirty="0">
                <a:ea typeface="宋体" pitchFamily="2" charset="-122"/>
              </a:rPr>
              <a:t> temp;</a:t>
            </a:r>
          </a:p>
          <a:p>
            <a:pPr lvl="1">
              <a:lnSpc>
                <a:spcPct val="70000"/>
              </a:lnSpc>
              <a:buFont typeface="Wingdings" pitchFamily="2" charset="2"/>
              <a:buNone/>
            </a:pPr>
            <a:r>
              <a:rPr lang="en-US" altLang="zh-CN" sz="2100" dirty="0">
                <a:ea typeface="宋体" pitchFamily="2" charset="-122"/>
              </a:rPr>
              <a:t>temp = *</a:t>
            </a:r>
            <a:r>
              <a:rPr lang="en-US" altLang="zh-CN" sz="2100" dirty="0" err="1">
                <a:ea typeface="宋体" pitchFamily="2" charset="-122"/>
              </a:rPr>
              <a:t>px</a:t>
            </a:r>
            <a:r>
              <a:rPr lang="en-US" altLang="zh-CN" sz="2100" dirty="0">
                <a:ea typeface="宋体" pitchFamily="2" charset="-122"/>
              </a:rPr>
              <a:t>;  /*</a:t>
            </a:r>
            <a:r>
              <a:rPr lang="zh-CN" altLang="en-US" sz="2100" dirty="0">
                <a:ea typeface="宋体" pitchFamily="2" charset="-122"/>
              </a:rPr>
              <a:t>间接取</a:t>
            </a:r>
            <a:r>
              <a:rPr lang="en-US" altLang="zh-CN" sz="2100" dirty="0">
                <a:ea typeface="宋体" pitchFamily="2" charset="-122"/>
              </a:rPr>
              <a:t>*/</a:t>
            </a:r>
            <a:endParaRPr lang="zh-CN" altLang="en-US" sz="2100" dirty="0">
              <a:ea typeface="宋体" pitchFamily="2" charset="-122"/>
            </a:endParaRPr>
          </a:p>
          <a:p>
            <a:pPr lvl="1">
              <a:lnSpc>
                <a:spcPct val="70000"/>
              </a:lnSpc>
              <a:buFont typeface="Wingdings" pitchFamily="2" charset="2"/>
              <a:buNone/>
            </a:pPr>
            <a:r>
              <a:rPr lang="zh-CN" altLang="en-US" sz="2100" dirty="0">
                <a:ea typeface="宋体" pitchFamily="2" charset="-122"/>
              </a:rPr>
              <a:t>*</a:t>
            </a:r>
            <a:r>
              <a:rPr lang="en-US" altLang="zh-CN" sz="2100" dirty="0" err="1">
                <a:ea typeface="宋体" pitchFamily="2" charset="-122"/>
              </a:rPr>
              <a:t>px</a:t>
            </a:r>
            <a:r>
              <a:rPr lang="en-US" altLang="zh-CN" sz="2100" dirty="0">
                <a:ea typeface="宋体" pitchFamily="2" charset="-122"/>
              </a:rPr>
              <a:t> = *</a:t>
            </a:r>
            <a:r>
              <a:rPr lang="en-US" altLang="zh-CN" sz="2100" dirty="0" err="1">
                <a:ea typeface="宋体" pitchFamily="2" charset="-122"/>
              </a:rPr>
              <a:t>py</a:t>
            </a:r>
            <a:r>
              <a:rPr lang="en-US" altLang="zh-CN" sz="2100" dirty="0">
                <a:ea typeface="宋体" pitchFamily="2" charset="-122"/>
              </a:rPr>
              <a:t>;	/*</a:t>
            </a:r>
            <a:r>
              <a:rPr lang="zh-CN" altLang="en-US" sz="2100" dirty="0">
                <a:ea typeface="宋体" pitchFamily="2" charset="-122"/>
              </a:rPr>
              <a:t>间接取，间接存</a:t>
            </a:r>
            <a:r>
              <a:rPr lang="en-US" altLang="zh-CN" sz="2100" dirty="0">
                <a:ea typeface="宋体" pitchFamily="2" charset="-122"/>
              </a:rPr>
              <a:t>*/</a:t>
            </a:r>
            <a:endParaRPr lang="zh-CN" altLang="en-US" sz="2100" dirty="0">
              <a:ea typeface="宋体" pitchFamily="2" charset="-122"/>
            </a:endParaRPr>
          </a:p>
          <a:p>
            <a:pPr lvl="1">
              <a:lnSpc>
                <a:spcPct val="70000"/>
              </a:lnSpc>
              <a:buFont typeface="Wingdings" pitchFamily="2" charset="2"/>
              <a:buNone/>
            </a:pPr>
            <a:r>
              <a:rPr lang="zh-CN" altLang="en-US" sz="2100" dirty="0">
                <a:ea typeface="宋体" pitchFamily="2" charset="-122"/>
              </a:rPr>
              <a:t>*</a:t>
            </a:r>
            <a:r>
              <a:rPr lang="en-US" altLang="zh-CN" sz="2100" dirty="0" err="1">
                <a:ea typeface="宋体" pitchFamily="2" charset="-122"/>
              </a:rPr>
              <a:t>py</a:t>
            </a:r>
            <a:r>
              <a:rPr lang="en-US" altLang="zh-CN" sz="2100" dirty="0">
                <a:ea typeface="宋体" pitchFamily="2" charset="-122"/>
              </a:rPr>
              <a:t> = temp;	/*</a:t>
            </a:r>
            <a:r>
              <a:rPr lang="zh-CN" altLang="en-US" sz="2100" dirty="0">
                <a:ea typeface="宋体" pitchFamily="2" charset="-122"/>
              </a:rPr>
              <a:t>间接存</a:t>
            </a:r>
            <a:r>
              <a:rPr lang="en-US" altLang="zh-CN" sz="2100" dirty="0">
                <a:ea typeface="宋体" pitchFamily="2" charset="-122"/>
              </a:rPr>
              <a:t>*/</a:t>
            </a:r>
            <a:endParaRPr lang="zh-CN" altLang="en-US" sz="2100" dirty="0">
              <a:ea typeface="宋体" pitchFamily="2" charset="-122"/>
            </a:endParaRPr>
          </a:p>
          <a:p>
            <a:pPr>
              <a:lnSpc>
                <a:spcPct val="70000"/>
              </a:lnSpc>
              <a:buFont typeface="Wingdings" pitchFamily="2" charset="2"/>
              <a:buNone/>
            </a:pPr>
            <a:r>
              <a:rPr lang="en-US" altLang="zh-CN" sz="2100" b="0" dirty="0">
                <a:ea typeface="宋体" pitchFamily="2" charset="-122"/>
              </a:rPr>
              <a:t>}</a:t>
            </a:r>
          </a:p>
          <a:p>
            <a:pPr>
              <a:lnSpc>
                <a:spcPct val="70000"/>
              </a:lnSpc>
              <a:buFont typeface="Wingdings" pitchFamily="2" charset="2"/>
              <a:buNone/>
            </a:pPr>
            <a:r>
              <a:rPr lang="en-US" altLang="zh-CN" sz="2100" b="0" dirty="0">
                <a:ea typeface="宋体" pitchFamily="2" charset="-122"/>
              </a:rPr>
              <a:t> main( )</a:t>
            </a:r>
          </a:p>
          <a:p>
            <a:pPr>
              <a:lnSpc>
                <a:spcPct val="70000"/>
              </a:lnSpc>
              <a:buFont typeface="Wingdings" pitchFamily="2" charset="2"/>
              <a:buNone/>
            </a:pPr>
            <a:r>
              <a:rPr lang="en-US" altLang="zh-CN" sz="2100" b="0" dirty="0">
                <a:ea typeface="宋体" pitchFamily="2" charset="-122"/>
              </a:rPr>
              <a:t>{</a:t>
            </a:r>
          </a:p>
          <a:p>
            <a:pPr lvl="1">
              <a:lnSpc>
                <a:spcPct val="70000"/>
              </a:lnSpc>
              <a:buFont typeface="Wingdings" pitchFamily="2" charset="2"/>
              <a:buNone/>
            </a:pPr>
            <a:r>
              <a:rPr lang="en-US" altLang="zh-CN" sz="2100" dirty="0" err="1">
                <a:ea typeface="宋体" pitchFamily="2" charset="-122"/>
              </a:rPr>
              <a:t>int</a:t>
            </a:r>
            <a:r>
              <a:rPr lang="en-US" altLang="zh-CN" sz="2100" dirty="0">
                <a:ea typeface="宋体" pitchFamily="2" charset="-122"/>
              </a:rPr>
              <a:t> a =2, b = 3;</a:t>
            </a:r>
          </a:p>
          <a:p>
            <a:pPr lvl="1">
              <a:lnSpc>
                <a:spcPct val="70000"/>
              </a:lnSpc>
              <a:buFont typeface="Wingdings" pitchFamily="2" charset="2"/>
              <a:buNone/>
            </a:pPr>
            <a:r>
              <a:rPr lang="en-US" altLang="zh-CN" sz="2100" dirty="0">
                <a:ea typeface="宋体" pitchFamily="2" charset="-122"/>
              </a:rPr>
              <a:t>swap ( </a:t>
            </a:r>
            <a:r>
              <a:rPr lang="en-US" altLang="zh-CN" sz="2100" b="1" dirty="0">
                <a:solidFill>
                  <a:srgbClr val="0033CC"/>
                </a:solidFill>
                <a:ea typeface="宋体" pitchFamily="2" charset="-122"/>
              </a:rPr>
              <a:t>&amp;a, &amp;b</a:t>
            </a:r>
            <a:r>
              <a:rPr lang="en-US" altLang="zh-CN" sz="2100" dirty="0">
                <a:ea typeface="宋体" pitchFamily="2" charset="-122"/>
              </a:rPr>
              <a:t>);</a:t>
            </a:r>
          </a:p>
          <a:p>
            <a:pPr>
              <a:lnSpc>
                <a:spcPct val="70000"/>
              </a:lnSpc>
              <a:buFont typeface="Wingdings" pitchFamily="2" charset="2"/>
              <a:buNone/>
            </a:pPr>
            <a:r>
              <a:rPr lang="en-US" altLang="zh-CN" sz="2100" b="0" dirty="0">
                <a:ea typeface="宋体" pitchFamily="2" charset="-122"/>
              </a:rPr>
              <a:t>}</a:t>
            </a:r>
            <a:endParaRPr lang="en-US" altLang="zh-CN" sz="2100" dirty="0">
              <a:ea typeface="宋体" pitchFamily="2" charset="-122"/>
            </a:endParaRPr>
          </a:p>
        </p:txBody>
      </p:sp>
      <p:grpSp>
        <p:nvGrpSpPr>
          <p:cNvPr id="2" name="Group 4"/>
          <p:cNvGrpSpPr>
            <a:grpSpLocks/>
          </p:cNvGrpSpPr>
          <p:nvPr/>
        </p:nvGrpSpPr>
        <p:grpSpPr bwMode="auto">
          <a:xfrm>
            <a:off x="5621797" y="4654214"/>
            <a:ext cx="6102350" cy="1905441"/>
            <a:chOff x="2280" y="8254"/>
            <a:chExt cx="4680" cy="1440"/>
          </a:xfrm>
        </p:grpSpPr>
        <p:sp>
          <p:nvSpPr>
            <p:cNvPr id="44041" name="Text Box 5"/>
            <p:cNvSpPr txBox="1">
              <a:spLocks noChangeArrowheads="1"/>
            </p:cNvSpPr>
            <p:nvPr/>
          </p:nvSpPr>
          <p:spPr bwMode="auto">
            <a:xfrm>
              <a:off x="3360" y="8614"/>
              <a:ext cx="960" cy="360"/>
            </a:xfrm>
            <a:prstGeom prst="rect">
              <a:avLst/>
            </a:prstGeom>
            <a:solidFill>
              <a:srgbClr val="FFFFFF"/>
            </a:solidFill>
            <a:ln w="9525">
              <a:solidFill>
                <a:srgbClr val="000000"/>
              </a:solidFill>
              <a:miter lim="800000"/>
              <a:headEnd/>
              <a:tailEnd/>
            </a:ln>
          </p:spPr>
          <p:txBody>
            <a:bodyPr/>
            <a:lstStyle/>
            <a:p>
              <a:pPr algn="just"/>
              <a:r>
                <a:rPr lang="en-US" altLang="zh-CN" sz="2900" b="0">
                  <a:latin typeface="Times New Roman" pitchFamily="18" charset="0"/>
                </a:rPr>
                <a:t>a</a:t>
              </a:r>
            </a:p>
          </p:txBody>
        </p:sp>
        <p:sp>
          <p:nvSpPr>
            <p:cNvPr id="44042" name="Text Box 6"/>
            <p:cNvSpPr txBox="1">
              <a:spLocks noChangeArrowheads="1"/>
            </p:cNvSpPr>
            <p:nvPr/>
          </p:nvSpPr>
          <p:spPr bwMode="auto">
            <a:xfrm>
              <a:off x="6000" y="8614"/>
              <a:ext cx="960" cy="360"/>
            </a:xfrm>
            <a:prstGeom prst="rect">
              <a:avLst/>
            </a:prstGeom>
            <a:solidFill>
              <a:srgbClr val="FFFFFF"/>
            </a:solidFill>
            <a:ln w="9525">
              <a:solidFill>
                <a:srgbClr val="000000"/>
              </a:solidFill>
              <a:miter lim="800000"/>
              <a:headEnd/>
              <a:tailEnd/>
            </a:ln>
          </p:spPr>
          <p:txBody>
            <a:bodyPr/>
            <a:lstStyle/>
            <a:p>
              <a:pPr algn="just"/>
              <a:r>
                <a:rPr lang="en-US" altLang="zh-CN" sz="2900" b="0">
                  <a:latin typeface="Times New Roman" pitchFamily="18" charset="0"/>
                </a:rPr>
                <a:t>b</a:t>
              </a:r>
            </a:p>
          </p:txBody>
        </p:sp>
        <p:sp>
          <p:nvSpPr>
            <p:cNvPr id="44043" name="Line 7"/>
            <p:cNvSpPr>
              <a:spLocks noChangeShapeType="1"/>
            </p:cNvSpPr>
            <p:nvPr/>
          </p:nvSpPr>
          <p:spPr bwMode="auto">
            <a:xfrm>
              <a:off x="2880" y="8494"/>
              <a:ext cx="360" cy="120"/>
            </a:xfrm>
            <a:prstGeom prst="line">
              <a:avLst/>
            </a:prstGeom>
            <a:noFill/>
            <a:ln w="9525">
              <a:solidFill>
                <a:srgbClr val="000000"/>
              </a:solidFill>
              <a:round/>
              <a:headEnd/>
              <a:tailEnd type="triangle" w="med" len="med"/>
            </a:ln>
          </p:spPr>
          <p:txBody>
            <a:bodyPr/>
            <a:lstStyle/>
            <a:p>
              <a:endParaRPr lang="zh-CN" altLang="en-US"/>
            </a:p>
          </p:txBody>
        </p:sp>
        <p:sp>
          <p:nvSpPr>
            <p:cNvPr id="44044" name="Text Box 8"/>
            <p:cNvSpPr txBox="1">
              <a:spLocks noChangeArrowheads="1"/>
            </p:cNvSpPr>
            <p:nvPr/>
          </p:nvSpPr>
          <p:spPr bwMode="auto">
            <a:xfrm>
              <a:off x="2280" y="8254"/>
              <a:ext cx="603" cy="360"/>
            </a:xfrm>
            <a:prstGeom prst="rect">
              <a:avLst/>
            </a:prstGeom>
            <a:noFill/>
            <a:ln w="9525">
              <a:noFill/>
              <a:miter lim="800000"/>
              <a:headEnd/>
              <a:tailEnd/>
            </a:ln>
          </p:spPr>
          <p:txBody>
            <a:bodyPr/>
            <a:lstStyle/>
            <a:p>
              <a:pPr algn="just"/>
              <a:r>
                <a:rPr lang="en-US" altLang="zh-CN" sz="2100" b="0">
                  <a:latin typeface="Times New Roman" pitchFamily="18" charset="0"/>
                </a:rPr>
                <a:t>&amp;a</a:t>
              </a:r>
            </a:p>
          </p:txBody>
        </p:sp>
        <p:sp>
          <p:nvSpPr>
            <p:cNvPr id="44045" name="Text Box 9"/>
            <p:cNvSpPr txBox="1">
              <a:spLocks noChangeArrowheads="1"/>
            </p:cNvSpPr>
            <p:nvPr/>
          </p:nvSpPr>
          <p:spPr bwMode="auto">
            <a:xfrm>
              <a:off x="2280" y="9334"/>
              <a:ext cx="603" cy="360"/>
            </a:xfrm>
            <a:prstGeom prst="rect">
              <a:avLst/>
            </a:prstGeom>
            <a:noFill/>
            <a:ln w="9525">
              <a:noFill/>
              <a:miter lim="800000"/>
              <a:headEnd/>
              <a:tailEnd/>
            </a:ln>
          </p:spPr>
          <p:txBody>
            <a:bodyPr/>
            <a:lstStyle/>
            <a:p>
              <a:pPr algn="just"/>
              <a:r>
                <a:rPr lang="en-US" altLang="zh-CN" sz="2100" b="0">
                  <a:latin typeface="Times New Roman" pitchFamily="18" charset="0"/>
                </a:rPr>
                <a:t>px</a:t>
              </a:r>
            </a:p>
          </p:txBody>
        </p:sp>
        <p:sp>
          <p:nvSpPr>
            <p:cNvPr id="44046" name="Line 10"/>
            <p:cNvSpPr>
              <a:spLocks noChangeShapeType="1"/>
            </p:cNvSpPr>
            <p:nvPr/>
          </p:nvSpPr>
          <p:spPr bwMode="auto">
            <a:xfrm flipV="1">
              <a:off x="2880" y="9094"/>
              <a:ext cx="360" cy="240"/>
            </a:xfrm>
            <a:prstGeom prst="line">
              <a:avLst/>
            </a:prstGeom>
            <a:noFill/>
            <a:ln w="9525">
              <a:solidFill>
                <a:srgbClr val="000000"/>
              </a:solidFill>
              <a:round/>
              <a:headEnd/>
              <a:tailEnd type="triangle" w="med" len="med"/>
            </a:ln>
          </p:spPr>
          <p:txBody>
            <a:bodyPr/>
            <a:lstStyle/>
            <a:p>
              <a:endParaRPr lang="zh-CN" altLang="en-US"/>
            </a:p>
          </p:txBody>
        </p:sp>
        <p:sp>
          <p:nvSpPr>
            <p:cNvPr id="44047" name="Text Box 11"/>
            <p:cNvSpPr txBox="1">
              <a:spLocks noChangeArrowheads="1"/>
            </p:cNvSpPr>
            <p:nvPr/>
          </p:nvSpPr>
          <p:spPr bwMode="auto">
            <a:xfrm>
              <a:off x="4680" y="8254"/>
              <a:ext cx="603" cy="360"/>
            </a:xfrm>
            <a:prstGeom prst="rect">
              <a:avLst/>
            </a:prstGeom>
            <a:noFill/>
            <a:ln w="9525">
              <a:noFill/>
              <a:miter lim="800000"/>
              <a:headEnd/>
              <a:tailEnd/>
            </a:ln>
          </p:spPr>
          <p:txBody>
            <a:bodyPr/>
            <a:lstStyle/>
            <a:p>
              <a:pPr algn="just"/>
              <a:r>
                <a:rPr lang="en-US" altLang="zh-CN" sz="2100" b="0">
                  <a:latin typeface="Times New Roman" pitchFamily="18" charset="0"/>
                </a:rPr>
                <a:t>&amp;b</a:t>
              </a:r>
            </a:p>
          </p:txBody>
        </p:sp>
        <p:sp>
          <p:nvSpPr>
            <p:cNvPr id="44048" name="Text Box 12"/>
            <p:cNvSpPr txBox="1">
              <a:spLocks noChangeArrowheads="1"/>
            </p:cNvSpPr>
            <p:nvPr/>
          </p:nvSpPr>
          <p:spPr bwMode="auto">
            <a:xfrm>
              <a:off x="4680" y="9334"/>
              <a:ext cx="603" cy="360"/>
            </a:xfrm>
            <a:prstGeom prst="rect">
              <a:avLst/>
            </a:prstGeom>
            <a:noFill/>
            <a:ln w="9525">
              <a:noFill/>
              <a:miter lim="800000"/>
              <a:headEnd/>
              <a:tailEnd/>
            </a:ln>
          </p:spPr>
          <p:txBody>
            <a:bodyPr/>
            <a:lstStyle/>
            <a:p>
              <a:pPr algn="just"/>
              <a:r>
                <a:rPr lang="en-US" altLang="zh-CN" sz="2100" b="0">
                  <a:latin typeface="Times New Roman" pitchFamily="18" charset="0"/>
                </a:rPr>
                <a:t>py</a:t>
              </a:r>
            </a:p>
          </p:txBody>
        </p:sp>
        <p:sp>
          <p:nvSpPr>
            <p:cNvPr id="44049" name="Line 13"/>
            <p:cNvSpPr>
              <a:spLocks noChangeShapeType="1"/>
            </p:cNvSpPr>
            <p:nvPr/>
          </p:nvSpPr>
          <p:spPr bwMode="auto">
            <a:xfrm>
              <a:off x="5280" y="8494"/>
              <a:ext cx="480" cy="120"/>
            </a:xfrm>
            <a:prstGeom prst="line">
              <a:avLst/>
            </a:prstGeom>
            <a:noFill/>
            <a:ln w="9525">
              <a:solidFill>
                <a:srgbClr val="000000"/>
              </a:solidFill>
              <a:round/>
              <a:headEnd/>
              <a:tailEnd type="triangle" w="med" len="med"/>
            </a:ln>
          </p:spPr>
          <p:txBody>
            <a:bodyPr/>
            <a:lstStyle/>
            <a:p>
              <a:endParaRPr lang="zh-CN" altLang="en-US"/>
            </a:p>
          </p:txBody>
        </p:sp>
        <p:sp>
          <p:nvSpPr>
            <p:cNvPr id="44050" name="Line 14"/>
            <p:cNvSpPr>
              <a:spLocks noChangeShapeType="1"/>
            </p:cNvSpPr>
            <p:nvPr/>
          </p:nvSpPr>
          <p:spPr bwMode="auto">
            <a:xfrm flipV="1">
              <a:off x="5280" y="9214"/>
              <a:ext cx="480" cy="240"/>
            </a:xfrm>
            <a:prstGeom prst="line">
              <a:avLst/>
            </a:prstGeom>
            <a:noFill/>
            <a:ln w="9525">
              <a:solidFill>
                <a:srgbClr val="000000"/>
              </a:solidFill>
              <a:round/>
              <a:headEnd/>
              <a:tailEnd type="triangle" w="med" len="med"/>
            </a:ln>
          </p:spPr>
          <p:txBody>
            <a:bodyPr/>
            <a:lstStyle/>
            <a:p>
              <a:endParaRPr lang="zh-CN" altLang="en-US"/>
            </a:p>
          </p:txBody>
        </p:sp>
      </p:grpSp>
      <p:sp>
        <p:nvSpPr>
          <p:cNvPr id="57359" name="AutoShape 15"/>
          <p:cNvSpPr>
            <a:spLocks noChangeArrowheads="1"/>
          </p:cNvSpPr>
          <p:nvPr/>
        </p:nvSpPr>
        <p:spPr bwMode="auto">
          <a:xfrm>
            <a:off x="6486795" y="0"/>
            <a:ext cx="4131799" cy="863800"/>
          </a:xfrm>
          <a:prstGeom prst="wedgeRoundRectCallout">
            <a:avLst>
              <a:gd name="adj1" fmla="val -95037"/>
              <a:gd name="adj2" fmla="val 143932"/>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a:t>形参定义为指针</a:t>
            </a:r>
          </a:p>
        </p:txBody>
      </p:sp>
      <p:sp>
        <p:nvSpPr>
          <p:cNvPr id="57360" name="AutoShape 16"/>
          <p:cNvSpPr>
            <a:spLocks noChangeArrowheads="1"/>
          </p:cNvSpPr>
          <p:nvPr/>
        </p:nvSpPr>
        <p:spPr bwMode="auto">
          <a:xfrm>
            <a:off x="2141910" y="4222314"/>
            <a:ext cx="4131799" cy="863800"/>
          </a:xfrm>
          <a:prstGeom prst="wedgeRoundRectCallout">
            <a:avLst>
              <a:gd name="adj1" fmla="val -26400"/>
              <a:gd name="adj2" fmla="val 134102"/>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a:t>实参传递的是变量的地址</a:t>
            </a:r>
          </a:p>
        </p:txBody>
      </p:sp>
      <p:sp>
        <p:nvSpPr>
          <p:cNvPr id="20" name="矩形 19"/>
          <p:cNvSpPr/>
          <p:nvPr/>
        </p:nvSpPr>
        <p:spPr>
          <a:xfrm>
            <a:off x="7096641" y="1269075"/>
            <a:ext cx="5141243" cy="3310872"/>
          </a:xfrm>
          <a:prstGeom prst="rect">
            <a:avLst/>
          </a:prstGeom>
          <a:solidFill>
            <a:schemeClr val="bg2">
              <a:lumMod val="40000"/>
              <a:lumOff val="60000"/>
            </a:schemeClr>
          </a:solidFill>
        </p:spPr>
        <p:txBody>
          <a:bodyPr wrap="square" lIns="108932" tIns="54466" rIns="108932" bIns="54466">
            <a:spAutoFit/>
          </a:bodyPr>
          <a:lstStyle/>
          <a:p>
            <a:pPr>
              <a:lnSpc>
                <a:spcPct val="70000"/>
              </a:lnSpc>
              <a:buFont typeface="Wingdings" pitchFamily="2" charset="2"/>
              <a:buNone/>
            </a:pPr>
            <a:r>
              <a:rPr lang="zh-CN" altLang="en-US" sz="2100" dirty="0">
                <a:solidFill>
                  <a:srgbClr val="0033CC"/>
                </a:solidFill>
                <a:latin typeface="楷体" pitchFamily="49" charset="-122"/>
                <a:ea typeface="楷体" pitchFamily="49" charset="-122"/>
              </a:rPr>
              <a:t>下面用法亦</a:t>
            </a:r>
            <a:r>
              <a:rPr lang="zh-CN" altLang="en-US" sz="2100" dirty="0">
                <a:solidFill>
                  <a:srgbClr val="FF0000"/>
                </a:solidFill>
                <a:latin typeface="楷体" pitchFamily="49" charset="-122"/>
                <a:ea typeface="楷体" pitchFamily="49" charset="-122"/>
              </a:rPr>
              <a:t>不能</a:t>
            </a:r>
            <a:r>
              <a:rPr lang="zh-CN" altLang="en-US" sz="2100" dirty="0">
                <a:solidFill>
                  <a:srgbClr val="0033CC"/>
                </a:solidFill>
                <a:latin typeface="楷体" pitchFamily="49" charset="-122"/>
                <a:ea typeface="楷体" pitchFamily="49" charset="-122"/>
              </a:rPr>
              <a:t>达到交换两个变量的值的目的。</a:t>
            </a:r>
            <a:endParaRPr lang="en-US" altLang="zh-CN" sz="2100" dirty="0">
              <a:solidFill>
                <a:srgbClr val="0033CC"/>
              </a:solidFill>
              <a:latin typeface="楷体" pitchFamily="49" charset="-122"/>
              <a:ea typeface="楷体" pitchFamily="49" charset="-122"/>
            </a:endParaRPr>
          </a:p>
          <a:p>
            <a:pPr>
              <a:lnSpc>
                <a:spcPct val="70000"/>
              </a:lnSpc>
              <a:buFont typeface="Wingdings" pitchFamily="2" charset="2"/>
              <a:buNone/>
            </a:pPr>
            <a:r>
              <a:rPr lang="en-US" altLang="zh-CN" sz="1900" b="0" dirty="0"/>
              <a:t>void swap ( </a:t>
            </a:r>
            <a:r>
              <a:rPr lang="en-US" altLang="zh-CN" sz="1900" b="0" dirty="0" err="1"/>
              <a:t>int</a:t>
            </a:r>
            <a:r>
              <a:rPr lang="en-US" altLang="zh-CN" sz="1900" b="0" dirty="0"/>
              <a:t> *</a:t>
            </a:r>
            <a:r>
              <a:rPr lang="en-US" altLang="zh-CN" sz="1900" b="0" dirty="0" err="1"/>
              <a:t>px</a:t>
            </a:r>
            <a:r>
              <a:rPr lang="en-US" altLang="zh-CN" sz="1900" b="0" dirty="0"/>
              <a:t>, </a:t>
            </a:r>
            <a:r>
              <a:rPr lang="en-US" altLang="zh-CN" sz="1900" b="0" dirty="0" err="1"/>
              <a:t>int</a:t>
            </a:r>
            <a:r>
              <a:rPr lang="en-US" altLang="zh-CN" sz="1900" b="0" dirty="0"/>
              <a:t> *</a:t>
            </a:r>
            <a:r>
              <a:rPr lang="en-US" altLang="zh-CN" sz="1900" b="0" dirty="0" err="1"/>
              <a:t>py</a:t>
            </a:r>
            <a:r>
              <a:rPr lang="en-US" altLang="zh-CN" sz="1900" b="0" dirty="0"/>
              <a:t>)</a:t>
            </a:r>
          </a:p>
          <a:p>
            <a:pPr>
              <a:lnSpc>
                <a:spcPct val="70000"/>
              </a:lnSpc>
              <a:buFont typeface="Wingdings" pitchFamily="2" charset="2"/>
              <a:buNone/>
            </a:pPr>
            <a:r>
              <a:rPr lang="en-US" altLang="zh-CN" sz="1900" b="0" dirty="0"/>
              <a:t>{</a:t>
            </a:r>
          </a:p>
          <a:p>
            <a:pPr lvl="1">
              <a:lnSpc>
                <a:spcPct val="80000"/>
              </a:lnSpc>
              <a:buFont typeface="Wingdings" pitchFamily="2" charset="2"/>
              <a:buNone/>
            </a:pPr>
            <a:r>
              <a:rPr lang="en-US" altLang="zh-CN" sz="1900" b="0" dirty="0" err="1"/>
              <a:t>int</a:t>
            </a:r>
            <a:r>
              <a:rPr lang="en-US" altLang="zh-CN" sz="1900" b="0" dirty="0"/>
              <a:t> *temp;</a:t>
            </a:r>
          </a:p>
          <a:p>
            <a:pPr lvl="1">
              <a:lnSpc>
                <a:spcPct val="80000"/>
              </a:lnSpc>
              <a:buFont typeface="Wingdings" pitchFamily="2" charset="2"/>
              <a:buNone/>
            </a:pPr>
            <a:r>
              <a:rPr lang="en-US" altLang="zh-CN" sz="1900" b="0" dirty="0"/>
              <a:t> temp = </a:t>
            </a:r>
            <a:r>
              <a:rPr lang="en-US" altLang="zh-CN" sz="1900" b="0" dirty="0" err="1"/>
              <a:t>px</a:t>
            </a:r>
            <a:r>
              <a:rPr lang="en-US" altLang="zh-CN" sz="1900" b="0" dirty="0"/>
              <a:t>;</a:t>
            </a:r>
          </a:p>
          <a:p>
            <a:pPr lvl="1">
              <a:lnSpc>
                <a:spcPct val="80000"/>
              </a:lnSpc>
              <a:buFont typeface="Wingdings" pitchFamily="2" charset="2"/>
              <a:buNone/>
            </a:pPr>
            <a:r>
              <a:rPr lang="en-US" altLang="zh-CN" sz="1900" b="0" dirty="0" err="1"/>
              <a:t>px</a:t>
            </a:r>
            <a:r>
              <a:rPr lang="en-US" altLang="zh-CN" sz="1900" b="0" dirty="0"/>
              <a:t> = </a:t>
            </a:r>
            <a:r>
              <a:rPr lang="en-US" altLang="zh-CN" sz="1900" b="0" dirty="0" err="1"/>
              <a:t>py</a:t>
            </a:r>
            <a:r>
              <a:rPr lang="en-US" altLang="zh-CN" sz="1900" b="0" dirty="0"/>
              <a:t>;</a:t>
            </a:r>
          </a:p>
          <a:p>
            <a:pPr lvl="1">
              <a:lnSpc>
                <a:spcPct val="80000"/>
              </a:lnSpc>
              <a:buFont typeface="Wingdings" pitchFamily="2" charset="2"/>
              <a:buNone/>
            </a:pPr>
            <a:r>
              <a:rPr lang="en-US" altLang="zh-CN" sz="1900" b="0" dirty="0" err="1"/>
              <a:t>py</a:t>
            </a:r>
            <a:r>
              <a:rPr lang="en-US" altLang="zh-CN" sz="1900" b="0" dirty="0"/>
              <a:t> = temp;</a:t>
            </a:r>
          </a:p>
          <a:p>
            <a:pPr>
              <a:lnSpc>
                <a:spcPct val="80000"/>
              </a:lnSpc>
              <a:buFont typeface="Wingdings" pitchFamily="2" charset="2"/>
              <a:buNone/>
            </a:pPr>
            <a:r>
              <a:rPr lang="en-US" altLang="zh-CN" sz="1900" b="0" dirty="0"/>
              <a:t>}</a:t>
            </a:r>
          </a:p>
          <a:p>
            <a:pPr>
              <a:lnSpc>
                <a:spcPct val="80000"/>
              </a:lnSpc>
              <a:buFont typeface="Wingdings" pitchFamily="2" charset="2"/>
              <a:buNone/>
            </a:pPr>
            <a:r>
              <a:rPr lang="en-US" altLang="zh-CN" sz="1900" b="0" dirty="0"/>
              <a:t>main( )</a:t>
            </a:r>
          </a:p>
          <a:p>
            <a:pPr>
              <a:lnSpc>
                <a:spcPct val="80000"/>
              </a:lnSpc>
              <a:buFont typeface="Wingdings" pitchFamily="2" charset="2"/>
              <a:buNone/>
            </a:pPr>
            <a:r>
              <a:rPr lang="en-US" altLang="zh-CN" sz="1900" b="0" dirty="0"/>
              <a:t>{</a:t>
            </a:r>
          </a:p>
          <a:p>
            <a:pPr>
              <a:lnSpc>
                <a:spcPct val="80000"/>
              </a:lnSpc>
              <a:buFont typeface="Wingdings" pitchFamily="2" charset="2"/>
              <a:buNone/>
            </a:pPr>
            <a:r>
              <a:rPr lang="en-US" altLang="zh-CN" sz="1900" b="0" dirty="0"/>
              <a:t>    </a:t>
            </a:r>
            <a:r>
              <a:rPr lang="en-US" altLang="zh-CN" sz="1900" b="0" dirty="0" err="1"/>
              <a:t>int</a:t>
            </a:r>
            <a:r>
              <a:rPr lang="en-US" altLang="zh-CN" sz="1900" b="0" dirty="0"/>
              <a:t> a=2,b=3;</a:t>
            </a:r>
          </a:p>
          <a:p>
            <a:pPr>
              <a:lnSpc>
                <a:spcPct val="80000"/>
              </a:lnSpc>
              <a:buFont typeface="Wingdings" pitchFamily="2" charset="2"/>
              <a:buNone/>
            </a:pPr>
            <a:r>
              <a:rPr lang="en-US" altLang="zh-CN" sz="1900" b="0" dirty="0"/>
              <a:t>    swap(&amp;</a:t>
            </a:r>
            <a:r>
              <a:rPr lang="en-US" altLang="zh-CN" sz="1900" b="0" dirty="0" err="1"/>
              <a:t>a,&amp;b</a:t>
            </a:r>
            <a:r>
              <a:rPr lang="en-US" altLang="zh-CN" sz="1900" b="0" dirty="0"/>
              <a:t>);</a:t>
            </a:r>
          </a:p>
          <a:p>
            <a:pPr>
              <a:lnSpc>
                <a:spcPct val="80000"/>
              </a:lnSpc>
              <a:buFont typeface="Wingdings" pitchFamily="2" charset="2"/>
              <a:buNone/>
            </a:pPr>
            <a:r>
              <a:rPr lang="en-US" altLang="zh-CN" sz="19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8" dur="500"/>
                                        <p:tgtEl>
                                          <p:spTgt spid="5734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1" dur="500"/>
                                        <p:tgtEl>
                                          <p:spTgt spid="5734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24" dur="500"/>
                                        <p:tgtEl>
                                          <p:spTgt spid="5734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27" dur="500"/>
                                        <p:tgtEl>
                                          <p:spTgt spid="5734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7347">
                                            <p:txEl>
                                              <p:pRg st="7" end="7"/>
                                            </p:txEl>
                                          </p:spTgt>
                                        </p:tgtEl>
                                        <p:attrNameLst>
                                          <p:attrName>style.visibility</p:attrName>
                                        </p:attrNameLst>
                                      </p:cBhvr>
                                      <p:to>
                                        <p:strVal val="visible"/>
                                      </p:to>
                                    </p:set>
                                    <p:animEffect transition="in" filter="blinds(horizontal)">
                                      <p:cBhvr>
                                        <p:cTn id="30" dur="500"/>
                                        <p:tgtEl>
                                          <p:spTgt spid="5734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7359"/>
                                        </p:tgtEl>
                                        <p:attrNameLst>
                                          <p:attrName>style.visibility</p:attrName>
                                        </p:attrNameLst>
                                      </p:cBhvr>
                                      <p:to>
                                        <p:strVal val="visible"/>
                                      </p:to>
                                    </p:set>
                                    <p:animEffect transition="in" filter="blinds(horizontal)">
                                      <p:cBhvr>
                                        <p:cTn id="35" dur="500"/>
                                        <p:tgtEl>
                                          <p:spTgt spid="57359"/>
                                        </p:tgtEl>
                                      </p:cBhvr>
                                    </p:animEffect>
                                  </p:childTnLst>
                                  <p:subTnLst>
                                    <p:set>
                                      <p:cBhvr override="childStyle">
                                        <p:cTn dur="1" fill="hold" display="0" masterRel="nextClick" afterEffect="1"/>
                                        <p:tgtEl>
                                          <p:spTgt spid="5735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7347">
                                            <p:txEl>
                                              <p:pRg st="8" end="8"/>
                                            </p:txEl>
                                          </p:spTgt>
                                        </p:tgtEl>
                                        <p:attrNameLst>
                                          <p:attrName>style.visibility</p:attrName>
                                        </p:attrNameLst>
                                      </p:cBhvr>
                                      <p:to>
                                        <p:strVal val="visible"/>
                                      </p:to>
                                    </p:set>
                                    <p:animEffect transition="in" filter="blinds(horizontal)">
                                      <p:cBhvr>
                                        <p:cTn id="40" dur="500"/>
                                        <p:tgtEl>
                                          <p:spTgt spid="57347">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7347">
                                            <p:txEl>
                                              <p:pRg st="9" end="9"/>
                                            </p:txEl>
                                          </p:spTgt>
                                        </p:tgtEl>
                                        <p:attrNameLst>
                                          <p:attrName>style.visibility</p:attrName>
                                        </p:attrNameLst>
                                      </p:cBhvr>
                                      <p:to>
                                        <p:strVal val="visible"/>
                                      </p:to>
                                    </p:set>
                                    <p:animEffect transition="in" filter="blinds(horizontal)">
                                      <p:cBhvr>
                                        <p:cTn id="43" dur="500"/>
                                        <p:tgtEl>
                                          <p:spTgt spid="57347">
                                            <p:txEl>
                                              <p:pRg st="9" end="9"/>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7347">
                                            <p:txEl>
                                              <p:pRg st="10" end="10"/>
                                            </p:txEl>
                                          </p:spTgt>
                                        </p:tgtEl>
                                        <p:attrNameLst>
                                          <p:attrName>style.visibility</p:attrName>
                                        </p:attrNameLst>
                                      </p:cBhvr>
                                      <p:to>
                                        <p:strVal val="visible"/>
                                      </p:to>
                                    </p:set>
                                    <p:animEffect transition="in" filter="blinds(horizontal)">
                                      <p:cBhvr>
                                        <p:cTn id="46" dur="500"/>
                                        <p:tgtEl>
                                          <p:spTgt spid="57347">
                                            <p:txEl>
                                              <p:pRg st="10" end="1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7347">
                                            <p:txEl>
                                              <p:pRg st="11" end="11"/>
                                            </p:txEl>
                                          </p:spTgt>
                                        </p:tgtEl>
                                        <p:attrNameLst>
                                          <p:attrName>style.visibility</p:attrName>
                                        </p:attrNameLst>
                                      </p:cBhvr>
                                      <p:to>
                                        <p:strVal val="visible"/>
                                      </p:to>
                                    </p:set>
                                    <p:animEffect transition="in" filter="blinds(horizontal)">
                                      <p:cBhvr>
                                        <p:cTn id="49" dur="500"/>
                                        <p:tgtEl>
                                          <p:spTgt spid="57347">
                                            <p:txEl>
                                              <p:pRg st="11" end="11"/>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7347">
                                            <p:txEl>
                                              <p:pRg st="12" end="12"/>
                                            </p:txEl>
                                          </p:spTgt>
                                        </p:tgtEl>
                                        <p:attrNameLst>
                                          <p:attrName>style.visibility</p:attrName>
                                        </p:attrNameLst>
                                      </p:cBhvr>
                                      <p:to>
                                        <p:strVal val="visible"/>
                                      </p:to>
                                    </p:set>
                                    <p:animEffect transition="in" filter="blinds(horizontal)">
                                      <p:cBhvr>
                                        <p:cTn id="52" dur="500"/>
                                        <p:tgtEl>
                                          <p:spTgt spid="57347">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360"/>
                                        </p:tgtEl>
                                        <p:attrNameLst>
                                          <p:attrName>style.visibility</p:attrName>
                                        </p:attrNameLst>
                                      </p:cBhvr>
                                      <p:to>
                                        <p:strVal val="visible"/>
                                      </p:to>
                                    </p:set>
                                    <p:animEffect transition="in" filter="blinds(horizontal)">
                                      <p:cBhvr>
                                        <p:cTn id="57" dur="500"/>
                                        <p:tgtEl>
                                          <p:spTgt spid="57360"/>
                                        </p:tgtEl>
                                      </p:cBhvr>
                                    </p:animEffect>
                                  </p:childTnLst>
                                  <p:subTnLst>
                                    <p:set>
                                      <p:cBhvr override="childStyle">
                                        <p:cTn dur="1" fill="hold" display="0" masterRel="nextClick" afterEffect="1"/>
                                        <p:tgtEl>
                                          <p:spTgt spid="57360"/>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9" grpId="0" animBg="1"/>
      <p:bldP spid="57360" grpId="0" animBg="1"/>
      <p:bldP spid="2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灯片编号占位符 4"/>
          <p:cNvSpPr>
            <a:spLocks noGrp="1"/>
          </p:cNvSpPr>
          <p:nvPr>
            <p:ph type="sldNum" sz="quarter" idx="11"/>
          </p:nvPr>
        </p:nvSpPr>
        <p:spPr>
          <a:noFill/>
        </p:spPr>
        <p:txBody>
          <a:bodyPr/>
          <a:lstStyle/>
          <a:p>
            <a:fld id="{F1C349D1-D5C3-46F9-8A7F-5E238E395BD2}" type="slidenum">
              <a:rPr lang="en-US" altLang="zh-CN" smtClean="0"/>
              <a:pPr/>
              <a:t>67</a:t>
            </a:fld>
            <a:endParaRPr lang="en-US" altLang="zh-CN"/>
          </a:p>
        </p:txBody>
      </p:sp>
      <p:sp>
        <p:nvSpPr>
          <p:cNvPr id="45060" name="Rectangle 2"/>
          <p:cNvSpPr>
            <a:spLocks noGrp="1" noChangeArrowheads="1"/>
          </p:cNvSpPr>
          <p:nvPr>
            <p:ph type="title"/>
          </p:nvPr>
        </p:nvSpPr>
        <p:spPr/>
        <p:txBody>
          <a:bodyPr/>
          <a:lstStyle/>
          <a:p>
            <a:r>
              <a:rPr lang="zh-CN" altLang="en-US">
                <a:ea typeface="宋体" pitchFamily="2" charset="-122"/>
              </a:rPr>
              <a:t>指针作为函数参数（续）</a:t>
            </a:r>
          </a:p>
        </p:txBody>
      </p:sp>
      <p:sp>
        <p:nvSpPr>
          <p:cNvPr id="45061" name="Rectangle 3"/>
          <p:cNvSpPr>
            <a:spLocks noGrp="1" noChangeArrowheads="1"/>
          </p:cNvSpPr>
          <p:nvPr>
            <p:ph type="body" idx="1"/>
          </p:nvPr>
        </p:nvSpPr>
        <p:spPr/>
        <p:txBody>
          <a:bodyPr/>
          <a:lstStyle/>
          <a:p>
            <a:pPr marL="0" indent="0">
              <a:buNone/>
            </a:pPr>
            <a:r>
              <a:rPr lang="zh-CN" altLang="en-US" b="0" dirty="0">
                <a:ea typeface="宋体" pitchFamily="2" charset="-122"/>
              </a:rPr>
              <a:t>因此，</a:t>
            </a:r>
            <a:r>
              <a:rPr lang="zh-CN" altLang="en-US" i="1" u="sng" dirty="0">
                <a:solidFill>
                  <a:srgbClr val="0033CC"/>
                </a:solidFill>
                <a:latin typeface="楷体" pitchFamily="49" charset="-122"/>
                <a:ea typeface="楷体" pitchFamily="49" charset="-122"/>
              </a:rPr>
              <a:t>在一定要改变实参变量内容时，应把函数的形参显式地说明为指向实参变量（类型）的指针，相应地调用时应该用变量的地址值作为参数。</a:t>
            </a:r>
          </a:p>
          <a:p>
            <a:pPr marL="0" indent="0">
              <a:buNone/>
            </a:pPr>
            <a:r>
              <a:rPr lang="zh-CN" altLang="en-US" dirty="0">
                <a:ea typeface="宋体" pitchFamily="2" charset="-122"/>
              </a:rPr>
              <a:t>提示</a:t>
            </a:r>
            <a:r>
              <a:rPr lang="zh-CN" altLang="en-US" b="0" dirty="0">
                <a:ea typeface="宋体" pitchFamily="2" charset="-122"/>
              </a:rPr>
              <a:t>：</a:t>
            </a:r>
            <a:r>
              <a:rPr lang="zh-CN" altLang="en-US" b="0" dirty="0">
                <a:solidFill>
                  <a:srgbClr val="0033CC"/>
                </a:solidFill>
                <a:ea typeface="宋体" pitchFamily="2" charset="-122"/>
              </a:rPr>
              <a:t>这也是为什么用</a:t>
            </a:r>
            <a:r>
              <a:rPr lang="en-US" altLang="zh-CN" b="0" dirty="0" err="1">
                <a:solidFill>
                  <a:srgbClr val="0033CC"/>
                </a:solidFill>
                <a:ea typeface="宋体" pitchFamily="2" charset="-122"/>
              </a:rPr>
              <a:t>scanf</a:t>
            </a:r>
            <a:r>
              <a:rPr lang="zh-CN" altLang="en-US" b="0" dirty="0">
                <a:solidFill>
                  <a:srgbClr val="0033CC"/>
                </a:solidFill>
                <a:ea typeface="宋体" pitchFamily="2" charset="-122"/>
              </a:rPr>
              <a:t>读</a:t>
            </a:r>
            <a:r>
              <a:rPr lang="en-US" altLang="zh-CN" b="0" dirty="0" err="1">
                <a:solidFill>
                  <a:srgbClr val="0033CC"/>
                </a:solidFill>
                <a:ea typeface="宋体" pitchFamily="2" charset="-122"/>
              </a:rPr>
              <a:t>int</a:t>
            </a:r>
            <a:r>
              <a:rPr lang="en-US" altLang="zh-CN" b="0" dirty="0">
                <a:solidFill>
                  <a:srgbClr val="0033CC"/>
                </a:solidFill>
                <a:ea typeface="宋体" pitchFamily="2" charset="-122"/>
              </a:rPr>
              <a:t>, char, double</a:t>
            </a:r>
            <a:r>
              <a:rPr lang="zh-CN" altLang="en-US" b="0" dirty="0">
                <a:solidFill>
                  <a:srgbClr val="0033CC"/>
                </a:solidFill>
                <a:ea typeface="宋体" pitchFamily="2" charset="-122"/>
              </a:rPr>
              <a:t>类型数据时要取变量地址</a:t>
            </a:r>
            <a:r>
              <a:rPr lang="zh-CN" altLang="en-US" b="0" dirty="0">
                <a:ea typeface="宋体" pitchFamily="2" charset="-122"/>
              </a:rPr>
              <a:t>。因为需要改变变量内容。</a:t>
            </a:r>
          </a:p>
          <a:p>
            <a:pPr marL="0" indent="0">
              <a:buNone/>
            </a:pPr>
            <a:endParaRPr lang="zh-CN" altLang="en-US" b="0" dirty="0">
              <a:solidFill>
                <a:srgbClr val="0033CC"/>
              </a:solidFill>
              <a:ea typeface="宋体" pitchFamily="2" charset="-122"/>
            </a:endParaRPr>
          </a:p>
          <a:p>
            <a:pPr marL="0" indent="0">
              <a:buNone/>
            </a:pPr>
            <a:r>
              <a:rPr lang="zh-CN" altLang="en-US" b="0" dirty="0">
                <a:ea typeface="宋体" pitchFamily="2" charset="-122"/>
              </a:rPr>
              <a:t>尽管</a:t>
            </a:r>
            <a:r>
              <a:rPr lang="en-US" altLang="zh-CN" b="0" dirty="0">
                <a:ea typeface="宋体" pitchFamily="2" charset="-122"/>
              </a:rPr>
              <a:t>C</a:t>
            </a:r>
            <a:r>
              <a:rPr lang="zh-CN" altLang="en-US" b="0" dirty="0">
                <a:ea typeface="宋体" pitchFamily="2" charset="-122"/>
              </a:rPr>
              <a:t>的函数参数和函数返回值一般应为基本类型，但它们却可以是指向任何类型（包括复杂的结构类型，甚至其它函数）的指针，这就大大扩充了</a:t>
            </a:r>
            <a:r>
              <a:rPr lang="en-US" altLang="zh-CN" b="0" dirty="0">
                <a:ea typeface="宋体" pitchFamily="2" charset="-122"/>
              </a:rPr>
              <a:t>C</a:t>
            </a:r>
            <a:r>
              <a:rPr lang="zh-CN" altLang="en-US" b="0" dirty="0">
                <a:ea typeface="宋体" pitchFamily="2" charset="-122"/>
              </a:rPr>
              <a:t>的功能和应用范围。</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灯片编号占位符 4"/>
          <p:cNvSpPr>
            <a:spLocks noGrp="1"/>
          </p:cNvSpPr>
          <p:nvPr>
            <p:ph type="sldNum" sz="quarter" idx="11"/>
          </p:nvPr>
        </p:nvSpPr>
        <p:spPr>
          <a:noFill/>
        </p:spPr>
        <p:txBody>
          <a:bodyPr/>
          <a:lstStyle/>
          <a:p>
            <a:fld id="{CC116F1E-0EE3-4A98-B968-5D154460E5E7}" type="slidenum">
              <a:rPr lang="en-US" altLang="zh-CN" smtClean="0"/>
              <a:pPr/>
              <a:t>68</a:t>
            </a:fld>
            <a:endParaRPr lang="en-US" altLang="zh-CN"/>
          </a:p>
        </p:txBody>
      </p:sp>
      <p:sp>
        <p:nvSpPr>
          <p:cNvPr id="47108" name="Rectangle 2"/>
          <p:cNvSpPr>
            <a:spLocks noGrp="1" noChangeArrowheads="1"/>
          </p:cNvSpPr>
          <p:nvPr>
            <p:ph type="title"/>
          </p:nvPr>
        </p:nvSpPr>
        <p:spPr/>
        <p:txBody>
          <a:bodyPr/>
          <a:lstStyle/>
          <a:p>
            <a:r>
              <a:rPr lang="zh-CN" altLang="en-US" dirty="0">
                <a:ea typeface="宋体" pitchFamily="2" charset="-122"/>
              </a:rPr>
              <a:t>指针和数组</a:t>
            </a:r>
          </a:p>
        </p:txBody>
      </p:sp>
      <p:sp>
        <p:nvSpPr>
          <p:cNvPr id="2" name="矩形 1">
            <a:extLst>
              <a:ext uri="{FF2B5EF4-FFF2-40B4-BE49-F238E27FC236}">
                <a16:creationId xmlns="" xmlns:a16="http://schemas.microsoft.com/office/drawing/2014/main" id="{1F478B0E-712E-42E4-B639-C6045B4EFC9A}"/>
              </a:ext>
            </a:extLst>
          </p:cNvPr>
          <p:cNvSpPr/>
          <p:nvPr/>
        </p:nvSpPr>
        <p:spPr>
          <a:xfrm>
            <a:off x="1118764" y="1190314"/>
            <a:ext cx="10029396" cy="479328"/>
          </a:xfrm>
          <a:prstGeom prst="rect">
            <a:avLst/>
          </a:prstGeom>
        </p:spPr>
        <p:txBody>
          <a:bodyPr wrap="square" lIns="108932" tIns="54466" rIns="108932" bIns="54466">
            <a:spAutoFit/>
          </a:bodyPr>
          <a:lstStyle/>
          <a:p>
            <a:r>
              <a:rPr lang="zh-CN" altLang="en-US" dirty="0" smtClean="0">
                <a:latin typeface="微软雅黑" panose="020B0503020204020204" pitchFamily="34" charset="-122"/>
                <a:ea typeface="微软雅黑" panose="020B0503020204020204" pitchFamily="34" charset="-122"/>
              </a:rPr>
              <a:t>问：数组名是指针吗？ 数组名是地址吗？数组名是常量吗？</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912374" y="4887656"/>
            <a:ext cx="10450274" cy="1423126"/>
          </a:xfrm>
        </p:spPr>
        <p:txBody>
          <a:bodyPr/>
          <a:lstStyle/>
          <a:p>
            <a:pPr marL="0" indent="0">
              <a:buNone/>
            </a:pPr>
            <a:r>
              <a:rPr lang="zh-CN" altLang="en-US" dirty="0" smtClean="0"/>
              <a:t>在</a:t>
            </a:r>
            <a:r>
              <a:rPr lang="en-US" altLang="zh-CN" dirty="0" smtClean="0"/>
              <a:t>C</a:t>
            </a:r>
            <a:r>
              <a:rPr lang="zh-CN" altLang="en-US" dirty="0" smtClean="0"/>
              <a:t>语言中，数组的名字首先要理解为是数组整体对象，在</a:t>
            </a:r>
            <a:r>
              <a:rPr lang="en-US" altLang="zh-CN" dirty="0" smtClean="0"/>
              <a:t>1</a:t>
            </a:r>
            <a:r>
              <a:rPr lang="zh-CN" altLang="en-US" dirty="0" smtClean="0"/>
              <a:t>）赋值  </a:t>
            </a:r>
            <a:r>
              <a:rPr lang="en-US" altLang="zh-CN" dirty="0" smtClean="0"/>
              <a:t>2</a:t>
            </a:r>
            <a:r>
              <a:rPr lang="zh-CN" altLang="en-US" dirty="0" smtClean="0"/>
              <a:t>）函数传递  </a:t>
            </a:r>
            <a:r>
              <a:rPr lang="en-US" altLang="zh-CN" dirty="0" smtClean="0"/>
              <a:t>3</a:t>
            </a:r>
            <a:r>
              <a:rPr lang="zh-CN" altLang="en-US" dirty="0" smtClean="0"/>
              <a:t>）表达式等应用场合，会隐式地转换为指向该数组第一个元素（下标为</a:t>
            </a:r>
            <a:r>
              <a:rPr lang="en-US" altLang="zh-CN" dirty="0" smtClean="0"/>
              <a:t>0</a:t>
            </a:r>
            <a:r>
              <a:rPr lang="zh-CN" altLang="en-US" dirty="0" smtClean="0"/>
              <a:t>）的指针，即数组第一个元素的地址，也即数组的首地址。</a:t>
            </a:r>
            <a:endParaRPr lang="zh-CN" altLang="en-US"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418" t="21100" r="5349" b="29983"/>
          <a:stretch/>
        </p:blipFill>
        <p:spPr bwMode="auto">
          <a:xfrm>
            <a:off x="1118764" y="1685064"/>
            <a:ext cx="9865466" cy="311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1088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p:cNvSpPr>
            <a:spLocks noGrp="1"/>
          </p:cNvSpPr>
          <p:nvPr>
            <p:ph type="ftr" sz="quarter" idx="10"/>
          </p:nvPr>
        </p:nvSpPr>
        <p:spPr>
          <a:noFill/>
        </p:spPr>
        <p:txBody>
          <a:bodyPr/>
          <a:lstStyle/>
          <a:p>
            <a:r>
              <a:rPr lang="en-US" altLang="zh-CN"/>
              <a:t>构造类型 – 数组和指针</a:t>
            </a:r>
          </a:p>
        </p:txBody>
      </p:sp>
      <p:sp>
        <p:nvSpPr>
          <p:cNvPr id="47107" name="灯片编号占位符 4"/>
          <p:cNvSpPr>
            <a:spLocks noGrp="1"/>
          </p:cNvSpPr>
          <p:nvPr>
            <p:ph type="sldNum" sz="quarter" idx="11"/>
          </p:nvPr>
        </p:nvSpPr>
        <p:spPr>
          <a:noFill/>
        </p:spPr>
        <p:txBody>
          <a:bodyPr/>
          <a:lstStyle/>
          <a:p>
            <a:fld id="{CC116F1E-0EE3-4A98-B968-5D154460E5E7}" type="slidenum">
              <a:rPr lang="en-US" altLang="zh-CN" smtClean="0"/>
              <a:pPr/>
              <a:t>69</a:t>
            </a:fld>
            <a:endParaRPr lang="en-US" altLang="zh-CN"/>
          </a:p>
        </p:txBody>
      </p:sp>
      <p:sp>
        <p:nvSpPr>
          <p:cNvPr id="47108" name="Rectangle 2"/>
          <p:cNvSpPr>
            <a:spLocks noGrp="1" noChangeArrowheads="1"/>
          </p:cNvSpPr>
          <p:nvPr>
            <p:ph type="title"/>
          </p:nvPr>
        </p:nvSpPr>
        <p:spPr/>
        <p:txBody>
          <a:bodyPr/>
          <a:lstStyle/>
          <a:p>
            <a:r>
              <a:rPr lang="zh-CN" altLang="en-US" dirty="0">
                <a:ea typeface="宋体" pitchFamily="2" charset="-122"/>
              </a:rPr>
              <a:t>指针和</a:t>
            </a:r>
            <a:r>
              <a:rPr lang="zh-CN" altLang="en-US" dirty="0" smtClean="0">
                <a:ea typeface="宋体" pitchFamily="2" charset="-122"/>
              </a:rPr>
              <a:t>数组（续）</a:t>
            </a:r>
            <a:endParaRPr lang="zh-CN" altLang="en-US" dirty="0">
              <a:ea typeface="宋体" pitchFamily="2" charset="-122"/>
            </a:endParaRPr>
          </a:p>
        </p:txBody>
      </p:sp>
      <p:sp>
        <p:nvSpPr>
          <p:cNvPr id="47109" name="Rectangle 3"/>
          <p:cNvSpPr>
            <a:spLocks noGrp="1" noChangeArrowheads="1"/>
          </p:cNvSpPr>
          <p:nvPr>
            <p:ph type="body" idx="1"/>
          </p:nvPr>
        </p:nvSpPr>
        <p:spPr>
          <a:xfrm>
            <a:off x="1056540" y="1125004"/>
            <a:ext cx="10091621" cy="5734584"/>
          </a:xfr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nSpc>
                <a:spcPts val="1906"/>
              </a:lnSpc>
              <a:spcBef>
                <a:spcPts val="715"/>
              </a:spcBef>
              <a:buNone/>
            </a:pPr>
            <a:r>
              <a:rPr lang="zh-CN" altLang="en-US" sz="2100" b="0" dirty="0">
                <a:ea typeface="宋体" pitchFamily="2" charset="-122"/>
              </a:rPr>
              <a:t>例如：</a:t>
            </a:r>
          </a:p>
          <a:p>
            <a:pPr marL="546554" lvl="1" indent="-77539">
              <a:lnSpc>
                <a:spcPts val="1906"/>
              </a:lnSpc>
              <a:spcBef>
                <a:spcPts val="715"/>
              </a:spcBef>
              <a:buNone/>
            </a:pPr>
            <a:r>
              <a:rPr lang="en-US" altLang="zh-CN" sz="2100" dirty="0" err="1">
                <a:ea typeface="宋体" pitchFamily="2" charset="-122"/>
              </a:rPr>
              <a:t>int</a:t>
            </a:r>
            <a:r>
              <a:rPr lang="en-US" altLang="zh-CN" sz="2100" dirty="0">
                <a:ea typeface="宋体" pitchFamily="2" charset="-122"/>
              </a:rPr>
              <a:t> a[10], x;</a:t>
            </a:r>
          </a:p>
          <a:p>
            <a:pPr marL="546554" lvl="1" indent="-77539">
              <a:lnSpc>
                <a:spcPts val="1906"/>
              </a:lnSpc>
              <a:spcBef>
                <a:spcPts val="715"/>
              </a:spcBef>
              <a:buNone/>
            </a:pPr>
            <a:r>
              <a:rPr lang="en-US" altLang="zh-CN" sz="2100" dirty="0" err="1">
                <a:ea typeface="宋体" pitchFamily="2" charset="-122"/>
              </a:rPr>
              <a:t>int</a:t>
            </a:r>
            <a:r>
              <a:rPr lang="en-US" altLang="zh-CN" sz="2100" dirty="0">
                <a:ea typeface="宋体" pitchFamily="2" charset="-122"/>
              </a:rPr>
              <a:t> *pa;</a:t>
            </a:r>
          </a:p>
          <a:p>
            <a:pPr marL="546554" lvl="1" indent="-77539">
              <a:lnSpc>
                <a:spcPts val="1906"/>
              </a:lnSpc>
              <a:spcBef>
                <a:spcPts val="715"/>
              </a:spcBef>
              <a:buNone/>
            </a:pPr>
            <a:r>
              <a:rPr lang="zh-CN" altLang="en-US" sz="2100" dirty="0">
                <a:ea typeface="宋体" pitchFamily="2" charset="-122"/>
              </a:rPr>
              <a:t>若：</a:t>
            </a:r>
          </a:p>
          <a:p>
            <a:pPr lvl="2" indent="0">
              <a:lnSpc>
                <a:spcPts val="1906"/>
              </a:lnSpc>
              <a:spcBef>
                <a:spcPts val="715"/>
              </a:spcBef>
              <a:buNone/>
            </a:pPr>
            <a:r>
              <a:rPr lang="en-US" altLang="zh-CN" sz="2100" b="1" dirty="0">
                <a:ea typeface="宋体" pitchFamily="2" charset="-122"/>
              </a:rPr>
              <a:t>pa = &amp;a[0];</a:t>
            </a:r>
          </a:p>
          <a:p>
            <a:pPr marL="546554" lvl="1" indent="-77539">
              <a:lnSpc>
                <a:spcPts val="1906"/>
              </a:lnSpc>
              <a:spcBef>
                <a:spcPts val="715"/>
              </a:spcBef>
              <a:buNone/>
            </a:pPr>
            <a:r>
              <a:rPr lang="zh-CN" altLang="en-US" sz="2100" dirty="0">
                <a:ea typeface="宋体" pitchFamily="2" charset="-122"/>
              </a:rPr>
              <a:t>则：</a:t>
            </a:r>
          </a:p>
          <a:p>
            <a:pPr lvl="2" indent="0">
              <a:lnSpc>
                <a:spcPts val="1906"/>
              </a:lnSpc>
              <a:spcBef>
                <a:spcPts val="715"/>
              </a:spcBef>
              <a:buNone/>
            </a:pPr>
            <a:r>
              <a:rPr lang="en-US" altLang="zh-CN" sz="2100" dirty="0">
                <a:ea typeface="宋体" pitchFamily="2" charset="-122"/>
              </a:rPr>
              <a:t>x = *pa;		x = a[0];		x = *a;</a:t>
            </a:r>
          </a:p>
          <a:p>
            <a:pPr lvl="2" indent="0">
              <a:lnSpc>
                <a:spcPts val="1906"/>
              </a:lnSpc>
              <a:spcBef>
                <a:spcPts val="715"/>
              </a:spcBef>
              <a:buNone/>
            </a:pPr>
            <a:r>
              <a:rPr lang="en-US" altLang="zh-CN" sz="2100" dirty="0">
                <a:ea typeface="宋体" pitchFamily="2" charset="-122"/>
              </a:rPr>
              <a:t>x = *(pa + 1);	x = a[1];		x = *(a+1);</a:t>
            </a:r>
          </a:p>
          <a:p>
            <a:pPr lvl="2" indent="0">
              <a:lnSpc>
                <a:spcPts val="1906"/>
              </a:lnSpc>
              <a:spcBef>
                <a:spcPts val="715"/>
              </a:spcBef>
              <a:buNone/>
            </a:pPr>
            <a:r>
              <a:rPr lang="en-US" altLang="zh-CN" sz="2100" dirty="0">
                <a:ea typeface="宋体" pitchFamily="2" charset="-122"/>
              </a:rPr>
              <a:t>x = *(</a:t>
            </a:r>
            <a:r>
              <a:rPr lang="en-US" altLang="zh-CN" sz="2100" dirty="0" err="1">
                <a:ea typeface="宋体" pitchFamily="2" charset="-122"/>
              </a:rPr>
              <a:t>pa+i</a:t>
            </a:r>
            <a:r>
              <a:rPr lang="en-US" altLang="zh-CN" sz="2100" dirty="0">
                <a:ea typeface="宋体" pitchFamily="2" charset="-122"/>
              </a:rPr>
              <a:t>);   	x = a[</a:t>
            </a:r>
            <a:r>
              <a:rPr lang="en-US" altLang="zh-CN" sz="2100" dirty="0" err="1">
                <a:ea typeface="宋体" pitchFamily="2" charset="-122"/>
              </a:rPr>
              <a:t>i</a:t>
            </a:r>
            <a:r>
              <a:rPr lang="en-US" altLang="zh-CN" sz="2100" dirty="0">
                <a:ea typeface="宋体" pitchFamily="2" charset="-122"/>
              </a:rPr>
              <a:t>];		x = *(</a:t>
            </a:r>
            <a:r>
              <a:rPr lang="en-US" altLang="zh-CN" sz="2100" dirty="0" err="1">
                <a:ea typeface="宋体" pitchFamily="2" charset="-122"/>
              </a:rPr>
              <a:t>a+i</a:t>
            </a:r>
            <a:r>
              <a:rPr lang="en-US" altLang="zh-CN" sz="2100" dirty="0">
                <a:ea typeface="宋体" pitchFamily="2" charset="-122"/>
              </a:rPr>
              <a:t>);</a:t>
            </a:r>
          </a:p>
          <a:p>
            <a:pPr marL="546554" lvl="1" indent="-77539">
              <a:lnSpc>
                <a:spcPts val="1906"/>
              </a:lnSpc>
              <a:spcBef>
                <a:spcPts val="715"/>
              </a:spcBef>
              <a:buNone/>
            </a:pPr>
            <a:r>
              <a:rPr lang="zh-CN" altLang="en-US" sz="2100" dirty="0">
                <a:ea typeface="宋体" pitchFamily="2" charset="-122"/>
              </a:rPr>
              <a:t>其实</a:t>
            </a:r>
            <a:r>
              <a:rPr lang="en-US" altLang="zh-CN" sz="2100" dirty="0">
                <a:ea typeface="宋体" pitchFamily="2" charset="-122"/>
              </a:rPr>
              <a:t>pa = &amp;a[0] </a:t>
            </a:r>
            <a:r>
              <a:rPr lang="zh-CN" altLang="en-US" sz="2100" dirty="0">
                <a:ea typeface="宋体" pitchFamily="2" charset="-122"/>
              </a:rPr>
              <a:t>可以写成</a:t>
            </a:r>
            <a:r>
              <a:rPr lang="en-US" altLang="zh-CN" sz="2100" dirty="0">
                <a:solidFill>
                  <a:srgbClr val="0033CC"/>
                </a:solidFill>
                <a:ea typeface="宋体" pitchFamily="2" charset="-122"/>
              </a:rPr>
              <a:t>pa = a;</a:t>
            </a:r>
          </a:p>
          <a:p>
            <a:pPr marL="546554" lvl="1" indent="-77539">
              <a:lnSpc>
                <a:spcPts val="1906"/>
              </a:lnSpc>
              <a:spcBef>
                <a:spcPts val="715"/>
              </a:spcBef>
              <a:buNone/>
            </a:pPr>
            <a:r>
              <a:rPr lang="zh-CN" altLang="en-US" sz="2100" dirty="0">
                <a:ea typeface="宋体" pitchFamily="2" charset="-122"/>
              </a:rPr>
              <a:t>一般有：</a:t>
            </a:r>
            <a:r>
              <a:rPr lang="en-US" altLang="zh-CN" sz="2100" b="1" dirty="0">
                <a:solidFill>
                  <a:srgbClr val="0033CC"/>
                </a:solidFill>
                <a:ea typeface="宋体" pitchFamily="2" charset="-122"/>
              </a:rPr>
              <a:t>a[</a:t>
            </a:r>
            <a:r>
              <a:rPr lang="en-US" altLang="zh-CN" sz="2100" b="1" dirty="0" err="1">
                <a:solidFill>
                  <a:srgbClr val="0033CC"/>
                </a:solidFill>
                <a:ea typeface="宋体" pitchFamily="2" charset="-122"/>
              </a:rPr>
              <a:t>i</a:t>
            </a:r>
            <a:r>
              <a:rPr lang="en-US" altLang="zh-CN" sz="2100" b="1" dirty="0">
                <a:solidFill>
                  <a:srgbClr val="0033CC"/>
                </a:solidFill>
                <a:ea typeface="宋体" pitchFamily="2" charset="-122"/>
              </a:rPr>
              <a:t>] = *(</a:t>
            </a:r>
            <a:r>
              <a:rPr lang="en-US" altLang="zh-CN" sz="2100" b="1" dirty="0" err="1">
                <a:solidFill>
                  <a:srgbClr val="0033CC"/>
                </a:solidFill>
                <a:ea typeface="宋体" pitchFamily="2" charset="-122"/>
              </a:rPr>
              <a:t>a+i</a:t>
            </a:r>
            <a:r>
              <a:rPr lang="en-US" altLang="zh-CN" sz="2100" b="1" dirty="0">
                <a:solidFill>
                  <a:srgbClr val="0033CC"/>
                </a:solidFill>
                <a:ea typeface="宋体" pitchFamily="2" charset="-122"/>
              </a:rPr>
              <a:t>)</a:t>
            </a:r>
          </a:p>
          <a:p>
            <a:pPr marL="546554" lvl="1" indent="-77539">
              <a:lnSpc>
                <a:spcPts val="1906"/>
              </a:lnSpc>
              <a:spcBef>
                <a:spcPts val="715"/>
              </a:spcBef>
              <a:buNone/>
            </a:pPr>
            <a:endParaRPr lang="en-US" altLang="zh-CN" sz="2100" b="1" dirty="0">
              <a:solidFill>
                <a:srgbClr val="0033CC"/>
              </a:solidFill>
              <a:ea typeface="宋体" pitchFamily="2" charset="-122"/>
            </a:endParaRPr>
          </a:p>
          <a:p>
            <a:pPr marL="546554" lvl="1" indent="-77539">
              <a:lnSpc>
                <a:spcPct val="100000"/>
              </a:lnSpc>
              <a:buNone/>
            </a:pPr>
            <a:r>
              <a:rPr lang="zh-CN" altLang="en-US" sz="2100" b="1" dirty="0">
                <a:ea typeface="宋体" pitchFamily="2" charset="-122"/>
              </a:rPr>
              <a:t>但特别注意</a:t>
            </a:r>
            <a:r>
              <a:rPr lang="zh-CN" altLang="en-US" sz="2100" b="1" dirty="0">
                <a:solidFill>
                  <a:srgbClr val="0033CC"/>
                </a:solidFill>
                <a:ea typeface="宋体" pitchFamily="2" charset="-122"/>
              </a:rPr>
              <a:t>：数组名和指针（变量）是有区别的，</a:t>
            </a:r>
            <a:r>
              <a:rPr lang="zh-CN" altLang="en-US" sz="2100" b="1" i="1" dirty="0">
                <a:solidFill>
                  <a:srgbClr val="0033CC"/>
                </a:solidFill>
                <a:ea typeface="宋体" pitchFamily="2" charset="-122"/>
              </a:rPr>
              <a:t>前者是常量，而后者是变量。</a:t>
            </a:r>
            <a:endParaRPr lang="en-US" altLang="zh-CN" sz="2100" b="1" i="1" dirty="0">
              <a:solidFill>
                <a:srgbClr val="0033CC"/>
              </a:solidFill>
              <a:ea typeface="宋体" pitchFamily="2" charset="-122"/>
            </a:endParaRPr>
          </a:p>
          <a:p>
            <a:pPr marL="546554" lvl="1" indent="-77539">
              <a:lnSpc>
                <a:spcPct val="100000"/>
              </a:lnSpc>
              <a:buNone/>
            </a:pPr>
            <a:r>
              <a:rPr lang="zh-CN" altLang="en-US" sz="2100" dirty="0">
                <a:ea typeface="宋体" pitchFamily="2" charset="-122"/>
              </a:rPr>
              <a:t>因此，尽管我们可写</a:t>
            </a:r>
            <a:r>
              <a:rPr lang="en-US" altLang="zh-CN" sz="2100" dirty="0">
                <a:ea typeface="宋体" pitchFamily="2" charset="-122"/>
              </a:rPr>
              <a:t>pa =a;</a:t>
            </a:r>
            <a:r>
              <a:rPr lang="zh-CN" altLang="en-US" sz="2100" dirty="0">
                <a:ea typeface="宋体" pitchFamily="2" charset="-122"/>
              </a:rPr>
              <a:t>但决不能写：</a:t>
            </a:r>
            <a:r>
              <a:rPr lang="en-US" altLang="zh-CN" sz="2100" dirty="0">
                <a:ea typeface="宋体" pitchFamily="2" charset="-122"/>
              </a:rPr>
              <a:t>a = pa ; a++; </a:t>
            </a:r>
          </a:p>
          <a:p>
            <a:pPr marL="546554" lvl="1" indent="-77539">
              <a:lnSpc>
                <a:spcPct val="100000"/>
              </a:lnSpc>
              <a:buNone/>
            </a:pPr>
            <a:r>
              <a:rPr lang="zh-CN" altLang="en-US" sz="2100" dirty="0">
                <a:ea typeface="宋体" pitchFamily="2" charset="-122"/>
              </a:rPr>
              <a:t>可以写 </a:t>
            </a:r>
            <a:r>
              <a:rPr lang="en-US" altLang="zh-CN" sz="2100" dirty="0">
                <a:ea typeface="宋体" pitchFamily="2" charset="-122"/>
              </a:rPr>
              <a:t>pa=a</a:t>
            </a:r>
            <a:r>
              <a:rPr lang="zh-CN" altLang="en-US" sz="2100" dirty="0">
                <a:ea typeface="宋体" pitchFamily="2" charset="-122"/>
              </a:rPr>
              <a:t>，是否能写成：</a:t>
            </a:r>
            <a:r>
              <a:rPr lang="en-US" altLang="zh-CN" sz="2100" dirty="0">
                <a:ea typeface="宋体" pitchFamily="2" charset="-122"/>
              </a:rPr>
              <a:t>pa=&amp;a?</a:t>
            </a:r>
            <a:endParaRPr lang="zh-CN" altLang="en-US" sz="2100" dirty="0">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灯片编号占位符 4"/>
          <p:cNvSpPr>
            <a:spLocks noGrp="1"/>
          </p:cNvSpPr>
          <p:nvPr>
            <p:ph type="sldNum" sz="quarter" idx="11"/>
          </p:nvPr>
        </p:nvSpPr>
        <p:spPr>
          <a:xfrm>
            <a:off x="8746702" y="6030965"/>
            <a:ext cx="2847763" cy="476361"/>
          </a:xfrm>
          <a:noFill/>
        </p:spPr>
        <p:txBody>
          <a:bodyPr/>
          <a:lstStyle/>
          <a:p>
            <a:fld id="{AF8FC06C-50AA-4CBB-B824-7474CD386681}" type="slidenum">
              <a:rPr lang="en-US" altLang="zh-CN" smtClean="0"/>
              <a:pPr/>
              <a:t>7</a:t>
            </a:fld>
            <a:endParaRPr lang="en-US" altLang="zh-CN"/>
          </a:p>
        </p:txBody>
      </p:sp>
      <p:sp>
        <p:nvSpPr>
          <p:cNvPr id="4710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1</a:t>
            </a:r>
            <a:r>
              <a:rPr lang="zh-CN" altLang="en-US" dirty="0">
                <a:ea typeface="宋体" pitchFamily="2" charset="-122"/>
              </a:rPr>
              <a:t>：代码实现</a:t>
            </a:r>
          </a:p>
        </p:txBody>
      </p:sp>
      <p:sp>
        <p:nvSpPr>
          <p:cNvPr id="47109" name="Rectangle 3"/>
          <p:cNvSpPr>
            <a:spLocks noGrp="1" noChangeArrowheads="1"/>
          </p:cNvSpPr>
          <p:nvPr>
            <p:ph type="body" idx="1"/>
          </p:nvPr>
        </p:nvSpPr>
        <p:spPr/>
        <p:txBody>
          <a:bodyPr/>
          <a:lstStyle/>
          <a:p>
            <a:pPr>
              <a:lnSpc>
                <a:spcPct val="70000"/>
              </a:lnSpc>
              <a:buFont typeface="Wingdings" pitchFamily="2" charset="2"/>
              <a:buNone/>
            </a:pPr>
            <a:r>
              <a:rPr lang="en-US" altLang="zh-CN" sz="2400" b="0" dirty="0" err="1">
                <a:ea typeface="宋体" pitchFamily="2" charset="-122"/>
              </a:rPr>
              <a:t>int</a:t>
            </a:r>
            <a:r>
              <a:rPr lang="en-US" altLang="zh-CN" sz="2400" b="0" dirty="0">
                <a:ea typeface="宋体" pitchFamily="2" charset="-122"/>
              </a:rPr>
              <a:t> </a:t>
            </a:r>
            <a:r>
              <a:rPr lang="en-US" altLang="zh-CN" sz="2400" b="0" dirty="0" err="1">
                <a:ea typeface="宋体" pitchFamily="2" charset="-122"/>
              </a:rPr>
              <a:t>atoi</a:t>
            </a:r>
            <a:r>
              <a:rPr lang="en-US" altLang="zh-CN" sz="2400" b="0" dirty="0">
                <a:ea typeface="宋体" pitchFamily="2" charset="-122"/>
              </a:rPr>
              <a:t>(char s[ ])</a:t>
            </a:r>
          </a:p>
          <a:p>
            <a:pPr>
              <a:lnSpc>
                <a:spcPct val="70000"/>
              </a:lnSpc>
              <a:buFont typeface="Wingdings" pitchFamily="2" charset="2"/>
              <a:buNone/>
            </a:pPr>
            <a:r>
              <a:rPr lang="en-US" altLang="zh-CN" sz="2400" b="0" dirty="0">
                <a:ea typeface="宋体" pitchFamily="2" charset="-122"/>
              </a:rPr>
              <a:t>{</a:t>
            </a:r>
          </a:p>
          <a:p>
            <a:pPr lvl="1">
              <a:lnSpc>
                <a:spcPct val="70000"/>
              </a:lnSpc>
              <a:buFont typeface="Wingdings" pitchFamily="2" charset="2"/>
              <a:buNone/>
            </a:pPr>
            <a:r>
              <a:rPr lang="en-US" altLang="zh-CN" sz="2400" dirty="0" err="1">
                <a:latin typeface="+mn-lt"/>
                <a:ea typeface="宋体" pitchFamily="2" charset="-122"/>
              </a:rPr>
              <a:t>int</a:t>
            </a:r>
            <a:r>
              <a:rPr lang="en-US" altLang="zh-CN" sz="2400" dirty="0">
                <a:latin typeface="+mn-lt"/>
                <a:ea typeface="宋体" pitchFamily="2" charset="-122"/>
              </a:rPr>
              <a:t> </a:t>
            </a:r>
            <a:r>
              <a:rPr lang="en-US" altLang="zh-CN" sz="2400" dirty="0" err="1">
                <a:latin typeface="+mn-lt"/>
                <a:ea typeface="宋体" pitchFamily="2" charset="-122"/>
              </a:rPr>
              <a:t>i</a:t>
            </a:r>
            <a:r>
              <a:rPr lang="en-US" altLang="zh-CN" sz="2400" dirty="0">
                <a:latin typeface="+mn-lt"/>
                <a:ea typeface="宋体" pitchFamily="2" charset="-122"/>
              </a:rPr>
              <a:t>, n, sign;</a:t>
            </a:r>
          </a:p>
          <a:p>
            <a:pPr lvl="1">
              <a:lnSpc>
                <a:spcPct val="70000"/>
              </a:lnSpc>
              <a:buFont typeface="Wingdings" pitchFamily="2" charset="2"/>
              <a:buNone/>
            </a:pPr>
            <a:r>
              <a:rPr lang="en-US" altLang="zh-CN" sz="2400" dirty="0">
                <a:solidFill>
                  <a:srgbClr val="0000CC"/>
                </a:solidFill>
                <a:latin typeface="+mn-lt"/>
                <a:ea typeface="宋体" pitchFamily="2" charset="-122"/>
              </a:rPr>
              <a:t>for(</a:t>
            </a:r>
            <a:r>
              <a:rPr lang="en-US" altLang="zh-CN" sz="2400" dirty="0" err="1">
                <a:solidFill>
                  <a:srgbClr val="0000CC"/>
                </a:solidFill>
                <a:latin typeface="+mn-lt"/>
                <a:ea typeface="宋体" pitchFamily="2" charset="-122"/>
              </a:rPr>
              <a:t>i</a:t>
            </a:r>
            <a:r>
              <a:rPr lang="en-US" altLang="zh-CN" sz="2400" dirty="0">
                <a:solidFill>
                  <a:srgbClr val="0000CC"/>
                </a:solidFill>
                <a:latin typeface="+mn-lt"/>
                <a:ea typeface="宋体" pitchFamily="2" charset="-122"/>
              </a:rPr>
              <a:t>=0; s[</a:t>
            </a:r>
            <a:r>
              <a:rPr lang="en-US" altLang="zh-CN" sz="2400" dirty="0" err="1">
                <a:solidFill>
                  <a:srgbClr val="0000CC"/>
                </a:solidFill>
                <a:latin typeface="+mn-lt"/>
                <a:ea typeface="宋体" pitchFamily="2" charset="-122"/>
              </a:rPr>
              <a:t>i</a:t>
            </a:r>
            <a:r>
              <a:rPr lang="en-US" altLang="zh-CN" sz="2400" dirty="0">
                <a:solidFill>
                  <a:srgbClr val="0000CC"/>
                </a:solidFill>
                <a:latin typeface="+mn-lt"/>
                <a:ea typeface="宋体" pitchFamily="2" charset="-122"/>
              </a:rPr>
              <a:t>] = = ‘ ‘ || s[</a:t>
            </a:r>
            <a:r>
              <a:rPr lang="en-US" altLang="zh-CN" sz="2400" dirty="0" err="1">
                <a:solidFill>
                  <a:srgbClr val="0000CC"/>
                </a:solidFill>
                <a:latin typeface="+mn-lt"/>
                <a:ea typeface="宋体" pitchFamily="2" charset="-122"/>
              </a:rPr>
              <a:t>i</a:t>
            </a:r>
            <a:r>
              <a:rPr lang="en-US" altLang="zh-CN" sz="2400" dirty="0">
                <a:solidFill>
                  <a:srgbClr val="0000CC"/>
                </a:solidFill>
                <a:latin typeface="+mn-lt"/>
                <a:ea typeface="宋体" pitchFamily="2" charset="-122"/>
              </a:rPr>
              <a:t>] = = ‘\n’ || s[</a:t>
            </a:r>
            <a:r>
              <a:rPr lang="en-US" altLang="zh-CN" sz="2400" dirty="0" err="1">
                <a:solidFill>
                  <a:srgbClr val="0000CC"/>
                </a:solidFill>
                <a:latin typeface="+mn-lt"/>
                <a:ea typeface="宋体" pitchFamily="2" charset="-122"/>
              </a:rPr>
              <a:t>i</a:t>
            </a:r>
            <a:r>
              <a:rPr lang="en-US" altLang="zh-CN" sz="2400" dirty="0">
                <a:solidFill>
                  <a:srgbClr val="0000CC"/>
                </a:solidFill>
                <a:latin typeface="+mn-lt"/>
                <a:ea typeface="宋体" pitchFamily="2" charset="-122"/>
              </a:rPr>
              <a:t>] = = ‘\t’; </a:t>
            </a:r>
            <a:r>
              <a:rPr lang="en-US" altLang="zh-CN" sz="2400" dirty="0" err="1">
                <a:solidFill>
                  <a:srgbClr val="0000CC"/>
                </a:solidFill>
                <a:latin typeface="+mn-lt"/>
                <a:ea typeface="宋体" pitchFamily="2" charset="-122"/>
              </a:rPr>
              <a:t>i</a:t>
            </a:r>
            <a:r>
              <a:rPr lang="en-US" altLang="zh-CN" sz="2400" dirty="0">
                <a:solidFill>
                  <a:srgbClr val="0000CC"/>
                </a:solidFill>
                <a:latin typeface="+mn-lt"/>
                <a:ea typeface="宋体" pitchFamily="2" charset="-122"/>
              </a:rPr>
              <a:t>++)</a:t>
            </a:r>
          </a:p>
          <a:p>
            <a:pPr lvl="2" indent="0">
              <a:lnSpc>
                <a:spcPct val="80000"/>
              </a:lnSpc>
              <a:buNone/>
            </a:pPr>
            <a:r>
              <a:rPr lang="en-US" altLang="zh-CN" dirty="0">
                <a:latin typeface="+mn-lt"/>
                <a:ea typeface="宋体" pitchFamily="2" charset="-122"/>
              </a:rPr>
              <a:t>; 	/* skip white space */</a:t>
            </a:r>
          </a:p>
          <a:p>
            <a:pPr lvl="1">
              <a:lnSpc>
                <a:spcPct val="70000"/>
              </a:lnSpc>
              <a:buFont typeface="Wingdings" pitchFamily="2" charset="2"/>
              <a:buNone/>
            </a:pPr>
            <a:r>
              <a:rPr lang="en-US" altLang="zh-CN" sz="2400" dirty="0">
                <a:latin typeface="+mn-lt"/>
                <a:ea typeface="宋体" pitchFamily="2" charset="-122"/>
              </a:rPr>
              <a:t>sign = 1;</a:t>
            </a:r>
          </a:p>
          <a:p>
            <a:pPr lvl="1">
              <a:lnSpc>
                <a:spcPct val="70000"/>
              </a:lnSpc>
              <a:buFont typeface="Wingdings" pitchFamily="2" charset="2"/>
              <a:buNone/>
            </a:pPr>
            <a:r>
              <a:rPr lang="en-US" altLang="zh-CN" sz="2400" dirty="0">
                <a:latin typeface="+mn-lt"/>
                <a:ea typeface="宋体" pitchFamily="2" charset="-122"/>
              </a:rPr>
              <a:t>if(s[</a:t>
            </a:r>
            <a:r>
              <a:rPr lang="en-US" altLang="zh-CN" sz="2400" dirty="0" err="1">
                <a:latin typeface="+mn-lt"/>
                <a:ea typeface="宋体" pitchFamily="2" charset="-122"/>
              </a:rPr>
              <a:t>i</a:t>
            </a:r>
            <a:r>
              <a:rPr lang="en-US" altLang="zh-CN" sz="2400" dirty="0">
                <a:latin typeface="+mn-lt"/>
                <a:ea typeface="宋体" pitchFamily="2" charset="-122"/>
              </a:rPr>
              <a:t>] = = ‘+’ || s[</a:t>
            </a:r>
            <a:r>
              <a:rPr lang="en-US" altLang="zh-CN" sz="2400" dirty="0" err="1">
                <a:latin typeface="+mn-lt"/>
                <a:ea typeface="宋体" pitchFamily="2" charset="-122"/>
              </a:rPr>
              <a:t>i</a:t>
            </a:r>
            <a:r>
              <a:rPr lang="en-US" altLang="zh-CN" sz="2400" dirty="0">
                <a:latin typeface="+mn-lt"/>
                <a:ea typeface="宋体" pitchFamily="2" charset="-122"/>
              </a:rPr>
              <a:t>] = = ‘-‘)</a:t>
            </a:r>
          </a:p>
          <a:p>
            <a:pPr lvl="2" indent="0">
              <a:lnSpc>
                <a:spcPct val="80000"/>
              </a:lnSpc>
              <a:buNone/>
            </a:pPr>
            <a:r>
              <a:rPr lang="en-US" altLang="zh-CN" dirty="0">
                <a:latin typeface="+mn-lt"/>
                <a:ea typeface="宋体" pitchFamily="2" charset="-122"/>
              </a:rPr>
              <a:t>sign = (s[i++] = = ‘+’)?1:-1;//</a:t>
            </a:r>
            <a:r>
              <a:rPr lang="zh-CN" altLang="en-US" dirty="0">
                <a:latin typeface="+mn-lt"/>
                <a:ea typeface="宋体" pitchFamily="2" charset="-122"/>
              </a:rPr>
              <a:t>处理符号位</a:t>
            </a:r>
            <a:endParaRPr lang="en-US" altLang="zh-CN" dirty="0">
              <a:latin typeface="+mn-lt"/>
              <a:ea typeface="宋体" pitchFamily="2" charset="-122"/>
            </a:endParaRPr>
          </a:p>
          <a:p>
            <a:pPr lvl="1">
              <a:lnSpc>
                <a:spcPct val="70000"/>
              </a:lnSpc>
              <a:buFont typeface="Wingdings" pitchFamily="2" charset="2"/>
              <a:buNone/>
            </a:pPr>
            <a:r>
              <a:rPr lang="en-US" altLang="zh-CN" sz="2400" dirty="0">
                <a:solidFill>
                  <a:srgbClr val="0000CC"/>
                </a:solidFill>
                <a:latin typeface="+mn-lt"/>
                <a:ea typeface="宋体" pitchFamily="2" charset="-122"/>
              </a:rPr>
              <a:t>for(n=0; s[</a:t>
            </a:r>
            <a:r>
              <a:rPr lang="en-US" altLang="zh-CN" sz="2400" dirty="0" err="1">
                <a:solidFill>
                  <a:srgbClr val="0000CC"/>
                </a:solidFill>
                <a:latin typeface="+mn-lt"/>
                <a:ea typeface="宋体" pitchFamily="2" charset="-122"/>
              </a:rPr>
              <a:t>i</a:t>
            </a:r>
            <a:r>
              <a:rPr lang="en-US" altLang="zh-CN" sz="2400" dirty="0">
                <a:solidFill>
                  <a:srgbClr val="0000CC"/>
                </a:solidFill>
                <a:latin typeface="+mn-lt"/>
                <a:ea typeface="宋体" pitchFamily="2" charset="-122"/>
              </a:rPr>
              <a:t>] &gt;= ‘0’ &amp;&amp; s[</a:t>
            </a:r>
            <a:r>
              <a:rPr lang="en-US" altLang="zh-CN" sz="2400" dirty="0" err="1">
                <a:solidFill>
                  <a:srgbClr val="0000CC"/>
                </a:solidFill>
                <a:latin typeface="+mn-lt"/>
                <a:ea typeface="宋体" pitchFamily="2" charset="-122"/>
              </a:rPr>
              <a:t>i</a:t>
            </a:r>
            <a:r>
              <a:rPr lang="en-US" altLang="zh-CN" sz="2400" dirty="0">
                <a:solidFill>
                  <a:srgbClr val="0000CC"/>
                </a:solidFill>
                <a:latin typeface="+mn-lt"/>
                <a:ea typeface="宋体" pitchFamily="2" charset="-122"/>
              </a:rPr>
              <a:t>] &lt;= ‘9’; </a:t>
            </a:r>
            <a:r>
              <a:rPr lang="en-US" altLang="zh-CN" sz="2400" dirty="0" err="1">
                <a:solidFill>
                  <a:srgbClr val="0000CC"/>
                </a:solidFill>
                <a:latin typeface="+mn-lt"/>
                <a:ea typeface="宋体" pitchFamily="2" charset="-122"/>
              </a:rPr>
              <a:t>i</a:t>
            </a:r>
            <a:r>
              <a:rPr lang="en-US" altLang="zh-CN" sz="2400" dirty="0">
                <a:solidFill>
                  <a:srgbClr val="0000CC"/>
                </a:solidFill>
                <a:latin typeface="+mn-lt"/>
                <a:ea typeface="宋体" pitchFamily="2" charset="-122"/>
              </a:rPr>
              <a:t>++)</a:t>
            </a:r>
          </a:p>
          <a:p>
            <a:pPr lvl="2" indent="0">
              <a:lnSpc>
                <a:spcPct val="80000"/>
              </a:lnSpc>
              <a:buNone/>
            </a:pPr>
            <a:r>
              <a:rPr lang="en-US" altLang="zh-CN" dirty="0">
                <a:latin typeface="+mn-lt"/>
                <a:ea typeface="宋体" pitchFamily="2" charset="-122"/>
              </a:rPr>
              <a:t>n = 10*n + s[i] – ‘0’;//</a:t>
            </a:r>
            <a:r>
              <a:rPr lang="zh-CN" altLang="en-US" dirty="0">
                <a:latin typeface="+mn-lt"/>
                <a:ea typeface="宋体" pitchFamily="2" charset="-122"/>
              </a:rPr>
              <a:t>循环读数字字符串的每一位进行转化</a:t>
            </a:r>
            <a:endParaRPr lang="en-US" altLang="zh-CN" dirty="0">
              <a:latin typeface="+mn-lt"/>
              <a:ea typeface="宋体" pitchFamily="2" charset="-122"/>
            </a:endParaRPr>
          </a:p>
          <a:p>
            <a:pPr lvl="1">
              <a:lnSpc>
                <a:spcPct val="70000"/>
              </a:lnSpc>
              <a:buFont typeface="Wingdings" pitchFamily="2" charset="2"/>
              <a:buNone/>
            </a:pPr>
            <a:r>
              <a:rPr lang="en-US" altLang="zh-CN" sz="2400" dirty="0">
                <a:latin typeface="+mn-lt"/>
                <a:ea typeface="宋体" pitchFamily="2" charset="-122"/>
              </a:rPr>
              <a:t>return ( sign * n);//</a:t>
            </a:r>
            <a:r>
              <a:rPr lang="zh-CN" altLang="en-US" sz="2400" dirty="0">
                <a:latin typeface="+mn-lt"/>
                <a:ea typeface="宋体" pitchFamily="2" charset="-122"/>
              </a:rPr>
              <a:t>每一位处理完后，加上符号位输出转化结果</a:t>
            </a:r>
            <a:endParaRPr lang="en-US" altLang="zh-CN" sz="2400" dirty="0">
              <a:latin typeface="+mn-lt"/>
              <a:ea typeface="宋体" pitchFamily="2" charset="-122"/>
            </a:endParaRPr>
          </a:p>
          <a:p>
            <a:pPr>
              <a:lnSpc>
                <a:spcPct val="70000"/>
              </a:lnSpc>
              <a:buFont typeface="Wingdings" pitchFamily="2" charset="2"/>
              <a:buNone/>
            </a:pPr>
            <a:r>
              <a:rPr lang="en-US" altLang="zh-CN" sz="2400" b="0" dirty="0">
                <a:ea typeface="宋体" pitchFamily="2" charset="-122"/>
              </a:rPr>
              <a:t>}</a:t>
            </a:r>
          </a:p>
          <a:p>
            <a:pPr>
              <a:lnSpc>
                <a:spcPct val="70000"/>
              </a:lnSpc>
              <a:buFont typeface="Wingdings" pitchFamily="2" charset="2"/>
              <a:buNone/>
            </a:pPr>
            <a:endParaRPr lang="en-US" altLang="zh-CN" sz="2400" dirty="0">
              <a:ea typeface="宋体" pitchFamily="2" charset="-122"/>
            </a:endParaRPr>
          </a:p>
        </p:txBody>
      </p:sp>
      <p:sp>
        <p:nvSpPr>
          <p:cNvPr id="164868" name="AutoShape 4"/>
          <p:cNvSpPr>
            <a:spLocks noChangeArrowheads="1"/>
          </p:cNvSpPr>
          <p:nvPr/>
        </p:nvSpPr>
        <p:spPr bwMode="auto">
          <a:xfrm>
            <a:off x="4446166" y="1197031"/>
            <a:ext cx="2017166" cy="503356"/>
          </a:xfrm>
          <a:prstGeom prst="wedgeRoundRectCallout">
            <a:avLst>
              <a:gd name="adj1" fmla="val -126092"/>
              <a:gd name="adj2" fmla="val 28169"/>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1900" b="0" dirty="0"/>
              <a:t>字符数组。</a:t>
            </a:r>
          </a:p>
        </p:txBody>
      </p:sp>
      <p:sp>
        <p:nvSpPr>
          <p:cNvPr id="164869" name="Text Box 5"/>
          <p:cNvSpPr txBox="1">
            <a:spLocks noChangeArrowheads="1"/>
          </p:cNvSpPr>
          <p:nvPr/>
        </p:nvSpPr>
        <p:spPr bwMode="auto">
          <a:xfrm>
            <a:off x="6871241" y="3070040"/>
            <a:ext cx="4903069" cy="3729448"/>
          </a:xfrm>
          <a:prstGeom prst="rect">
            <a:avLst/>
          </a:prstGeom>
          <a:solidFill>
            <a:schemeClr val="accent1"/>
          </a:solidFill>
          <a:ln w="9525">
            <a:noFill/>
            <a:miter lim="800000"/>
            <a:headEnd/>
            <a:tailEnd/>
          </a:ln>
        </p:spPr>
        <p:txBody>
          <a:bodyPr lIns="108932" tIns="54466" rIns="108932" bIns="54466">
            <a:spAutoFit/>
          </a:bodyPr>
          <a:lstStyle/>
          <a:p>
            <a:pPr>
              <a:lnSpc>
                <a:spcPct val="80000"/>
              </a:lnSpc>
              <a:spcBef>
                <a:spcPct val="50000"/>
              </a:spcBef>
            </a:pPr>
            <a:r>
              <a:rPr lang="en-US" altLang="zh-CN" sz="2100" b="0" dirty="0"/>
              <a:t>#include &lt;</a:t>
            </a:r>
            <a:r>
              <a:rPr lang="en-US" altLang="zh-CN" sz="2100" b="0" dirty="0" err="1"/>
              <a:t>stdio.h</a:t>
            </a:r>
            <a:r>
              <a:rPr lang="en-US" altLang="zh-CN" sz="2100" b="0" dirty="0"/>
              <a:t>&gt;</a:t>
            </a:r>
          </a:p>
          <a:p>
            <a:pPr>
              <a:lnSpc>
                <a:spcPct val="80000"/>
              </a:lnSpc>
              <a:spcBef>
                <a:spcPct val="50000"/>
              </a:spcBef>
            </a:pPr>
            <a:r>
              <a:rPr lang="en-US" altLang="zh-CN" sz="2100" b="0" dirty="0" err="1"/>
              <a:t>int</a:t>
            </a:r>
            <a:r>
              <a:rPr lang="en-US" altLang="zh-CN" sz="2100" b="0" dirty="0"/>
              <a:t> </a:t>
            </a:r>
            <a:r>
              <a:rPr lang="en-US" altLang="zh-CN" sz="2100" b="0" dirty="0" err="1"/>
              <a:t>atoi</a:t>
            </a:r>
            <a:r>
              <a:rPr lang="en-US" altLang="zh-CN" sz="2100" b="0" dirty="0"/>
              <a:t>(char s[ ]);</a:t>
            </a:r>
          </a:p>
          <a:p>
            <a:pPr>
              <a:lnSpc>
                <a:spcPct val="80000"/>
              </a:lnSpc>
              <a:spcBef>
                <a:spcPct val="50000"/>
              </a:spcBef>
            </a:pPr>
            <a:r>
              <a:rPr lang="en-US" altLang="zh-CN" sz="2100" b="0" dirty="0" err="1"/>
              <a:t>int</a:t>
            </a:r>
            <a:r>
              <a:rPr lang="en-US" altLang="zh-CN" sz="2100" b="0" dirty="0"/>
              <a:t> main()</a:t>
            </a:r>
          </a:p>
          <a:p>
            <a:pPr>
              <a:lnSpc>
                <a:spcPct val="80000"/>
              </a:lnSpc>
              <a:spcBef>
                <a:spcPct val="50000"/>
              </a:spcBef>
            </a:pPr>
            <a:r>
              <a:rPr lang="en-US" altLang="zh-CN" sz="2100" b="0" dirty="0"/>
              <a:t>{</a:t>
            </a:r>
          </a:p>
          <a:p>
            <a:pPr>
              <a:lnSpc>
                <a:spcPct val="80000"/>
              </a:lnSpc>
              <a:spcBef>
                <a:spcPct val="50000"/>
              </a:spcBef>
            </a:pPr>
            <a:r>
              <a:rPr lang="en-US" altLang="zh-CN" sz="2100" b="0" dirty="0"/>
              <a:t>    char s[20];</a:t>
            </a:r>
          </a:p>
          <a:p>
            <a:pPr>
              <a:lnSpc>
                <a:spcPct val="80000"/>
              </a:lnSpc>
              <a:spcBef>
                <a:spcPct val="50000"/>
              </a:spcBef>
            </a:pPr>
            <a:r>
              <a:rPr lang="en-US" altLang="zh-CN" sz="2100" b="0" dirty="0"/>
              <a:t>    </a:t>
            </a:r>
            <a:r>
              <a:rPr lang="en-US" altLang="zh-CN" sz="2100" b="0" dirty="0" err="1"/>
              <a:t>scanf</a:t>
            </a:r>
            <a:r>
              <a:rPr lang="en-US" altLang="zh-CN" sz="2100" b="0" dirty="0"/>
              <a:t>(“%s”, s);</a:t>
            </a:r>
          </a:p>
          <a:p>
            <a:pPr>
              <a:lnSpc>
                <a:spcPct val="80000"/>
              </a:lnSpc>
              <a:spcBef>
                <a:spcPct val="50000"/>
              </a:spcBef>
            </a:pPr>
            <a:r>
              <a:rPr lang="en-US" altLang="zh-CN" sz="2100" b="0" dirty="0"/>
              <a:t>    </a:t>
            </a:r>
            <a:r>
              <a:rPr lang="en-US" altLang="zh-CN" sz="2100" b="0" dirty="0" err="1"/>
              <a:t>printf</a:t>
            </a:r>
            <a:r>
              <a:rPr lang="en-US" altLang="zh-CN" sz="2100" b="0" dirty="0"/>
              <a:t>(“%d\n”, </a:t>
            </a:r>
            <a:r>
              <a:rPr lang="en-US" altLang="zh-CN" sz="2100" b="0" dirty="0" err="1"/>
              <a:t>atoi</a:t>
            </a:r>
            <a:r>
              <a:rPr lang="en-US" altLang="zh-CN" sz="2100" b="0" dirty="0"/>
              <a:t>(s));</a:t>
            </a:r>
          </a:p>
          <a:p>
            <a:pPr>
              <a:lnSpc>
                <a:spcPct val="80000"/>
              </a:lnSpc>
              <a:spcBef>
                <a:spcPct val="50000"/>
              </a:spcBef>
            </a:pPr>
            <a:r>
              <a:rPr lang="en-US" altLang="zh-CN" sz="2100" b="0" dirty="0"/>
              <a:t>    return 0;</a:t>
            </a:r>
          </a:p>
          <a:p>
            <a:pPr>
              <a:lnSpc>
                <a:spcPct val="80000"/>
              </a:lnSpc>
              <a:spcBef>
                <a:spcPct val="50000"/>
              </a:spcBef>
            </a:pPr>
            <a:r>
              <a:rPr lang="en-US" altLang="zh-CN" sz="2100" b="0" dirty="0"/>
              <a:t>}</a:t>
            </a:r>
          </a:p>
        </p:txBody>
      </p:sp>
      <p:sp>
        <p:nvSpPr>
          <p:cNvPr id="164870" name="AutoShape 6"/>
          <p:cNvSpPr>
            <a:spLocks noChangeArrowheads="1"/>
          </p:cNvSpPr>
          <p:nvPr/>
        </p:nvSpPr>
        <p:spPr bwMode="auto">
          <a:xfrm>
            <a:off x="-13321" y="3213770"/>
            <a:ext cx="1392927" cy="576197"/>
          </a:xfrm>
          <a:prstGeom prst="wedgeRoundRectCallout">
            <a:avLst>
              <a:gd name="adj1" fmla="val 81940"/>
              <a:gd name="adj2" fmla="val -4731"/>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1900" b="0" dirty="0"/>
              <a:t>空语句</a:t>
            </a:r>
          </a:p>
        </p:txBody>
      </p:sp>
      <p:sp>
        <p:nvSpPr>
          <p:cNvPr id="164871" name="AutoShape 7"/>
          <p:cNvSpPr>
            <a:spLocks noChangeArrowheads="1"/>
          </p:cNvSpPr>
          <p:nvPr/>
        </p:nvSpPr>
        <p:spPr bwMode="auto">
          <a:xfrm>
            <a:off x="7688330" y="1845618"/>
            <a:ext cx="3938983" cy="1224419"/>
          </a:xfrm>
          <a:prstGeom prst="wedgeRoundRectCallout">
            <a:avLst>
              <a:gd name="adj1" fmla="val -127020"/>
              <a:gd name="adj2" fmla="val 162222"/>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1700" dirty="0"/>
              <a:t>条件运算符：</a:t>
            </a:r>
          </a:p>
          <a:p>
            <a:r>
              <a:rPr lang="zh-CN" altLang="en-US" sz="1700" dirty="0"/>
              <a:t> </a:t>
            </a:r>
            <a:r>
              <a:rPr lang="en-US" altLang="zh-CN" sz="1400" dirty="0">
                <a:solidFill>
                  <a:srgbClr val="0000CC"/>
                </a:solidFill>
              </a:rPr>
              <a:t>&lt;</a:t>
            </a:r>
            <a:r>
              <a:rPr lang="zh-CN" altLang="en-US" sz="1400" dirty="0">
                <a:solidFill>
                  <a:srgbClr val="0000CC"/>
                </a:solidFill>
              </a:rPr>
              <a:t>表达式</a:t>
            </a:r>
            <a:r>
              <a:rPr lang="en-US" altLang="zh-CN" sz="1400" dirty="0">
                <a:solidFill>
                  <a:srgbClr val="0000CC"/>
                </a:solidFill>
              </a:rPr>
              <a:t>1&gt; ? &lt;</a:t>
            </a:r>
            <a:r>
              <a:rPr lang="zh-CN" altLang="en-US" sz="1400" dirty="0">
                <a:solidFill>
                  <a:srgbClr val="0000CC"/>
                </a:solidFill>
              </a:rPr>
              <a:t>表达式</a:t>
            </a:r>
            <a:r>
              <a:rPr lang="en-US" altLang="zh-CN" sz="1400" dirty="0">
                <a:solidFill>
                  <a:srgbClr val="0000CC"/>
                </a:solidFill>
              </a:rPr>
              <a:t>2&gt; : &lt;</a:t>
            </a:r>
            <a:r>
              <a:rPr lang="zh-CN" altLang="en-US" sz="1400" dirty="0">
                <a:solidFill>
                  <a:srgbClr val="0000CC"/>
                </a:solidFill>
              </a:rPr>
              <a:t>表达式</a:t>
            </a:r>
            <a:r>
              <a:rPr lang="en-US" altLang="zh-CN" sz="1400" dirty="0">
                <a:solidFill>
                  <a:srgbClr val="0000CC"/>
                </a:solidFill>
              </a:rPr>
              <a:t>3&gt;</a:t>
            </a:r>
          </a:p>
          <a:p>
            <a:r>
              <a:rPr lang="zh-CN" altLang="en-US" sz="1400" dirty="0"/>
              <a:t>先计算</a:t>
            </a:r>
            <a:r>
              <a:rPr lang="zh-CN" altLang="en-US" sz="1400" dirty="0">
                <a:solidFill>
                  <a:srgbClr val="0000CC"/>
                </a:solidFill>
              </a:rPr>
              <a:t>表达式</a:t>
            </a:r>
            <a:r>
              <a:rPr lang="en-US" altLang="zh-CN" sz="1400" dirty="0">
                <a:solidFill>
                  <a:srgbClr val="0000CC"/>
                </a:solidFill>
              </a:rPr>
              <a:t>1</a:t>
            </a:r>
            <a:r>
              <a:rPr lang="zh-CN" altLang="en-US" sz="1400" dirty="0"/>
              <a:t>，若其值为非零，则整个表达式结果为</a:t>
            </a:r>
            <a:r>
              <a:rPr lang="zh-CN" altLang="en-US" sz="1400" dirty="0">
                <a:solidFill>
                  <a:srgbClr val="0000CC"/>
                </a:solidFill>
              </a:rPr>
              <a:t>表达式</a:t>
            </a:r>
            <a:r>
              <a:rPr lang="en-US" altLang="zh-CN" sz="1400" dirty="0">
                <a:solidFill>
                  <a:srgbClr val="0000CC"/>
                </a:solidFill>
              </a:rPr>
              <a:t>2</a:t>
            </a:r>
            <a:r>
              <a:rPr lang="zh-CN" altLang="en-US" sz="1400" dirty="0"/>
              <a:t>的值，否则就为</a:t>
            </a:r>
            <a:r>
              <a:rPr lang="zh-CN" altLang="en-US" sz="1400" dirty="0">
                <a:solidFill>
                  <a:srgbClr val="0000CC"/>
                </a:solidFill>
              </a:rPr>
              <a:t>表达式</a:t>
            </a:r>
            <a:r>
              <a:rPr lang="en-US" altLang="zh-CN" sz="1400" dirty="0">
                <a:solidFill>
                  <a:srgbClr val="0000CC"/>
                </a:solidFill>
              </a:rPr>
              <a:t>3</a:t>
            </a:r>
            <a:r>
              <a:rPr lang="zh-CN" altLang="en-US" sz="1400" dirty="0"/>
              <a:t>的值。</a:t>
            </a:r>
          </a:p>
        </p:txBody>
      </p:sp>
      <p:sp>
        <p:nvSpPr>
          <p:cNvPr id="10" name="圆角矩形标注 9"/>
          <p:cNvSpPr>
            <a:spLocks noChangeArrowheads="1"/>
          </p:cNvSpPr>
          <p:nvPr/>
        </p:nvSpPr>
        <p:spPr bwMode="auto">
          <a:xfrm>
            <a:off x="9630272" y="5451394"/>
            <a:ext cx="2574428" cy="1464570"/>
          </a:xfrm>
          <a:prstGeom prst="wedgeRoundRectCallout">
            <a:avLst>
              <a:gd name="adj1" fmla="val -60678"/>
              <a:gd name="adj2" fmla="val -49572"/>
              <a:gd name="adj3" fmla="val 16667"/>
            </a:avLst>
          </a:prstGeom>
          <a:solidFill>
            <a:srgbClr val="FFCC66"/>
          </a:solidFill>
          <a:ln w="9525" algn="ctr">
            <a:solidFill>
              <a:schemeClr val="accent1"/>
            </a:solidFill>
            <a:round/>
            <a:headEnd/>
            <a:tailEnd/>
          </a:ln>
        </p:spPr>
        <p:txBody>
          <a:bodyPr lIns="108932" tIns="54466" rIns="108932" bIns="54466">
            <a:spAutoFit/>
          </a:bodyPr>
          <a:lstStyle/>
          <a:p>
            <a:r>
              <a:rPr lang="zh-CN" altLang="en-US" sz="1900" b="0" dirty="0"/>
              <a:t>为何字符数组（字符串）作为函数参数传递时，通常不用传递数组长度？</a:t>
            </a:r>
          </a:p>
        </p:txBody>
      </p:sp>
      <p:sp>
        <p:nvSpPr>
          <p:cNvPr id="11" name="AutoShape 6"/>
          <p:cNvSpPr>
            <a:spLocks noChangeArrowheads="1"/>
          </p:cNvSpPr>
          <p:nvPr/>
        </p:nvSpPr>
        <p:spPr bwMode="auto">
          <a:xfrm>
            <a:off x="9657822" y="3646237"/>
            <a:ext cx="2546884" cy="1297288"/>
          </a:xfrm>
          <a:prstGeom prst="wedgeRoundRectCallout">
            <a:avLst>
              <a:gd name="adj1" fmla="val -82885"/>
              <a:gd name="adj2" fmla="val 43704"/>
              <a:gd name="adj3" fmla="val 16667"/>
            </a:avLst>
          </a:prstGeom>
          <a:solidFill>
            <a:srgbClr val="E8E8B0"/>
          </a:solidFill>
          <a:ln w="9525">
            <a:solidFill>
              <a:schemeClr val="tx1"/>
            </a:solidFill>
            <a:miter lim="800000"/>
            <a:headEnd/>
            <a:tailEnd/>
          </a:ln>
        </p:spPr>
        <p:txBody>
          <a:bodyPr lIns="108932" tIns="54466" rIns="108932" bIns="54466"/>
          <a:lstStyle/>
          <a:p>
            <a:r>
              <a:rPr lang="zh-CN" altLang="en-US" sz="1900" b="0" dirty="0"/>
              <a:t>读入一个以空白字符分隔的字符串到</a:t>
            </a:r>
            <a:r>
              <a:rPr lang="en-US" altLang="zh-CN" sz="1900" b="0" dirty="0"/>
              <a:t>s</a:t>
            </a:r>
            <a:r>
              <a:rPr lang="zh-CN" altLang="en-US" sz="1900" b="0" dirty="0"/>
              <a:t>中，以</a:t>
            </a:r>
            <a:r>
              <a:rPr lang="en-US" altLang="zh-CN" sz="1900" b="0" dirty="0"/>
              <a:t>’\0’</a:t>
            </a:r>
            <a:r>
              <a:rPr lang="zh-CN" altLang="en-US" sz="1900" b="0" dirty="0"/>
              <a:t>结束</a:t>
            </a:r>
            <a:r>
              <a:rPr lang="en-US" altLang="zh-CN" sz="1900" b="0" dirty="0"/>
              <a:t>(</a:t>
            </a:r>
            <a:r>
              <a:rPr lang="zh-CN" altLang="en-US" sz="1900" b="0" dirty="0"/>
              <a:t>即由非空字符组成的字符串</a:t>
            </a:r>
            <a:r>
              <a:rPr lang="en-US" altLang="zh-CN" sz="1900" b="0" dirty="0"/>
              <a:t>)</a:t>
            </a:r>
            <a:r>
              <a:rPr lang="zh-CN" altLang="en-US" sz="19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500"/>
                                        <p:tgtEl>
                                          <p:spTgt spid="1648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70"/>
                                        </p:tgtEl>
                                        <p:attrNameLst>
                                          <p:attrName>style.visibility</p:attrName>
                                        </p:attrNameLst>
                                      </p:cBhvr>
                                      <p:to>
                                        <p:strVal val="visible"/>
                                      </p:to>
                                    </p:set>
                                    <p:animEffect transition="in" filter="blinds(horizontal)">
                                      <p:cBhvr>
                                        <p:cTn id="12" dur="500"/>
                                        <p:tgtEl>
                                          <p:spTgt spid="1648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71"/>
                                        </p:tgtEl>
                                        <p:attrNameLst>
                                          <p:attrName>style.visibility</p:attrName>
                                        </p:attrNameLst>
                                      </p:cBhvr>
                                      <p:to>
                                        <p:strVal val="visible"/>
                                      </p:to>
                                    </p:set>
                                    <p:animEffect transition="in" filter="blinds(horizontal)">
                                      <p:cBhvr>
                                        <p:cTn id="17" dur="500"/>
                                        <p:tgtEl>
                                          <p:spTgt spid="164871"/>
                                        </p:tgtEl>
                                      </p:cBhvr>
                                    </p:animEffect>
                                  </p:childTnLst>
                                  <p:subTnLst>
                                    <p:set>
                                      <p:cBhvr override="childStyle">
                                        <p:cTn dur="1" fill="hold" display="0" masterRel="nextClick" afterEffect="1"/>
                                        <p:tgtEl>
                                          <p:spTgt spid="16487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69"/>
                                        </p:tgtEl>
                                        <p:attrNameLst>
                                          <p:attrName>style.visibility</p:attrName>
                                        </p:attrNameLst>
                                      </p:cBhvr>
                                      <p:to>
                                        <p:strVal val="visible"/>
                                      </p:to>
                                    </p:set>
                                    <p:animEffect transition="in" filter="blinds(horizontal)">
                                      <p:cBhvr>
                                        <p:cTn id="22" dur="500"/>
                                        <p:tgtEl>
                                          <p:spTgt spid="16486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p:bldP spid="164869" grpId="0" animBg="1"/>
      <p:bldP spid="164870" grpId="0" animBg="1"/>
      <p:bldP spid="164871" grpId="0" animBg="1"/>
      <p:bldP spid="10"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灯片编号占位符 5"/>
          <p:cNvSpPr>
            <a:spLocks noGrp="1"/>
          </p:cNvSpPr>
          <p:nvPr>
            <p:ph type="sldNum" sz="quarter" idx="11"/>
          </p:nvPr>
        </p:nvSpPr>
        <p:spPr>
          <a:noFill/>
        </p:spPr>
        <p:txBody>
          <a:bodyPr/>
          <a:lstStyle/>
          <a:p>
            <a:fld id="{6897949C-561F-4AC1-8252-F1383852817E}" type="slidenum">
              <a:rPr lang="en-US" altLang="zh-CN" smtClean="0"/>
              <a:pPr/>
              <a:t>70</a:t>
            </a:fld>
            <a:endParaRPr lang="en-US" altLang="zh-CN"/>
          </a:p>
        </p:txBody>
      </p:sp>
      <p:sp>
        <p:nvSpPr>
          <p:cNvPr id="48132" name="Rectangle 2"/>
          <p:cNvSpPr>
            <a:spLocks noGrp="1" noChangeArrowheads="1"/>
          </p:cNvSpPr>
          <p:nvPr>
            <p:ph type="title"/>
          </p:nvPr>
        </p:nvSpPr>
        <p:spPr/>
        <p:txBody>
          <a:bodyPr/>
          <a:lstStyle/>
          <a:p>
            <a:r>
              <a:rPr lang="zh-CN" altLang="en-US">
                <a:ea typeface="宋体" pitchFamily="2" charset="-122"/>
              </a:rPr>
              <a:t>指针和数组（续）</a:t>
            </a:r>
          </a:p>
        </p:txBody>
      </p:sp>
      <p:sp>
        <p:nvSpPr>
          <p:cNvPr id="48133" name="Rectangle 3"/>
          <p:cNvSpPr>
            <a:spLocks noGrp="1" noChangeArrowheads="1"/>
          </p:cNvSpPr>
          <p:nvPr>
            <p:ph type="body" sz="half" idx="1"/>
          </p:nvPr>
        </p:nvSpPr>
        <p:spPr>
          <a:xfrm>
            <a:off x="1305225" y="1448137"/>
            <a:ext cx="9698076" cy="3637805"/>
          </a:xfrm>
        </p:spPr>
        <p:txBody>
          <a:bodyPr/>
          <a:lstStyle/>
          <a:p>
            <a:pPr marL="0" indent="0">
              <a:lnSpc>
                <a:spcPct val="100000"/>
              </a:lnSpc>
              <a:buNone/>
            </a:pPr>
            <a:r>
              <a:rPr lang="zh-CN" altLang="en-US" sz="2400" dirty="0">
                <a:solidFill>
                  <a:srgbClr val="0033CC"/>
                </a:solidFill>
                <a:ea typeface="宋体" pitchFamily="2" charset="-122"/>
              </a:rPr>
              <a:t>数组名可作为参数进行传递。当将数组名传给函数时，实际上所传递的是数组的开始地址。（即数组第一个元素的地址）</a:t>
            </a:r>
          </a:p>
          <a:p>
            <a:pPr marL="0" indent="0">
              <a:buNone/>
            </a:pPr>
            <a:r>
              <a:rPr lang="zh-CN" altLang="en-US" sz="2400" b="0" dirty="0">
                <a:ea typeface="宋体" pitchFamily="2" charset="-122"/>
              </a:rPr>
              <a:t>为什么要使用指针？</a:t>
            </a:r>
          </a:p>
          <a:p>
            <a:pPr lvl="1">
              <a:lnSpc>
                <a:spcPct val="100000"/>
              </a:lnSpc>
            </a:pPr>
            <a:r>
              <a:rPr lang="zh-CN" altLang="en-US" sz="2400" b="1" dirty="0">
                <a:solidFill>
                  <a:srgbClr val="0033CC"/>
                </a:solidFill>
                <a:latin typeface="楷体" pitchFamily="49" charset="-122"/>
                <a:ea typeface="楷体" pitchFamily="49" charset="-122"/>
              </a:rPr>
              <a:t>扩展了语言的功能，如通过传递指针来修改实参变量、或通过返回指针来返回数组等； </a:t>
            </a:r>
          </a:p>
          <a:p>
            <a:pPr lvl="1">
              <a:lnSpc>
                <a:spcPct val="100000"/>
              </a:lnSpc>
            </a:pPr>
            <a:r>
              <a:rPr lang="zh-CN" altLang="en-US" sz="2400" b="1" dirty="0">
                <a:solidFill>
                  <a:srgbClr val="0033CC"/>
                </a:solidFill>
                <a:latin typeface="楷体" pitchFamily="49" charset="-122"/>
                <a:ea typeface="楷体" pitchFamily="49" charset="-122"/>
              </a:rPr>
              <a:t>能够更方便地组织和操作数据，如，离散数据的组织和访问（链表，树等）；</a:t>
            </a:r>
            <a:endParaRPr lang="en-US" altLang="zh-CN" sz="2400" b="1" dirty="0">
              <a:solidFill>
                <a:srgbClr val="0033CC"/>
              </a:solidFill>
              <a:latin typeface="楷体" pitchFamily="49" charset="-122"/>
              <a:ea typeface="楷体" pitchFamily="49" charset="-122"/>
            </a:endParaRPr>
          </a:p>
          <a:p>
            <a:pPr lvl="1">
              <a:lnSpc>
                <a:spcPct val="100000"/>
              </a:lnSpc>
            </a:pPr>
            <a:r>
              <a:rPr lang="zh-CN" altLang="en-US" sz="2400" b="1" dirty="0">
                <a:solidFill>
                  <a:srgbClr val="0033CC"/>
                </a:solidFill>
                <a:latin typeface="楷体" pitchFamily="49" charset="-122"/>
                <a:ea typeface="楷体" pitchFamily="49" charset="-122"/>
              </a:rPr>
              <a:t>能够提高程序的性能。</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灯片编号占位符 4"/>
          <p:cNvSpPr>
            <a:spLocks noGrp="1"/>
          </p:cNvSpPr>
          <p:nvPr>
            <p:ph type="sldNum" sz="quarter" idx="11"/>
          </p:nvPr>
        </p:nvSpPr>
        <p:spPr>
          <a:noFill/>
        </p:spPr>
        <p:txBody>
          <a:bodyPr/>
          <a:lstStyle/>
          <a:p>
            <a:fld id="{4EA8DA59-3546-4B23-A482-7A270032C901}" type="slidenum">
              <a:rPr lang="en-US" altLang="zh-CN" smtClean="0"/>
              <a:pPr/>
              <a:t>71</a:t>
            </a:fld>
            <a:endParaRPr lang="en-US" altLang="zh-CN"/>
          </a:p>
        </p:txBody>
      </p:sp>
      <p:sp>
        <p:nvSpPr>
          <p:cNvPr id="49156" name="Rectangle 2"/>
          <p:cNvSpPr>
            <a:spLocks noGrp="1" noChangeArrowheads="1"/>
          </p:cNvSpPr>
          <p:nvPr>
            <p:ph type="title"/>
          </p:nvPr>
        </p:nvSpPr>
        <p:spPr/>
        <p:txBody>
          <a:bodyPr/>
          <a:lstStyle/>
          <a:p>
            <a:r>
              <a:rPr lang="zh-CN" altLang="en-US">
                <a:ea typeface="宋体" pitchFamily="2" charset="-122"/>
              </a:rPr>
              <a:t>指针和数组（续）</a:t>
            </a:r>
          </a:p>
        </p:txBody>
      </p:sp>
      <p:sp>
        <p:nvSpPr>
          <p:cNvPr id="49157" name="Rectangle 3"/>
          <p:cNvSpPr>
            <a:spLocks noGrp="1" noChangeArrowheads="1"/>
          </p:cNvSpPr>
          <p:nvPr>
            <p:ph type="body" idx="1"/>
          </p:nvPr>
        </p:nvSpPr>
        <p:spPr>
          <a:xfrm>
            <a:off x="1305225" y="1448136"/>
            <a:ext cx="9698076" cy="4557180"/>
          </a:xfrm>
        </p:spPr>
        <p:txBody>
          <a:bodyPr/>
          <a:lstStyle/>
          <a:p>
            <a:pPr marL="0" indent="0">
              <a:lnSpc>
                <a:spcPct val="100000"/>
              </a:lnSpc>
              <a:buNone/>
            </a:pPr>
            <a:r>
              <a:rPr lang="zh-CN" altLang="en-US" sz="2400" b="0" dirty="0">
                <a:ea typeface="宋体" pitchFamily="2" charset="-122"/>
              </a:rPr>
              <a:t>对于字符串常量，可以把它看成一个无名字符数组，</a:t>
            </a:r>
            <a:r>
              <a:rPr lang="en-US" altLang="zh-CN" sz="2400" b="0" dirty="0">
                <a:ea typeface="宋体" pitchFamily="2" charset="-122"/>
              </a:rPr>
              <a:t>C</a:t>
            </a:r>
            <a:r>
              <a:rPr lang="zh-CN" altLang="en-US" sz="2400" b="0" dirty="0">
                <a:ea typeface="宋体" pitchFamily="2" charset="-122"/>
              </a:rPr>
              <a:t>编译程序会自动为它分配一个空间来存放这个常量，字符串常量的值是指向这个无名数组的第一个字符的指针，其类型是字符指针。</a:t>
            </a:r>
          </a:p>
          <a:p>
            <a:pPr marL="0" indent="0">
              <a:lnSpc>
                <a:spcPct val="100000"/>
              </a:lnSpc>
              <a:buNone/>
            </a:pPr>
            <a:r>
              <a:rPr lang="zh-CN" altLang="en-US" sz="2400" b="0" dirty="0">
                <a:ea typeface="宋体" pitchFamily="2" charset="-122"/>
              </a:rPr>
              <a:t>所以，</a:t>
            </a:r>
            <a:r>
              <a:rPr lang="en-US" altLang="zh-CN" sz="2400" b="0" dirty="0" err="1">
                <a:ea typeface="宋体" pitchFamily="2" charset="-122"/>
              </a:rPr>
              <a:t>printf</a:t>
            </a:r>
            <a:r>
              <a:rPr lang="en-US" altLang="zh-CN" sz="2400" b="0" dirty="0">
                <a:ea typeface="宋体" pitchFamily="2" charset="-122"/>
              </a:rPr>
              <a:t>(“a constant character string\n”); </a:t>
            </a:r>
            <a:r>
              <a:rPr lang="zh-CN" altLang="en-US" sz="2400" b="0" dirty="0">
                <a:ea typeface="宋体" pitchFamily="2" charset="-122"/>
              </a:rPr>
              <a:t>传递给函数的是字符串第一个字符的指针。</a:t>
            </a:r>
          </a:p>
          <a:p>
            <a:pPr marL="0" indent="0">
              <a:lnSpc>
                <a:spcPct val="80000"/>
              </a:lnSpc>
              <a:buNone/>
            </a:pPr>
            <a:endParaRPr lang="zh-CN" altLang="en-US" sz="2400" dirty="0">
              <a:ea typeface="宋体" pitchFamily="2" charset="-122"/>
            </a:endParaRPr>
          </a:p>
          <a:p>
            <a:pPr marL="0" indent="0">
              <a:lnSpc>
                <a:spcPct val="80000"/>
              </a:lnSpc>
              <a:buNone/>
            </a:pPr>
            <a:r>
              <a:rPr lang="zh-CN" altLang="en-US" sz="2400" dirty="0">
                <a:solidFill>
                  <a:srgbClr val="0033CC"/>
                </a:solidFill>
                <a:ea typeface="宋体" pitchFamily="2" charset="-122"/>
              </a:rPr>
              <a:t>注意：字符数组和字符指针使用时容易混淆。</a:t>
            </a:r>
            <a:endParaRPr lang="zh-CN" altLang="en-US" sz="2400" b="0" dirty="0">
              <a:solidFill>
                <a:srgbClr val="0033CC"/>
              </a:solidFill>
              <a:ea typeface="宋体" pitchFamily="2" charset="-122"/>
            </a:endParaRPr>
          </a:p>
          <a:p>
            <a:pPr marL="0" indent="0">
              <a:lnSpc>
                <a:spcPct val="80000"/>
              </a:lnSpc>
              <a:buNone/>
            </a:pPr>
            <a:r>
              <a:rPr lang="zh-CN" altLang="en-US" sz="2400" b="0" dirty="0">
                <a:ea typeface="宋体" pitchFamily="2" charset="-122"/>
              </a:rPr>
              <a:t>例：</a:t>
            </a:r>
          </a:p>
          <a:p>
            <a:pPr lvl="1">
              <a:lnSpc>
                <a:spcPct val="80000"/>
              </a:lnSpc>
              <a:buFont typeface="Wingdings" pitchFamily="2" charset="2"/>
              <a:buNone/>
            </a:pPr>
            <a:r>
              <a:rPr lang="en-US" altLang="zh-CN" sz="2400" b="1" dirty="0">
                <a:ea typeface="宋体" pitchFamily="2" charset="-122"/>
              </a:rPr>
              <a:t>char  *</a:t>
            </a:r>
            <a:r>
              <a:rPr lang="en-US" altLang="zh-CN" sz="2400" b="1" dirty="0" err="1">
                <a:ea typeface="宋体" pitchFamily="2" charset="-122"/>
              </a:rPr>
              <a:t>char_ptr</a:t>
            </a:r>
            <a:r>
              <a:rPr lang="en-US" altLang="zh-CN" sz="2400" b="1" dirty="0">
                <a:ea typeface="宋体" pitchFamily="2" charset="-122"/>
              </a:rPr>
              <a:t>, word[20];</a:t>
            </a:r>
          </a:p>
          <a:p>
            <a:pPr lvl="1">
              <a:lnSpc>
                <a:spcPct val="80000"/>
              </a:lnSpc>
              <a:buFont typeface="Wingdings" pitchFamily="2" charset="2"/>
              <a:buNone/>
            </a:pPr>
            <a:r>
              <a:rPr lang="en-US" altLang="zh-CN" sz="2400" b="1" dirty="0" err="1">
                <a:ea typeface="宋体" pitchFamily="2" charset="-122"/>
              </a:rPr>
              <a:t>char_ptr</a:t>
            </a:r>
            <a:r>
              <a:rPr lang="en-US" altLang="zh-CN" sz="2400" b="1" dirty="0">
                <a:ea typeface="宋体" pitchFamily="2" charset="-122"/>
              </a:rPr>
              <a:t> = “point to me”;		</a:t>
            </a:r>
          </a:p>
          <a:p>
            <a:pPr lvl="1">
              <a:lnSpc>
                <a:spcPct val="80000"/>
              </a:lnSpc>
              <a:buFont typeface="Wingdings" pitchFamily="2" charset="2"/>
              <a:buNone/>
            </a:pPr>
            <a:r>
              <a:rPr lang="en-US" altLang="zh-CN" sz="2400" b="1" dirty="0" smtClean="0">
                <a:ea typeface="宋体" pitchFamily="2" charset="-122"/>
              </a:rPr>
              <a:t>word </a:t>
            </a:r>
            <a:r>
              <a:rPr lang="en-US" altLang="zh-CN" sz="2400" b="1" dirty="0">
                <a:ea typeface="宋体" pitchFamily="2" charset="-122"/>
              </a:rPr>
              <a:t>= “you can‘t do this”;		</a:t>
            </a:r>
            <a:endParaRPr lang="en-US" altLang="zh-CN" sz="2400" dirty="0">
              <a:ea typeface="宋体" pitchFamily="2" charset="-122"/>
            </a:endParaRPr>
          </a:p>
        </p:txBody>
      </p:sp>
      <p:sp>
        <p:nvSpPr>
          <p:cNvPr id="59396" name="Rectangle 4"/>
          <p:cNvSpPr>
            <a:spLocks noChangeArrowheads="1"/>
          </p:cNvSpPr>
          <p:nvPr/>
        </p:nvSpPr>
        <p:spPr bwMode="auto">
          <a:xfrm>
            <a:off x="6967346" y="4726238"/>
            <a:ext cx="4324981" cy="848660"/>
          </a:xfrm>
          <a:prstGeom prst="rect">
            <a:avLst/>
          </a:prstGeom>
          <a:noFill/>
          <a:ln w="12700" cap="sq">
            <a:noFill/>
            <a:miter lim="800000"/>
            <a:headEnd type="none" w="sm" len="sm"/>
            <a:tailEnd type="none" w="sm" len="sm"/>
          </a:ln>
        </p:spPr>
        <p:txBody>
          <a:bodyPr wrap="square" lIns="108932" tIns="54466" rIns="108932" bIns="54466">
            <a:spAutoFit/>
          </a:bodyPr>
          <a:lstStyle/>
          <a:p>
            <a:pPr>
              <a:spcBef>
                <a:spcPct val="50000"/>
              </a:spcBef>
            </a:pPr>
            <a:r>
              <a:rPr lang="zh-CN" altLang="en-US" b="0" dirty="0">
                <a:solidFill>
                  <a:srgbClr val="0033CC"/>
                </a:solidFill>
                <a:latin typeface="Times New Roman" pitchFamily="18" charset="0"/>
              </a:rPr>
              <a:t>正确， 把字符串常量第一个字符指针赋给指针变量。</a:t>
            </a:r>
          </a:p>
        </p:txBody>
      </p:sp>
      <p:sp>
        <p:nvSpPr>
          <p:cNvPr id="59397" name="Rectangle 5"/>
          <p:cNvSpPr>
            <a:spLocks noChangeArrowheads="1"/>
          </p:cNvSpPr>
          <p:nvPr/>
        </p:nvSpPr>
        <p:spPr bwMode="auto">
          <a:xfrm>
            <a:off x="7159567" y="5806609"/>
            <a:ext cx="3392314" cy="479328"/>
          </a:xfrm>
          <a:prstGeom prst="rect">
            <a:avLst/>
          </a:prstGeom>
          <a:noFill/>
          <a:ln w="12700" cap="sq">
            <a:noFill/>
            <a:miter lim="800000"/>
            <a:headEnd type="none" w="sm" len="sm"/>
            <a:tailEnd type="none" w="sm" len="sm"/>
          </a:ln>
        </p:spPr>
        <p:txBody>
          <a:bodyPr lIns="108932" tIns="54466" rIns="108932" bIns="54466">
            <a:spAutoFit/>
          </a:bodyPr>
          <a:lstStyle/>
          <a:p>
            <a:pPr>
              <a:spcBef>
                <a:spcPct val="50000"/>
              </a:spcBef>
            </a:pPr>
            <a:r>
              <a:rPr lang="zh-CN" altLang="en-US" dirty="0">
                <a:solidFill>
                  <a:srgbClr val="FF0000"/>
                </a:solidFill>
                <a:latin typeface="Times New Roman" pitchFamily="18" charset="0"/>
              </a:rPr>
              <a:t>错误</a:t>
            </a:r>
            <a:r>
              <a:rPr lang="zh-CN" altLang="en-US" b="0" dirty="0">
                <a:latin typeface="Times New Roman" pitchFamily="18" charset="0"/>
              </a:rPr>
              <a:t>， </a:t>
            </a:r>
            <a:r>
              <a:rPr lang="en-US" altLang="zh-CN" b="0" dirty="0">
                <a:solidFill>
                  <a:srgbClr val="0033CC"/>
                </a:solidFill>
                <a:latin typeface="Times New Roman" pitchFamily="18" charset="0"/>
              </a:rPr>
              <a:t>word</a:t>
            </a:r>
            <a:r>
              <a:rPr lang="zh-CN" altLang="en-US" b="0" dirty="0">
                <a:solidFill>
                  <a:srgbClr val="0033CC"/>
                </a:solidFill>
                <a:latin typeface="Times New Roman" pitchFamily="18" charset="0"/>
              </a:rPr>
              <a:t>是常量</a:t>
            </a:r>
          </a:p>
        </p:txBody>
      </p:sp>
      <p:sp>
        <p:nvSpPr>
          <p:cNvPr id="59398" name="Rectangle 6"/>
          <p:cNvSpPr>
            <a:spLocks noChangeArrowheads="1"/>
          </p:cNvSpPr>
          <p:nvPr/>
        </p:nvSpPr>
        <p:spPr bwMode="auto">
          <a:xfrm>
            <a:off x="7204163" y="5816057"/>
            <a:ext cx="5051390" cy="479328"/>
          </a:xfrm>
          <a:prstGeom prst="rect">
            <a:avLst/>
          </a:prstGeom>
          <a:solidFill>
            <a:schemeClr val="accent1"/>
          </a:solidFill>
          <a:ln w="12700" cap="sq">
            <a:noFill/>
            <a:miter lim="800000"/>
            <a:headEnd type="none" w="sm" len="sm"/>
            <a:tailEnd type="none" w="sm" len="sm"/>
          </a:ln>
        </p:spPr>
        <p:txBody>
          <a:bodyPr lIns="108932" tIns="54466" rIns="108932" bIns="54466">
            <a:spAutoFit/>
          </a:bodyPr>
          <a:lstStyle/>
          <a:p>
            <a:pPr>
              <a:spcBef>
                <a:spcPct val="50000"/>
              </a:spcBef>
            </a:pPr>
            <a:r>
              <a:rPr lang="zh-CN" altLang="en-US" dirty="0">
                <a:latin typeface="Times New Roman" pitchFamily="18" charset="0"/>
              </a:rPr>
              <a:t>正确做法为</a:t>
            </a:r>
            <a:r>
              <a:rPr lang="en-US" altLang="zh-CN" dirty="0">
                <a:latin typeface="Times New Roman" pitchFamily="18" charset="0"/>
              </a:rPr>
              <a:t>:</a:t>
            </a:r>
            <a:r>
              <a:rPr lang="en-US" altLang="zh-CN" b="0" dirty="0" err="1">
                <a:latin typeface="Times New Roman" pitchFamily="18" charset="0"/>
              </a:rPr>
              <a:t>strcpy</a:t>
            </a:r>
            <a:r>
              <a:rPr lang="en-US" altLang="zh-CN" b="0" dirty="0">
                <a:latin typeface="Times New Roman" pitchFamily="18" charset="0"/>
              </a:rPr>
              <a:t>(word, “…”);</a:t>
            </a:r>
            <a:endParaRPr lang="en-US" altLang="zh-CN" b="0" dirty="0">
              <a:solidFill>
                <a:srgbClr val="0033CC"/>
              </a:solidFill>
              <a:latin typeface="Times New Roman" pitchFamily="18" charset="0"/>
            </a:endParaRPr>
          </a:p>
        </p:txBody>
      </p:sp>
      <p:sp>
        <p:nvSpPr>
          <p:cNvPr id="49161" name="TextBox 8"/>
          <p:cNvSpPr txBox="1">
            <a:spLocks noChangeArrowheads="1"/>
          </p:cNvSpPr>
          <p:nvPr/>
        </p:nvSpPr>
        <p:spPr bwMode="auto">
          <a:xfrm>
            <a:off x="8312339" y="5517840"/>
            <a:ext cx="220056" cy="479328"/>
          </a:xfrm>
          <a:prstGeom prst="rect">
            <a:avLst/>
          </a:prstGeom>
          <a:noFill/>
          <a:ln w="9525">
            <a:noFill/>
            <a:miter lim="800000"/>
            <a:headEnd/>
            <a:tailEnd/>
          </a:ln>
        </p:spPr>
        <p:txBody>
          <a:bodyPr wrap="none" lIns="108932" tIns="54466" rIns="108932" bIns="54466">
            <a:spAutoFit/>
          </a:bodyPr>
          <a:lstStyle/>
          <a:p>
            <a:endParaRPr lang="zh-CN" altLang="en-US"/>
          </a:p>
        </p:txBody>
      </p:sp>
      <p:sp>
        <p:nvSpPr>
          <p:cNvPr id="10" name="Rectangle 6"/>
          <p:cNvSpPr>
            <a:spLocks noChangeArrowheads="1"/>
          </p:cNvSpPr>
          <p:nvPr/>
        </p:nvSpPr>
        <p:spPr bwMode="auto">
          <a:xfrm>
            <a:off x="6678683" y="5"/>
            <a:ext cx="5526017" cy="1587323"/>
          </a:xfrm>
          <a:prstGeom prst="rect">
            <a:avLst/>
          </a:prstGeom>
          <a:solidFill>
            <a:schemeClr val="accent1"/>
          </a:solidFill>
          <a:ln w="12700" cap="sq">
            <a:noFill/>
            <a:miter lim="800000"/>
            <a:headEnd type="none" w="sm" len="sm"/>
            <a:tailEnd type="none" w="sm" len="sm"/>
          </a:ln>
        </p:spPr>
        <p:txBody>
          <a:bodyPr lIns="108932" tIns="54466" rIns="108932" bIns="54466">
            <a:spAutoFit/>
          </a:bodyPr>
          <a:lstStyle/>
          <a:p>
            <a:pPr>
              <a:spcBef>
                <a:spcPct val="50000"/>
              </a:spcBef>
            </a:pPr>
            <a:r>
              <a:rPr lang="en-US" altLang="zh-CN" dirty="0">
                <a:latin typeface="Times New Roman" pitchFamily="18" charset="0"/>
              </a:rPr>
              <a:t>char a[]=“hello”, *p=“hello”</a:t>
            </a:r>
            <a:r>
              <a:rPr lang="en-US" altLang="zh-CN" b="0" dirty="0">
                <a:latin typeface="Times New Roman" pitchFamily="18" charset="0"/>
              </a:rPr>
              <a:t>;</a:t>
            </a:r>
          </a:p>
          <a:p>
            <a:pPr>
              <a:spcBef>
                <a:spcPct val="50000"/>
              </a:spcBef>
            </a:pPr>
            <a:r>
              <a:rPr lang="en-US" altLang="zh-CN" b="0" dirty="0">
                <a:latin typeface="Times New Roman" pitchFamily="18" charset="0"/>
              </a:rPr>
              <a:t>a[0] = ‘b’;   </a:t>
            </a:r>
            <a:r>
              <a:rPr lang="en-US" altLang="zh-CN" b="0" dirty="0">
                <a:solidFill>
                  <a:srgbClr val="0033CC"/>
                </a:solidFill>
                <a:latin typeface="Times New Roman" pitchFamily="18" charset="0"/>
              </a:rPr>
              <a:t>	</a:t>
            </a:r>
            <a:r>
              <a:rPr lang="en-US" altLang="zh-CN" sz="2100" b="0" dirty="0">
                <a:solidFill>
                  <a:srgbClr val="0033CC"/>
                </a:solidFill>
                <a:latin typeface="Times New Roman" pitchFamily="18" charset="0"/>
              </a:rPr>
              <a:t>/*</a:t>
            </a:r>
            <a:r>
              <a:rPr lang="zh-CN" altLang="en-US" sz="2100" b="0" dirty="0">
                <a:solidFill>
                  <a:srgbClr val="0033CC"/>
                </a:solidFill>
                <a:latin typeface="Times New Roman" pitchFamily="18" charset="0"/>
              </a:rPr>
              <a:t>正确 </a:t>
            </a:r>
            <a:r>
              <a:rPr lang="en-US" altLang="zh-CN" sz="2100" b="0" dirty="0">
                <a:solidFill>
                  <a:srgbClr val="0033CC"/>
                </a:solidFill>
                <a:latin typeface="Times New Roman" pitchFamily="18" charset="0"/>
              </a:rPr>
              <a:t>*/</a:t>
            </a:r>
            <a:endParaRPr lang="en-US" altLang="zh-CN" b="0" dirty="0">
              <a:solidFill>
                <a:srgbClr val="0033CC"/>
              </a:solidFill>
              <a:latin typeface="Times New Roman" pitchFamily="18" charset="0"/>
            </a:endParaRPr>
          </a:p>
          <a:p>
            <a:pPr>
              <a:spcBef>
                <a:spcPct val="50000"/>
              </a:spcBef>
            </a:pPr>
            <a:r>
              <a:rPr lang="en-US" altLang="zh-CN" b="0" dirty="0">
                <a:latin typeface="Times New Roman" pitchFamily="18" charset="0"/>
              </a:rPr>
              <a:t>*p = ‘b’;  </a:t>
            </a:r>
            <a:r>
              <a:rPr lang="en-US" altLang="zh-CN" sz="2100" b="0" dirty="0">
                <a:solidFill>
                  <a:srgbClr val="0033CC"/>
                </a:solidFill>
                <a:latin typeface="Times New Roman" pitchFamily="18" charset="0"/>
              </a:rPr>
              <a:t>/*</a:t>
            </a:r>
            <a:r>
              <a:rPr lang="zh-CN" altLang="en-US" sz="2100" dirty="0">
                <a:solidFill>
                  <a:srgbClr val="C00000"/>
                </a:solidFill>
                <a:latin typeface="Times New Roman" pitchFamily="18" charset="0"/>
              </a:rPr>
              <a:t>错误，不能修改常量值</a:t>
            </a:r>
            <a:r>
              <a:rPr lang="en-US" altLang="zh-CN" sz="2100" b="0" dirty="0">
                <a:solidFill>
                  <a:srgbClr val="0033CC"/>
                </a:solidFill>
                <a:latin typeface="Times New Roman" pitchFamily="18" charset="0"/>
              </a:rPr>
              <a:t>*/</a:t>
            </a:r>
            <a:endParaRPr lang="en-US" altLang="zh-CN" b="0" dirty="0">
              <a:solidFill>
                <a:srgbClr val="0033CC"/>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 fill="hold"/>
                                        <p:tgtEl>
                                          <p:spTgt spid="59396"/>
                                        </p:tgtEl>
                                        <p:attrNameLst>
                                          <p:attrName>ppt_x</p:attrName>
                                        </p:attrNameLst>
                                      </p:cBhvr>
                                      <p:tavLst>
                                        <p:tav tm="0">
                                          <p:val>
                                            <p:strVal val="1+#ppt_w/2"/>
                                          </p:val>
                                        </p:tav>
                                        <p:tav tm="100000">
                                          <p:val>
                                            <p:strVal val="#ppt_x"/>
                                          </p:val>
                                        </p:tav>
                                      </p:tavLst>
                                    </p:anim>
                                    <p:anim calcmode="lin" valueType="num">
                                      <p:cBhvr additive="base">
                                        <p:cTn id="8" dur="500" fill="hold"/>
                                        <p:tgtEl>
                                          <p:spTgt spid="593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59397"/>
                                        </p:tgtEl>
                                        <p:attrNameLst>
                                          <p:attrName>style.visibility</p:attrName>
                                        </p:attrNameLst>
                                      </p:cBhvr>
                                      <p:to>
                                        <p:strVal val="visible"/>
                                      </p:to>
                                    </p:set>
                                    <p:anim calcmode="lin" valueType="num">
                                      <p:cBhvr additive="base">
                                        <p:cTn id="13" dur="500" fill="hold"/>
                                        <p:tgtEl>
                                          <p:spTgt spid="59397"/>
                                        </p:tgtEl>
                                        <p:attrNameLst>
                                          <p:attrName>ppt_x</p:attrName>
                                        </p:attrNameLst>
                                      </p:cBhvr>
                                      <p:tavLst>
                                        <p:tav tm="0">
                                          <p:val>
                                            <p:strVal val="1+#ppt_w/2"/>
                                          </p:val>
                                        </p:tav>
                                        <p:tav tm="100000">
                                          <p:val>
                                            <p:strVal val="#ppt_x"/>
                                          </p:val>
                                        </p:tav>
                                      </p:tavLst>
                                    </p:anim>
                                    <p:anim calcmode="lin" valueType="num">
                                      <p:cBhvr additive="base">
                                        <p:cTn id="14" dur="500" fill="hold"/>
                                        <p:tgtEl>
                                          <p:spTgt spid="593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rbrake.wav"/>
                                        </p:tgtEl>
                                      </p:cMediaNode>
                                    </p:audio>
                                  </p:subTnLst>
                                </p:cTn>
                              </p:par>
                            </p:childTnLst>
                          </p:cTn>
                        </p:par>
                      </p:childTnLst>
                    </p:cTn>
                  </p:par>
                  <p:par>
                    <p:cTn id="15" fill="hold">
                      <p:stCondLst>
                        <p:cond delay="indefinite"/>
                      </p:stCondLst>
                      <p:childTnLst>
                        <p:par>
                          <p:cTn id="16" fill="hold">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59398"/>
                                        </p:tgtEl>
                                        <p:attrNameLst>
                                          <p:attrName>style.visibility</p:attrName>
                                        </p:attrNameLst>
                                      </p:cBhvr>
                                      <p:to>
                                        <p:strVal val="visible"/>
                                      </p:to>
                                    </p:set>
                                    <p:anim calcmode="lin" valueType="num">
                                      <p:cBhvr additive="base">
                                        <p:cTn id="19" dur="500" fill="hold"/>
                                        <p:tgtEl>
                                          <p:spTgt spid="59398"/>
                                        </p:tgtEl>
                                        <p:attrNameLst>
                                          <p:attrName>ppt_x</p:attrName>
                                        </p:attrNameLst>
                                      </p:cBhvr>
                                      <p:tavLst>
                                        <p:tav tm="0">
                                          <p:val>
                                            <p:strVal val="1+#ppt_w/2"/>
                                          </p:val>
                                        </p:tav>
                                        <p:tav tm="100000">
                                          <p:val>
                                            <p:strVal val="#ppt_x"/>
                                          </p:val>
                                        </p:tav>
                                      </p:tavLst>
                                    </p:anim>
                                    <p:anim calcmode="lin" valueType="num">
                                      <p:cBhvr additive="base">
                                        <p:cTn id="20" dur="500" fill="hold"/>
                                        <p:tgtEl>
                                          <p:spTgt spid="593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rbrake.wav"/>
                                        </p:tgtEl>
                                      </p:cMediaNode>
                                    </p:audio>
                                  </p:subTnLst>
                                </p:cTn>
                              </p:par>
                            </p:childTnLst>
                          </p:cTn>
                        </p:par>
                      </p:childTnLst>
                    </p:cTn>
                  </p:par>
                  <p:par>
                    <p:cTn id="21" fill="hold">
                      <p:stCondLst>
                        <p:cond delay="indefinite"/>
                      </p:stCondLst>
                      <p:childTnLst>
                        <p:par>
                          <p:cTn id="22" fill="hold">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P spid="59398" grpId="0" animBg="1" autoUpdateAnimBg="0"/>
      <p:bldP spid="10"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灯片编号占位符 4"/>
          <p:cNvSpPr>
            <a:spLocks noGrp="1"/>
          </p:cNvSpPr>
          <p:nvPr>
            <p:ph type="sldNum" sz="quarter" idx="11"/>
          </p:nvPr>
        </p:nvSpPr>
        <p:spPr>
          <a:noFill/>
        </p:spPr>
        <p:txBody>
          <a:bodyPr/>
          <a:lstStyle/>
          <a:p>
            <a:fld id="{A93333CD-D0AA-4E82-97D6-2A36A29BA1F6}" type="slidenum">
              <a:rPr lang="en-US" altLang="zh-CN" smtClean="0"/>
              <a:pPr/>
              <a:t>72</a:t>
            </a:fld>
            <a:endParaRPr lang="en-US" altLang="zh-CN"/>
          </a:p>
        </p:txBody>
      </p:sp>
      <p:sp>
        <p:nvSpPr>
          <p:cNvPr id="50180" name="Rectangle 2"/>
          <p:cNvSpPr>
            <a:spLocks noGrp="1" noChangeArrowheads="1"/>
          </p:cNvSpPr>
          <p:nvPr>
            <p:ph type="title"/>
          </p:nvPr>
        </p:nvSpPr>
        <p:spPr/>
        <p:txBody>
          <a:bodyPr/>
          <a:lstStyle/>
          <a:p>
            <a:r>
              <a:rPr lang="zh-CN" altLang="en-US">
                <a:ea typeface="宋体" pitchFamily="2" charset="-122"/>
              </a:rPr>
              <a:t>指针和数组（续）</a:t>
            </a:r>
          </a:p>
        </p:txBody>
      </p:sp>
      <p:sp>
        <p:nvSpPr>
          <p:cNvPr id="50181" name="Rectangle 3"/>
          <p:cNvSpPr>
            <a:spLocks noGrp="1" noChangeArrowheads="1"/>
          </p:cNvSpPr>
          <p:nvPr>
            <p:ph type="body" idx="1"/>
          </p:nvPr>
        </p:nvSpPr>
        <p:spPr>
          <a:xfrm>
            <a:off x="1588094" y="1120301"/>
            <a:ext cx="9484069" cy="973364"/>
          </a:xfrm>
        </p:spPr>
        <p:txBody>
          <a:bodyPr/>
          <a:lstStyle/>
          <a:p>
            <a:pPr>
              <a:lnSpc>
                <a:spcPct val="100000"/>
              </a:lnSpc>
              <a:spcBef>
                <a:spcPct val="0"/>
              </a:spcBef>
              <a:buClrTx/>
              <a:buSzTx/>
              <a:buFontTx/>
              <a:buNone/>
            </a:pPr>
            <a:r>
              <a:rPr lang="zh-CN" altLang="en-US" sz="2100" b="0" dirty="0">
                <a:ea typeface="宋体" pitchFamily="2" charset="-122"/>
              </a:rPr>
              <a:t>假设：</a:t>
            </a:r>
            <a:r>
              <a:rPr lang="en-US" altLang="zh-CN" sz="2100" b="0" dirty="0" err="1">
                <a:ea typeface="宋体" pitchFamily="2" charset="-122"/>
              </a:rPr>
              <a:t>int</a:t>
            </a:r>
            <a:r>
              <a:rPr lang="en-US" altLang="zh-CN" sz="2100" b="0" dirty="0">
                <a:ea typeface="宋体" pitchFamily="2" charset="-122"/>
              </a:rPr>
              <a:t>  values[100], *</a:t>
            </a:r>
            <a:r>
              <a:rPr lang="en-US" altLang="zh-CN" sz="2100" b="0" dirty="0" err="1">
                <a:ea typeface="宋体" pitchFamily="2" charset="-122"/>
              </a:rPr>
              <a:t>intptr</a:t>
            </a:r>
            <a:r>
              <a:rPr lang="en-US" altLang="zh-CN" sz="2100" b="0" dirty="0">
                <a:ea typeface="宋体" pitchFamily="2" charset="-122"/>
              </a:rPr>
              <a:t> = values, </a:t>
            </a:r>
            <a:r>
              <a:rPr lang="en-US" altLang="zh-CN" sz="2100" b="0" dirty="0" err="1">
                <a:ea typeface="宋体" pitchFamily="2" charset="-122"/>
              </a:rPr>
              <a:t>i</a:t>
            </a:r>
            <a:r>
              <a:rPr lang="en-US" altLang="zh-CN" sz="2100" b="0" dirty="0">
                <a:ea typeface="宋体" pitchFamily="2" charset="-122"/>
              </a:rPr>
              <a:t>;</a:t>
            </a:r>
          </a:p>
          <a:p>
            <a:pPr algn="ctr">
              <a:lnSpc>
                <a:spcPct val="80000"/>
              </a:lnSpc>
              <a:buFont typeface="Wingdings" pitchFamily="2" charset="2"/>
              <a:buNone/>
            </a:pPr>
            <a:r>
              <a:rPr lang="zh-CN" altLang="en-US" sz="2400" b="0" dirty="0">
                <a:ea typeface="宋体" pitchFamily="2" charset="-122"/>
              </a:rPr>
              <a:t>表：指针与数组的关系</a:t>
            </a:r>
          </a:p>
        </p:txBody>
      </p:sp>
      <p:grpSp>
        <p:nvGrpSpPr>
          <p:cNvPr id="50183" name="Group 5"/>
          <p:cNvGrpSpPr>
            <a:grpSpLocks/>
          </p:cNvGrpSpPr>
          <p:nvPr/>
        </p:nvGrpSpPr>
        <p:grpSpPr bwMode="auto">
          <a:xfrm>
            <a:off x="1748954" y="2061642"/>
            <a:ext cx="8601868" cy="4650471"/>
            <a:chOff x="0" y="0"/>
            <a:chExt cx="2533" cy="2688"/>
          </a:xfrm>
        </p:grpSpPr>
        <p:grpSp>
          <p:nvGrpSpPr>
            <p:cNvPr id="50185" name="Group 6"/>
            <p:cNvGrpSpPr>
              <a:grpSpLocks/>
            </p:cNvGrpSpPr>
            <p:nvPr/>
          </p:nvGrpSpPr>
          <p:grpSpPr bwMode="auto">
            <a:xfrm>
              <a:off x="0" y="0"/>
              <a:ext cx="935" cy="384"/>
              <a:chOff x="0" y="0"/>
              <a:chExt cx="935" cy="384"/>
            </a:xfrm>
          </p:grpSpPr>
          <p:sp>
            <p:nvSpPr>
              <p:cNvPr id="50213" name="Rectangle 7"/>
              <p:cNvSpPr>
                <a:spLocks noChangeArrowheads="1"/>
              </p:cNvSpPr>
              <p:nvPr/>
            </p:nvSpPr>
            <p:spPr bwMode="auto">
              <a:xfrm>
                <a:off x="43" y="0"/>
                <a:ext cx="849" cy="384"/>
              </a:xfrm>
              <a:prstGeom prst="rect">
                <a:avLst/>
              </a:prstGeom>
              <a:noFill/>
              <a:ln w="12700" cap="sq">
                <a:noFill/>
                <a:miter lim="800000"/>
                <a:headEnd type="none" w="sm" len="sm"/>
                <a:tailEnd type="none" w="sm" len="sm"/>
              </a:ln>
            </p:spPr>
            <p:txBody>
              <a:bodyPr/>
              <a:lstStyle/>
              <a:p>
                <a:pPr algn="just"/>
                <a:r>
                  <a:rPr lang="zh-CN" altLang="en-US" sz="2100" dirty="0">
                    <a:latin typeface="Times New Roman" pitchFamily="18" charset="0"/>
                  </a:rPr>
                  <a:t>表达式</a:t>
                </a:r>
              </a:p>
              <a:p>
                <a:pPr algn="just"/>
                <a:endParaRPr lang="en-US" altLang="zh-CN" sz="2100" dirty="0">
                  <a:latin typeface="Times New Roman" pitchFamily="18" charset="0"/>
                </a:endParaRPr>
              </a:p>
            </p:txBody>
          </p:sp>
          <p:sp>
            <p:nvSpPr>
              <p:cNvPr id="50214" name="Rectangle 8"/>
              <p:cNvSpPr>
                <a:spLocks noChangeArrowheads="1"/>
              </p:cNvSpPr>
              <p:nvPr/>
            </p:nvSpPr>
            <p:spPr bwMode="auto">
              <a:xfrm>
                <a:off x="0" y="0"/>
                <a:ext cx="935" cy="384"/>
              </a:xfrm>
              <a:prstGeom prst="rect">
                <a:avLst/>
              </a:prstGeom>
              <a:noFill/>
              <a:ln w="7" cap="sq">
                <a:solidFill>
                  <a:srgbClr val="A0A0A0"/>
                </a:solidFill>
                <a:miter lim="800000"/>
                <a:headEnd type="none" w="sm" len="sm"/>
                <a:tailEnd type="none" w="sm" len="sm"/>
              </a:ln>
            </p:spPr>
            <p:txBody>
              <a:bodyPr/>
              <a:lstStyle/>
              <a:p>
                <a:endParaRPr lang="zh-CN" altLang="en-US" sz="2100"/>
              </a:p>
            </p:txBody>
          </p:sp>
        </p:grpSp>
        <p:grpSp>
          <p:nvGrpSpPr>
            <p:cNvPr id="50186" name="Group 9"/>
            <p:cNvGrpSpPr>
              <a:grpSpLocks/>
            </p:cNvGrpSpPr>
            <p:nvPr/>
          </p:nvGrpSpPr>
          <p:grpSpPr bwMode="auto">
            <a:xfrm>
              <a:off x="935" y="0"/>
              <a:ext cx="1598" cy="384"/>
              <a:chOff x="935" y="0"/>
              <a:chExt cx="1598" cy="384"/>
            </a:xfrm>
          </p:grpSpPr>
          <p:sp>
            <p:nvSpPr>
              <p:cNvPr id="50211" name="Rectangle 10"/>
              <p:cNvSpPr>
                <a:spLocks noChangeArrowheads="1"/>
              </p:cNvSpPr>
              <p:nvPr/>
            </p:nvSpPr>
            <p:spPr bwMode="auto">
              <a:xfrm>
                <a:off x="978" y="0"/>
                <a:ext cx="1512" cy="384"/>
              </a:xfrm>
              <a:prstGeom prst="rect">
                <a:avLst/>
              </a:prstGeom>
              <a:noFill/>
              <a:ln w="12700" cap="sq">
                <a:noFill/>
                <a:miter lim="800000"/>
                <a:headEnd type="none" w="sm" len="sm"/>
                <a:tailEnd type="none" w="sm" len="sm"/>
              </a:ln>
            </p:spPr>
            <p:txBody>
              <a:bodyPr/>
              <a:lstStyle/>
              <a:p>
                <a:pPr algn="just"/>
                <a:r>
                  <a:rPr lang="zh-CN" altLang="en-US" sz="2100">
                    <a:latin typeface="Times New Roman" pitchFamily="18" charset="0"/>
                  </a:rPr>
                  <a:t>值</a:t>
                </a:r>
              </a:p>
              <a:p>
                <a:pPr algn="just"/>
                <a:endParaRPr lang="en-US" altLang="zh-CN" sz="2100">
                  <a:latin typeface="Times New Roman" pitchFamily="18" charset="0"/>
                </a:endParaRPr>
              </a:p>
            </p:txBody>
          </p:sp>
          <p:sp>
            <p:nvSpPr>
              <p:cNvPr id="50212" name="Rectangle 11"/>
              <p:cNvSpPr>
                <a:spLocks noChangeArrowheads="1"/>
              </p:cNvSpPr>
              <p:nvPr/>
            </p:nvSpPr>
            <p:spPr bwMode="auto">
              <a:xfrm>
                <a:off x="935" y="0"/>
                <a:ext cx="1598" cy="384"/>
              </a:xfrm>
              <a:prstGeom prst="rect">
                <a:avLst/>
              </a:prstGeom>
              <a:noFill/>
              <a:ln w="7" cap="sq">
                <a:solidFill>
                  <a:srgbClr val="A0A0A0"/>
                </a:solidFill>
                <a:miter lim="800000"/>
                <a:headEnd type="none" w="sm" len="sm"/>
                <a:tailEnd type="none" w="sm" len="sm"/>
              </a:ln>
            </p:spPr>
            <p:txBody>
              <a:bodyPr/>
              <a:lstStyle/>
              <a:p>
                <a:endParaRPr lang="zh-CN" altLang="en-US" sz="2100"/>
              </a:p>
            </p:txBody>
          </p:sp>
        </p:grpSp>
        <p:grpSp>
          <p:nvGrpSpPr>
            <p:cNvPr id="50187" name="Group 12"/>
            <p:cNvGrpSpPr>
              <a:grpSpLocks/>
            </p:cNvGrpSpPr>
            <p:nvPr/>
          </p:nvGrpSpPr>
          <p:grpSpPr bwMode="auto">
            <a:xfrm>
              <a:off x="0" y="384"/>
              <a:ext cx="935" cy="576"/>
              <a:chOff x="0" y="384"/>
              <a:chExt cx="935" cy="576"/>
            </a:xfrm>
          </p:grpSpPr>
          <p:sp>
            <p:nvSpPr>
              <p:cNvPr id="50209" name="Rectangle 13"/>
              <p:cNvSpPr>
                <a:spLocks noChangeArrowheads="1"/>
              </p:cNvSpPr>
              <p:nvPr/>
            </p:nvSpPr>
            <p:spPr bwMode="auto">
              <a:xfrm>
                <a:off x="43" y="384"/>
                <a:ext cx="849" cy="576"/>
              </a:xfrm>
              <a:prstGeom prst="rect">
                <a:avLst/>
              </a:prstGeom>
              <a:noFill/>
              <a:ln w="12700" cap="sq">
                <a:noFill/>
                <a:miter lim="800000"/>
                <a:headEnd type="none" w="sm" len="sm"/>
                <a:tailEnd type="none" w="sm" len="sm"/>
              </a:ln>
            </p:spPr>
            <p:txBody>
              <a:bodyPr/>
              <a:lstStyle/>
              <a:p>
                <a:pPr algn="just"/>
                <a:r>
                  <a:rPr lang="en-US" altLang="zh-CN" sz="2100" b="0" dirty="0">
                    <a:latin typeface="Times New Roman" pitchFamily="18" charset="0"/>
                  </a:rPr>
                  <a:t>&amp;values[0]</a:t>
                </a:r>
              </a:p>
              <a:p>
                <a:pPr algn="just"/>
                <a:r>
                  <a:rPr lang="en-US" altLang="zh-CN" sz="2100" b="0" dirty="0">
                    <a:latin typeface="Times New Roman" pitchFamily="18" charset="0"/>
                  </a:rPr>
                  <a:t>values</a:t>
                </a:r>
              </a:p>
              <a:p>
                <a:pPr algn="just"/>
                <a:r>
                  <a:rPr lang="en-US" altLang="zh-CN" sz="2100" b="0" dirty="0" err="1">
                    <a:latin typeface="Times New Roman" pitchFamily="18" charset="0"/>
                  </a:rPr>
                  <a:t>intptr</a:t>
                </a:r>
                <a:endParaRPr lang="en-US" altLang="zh-CN" sz="2100" b="0" dirty="0">
                  <a:latin typeface="Times New Roman" pitchFamily="18" charset="0"/>
                </a:endParaRPr>
              </a:p>
              <a:p>
                <a:pPr algn="just"/>
                <a:endParaRPr lang="en-US" altLang="zh-CN" sz="2100" b="0" dirty="0">
                  <a:latin typeface="Times New Roman" pitchFamily="18" charset="0"/>
                </a:endParaRPr>
              </a:p>
            </p:txBody>
          </p:sp>
          <p:sp>
            <p:nvSpPr>
              <p:cNvPr id="50210" name="Rectangle 14"/>
              <p:cNvSpPr>
                <a:spLocks noChangeArrowheads="1"/>
              </p:cNvSpPr>
              <p:nvPr/>
            </p:nvSpPr>
            <p:spPr bwMode="auto">
              <a:xfrm>
                <a:off x="0" y="384"/>
                <a:ext cx="935" cy="576"/>
              </a:xfrm>
              <a:prstGeom prst="rect">
                <a:avLst/>
              </a:prstGeom>
              <a:noFill/>
              <a:ln w="7" cap="sq">
                <a:solidFill>
                  <a:srgbClr val="A0A0A0"/>
                </a:solidFill>
                <a:miter lim="800000"/>
                <a:headEnd type="none" w="sm" len="sm"/>
                <a:tailEnd type="none" w="sm" len="sm"/>
              </a:ln>
            </p:spPr>
            <p:txBody>
              <a:bodyPr/>
              <a:lstStyle/>
              <a:p>
                <a:endParaRPr lang="zh-CN" altLang="en-US" sz="2100"/>
              </a:p>
            </p:txBody>
          </p:sp>
        </p:grpSp>
        <p:grpSp>
          <p:nvGrpSpPr>
            <p:cNvPr id="50188" name="Group 15"/>
            <p:cNvGrpSpPr>
              <a:grpSpLocks/>
            </p:cNvGrpSpPr>
            <p:nvPr/>
          </p:nvGrpSpPr>
          <p:grpSpPr bwMode="auto">
            <a:xfrm>
              <a:off x="935" y="384"/>
              <a:ext cx="1598" cy="576"/>
              <a:chOff x="935" y="384"/>
              <a:chExt cx="1598" cy="576"/>
            </a:xfrm>
          </p:grpSpPr>
          <p:sp>
            <p:nvSpPr>
              <p:cNvPr id="50207" name="Rectangle 16"/>
              <p:cNvSpPr>
                <a:spLocks noChangeArrowheads="1"/>
              </p:cNvSpPr>
              <p:nvPr/>
            </p:nvSpPr>
            <p:spPr bwMode="auto">
              <a:xfrm>
                <a:off x="978" y="384"/>
                <a:ext cx="1512" cy="576"/>
              </a:xfrm>
              <a:prstGeom prst="rect">
                <a:avLst/>
              </a:prstGeom>
              <a:noFill/>
              <a:ln w="12700" cap="sq">
                <a:noFill/>
                <a:miter lim="800000"/>
                <a:headEnd type="none" w="sm" len="sm"/>
                <a:tailEnd type="none" w="sm" len="sm"/>
              </a:ln>
            </p:spPr>
            <p:txBody>
              <a:bodyPr/>
              <a:lstStyle/>
              <a:p>
                <a:pPr algn="just"/>
                <a:r>
                  <a:rPr lang="zh-CN" altLang="en-US" sz="2100" b="0" dirty="0">
                    <a:latin typeface="Times New Roman" pitchFamily="18" charset="0"/>
                  </a:rPr>
                  <a:t>指向</a:t>
                </a:r>
                <a:r>
                  <a:rPr lang="en-US" altLang="zh-CN" sz="2100" b="0" dirty="0">
                    <a:latin typeface="Times New Roman" pitchFamily="18" charset="0"/>
                  </a:rPr>
                  <a:t>values</a:t>
                </a:r>
                <a:r>
                  <a:rPr lang="zh-CN" altLang="en-US" sz="2100" b="0" dirty="0">
                    <a:latin typeface="Times New Roman" pitchFamily="18" charset="0"/>
                  </a:rPr>
                  <a:t>数组第一个元素的指针</a:t>
                </a:r>
              </a:p>
              <a:p>
                <a:pPr algn="just"/>
                <a:endParaRPr lang="en-US" altLang="zh-CN" sz="2100" b="0" dirty="0">
                  <a:latin typeface="Times New Roman" pitchFamily="18" charset="0"/>
                </a:endParaRPr>
              </a:p>
            </p:txBody>
          </p:sp>
          <p:sp>
            <p:nvSpPr>
              <p:cNvPr id="50208" name="Rectangle 17"/>
              <p:cNvSpPr>
                <a:spLocks noChangeArrowheads="1"/>
              </p:cNvSpPr>
              <p:nvPr/>
            </p:nvSpPr>
            <p:spPr bwMode="auto">
              <a:xfrm>
                <a:off x="935" y="384"/>
                <a:ext cx="1598" cy="576"/>
              </a:xfrm>
              <a:prstGeom prst="rect">
                <a:avLst/>
              </a:prstGeom>
              <a:noFill/>
              <a:ln w="7" cap="sq">
                <a:solidFill>
                  <a:srgbClr val="A0A0A0"/>
                </a:solidFill>
                <a:miter lim="800000"/>
                <a:headEnd type="none" w="sm" len="sm"/>
                <a:tailEnd type="none" w="sm" len="sm"/>
              </a:ln>
            </p:spPr>
            <p:txBody>
              <a:bodyPr/>
              <a:lstStyle/>
              <a:p>
                <a:endParaRPr lang="zh-CN" altLang="en-US" sz="2100"/>
              </a:p>
            </p:txBody>
          </p:sp>
        </p:grpSp>
        <p:grpSp>
          <p:nvGrpSpPr>
            <p:cNvPr id="50189" name="Group 18"/>
            <p:cNvGrpSpPr>
              <a:grpSpLocks/>
            </p:cNvGrpSpPr>
            <p:nvPr/>
          </p:nvGrpSpPr>
          <p:grpSpPr bwMode="auto">
            <a:xfrm>
              <a:off x="0" y="960"/>
              <a:ext cx="935" cy="576"/>
              <a:chOff x="0" y="960"/>
              <a:chExt cx="935" cy="576"/>
            </a:xfrm>
          </p:grpSpPr>
          <p:sp>
            <p:nvSpPr>
              <p:cNvPr id="50205" name="Rectangle 19"/>
              <p:cNvSpPr>
                <a:spLocks noChangeArrowheads="1"/>
              </p:cNvSpPr>
              <p:nvPr/>
            </p:nvSpPr>
            <p:spPr bwMode="auto">
              <a:xfrm>
                <a:off x="43" y="960"/>
                <a:ext cx="849" cy="576"/>
              </a:xfrm>
              <a:prstGeom prst="rect">
                <a:avLst/>
              </a:prstGeom>
              <a:noFill/>
              <a:ln w="12700" cap="sq">
                <a:noFill/>
                <a:miter lim="800000"/>
                <a:headEnd type="none" w="sm" len="sm"/>
                <a:tailEnd type="none" w="sm" len="sm"/>
              </a:ln>
            </p:spPr>
            <p:txBody>
              <a:bodyPr/>
              <a:lstStyle/>
              <a:p>
                <a:pPr algn="just"/>
                <a:r>
                  <a:rPr lang="en-US" altLang="zh-CN" sz="2100" b="0" dirty="0">
                    <a:latin typeface="Times New Roman" pitchFamily="18" charset="0"/>
                  </a:rPr>
                  <a:t>values[0]</a:t>
                </a:r>
              </a:p>
              <a:p>
                <a:pPr algn="just"/>
                <a:r>
                  <a:rPr lang="en-US" altLang="zh-CN" sz="2100" b="0" dirty="0">
                    <a:latin typeface="Times New Roman" pitchFamily="18" charset="0"/>
                  </a:rPr>
                  <a:t>*values</a:t>
                </a:r>
              </a:p>
              <a:p>
                <a:pPr algn="just"/>
                <a:r>
                  <a:rPr lang="en-US" altLang="zh-CN" sz="2100" b="0" dirty="0">
                    <a:latin typeface="Times New Roman" pitchFamily="18" charset="0"/>
                  </a:rPr>
                  <a:t>*</a:t>
                </a:r>
                <a:r>
                  <a:rPr lang="en-US" altLang="zh-CN" sz="2100" b="0" dirty="0" err="1">
                    <a:latin typeface="Times New Roman" pitchFamily="18" charset="0"/>
                  </a:rPr>
                  <a:t>intptr</a:t>
                </a:r>
                <a:endParaRPr lang="en-US" altLang="zh-CN" sz="2100" b="0" dirty="0">
                  <a:latin typeface="Times New Roman" pitchFamily="18" charset="0"/>
                </a:endParaRPr>
              </a:p>
              <a:p>
                <a:pPr algn="just"/>
                <a:endParaRPr lang="en-US" altLang="zh-CN" sz="2100" b="0" dirty="0">
                  <a:latin typeface="Times New Roman" pitchFamily="18" charset="0"/>
                </a:endParaRPr>
              </a:p>
            </p:txBody>
          </p:sp>
          <p:sp>
            <p:nvSpPr>
              <p:cNvPr id="50206" name="Rectangle 20"/>
              <p:cNvSpPr>
                <a:spLocks noChangeArrowheads="1"/>
              </p:cNvSpPr>
              <p:nvPr/>
            </p:nvSpPr>
            <p:spPr bwMode="auto">
              <a:xfrm>
                <a:off x="0" y="960"/>
                <a:ext cx="935" cy="576"/>
              </a:xfrm>
              <a:prstGeom prst="rect">
                <a:avLst/>
              </a:prstGeom>
              <a:noFill/>
              <a:ln w="7" cap="sq">
                <a:solidFill>
                  <a:srgbClr val="A0A0A0"/>
                </a:solidFill>
                <a:miter lim="800000"/>
                <a:headEnd type="none" w="sm" len="sm"/>
                <a:tailEnd type="none" w="sm" len="sm"/>
              </a:ln>
            </p:spPr>
            <p:txBody>
              <a:bodyPr/>
              <a:lstStyle/>
              <a:p>
                <a:endParaRPr lang="zh-CN" altLang="en-US" sz="2100"/>
              </a:p>
            </p:txBody>
          </p:sp>
        </p:grpSp>
        <p:grpSp>
          <p:nvGrpSpPr>
            <p:cNvPr id="50190" name="Group 21"/>
            <p:cNvGrpSpPr>
              <a:grpSpLocks/>
            </p:cNvGrpSpPr>
            <p:nvPr/>
          </p:nvGrpSpPr>
          <p:grpSpPr bwMode="auto">
            <a:xfrm>
              <a:off x="935" y="960"/>
              <a:ext cx="1598" cy="576"/>
              <a:chOff x="935" y="960"/>
              <a:chExt cx="1598" cy="576"/>
            </a:xfrm>
          </p:grpSpPr>
          <p:sp>
            <p:nvSpPr>
              <p:cNvPr id="50203" name="Rectangle 22"/>
              <p:cNvSpPr>
                <a:spLocks noChangeArrowheads="1"/>
              </p:cNvSpPr>
              <p:nvPr/>
            </p:nvSpPr>
            <p:spPr bwMode="auto">
              <a:xfrm>
                <a:off x="978" y="960"/>
                <a:ext cx="1512" cy="576"/>
              </a:xfrm>
              <a:prstGeom prst="rect">
                <a:avLst/>
              </a:prstGeom>
              <a:noFill/>
              <a:ln w="12700" cap="sq">
                <a:noFill/>
                <a:miter lim="800000"/>
                <a:headEnd type="none" w="sm" len="sm"/>
                <a:tailEnd type="none" w="sm" len="sm"/>
              </a:ln>
            </p:spPr>
            <p:txBody>
              <a:bodyPr/>
              <a:lstStyle/>
              <a:p>
                <a:pPr algn="just"/>
                <a:r>
                  <a:rPr lang="en-US" altLang="zh-CN" sz="2100" b="0" dirty="0">
                    <a:latin typeface="Times New Roman" pitchFamily="18" charset="0"/>
                  </a:rPr>
                  <a:t>values</a:t>
                </a:r>
                <a:r>
                  <a:rPr lang="zh-CN" altLang="en-US" sz="2100" b="0" dirty="0">
                    <a:latin typeface="Times New Roman" pitchFamily="18" charset="0"/>
                  </a:rPr>
                  <a:t>数组的第一个元素</a:t>
                </a:r>
              </a:p>
              <a:p>
                <a:pPr algn="just"/>
                <a:endParaRPr lang="en-US" altLang="zh-CN" sz="2100" b="0" dirty="0">
                  <a:latin typeface="Times New Roman" pitchFamily="18" charset="0"/>
                </a:endParaRPr>
              </a:p>
            </p:txBody>
          </p:sp>
          <p:sp>
            <p:nvSpPr>
              <p:cNvPr id="50204" name="Rectangle 23"/>
              <p:cNvSpPr>
                <a:spLocks noChangeArrowheads="1"/>
              </p:cNvSpPr>
              <p:nvPr/>
            </p:nvSpPr>
            <p:spPr bwMode="auto">
              <a:xfrm>
                <a:off x="935" y="960"/>
                <a:ext cx="1598" cy="576"/>
              </a:xfrm>
              <a:prstGeom prst="rect">
                <a:avLst/>
              </a:prstGeom>
              <a:noFill/>
              <a:ln w="7" cap="sq">
                <a:solidFill>
                  <a:srgbClr val="A0A0A0"/>
                </a:solidFill>
                <a:miter lim="800000"/>
                <a:headEnd type="none" w="sm" len="sm"/>
                <a:tailEnd type="none" w="sm" len="sm"/>
              </a:ln>
            </p:spPr>
            <p:txBody>
              <a:bodyPr/>
              <a:lstStyle/>
              <a:p>
                <a:endParaRPr lang="zh-CN" altLang="en-US" sz="2100"/>
              </a:p>
            </p:txBody>
          </p:sp>
        </p:grpSp>
        <p:grpSp>
          <p:nvGrpSpPr>
            <p:cNvPr id="50191" name="Group 24"/>
            <p:cNvGrpSpPr>
              <a:grpSpLocks/>
            </p:cNvGrpSpPr>
            <p:nvPr/>
          </p:nvGrpSpPr>
          <p:grpSpPr bwMode="auto">
            <a:xfrm>
              <a:off x="0" y="1536"/>
              <a:ext cx="935" cy="576"/>
              <a:chOff x="0" y="1536"/>
              <a:chExt cx="935" cy="576"/>
            </a:xfrm>
          </p:grpSpPr>
          <p:sp>
            <p:nvSpPr>
              <p:cNvPr id="50201" name="Rectangle 25"/>
              <p:cNvSpPr>
                <a:spLocks noChangeArrowheads="1"/>
              </p:cNvSpPr>
              <p:nvPr/>
            </p:nvSpPr>
            <p:spPr bwMode="auto">
              <a:xfrm>
                <a:off x="43" y="1536"/>
                <a:ext cx="849" cy="576"/>
              </a:xfrm>
              <a:prstGeom prst="rect">
                <a:avLst/>
              </a:prstGeom>
              <a:noFill/>
              <a:ln w="12700" cap="sq">
                <a:noFill/>
                <a:miter lim="800000"/>
                <a:headEnd type="none" w="sm" len="sm"/>
                <a:tailEnd type="none" w="sm" len="sm"/>
              </a:ln>
            </p:spPr>
            <p:txBody>
              <a:bodyPr/>
              <a:lstStyle/>
              <a:p>
                <a:pPr algn="just"/>
                <a:r>
                  <a:rPr lang="en-US" altLang="zh-CN" sz="2100" b="0">
                    <a:latin typeface="Times New Roman" pitchFamily="18" charset="0"/>
                  </a:rPr>
                  <a:t>&amp;values[i]</a:t>
                </a:r>
              </a:p>
              <a:p>
                <a:pPr algn="just"/>
                <a:r>
                  <a:rPr lang="en-US" altLang="zh-CN" sz="2100" b="0">
                    <a:latin typeface="Times New Roman" pitchFamily="18" charset="0"/>
                  </a:rPr>
                  <a:t>values+i</a:t>
                </a:r>
              </a:p>
              <a:p>
                <a:pPr algn="just"/>
                <a:r>
                  <a:rPr lang="en-US" altLang="zh-CN" sz="2100" b="0">
                    <a:latin typeface="Times New Roman" pitchFamily="18" charset="0"/>
                  </a:rPr>
                  <a:t>intptr+i</a:t>
                </a:r>
              </a:p>
              <a:p>
                <a:pPr algn="just"/>
                <a:endParaRPr lang="en-US" altLang="zh-CN" sz="2100" b="0">
                  <a:latin typeface="Times New Roman" pitchFamily="18" charset="0"/>
                </a:endParaRPr>
              </a:p>
            </p:txBody>
          </p:sp>
          <p:sp>
            <p:nvSpPr>
              <p:cNvPr id="50202" name="Rectangle 26"/>
              <p:cNvSpPr>
                <a:spLocks noChangeArrowheads="1"/>
              </p:cNvSpPr>
              <p:nvPr/>
            </p:nvSpPr>
            <p:spPr bwMode="auto">
              <a:xfrm>
                <a:off x="0" y="1536"/>
                <a:ext cx="935" cy="576"/>
              </a:xfrm>
              <a:prstGeom prst="rect">
                <a:avLst/>
              </a:prstGeom>
              <a:noFill/>
              <a:ln w="7" cap="sq">
                <a:solidFill>
                  <a:srgbClr val="A0A0A0"/>
                </a:solidFill>
                <a:miter lim="800000"/>
                <a:headEnd type="none" w="sm" len="sm"/>
                <a:tailEnd type="none" w="sm" len="sm"/>
              </a:ln>
            </p:spPr>
            <p:txBody>
              <a:bodyPr/>
              <a:lstStyle/>
              <a:p>
                <a:endParaRPr lang="zh-CN" altLang="en-US" sz="2100"/>
              </a:p>
            </p:txBody>
          </p:sp>
        </p:grpSp>
        <p:grpSp>
          <p:nvGrpSpPr>
            <p:cNvPr id="50192" name="Group 27"/>
            <p:cNvGrpSpPr>
              <a:grpSpLocks/>
            </p:cNvGrpSpPr>
            <p:nvPr/>
          </p:nvGrpSpPr>
          <p:grpSpPr bwMode="auto">
            <a:xfrm>
              <a:off x="935" y="1536"/>
              <a:ext cx="1598" cy="576"/>
              <a:chOff x="935" y="1536"/>
              <a:chExt cx="1598" cy="576"/>
            </a:xfrm>
          </p:grpSpPr>
          <p:sp>
            <p:nvSpPr>
              <p:cNvPr id="50199" name="Rectangle 28"/>
              <p:cNvSpPr>
                <a:spLocks noChangeArrowheads="1"/>
              </p:cNvSpPr>
              <p:nvPr/>
            </p:nvSpPr>
            <p:spPr bwMode="auto">
              <a:xfrm>
                <a:off x="978" y="1536"/>
                <a:ext cx="1512" cy="576"/>
              </a:xfrm>
              <a:prstGeom prst="rect">
                <a:avLst/>
              </a:prstGeom>
              <a:noFill/>
              <a:ln w="12700" cap="sq">
                <a:noFill/>
                <a:miter lim="800000"/>
                <a:headEnd type="none" w="sm" len="sm"/>
                <a:tailEnd type="none" w="sm" len="sm"/>
              </a:ln>
            </p:spPr>
            <p:txBody>
              <a:bodyPr/>
              <a:lstStyle/>
              <a:p>
                <a:pPr algn="just"/>
                <a:r>
                  <a:rPr lang="zh-CN" altLang="en-US" sz="2100" b="0">
                    <a:latin typeface="Times New Roman" pitchFamily="18" charset="0"/>
                  </a:rPr>
                  <a:t>指向</a:t>
                </a:r>
                <a:r>
                  <a:rPr lang="en-US" altLang="zh-CN" sz="2100" b="0">
                    <a:latin typeface="Times New Roman" pitchFamily="18" charset="0"/>
                  </a:rPr>
                  <a:t>values</a:t>
                </a:r>
                <a:r>
                  <a:rPr lang="zh-CN" altLang="en-US" sz="2100" b="0">
                    <a:latin typeface="Times New Roman" pitchFamily="18" charset="0"/>
                  </a:rPr>
                  <a:t>数组第</a:t>
                </a:r>
                <a:r>
                  <a:rPr lang="en-US" altLang="zh-CN" sz="2100" b="0">
                    <a:latin typeface="Times New Roman" pitchFamily="18" charset="0"/>
                  </a:rPr>
                  <a:t>i+1</a:t>
                </a:r>
                <a:r>
                  <a:rPr lang="zh-CN" altLang="en-US" sz="2100" b="0">
                    <a:latin typeface="Times New Roman" pitchFamily="18" charset="0"/>
                  </a:rPr>
                  <a:t>个元素的指针</a:t>
                </a:r>
              </a:p>
              <a:p>
                <a:pPr algn="just"/>
                <a:endParaRPr lang="en-US" altLang="zh-CN" sz="2100" b="0">
                  <a:latin typeface="Times New Roman" pitchFamily="18" charset="0"/>
                </a:endParaRPr>
              </a:p>
            </p:txBody>
          </p:sp>
          <p:sp>
            <p:nvSpPr>
              <p:cNvPr id="50200" name="Rectangle 29"/>
              <p:cNvSpPr>
                <a:spLocks noChangeArrowheads="1"/>
              </p:cNvSpPr>
              <p:nvPr/>
            </p:nvSpPr>
            <p:spPr bwMode="auto">
              <a:xfrm>
                <a:off x="935" y="1536"/>
                <a:ext cx="1598" cy="576"/>
              </a:xfrm>
              <a:prstGeom prst="rect">
                <a:avLst/>
              </a:prstGeom>
              <a:noFill/>
              <a:ln w="7" cap="sq">
                <a:solidFill>
                  <a:srgbClr val="A0A0A0"/>
                </a:solidFill>
                <a:miter lim="800000"/>
                <a:headEnd type="none" w="sm" len="sm"/>
                <a:tailEnd type="none" w="sm" len="sm"/>
              </a:ln>
            </p:spPr>
            <p:txBody>
              <a:bodyPr/>
              <a:lstStyle/>
              <a:p>
                <a:endParaRPr lang="zh-CN" altLang="en-US" sz="2100"/>
              </a:p>
            </p:txBody>
          </p:sp>
        </p:grpSp>
        <p:grpSp>
          <p:nvGrpSpPr>
            <p:cNvPr id="50193" name="Group 30"/>
            <p:cNvGrpSpPr>
              <a:grpSpLocks/>
            </p:cNvGrpSpPr>
            <p:nvPr/>
          </p:nvGrpSpPr>
          <p:grpSpPr bwMode="auto">
            <a:xfrm>
              <a:off x="0" y="2112"/>
              <a:ext cx="935" cy="576"/>
              <a:chOff x="0" y="2112"/>
              <a:chExt cx="935" cy="576"/>
            </a:xfrm>
          </p:grpSpPr>
          <p:sp>
            <p:nvSpPr>
              <p:cNvPr id="50197" name="Rectangle 31"/>
              <p:cNvSpPr>
                <a:spLocks noChangeArrowheads="1"/>
              </p:cNvSpPr>
              <p:nvPr/>
            </p:nvSpPr>
            <p:spPr bwMode="auto">
              <a:xfrm>
                <a:off x="43" y="2112"/>
                <a:ext cx="849" cy="576"/>
              </a:xfrm>
              <a:prstGeom prst="rect">
                <a:avLst/>
              </a:prstGeom>
              <a:noFill/>
              <a:ln w="12700" cap="sq">
                <a:noFill/>
                <a:miter lim="800000"/>
                <a:headEnd type="none" w="sm" len="sm"/>
                <a:tailEnd type="none" w="sm" len="sm"/>
              </a:ln>
            </p:spPr>
            <p:txBody>
              <a:bodyPr/>
              <a:lstStyle/>
              <a:p>
                <a:pPr algn="just"/>
                <a:r>
                  <a:rPr lang="en-US" altLang="zh-CN" sz="2100" b="0">
                    <a:latin typeface="Times New Roman" pitchFamily="18" charset="0"/>
                  </a:rPr>
                  <a:t>valuse[i]</a:t>
                </a:r>
              </a:p>
              <a:p>
                <a:pPr algn="just"/>
                <a:r>
                  <a:rPr lang="en-US" altLang="zh-CN" sz="2100" b="0">
                    <a:latin typeface="Times New Roman" pitchFamily="18" charset="0"/>
                  </a:rPr>
                  <a:t>*(values+i)</a:t>
                </a:r>
              </a:p>
              <a:p>
                <a:pPr algn="just"/>
                <a:r>
                  <a:rPr lang="en-US" altLang="zh-CN" sz="2100" b="0">
                    <a:latin typeface="Times New Roman" pitchFamily="18" charset="0"/>
                  </a:rPr>
                  <a:t>*(intptr+i), intptr[i]</a:t>
                </a:r>
              </a:p>
              <a:p>
                <a:pPr algn="just"/>
                <a:endParaRPr lang="en-US" altLang="zh-CN" sz="2100" b="0">
                  <a:latin typeface="Times New Roman" pitchFamily="18" charset="0"/>
                </a:endParaRPr>
              </a:p>
            </p:txBody>
          </p:sp>
          <p:sp>
            <p:nvSpPr>
              <p:cNvPr id="50198" name="Rectangle 32"/>
              <p:cNvSpPr>
                <a:spLocks noChangeArrowheads="1"/>
              </p:cNvSpPr>
              <p:nvPr/>
            </p:nvSpPr>
            <p:spPr bwMode="auto">
              <a:xfrm>
                <a:off x="0" y="2112"/>
                <a:ext cx="935" cy="576"/>
              </a:xfrm>
              <a:prstGeom prst="rect">
                <a:avLst/>
              </a:prstGeom>
              <a:noFill/>
              <a:ln w="7" cap="sq">
                <a:solidFill>
                  <a:srgbClr val="A0A0A0"/>
                </a:solidFill>
                <a:miter lim="800000"/>
                <a:headEnd type="none" w="sm" len="sm"/>
                <a:tailEnd type="none" w="sm" len="sm"/>
              </a:ln>
            </p:spPr>
            <p:txBody>
              <a:bodyPr/>
              <a:lstStyle/>
              <a:p>
                <a:endParaRPr lang="zh-CN" altLang="en-US" sz="2100"/>
              </a:p>
            </p:txBody>
          </p:sp>
        </p:grpSp>
        <p:grpSp>
          <p:nvGrpSpPr>
            <p:cNvPr id="50194" name="Group 33"/>
            <p:cNvGrpSpPr>
              <a:grpSpLocks/>
            </p:cNvGrpSpPr>
            <p:nvPr/>
          </p:nvGrpSpPr>
          <p:grpSpPr bwMode="auto">
            <a:xfrm>
              <a:off x="935" y="2112"/>
              <a:ext cx="1598" cy="576"/>
              <a:chOff x="935" y="2112"/>
              <a:chExt cx="1598" cy="576"/>
            </a:xfrm>
          </p:grpSpPr>
          <p:sp>
            <p:nvSpPr>
              <p:cNvPr id="50195" name="Rectangle 34"/>
              <p:cNvSpPr>
                <a:spLocks noChangeArrowheads="1"/>
              </p:cNvSpPr>
              <p:nvPr/>
            </p:nvSpPr>
            <p:spPr bwMode="auto">
              <a:xfrm>
                <a:off x="978" y="2112"/>
                <a:ext cx="1512" cy="576"/>
              </a:xfrm>
              <a:prstGeom prst="rect">
                <a:avLst/>
              </a:prstGeom>
              <a:noFill/>
              <a:ln w="12700" cap="sq">
                <a:noFill/>
                <a:miter lim="800000"/>
                <a:headEnd type="none" w="sm" len="sm"/>
                <a:tailEnd type="none" w="sm" len="sm"/>
              </a:ln>
            </p:spPr>
            <p:txBody>
              <a:bodyPr/>
              <a:lstStyle/>
              <a:p>
                <a:pPr algn="just"/>
                <a:r>
                  <a:rPr lang="en-US" altLang="zh-CN" sz="2100" b="0">
                    <a:latin typeface="Times New Roman" pitchFamily="18" charset="0"/>
                  </a:rPr>
                  <a:t>values</a:t>
                </a:r>
                <a:r>
                  <a:rPr lang="zh-CN" altLang="en-US" sz="2100" b="0">
                    <a:latin typeface="Times New Roman" pitchFamily="18" charset="0"/>
                  </a:rPr>
                  <a:t>数组的第</a:t>
                </a:r>
                <a:r>
                  <a:rPr lang="en-US" altLang="zh-CN" sz="2100" b="0">
                    <a:latin typeface="Times New Roman" pitchFamily="18" charset="0"/>
                  </a:rPr>
                  <a:t>i+1</a:t>
                </a:r>
                <a:r>
                  <a:rPr lang="zh-CN" altLang="en-US" sz="2100" b="0">
                    <a:latin typeface="Times New Roman" pitchFamily="18" charset="0"/>
                  </a:rPr>
                  <a:t>个元素</a:t>
                </a:r>
              </a:p>
              <a:p>
                <a:pPr algn="just"/>
                <a:endParaRPr lang="en-US" altLang="zh-CN" sz="2100" b="0">
                  <a:latin typeface="Times New Roman" pitchFamily="18" charset="0"/>
                </a:endParaRPr>
              </a:p>
            </p:txBody>
          </p:sp>
          <p:sp>
            <p:nvSpPr>
              <p:cNvPr id="50196" name="Rectangle 35"/>
              <p:cNvSpPr>
                <a:spLocks noChangeArrowheads="1"/>
              </p:cNvSpPr>
              <p:nvPr/>
            </p:nvSpPr>
            <p:spPr bwMode="auto">
              <a:xfrm>
                <a:off x="935" y="2112"/>
                <a:ext cx="1598" cy="576"/>
              </a:xfrm>
              <a:prstGeom prst="rect">
                <a:avLst/>
              </a:prstGeom>
              <a:noFill/>
              <a:ln w="7" cap="sq">
                <a:solidFill>
                  <a:srgbClr val="A0A0A0"/>
                </a:solidFill>
                <a:miter lim="800000"/>
                <a:headEnd type="none" w="sm" len="sm"/>
                <a:tailEnd type="none" w="sm" len="sm"/>
              </a:ln>
            </p:spPr>
            <p:txBody>
              <a:bodyPr/>
              <a:lstStyle/>
              <a:p>
                <a:endParaRPr lang="zh-CN" altLang="en-US" sz="2100"/>
              </a:p>
            </p:txBody>
          </p:sp>
        </p:gr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1296749" y="1268709"/>
            <a:ext cx="5661625" cy="4808064"/>
          </a:xfrm>
        </p:spPr>
        <p:txBody>
          <a:bodyPr/>
          <a:lstStyle/>
          <a:p>
            <a:pPr>
              <a:lnSpc>
                <a:spcPct val="70000"/>
              </a:lnSpc>
              <a:spcBef>
                <a:spcPts val="600"/>
              </a:spcBef>
              <a:buFont typeface="Wingdings" pitchFamily="2" charset="2"/>
              <a:buNone/>
            </a:pPr>
            <a:r>
              <a:rPr lang="zh-CN" altLang="en-US" sz="2200" b="0" dirty="0">
                <a:ea typeface="宋体" pitchFamily="2" charset="-122"/>
              </a:rPr>
              <a:t>例：用指针和数组两种方式实现</a:t>
            </a:r>
            <a:r>
              <a:rPr lang="en-US" altLang="zh-CN" sz="2200" b="0" dirty="0" err="1">
                <a:ea typeface="宋体" pitchFamily="2" charset="-122"/>
              </a:rPr>
              <a:t>strlen</a:t>
            </a:r>
            <a:r>
              <a:rPr lang="zh-CN" altLang="en-US" sz="2200" b="0" dirty="0">
                <a:ea typeface="宋体" pitchFamily="2" charset="-122"/>
              </a:rPr>
              <a:t>函数</a:t>
            </a:r>
          </a:p>
          <a:p>
            <a:pPr>
              <a:lnSpc>
                <a:spcPct val="70000"/>
              </a:lnSpc>
              <a:spcBef>
                <a:spcPts val="600"/>
              </a:spcBef>
              <a:buFont typeface="Wingdings" pitchFamily="2" charset="2"/>
              <a:buNone/>
            </a:pPr>
            <a:r>
              <a:rPr lang="en-US" altLang="zh-CN" sz="2200" b="0" dirty="0">
                <a:ea typeface="宋体" pitchFamily="2" charset="-122"/>
              </a:rPr>
              <a:t>1) </a:t>
            </a:r>
            <a:r>
              <a:rPr lang="zh-CN" altLang="en-US" sz="2200" b="0" dirty="0">
                <a:ea typeface="宋体" pitchFamily="2" charset="-122"/>
              </a:rPr>
              <a:t>数组方式</a:t>
            </a:r>
          </a:p>
          <a:p>
            <a:pPr lvl="1">
              <a:lnSpc>
                <a:spcPct val="70000"/>
              </a:lnSpc>
              <a:spcBef>
                <a:spcPts val="600"/>
              </a:spcBef>
              <a:buFont typeface="Wingdings" pitchFamily="2" charset="2"/>
              <a:buNone/>
            </a:pPr>
            <a:r>
              <a:rPr lang="en-US" altLang="zh-CN" sz="2200" dirty="0" err="1">
                <a:ea typeface="宋体" pitchFamily="2" charset="-122"/>
              </a:rPr>
              <a:t>int</a:t>
            </a:r>
            <a:r>
              <a:rPr lang="en-US" altLang="zh-CN" sz="2200" dirty="0">
                <a:ea typeface="宋体" pitchFamily="2" charset="-122"/>
              </a:rPr>
              <a:t> </a:t>
            </a:r>
            <a:r>
              <a:rPr lang="en-US" altLang="zh-CN" sz="2200" dirty="0" err="1">
                <a:ea typeface="宋体" pitchFamily="2" charset="-122"/>
              </a:rPr>
              <a:t>strlen</a:t>
            </a:r>
            <a:r>
              <a:rPr lang="en-US" altLang="zh-CN" sz="2200" dirty="0">
                <a:ea typeface="宋体" pitchFamily="2" charset="-122"/>
              </a:rPr>
              <a:t>( char s[ ])</a:t>
            </a:r>
          </a:p>
          <a:p>
            <a:pPr lvl="1">
              <a:lnSpc>
                <a:spcPct val="70000"/>
              </a:lnSpc>
              <a:spcBef>
                <a:spcPts val="600"/>
              </a:spcBef>
              <a:buFont typeface="Wingdings" pitchFamily="2" charset="2"/>
              <a:buNone/>
            </a:pPr>
            <a:r>
              <a:rPr lang="en-US" altLang="zh-CN" sz="2200" dirty="0">
                <a:ea typeface="宋体" pitchFamily="2" charset="-122"/>
              </a:rPr>
              <a:t>{</a:t>
            </a:r>
          </a:p>
          <a:p>
            <a:pPr lvl="2" indent="0">
              <a:lnSpc>
                <a:spcPct val="80000"/>
              </a:lnSpc>
              <a:spcBef>
                <a:spcPts val="600"/>
              </a:spcBef>
              <a:buNone/>
            </a:pPr>
            <a:r>
              <a:rPr lang="en-US" altLang="zh-CN" sz="2200" dirty="0" err="1">
                <a:ea typeface="宋体" pitchFamily="2" charset="-122"/>
              </a:rPr>
              <a:t>int</a:t>
            </a:r>
            <a:r>
              <a:rPr lang="en-US" altLang="zh-CN" sz="2200" dirty="0">
                <a:ea typeface="宋体" pitchFamily="2" charset="-122"/>
              </a:rPr>
              <a:t> n = 0;</a:t>
            </a:r>
          </a:p>
          <a:p>
            <a:pPr lvl="2" indent="0">
              <a:lnSpc>
                <a:spcPct val="80000"/>
              </a:lnSpc>
              <a:spcBef>
                <a:spcPts val="600"/>
              </a:spcBef>
              <a:buNone/>
            </a:pPr>
            <a:r>
              <a:rPr lang="en-US" altLang="zh-CN" sz="2200" dirty="0">
                <a:ea typeface="宋体" pitchFamily="2" charset="-122"/>
              </a:rPr>
              <a:t>while(s[n] != ‘\0’)</a:t>
            </a:r>
          </a:p>
          <a:p>
            <a:pPr lvl="3" indent="0">
              <a:lnSpc>
                <a:spcPct val="80000"/>
              </a:lnSpc>
              <a:spcBef>
                <a:spcPts val="600"/>
              </a:spcBef>
            </a:pPr>
            <a:r>
              <a:rPr lang="en-US" altLang="zh-CN" sz="2200" dirty="0">
                <a:ea typeface="宋体" pitchFamily="2" charset="-122"/>
              </a:rPr>
              <a:t>    ++n;</a:t>
            </a:r>
          </a:p>
          <a:p>
            <a:pPr lvl="2" indent="0">
              <a:lnSpc>
                <a:spcPct val="80000"/>
              </a:lnSpc>
              <a:spcBef>
                <a:spcPts val="600"/>
              </a:spcBef>
              <a:buNone/>
            </a:pPr>
            <a:r>
              <a:rPr lang="en-US" altLang="zh-CN" sz="2200" dirty="0">
                <a:ea typeface="宋体" pitchFamily="2" charset="-122"/>
              </a:rPr>
              <a:t>return (n);</a:t>
            </a:r>
          </a:p>
          <a:p>
            <a:pPr lvl="1">
              <a:lnSpc>
                <a:spcPct val="70000"/>
              </a:lnSpc>
              <a:spcBef>
                <a:spcPts val="600"/>
              </a:spcBef>
              <a:buFont typeface="Wingdings" pitchFamily="2" charset="2"/>
              <a:buNone/>
            </a:pPr>
            <a:r>
              <a:rPr lang="en-US" altLang="zh-CN" sz="2200" dirty="0">
                <a:ea typeface="宋体" pitchFamily="2" charset="-122"/>
              </a:rPr>
              <a:t>}</a:t>
            </a:r>
          </a:p>
          <a:p>
            <a:pPr>
              <a:lnSpc>
                <a:spcPct val="70000"/>
              </a:lnSpc>
              <a:spcBef>
                <a:spcPts val="600"/>
              </a:spcBef>
              <a:buFont typeface="Wingdings" pitchFamily="2" charset="2"/>
              <a:buNone/>
            </a:pPr>
            <a:r>
              <a:rPr lang="en-US" altLang="zh-CN" sz="2200" b="0" dirty="0">
                <a:ea typeface="宋体" pitchFamily="2" charset="-122"/>
              </a:rPr>
              <a:t>2) </a:t>
            </a:r>
            <a:r>
              <a:rPr lang="zh-CN" altLang="en-US" sz="2200" b="0" dirty="0">
                <a:ea typeface="宋体" pitchFamily="2" charset="-122"/>
              </a:rPr>
              <a:t>指针方式</a:t>
            </a:r>
          </a:p>
          <a:p>
            <a:pPr lvl="1">
              <a:lnSpc>
                <a:spcPct val="70000"/>
              </a:lnSpc>
              <a:spcBef>
                <a:spcPts val="600"/>
              </a:spcBef>
              <a:buFont typeface="Wingdings" pitchFamily="2" charset="2"/>
              <a:buNone/>
            </a:pPr>
            <a:r>
              <a:rPr lang="en-US" altLang="zh-CN" sz="2200" dirty="0" err="1">
                <a:ea typeface="宋体" pitchFamily="2" charset="-122"/>
              </a:rPr>
              <a:t>int</a:t>
            </a:r>
            <a:r>
              <a:rPr lang="en-US" altLang="zh-CN" sz="2200" dirty="0">
                <a:ea typeface="宋体" pitchFamily="2" charset="-122"/>
              </a:rPr>
              <a:t> </a:t>
            </a:r>
            <a:r>
              <a:rPr lang="en-US" altLang="zh-CN" sz="2200" dirty="0" err="1">
                <a:ea typeface="宋体" pitchFamily="2" charset="-122"/>
              </a:rPr>
              <a:t>strlen</a:t>
            </a:r>
            <a:r>
              <a:rPr lang="en-US" altLang="zh-CN" sz="2200" dirty="0">
                <a:ea typeface="宋体" pitchFamily="2" charset="-122"/>
              </a:rPr>
              <a:t>(char *s)</a:t>
            </a:r>
          </a:p>
          <a:p>
            <a:pPr lvl="1">
              <a:lnSpc>
                <a:spcPct val="70000"/>
              </a:lnSpc>
              <a:spcBef>
                <a:spcPts val="600"/>
              </a:spcBef>
              <a:buFont typeface="Wingdings" pitchFamily="2" charset="2"/>
              <a:buNone/>
            </a:pPr>
            <a:r>
              <a:rPr lang="en-US" altLang="zh-CN" sz="2200" dirty="0">
                <a:ea typeface="宋体" pitchFamily="2" charset="-122"/>
              </a:rPr>
              <a:t>{</a:t>
            </a:r>
          </a:p>
          <a:p>
            <a:pPr lvl="2" indent="0">
              <a:lnSpc>
                <a:spcPct val="80000"/>
              </a:lnSpc>
              <a:spcBef>
                <a:spcPts val="600"/>
              </a:spcBef>
              <a:buNone/>
            </a:pPr>
            <a:r>
              <a:rPr lang="en-US" altLang="zh-CN" sz="2200" dirty="0" err="1">
                <a:ea typeface="宋体" pitchFamily="2" charset="-122"/>
              </a:rPr>
              <a:t>int</a:t>
            </a:r>
            <a:r>
              <a:rPr lang="en-US" altLang="zh-CN" sz="2200" dirty="0">
                <a:ea typeface="宋体" pitchFamily="2" charset="-122"/>
              </a:rPr>
              <a:t> n;</a:t>
            </a:r>
          </a:p>
          <a:p>
            <a:pPr lvl="2" indent="0">
              <a:lnSpc>
                <a:spcPct val="80000"/>
              </a:lnSpc>
              <a:spcBef>
                <a:spcPts val="600"/>
              </a:spcBef>
              <a:buNone/>
            </a:pPr>
            <a:r>
              <a:rPr lang="en-US" altLang="zh-CN" sz="2200" dirty="0">
                <a:ea typeface="宋体" pitchFamily="2" charset="-122"/>
              </a:rPr>
              <a:t>for(n=0; *s != ‘\0’; s++)</a:t>
            </a:r>
          </a:p>
          <a:p>
            <a:pPr lvl="3" indent="0">
              <a:lnSpc>
                <a:spcPct val="80000"/>
              </a:lnSpc>
              <a:spcBef>
                <a:spcPts val="600"/>
              </a:spcBef>
            </a:pPr>
            <a:r>
              <a:rPr lang="en-US" altLang="zh-CN" sz="2200" dirty="0">
                <a:ea typeface="宋体" pitchFamily="2" charset="-122"/>
              </a:rPr>
              <a:t>    n++;</a:t>
            </a:r>
          </a:p>
          <a:p>
            <a:pPr lvl="2" indent="0">
              <a:lnSpc>
                <a:spcPct val="80000"/>
              </a:lnSpc>
              <a:spcBef>
                <a:spcPts val="600"/>
              </a:spcBef>
              <a:buNone/>
            </a:pPr>
            <a:r>
              <a:rPr lang="en-US" altLang="zh-CN" sz="2200" dirty="0">
                <a:ea typeface="宋体" pitchFamily="2" charset="-122"/>
              </a:rPr>
              <a:t>return (n);</a:t>
            </a:r>
          </a:p>
          <a:p>
            <a:pPr lvl="1">
              <a:lnSpc>
                <a:spcPct val="70000"/>
              </a:lnSpc>
              <a:spcBef>
                <a:spcPts val="600"/>
              </a:spcBef>
              <a:buFont typeface="Wingdings" pitchFamily="2" charset="2"/>
              <a:buNone/>
            </a:pPr>
            <a:r>
              <a:rPr lang="en-US" altLang="zh-CN" sz="2200" dirty="0">
                <a:ea typeface="宋体" pitchFamily="2" charset="-122"/>
              </a:rPr>
              <a:t>}</a:t>
            </a:r>
          </a:p>
        </p:txBody>
      </p:sp>
      <p:sp>
        <p:nvSpPr>
          <p:cNvPr id="61444" name="Text Box 4"/>
          <p:cNvSpPr txBox="1">
            <a:spLocks noChangeArrowheads="1"/>
          </p:cNvSpPr>
          <p:nvPr/>
        </p:nvSpPr>
        <p:spPr bwMode="auto">
          <a:xfrm>
            <a:off x="6485866" y="1341752"/>
            <a:ext cx="4591594" cy="5249864"/>
          </a:xfrm>
          <a:prstGeom prst="rect">
            <a:avLst/>
          </a:prstGeom>
          <a:noFill/>
          <a:ln w="12700" cap="sq">
            <a:noFill/>
            <a:miter lim="800000"/>
            <a:headEnd type="none" w="sm" len="sm"/>
            <a:tailEnd type="none" w="sm" len="sm"/>
          </a:ln>
        </p:spPr>
        <p:txBody>
          <a:bodyPr lIns="108932" tIns="54466" rIns="108932" bIns="54466">
            <a:spAutoFit/>
          </a:bodyPr>
          <a:lstStyle/>
          <a:p>
            <a:pPr algn="just">
              <a:lnSpc>
                <a:spcPct val="80000"/>
              </a:lnSpc>
              <a:spcBef>
                <a:spcPts val="600"/>
              </a:spcBef>
            </a:pPr>
            <a:r>
              <a:rPr lang="en-US" altLang="zh-CN" sz="2200" b="0" dirty="0">
                <a:latin typeface="Times New Roman" pitchFamily="18" charset="0"/>
              </a:rPr>
              <a:t>main( )</a:t>
            </a:r>
          </a:p>
          <a:p>
            <a:pPr algn="just">
              <a:lnSpc>
                <a:spcPct val="80000"/>
              </a:lnSpc>
              <a:spcBef>
                <a:spcPts val="600"/>
              </a:spcBef>
            </a:pPr>
            <a:r>
              <a:rPr lang="en-US" altLang="zh-CN" sz="2200" b="0" dirty="0">
                <a:latin typeface="Times New Roman" pitchFamily="18" charset="0"/>
              </a:rPr>
              <a:t>{</a:t>
            </a:r>
          </a:p>
          <a:p>
            <a:pPr lvl="1" algn="just">
              <a:lnSpc>
                <a:spcPct val="80000"/>
              </a:lnSpc>
              <a:spcBef>
                <a:spcPts val="600"/>
              </a:spcBef>
            </a:pPr>
            <a:r>
              <a:rPr lang="en-US" altLang="zh-CN" sz="2200" b="0" dirty="0">
                <a:latin typeface="Times New Roman" pitchFamily="18" charset="0"/>
              </a:rPr>
              <a:t>char </a:t>
            </a:r>
            <a:r>
              <a:rPr lang="en-US" altLang="zh-CN" sz="2200" b="0" dirty="0" err="1">
                <a:latin typeface="Times New Roman" pitchFamily="18" charset="0"/>
              </a:rPr>
              <a:t>st</a:t>
            </a:r>
            <a:r>
              <a:rPr lang="en-US" altLang="zh-CN" sz="2200" b="0" dirty="0">
                <a:latin typeface="Times New Roman" pitchFamily="18" charset="0"/>
              </a:rPr>
              <a:t>[100];</a:t>
            </a:r>
          </a:p>
          <a:p>
            <a:pPr lvl="1" algn="just">
              <a:lnSpc>
                <a:spcPct val="80000"/>
              </a:lnSpc>
              <a:spcBef>
                <a:spcPts val="600"/>
              </a:spcBef>
            </a:pPr>
            <a:r>
              <a:rPr lang="en-US" altLang="zh-CN" sz="2200" b="0" dirty="0" err="1">
                <a:latin typeface="Times New Roman" pitchFamily="18" charset="0"/>
              </a:rPr>
              <a:t>scanf</a:t>
            </a:r>
            <a:r>
              <a:rPr lang="en-US" altLang="zh-CN" sz="2200" b="0" dirty="0">
                <a:latin typeface="Times New Roman" pitchFamily="18" charset="0"/>
              </a:rPr>
              <a:t>(“%s”, </a:t>
            </a:r>
            <a:r>
              <a:rPr lang="en-US" altLang="zh-CN" sz="2200" b="0" dirty="0" err="1">
                <a:latin typeface="Times New Roman" pitchFamily="18" charset="0"/>
              </a:rPr>
              <a:t>st</a:t>
            </a:r>
            <a:r>
              <a:rPr lang="en-US" altLang="zh-CN" sz="2200" b="0" dirty="0">
                <a:latin typeface="Times New Roman" pitchFamily="18" charset="0"/>
              </a:rPr>
              <a:t>);</a:t>
            </a:r>
          </a:p>
          <a:p>
            <a:pPr lvl="1" algn="just">
              <a:lnSpc>
                <a:spcPct val="80000"/>
              </a:lnSpc>
              <a:spcBef>
                <a:spcPts val="600"/>
              </a:spcBef>
            </a:pPr>
            <a:r>
              <a:rPr lang="en-US" altLang="zh-CN" sz="2200" b="0" dirty="0" err="1">
                <a:latin typeface="Times New Roman" pitchFamily="18" charset="0"/>
              </a:rPr>
              <a:t>printf</a:t>
            </a:r>
            <a:r>
              <a:rPr lang="en-US" altLang="zh-CN" sz="2200" b="0" dirty="0">
                <a:latin typeface="Times New Roman" pitchFamily="18" charset="0"/>
              </a:rPr>
              <a:t>(“%d\n”, </a:t>
            </a:r>
            <a:r>
              <a:rPr lang="en-US" altLang="zh-CN" sz="2200" b="0" dirty="0" err="1">
                <a:latin typeface="Times New Roman" pitchFamily="18" charset="0"/>
              </a:rPr>
              <a:t>strlen</a:t>
            </a:r>
            <a:r>
              <a:rPr lang="en-US" altLang="zh-CN" sz="2200" b="0" dirty="0">
                <a:latin typeface="Times New Roman" pitchFamily="18" charset="0"/>
              </a:rPr>
              <a:t>(</a:t>
            </a:r>
            <a:r>
              <a:rPr lang="en-US" altLang="zh-CN" sz="2200" b="0" dirty="0" err="1">
                <a:latin typeface="Times New Roman" pitchFamily="18" charset="0"/>
              </a:rPr>
              <a:t>st</a:t>
            </a:r>
            <a:r>
              <a:rPr lang="en-US" altLang="zh-CN" sz="2200" b="0" dirty="0">
                <a:latin typeface="Times New Roman" pitchFamily="18" charset="0"/>
              </a:rPr>
              <a:t>));</a:t>
            </a:r>
          </a:p>
          <a:p>
            <a:pPr algn="just">
              <a:lnSpc>
                <a:spcPct val="80000"/>
              </a:lnSpc>
              <a:spcBef>
                <a:spcPts val="600"/>
              </a:spcBef>
            </a:pPr>
            <a:r>
              <a:rPr lang="en-US" altLang="zh-CN" sz="2200" b="0" dirty="0">
                <a:latin typeface="Times New Roman" pitchFamily="18" charset="0"/>
              </a:rPr>
              <a:t>}</a:t>
            </a:r>
          </a:p>
          <a:p>
            <a:pPr algn="just">
              <a:lnSpc>
                <a:spcPct val="80000"/>
              </a:lnSpc>
              <a:spcBef>
                <a:spcPts val="600"/>
              </a:spcBef>
            </a:pPr>
            <a:r>
              <a:rPr lang="zh-CN" altLang="en-US" sz="2200" b="0" dirty="0">
                <a:latin typeface="Times New Roman" pitchFamily="18" charset="0"/>
              </a:rPr>
              <a:t>或</a:t>
            </a:r>
          </a:p>
          <a:p>
            <a:pPr algn="just">
              <a:lnSpc>
                <a:spcPct val="80000"/>
              </a:lnSpc>
              <a:spcBef>
                <a:spcPts val="600"/>
              </a:spcBef>
            </a:pPr>
            <a:r>
              <a:rPr lang="en-US" altLang="zh-CN" sz="2200" b="0" dirty="0">
                <a:latin typeface="Times New Roman" pitchFamily="18" charset="0"/>
              </a:rPr>
              <a:t>main( )</a:t>
            </a:r>
          </a:p>
          <a:p>
            <a:pPr algn="just">
              <a:lnSpc>
                <a:spcPct val="80000"/>
              </a:lnSpc>
              <a:spcBef>
                <a:spcPts val="600"/>
              </a:spcBef>
            </a:pPr>
            <a:r>
              <a:rPr lang="en-US" altLang="zh-CN" sz="2200" b="0" dirty="0">
                <a:latin typeface="Times New Roman" pitchFamily="18" charset="0"/>
              </a:rPr>
              <a:t>{</a:t>
            </a:r>
          </a:p>
          <a:p>
            <a:pPr lvl="1" algn="just">
              <a:lnSpc>
                <a:spcPct val="80000"/>
              </a:lnSpc>
              <a:spcBef>
                <a:spcPts val="600"/>
              </a:spcBef>
            </a:pPr>
            <a:r>
              <a:rPr lang="en-US" altLang="zh-CN" sz="2200" b="0" dirty="0">
                <a:latin typeface="Times New Roman" pitchFamily="18" charset="0"/>
              </a:rPr>
              <a:t>char *</a:t>
            </a:r>
            <a:r>
              <a:rPr lang="en-US" altLang="zh-CN" sz="2200" b="0" dirty="0" err="1">
                <a:latin typeface="Times New Roman" pitchFamily="18" charset="0"/>
              </a:rPr>
              <a:t>st</a:t>
            </a:r>
            <a:r>
              <a:rPr lang="en-US" altLang="zh-CN" sz="2200" b="0" dirty="0">
                <a:latin typeface="Times New Roman" pitchFamily="18" charset="0"/>
              </a:rPr>
              <a:t>;</a:t>
            </a:r>
          </a:p>
          <a:p>
            <a:pPr lvl="1" algn="just">
              <a:lnSpc>
                <a:spcPct val="80000"/>
              </a:lnSpc>
              <a:spcBef>
                <a:spcPts val="600"/>
              </a:spcBef>
            </a:pPr>
            <a:r>
              <a:rPr lang="en-US" altLang="zh-CN" sz="2200" b="0" dirty="0" err="1">
                <a:latin typeface="Times New Roman" pitchFamily="18" charset="0"/>
              </a:rPr>
              <a:t>int</a:t>
            </a:r>
            <a:r>
              <a:rPr lang="en-US" altLang="zh-CN" sz="2200" b="0" dirty="0">
                <a:latin typeface="Times New Roman" pitchFamily="18" charset="0"/>
              </a:rPr>
              <a:t> l;</a:t>
            </a:r>
          </a:p>
          <a:p>
            <a:pPr lvl="1" algn="just">
              <a:lnSpc>
                <a:spcPct val="80000"/>
              </a:lnSpc>
              <a:spcBef>
                <a:spcPts val="600"/>
              </a:spcBef>
            </a:pPr>
            <a:r>
              <a:rPr lang="en-US" altLang="zh-CN" sz="2200" b="0" dirty="0" err="1">
                <a:latin typeface="Times New Roman" pitchFamily="18" charset="0"/>
              </a:rPr>
              <a:t>st</a:t>
            </a:r>
            <a:r>
              <a:rPr lang="en-US" altLang="zh-CN" sz="2200" b="0" dirty="0">
                <a:latin typeface="Times New Roman" pitchFamily="18" charset="0"/>
              </a:rPr>
              <a:t> = “C Language”;</a:t>
            </a:r>
          </a:p>
          <a:p>
            <a:pPr lvl="1" algn="just">
              <a:lnSpc>
                <a:spcPct val="80000"/>
              </a:lnSpc>
              <a:spcBef>
                <a:spcPts val="600"/>
              </a:spcBef>
            </a:pPr>
            <a:r>
              <a:rPr lang="en-US" altLang="zh-CN" sz="2200" b="0" dirty="0">
                <a:latin typeface="Times New Roman" pitchFamily="18" charset="0"/>
              </a:rPr>
              <a:t>l = </a:t>
            </a:r>
            <a:r>
              <a:rPr lang="en-US" altLang="zh-CN" sz="2200" b="0" dirty="0" err="1">
                <a:latin typeface="Times New Roman" pitchFamily="18" charset="0"/>
              </a:rPr>
              <a:t>strlen</a:t>
            </a:r>
            <a:r>
              <a:rPr lang="en-US" altLang="zh-CN" sz="2200" b="0" dirty="0">
                <a:latin typeface="Times New Roman" pitchFamily="18" charset="0"/>
              </a:rPr>
              <a:t>(</a:t>
            </a:r>
            <a:r>
              <a:rPr lang="en-US" altLang="zh-CN" sz="2200" b="0" dirty="0" err="1">
                <a:latin typeface="Times New Roman" pitchFamily="18" charset="0"/>
              </a:rPr>
              <a:t>st</a:t>
            </a:r>
            <a:r>
              <a:rPr lang="en-US" altLang="zh-CN" sz="2200" b="0" dirty="0">
                <a:latin typeface="Times New Roman" pitchFamily="18" charset="0"/>
              </a:rPr>
              <a:t>);</a:t>
            </a:r>
          </a:p>
          <a:p>
            <a:pPr lvl="1" algn="just">
              <a:lnSpc>
                <a:spcPct val="80000"/>
              </a:lnSpc>
              <a:spcBef>
                <a:spcPts val="600"/>
              </a:spcBef>
            </a:pPr>
            <a:r>
              <a:rPr lang="en-US" altLang="zh-CN" sz="2200" b="0" dirty="0" err="1">
                <a:latin typeface="Times New Roman" pitchFamily="18" charset="0"/>
              </a:rPr>
              <a:t>printf</a:t>
            </a:r>
            <a:r>
              <a:rPr lang="en-US" altLang="zh-CN" sz="2200" b="0" dirty="0">
                <a:latin typeface="Times New Roman" pitchFamily="18" charset="0"/>
              </a:rPr>
              <a:t>(“length=%d\n”, l);</a:t>
            </a:r>
          </a:p>
          <a:p>
            <a:pPr algn="just">
              <a:lnSpc>
                <a:spcPct val="80000"/>
              </a:lnSpc>
              <a:spcBef>
                <a:spcPts val="600"/>
              </a:spcBef>
            </a:pPr>
            <a:r>
              <a:rPr lang="en-US" altLang="zh-CN" sz="2200" b="0" dirty="0">
                <a:latin typeface="Times New Roman" pitchFamily="18" charset="0"/>
              </a:rPr>
              <a:t>}</a:t>
            </a:r>
          </a:p>
        </p:txBody>
      </p:sp>
      <p:sp>
        <p:nvSpPr>
          <p:cNvPr id="51203" name="灯片编号占位符 4"/>
          <p:cNvSpPr>
            <a:spLocks noGrp="1"/>
          </p:cNvSpPr>
          <p:nvPr>
            <p:ph type="sldNum" sz="quarter" idx="11"/>
          </p:nvPr>
        </p:nvSpPr>
        <p:spPr>
          <a:noFill/>
        </p:spPr>
        <p:txBody>
          <a:bodyPr/>
          <a:lstStyle/>
          <a:p>
            <a:fld id="{9949D4C4-31D4-41D1-A9ED-2C368B2494BF}" type="slidenum">
              <a:rPr lang="en-US" altLang="zh-CN" smtClean="0"/>
              <a:pPr/>
              <a:t>73</a:t>
            </a:fld>
            <a:endParaRPr lang="en-US" altLang="zh-CN"/>
          </a:p>
        </p:txBody>
      </p:sp>
      <p:sp>
        <p:nvSpPr>
          <p:cNvPr id="51204" name="Rectangle 2"/>
          <p:cNvSpPr>
            <a:spLocks noGrp="1" noChangeArrowheads="1"/>
          </p:cNvSpPr>
          <p:nvPr>
            <p:ph type="title"/>
          </p:nvPr>
        </p:nvSpPr>
        <p:spPr/>
        <p:txBody>
          <a:bodyPr/>
          <a:lstStyle/>
          <a:p>
            <a:r>
              <a:rPr lang="zh-CN" altLang="en-US">
                <a:ea typeface="宋体" pitchFamily="2" charset="-122"/>
              </a:rPr>
              <a:t>指针和数组（续）</a:t>
            </a:r>
          </a:p>
        </p:txBody>
      </p:sp>
      <p:sp>
        <p:nvSpPr>
          <p:cNvPr id="61445" name="Text Box 5"/>
          <p:cNvSpPr txBox="1">
            <a:spLocks noChangeArrowheads="1"/>
          </p:cNvSpPr>
          <p:nvPr/>
        </p:nvSpPr>
        <p:spPr bwMode="auto">
          <a:xfrm>
            <a:off x="5429575" y="5"/>
            <a:ext cx="6775125" cy="1587323"/>
          </a:xfrm>
          <a:prstGeom prst="rect">
            <a:avLst/>
          </a:prstGeom>
          <a:solidFill>
            <a:schemeClr val="accent1"/>
          </a:solidFill>
          <a:ln w="12700" cap="sq">
            <a:noFill/>
            <a:miter lim="800000"/>
            <a:headEnd type="none" w="sm" len="sm"/>
            <a:tailEnd type="none" w="sm" len="sm"/>
          </a:ln>
        </p:spPr>
        <p:txBody>
          <a:bodyPr wrap="square" lIns="108932" tIns="54466" rIns="108932" bIns="54466">
            <a:spAutoFit/>
          </a:bodyPr>
          <a:lstStyle/>
          <a:p>
            <a:pPr>
              <a:spcBef>
                <a:spcPct val="50000"/>
              </a:spcBef>
            </a:pPr>
            <a:r>
              <a:rPr lang="zh-CN" altLang="en-US" b="0" dirty="0">
                <a:solidFill>
                  <a:srgbClr val="0033CC"/>
                </a:solidFill>
                <a:latin typeface="楷体" pitchFamily="49" charset="-122"/>
                <a:ea typeface="楷体" pitchFamily="49" charset="-122"/>
              </a:rPr>
              <a:t>在函数定义中形参形式</a:t>
            </a:r>
            <a:r>
              <a:rPr lang="en-US" altLang="zh-CN" b="0" dirty="0">
                <a:solidFill>
                  <a:srgbClr val="0033CC"/>
                </a:solidFill>
                <a:latin typeface="楷体" pitchFamily="49" charset="-122"/>
                <a:ea typeface="楷体" pitchFamily="49" charset="-122"/>
              </a:rPr>
              <a:t>char s[ ]</a:t>
            </a:r>
            <a:r>
              <a:rPr lang="zh-CN" altLang="en-US" b="0" dirty="0">
                <a:solidFill>
                  <a:srgbClr val="0033CC"/>
                </a:solidFill>
                <a:latin typeface="楷体" pitchFamily="49" charset="-122"/>
                <a:ea typeface="楷体" pitchFamily="49" charset="-122"/>
              </a:rPr>
              <a:t>和</a:t>
            </a:r>
            <a:r>
              <a:rPr lang="en-US" altLang="zh-CN" b="0" dirty="0">
                <a:solidFill>
                  <a:srgbClr val="0033CC"/>
                </a:solidFill>
                <a:latin typeface="楷体" pitchFamily="49" charset="-122"/>
                <a:ea typeface="楷体" pitchFamily="49" charset="-122"/>
              </a:rPr>
              <a:t>char *s</a:t>
            </a:r>
            <a:r>
              <a:rPr lang="zh-CN" altLang="en-US" b="0" dirty="0">
                <a:solidFill>
                  <a:srgbClr val="0033CC"/>
                </a:solidFill>
                <a:latin typeface="楷体" pitchFamily="49" charset="-122"/>
                <a:ea typeface="楷体" pitchFamily="49" charset="-122"/>
              </a:rPr>
              <a:t>完全等价，即指向某类型的指针与该类型没有指明长度的数组是同一回事。用哪个取决于在函数里表达式的写法。 </a:t>
            </a:r>
          </a:p>
        </p:txBody>
      </p:sp>
      <p:sp>
        <p:nvSpPr>
          <p:cNvPr id="8" name="TextBox 7"/>
          <p:cNvSpPr txBox="1"/>
          <p:nvPr/>
        </p:nvSpPr>
        <p:spPr>
          <a:xfrm>
            <a:off x="1008484" y="6057843"/>
            <a:ext cx="10091621" cy="848660"/>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rtlCol="0">
            <a:spAutoFit/>
          </a:bodyPr>
          <a:lstStyle/>
          <a:p>
            <a:r>
              <a:rPr lang="zh-CN" altLang="en-US" dirty="0">
                <a:latin typeface="楷体" pitchFamily="49" charset="-122"/>
                <a:ea typeface="楷体" pitchFamily="49" charset="-122"/>
              </a:rPr>
              <a:t>建议：</a:t>
            </a:r>
            <a:r>
              <a:rPr lang="zh-CN" altLang="en-US" dirty="0">
                <a:solidFill>
                  <a:srgbClr val="0033CC"/>
                </a:solidFill>
                <a:latin typeface="楷体" pitchFamily="49" charset="-122"/>
                <a:ea typeface="楷体" pitchFamily="49" charset="-122"/>
              </a:rPr>
              <a:t>由于指针方式可读性明显不如数组方式，而且容易出错，对于初学者来说建议使用数组方式来访问元素。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7" dur="500"/>
                                        <p:tgtEl>
                                          <p:spTgt spid="614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0" dur="500"/>
                                        <p:tgtEl>
                                          <p:spTgt spid="614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13" dur="500"/>
                                        <p:tgtEl>
                                          <p:spTgt spid="6144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16" dur="500"/>
                                        <p:tgtEl>
                                          <p:spTgt spid="6144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19" dur="500"/>
                                        <p:tgtEl>
                                          <p:spTgt spid="6144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22" dur="500"/>
                                        <p:tgtEl>
                                          <p:spTgt spid="6144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25" dur="500"/>
                                        <p:tgtEl>
                                          <p:spTgt spid="6144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28" dur="500"/>
                                        <p:tgtEl>
                                          <p:spTgt spid="6144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33" dur="500"/>
                                        <p:tgtEl>
                                          <p:spTgt spid="6144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36" dur="500"/>
                                        <p:tgtEl>
                                          <p:spTgt spid="61443">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39" dur="500"/>
                                        <p:tgtEl>
                                          <p:spTgt spid="61443">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42" dur="500"/>
                                        <p:tgtEl>
                                          <p:spTgt spid="61443">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45" dur="500"/>
                                        <p:tgtEl>
                                          <p:spTgt spid="61443">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1443">
                                            <p:txEl>
                                              <p:pRg st="14" end="14"/>
                                            </p:txEl>
                                          </p:spTgt>
                                        </p:tgtEl>
                                        <p:attrNameLst>
                                          <p:attrName>style.visibility</p:attrName>
                                        </p:attrNameLst>
                                      </p:cBhvr>
                                      <p:to>
                                        <p:strVal val="visible"/>
                                      </p:to>
                                    </p:set>
                                    <p:animEffect transition="in" filter="blinds(horizontal)">
                                      <p:cBhvr>
                                        <p:cTn id="48" dur="500"/>
                                        <p:tgtEl>
                                          <p:spTgt spid="61443">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61443">
                                            <p:txEl>
                                              <p:pRg st="15" end="15"/>
                                            </p:txEl>
                                          </p:spTgt>
                                        </p:tgtEl>
                                        <p:attrNameLst>
                                          <p:attrName>style.visibility</p:attrName>
                                        </p:attrNameLst>
                                      </p:cBhvr>
                                      <p:to>
                                        <p:strVal val="visible"/>
                                      </p:to>
                                    </p:set>
                                    <p:animEffect transition="in" filter="blinds(horizontal)">
                                      <p:cBhvr>
                                        <p:cTn id="51" dur="500"/>
                                        <p:tgtEl>
                                          <p:spTgt spid="61443">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61443">
                                            <p:txEl>
                                              <p:pRg st="16" end="16"/>
                                            </p:txEl>
                                          </p:spTgt>
                                        </p:tgtEl>
                                        <p:attrNameLst>
                                          <p:attrName>style.visibility</p:attrName>
                                        </p:attrNameLst>
                                      </p:cBhvr>
                                      <p:to>
                                        <p:strVal val="visible"/>
                                      </p:to>
                                    </p:set>
                                    <p:animEffect transition="in" filter="blinds(horizontal)">
                                      <p:cBhvr>
                                        <p:cTn id="54" dur="500"/>
                                        <p:tgtEl>
                                          <p:spTgt spid="61443">
                                            <p:txEl>
                                              <p:pRg st="16" end="1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1444"/>
                                        </p:tgtEl>
                                        <p:attrNameLst>
                                          <p:attrName>style.visibility</p:attrName>
                                        </p:attrNameLst>
                                      </p:cBhvr>
                                      <p:to>
                                        <p:strVal val="visible"/>
                                      </p:to>
                                    </p:set>
                                    <p:animEffect transition="in" filter="blinds(horizontal)">
                                      <p:cBhvr>
                                        <p:cTn id="59" dur="500"/>
                                        <p:tgtEl>
                                          <p:spTgt spid="6144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61445"/>
                                        </p:tgtEl>
                                        <p:attrNameLst>
                                          <p:attrName>style.visibility</p:attrName>
                                        </p:attrNameLst>
                                      </p:cBhvr>
                                      <p:to>
                                        <p:strVal val="visible"/>
                                      </p:to>
                                    </p:set>
                                    <p:anim calcmode="lin" valueType="num">
                                      <p:cBhvr additive="base">
                                        <p:cTn id="64" dur="500" fill="hold"/>
                                        <p:tgtEl>
                                          <p:spTgt spid="61445"/>
                                        </p:tgtEl>
                                        <p:attrNameLst>
                                          <p:attrName>ppt_x</p:attrName>
                                        </p:attrNameLst>
                                      </p:cBhvr>
                                      <p:tavLst>
                                        <p:tav tm="0">
                                          <p:val>
                                            <p:strVal val="#ppt_x"/>
                                          </p:val>
                                        </p:tav>
                                        <p:tav tm="100000">
                                          <p:val>
                                            <p:strVal val="#ppt_x"/>
                                          </p:val>
                                        </p:tav>
                                      </p:tavLst>
                                    </p:anim>
                                    <p:anim calcmode="lin" valueType="num">
                                      <p:cBhvr additive="base">
                                        <p:cTn id="65"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linds(horizontal)">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animBg="1"/>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灯片编号占位符 4"/>
          <p:cNvSpPr>
            <a:spLocks noGrp="1"/>
          </p:cNvSpPr>
          <p:nvPr>
            <p:ph type="sldNum" sz="quarter" idx="11"/>
          </p:nvPr>
        </p:nvSpPr>
        <p:spPr>
          <a:noFill/>
        </p:spPr>
        <p:txBody>
          <a:bodyPr/>
          <a:lstStyle/>
          <a:p>
            <a:fld id="{F9B3681C-E307-4941-965B-FF9DACAF53E8}" type="slidenum">
              <a:rPr lang="en-US" altLang="zh-CN" smtClean="0"/>
              <a:pPr/>
              <a:t>74</a:t>
            </a:fld>
            <a:endParaRPr lang="en-US" altLang="zh-CN"/>
          </a:p>
        </p:txBody>
      </p:sp>
      <p:sp>
        <p:nvSpPr>
          <p:cNvPr id="52228" name="Rectangle 2"/>
          <p:cNvSpPr>
            <a:spLocks noGrp="1" noChangeArrowheads="1"/>
          </p:cNvSpPr>
          <p:nvPr>
            <p:ph type="title"/>
          </p:nvPr>
        </p:nvSpPr>
        <p:spPr/>
        <p:txBody>
          <a:bodyPr/>
          <a:lstStyle/>
          <a:p>
            <a:r>
              <a:rPr lang="zh-CN" altLang="en-US">
                <a:ea typeface="宋体" pitchFamily="2" charset="-122"/>
              </a:rPr>
              <a:t>指针和数组（续）</a:t>
            </a:r>
          </a:p>
        </p:txBody>
      </p:sp>
      <p:sp>
        <p:nvSpPr>
          <p:cNvPr id="62467" name="Rectangle 3"/>
          <p:cNvSpPr>
            <a:spLocks noGrp="1" noChangeArrowheads="1"/>
          </p:cNvSpPr>
          <p:nvPr>
            <p:ph type="body" idx="1"/>
          </p:nvPr>
        </p:nvSpPr>
        <p:spPr>
          <a:xfrm>
            <a:off x="1305225" y="1268706"/>
            <a:ext cx="9484069" cy="4736609"/>
          </a:xfrm>
        </p:spPr>
        <p:txBody>
          <a:bodyPr/>
          <a:lstStyle/>
          <a:p>
            <a:pPr>
              <a:lnSpc>
                <a:spcPct val="70000"/>
              </a:lnSpc>
              <a:spcBef>
                <a:spcPts val="600"/>
              </a:spcBef>
              <a:buFont typeface="Wingdings" pitchFamily="2" charset="2"/>
              <a:buNone/>
            </a:pPr>
            <a:r>
              <a:rPr lang="zh-CN" altLang="en-US" sz="2400" b="0" dirty="0">
                <a:latin typeface="Times New Roman" pitchFamily="18" charset="0"/>
                <a:ea typeface="宋体" pitchFamily="2" charset="-122"/>
                <a:cs typeface="Times New Roman" pitchFamily="18" charset="0"/>
              </a:rPr>
              <a:t>例：用指针和数组两种方式实现</a:t>
            </a:r>
            <a:r>
              <a:rPr lang="en-US" altLang="zh-CN" sz="2400" b="0" dirty="0" err="1">
                <a:latin typeface="Times New Roman" pitchFamily="18" charset="0"/>
                <a:ea typeface="宋体" pitchFamily="2" charset="-122"/>
                <a:cs typeface="Times New Roman" pitchFamily="18" charset="0"/>
              </a:rPr>
              <a:t>strcpy</a:t>
            </a:r>
            <a:r>
              <a:rPr lang="zh-CN" altLang="en-US" sz="2400" b="0" dirty="0">
                <a:latin typeface="Times New Roman" pitchFamily="18" charset="0"/>
                <a:ea typeface="宋体" pitchFamily="2" charset="-122"/>
                <a:cs typeface="Times New Roman" pitchFamily="18" charset="0"/>
              </a:rPr>
              <a:t>函数</a:t>
            </a:r>
          </a:p>
          <a:p>
            <a:pPr>
              <a:lnSpc>
                <a:spcPct val="70000"/>
              </a:lnSpc>
              <a:spcBef>
                <a:spcPts val="600"/>
              </a:spcBef>
              <a:buFont typeface="Wingdings" pitchFamily="2" charset="2"/>
              <a:buNone/>
            </a:pPr>
            <a:r>
              <a:rPr lang="en-US" altLang="zh-CN" sz="2400" b="0" dirty="0">
                <a:latin typeface="Times New Roman" pitchFamily="18" charset="0"/>
                <a:ea typeface="宋体" pitchFamily="2" charset="-122"/>
                <a:cs typeface="Times New Roman" pitchFamily="18" charset="0"/>
              </a:rPr>
              <a:t>1) </a:t>
            </a:r>
            <a:r>
              <a:rPr lang="zh-CN" altLang="en-US" sz="2400" b="0" dirty="0">
                <a:latin typeface="Times New Roman" pitchFamily="18" charset="0"/>
                <a:ea typeface="宋体" pitchFamily="2" charset="-122"/>
                <a:cs typeface="Times New Roman" pitchFamily="18" charset="0"/>
              </a:rPr>
              <a:t>数组方式</a:t>
            </a:r>
          </a:p>
          <a:p>
            <a:pPr lvl="1">
              <a:lnSpc>
                <a:spcPct val="7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void </a:t>
            </a:r>
            <a:r>
              <a:rPr lang="en-US" altLang="zh-CN" sz="2400" dirty="0" err="1">
                <a:latin typeface="Times New Roman" pitchFamily="18" charset="0"/>
                <a:ea typeface="宋体" pitchFamily="2" charset="-122"/>
                <a:cs typeface="Times New Roman" pitchFamily="18" charset="0"/>
              </a:rPr>
              <a:t>strcpy</a:t>
            </a:r>
            <a:r>
              <a:rPr lang="en-US" altLang="zh-CN" sz="2400" dirty="0">
                <a:latin typeface="Times New Roman" pitchFamily="18" charset="0"/>
                <a:ea typeface="宋体" pitchFamily="2" charset="-122"/>
                <a:cs typeface="Times New Roman" pitchFamily="18" charset="0"/>
              </a:rPr>
              <a:t>(char s[ ], char t[ ])</a:t>
            </a:r>
          </a:p>
          <a:p>
            <a:pPr lvl="1">
              <a:lnSpc>
                <a:spcPct val="7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a:t>
            </a:r>
          </a:p>
          <a:p>
            <a:pPr lvl="2" indent="0">
              <a:lnSpc>
                <a:spcPct val="80000"/>
              </a:lnSpc>
              <a:spcBef>
                <a:spcPts val="600"/>
              </a:spcBef>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i</a:t>
            </a:r>
            <a:r>
              <a:rPr lang="en-US" altLang="zh-CN" dirty="0">
                <a:latin typeface="Times New Roman" pitchFamily="18" charset="0"/>
                <a:ea typeface="宋体" pitchFamily="2" charset="-122"/>
                <a:cs typeface="Times New Roman" pitchFamily="18" charset="0"/>
              </a:rPr>
              <a:t> = 0;</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while((s[</a:t>
            </a:r>
            <a:r>
              <a:rPr lang="en-US" altLang="zh-CN" dirty="0" err="1">
                <a:latin typeface="Times New Roman" pitchFamily="18" charset="0"/>
                <a:ea typeface="宋体" pitchFamily="2" charset="-122"/>
                <a:cs typeface="Times New Roman" pitchFamily="18" charset="0"/>
              </a:rPr>
              <a:t>i</a:t>
            </a:r>
            <a:r>
              <a:rPr lang="en-US" altLang="zh-CN" dirty="0">
                <a:latin typeface="Times New Roman" pitchFamily="18" charset="0"/>
                <a:ea typeface="宋体" pitchFamily="2" charset="-122"/>
                <a:cs typeface="Times New Roman" pitchFamily="18" charset="0"/>
              </a:rPr>
              <a:t>] = t[</a:t>
            </a:r>
            <a:r>
              <a:rPr lang="en-US" altLang="zh-CN" dirty="0" err="1">
                <a:latin typeface="Times New Roman" pitchFamily="18" charset="0"/>
                <a:ea typeface="宋体" pitchFamily="2" charset="-122"/>
                <a:cs typeface="Times New Roman" pitchFamily="18" charset="0"/>
              </a:rPr>
              <a:t>i</a:t>
            </a:r>
            <a:r>
              <a:rPr lang="en-US" altLang="zh-CN" dirty="0">
                <a:latin typeface="Times New Roman" pitchFamily="18" charset="0"/>
                <a:ea typeface="宋体" pitchFamily="2" charset="-122"/>
                <a:cs typeface="Times New Roman" pitchFamily="18" charset="0"/>
              </a:rPr>
              <a:t>]) != ‘\0’)</a:t>
            </a:r>
          </a:p>
          <a:p>
            <a:pPr lvl="3" indent="0">
              <a:lnSpc>
                <a:spcPct val="80000"/>
              </a:lnSpc>
              <a:spcBef>
                <a:spcPts val="600"/>
              </a:spcBef>
            </a:pP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i</a:t>
            </a:r>
            <a:r>
              <a:rPr lang="en-US" altLang="zh-CN" dirty="0">
                <a:latin typeface="Times New Roman" pitchFamily="18" charset="0"/>
                <a:ea typeface="宋体" pitchFamily="2" charset="-122"/>
                <a:cs typeface="Times New Roman" pitchFamily="18" charset="0"/>
              </a:rPr>
              <a:t>++;</a:t>
            </a:r>
          </a:p>
          <a:p>
            <a:pPr lvl="1">
              <a:lnSpc>
                <a:spcPct val="7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a:t>
            </a:r>
          </a:p>
          <a:p>
            <a:pPr>
              <a:lnSpc>
                <a:spcPct val="70000"/>
              </a:lnSpc>
              <a:spcBef>
                <a:spcPts val="600"/>
              </a:spcBef>
              <a:buFont typeface="Wingdings" pitchFamily="2" charset="2"/>
              <a:buNone/>
            </a:pPr>
            <a:r>
              <a:rPr lang="en-US" altLang="zh-CN" sz="2400" b="0" dirty="0">
                <a:latin typeface="Times New Roman" pitchFamily="18" charset="0"/>
                <a:ea typeface="宋体" pitchFamily="2" charset="-122"/>
                <a:cs typeface="Times New Roman" pitchFamily="18" charset="0"/>
              </a:rPr>
              <a:t>2) </a:t>
            </a:r>
            <a:r>
              <a:rPr lang="zh-CN" altLang="en-US" sz="2400" b="0" dirty="0">
                <a:latin typeface="Times New Roman" pitchFamily="18" charset="0"/>
                <a:ea typeface="宋体" pitchFamily="2" charset="-122"/>
                <a:cs typeface="Times New Roman" pitchFamily="18" charset="0"/>
              </a:rPr>
              <a:t>指针方式</a:t>
            </a:r>
          </a:p>
          <a:p>
            <a:pPr lvl="1">
              <a:lnSpc>
                <a:spcPct val="7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void </a:t>
            </a:r>
            <a:r>
              <a:rPr lang="en-US" altLang="zh-CN" sz="2400" dirty="0" err="1">
                <a:latin typeface="Times New Roman" pitchFamily="18" charset="0"/>
                <a:ea typeface="宋体" pitchFamily="2" charset="-122"/>
                <a:cs typeface="Times New Roman" pitchFamily="18" charset="0"/>
              </a:rPr>
              <a:t>strcpy</a:t>
            </a:r>
            <a:r>
              <a:rPr lang="en-US" altLang="zh-CN" sz="2400" dirty="0">
                <a:latin typeface="Times New Roman" pitchFamily="18" charset="0"/>
                <a:ea typeface="宋体" pitchFamily="2" charset="-122"/>
                <a:cs typeface="Times New Roman" pitchFamily="18" charset="0"/>
              </a:rPr>
              <a:t>(char *s, char *t)</a:t>
            </a:r>
          </a:p>
          <a:p>
            <a:pPr lvl="1">
              <a:lnSpc>
                <a:spcPct val="7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while((*s = *t) != ‘\0’){</a:t>
            </a:r>
          </a:p>
          <a:p>
            <a:pPr lvl="3" indent="0">
              <a:lnSpc>
                <a:spcPct val="80000"/>
              </a:lnSpc>
              <a:spcBef>
                <a:spcPts val="600"/>
              </a:spcBef>
            </a:pPr>
            <a:r>
              <a:rPr lang="en-US" altLang="zh-CN" dirty="0">
                <a:latin typeface="Times New Roman" pitchFamily="18" charset="0"/>
                <a:ea typeface="宋体" pitchFamily="2" charset="-122"/>
                <a:cs typeface="Times New Roman" pitchFamily="18" charset="0"/>
              </a:rPr>
              <a:t>    s++; t++;</a:t>
            </a:r>
          </a:p>
          <a:p>
            <a:pPr lvl="2" indent="0">
              <a:lnSpc>
                <a:spcPct val="80000"/>
              </a:lnSpc>
              <a:spcBef>
                <a:spcPts val="600"/>
              </a:spcBef>
              <a:buNone/>
            </a:pPr>
            <a:r>
              <a:rPr lang="en-US" altLang="zh-CN" dirty="0">
                <a:latin typeface="Times New Roman" pitchFamily="18" charset="0"/>
                <a:ea typeface="宋体" pitchFamily="2" charset="-122"/>
                <a:cs typeface="Times New Roman" pitchFamily="18" charset="0"/>
              </a:rPr>
              <a:t>}</a:t>
            </a:r>
          </a:p>
          <a:p>
            <a:pPr lvl="1">
              <a:lnSpc>
                <a:spcPct val="70000"/>
              </a:lnSpc>
              <a:spcBef>
                <a:spcPts val="600"/>
              </a:spcBef>
              <a:buFont typeface="Wingdings" pitchFamily="2" charset="2"/>
              <a:buNone/>
            </a:pPr>
            <a:r>
              <a:rPr lang="en-US" altLang="zh-CN" sz="2400" dirty="0">
                <a:latin typeface="Times New Roman" pitchFamily="18" charset="0"/>
                <a:ea typeface="宋体" pitchFamily="2" charset="-122"/>
                <a:cs typeface="Times New Roman" pitchFamily="18" charset="0"/>
              </a:rPr>
              <a:t>}</a:t>
            </a:r>
          </a:p>
        </p:txBody>
      </p:sp>
      <p:sp>
        <p:nvSpPr>
          <p:cNvPr id="62468" name="Rectangle 4"/>
          <p:cNvSpPr>
            <a:spLocks noChangeArrowheads="1"/>
          </p:cNvSpPr>
          <p:nvPr/>
        </p:nvSpPr>
        <p:spPr bwMode="auto">
          <a:xfrm>
            <a:off x="6390682" y="5302438"/>
            <a:ext cx="864996" cy="573200"/>
          </a:xfrm>
          <a:prstGeom prst="rect">
            <a:avLst/>
          </a:prstGeom>
          <a:noFill/>
          <a:ln w="12700" cap="sq">
            <a:noFill/>
            <a:miter lim="800000"/>
            <a:headEnd type="none" w="sm" len="sm"/>
            <a:tailEnd type="none" w="sm" len="sm"/>
          </a:ln>
        </p:spPr>
        <p:txBody>
          <a:bodyPr wrap="square" lIns="108932" tIns="54466" rIns="108932" bIns="54466">
            <a:spAutoFit/>
          </a:bodyPr>
          <a:lstStyle/>
          <a:p>
            <a:pPr>
              <a:lnSpc>
                <a:spcPct val="70000"/>
              </a:lnSpc>
              <a:spcBef>
                <a:spcPct val="50000"/>
              </a:spcBef>
            </a:pPr>
            <a:r>
              <a:rPr lang="zh-CN" altLang="en-US" sz="4300" b="0" dirty="0">
                <a:solidFill>
                  <a:srgbClr val="0033CC"/>
                </a:solidFill>
                <a:latin typeface="Times New Roman" pitchFamily="18" charset="0"/>
              </a:rPr>
              <a:t>或</a:t>
            </a:r>
          </a:p>
        </p:txBody>
      </p:sp>
      <p:sp>
        <p:nvSpPr>
          <p:cNvPr id="62469" name="Text Box 5"/>
          <p:cNvSpPr txBox="1">
            <a:spLocks noChangeArrowheads="1"/>
          </p:cNvSpPr>
          <p:nvPr/>
        </p:nvSpPr>
        <p:spPr bwMode="auto">
          <a:xfrm>
            <a:off x="7351789" y="4222068"/>
            <a:ext cx="4169939" cy="2148824"/>
          </a:xfrm>
          <a:prstGeom prst="rect">
            <a:avLst/>
          </a:prstGeom>
          <a:noFill/>
          <a:ln w="12700" cap="sq">
            <a:noFill/>
            <a:miter lim="800000"/>
            <a:headEnd type="none" w="sm" len="sm"/>
            <a:tailEnd type="none" w="sm" len="sm"/>
          </a:ln>
        </p:spPr>
        <p:txBody>
          <a:bodyPr lIns="108932" tIns="54466" rIns="108932" bIns="54466">
            <a:spAutoFit/>
          </a:bodyPr>
          <a:lstStyle/>
          <a:p>
            <a:pPr algn="just">
              <a:lnSpc>
                <a:spcPct val="70000"/>
              </a:lnSpc>
              <a:spcBef>
                <a:spcPct val="50000"/>
              </a:spcBef>
            </a:pPr>
            <a:r>
              <a:rPr lang="en-US" altLang="zh-CN" b="0" dirty="0">
                <a:latin typeface="Times New Roman" pitchFamily="18" charset="0"/>
              </a:rPr>
              <a:t>void </a:t>
            </a:r>
            <a:r>
              <a:rPr lang="en-US" altLang="zh-CN" b="0" dirty="0" err="1">
                <a:latin typeface="Times New Roman" pitchFamily="18" charset="0"/>
              </a:rPr>
              <a:t>strcpy</a:t>
            </a:r>
            <a:r>
              <a:rPr lang="en-US" altLang="zh-CN" b="0" dirty="0">
                <a:latin typeface="Times New Roman" pitchFamily="18" charset="0"/>
              </a:rPr>
              <a:t>(char *s, char *t)</a:t>
            </a:r>
          </a:p>
          <a:p>
            <a:pPr algn="just">
              <a:lnSpc>
                <a:spcPct val="70000"/>
              </a:lnSpc>
              <a:spcBef>
                <a:spcPct val="50000"/>
              </a:spcBef>
            </a:pPr>
            <a:r>
              <a:rPr lang="en-US" altLang="zh-CN" b="0" dirty="0">
                <a:latin typeface="Times New Roman" pitchFamily="18" charset="0"/>
              </a:rPr>
              <a:t>{</a:t>
            </a:r>
          </a:p>
          <a:p>
            <a:pPr algn="just">
              <a:lnSpc>
                <a:spcPct val="70000"/>
              </a:lnSpc>
              <a:spcBef>
                <a:spcPct val="50000"/>
              </a:spcBef>
            </a:pPr>
            <a:r>
              <a:rPr lang="en-US" altLang="zh-CN" b="0" dirty="0">
                <a:latin typeface="Times New Roman" pitchFamily="18" charset="0"/>
              </a:rPr>
              <a:t>        while(*s++ = *t++)</a:t>
            </a:r>
          </a:p>
          <a:p>
            <a:pPr algn="just">
              <a:lnSpc>
                <a:spcPct val="70000"/>
              </a:lnSpc>
              <a:spcBef>
                <a:spcPct val="50000"/>
              </a:spcBef>
            </a:pPr>
            <a:r>
              <a:rPr lang="en-US" altLang="zh-CN" b="0" dirty="0">
                <a:latin typeface="Times New Roman" pitchFamily="18" charset="0"/>
              </a:rPr>
              <a:t>                ;</a:t>
            </a:r>
          </a:p>
          <a:p>
            <a:pPr algn="just">
              <a:lnSpc>
                <a:spcPct val="70000"/>
              </a:lnSpc>
              <a:spcBef>
                <a:spcPct val="50000"/>
              </a:spcBef>
            </a:pPr>
            <a:r>
              <a:rPr lang="en-US" altLang="zh-CN" b="0" dirty="0">
                <a:latin typeface="Times New Roman" pitchFamily="18"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ea typeface="宋体" pitchFamily="2" charset="-122"/>
              </a:rPr>
              <a:t>指针和数组（续）*</a:t>
            </a:r>
          </a:p>
        </p:txBody>
      </p:sp>
      <p:sp>
        <p:nvSpPr>
          <p:cNvPr id="54275" name="内容占位符 2"/>
          <p:cNvSpPr>
            <a:spLocks noGrp="1"/>
          </p:cNvSpPr>
          <p:nvPr>
            <p:ph idx="1"/>
          </p:nvPr>
        </p:nvSpPr>
        <p:spPr/>
        <p:txBody>
          <a:bodyPr/>
          <a:lstStyle/>
          <a:p>
            <a:r>
              <a:rPr lang="zh-CN" altLang="en-US" b="0" dirty="0">
                <a:latin typeface="Times New Roman" pitchFamily="18" charset="0"/>
                <a:ea typeface="宋体" pitchFamily="2" charset="-122"/>
                <a:cs typeface="Times New Roman" pitchFamily="18" charset="0"/>
              </a:rPr>
              <a:t>数组就是一个（常量）指针，数组的名就是指向数据第一个元素的指针。</a:t>
            </a:r>
            <a:endParaRPr lang="en-US" altLang="zh-CN" b="0" dirty="0">
              <a:latin typeface="Times New Roman" pitchFamily="18" charset="0"/>
              <a:ea typeface="宋体" pitchFamily="2" charset="-122"/>
              <a:cs typeface="Times New Roman" pitchFamily="18" charset="0"/>
            </a:endParaRPr>
          </a:p>
          <a:p>
            <a:r>
              <a:rPr lang="zh-CN" altLang="en-US" b="0" dirty="0">
                <a:latin typeface="Times New Roman" pitchFamily="18" charset="0"/>
                <a:ea typeface="宋体" pitchFamily="2" charset="-122"/>
                <a:cs typeface="Times New Roman" pitchFamily="18" charset="0"/>
              </a:rPr>
              <a:t>数组可以按指针方式使用，如：</a:t>
            </a:r>
            <a:endParaRPr lang="en-US" altLang="zh-CN" b="0" dirty="0">
              <a:latin typeface="Times New Roman" pitchFamily="18" charset="0"/>
              <a:ea typeface="宋体" pitchFamily="2" charset="-122"/>
              <a:cs typeface="Times New Roman" pitchFamily="18" charset="0"/>
            </a:endParaRPr>
          </a:p>
          <a:p>
            <a:pPr lvl="1">
              <a:buFont typeface="Wingdings" pitchFamily="2" charset="2"/>
              <a:buNone/>
            </a:pP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a[10],*p; </a:t>
            </a:r>
          </a:p>
          <a:p>
            <a:pPr lvl="1">
              <a:buFont typeface="Wingdings" pitchFamily="2" charset="2"/>
              <a:buNone/>
            </a:pPr>
            <a:r>
              <a:rPr lang="en-US" altLang="zh-CN" dirty="0">
                <a:latin typeface="Times New Roman" pitchFamily="18" charset="0"/>
                <a:ea typeface="宋体" pitchFamily="2" charset="-122"/>
                <a:cs typeface="Times New Roman" pitchFamily="18" charset="0"/>
              </a:rPr>
              <a:t>for(</a:t>
            </a:r>
            <a:r>
              <a:rPr lang="en-US" altLang="zh-CN" dirty="0" err="1">
                <a:latin typeface="Times New Roman" pitchFamily="18" charset="0"/>
                <a:ea typeface="宋体" pitchFamily="2" charset="-122"/>
                <a:cs typeface="Times New Roman" pitchFamily="18" charset="0"/>
              </a:rPr>
              <a:t>i</a:t>
            </a:r>
            <a:r>
              <a:rPr lang="en-US" altLang="zh-CN" dirty="0">
                <a:latin typeface="Times New Roman" pitchFamily="18" charset="0"/>
                <a:ea typeface="宋体" pitchFamily="2" charset="-122"/>
                <a:cs typeface="Times New Roman" pitchFamily="18" charset="0"/>
              </a:rPr>
              <a:t>=0; </a:t>
            </a:r>
            <a:r>
              <a:rPr lang="en-US" altLang="zh-CN" dirty="0" err="1">
                <a:latin typeface="Times New Roman" pitchFamily="18" charset="0"/>
                <a:ea typeface="宋体" pitchFamily="2" charset="-122"/>
                <a:cs typeface="Times New Roman" pitchFamily="18" charset="0"/>
              </a:rPr>
              <a:t>i</a:t>
            </a:r>
            <a:r>
              <a:rPr lang="en-US" altLang="zh-CN" dirty="0">
                <a:latin typeface="Times New Roman" pitchFamily="18" charset="0"/>
                <a:ea typeface="宋体" pitchFamily="2" charset="-122"/>
                <a:cs typeface="Times New Roman" pitchFamily="18" charset="0"/>
              </a:rPr>
              <a:t>&lt;n; </a:t>
            </a:r>
            <a:r>
              <a:rPr lang="en-US" altLang="zh-CN" dirty="0" err="1">
                <a:latin typeface="Times New Roman" pitchFamily="18" charset="0"/>
                <a:ea typeface="宋体" pitchFamily="2" charset="-122"/>
                <a:cs typeface="Times New Roman" pitchFamily="18" charset="0"/>
              </a:rPr>
              <a:t>i</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a+i</a:t>
            </a:r>
            <a:r>
              <a:rPr lang="en-US" altLang="zh-CN" dirty="0">
                <a:latin typeface="Times New Roman" pitchFamily="18" charset="0"/>
                <a:ea typeface="宋体" pitchFamily="2" charset="-122"/>
                <a:cs typeface="Times New Roman" pitchFamily="18" charset="0"/>
              </a:rPr>
              <a:t>)…;</a:t>
            </a:r>
          </a:p>
          <a:p>
            <a:r>
              <a:rPr lang="zh-CN" altLang="en-US" b="0" dirty="0">
                <a:latin typeface="Times New Roman" pitchFamily="18" charset="0"/>
                <a:ea typeface="宋体" pitchFamily="2" charset="-122"/>
                <a:cs typeface="Times New Roman" pitchFamily="18" charset="0"/>
              </a:rPr>
              <a:t>指针亦可按数组形式访问，如：</a:t>
            </a:r>
            <a:endParaRPr lang="en-US" altLang="zh-CN" b="0" dirty="0">
              <a:latin typeface="Times New Roman" pitchFamily="18" charset="0"/>
              <a:ea typeface="宋体" pitchFamily="2" charset="-122"/>
              <a:cs typeface="Times New Roman" pitchFamily="18" charset="0"/>
            </a:endParaRPr>
          </a:p>
          <a:p>
            <a:pPr lvl="1">
              <a:buFont typeface="Wingdings" pitchFamily="2" charset="2"/>
              <a:buNone/>
            </a:pPr>
            <a:r>
              <a:rPr lang="en-US" altLang="zh-CN" dirty="0">
                <a:latin typeface="Times New Roman" pitchFamily="18" charset="0"/>
                <a:ea typeface="宋体" pitchFamily="2" charset="-122"/>
                <a:cs typeface="Times New Roman" pitchFamily="18" charset="0"/>
              </a:rPr>
              <a:t>void fun(</a:t>
            </a:r>
            <a:r>
              <a:rPr lang="en-US" altLang="zh-CN" dirty="0" err="1">
                <a:latin typeface="Times New Roman" pitchFamily="18" charset="0"/>
                <a:ea typeface="宋体" pitchFamily="2" charset="-122"/>
                <a:cs typeface="Times New Roman" pitchFamily="18" charset="0"/>
              </a:rPr>
              <a:t>int</a:t>
            </a:r>
            <a:r>
              <a:rPr lang="en-US" altLang="zh-CN" dirty="0">
                <a:latin typeface="Times New Roman" pitchFamily="18" charset="0"/>
                <a:ea typeface="宋体" pitchFamily="2" charset="-122"/>
                <a:cs typeface="Times New Roman" pitchFamily="18" charset="0"/>
              </a:rPr>
              <a:t> p[]){ </a:t>
            </a:r>
          </a:p>
          <a:p>
            <a:pPr lvl="1">
              <a:buFont typeface="Wingdings" pitchFamily="2" charset="2"/>
              <a:buNone/>
            </a:pPr>
            <a:r>
              <a:rPr lang="en-US" altLang="zh-CN" dirty="0">
                <a:latin typeface="Times New Roman" pitchFamily="18" charset="0"/>
                <a:ea typeface="宋体" pitchFamily="2" charset="-122"/>
                <a:cs typeface="Times New Roman" pitchFamily="18" charset="0"/>
              </a:rPr>
              <a:t>	…p[</a:t>
            </a:r>
            <a:r>
              <a:rPr lang="en-US" altLang="zh-CN" dirty="0" err="1">
                <a:latin typeface="Times New Roman" pitchFamily="18" charset="0"/>
                <a:ea typeface="宋体" pitchFamily="2" charset="-122"/>
                <a:cs typeface="Times New Roman" pitchFamily="18" charset="0"/>
              </a:rPr>
              <a:t>i</a:t>
            </a:r>
            <a:r>
              <a:rPr lang="en-US" altLang="zh-CN" dirty="0">
                <a:latin typeface="Times New Roman" pitchFamily="18" charset="0"/>
                <a:ea typeface="宋体" pitchFamily="2" charset="-122"/>
                <a:cs typeface="Times New Roman" pitchFamily="18" charset="0"/>
              </a:rPr>
              <a:t>]…</a:t>
            </a:r>
          </a:p>
        </p:txBody>
      </p:sp>
      <p:sp>
        <p:nvSpPr>
          <p:cNvPr id="54277" name="灯片编号占位符 4"/>
          <p:cNvSpPr>
            <a:spLocks noGrp="1"/>
          </p:cNvSpPr>
          <p:nvPr>
            <p:ph type="sldNum" sz="quarter" idx="11"/>
          </p:nvPr>
        </p:nvSpPr>
        <p:spPr>
          <a:noFill/>
        </p:spPr>
        <p:txBody>
          <a:bodyPr/>
          <a:lstStyle/>
          <a:p>
            <a:fld id="{45BC2EBB-ADE1-4EDE-95FD-899A77D18BEE}" type="slidenum">
              <a:rPr lang="en-US" altLang="zh-CN" smtClean="0"/>
              <a:pPr/>
              <a:t>75</a:t>
            </a:fld>
            <a:endParaRPr lang="en-US" altLang="zh-CN"/>
          </a:p>
        </p:txBody>
      </p:sp>
      <p:sp>
        <p:nvSpPr>
          <p:cNvPr id="2" name="矩形 1">
            <a:extLst>
              <a:ext uri="{FF2B5EF4-FFF2-40B4-BE49-F238E27FC236}">
                <a16:creationId xmlns="" xmlns:a16="http://schemas.microsoft.com/office/drawing/2014/main" id="{29CBE9A5-263A-43AE-827F-4A3735452146}"/>
              </a:ext>
            </a:extLst>
          </p:cNvPr>
          <p:cNvSpPr/>
          <p:nvPr/>
        </p:nvSpPr>
        <p:spPr>
          <a:xfrm>
            <a:off x="5526286" y="5518026"/>
            <a:ext cx="6174358" cy="1152717"/>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08932" tIns="54466" rIns="108932" bIns="54466">
            <a:spAutoFit/>
          </a:bodyPr>
          <a:lstStyle/>
          <a:p>
            <a:pPr>
              <a:lnSpc>
                <a:spcPct val="150000"/>
              </a:lnSpc>
            </a:pPr>
            <a:r>
              <a:rPr lang="zh-CN" altLang="en-US" dirty="0">
                <a:latin typeface="微软雅黑" panose="020B0503020204020204" pitchFamily="34" charset="-122"/>
                <a:ea typeface="微软雅黑" panose="020B0503020204020204" pitchFamily="34" charset="-122"/>
              </a:rPr>
              <a:t>忠告：对于初学者来说，将指针用数组形式访问不仅可读性好，且不容易出错！</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指针数组</a:t>
            </a:r>
            <a:endParaRPr lang="zh-CN" altLang="en-US" dirty="0"/>
          </a:p>
        </p:txBody>
      </p:sp>
      <p:sp>
        <p:nvSpPr>
          <p:cNvPr id="3" name="内容占位符 2"/>
          <p:cNvSpPr>
            <a:spLocks noGrp="1"/>
          </p:cNvSpPr>
          <p:nvPr>
            <p:ph idx="1"/>
          </p:nvPr>
        </p:nvSpPr>
        <p:spPr>
          <a:xfrm>
            <a:off x="1305225" y="1341562"/>
            <a:ext cx="9698770" cy="4557180"/>
          </a:xfrm>
        </p:spPr>
        <p:txBody>
          <a:bodyPr/>
          <a:lstStyle/>
          <a:p>
            <a:r>
              <a:rPr lang="zh-CN" altLang="en-US" b="0" dirty="0">
                <a:latin typeface="Times New Roman" pitchFamily="18" charset="0"/>
                <a:cs typeface="Times New Roman" pitchFamily="18" charset="0"/>
              </a:rPr>
              <a:t>单个字符串（人名、单词、文件名、文件中一行）我们知道可以用一个字符数组来保存，如：</a:t>
            </a:r>
            <a:endParaRPr lang="en-US" altLang="zh-CN" b="0" dirty="0">
              <a:latin typeface="Times New Roman" pitchFamily="18" charset="0"/>
              <a:cs typeface="Times New Roman" pitchFamily="18" charset="0"/>
            </a:endParaRPr>
          </a:p>
          <a:p>
            <a:pPr lvl="1">
              <a:buNone/>
            </a:pPr>
            <a:r>
              <a:rPr lang="en-US" altLang="zh-CN" dirty="0">
                <a:latin typeface="Times New Roman" pitchFamily="18" charset="0"/>
                <a:cs typeface="Times New Roman" pitchFamily="18" charset="0"/>
              </a:rPr>
              <a:t>char word[32]= </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Wednesday</a:t>
            </a:r>
            <a:r>
              <a:rPr lang="zh-CN" altLang="en-US" dirty="0">
                <a:latin typeface="Times New Roman" pitchFamily="18" charset="0"/>
                <a:cs typeface="Times New Roman" pitchFamily="18" charset="0"/>
              </a:rPr>
              <a:t>”</a:t>
            </a:r>
            <a:endParaRPr lang="en-US" altLang="zh-CN" b="0" dirty="0">
              <a:latin typeface="Times New Roman" pitchFamily="18" charset="0"/>
              <a:cs typeface="Times New Roman" pitchFamily="18" charset="0"/>
            </a:endParaRPr>
          </a:p>
          <a:p>
            <a:r>
              <a:rPr lang="zh-CN" altLang="en-US" b="0" dirty="0">
                <a:latin typeface="Times New Roman" pitchFamily="18" charset="0"/>
                <a:cs typeface="Times New Roman" pitchFamily="18" charset="0"/>
              </a:rPr>
              <a:t>若要同时保存多个相关字符串</a:t>
            </a:r>
            <a:r>
              <a:rPr lang="zh-CN" altLang="en-US" b="0" dirty="0" smtClean="0">
                <a:latin typeface="Times New Roman" pitchFamily="18" charset="0"/>
                <a:cs typeface="Times New Roman" pitchFamily="18" charset="0"/>
              </a:rPr>
              <a:t>（比如，通讯录</a:t>
            </a:r>
            <a:r>
              <a:rPr lang="zh-CN" altLang="en-US" b="0" dirty="0">
                <a:latin typeface="Times New Roman" pitchFamily="18" charset="0"/>
                <a:cs typeface="Times New Roman" pitchFamily="18" charset="0"/>
              </a:rPr>
              <a:t>中的</a:t>
            </a:r>
            <a:r>
              <a:rPr lang="zh-CN" altLang="en-US" b="0" dirty="0" smtClean="0">
                <a:latin typeface="Times New Roman" pitchFamily="18" charset="0"/>
                <a:cs typeface="Times New Roman" pitchFamily="18" charset="0"/>
              </a:rPr>
              <a:t>人员名单</a:t>
            </a:r>
            <a:r>
              <a:rPr lang="zh-CN" altLang="en-US" b="0" dirty="0">
                <a:latin typeface="Times New Roman" pitchFamily="18" charset="0"/>
                <a:cs typeface="Times New Roman" pitchFamily="18" charset="0"/>
              </a:rPr>
              <a:t>、英文字典中单词表、文件中的多行</a:t>
            </a:r>
            <a:r>
              <a:rPr lang="en-US" altLang="zh-CN" b="0" dirty="0">
                <a:latin typeface="Times New Roman" pitchFamily="18" charset="0"/>
                <a:cs typeface="Times New Roman" pitchFamily="18" charset="0"/>
              </a:rPr>
              <a:t>…)</a:t>
            </a:r>
            <a:r>
              <a:rPr lang="zh-CN" altLang="en-US" b="0" dirty="0">
                <a:latin typeface="Times New Roman" pitchFamily="18" charset="0"/>
                <a:cs typeface="Times New Roman" pitchFamily="18" charset="0"/>
              </a:rPr>
              <a:t>？</a:t>
            </a:r>
            <a:endParaRPr lang="en-US" altLang="zh-CN" b="0" dirty="0">
              <a:latin typeface="Times New Roman" pitchFamily="18" charset="0"/>
              <a:cs typeface="Times New Roman" pitchFamily="18" charset="0"/>
            </a:endParaRPr>
          </a:p>
          <a:p>
            <a:pPr lvl="1">
              <a:buNone/>
            </a:pPr>
            <a:r>
              <a:rPr lang="zh-CN" altLang="en-US" b="0" dirty="0">
                <a:latin typeface="Times New Roman" pitchFamily="18" charset="0"/>
                <a:cs typeface="Times New Roman" pitchFamily="18" charset="0"/>
              </a:rPr>
              <a:t>如何同时保存如下相关数据：</a:t>
            </a:r>
            <a:endParaRPr lang="en-US" altLang="zh-CN" b="0" dirty="0">
              <a:latin typeface="Times New Roman" pitchFamily="18" charset="0"/>
              <a:cs typeface="Times New Roman" pitchFamily="18" charset="0"/>
            </a:endParaRPr>
          </a:p>
          <a:p>
            <a:pPr lvl="1">
              <a:buNone/>
            </a:pPr>
            <a:r>
              <a:rPr lang="en-US" altLang="zh-CN" sz="2400" dirty="0">
                <a:latin typeface="Times New Roman" pitchFamily="18" charset="0"/>
                <a:ea typeface="宋体" pitchFamily="2" charset="-122"/>
                <a:cs typeface="Times New Roman" pitchFamily="18" charset="0"/>
              </a:rPr>
              <a:t>Sunday, Monday, Tuesday, </a:t>
            </a:r>
            <a:r>
              <a:rPr lang="en-US" altLang="zh-CN" sz="2400" dirty="0" err="1">
                <a:latin typeface="Times New Roman" pitchFamily="18" charset="0"/>
                <a:ea typeface="宋体" pitchFamily="2" charset="-122"/>
                <a:cs typeface="Times New Roman" pitchFamily="18" charset="0"/>
              </a:rPr>
              <a:t>Wednesday,Thursday</a:t>
            </a: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Friday,Saturday</a:t>
            </a:r>
            <a:endParaRPr lang="en-US" altLang="zh-CN" sz="2400" dirty="0">
              <a:latin typeface="Times New Roman" pitchFamily="18" charset="0"/>
              <a:ea typeface="宋体" pitchFamily="2" charset="-122"/>
              <a:cs typeface="Times New Roman" pitchFamily="18" charset="0"/>
            </a:endParaRPr>
          </a:p>
          <a:p>
            <a:pPr lvl="1">
              <a:buNone/>
            </a:pPr>
            <a:r>
              <a:rPr lang="zh-CN" altLang="en-US" b="0" dirty="0">
                <a:latin typeface="Times New Roman" pitchFamily="18" charset="0"/>
                <a:cs typeface="Times New Roman" pitchFamily="18" charset="0"/>
              </a:rPr>
              <a:t>方法：</a:t>
            </a:r>
            <a:endParaRPr lang="en-US" altLang="zh-CN" b="0" dirty="0">
              <a:latin typeface="Times New Roman" pitchFamily="18" charset="0"/>
              <a:cs typeface="Times New Roman" pitchFamily="18" charset="0"/>
            </a:endParaRPr>
          </a:p>
          <a:p>
            <a:pPr lvl="2"/>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二维字符数组，如</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char days[7][10];</a:t>
            </a:r>
          </a:p>
          <a:p>
            <a:pPr lvl="2"/>
            <a:r>
              <a:rPr lang="en-US" altLang="zh-CN" b="0" dirty="0">
                <a:latin typeface="Times New Roman" pitchFamily="18" charset="0"/>
                <a:cs typeface="Times New Roman" pitchFamily="18" charset="0"/>
              </a:rPr>
              <a:t> </a:t>
            </a:r>
            <a:r>
              <a:rPr lang="zh-CN" altLang="en-US" dirty="0">
                <a:latin typeface="Times New Roman" pitchFamily="18" charset="0"/>
                <a:cs typeface="Times New Roman" pitchFamily="18" charset="0"/>
              </a:rPr>
              <a:t>指针数组，如：</a:t>
            </a:r>
            <a:r>
              <a:rPr lang="en-US" altLang="zh-CN" dirty="0">
                <a:latin typeface="Times New Roman" pitchFamily="18" charset="0"/>
                <a:cs typeface="Times New Roman" pitchFamily="18" charset="0"/>
              </a:rPr>
              <a:t>char *days[7]; </a:t>
            </a:r>
            <a:endParaRPr lang="zh-CN" altLang="en-US" b="0" dirty="0">
              <a:latin typeface="Times New Roman" pitchFamily="18" charset="0"/>
              <a:cs typeface="Times New Roman" pitchFamily="18" charset="0"/>
            </a:endParaRP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76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灯片编号占位符 4"/>
          <p:cNvSpPr>
            <a:spLocks noGrp="1"/>
          </p:cNvSpPr>
          <p:nvPr>
            <p:ph type="sldNum" sz="quarter" idx="11"/>
          </p:nvPr>
        </p:nvSpPr>
        <p:spPr>
          <a:noFill/>
        </p:spPr>
        <p:txBody>
          <a:bodyPr/>
          <a:lstStyle/>
          <a:p>
            <a:fld id="{01A02545-F2C3-45B1-A285-AD6A1C4E3BB5}" type="slidenum">
              <a:rPr lang="en-US" altLang="zh-CN" smtClean="0"/>
              <a:pPr/>
              <a:t>77</a:t>
            </a:fld>
            <a:endParaRPr lang="en-US" altLang="zh-CN"/>
          </a:p>
        </p:txBody>
      </p:sp>
      <p:sp>
        <p:nvSpPr>
          <p:cNvPr id="55300" name="Rectangle 2"/>
          <p:cNvSpPr>
            <a:spLocks noGrp="1" noChangeArrowheads="1"/>
          </p:cNvSpPr>
          <p:nvPr>
            <p:ph type="title"/>
          </p:nvPr>
        </p:nvSpPr>
        <p:spPr/>
        <p:txBody>
          <a:bodyPr/>
          <a:lstStyle/>
          <a:p>
            <a:r>
              <a:rPr lang="zh-CN" altLang="en-US" dirty="0">
                <a:ea typeface="宋体" pitchFamily="2" charset="-122"/>
              </a:rPr>
              <a:t>指针数组</a:t>
            </a:r>
          </a:p>
        </p:txBody>
      </p:sp>
      <p:sp>
        <p:nvSpPr>
          <p:cNvPr id="64515" name="Rectangle 3"/>
          <p:cNvSpPr>
            <a:spLocks noGrp="1" noChangeArrowheads="1"/>
          </p:cNvSpPr>
          <p:nvPr>
            <p:ph type="body" idx="1"/>
          </p:nvPr>
        </p:nvSpPr>
        <p:spPr/>
        <p:txBody>
          <a:bodyPr/>
          <a:lstStyle/>
          <a:p>
            <a:pPr>
              <a:lnSpc>
                <a:spcPct val="100000"/>
              </a:lnSpc>
            </a:pPr>
            <a:r>
              <a:rPr lang="zh-CN" altLang="en-US" dirty="0">
                <a:latin typeface="Times New Roman" pitchFamily="18" charset="0"/>
                <a:ea typeface="微软雅黑" panose="020B0503020204020204" pitchFamily="34" charset="-122"/>
                <a:cs typeface="Times New Roman" pitchFamily="18" charset="0"/>
              </a:rPr>
              <a:t>指针数组就是由指针组成的数组，即该数组的每一个元素都是指向某一类型对象的指针。</a:t>
            </a:r>
          </a:p>
          <a:p>
            <a:pPr lvl="1">
              <a:lnSpc>
                <a:spcPct val="100000"/>
              </a:lnSpc>
              <a:buFont typeface="Wingdings" pitchFamily="2" charset="2"/>
              <a:buNone/>
            </a:pPr>
            <a:r>
              <a:rPr lang="zh-CN" altLang="en-US" sz="2400" dirty="0">
                <a:latin typeface="Times New Roman" pitchFamily="18" charset="0"/>
                <a:ea typeface="宋体" pitchFamily="2" charset="-122"/>
                <a:cs typeface="Times New Roman" pitchFamily="18" charset="0"/>
              </a:rPr>
              <a:t>如</a:t>
            </a:r>
            <a:r>
              <a:rPr lang="en-US" altLang="zh-CN" sz="2400" dirty="0">
                <a:latin typeface="Times New Roman" pitchFamily="18" charset="0"/>
                <a:ea typeface="宋体" pitchFamily="2" charset="-122"/>
                <a:cs typeface="Times New Roman" pitchFamily="18" charset="0"/>
              </a:rPr>
              <a:t>:</a:t>
            </a:r>
          </a:p>
          <a:p>
            <a:pPr lvl="1">
              <a:lnSpc>
                <a:spcPct val="100000"/>
              </a:lnSpc>
              <a:buFont typeface="Wingdings" pitchFamily="2" charset="2"/>
              <a:buNone/>
            </a:pPr>
            <a:r>
              <a:rPr lang="en-US" altLang="zh-CN" sz="2400" dirty="0">
                <a:latin typeface="Times New Roman" pitchFamily="18" charset="0"/>
                <a:ea typeface="宋体" pitchFamily="2" charset="-122"/>
                <a:cs typeface="Times New Roman" pitchFamily="18" charset="0"/>
              </a:rPr>
              <a:t>char *</a:t>
            </a:r>
            <a:r>
              <a:rPr lang="en-US" altLang="zh-CN" sz="2400" dirty="0" err="1">
                <a:latin typeface="Times New Roman" pitchFamily="18" charset="0"/>
                <a:ea typeface="宋体" pitchFamily="2" charset="-122"/>
                <a:cs typeface="Times New Roman" pitchFamily="18" charset="0"/>
              </a:rPr>
              <a:t>lineptr</a:t>
            </a:r>
            <a:r>
              <a:rPr lang="en-US" altLang="zh-CN" sz="2400" dirty="0">
                <a:latin typeface="Times New Roman" pitchFamily="18" charset="0"/>
                <a:ea typeface="宋体" pitchFamily="2" charset="-122"/>
                <a:cs typeface="Times New Roman" pitchFamily="18" charset="0"/>
              </a:rPr>
              <a:t>[100]; 	//</a:t>
            </a:r>
            <a:r>
              <a:rPr lang="zh-CN" altLang="en-US" sz="2400" dirty="0">
                <a:latin typeface="Times New Roman" pitchFamily="18" charset="0"/>
                <a:ea typeface="宋体" pitchFamily="2" charset="-122"/>
                <a:cs typeface="Times New Roman" pitchFamily="18" charset="0"/>
              </a:rPr>
              <a:t>由字符指针构成的数组</a:t>
            </a:r>
          </a:p>
          <a:p>
            <a:pPr lvl="1">
              <a:lnSpc>
                <a:spcPct val="100000"/>
              </a:lnSpc>
              <a:buFont typeface="Wingdings" pitchFamily="2" charset="2"/>
              <a:buNone/>
            </a:pPr>
            <a:r>
              <a:rPr lang="en-US" altLang="zh-CN" sz="2400" dirty="0">
                <a:latin typeface="Times New Roman" pitchFamily="18" charset="0"/>
                <a:ea typeface="宋体" pitchFamily="2" charset="-122"/>
                <a:cs typeface="Times New Roman" pitchFamily="18" charset="0"/>
              </a:rPr>
              <a:t>int  *</a:t>
            </a:r>
            <a:r>
              <a:rPr lang="en-US" altLang="zh-CN" sz="2400" dirty="0" err="1">
                <a:latin typeface="Times New Roman" pitchFamily="18" charset="0"/>
                <a:ea typeface="宋体" pitchFamily="2" charset="-122"/>
                <a:cs typeface="Times New Roman" pitchFamily="18" charset="0"/>
              </a:rPr>
              <a:t>iptr</a:t>
            </a:r>
            <a:r>
              <a:rPr lang="en-US" altLang="zh-CN" sz="2400" dirty="0">
                <a:latin typeface="Times New Roman" pitchFamily="18" charset="0"/>
                <a:ea typeface="宋体" pitchFamily="2" charset="-122"/>
                <a:cs typeface="Times New Roman" pitchFamily="18" charset="0"/>
              </a:rPr>
              <a:t>[50];		//</a:t>
            </a:r>
            <a:r>
              <a:rPr lang="zh-CN" altLang="en-US" sz="2400" dirty="0">
                <a:latin typeface="Times New Roman" pitchFamily="18" charset="0"/>
                <a:ea typeface="宋体" pitchFamily="2" charset="-122"/>
                <a:cs typeface="Times New Roman" pitchFamily="18" charset="0"/>
              </a:rPr>
              <a:t>由整型指针构成的数组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7" dur="500"/>
                                        <p:tgtEl>
                                          <p:spTgt spid="645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0" dur="500"/>
                                        <p:tgtEl>
                                          <p:spTgt spid="6451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3"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灯片编号占位符 5"/>
          <p:cNvSpPr>
            <a:spLocks noGrp="1"/>
          </p:cNvSpPr>
          <p:nvPr>
            <p:ph type="sldNum" sz="quarter" idx="11"/>
          </p:nvPr>
        </p:nvSpPr>
        <p:spPr>
          <a:noFill/>
        </p:spPr>
        <p:txBody>
          <a:bodyPr/>
          <a:lstStyle/>
          <a:p>
            <a:fld id="{538EE7AC-0604-4773-B70C-4A0E07C05070}" type="slidenum">
              <a:rPr lang="en-US" altLang="zh-CN" smtClean="0"/>
              <a:pPr/>
              <a:t>78</a:t>
            </a:fld>
            <a:endParaRPr lang="en-US" altLang="zh-CN"/>
          </a:p>
        </p:txBody>
      </p:sp>
      <p:sp>
        <p:nvSpPr>
          <p:cNvPr id="1029" name="Rectangle 2"/>
          <p:cNvSpPr>
            <a:spLocks noGrp="1" noChangeArrowheads="1"/>
          </p:cNvSpPr>
          <p:nvPr>
            <p:ph type="title"/>
          </p:nvPr>
        </p:nvSpPr>
        <p:spPr/>
        <p:txBody>
          <a:bodyPr/>
          <a:lstStyle/>
          <a:p>
            <a:r>
              <a:rPr lang="zh-CN" altLang="en-US">
                <a:ea typeface="宋体" pitchFamily="2" charset="-122"/>
              </a:rPr>
              <a:t>指针数组（续）</a:t>
            </a:r>
          </a:p>
        </p:txBody>
      </p:sp>
      <p:sp>
        <p:nvSpPr>
          <p:cNvPr id="1030" name="Rectangle 3"/>
          <p:cNvSpPr>
            <a:spLocks noGrp="1" noChangeArrowheads="1"/>
          </p:cNvSpPr>
          <p:nvPr>
            <p:ph type="body" sz="half" idx="1"/>
          </p:nvPr>
        </p:nvSpPr>
        <p:spPr>
          <a:xfrm>
            <a:off x="1305225" y="1125538"/>
            <a:ext cx="9698076" cy="2558055"/>
          </a:xfrm>
        </p:spPr>
        <p:txBody>
          <a:bodyPr/>
          <a:lstStyle/>
          <a:p>
            <a:pPr>
              <a:spcBef>
                <a:spcPts val="600"/>
              </a:spcBef>
            </a:pPr>
            <a:r>
              <a:rPr lang="zh-CN" altLang="en-US" sz="2800" dirty="0">
                <a:ea typeface="宋体" pitchFamily="2" charset="-122"/>
              </a:rPr>
              <a:t>指针数组与二维数组的区别：</a:t>
            </a:r>
          </a:p>
          <a:p>
            <a:pPr>
              <a:spcBef>
                <a:spcPts val="600"/>
              </a:spcBef>
              <a:buFont typeface="Wingdings" pitchFamily="2" charset="2"/>
              <a:buNone/>
            </a:pPr>
            <a:r>
              <a:rPr lang="en-US" altLang="zh-CN" sz="2400" b="0" dirty="0">
                <a:ea typeface="宋体" pitchFamily="2" charset="-122"/>
              </a:rPr>
              <a:t>1) </a:t>
            </a:r>
            <a:r>
              <a:rPr lang="zh-CN" altLang="en-US" sz="2400" b="0" dirty="0">
                <a:ea typeface="宋体" pitchFamily="2" charset="-122"/>
              </a:rPr>
              <a:t>二维数组：</a:t>
            </a:r>
          </a:p>
          <a:p>
            <a:pPr lvl="1">
              <a:spcBef>
                <a:spcPts val="600"/>
              </a:spcBef>
              <a:buFont typeface="Wingdings" pitchFamily="2" charset="2"/>
              <a:buNone/>
            </a:pPr>
            <a:r>
              <a:rPr lang="en-US" altLang="zh-CN" sz="2400" dirty="0">
                <a:ea typeface="宋体" pitchFamily="2" charset="-122"/>
              </a:rPr>
              <a:t>char days[7][10] = {</a:t>
            </a:r>
          </a:p>
          <a:p>
            <a:pPr lvl="2" indent="0">
              <a:spcBef>
                <a:spcPts val="600"/>
              </a:spcBef>
              <a:buNone/>
            </a:pPr>
            <a:r>
              <a:rPr lang="en-US" altLang="zh-CN" sz="2400" dirty="0">
                <a:ea typeface="宋体" pitchFamily="2" charset="-122"/>
              </a:rPr>
              <a:t>“Sunday”, “Monday”, “Tuesday”, “Wednesday”,</a:t>
            </a:r>
          </a:p>
          <a:p>
            <a:pPr lvl="2" indent="0">
              <a:spcBef>
                <a:spcPts val="600"/>
              </a:spcBef>
              <a:buNone/>
            </a:pPr>
            <a:r>
              <a:rPr lang="en-US" altLang="zh-CN" sz="2400" dirty="0">
                <a:ea typeface="宋体" pitchFamily="2" charset="-122"/>
              </a:rPr>
              <a:t>“Thursday”, “Friday”, “Saturday”</a:t>
            </a:r>
          </a:p>
          <a:p>
            <a:pPr lvl="1">
              <a:spcBef>
                <a:spcPts val="600"/>
              </a:spcBef>
              <a:buFont typeface="Wingdings" pitchFamily="2" charset="2"/>
              <a:buNone/>
            </a:pPr>
            <a:r>
              <a:rPr lang="en-US" altLang="zh-CN" sz="2400" dirty="0">
                <a:ea typeface="宋体" pitchFamily="2" charset="-122"/>
              </a:rPr>
              <a:t>};</a:t>
            </a:r>
          </a:p>
          <a:p>
            <a:pPr lvl="1">
              <a:spcBef>
                <a:spcPts val="600"/>
              </a:spcBef>
              <a:buFont typeface="Wingdings" pitchFamily="2" charset="2"/>
              <a:buNone/>
            </a:pPr>
            <a:r>
              <a:rPr lang="zh-CN" altLang="en-US" sz="2400" b="1" dirty="0">
                <a:ea typeface="宋体" pitchFamily="2" charset="-122"/>
              </a:rPr>
              <a:t>存贮形式：</a:t>
            </a:r>
          </a:p>
        </p:txBody>
      </p:sp>
      <p:graphicFrame>
        <p:nvGraphicFramePr>
          <p:cNvPr id="65540" name="Object 4"/>
          <p:cNvGraphicFramePr>
            <a:graphicFrameLocks noGrp="1" noChangeAspect="1"/>
          </p:cNvGraphicFramePr>
          <p:nvPr>
            <p:ph sz="half" idx="2"/>
            <p:extLst>
              <p:ext uri="{D42A27DB-BD31-4B8C-83A1-F6EECF244321}">
                <p14:modId xmlns:p14="http://schemas.microsoft.com/office/powerpoint/2010/main" val="716194205"/>
              </p:ext>
            </p:extLst>
          </p:nvPr>
        </p:nvGraphicFramePr>
        <p:xfrm>
          <a:off x="1201407" y="4149874"/>
          <a:ext cx="9513733" cy="2226190"/>
        </p:xfrm>
        <a:graphic>
          <a:graphicData uri="http://schemas.openxmlformats.org/presentationml/2006/ole">
            <mc:AlternateContent xmlns:mc="http://schemas.openxmlformats.org/markup-compatibility/2006">
              <mc:Choice xmlns:v="urn:schemas-microsoft-com:vml" Requires="v">
                <p:oleObj spid="_x0000_s1109" name="Document" r:id="rId4" imgW="5632704" imgH="1475232" progId="">
                  <p:embed/>
                </p:oleObj>
              </mc:Choice>
              <mc:Fallback>
                <p:oleObj name="Document" r:id="rId4" imgW="5632704" imgH="1475232" progId="">
                  <p:embed/>
                  <p:pic>
                    <p:nvPicPr>
                      <p:cNvPr id="0" name="Picture 4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1407" y="4149874"/>
                        <a:ext cx="9513733" cy="222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7544010" y="1629182"/>
            <a:ext cx="4660690" cy="1956655"/>
          </a:xfrm>
          <a:prstGeom prst="rect">
            <a:avLst/>
          </a:prstGeom>
          <a:solidFill>
            <a:schemeClr val="accent1">
              <a:lumMod val="90000"/>
            </a:schemeClr>
          </a:solidFill>
        </p:spPr>
        <p:txBody>
          <a:bodyPr wrap="square" lIns="108932" tIns="54466" rIns="108932" bIns="54466" rtlCol="0">
            <a:spAutoFit/>
          </a:bodyPr>
          <a:lstStyle/>
          <a:p>
            <a:pPr>
              <a:buFont typeface="Wingdings" pitchFamily="2" charset="2"/>
              <a:buNone/>
            </a:pPr>
            <a:r>
              <a:rPr lang="zh-CN" altLang="en-US" dirty="0"/>
              <a:t>使用方式：</a:t>
            </a:r>
            <a:endParaRPr lang="en-US" altLang="zh-CN" dirty="0"/>
          </a:p>
          <a:p>
            <a:pPr>
              <a:buFont typeface="Wingdings" pitchFamily="2" charset="2"/>
              <a:buNone/>
            </a:pPr>
            <a:r>
              <a:rPr lang="en-US" altLang="zh-CN" b="0" dirty="0" err="1"/>
              <a:t>scanf</a:t>
            </a:r>
            <a:r>
              <a:rPr lang="en-US" altLang="zh-CN" b="0" dirty="0"/>
              <a:t>(“%s”, days[</a:t>
            </a:r>
            <a:r>
              <a:rPr lang="en-US" altLang="zh-CN" b="0" dirty="0" err="1"/>
              <a:t>i</a:t>
            </a:r>
            <a:r>
              <a:rPr lang="en-US" altLang="zh-CN" b="0" dirty="0"/>
              <a:t>]);</a:t>
            </a:r>
          </a:p>
          <a:p>
            <a:pPr>
              <a:buFont typeface="Wingdings" pitchFamily="2" charset="2"/>
              <a:buNone/>
            </a:pPr>
            <a:r>
              <a:rPr lang="en-US" altLang="zh-CN" b="0" dirty="0"/>
              <a:t>gets(days[</a:t>
            </a:r>
            <a:r>
              <a:rPr lang="en-US" altLang="zh-CN" b="0" dirty="0" err="1"/>
              <a:t>i</a:t>
            </a:r>
            <a:r>
              <a:rPr lang="en-US" altLang="zh-CN" b="0" dirty="0"/>
              <a:t>]);</a:t>
            </a:r>
          </a:p>
          <a:p>
            <a:pPr>
              <a:buFont typeface="Wingdings" pitchFamily="2" charset="2"/>
              <a:buNone/>
            </a:pPr>
            <a:r>
              <a:rPr lang="en-US" altLang="zh-CN" b="0" dirty="0"/>
              <a:t>if(</a:t>
            </a:r>
            <a:r>
              <a:rPr lang="en-US" altLang="zh-CN" b="0" dirty="0" err="1"/>
              <a:t>strcmp</a:t>
            </a:r>
            <a:r>
              <a:rPr lang="en-US" altLang="zh-CN" b="0" dirty="0"/>
              <a:t>(days[</a:t>
            </a:r>
            <a:r>
              <a:rPr lang="en-US" altLang="zh-CN" b="0" dirty="0" err="1"/>
              <a:t>i</a:t>
            </a:r>
            <a:r>
              <a:rPr lang="en-US" altLang="zh-CN" b="0" dirty="0"/>
              <a:t>], “Friday”)==0)</a:t>
            </a:r>
          </a:p>
          <a:p>
            <a:pPr>
              <a:buFont typeface="Wingdings" pitchFamily="2" charset="2"/>
              <a:buNone/>
            </a:pPr>
            <a:r>
              <a:rPr lang="en-US" altLang="zh-CN" b="0" dirty="0"/>
              <a:t>    …</a:t>
            </a: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灯片编号占位符 4"/>
          <p:cNvSpPr>
            <a:spLocks noGrp="1"/>
          </p:cNvSpPr>
          <p:nvPr>
            <p:ph type="sldNum" sz="quarter" idx="11"/>
          </p:nvPr>
        </p:nvSpPr>
        <p:spPr>
          <a:noFill/>
        </p:spPr>
        <p:txBody>
          <a:bodyPr/>
          <a:lstStyle/>
          <a:p>
            <a:fld id="{9B5D3BFC-52CF-4BC3-8E60-89FE6A33CB59}" type="slidenum">
              <a:rPr lang="en-US" altLang="zh-CN" smtClean="0"/>
              <a:pPr/>
              <a:t>79</a:t>
            </a:fld>
            <a:endParaRPr lang="en-US" altLang="zh-CN"/>
          </a:p>
        </p:txBody>
      </p:sp>
      <p:sp>
        <p:nvSpPr>
          <p:cNvPr id="56324" name="Rectangle 2"/>
          <p:cNvSpPr>
            <a:spLocks noGrp="1" noChangeArrowheads="1"/>
          </p:cNvSpPr>
          <p:nvPr>
            <p:ph type="title"/>
          </p:nvPr>
        </p:nvSpPr>
        <p:spPr/>
        <p:txBody>
          <a:bodyPr/>
          <a:lstStyle/>
          <a:p>
            <a:r>
              <a:rPr lang="zh-CN" altLang="en-US" dirty="0">
                <a:ea typeface="宋体" pitchFamily="2" charset="-122"/>
              </a:rPr>
              <a:t>指针数组（续）</a:t>
            </a:r>
          </a:p>
        </p:txBody>
      </p:sp>
      <p:sp>
        <p:nvSpPr>
          <p:cNvPr id="56325" name="Rectangle 3"/>
          <p:cNvSpPr>
            <a:spLocks noGrp="1" noChangeArrowheads="1"/>
          </p:cNvSpPr>
          <p:nvPr>
            <p:ph type="body" idx="1"/>
          </p:nvPr>
        </p:nvSpPr>
        <p:spPr>
          <a:xfrm>
            <a:off x="1305225" y="1197546"/>
            <a:ext cx="6526124" cy="2342105"/>
          </a:xfrm>
        </p:spPr>
        <p:txBody>
          <a:bodyPr/>
          <a:lstStyle/>
          <a:p>
            <a:pPr>
              <a:buFont typeface="Wingdings" pitchFamily="2" charset="2"/>
              <a:buNone/>
            </a:pPr>
            <a:r>
              <a:rPr lang="en-US" altLang="zh-CN" sz="2400" b="0" dirty="0">
                <a:latin typeface="Times New Roman" pitchFamily="18" charset="0"/>
                <a:ea typeface="宋体" pitchFamily="2" charset="-122"/>
                <a:cs typeface="Times New Roman" pitchFamily="18" charset="0"/>
              </a:rPr>
              <a:t>2</a:t>
            </a:r>
            <a:r>
              <a:rPr lang="zh-CN" altLang="en-US" sz="2400" b="0" dirty="0">
                <a:latin typeface="Times New Roman" pitchFamily="18" charset="0"/>
                <a:ea typeface="宋体" pitchFamily="2" charset="-122"/>
                <a:cs typeface="Times New Roman" pitchFamily="18" charset="0"/>
              </a:rPr>
              <a:t>）指针数组</a:t>
            </a:r>
          </a:p>
          <a:p>
            <a:pPr lvl="1">
              <a:buFont typeface="Wingdings" pitchFamily="2" charset="2"/>
              <a:buNone/>
            </a:pPr>
            <a:r>
              <a:rPr lang="en-US" altLang="zh-CN" sz="2400" dirty="0">
                <a:latin typeface="Times New Roman" pitchFamily="18" charset="0"/>
                <a:ea typeface="宋体" pitchFamily="2" charset="-122"/>
                <a:cs typeface="Times New Roman" pitchFamily="18" charset="0"/>
              </a:rPr>
              <a:t>char *days[7] = {</a:t>
            </a:r>
          </a:p>
          <a:p>
            <a:pPr lvl="2" indent="0">
              <a:buNone/>
            </a:pPr>
            <a:r>
              <a:rPr lang="en-US" altLang="zh-CN" dirty="0">
                <a:latin typeface="Times New Roman" pitchFamily="18" charset="0"/>
                <a:ea typeface="宋体" pitchFamily="2" charset="-122"/>
                <a:cs typeface="Times New Roman" pitchFamily="18" charset="0"/>
              </a:rPr>
              <a:t>“Sunday”, “Monday”, “Tuesday”, “Wednesday”,</a:t>
            </a:r>
          </a:p>
          <a:p>
            <a:pPr lvl="2" indent="0">
              <a:buNone/>
            </a:pPr>
            <a:r>
              <a:rPr lang="en-US" altLang="zh-CN" dirty="0">
                <a:latin typeface="Times New Roman" pitchFamily="18" charset="0"/>
                <a:ea typeface="宋体" pitchFamily="2" charset="-122"/>
                <a:cs typeface="Times New Roman" pitchFamily="18" charset="0"/>
              </a:rPr>
              <a:t>“Thursday”, “Friday”, “Saturday”</a:t>
            </a:r>
          </a:p>
          <a:p>
            <a:pPr lvl="1">
              <a:buFont typeface="Wingdings" pitchFamily="2" charset="2"/>
              <a:buNone/>
            </a:pPr>
            <a:r>
              <a:rPr lang="en-US" altLang="zh-CN" sz="2400" dirty="0">
                <a:latin typeface="Times New Roman" pitchFamily="18" charset="0"/>
                <a:ea typeface="宋体" pitchFamily="2" charset="-122"/>
                <a:cs typeface="Times New Roman" pitchFamily="18" charset="0"/>
              </a:rPr>
              <a:t>};</a:t>
            </a:r>
          </a:p>
        </p:txBody>
      </p:sp>
      <p:grpSp>
        <p:nvGrpSpPr>
          <p:cNvPr id="2" name="Group 37"/>
          <p:cNvGrpSpPr>
            <a:grpSpLocks/>
          </p:cNvGrpSpPr>
          <p:nvPr/>
        </p:nvGrpSpPr>
        <p:grpSpPr bwMode="auto">
          <a:xfrm>
            <a:off x="7279666" y="1923094"/>
            <a:ext cx="4655332" cy="3648919"/>
            <a:chOff x="2835" y="1800"/>
            <a:chExt cx="2061" cy="2298"/>
          </a:xfrm>
        </p:grpSpPr>
        <p:grpSp>
          <p:nvGrpSpPr>
            <p:cNvPr id="56327" name="Group 28"/>
            <p:cNvGrpSpPr>
              <a:grpSpLocks/>
            </p:cNvGrpSpPr>
            <p:nvPr/>
          </p:nvGrpSpPr>
          <p:grpSpPr bwMode="auto">
            <a:xfrm>
              <a:off x="2835" y="1800"/>
              <a:ext cx="2061" cy="2298"/>
              <a:chOff x="2835" y="1800"/>
              <a:chExt cx="2061" cy="2298"/>
            </a:xfrm>
          </p:grpSpPr>
          <p:sp>
            <p:nvSpPr>
              <p:cNvPr id="56335" name="Rectangle 5"/>
              <p:cNvSpPr>
                <a:spLocks noChangeArrowheads="1"/>
              </p:cNvSpPr>
              <p:nvPr/>
            </p:nvSpPr>
            <p:spPr bwMode="auto">
              <a:xfrm>
                <a:off x="3384" y="1842"/>
                <a:ext cx="252" cy="1846"/>
              </a:xfrm>
              <a:prstGeom prst="rect">
                <a:avLst/>
              </a:prstGeom>
              <a:solidFill>
                <a:srgbClr val="FFFFFF"/>
              </a:solidFill>
              <a:ln w="9525">
                <a:solidFill>
                  <a:srgbClr val="000000"/>
                </a:solidFill>
                <a:miter lim="800000"/>
                <a:headEnd/>
                <a:tailEnd/>
              </a:ln>
            </p:spPr>
            <p:txBody>
              <a:bodyPr/>
              <a:lstStyle/>
              <a:p>
                <a:endParaRPr lang="zh-CN" altLang="en-US"/>
              </a:p>
            </p:txBody>
          </p:sp>
          <p:sp>
            <p:nvSpPr>
              <p:cNvPr id="56336" name="Text Box 6"/>
              <p:cNvSpPr txBox="1">
                <a:spLocks noChangeArrowheads="1"/>
              </p:cNvSpPr>
              <p:nvPr/>
            </p:nvSpPr>
            <p:spPr bwMode="auto">
              <a:xfrm>
                <a:off x="4140" y="1800"/>
                <a:ext cx="630" cy="239"/>
              </a:xfrm>
              <a:prstGeom prst="rect">
                <a:avLst/>
              </a:prstGeom>
              <a:solidFill>
                <a:srgbClr val="FFFFFF"/>
              </a:solidFill>
              <a:ln w="9525">
                <a:solidFill>
                  <a:srgbClr val="000000"/>
                </a:solidFill>
                <a:miter lim="800000"/>
                <a:headEnd/>
                <a:tailEnd/>
              </a:ln>
            </p:spPr>
            <p:txBody>
              <a:bodyPr/>
              <a:lstStyle/>
              <a:p>
                <a:pPr algn="just"/>
                <a:r>
                  <a:rPr lang="en-US" altLang="zh-CN" b="0" dirty="0">
                    <a:latin typeface="Times New Roman" pitchFamily="18" charset="0"/>
                  </a:rPr>
                  <a:t>Sunday\0</a:t>
                </a:r>
              </a:p>
            </p:txBody>
          </p:sp>
          <p:sp>
            <p:nvSpPr>
              <p:cNvPr id="56337" name="Text Box 7"/>
              <p:cNvSpPr txBox="1">
                <a:spLocks noChangeArrowheads="1"/>
              </p:cNvSpPr>
              <p:nvPr/>
            </p:nvSpPr>
            <p:spPr bwMode="auto">
              <a:xfrm>
                <a:off x="4140" y="2073"/>
                <a:ext cx="630" cy="240"/>
              </a:xfrm>
              <a:prstGeom prst="rect">
                <a:avLst/>
              </a:prstGeom>
              <a:solidFill>
                <a:srgbClr val="FFFFFF"/>
              </a:solidFill>
              <a:ln w="9525">
                <a:solidFill>
                  <a:srgbClr val="000000"/>
                </a:solidFill>
                <a:miter lim="800000"/>
                <a:headEnd/>
                <a:tailEnd/>
              </a:ln>
            </p:spPr>
            <p:txBody>
              <a:bodyPr/>
              <a:lstStyle/>
              <a:p>
                <a:pPr algn="just"/>
                <a:r>
                  <a:rPr lang="en-US" altLang="zh-CN" b="0">
                    <a:latin typeface="Times New Roman" pitchFamily="18" charset="0"/>
                  </a:rPr>
                  <a:t>Monday\0</a:t>
                </a:r>
              </a:p>
            </p:txBody>
          </p:sp>
          <p:sp>
            <p:nvSpPr>
              <p:cNvPr id="56338" name="Text Box 8"/>
              <p:cNvSpPr txBox="1">
                <a:spLocks noChangeArrowheads="1"/>
              </p:cNvSpPr>
              <p:nvPr/>
            </p:nvSpPr>
            <p:spPr bwMode="auto">
              <a:xfrm>
                <a:off x="4140" y="2347"/>
                <a:ext cx="630" cy="239"/>
              </a:xfrm>
              <a:prstGeom prst="rect">
                <a:avLst/>
              </a:prstGeom>
              <a:solidFill>
                <a:srgbClr val="FFFFFF"/>
              </a:solidFill>
              <a:ln w="9525">
                <a:solidFill>
                  <a:srgbClr val="000000"/>
                </a:solidFill>
                <a:miter lim="800000"/>
                <a:headEnd/>
                <a:tailEnd/>
              </a:ln>
            </p:spPr>
            <p:txBody>
              <a:bodyPr/>
              <a:lstStyle/>
              <a:p>
                <a:pPr algn="just"/>
                <a:r>
                  <a:rPr lang="en-US" altLang="zh-CN" b="0">
                    <a:latin typeface="Times New Roman" pitchFamily="18" charset="0"/>
                  </a:rPr>
                  <a:t>Tuesday\0</a:t>
                </a:r>
              </a:p>
            </p:txBody>
          </p:sp>
          <p:sp>
            <p:nvSpPr>
              <p:cNvPr id="56339" name="Text Box 9"/>
              <p:cNvSpPr txBox="1">
                <a:spLocks noChangeArrowheads="1"/>
              </p:cNvSpPr>
              <p:nvPr/>
            </p:nvSpPr>
            <p:spPr bwMode="auto">
              <a:xfrm>
                <a:off x="4140" y="2620"/>
                <a:ext cx="756" cy="239"/>
              </a:xfrm>
              <a:prstGeom prst="rect">
                <a:avLst/>
              </a:prstGeom>
              <a:solidFill>
                <a:srgbClr val="FFFFFF"/>
              </a:solidFill>
              <a:ln w="9525">
                <a:solidFill>
                  <a:srgbClr val="000000"/>
                </a:solidFill>
                <a:miter lim="800000"/>
                <a:headEnd/>
                <a:tailEnd/>
              </a:ln>
            </p:spPr>
            <p:txBody>
              <a:bodyPr/>
              <a:lstStyle/>
              <a:p>
                <a:pPr algn="just"/>
                <a:r>
                  <a:rPr lang="en-US" altLang="zh-CN" b="0">
                    <a:latin typeface="Times New Roman" pitchFamily="18" charset="0"/>
                  </a:rPr>
                  <a:t>Wednesday\0</a:t>
                </a:r>
              </a:p>
            </p:txBody>
          </p:sp>
          <p:sp>
            <p:nvSpPr>
              <p:cNvPr id="56340" name="Text Box 10"/>
              <p:cNvSpPr txBox="1">
                <a:spLocks noChangeArrowheads="1"/>
              </p:cNvSpPr>
              <p:nvPr/>
            </p:nvSpPr>
            <p:spPr bwMode="auto">
              <a:xfrm>
                <a:off x="4140" y="2894"/>
                <a:ext cx="693" cy="239"/>
              </a:xfrm>
              <a:prstGeom prst="rect">
                <a:avLst/>
              </a:prstGeom>
              <a:solidFill>
                <a:srgbClr val="FFFFFF"/>
              </a:solidFill>
              <a:ln w="9525">
                <a:solidFill>
                  <a:srgbClr val="000000"/>
                </a:solidFill>
                <a:miter lim="800000"/>
                <a:headEnd/>
                <a:tailEnd/>
              </a:ln>
            </p:spPr>
            <p:txBody>
              <a:bodyPr/>
              <a:lstStyle/>
              <a:p>
                <a:pPr algn="just"/>
                <a:r>
                  <a:rPr lang="en-US" altLang="zh-CN" b="0">
                    <a:latin typeface="Times New Roman" pitchFamily="18" charset="0"/>
                  </a:rPr>
                  <a:t>Thursday\0</a:t>
                </a:r>
              </a:p>
            </p:txBody>
          </p:sp>
          <p:sp>
            <p:nvSpPr>
              <p:cNvPr id="56341" name="Text Box 11"/>
              <p:cNvSpPr txBox="1">
                <a:spLocks noChangeArrowheads="1"/>
              </p:cNvSpPr>
              <p:nvPr/>
            </p:nvSpPr>
            <p:spPr bwMode="auto">
              <a:xfrm>
                <a:off x="4140" y="3167"/>
                <a:ext cx="567" cy="239"/>
              </a:xfrm>
              <a:prstGeom prst="rect">
                <a:avLst/>
              </a:prstGeom>
              <a:solidFill>
                <a:srgbClr val="FFFFFF"/>
              </a:solidFill>
              <a:ln w="9525">
                <a:solidFill>
                  <a:srgbClr val="000000"/>
                </a:solidFill>
                <a:miter lim="800000"/>
                <a:headEnd/>
                <a:tailEnd/>
              </a:ln>
            </p:spPr>
            <p:txBody>
              <a:bodyPr/>
              <a:lstStyle/>
              <a:p>
                <a:pPr algn="just"/>
                <a:r>
                  <a:rPr lang="en-US" altLang="zh-CN" b="0">
                    <a:latin typeface="Times New Roman" pitchFamily="18" charset="0"/>
                  </a:rPr>
                  <a:t>Friday\0</a:t>
                </a:r>
              </a:p>
            </p:txBody>
          </p:sp>
          <p:sp>
            <p:nvSpPr>
              <p:cNvPr id="56342" name="Text Box 12"/>
              <p:cNvSpPr txBox="1">
                <a:spLocks noChangeArrowheads="1"/>
              </p:cNvSpPr>
              <p:nvPr/>
            </p:nvSpPr>
            <p:spPr bwMode="auto">
              <a:xfrm>
                <a:off x="4140" y="3441"/>
                <a:ext cx="693" cy="239"/>
              </a:xfrm>
              <a:prstGeom prst="rect">
                <a:avLst/>
              </a:prstGeom>
              <a:solidFill>
                <a:srgbClr val="FFFFFF"/>
              </a:solidFill>
              <a:ln w="9525">
                <a:solidFill>
                  <a:srgbClr val="000000"/>
                </a:solidFill>
                <a:miter lim="800000"/>
                <a:headEnd/>
                <a:tailEnd/>
              </a:ln>
            </p:spPr>
            <p:txBody>
              <a:bodyPr/>
              <a:lstStyle/>
              <a:p>
                <a:pPr algn="just"/>
                <a:r>
                  <a:rPr lang="en-US" altLang="zh-CN" b="0" dirty="0">
                    <a:latin typeface="Times New Roman" pitchFamily="18" charset="0"/>
                  </a:rPr>
                  <a:t>Saturday\0</a:t>
                </a:r>
              </a:p>
            </p:txBody>
          </p:sp>
          <p:sp>
            <p:nvSpPr>
              <p:cNvPr id="56343" name="Line 13"/>
              <p:cNvSpPr>
                <a:spLocks noChangeShapeType="1"/>
              </p:cNvSpPr>
              <p:nvPr/>
            </p:nvSpPr>
            <p:spPr bwMode="auto">
              <a:xfrm>
                <a:off x="3636" y="1979"/>
                <a:ext cx="441" cy="0"/>
              </a:xfrm>
              <a:prstGeom prst="line">
                <a:avLst/>
              </a:prstGeom>
              <a:noFill/>
              <a:ln w="9525">
                <a:solidFill>
                  <a:srgbClr val="000000"/>
                </a:solidFill>
                <a:round/>
                <a:headEnd/>
                <a:tailEnd type="triangle" w="med" len="med"/>
              </a:ln>
            </p:spPr>
            <p:txBody>
              <a:bodyPr/>
              <a:lstStyle/>
              <a:p>
                <a:endParaRPr lang="zh-CN" altLang="en-US"/>
              </a:p>
            </p:txBody>
          </p:sp>
          <p:sp>
            <p:nvSpPr>
              <p:cNvPr id="56344" name="Line 14"/>
              <p:cNvSpPr>
                <a:spLocks noChangeShapeType="1"/>
              </p:cNvSpPr>
              <p:nvPr/>
            </p:nvSpPr>
            <p:spPr bwMode="auto">
              <a:xfrm>
                <a:off x="3636" y="2252"/>
                <a:ext cx="441" cy="0"/>
              </a:xfrm>
              <a:prstGeom prst="line">
                <a:avLst/>
              </a:prstGeom>
              <a:noFill/>
              <a:ln w="9525">
                <a:solidFill>
                  <a:srgbClr val="000000"/>
                </a:solidFill>
                <a:round/>
                <a:headEnd/>
                <a:tailEnd type="triangle" w="med" len="med"/>
              </a:ln>
            </p:spPr>
            <p:txBody>
              <a:bodyPr/>
              <a:lstStyle/>
              <a:p>
                <a:endParaRPr lang="zh-CN" altLang="en-US"/>
              </a:p>
            </p:txBody>
          </p:sp>
          <p:sp>
            <p:nvSpPr>
              <p:cNvPr id="56345" name="Line 15"/>
              <p:cNvSpPr>
                <a:spLocks noChangeShapeType="1"/>
              </p:cNvSpPr>
              <p:nvPr/>
            </p:nvSpPr>
            <p:spPr bwMode="auto">
              <a:xfrm>
                <a:off x="3636" y="2526"/>
                <a:ext cx="441" cy="0"/>
              </a:xfrm>
              <a:prstGeom prst="line">
                <a:avLst/>
              </a:prstGeom>
              <a:noFill/>
              <a:ln w="9525">
                <a:solidFill>
                  <a:srgbClr val="000000"/>
                </a:solidFill>
                <a:round/>
                <a:headEnd/>
                <a:tailEnd type="triangle" w="med" len="med"/>
              </a:ln>
            </p:spPr>
            <p:txBody>
              <a:bodyPr/>
              <a:lstStyle/>
              <a:p>
                <a:endParaRPr lang="zh-CN" altLang="en-US"/>
              </a:p>
            </p:txBody>
          </p:sp>
          <p:sp>
            <p:nvSpPr>
              <p:cNvPr id="56346" name="Line 16"/>
              <p:cNvSpPr>
                <a:spLocks noChangeShapeType="1"/>
              </p:cNvSpPr>
              <p:nvPr/>
            </p:nvSpPr>
            <p:spPr bwMode="auto">
              <a:xfrm>
                <a:off x="3636" y="2799"/>
                <a:ext cx="441" cy="0"/>
              </a:xfrm>
              <a:prstGeom prst="line">
                <a:avLst/>
              </a:prstGeom>
              <a:noFill/>
              <a:ln w="9525">
                <a:solidFill>
                  <a:srgbClr val="000000"/>
                </a:solidFill>
                <a:round/>
                <a:headEnd/>
                <a:tailEnd type="triangle" w="med" len="med"/>
              </a:ln>
            </p:spPr>
            <p:txBody>
              <a:bodyPr/>
              <a:lstStyle/>
              <a:p>
                <a:endParaRPr lang="zh-CN" altLang="en-US"/>
              </a:p>
            </p:txBody>
          </p:sp>
          <p:sp>
            <p:nvSpPr>
              <p:cNvPr id="56347" name="Line 17"/>
              <p:cNvSpPr>
                <a:spLocks noChangeShapeType="1"/>
              </p:cNvSpPr>
              <p:nvPr/>
            </p:nvSpPr>
            <p:spPr bwMode="auto">
              <a:xfrm>
                <a:off x="3636" y="3004"/>
                <a:ext cx="441" cy="0"/>
              </a:xfrm>
              <a:prstGeom prst="line">
                <a:avLst/>
              </a:prstGeom>
              <a:noFill/>
              <a:ln w="9525">
                <a:solidFill>
                  <a:srgbClr val="000000"/>
                </a:solidFill>
                <a:round/>
                <a:headEnd/>
                <a:tailEnd type="triangle" w="med" len="med"/>
              </a:ln>
            </p:spPr>
            <p:txBody>
              <a:bodyPr/>
              <a:lstStyle/>
              <a:p>
                <a:endParaRPr lang="zh-CN" altLang="en-US"/>
              </a:p>
            </p:txBody>
          </p:sp>
          <p:sp>
            <p:nvSpPr>
              <p:cNvPr id="56348" name="Line 18"/>
              <p:cNvSpPr>
                <a:spLocks noChangeShapeType="1"/>
              </p:cNvSpPr>
              <p:nvPr/>
            </p:nvSpPr>
            <p:spPr bwMode="auto">
              <a:xfrm>
                <a:off x="3636" y="3278"/>
                <a:ext cx="441" cy="0"/>
              </a:xfrm>
              <a:prstGeom prst="line">
                <a:avLst/>
              </a:prstGeom>
              <a:noFill/>
              <a:ln w="9525">
                <a:solidFill>
                  <a:srgbClr val="000000"/>
                </a:solidFill>
                <a:round/>
                <a:headEnd/>
                <a:tailEnd type="triangle" w="med" len="med"/>
              </a:ln>
            </p:spPr>
            <p:txBody>
              <a:bodyPr/>
              <a:lstStyle/>
              <a:p>
                <a:endParaRPr lang="zh-CN" altLang="en-US"/>
              </a:p>
            </p:txBody>
          </p:sp>
          <p:sp>
            <p:nvSpPr>
              <p:cNvPr id="56349" name="Line 19"/>
              <p:cNvSpPr>
                <a:spLocks noChangeShapeType="1"/>
              </p:cNvSpPr>
              <p:nvPr/>
            </p:nvSpPr>
            <p:spPr bwMode="auto">
              <a:xfrm>
                <a:off x="3636" y="3551"/>
                <a:ext cx="441" cy="0"/>
              </a:xfrm>
              <a:prstGeom prst="line">
                <a:avLst/>
              </a:prstGeom>
              <a:noFill/>
              <a:ln w="9525">
                <a:solidFill>
                  <a:srgbClr val="000000"/>
                </a:solidFill>
                <a:round/>
                <a:headEnd/>
                <a:tailEnd type="triangle" w="med" len="med"/>
              </a:ln>
            </p:spPr>
            <p:txBody>
              <a:bodyPr/>
              <a:lstStyle/>
              <a:p>
                <a:endParaRPr lang="zh-CN" altLang="en-US"/>
              </a:p>
            </p:txBody>
          </p:sp>
          <p:sp>
            <p:nvSpPr>
              <p:cNvPr id="56350" name="Text Box 20"/>
              <p:cNvSpPr txBox="1">
                <a:spLocks noChangeArrowheads="1"/>
              </p:cNvSpPr>
              <p:nvPr/>
            </p:nvSpPr>
            <p:spPr bwMode="auto">
              <a:xfrm>
                <a:off x="2835" y="1888"/>
                <a:ext cx="504" cy="205"/>
              </a:xfrm>
              <a:prstGeom prst="rect">
                <a:avLst/>
              </a:prstGeom>
              <a:solidFill>
                <a:srgbClr val="FFFFFF"/>
              </a:solidFill>
              <a:ln w="9525">
                <a:noFill/>
                <a:miter lim="800000"/>
                <a:headEnd/>
                <a:tailEnd/>
              </a:ln>
            </p:spPr>
            <p:txBody>
              <a:bodyPr/>
              <a:lstStyle/>
              <a:p>
                <a:pPr algn="just"/>
                <a:r>
                  <a:rPr lang="en-US" altLang="zh-CN" b="0" dirty="0">
                    <a:latin typeface="Times New Roman" pitchFamily="18" charset="0"/>
                  </a:rPr>
                  <a:t>days[0]</a:t>
                </a:r>
              </a:p>
            </p:txBody>
          </p:sp>
          <p:sp>
            <p:nvSpPr>
              <p:cNvPr id="56351" name="Text Box 21"/>
              <p:cNvSpPr txBox="1">
                <a:spLocks noChangeArrowheads="1"/>
              </p:cNvSpPr>
              <p:nvPr/>
            </p:nvSpPr>
            <p:spPr bwMode="auto">
              <a:xfrm>
                <a:off x="2835" y="2160"/>
                <a:ext cx="504" cy="205"/>
              </a:xfrm>
              <a:prstGeom prst="rect">
                <a:avLst/>
              </a:prstGeom>
              <a:solidFill>
                <a:srgbClr val="FFFFFF"/>
              </a:solidFill>
              <a:ln w="9525">
                <a:noFill/>
                <a:miter lim="800000"/>
                <a:headEnd/>
                <a:tailEnd/>
              </a:ln>
            </p:spPr>
            <p:txBody>
              <a:bodyPr/>
              <a:lstStyle/>
              <a:p>
                <a:pPr algn="just"/>
                <a:r>
                  <a:rPr lang="en-US" altLang="zh-CN" b="0">
                    <a:latin typeface="Times New Roman" pitchFamily="18" charset="0"/>
                  </a:rPr>
                  <a:t>days[1]</a:t>
                </a:r>
              </a:p>
            </p:txBody>
          </p:sp>
          <p:sp>
            <p:nvSpPr>
              <p:cNvPr id="56352" name="Text Box 22"/>
              <p:cNvSpPr txBox="1">
                <a:spLocks noChangeArrowheads="1"/>
              </p:cNvSpPr>
              <p:nvPr/>
            </p:nvSpPr>
            <p:spPr bwMode="auto">
              <a:xfrm>
                <a:off x="2835" y="2432"/>
                <a:ext cx="504" cy="205"/>
              </a:xfrm>
              <a:prstGeom prst="rect">
                <a:avLst/>
              </a:prstGeom>
              <a:solidFill>
                <a:srgbClr val="FFFFFF"/>
              </a:solidFill>
              <a:ln w="9525">
                <a:noFill/>
                <a:miter lim="800000"/>
                <a:headEnd/>
                <a:tailEnd/>
              </a:ln>
            </p:spPr>
            <p:txBody>
              <a:bodyPr/>
              <a:lstStyle/>
              <a:p>
                <a:pPr algn="just"/>
                <a:r>
                  <a:rPr lang="en-US" altLang="zh-CN" b="0">
                    <a:latin typeface="Times New Roman" pitchFamily="18" charset="0"/>
                  </a:rPr>
                  <a:t>days[2]</a:t>
                </a:r>
              </a:p>
            </p:txBody>
          </p:sp>
          <p:sp>
            <p:nvSpPr>
              <p:cNvPr id="56353" name="Text Box 23"/>
              <p:cNvSpPr txBox="1">
                <a:spLocks noChangeArrowheads="1"/>
              </p:cNvSpPr>
              <p:nvPr/>
            </p:nvSpPr>
            <p:spPr bwMode="auto">
              <a:xfrm>
                <a:off x="2835" y="2704"/>
                <a:ext cx="504" cy="205"/>
              </a:xfrm>
              <a:prstGeom prst="rect">
                <a:avLst/>
              </a:prstGeom>
              <a:solidFill>
                <a:srgbClr val="FFFFFF"/>
              </a:solidFill>
              <a:ln w="9525">
                <a:noFill/>
                <a:miter lim="800000"/>
                <a:headEnd/>
                <a:tailEnd/>
              </a:ln>
            </p:spPr>
            <p:txBody>
              <a:bodyPr/>
              <a:lstStyle/>
              <a:p>
                <a:pPr algn="just"/>
                <a:r>
                  <a:rPr lang="en-US" altLang="zh-CN" b="0">
                    <a:latin typeface="Times New Roman" pitchFamily="18" charset="0"/>
                  </a:rPr>
                  <a:t>days[3]</a:t>
                </a:r>
              </a:p>
            </p:txBody>
          </p:sp>
          <p:sp>
            <p:nvSpPr>
              <p:cNvPr id="56354" name="Text Box 24"/>
              <p:cNvSpPr txBox="1">
                <a:spLocks noChangeArrowheads="1"/>
              </p:cNvSpPr>
              <p:nvPr/>
            </p:nvSpPr>
            <p:spPr bwMode="auto">
              <a:xfrm>
                <a:off x="2835" y="2976"/>
                <a:ext cx="504" cy="205"/>
              </a:xfrm>
              <a:prstGeom prst="rect">
                <a:avLst/>
              </a:prstGeom>
              <a:solidFill>
                <a:srgbClr val="FFFFFF"/>
              </a:solidFill>
              <a:ln w="9525">
                <a:noFill/>
                <a:miter lim="800000"/>
                <a:headEnd/>
                <a:tailEnd/>
              </a:ln>
            </p:spPr>
            <p:txBody>
              <a:bodyPr/>
              <a:lstStyle/>
              <a:p>
                <a:pPr algn="just"/>
                <a:r>
                  <a:rPr lang="en-US" altLang="zh-CN" b="0">
                    <a:latin typeface="Times New Roman" pitchFamily="18" charset="0"/>
                  </a:rPr>
                  <a:t>days[4]</a:t>
                </a:r>
              </a:p>
            </p:txBody>
          </p:sp>
          <p:sp>
            <p:nvSpPr>
              <p:cNvPr id="56355" name="Text Box 25"/>
              <p:cNvSpPr txBox="1">
                <a:spLocks noChangeArrowheads="1"/>
              </p:cNvSpPr>
              <p:nvPr/>
            </p:nvSpPr>
            <p:spPr bwMode="auto">
              <a:xfrm>
                <a:off x="2835" y="3203"/>
                <a:ext cx="504" cy="205"/>
              </a:xfrm>
              <a:prstGeom prst="rect">
                <a:avLst/>
              </a:prstGeom>
              <a:solidFill>
                <a:srgbClr val="FFFFFF"/>
              </a:solidFill>
              <a:ln w="9525">
                <a:noFill/>
                <a:miter lim="800000"/>
                <a:headEnd/>
                <a:tailEnd/>
              </a:ln>
            </p:spPr>
            <p:txBody>
              <a:bodyPr/>
              <a:lstStyle/>
              <a:p>
                <a:pPr algn="just"/>
                <a:r>
                  <a:rPr lang="en-US" altLang="zh-CN" b="0">
                    <a:latin typeface="Times New Roman" pitchFamily="18" charset="0"/>
                  </a:rPr>
                  <a:t>days[5]</a:t>
                </a:r>
              </a:p>
            </p:txBody>
          </p:sp>
          <p:sp>
            <p:nvSpPr>
              <p:cNvPr id="56356" name="Text Box 26"/>
              <p:cNvSpPr txBox="1">
                <a:spLocks noChangeArrowheads="1"/>
              </p:cNvSpPr>
              <p:nvPr/>
            </p:nvSpPr>
            <p:spPr bwMode="auto">
              <a:xfrm>
                <a:off x="2835" y="3475"/>
                <a:ext cx="504" cy="205"/>
              </a:xfrm>
              <a:prstGeom prst="rect">
                <a:avLst/>
              </a:prstGeom>
              <a:solidFill>
                <a:srgbClr val="FFFFFF"/>
              </a:solidFill>
              <a:ln w="9525">
                <a:noFill/>
                <a:miter lim="800000"/>
                <a:headEnd/>
                <a:tailEnd/>
              </a:ln>
            </p:spPr>
            <p:txBody>
              <a:bodyPr/>
              <a:lstStyle/>
              <a:p>
                <a:pPr algn="just"/>
                <a:r>
                  <a:rPr lang="en-US" altLang="zh-CN" b="0">
                    <a:latin typeface="Times New Roman" pitchFamily="18" charset="0"/>
                  </a:rPr>
                  <a:t>days[6]</a:t>
                </a:r>
              </a:p>
            </p:txBody>
          </p:sp>
          <p:sp>
            <p:nvSpPr>
              <p:cNvPr id="56357" name="Text Box 27"/>
              <p:cNvSpPr txBox="1">
                <a:spLocks noChangeArrowheads="1"/>
              </p:cNvSpPr>
              <p:nvPr/>
            </p:nvSpPr>
            <p:spPr bwMode="auto">
              <a:xfrm>
                <a:off x="3384" y="3825"/>
                <a:ext cx="1071" cy="273"/>
              </a:xfrm>
              <a:prstGeom prst="rect">
                <a:avLst/>
              </a:prstGeom>
              <a:solidFill>
                <a:srgbClr val="FFFFFF"/>
              </a:solidFill>
              <a:ln w="9525">
                <a:noFill/>
                <a:miter lim="800000"/>
                <a:headEnd/>
                <a:tailEnd/>
              </a:ln>
            </p:spPr>
            <p:txBody>
              <a:bodyPr/>
              <a:lstStyle/>
              <a:p>
                <a:pPr algn="just"/>
                <a:r>
                  <a:rPr lang="en-US" altLang="zh-CN" b="0">
                    <a:latin typeface="Times New Roman" pitchFamily="18" charset="0"/>
                  </a:rPr>
                  <a:t>char *days[7]</a:t>
                </a:r>
              </a:p>
            </p:txBody>
          </p:sp>
        </p:grpSp>
        <p:sp>
          <p:nvSpPr>
            <p:cNvPr id="56328" name="Line 29"/>
            <p:cNvSpPr>
              <a:spLocks noChangeShapeType="1"/>
            </p:cNvSpPr>
            <p:nvPr/>
          </p:nvSpPr>
          <p:spPr bwMode="auto">
            <a:xfrm>
              <a:off x="3379" y="2115"/>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29" name="Line 31"/>
            <p:cNvSpPr>
              <a:spLocks noChangeShapeType="1"/>
            </p:cNvSpPr>
            <p:nvPr/>
          </p:nvSpPr>
          <p:spPr bwMode="auto">
            <a:xfrm>
              <a:off x="3379" y="2432"/>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0" name="Line 32"/>
            <p:cNvSpPr>
              <a:spLocks noChangeShapeType="1"/>
            </p:cNvSpPr>
            <p:nvPr/>
          </p:nvSpPr>
          <p:spPr bwMode="auto">
            <a:xfrm>
              <a:off x="3787" y="2523"/>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1" name="Line 33"/>
            <p:cNvSpPr>
              <a:spLocks noChangeShapeType="1"/>
            </p:cNvSpPr>
            <p:nvPr/>
          </p:nvSpPr>
          <p:spPr bwMode="auto">
            <a:xfrm>
              <a:off x="3379" y="2704"/>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2" name="Line 34"/>
            <p:cNvSpPr>
              <a:spLocks noChangeShapeType="1"/>
            </p:cNvSpPr>
            <p:nvPr/>
          </p:nvSpPr>
          <p:spPr bwMode="auto">
            <a:xfrm>
              <a:off x="3379" y="2931"/>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3" name="Line 35"/>
            <p:cNvSpPr>
              <a:spLocks noChangeShapeType="1"/>
            </p:cNvSpPr>
            <p:nvPr/>
          </p:nvSpPr>
          <p:spPr bwMode="auto">
            <a:xfrm>
              <a:off x="3379" y="3249"/>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4" name="Line 36"/>
            <p:cNvSpPr>
              <a:spLocks noChangeShapeType="1"/>
            </p:cNvSpPr>
            <p:nvPr/>
          </p:nvSpPr>
          <p:spPr bwMode="auto">
            <a:xfrm>
              <a:off x="3379" y="3475"/>
              <a:ext cx="272" cy="0"/>
            </a:xfrm>
            <a:prstGeom prst="line">
              <a:avLst/>
            </a:prstGeom>
            <a:noFill/>
            <a:ln w="9525">
              <a:solidFill>
                <a:schemeClr val="tx1"/>
              </a:solidFill>
              <a:round/>
              <a:headEnd/>
              <a:tailEnd/>
            </a:ln>
          </p:spPr>
          <p:txBody>
            <a:bodyPr wrap="none">
              <a:spAutoFit/>
            </a:bodyPr>
            <a:lstStyle/>
            <a:p>
              <a:endParaRPr lang="zh-CN" altLang="en-US"/>
            </a:p>
          </p:txBody>
        </p:sp>
      </p:grpSp>
      <p:sp>
        <p:nvSpPr>
          <p:cNvPr id="38" name="矩形 37"/>
          <p:cNvSpPr/>
          <p:nvPr/>
        </p:nvSpPr>
        <p:spPr>
          <a:xfrm>
            <a:off x="8280008" y="1341562"/>
            <a:ext cx="2470027" cy="479328"/>
          </a:xfrm>
          <a:prstGeom prst="rect">
            <a:avLst/>
          </a:prstGeom>
        </p:spPr>
        <p:txBody>
          <a:bodyPr wrap="square" lIns="108932" tIns="54466" rIns="108932" bIns="54466">
            <a:spAutoFit/>
          </a:bodyPr>
          <a:lstStyle/>
          <a:p>
            <a:pPr lvl="1">
              <a:buFont typeface="Wingdings" pitchFamily="2" charset="2"/>
              <a:buNone/>
            </a:pPr>
            <a:r>
              <a:rPr lang="zh-CN" altLang="en-US" dirty="0"/>
              <a:t>存贮形式：</a:t>
            </a:r>
          </a:p>
        </p:txBody>
      </p:sp>
      <p:sp>
        <p:nvSpPr>
          <p:cNvPr id="39" name="TextBox 38"/>
          <p:cNvSpPr txBox="1"/>
          <p:nvPr/>
        </p:nvSpPr>
        <p:spPr>
          <a:xfrm>
            <a:off x="1008484" y="4005858"/>
            <a:ext cx="5286087" cy="2769185"/>
          </a:xfrm>
          <a:prstGeom prst="rect">
            <a:avLst/>
          </a:prstGeom>
          <a:solidFill>
            <a:schemeClr val="accent1">
              <a:lumMod val="90000"/>
            </a:schemeClr>
          </a:solidFill>
        </p:spPr>
        <p:txBody>
          <a:bodyPr wrap="square" lIns="108932" tIns="54466" rIns="108932" bIns="54466" rtlCol="0">
            <a:spAutoFit/>
          </a:bodyPr>
          <a:lstStyle/>
          <a:p>
            <a:pPr>
              <a:lnSpc>
                <a:spcPct val="90000"/>
              </a:lnSpc>
              <a:buFont typeface="Wingdings" pitchFamily="2" charset="2"/>
              <a:buNone/>
            </a:pPr>
            <a:r>
              <a:rPr lang="zh-CN" altLang="en-US" dirty="0">
                <a:latin typeface="Times New Roman" pitchFamily="18" charset="0"/>
                <a:cs typeface="Times New Roman" pitchFamily="18" charset="0"/>
              </a:rPr>
              <a:t>使用方式：</a:t>
            </a:r>
            <a:endParaRPr lang="en-US" altLang="zh-CN" dirty="0">
              <a:latin typeface="Times New Roman" pitchFamily="18" charset="0"/>
              <a:cs typeface="Times New Roman" pitchFamily="18" charset="0"/>
            </a:endParaRPr>
          </a:p>
          <a:p>
            <a:pPr>
              <a:lnSpc>
                <a:spcPct val="90000"/>
              </a:lnSpc>
              <a:buFont typeface="Wingdings" pitchFamily="2" charset="2"/>
              <a:buNone/>
            </a:pPr>
            <a:r>
              <a:rPr lang="en-US" altLang="zh-CN" b="0" dirty="0">
                <a:latin typeface="Times New Roman" pitchFamily="18" charset="0"/>
                <a:cs typeface="Times New Roman" pitchFamily="18" charset="0"/>
              </a:rPr>
              <a:t>char </a:t>
            </a:r>
            <a:r>
              <a:rPr lang="en-US" altLang="zh-CN" b="0" dirty="0" err="1">
                <a:latin typeface="Times New Roman" pitchFamily="18" charset="0"/>
                <a:cs typeface="Times New Roman" pitchFamily="18" charset="0"/>
              </a:rPr>
              <a:t>buf</a:t>
            </a:r>
            <a:r>
              <a:rPr lang="en-US" altLang="zh-CN" b="0" dirty="0">
                <a:latin typeface="Times New Roman" pitchFamily="18" charset="0"/>
                <a:cs typeface="Times New Roman" pitchFamily="18" charset="0"/>
              </a:rPr>
              <a:t>[32],*days[7];</a:t>
            </a:r>
          </a:p>
          <a:p>
            <a:pPr>
              <a:lnSpc>
                <a:spcPct val="90000"/>
              </a:lnSpc>
              <a:buFont typeface="Wingdings" pitchFamily="2" charset="2"/>
              <a:buNone/>
            </a:pPr>
            <a:r>
              <a:rPr lang="en-US" altLang="zh-CN" b="0" dirty="0" err="1">
                <a:latin typeface="Times New Roman" pitchFamily="18" charset="0"/>
                <a:cs typeface="Times New Roman" pitchFamily="18" charset="0"/>
              </a:rPr>
              <a:t>scanf</a:t>
            </a:r>
            <a:r>
              <a:rPr lang="en-US" altLang="zh-CN" b="0" dirty="0">
                <a:latin typeface="Times New Roman" pitchFamily="18" charset="0"/>
                <a:cs typeface="Times New Roman" pitchFamily="18" charset="0"/>
              </a:rPr>
              <a:t>(“%s”, </a:t>
            </a:r>
            <a:r>
              <a:rPr lang="en-US" altLang="zh-CN" b="0" dirty="0" err="1">
                <a:latin typeface="Times New Roman" pitchFamily="18" charset="0"/>
                <a:cs typeface="Times New Roman" pitchFamily="18" charset="0"/>
              </a:rPr>
              <a:t>buf</a:t>
            </a:r>
            <a:r>
              <a:rPr lang="en-US" altLang="zh-CN" b="0" dirty="0">
                <a:latin typeface="Times New Roman" pitchFamily="18" charset="0"/>
                <a:cs typeface="Times New Roman" pitchFamily="18" charset="0"/>
              </a:rPr>
              <a:t>);</a:t>
            </a:r>
          </a:p>
          <a:p>
            <a:pPr>
              <a:lnSpc>
                <a:spcPct val="90000"/>
              </a:lnSpc>
              <a:buFont typeface="Wingdings" pitchFamily="2" charset="2"/>
              <a:buNone/>
            </a:pPr>
            <a:r>
              <a:rPr lang="en-US" altLang="zh-CN" b="0" dirty="0">
                <a:latin typeface="Times New Roman" pitchFamily="18" charset="0"/>
                <a:cs typeface="Times New Roman" pitchFamily="18" charset="0"/>
              </a:rPr>
              <a:t>days[</a:t>
            </a:r>
            <a:r>
              <a:rPr lang="en-US" altLang="zh-CN" b="0" dirty="0" err="1">
                <a:latin typeface="Times New Roman" pitchFamily="18" charset="0"/>
                <a:cs typeface="Times New Roman" pitchFamily="18" charset="0"/>
              </a:rPr>
              <a:t>i</a:t>
            </a:r>
            <a:r>
              <a:rPr lang="en-US" altLang="zh-CN" b="0" dirty="0">
                <a:latin typeface="Times New Roman" pitchFamily="18" charset="0"/>
                <a:cs typeface="Times New Roman" pitchFamily="18" charset="0"/>
              </a:rPr>
              <a:t>] = (char *)</a:t>
            </a:r>
            <a:r>
              <a:rPr lang="en-US" altLang="zh-CN" b="0" dirty="0" err="1">
                <a:latin typeface="Times New Roman" pitchFamily="18" charset="0"/>
                <a:cs typeface="Times New Roman" pitchFamily="18" charset="0"/>
              </a:rPr>
              <a:t>malloc</a:t>
            </a:r>
            <a:r>
              <a:rPr lang="en-US" altLang="zh-CN" b="0" dirty="0">
                <a:latin typeface="Times New Roman" pitchFamily="18" charset="0"/>
                <a:cs typeface="Times New Roman" pitchFamily="18" charset="0"/>
              </a:rPr>
              <a:t>(</a:t>
            </a:r>
            <a:r>
              <a:rPr lang="en-US" altLang="zh-CN" b="0" dirty="0" err="1">
                <a:latin typeface="Times New Roman" pitchFamily="18" charset="0"/>
                <a:cs typeface="Times New Roman" pitchFamily="18" charset="0"/>
              </a:rPr>
              <a:t>strlen</a:t>
            </a:r>
            <a:r>
              <a:rPr lang="en-US" altLang="zh-CN" b="0" dirty="0">
                <a:latin typeface="Times New Roman" pitchFamily="18" charset="0"/>
                <a:cs typeface="Times New Roman" pitchFamily="18" charset="0"/>
              </a:rPr>
              <a:t>(</a:t>
            </a:r>
            <a:r>
              <a:rPr lang="en-US" altLang="zh-CN" b="0" dirty="0" err="1">
                <a:latin typeface="Times New Roman" pitchFamily="18" charset="0"/>
                <a:cs typeface="Times New Roman" pitchFamily="18" charset="0"/>
              </a:rPr>
              <a:t>buf</a:t>
            </a:r>
            <a:r>
              <a:rPr lang="en-US" altLang="zh-CN" b="0" dirty="0">
                <a:latin typeface="Times New Roman" pitchFamily="18" charset="0"/>
                <a:cs typeface="Times New Roman" pitchFamily="18" charset="0"/>
              </a:rPr>
              <a:t>)+1);</a:t>
            </a:r>
          </a:p>
          <a:p>
            <a:pPr>
              <a:lnSpc>
                <a:spcPct val="90000"/>
              </a:lnSpc>
              <a:buFont typeface="Wingdings" pitchFamily="2" charset="2"/>
              <a:buNone/>
            </a:pPr>
            <a:r>
              <a:rPr lang="en-US" altLang="zh-CN" b="0" dirty="0" err="1">
                <a:latin typeface="Times New Roman" pitchFamily="18" charset="0"/>
                <a:cs typeface="Times New Roman" pitchFamily="18" charset="0"/>
              </a:rPr>
              <a:t>strcpy</a:t>
            </a:r>
            <a:r>
              <a:rPr lang="en-US" altLang="zh-CN" b="0" dirty="0">
                <a:latin typeface="Times New Roman" pitchFamily="18" charset="0"/>
                <a:cs typeface="Times New Roman" pitchFamily="18" charset="0"/>
              </a:rPr>
              <a:t>(days[</a:t>
            </a:r>
            <a:r>
              <a:rPr lang="en-US" altLang="zh-CN" b="0" dirty="0" err="1">
                <a:latin typeface="Times New Roman" pitchFamily="18" charset="0"/>
                <a:cs typeface="Times New Roman" pitchFamily="18" charset="0"/>
              </a:rPr>
              <a:t>i</a:t>
            </a: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buf</a:t>
            </a:r>
            <a:r>
              <a:rPr lang="en-US" altLang="zh-CN" b="0" dirty="0">
                <a:latin typeface="Times New Roman" pitchFamily="18" charset="0"/>
                <a:cs typeface="Times New Roman" pitchFamily="18" charset="0"/>
              </a:rPr>
              <a:t>);</a:t>
            </a:r>
          </a:p>
          <a:p>
            <a:pPr>
              <a:lnSpc>
                <a:spcPct val="90000"/>
              </a:lnSpc>
              <a:buFont typeface="Wingdings" pitchFamily="2" charset="2"/>
              <a:buNone/>
            </a:pPr>
            <a:endParaRPr lang="en-US" altLang="zh-CN" b="0" dirty="0">
              <a:latin typeface="Times New Roman" pitchFamily="18" charset="0"/>
              <a:cs typeface="Times New Roman" pitchFamily="18" charset="0"/>
            </a:endParaRPr>
          </a:p>
          <a:p>
            <a:pPr>
              <a:lnSpc>
                <a:spcPct val="90000"/>
              </a:lnSpc>
              <a:buFont typeface="Wingdings" pitchFamily="2" charset="2"/>
              <a:buNone/>
            </a:pPr>
            <a:r>
              <a:rPr lang="en-US" altLang="zh-CN" b="0" dirty="0">
                <a:latin typeface="Times New Roman" pitchFamily="18" charset="0"/>
                <a:cs typeface="Times New Roman" pitchFamily="18" charset="0"/>
              </a:rPr>
              <a:t>if(</a:t>
            </a:r>
            <a:r>
              <a:rPr lang="en-US" altLang="zh-CN" b="0" dirty="0" err="1">
                <a:latin typeface="Times New Roman" pitchFamily="18" charset="0"/>
                <a:cs typeface="Times New Roman" pitchFamily="18" charset="0"/>
              </a:rPr>
              <a:t>strcmp</a:t>
            </a:r>
            <a:r>
              <a:rPr lang="en-US" altLang="zh-CN" b="0" dirty="0">
                <a:latin typeface="Times New Roman" pitchFamily="18" charset="0"/>
                <a:cs typeface="Times New Roman" pitchFamily="18" charset="0"/>
              </a:rPr>
              <a:t>(days[</a:t>
            </a:r>
            <a:r>
              <a:rPr lang="en-US" altLang="zh-CN" b="0" dirty="0" err="1">
                <a:latin typeface="Times New Roman" pitchFamily="18" charset="0"/>
                <a:cs typeface="Times New Roman" pitchFamily="18" charset="0"/>
              </a:rPr>
              <a:t>i</a:t>
            </a: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buf</a:t>
            </a:r>
            <a:r>
              <a:rPr lang="en-US" altLang="zh-CN" b="0" dirty="0">
                <a:latin typeface="Times New Roman" pitchFamily="18" charset="0"/>
                <a:cs typeface="Times New Roman" pitchFamily="18" charset="0"/>
              </a:rPr>
              <a:t>)==0)</a:t>
            </a:r>
          </a:p>
          <a:p>
            <a:pPr>
              <a:lnSpc>
                <a:spcPct val="90000"/>
              </a:lnSpc>
              <a:buFont typeface="Wingdings" pitchFamily="2" charset="2"/>
              <a:buNone/>
            </a:pPr>
            <a:r>
              <a:rPr lang="en-US" altLang="zh-CN" b="0" dirty="0">
                <a:latin typeface="Times New Roman" pitchFamily="18" charset="0"/>
                <a:cs typeface="Times New Roman" pitchFamily="18" charset="0"/>
              </a:rPr>
              <a:t>    …</a:t>
            </a:r>
            <a:endParaRPr lang="zh-CN" altLang="en-US" b="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灯片编号占位符 4"/>
          <p:cNvSpPr>
            <a:spLocks noGrp="1"/>
          </p:cNvSpPr>
          <p:nvPr>
            <p:ph type="sldNum" sz="quarter" idx="11"/>
          </p:nvPr>
        </p:nvSpPr>
        <p:spPr>
          <a:noFill/>
        </p:spPr>
        <p:txBody>
          <a:bodyPr/>
          <a:lstStyle/>
          <a:p>
            <a:fld id="{1F0DAC2C-6972-414D-BB32-3AC8D87D2D86}" type="slidenum">
              <a:rPr lang="en-US" altLang="zh-CN" smtClean="0"/>
              <a:pPr/>
              <a:t>8</a:t>
            </a:fld>
            <a:endParaRPr lang="en-US" altLang="zh-CN"/>
          </a:p>
        </p:txBody>
      </p:sp>
      <p:sp>
        <p:nvSpPr>
          <p:cNvPr id="4813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a:t>
            </a:r>
            <a:r>
              <a:rPr lang="zh-CN" altLang="en-US" dirty="0">
                <a:ea typeface="宋体" pitchFamily="2" charset="-122"/>
              </a:rPr>
              <a:t>：</a:t>
            </a:r>
            <a:r>
              <a:rPr lang="zh-CN" altLang="en-US" b="0" dirty="0">
                <a:ea typeface="宋体" pitchFamily="2" charset="-122"/>
              </a:rPr>
              <a:t>将字符串颠倒</a:t>
            </a:r>
          </a:p>
        </p:txBody>
      </p:sp>
      <p:sp>
        <p:nvSpPr>
          <p:cNvPr id="165892" name="Text Box 4"/>
          <p:cNvSpPr txBox="1">
            <a:spLocks noChangeArrowheads="1"/>
          </p:cNvSpPr>
          <p:nvPr/>
        </p:nvSpPr>
        <p:spPr bwMode="auto">
          <a:xfrm>
            <a:off x="3870102" y="2493690"/>
            <a:ext cx="2913037" cy="756327"/>
          </a:xfrm>
          <a:prstGeom prst="rect">
            <a:avLst/>
          </a:prstGeom>
          <a:solidFill>
            <a:schemeClr val="accent1"/>
          </a:solidFill>
          <a:ln w="9525">
            <a:noFill/>
            <a:miter lim="800000"/>
            <a:headEnd/>
            <a:tailEnd/>
          </a:ln>
        </p:spPr>
        <p:txBody>
          <a:bodyPr wrap="none" lIns="108932" tIns="54466" rIns="108932" bIns="54466">
            <a:spAutoFit/>
          </a:bodyPr>
          <a:lstStyle/>
          <a:p>
            <a:r>
              <a:rPr lang="en-US" altLang="zh-CN" sz="4200"/>
              <a:t>“…………”</a:t>
            </a:r>
          </a:p>
        </p:txBody>
      </p:sp>
      <p:grpSp>
        <p:nvGrpSpPr>
          <p:cNvPr id="2" name="Group 5"/>
          <p:cNvGrpSpPr>
            <a:grpSpLocks/>
          </p:cNvGrpSpPr>
          <p:nvPr/>
        </p:nvGrpSpPr>
        <p:grpSpPr bwMode="auto">
          <a:xfrm>
            <a:off x="4275889" y="3142392"/>
            <a:ext cx="2114634" cy="935254"/>
            <a:chOff x="1973" y="1979"/>
            <a:chExt cx="998" cy="589"/>
          </a:xfrm>
        </p:grpSpPr>
        <p:sp>
          <p:nvSpPr>
            <p:cNvPr id="48145" name="Line 6"/>
            <p:cNvSpPr>
              <a:spLocks noChangeShapeType="1"/>
            </p:cNvSpPr>
            <p:nvPr/>
          </p:nvSpPr>
          <p:spPr bwMode="auto">
            <a:xfrm flipV="1">
              <a:off x="1973" y="1979"/>
              <a:ext cx="0" cy="589"/>
            </a:xfrm>
            <a:prstGeom prst="line">
              <a:avLst/>
            </a:prstGeom>
            <a:noFill/>
            <a:ln w="9525">
              <a:solidFill>
                <a:schemeClr val="tx1"/>
              </a:solidFill>
              <a:round/>
              <a:headEnd/>
              <a:tailEnd type="triangle" w="med" len="med"/>
            </a:ln>
          </p:spPr>
          <p:txBody>
            <a:bodyPr>
              <a:spAutoFit/>
            </a:bodyPr>
            <a:lstStyle/>
            <a:p>
              <a:endParaRPr lang="zh-CN" altLang="en-US"/>
            </a:p>
          </p:txBody>
        </p:sp>
        <p:sp>
          <p:nvSpPr>
            <p:cNvPr id="48146" name="Line 7"/>
            <p:cNvSpPr>
              <a:spLocks noChangeShapeType="1"/>
            </p:cNvSpPr>
            <p:nvPr/>
          </p:nvSpPr>
          <p:spPr bwMode="auto">
            <a:xfrm flipV="1">
              <a:off x="2925" y="1979"/>
              <a:ext cx="0" cy="589"/>
            </a:xfrm>
            <a:prstGeom prst="line">
              <a:avLst/>
            </a:prstGeom>
            <a:noFill/>
            <a:ln w="9525">
              <a:solidFill>
                <a:schemeClr val="tx1"/>
              </a:solidFill>
              <a:round/>
              <a:headEnd/>
              <a:tailEnd type="triangle" w="med" len="med"/>
            </a:ln>
          </p:spPr>
          <p:txBody>
            <a:bodyPr>
              <a:spAutoFit/>
            </a:bodyPr>
            <a:lstStyle/>
            <a:p>
              <a:endParaRPr lang="zh-CN" altLang="en-US"/>
            </a:p>
          </p:txBody>
        </p:sp>
        <p:sp>
          <p:nvSpPr>
            <p:cNvPr id="48147" name="Line 8"/>
            <p:cNvSpPr>
              <a:spLocks noChangeShapeType="1"/>
            </p:cNvSpPr>
            <p:nvPr/>
          </p:nvSpPr>
          <p:spPr bwMode="auto">
            <a:xfrm>
              <a:off x="1973" y="2568"/>
              <a:ext cx="998" cy="0"/>
            </a:xfrm>
            <a:prstGeom prst="line">
              <a:avLst/>
            </a:prstGeom>
            <a:noFill/>
            <a:ln w="9525">
              <a:solidFill>
                <a:schemeClr val="tx1"/>
              </a:solidFill>
              <a:round/>
              <a:headEnd/>
              <a:tailEnd/>
            </a:ln>
          </p:spPr>
          <p:txBody>
            <a:bodyPr>
              <a:spAutoFit/>
            </a:bodyPr>
            <a:lstStyle/>
            <a:p>
              <a:endParaRPr lang="zh-CN" altLang="en-US"/>
            </a:p>
          </p:txBody>
        </p:sp>
      </p:grpSp>
      <p:grpSp>
        <p:nvGrpSpPr>
          <p:cNvPr id="3" name="Group 9"/>
          <p:cNvGrpSpPr>
            <a:grpSpLocks/>
          </p:cNvGrpSpPr>
          <p:nvPr/>
        </p:nvGrpSpPr>
        <p:grpSpPr bwMode="auto">
          <a:xfrm>
            <a:off x="4468701" y="3213846"/>
            <a:ext cx="1633649" cy="647850"/>
            <a:chOff x="2109" y="2024"/>
            <a:chExt cx="771" cy="408"/>
          </a:xfrm>
        </p:grpSpPr>
        <p:sp>
          <p:nvSpPr>
            <p:cNvPr id="48142" name="Line 10"/>
            <p:cNvSpPr>
              <a:spLocks noChangeShapeType="1"/>
            </p:cNvSpPr>
            <p:nvPr/>
          </p:nvSpPr>
          <p:spPr bwMode="auto">
            <a:xfrm flipV="1">
              <a:off x="2109" y="2024"/>
              <a:ext cx="0" cy="408"/>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3" name="Line 11"/>
            <p:cNvSpPr>
              <a:spLocks noChangeShapeType="1"/>
            </p:cNvSpPr>
            <p:nvPr/>
          </p:nvSpPr>
          <p:spPr bwMode="auto">
            <a:xfrm flipV="1">
              <a:off x="2880" y="2024"/>
              <a:ext cx="0" cy="408"/>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4" name="Line 12"/>
            <p:cNvSpPr>
              <a:spLocks noChangeShapeType="1"/>
            </p:cNvSpPr>
            <p:nvPr/>
          </p:nvSpPr>
          <p:spPr bwMode="auto">
            <a:xfrm>
              <a:off x="2109" y="2432"/>
              <a:ext cx="771" cy="0"/>
            </a:xfrm>
            <a:prstGeom prst="line">
              <a:avLst/>
            </a:prstGeom>
            <a:noFill/>
            <a:ln w="9525">
              <a:solidFill>
                <a:schemeClr val="tx1"/>
              </a:solidFill>
              <a:round/>
              <a:headEnd/>
              <a:tailEnd/>
            </a:ln>
          </p:spPr>
          <p:txBody>
            <a:bodyPr wrap="none">
              <a:spAutoFit/>
            </a:bodyPr>
            <a:lstStyle/>
            <a:p>
              <a:endParaRPr lang="zh-CN" altLang="en-US"/>
            </a:p>
          </p:txBody>
        </p:sp>
      </p:grpSp>
      <p:grpSp>
        <p:nvGrpSpPr>
          <p:cNvPr id="4" name="Group 13"/>
          <p:cNvGrpSpPr>
            <a:grpSpLocks/>
          </p:cNvGrpSpPr>
          <p:nvPr/>
        </p:nvGrpSpPr>
        <p:grpSpPr bwMode="auto">
          <a:xfrm>
            <a:off x="4661517" y="3213844"/>
            <a:ext cx="1248016" cy="431900"/>
            <a:chOff x="2200" y="2024"/>
            <a:chExt cx="589" cy="272"/>
          </a:xfrm>
        </p:grpSpPr>
        <p:sp>
          <p:nvSpPr>
            <p:cNvPr id="48139" name="Line 14"/>
            <p:cNvSpPr>
              <a:spLocks noChangeShapeType="1"/>
            </p:cNvSpPr>
            <p:nvPr/>
          </p:nvSpPr>
          <p:spPr bwMode="auto">
            <a:xfrm flipV="1">
              <a:off x="2200" y="2024"/>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0" name="Line 15"/>
            <p:cNvSpPr>
              <a:spLocks noChangeShapeType="1"/>
            </p:cNvSpPr>
            <p:nvPr/>
          </p:nvSpPr>
          <p:spPr bwMode="auto">
            <a:xfrm flipV="1">
              <a:off x="2789" y="2024"/>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1" name="Line 16"/>
            <p:cNvSpPr>
              <a:spLocks noChangeShapeType="1"/>
            </p:cNvSpPr>
            <p:nvPr/>
          </p:nvSpPr>
          <p:spPr bwMode="auto">
            <a:xfrm>
              <a:off x="2200" y="2296"/>
              <a:ext cx="589" cy="0"/>
            </a:xfrm>
            <a:prstGeom prst="line">
              <a:avLst/>
            </a:prstGeom>
            <a:noFill/>
            <a:ln w="9525">
              <a:solidFill>
                <a:schemeClr val="tx1"/>
              </a:solidFill>
              <a:round/>
              <a:headEnd/>
              <a:tailEnd/>
            </a:ln>
          </p:spPr>
          <p:txBody>
            <a:bodyPr wrap="none">
              <a:spAutoFit/>
            </a:bodyPr>
            <a:lstStyle/>
            <a:p>
              <a:endParaRPr lang="zh-CN" altLang="en-US"/>
            </a:p>
          </p:txBody>
        </p:sp>
      </p:grpSp>
      <p:sp>
        <p:nvSpPr>
          <p:cNvPr id="165906" name="Text Box 18"/>
          <p:cNvSpPr txBox="1">
            <a:spLocks noChangeArrowheads="1"/>
          </p:cNvSpPr>
          <p:nvPr/>
        </p:nvSpPr>
        <p:spPr bwMode="auto">
          <a:xfrm>
            <a:off x="4949688" y="3358343"/>
            <a:ext cx="656008" cy="371606"/>
          </a:xfrm>
          <a:prstGeom prst="rect">
            <a:avLst/>
          </a:prstGeom>
          <a:noFill/>
          <a:ln w="9525">
            <a:noFill/>
            <a:miter lim="800000"/>
            <a:headEnd/>
            <a:tailEnd/>
          </a:ln>
        </p:spPr>
        <p:txBody>
          <a:bodyPr wrap="none" lIns="108932" tIns="54466" rIns="108932" bIns="54466">
            <a:spAutoFit/>
          </a:bodyPr>
          <a:lstStyle/>
          <a:p>
            <a:r>
              <a:rPr lang="zh-CN" altLang="en-US" sz="1700" b="0"/>
              <a:t>交换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linds(horizontal)">
                                      <p:cBhvr>
                                        <p:cTn id="7" dur="500"/>
                                        <p:tgtEl>
                                          <p:spTgt spid="1658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165906"/>
                                        </p:tgtEl>
                                        <p:attrNameLst>
                                          <p:attrName>style.visibility</p:attrName>
                                        </p:attrNameLst>
                                      </p:cBhvr>
                                      <p:to>
                                        <p:strVal val="visible"/>
                                      </p:to>
                                    </p:set>
                                    <p:animEffect transition="in" filter="blinds(horizontal)">
                                      <p:cBhvr>
                                        <p:cTn id="24" dur="500"/>
                                        <p:tgtEl>
                                          <p:spTgt spid="165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p:bldP spid="16590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灯片编号占位符 4"/>
          <p:cNvSpPr>
            <a:spLocks noGrp="1"/>
          </p:cNvSpPr>
          <p:nvPr>
            <p:ph type="sldNum" sz="quarter" idx="11"/>
          </p:nvPr>
        </p:nvSpPr>
        <p:spPr>
          <a:noFill/>
        </p:spPr>
        <p:txBody>
          <a:bodyPr/>
          <a:lstStyle/>
          <a:p>
            <a:fld id="{2B716463-B02A-4031-B2CC-5AEEAC96C35E}" type="slidenum">
              <a:rPr lang="en-US" altLang="zh-CN" smtClean="0"/>
              <a:pPr/>
              <a:t>80</a:t>
            </a:fld>
            <a:endParaRPr lang="en-US" altLang="zh-CN"/>
          </a:p>
        </p:txBody>
      </p:sp>
      <p:sp>
        <p:nvSpPr>
          <p:cNvPr id="57348" name="Rectangle 2"/>
          <p:cNvSpPr>
            <a:spLocks noGrp="1" noChangeArrowheads="1"/>
          </p:cNvSpPr>
          <p:nvPr>
            <p:ph type="title"/>
          </p:nvPr>
        </p:nvSpPr>
        <p:spPr/>
        <p:txBody>
          <a:bodyPr/>
          <a:lstStyle/>
          <a:p>
            <a:r>
              <a:rPr lang="zh-CN" altLang="en-US">
                <a:ea typeface="宋体" pitchFamily="2" charset="-122"/>
              </a:rPr>
              <a:t>指针数组（续）</a:t>
            </a:r>
          </a:p>
        </p:txBody>
      </p:sp>
      <p:sp>
        <p:nvSpPr>
          <p:cNvPr id="57349" name="Rectangle 3"/>
          <p:cNvSpPr>
            <a:spLocks noGrp="1" noChangeArrowheads="1"/>
          </p:cNvSpPr>
          <p:nvPr>
            <p:ph type="body" idx="1"/>
          </p:nvPr>
        </p:nvSpPr>
        <p:spPr>
          <a:xfrm>
            <a:off x="1008484" y="1197030"/>
            <a:ext cx="10278442" cy="4557180"/>
          </a:xfrm>
        </p:spPr>
        <p:txBody>
          <a:bodyPr/>
          <a:lstStyle/>
          <a:p>
            <a:pPr>
              <a:spcBef>
                <a:spcPts val="1200"/>
              </a:spcBef>
            </a:pPr>
            <a:r>
              <a:rPr lang="zh-CN" altLang="en-US" b="0" dirty="0">
                <a:ea typeface="宋体" pitchFamily="2" charset="-122"/>
              </a:rPr>
              <a:t>比较上面两个例子，可以看出尽管二维字符数组与字符指针数组在存储形式上不同，但</a:t>
            </a:r>
            <a:r>
              <a:rPr lang="zh-CN" altLang="en-US" dirty="0">
                <a:ea typeface="宋体" pitchFamily="2" charset="-122"/>
              </a:rPr>
              <a:t>它们在初始化形式以及使用方式上却是相同的</a:t>
            </a:r>
            <a:r>
              <a:rPr lang="zh-CN" altLang="en-US" b="0" dirty="0">
                <a:ea typeface="宋体" pitchFamily="2" charset="-122"/>
              </a:rPr>
              <a:t>。</a:t>
            </a:r>
            <a:endParaRPr lang="en-US" altLang="zh-CN" b="0" dirty="0">
              <a:ea typeface="宋体" pitchFamily="2" charset="-122"/>
            </a:endParaRPr>
          </a:p>
          <a:p>
            <a:pPr>
              <a:spcBef>
                <a:spcPts val="1200"/>
              </a:spcBef>
              <a:buNone/>
            </a:pPr>
            <a:r>
              <a:rPr lang="en-US" altLang="zh-CN" b="0" dirty="0">
                <a:ea typeface="宋体" pitchFamily="2" charset="-122"/>
              </a:rPr>
              <a:t>     </a:t>
            </a:r>
            <a:r>
              <a:rPr lang="zh-CN" altLang="en-US" sz="2400" b="0" dirty="0">
                <a:ea typeface="宋体" pitchFamily="2" charset="-122"/>
              </a:rPr>
              <a:t>例如，无论是指针数组，还是二维数组，下面两种形式访问的都是同一个元素，结果都是字符串”</a:t>
            </a:r>
            <a:r>
              <a:rPr lang="en-US" altLang="zh-CN" sz="2400" b="0" dirty="0">
                <a:ea typeface="宋体" pitchFamily="2" charset="-122"/>
              </a:rPr>
              <a:t>Friday”</a:t>
            </a:r>
            <a:r>
              <a:rPr lang="zh-CN" altLang="en-US" sz="2400" b="0" dirty="0">
                <a:ea typeface="宋体" pitchFamily="2" charset="-122"/>
              </a:rPr>
              <a:t>中的字符</a:t>
            </a:r>
            <a:r>
              <a:rPr lang="en-US" altLang="zh-CN" sz="2400" b="0" dirty="0">
                <a:ea typeface="宋体" pitchFamily="2" charset="-122"/>
              </a:rPr>
              <a:t>’y’</a:t>
            </a:r>
            <a:r>
              <a:rPr lang="zh-CN" altLang="en-US" sz="2400" b="0" dirty="0">
                <a:ea typeface="宋体" pitchFamily="2" charset="-122"/>
              </a:rPr>
              <a:t>。</a:t>
            </a:r>
            <a:endParaRPr lang="zh-CN" altLang="en-US" b="0" dirty="0">
              <a:ea typeface="宋体" pitchFamily="2" charset="-122"/>
            </a:endParaRPr>
          </a:p>
          <a:p>
            <a:pPr lvl="1">
              <a:spcBef>
                <a:spcPts val="1200"/>
              </a:spcBef>
              <a:buFont typeface="Wingdings" pitchFamily="2" charset="2"/>
              <a:buNone/>
            </a:pPr>
            <a:r>
              <a:rPr lang="zh-CN" altLang="en-US" sz="2400" b="1" dirty="0">
                <a:solidFill>
                  <a:srgbClr val="0033CC"/>
                </a:solidFill>
                <a:ea typeface="宋体" pitchFamily="2" charset="-122"/>
              </a:rPr>
              <a:t>*</a:t>
            </a:r>
            <a:r>
              <a:rPr lang="en-US" altLang="zh-CN" sz="2400" b="1" dirty="0">
                <a:solidFill>
                  <a:srgbClr val="0033CC"/>
                </a:solidFill>
                <a:ea typeface="宋体" pitchFamily="2" charset="-122"/>
              </a:rPr>
              <a:t>(days[5]+5) = days[5][5] = ‘y’</a:t>
            </a:r>
          </a:p>
          <a:p>
            <a:pPr lvl="1">
              <a:spcBef>
                <a:spcPts val="1200"/>
              </a:spcBef>
              <a:buFont typeface="Wingdings" pitchFamily="2" charset="2"/>
              <a:buNone/>
            </a:pPr>
            <a:r>
              <a:rPr lang="zh-CN" altLang="en-US" sz="2400" b="1" dirty="0">
                <a:solidFill>
                  <a:srgbClr val="0033CC"/>
                </a:solidFill>
                <a:ea typeface="宋体" pitchFamily="2" charset="-122"/>
              </a:rPr>
              <a:t>无论是二维数组还是指针数组，</a:t>
            </a:r>
            <a:r>
              <a:rPr lang="en-US" altLang="zh-CN" sz="2400" b="1" dirty="0">
                <a:solidFill>
                  <a:srgbClr val="0033CC"/>
                </a:solidFill>
                <a:ea typeface="宋体" pitchFamily="2" charset="-122"/>
              </a:rPr>
              <a:t>days[5]</a:t>
            </a:r>
            <a:r>
              <a:rPr lang="zh-CN" altLang="en-US" sz="2400" b="1" dirty="0">
                <a:solidFill>
                  <a:srgbClr val="0033CC"/>
                </a:solidFill>
                <a:ea typeface="宋体" pitchFamily="2" charset="-122"/>
              </a:rPr>
              <a:t>访问的都是字符串</a:t>
            </a:r>
            <a:r>
              <a:rPr lang="en-US" altLang="zh-CN" sz="2400" b="1" dirty="0">
                <a:solidFill>
                  <a:srgbClr val="0033CC"/>
                </a:solidFill>
                <a:ea typeface="宋体" pitchFamily="2" charset="-122"/>
              </a:rPr>
              <a:t>(</a:t>
            </a:r>
            <a:r>
              <a:rPr lang="zh-CN" altLang="en-US" sz="2400" b="1" dirty="0">
                <a:solidFill>
                  <a:srgbClr val="0033CC"/>
                </a:solidFill>
                <a:ea typeface="宋体" pitchFamily="2" charset="-122"/>
              </a:rPr>
              <a:t>即指向字符串的指针</a:t>
            </a:r>
            <a:r>
              <a:rPr lang="en-US" altLang="zh-CN" sz="2400" b="1" dirty="0">
                <a:solidFill>
                  <a:srgbClr val="0033CC"/>
                </a:solidFill>
                <a:ea typeface="宋体" pitchFamily="2" charset="-122"/>
              </a:rPr>
              <a:t>)”Friday”</a:t>
            </a:r>
            <a:endParaRPr lang="en-US" altLang="zh-CN" sz="2400" dirty="0">
              <a:solidFill>
                <a:srgbClr val="0033CC"/>
              </a:solidFill>
              <a:ea typeface="宋体" pitchFamily="2" charset="-122"/>
            </a:endParaRPr>
          </a:p>
          <a:p>
            <a:pPr>
              <a:spcBef>
                <a:spcPts val="1200"/>
              </a:spcBef>
            </a:pPr>
            <a:r>
              <a:rPr lang="zh-CN" altLang="en-US" dirty="0">
                <a:solidFill>
                  <a:srgbClr val="0033CC"/>
                </a:solidFill>
                <a:ea typeface="宋体" pitchFamily="2" charset="-122"/>
              </a:rPr>
              <a:t>使用指针数组来存放不同长度的字符串可以节省存贮空间，如，存放多个单词串、行。</a:t>
            </a:r>
            <a:r>
              <a:rPr lang="zh-CN" altLang="en-US" b="0" dirty="0">
                <a:ea typeface="宋体" pitchFamily="2" charset="-122"/>
              </a:rPr>
              <a:t>例如，如果要保存从标准输入或文件中读入的行，字符指针数组是一个好的选择。因为读入的行可能长短差异很大。 下面程序片段即为保存从标准输入中读入的多行：</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4"/>
          <p:cNvSpPr>
            <a:spLocks noGrp="1"/>
          </p:cNvSpPr>
          <p:nvPr>
            <p:ph type="sldNum" sz="quarter" idx="11"/>
          </p:nvPr>
        </p:nvSpPr>
        <p:spPr>
          <a:noFill/>
        </p:spPr>
        <p:txBody>
          <a:bodyPr/>
          <a:lstStyle/>
          <a:p>
            <a:fld id="{0588A996-FACB-4DAD-875F-2760083F375A}" type="slidenum">
              <a:rPr lang="en-US" altLang="zh-CN" smtClean="0"/>
              <a:pPr/>
              <a:t>81</a:t>
            </a:fld>
            <a:endParaRPr lang="en-US" altLang="zh-CN"/>
          </a:p>
        </p:txBody>
      </p:sp>
      <p:sp>
        <p:nvSpPr>
          <p:cNvPr id="58372" name="Rectangle 2"/>
          <p:cNvSpPr>
            <a:spLocks noGrp="1" noChangeArrowheads="1"/>
          </p:cNvSpPr>
          <p:nvPr>
            <p:ph type="title"/>
          </p:nvPr>
        </p:nvSpPr>
        <p:spPr/>
        <p:txBody>
          <a:bodyPr/>
          <a:lstStyle/>
          <a:p>
            <a:r>
              <a:rPr lang="zh-CN" altLang="en-US">
                <a:ea typeface="宋体" pitchFamily="2" charset="-122"/>
              </a:rPr>
              <a:t>指针数组（续）</a:t>
            </a:r>
          </a:p>
        </p:txBody>
      </p:sp>
      <p:sp>
        <p:nvSpPr>
          <p:cNvPr id="8" name="Rectangle 3"/>
          <p:cNvSpPr txBox="1">
            <a:spLocks noChangeArrowheads="1"/>
          </p:cNvSpPr>
          <p:nvPr/>
        </p:nvSpPr>
        <p:spPr bwMode="auto">
          <a:xfrm>
            <a:off x="1305225" y="1197030"/>
            <a:ext cx="9484069" cy="4557180"/>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楷体" pitchFamily="49" charset="-122"/>
                <a:ea typeface="楷体" pitchFamily="49" charset="-122"/>
              </a:defRPr>
            </a:lvl2pPr>
            <a:lvl3pPr marL="804863" indent="109538" algn="l" rtl="0" eaLnBrk="0" fontAlgn="base" hangingPunct="0">
              <a:spcBef>
                <a:spcPct val="20000"/>
              </a:spcBef>
              <a:spcAft>
                <a:spcPct val="0"/>
              </a:spcAft>
              <a:buFont typeface="Wingdings" pitchFamily="2" charset="2"/>
              <a:buChar char="Ø"/>
              <a:defRPr sz="2000">
                <a:solidFill>
                  <a:schemeClr val="tx1"/>
                </a:solidFill>
                <a:latin typeface="楷体" pitchFamily="49" charset="-122"/>
                <a:ea typeface="楷体" pitchFamily="49" charset="-122"/>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 read lines from input */</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#define MAXLENGTH		512</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#define MAXLINES		1000</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char *</a:t>
            </a:r>
            <a:r>
              <a:rPr lang="en-US" altLang="zh-CN" b="0" dirty="0" err="1">
                <a:latin typeface="Times New Roman" pitchFamily="18" charset="0"/>
                <a:ea typeface="宋体" pitchFamily="2" charset="-122"/>
                <a:cs typeface="Times New Roman" pitchFamily="18" charset="0"/>
              </a:rPr>
              <a:t>lineptr</a:t>
            </a:r>
            <a:r>
              <a:rPr lang="en-US" altLang="zh-CN" b="0" dirty="0">
                <a:latin typeface="Times New Roman" pitchFamily="18" charset="0"/>
                <a:ea typeface="宋体" pitchFamily="2" charset="-122"/>
                <a:cs typeface="Times New Roman" pitchFamily="18" charset="0"/>
              </a:rPr>
              <a:t>[MAXLINES], </a:t>
            </a:r>
            <a:r>
              <a:rPr lang="en-US" altLang="zh-CN" b="0" dirty="0" err="1">
                <a:latin typeface="Times New Roman" pitchFamily="18" charset="0"/>
                <a:ea typeface="宋体" pitchFamily="2" charset="-122"/>
                <a:cs typeface="Times New Roman" pitchFamily="18" charset="0"/>
              </a:rPr>
              <a:t>buf</a:t>
            </a:r>
            <a:r>
              <a:rPr lang="en-US" altLang="zh-CN" b="0" dirty="0">
                <a:latin typeface="Times New Roman" pitchFamily="18" charset="0"/>
                <a:ea typeface="宋体" pitchFamily="2" charset="-122"/>
                <a:cs typeface="Times New Roman" pitchFamily="18" charset="0"/>
              </a:rPr>
              <a:t>[MAXLENGTH];</a:t>
            </a:r>
          </a:p>
          <a:p>
            <a:pPr>
              <a:lnSpc>
                <a:spcPct val="70000"/>
              </a:lnSpc>
              <a:spcBef>
                <a:spcPts val="1200"/>
              </a:spcBef>
              <a:buFont typeface="Wingdings" pitchFamily="2" charset="2"/>
              <a:buNone/>
            </a:pPr>
            <a:r>
              <a:rPr lang="en-US" altLang="zh-CN" b="0" dirty="0" err="1">
                <a:latin typeface="Times New Roman" pitchFamily="18" charset="0"/>
                <a:ea typeface="宋体" pitchFamily="2" charset="-122"/>
                <a:cs typeface="Times New Roman" pitchFamily="18" charset="0"/>
              </a:rPr>
              <a:t>int</a:t>
            </a:r>
            <a:r>
              <a:rPr lang="en-US" altLang="zh-CN" b="0" dirty="0">
                <a:latin typeface="Times New Roman" pitchFamily="18" charset="0"/>
                <a:ea typeface="宋体" pitchFamily="2" charset="-122"/>
                <a:cs typeface="Times New Roman" pitchFamily="18" charset="0"/>
              </a:rPr>
              <a:t> i;</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i = 0;</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while(gets(</a:t>
            </a:r>
            <a:r>
              <a:rPr lang="en-US" altLang="zh-CN" b="0" dirty="0" err="1">
                <a:latin typeface="Times New Roman" pitchFamily="18" charset="0"/>
                <a:ea typeface="宋体" pitchFamily="2" charset="-122"/>
                <a:cs typeface="Times New Roman" pitchFamily="18" charset="0"/>
              </a:rPr>
              <a:t>buf</a:t>
            </a:r>
            <a:r>
              <a:rPr lang="en-US" altLang="zh-CN" b="0" dirty="0">
                <a:latin typeface="Times New Roman" pitchFamily="18" charset="0"/>
                <a:ea typeface="宋体" pitchFamily="2" charset="-122"/>
                <a:cs typeface="Times New Roman" pitchFamily="18" charset="0"/>
              </a:rPr>
              <a:t>) != NULL){</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        </a:t>
            </a:r>
            <a:r>
              <a:rPr lang="en-US" altLang="zh-CN" b="0" dirty="0" err="1">
                <a:latin typeface="Times New Roman" pitchFamily="18" charset="0"/>
                <a:ea typeface="宋体" pitchFamily="2" charset="-122"/>
                <a:cs typeface="Times New Roman" pitchFamily="18" charset="0"/>
              </a:rPr>
              <a:t>lineptr</a:t>
            </a:r>
            <a:r>
              <a:rPr lang="en-US" altLang="zh-CN" b="0" dirty="0">
                <a:latin typeface="Times New Roman" pitchFamily="18" charset="0"/>
                <a:ea typeface="宋体" pitchFamily="2" charset="-122"/>
                <a:cs typeface="Times New Roman" pitchFamily="18" charset="0"/>
              </a:rPr>
              <a:t>[i] = (char *)</a:t>
            </a:r>
            <a:r>
              <a:rPr lang="en-US" altLang="zh-CN" b="0" dirty="0" err="1">
                <a:latin typeface="Times New Roman" pitchFamily="18" charset="0"/>
                <a:ea typeface="宋体" pitchFamily="2" charset="-122"/>
                <a:cs typeface="Times New Roman" pitchFamily="18" charset="0"/>
              </a:rPr>
              <a:t>malloc</a:t>
            </a:r>
            <a:r>
              <a:rPr lang="en-US" altLang="zh-CN" b="0" dirty="0">
                <a:latin typeface="Times New Roman" pitchFamily="18" charset="0"/>
                <a:ea typeface="宋体" pitchFamily="2" charset="-122"/>
                <a:cs typeface="Times New Roman" pitchFamily="18" charset="0"/>
              </a:rPr>
              <a:t>(</a:t>
            </a:r>
            <a:r>
              <a:rPr lang="en-US" altLang="zh-CN" b="0" dirty="0" err="1">
                <a:latin typeface="Times New Roman" pitchFamily="18" charset="0"/>
                <a:ea typeface="宋体" pitchFamily="2" charset="-122"/>
                <a:cs typeface="Times New Roman" pitchFamily="18" charset="0"/>
              </a:rPr>
              <a:t>strlen</a:t>
            </a:r>
            <a:r>
              <a:rPr lang="en-US" altLang="zh-CN" b="0" dirty="0">
                <a:latin typeface="Times New Roman" pitchFamily="18" charset="0"/>
                <a:ea typeface="宋体" pitchFamily="2" charset="-122"/>
                <a:cs typeface="Times New Roman" pitchFamily="18" charset="0"/>
              </a:rPr>
              <a:t>(</a:t>
            </a:r>
            <a:r>
              <a:rPr lang="en-US" altLang="zh-CN" b="0" dirty="0" err="1">
                <a:latin typeface="Times New Roman" pitchFamily="18" charset="0"/>
                <a:ea typeface="宋体" pitchFamily="2" charset="-122"/>
                <a:cs typeface="Times New Roman" pitchFamily="18" charset="0"/>
              </a:rPr>
              <a:t>buf</a:t>
            </a:r>
            <a:r>
              <a:rPr lang="en-US" altLang="zh-CN" b="0" dirty="0">
                <a:latin typeface="Times New Roman" pitchFamily="18" charset="0"/>
                <a:ea typeface="宋体" pitchFamily="2" charset="-122"/>
                <a:cs typeface="Times New Roman" pitchFamily="18" charset="0"/>
              </a:rPr>
              <a:t>)+1);</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        </a:t>
            </a:r>
            <a:r>
              <a:rPr lang="en-US" altLang="zh-CN" b="0" dirty="0" err="1">
                <a:latin typeface="Times New Roman" pitchFamily="18" charset="0"/>
                <a:ea typeface="宋体" pitchFamily="2" charset="-122"/>
                <a:cs typeface="Times New Roman" pitchFamily="18" charset="0"/>
              </a:rPr>
              <a:t>strcpy</a:t>
            </a:r>
            <a:r>
              <a:rPr lang="en-US" altLang="zh-CN" b="0" dirty="0">
                <a:latin typeface="Times New Roman" pitchFamily="18" charset="0"/>
                <a:ea typeface="宋体" pitchFamily="2" charset="-122"/>
                <a:cs typeface="Times New Roman" pitchFamily="18" charset="0"/>
              </a:rPr>
              <a:t>(</a:t>
            </a:r>
            <a:r>
              <a:rPr lang="en-US" altLang="zh-CN" b="0" dirty="0" err="1">
                <a:latin typeface="Times New Roman" pitchFamily="18" charset="0"/>
                <a:ea typeface="宋体" pitchFamily="2" charset="-122"/>
                <a:cs typeface="Times New Roman" pitchFamily="18" charset="0"/>
              </a:rPr>
              <a:t>lineptr</a:t>
            </a:r>
            <a:r>
              <a:rPr lang="en-US" altLang="zh-CN" b="0" dirty="0">
                <a:latin typeface="Times New Roman" pitchFamily="18" charset="0"/>
                <a:ea typeface="宋体" pitchFamily="2" charset="-122"/>
                <a:cs typeface="Times New Roman" pitchFamily="18" charset="0"/>
              </a:rPr>
              <a:t>[i], </a:t>
            </a:r>
            <a:r>
              <a:rPr lang="en-US" altLang="zh-CN" b="0" dirty="0" err="1">
                <a:latin typeface="Times New Roman" pitchFamily="18" charset="0"/>
                <a:ea typeface="宋体" pitchFamily="2" charset="-122"/>
                <a:cs typeface="Times New Roman" pitchFamily="18" charset="0"/>
              </a:rPr>
              <a:t>buf</a:t>
            </a:r>
            <a:r>
              <a:rPr lang="en-US" altLang="zh-CN" b="0" dirty="0">
                <a:latin typeface="Times New Roman" pitchFamily="18" charset="0"/>
                <a:ea typeface="宋体" pitchFamily="2" charset="-122"/>
                <a:cs typeface="Times New Roman" pitchFamily="18" charset="0"/>
              </a:rPr>
              <a:t>);</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        i++;</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a:t>
            </a:r>
          </a:p>
          <a:p>
            <a:pPr>
              <a:lnSpc>
                <a:spcPct val="70000"/>
              </a:lnSpc>
              <a:spcBef>
                <a:spcPts val="1200"/>
              </a:spcBef>
              <a:buFont typeface="Wingdings" pitchFamily="2" charset="2"/>
              <a:buNone/>
            </a:pPr>
            <a:r>
              <a:rPr lang="en-US" altLang="zh-CN" b="0" dirty="0">
                <a:latin typeface="Times New Roman" pitchFamily="18" charset="0"/>
                <a:ea typeface="宋体" pitchFamily="2" charset="-122"/>
                <a:cs typeface="Times New Roman" pitchFamily="18" charset="0"/>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type="body" idx="1"/>
          </p:nvPr>
        </p:nvSpPr>
        <p:spPr>
          <a:xfrm>
            <a:off x="1305225" y="1053530"/>
            <a:ext cx="9890991" cy="4736609"/>
          </a:xfrm>
        </p:spPr>
        <p:txBody>
          <a:bodyPr/>
          <a:lstStyle/>
          <a:p>
            <a:pPr>
              <a:lnSpc>
                <a:spcPct val="80000"/>
              </a:lnSpc>
              <a:spcBef>
                <a:spcPts val="0"/>
              </a:spcBef>
              <a:buFont typeface="Wingdings" pitchFamily="2" charset="2"/>
              <a:buNone/>
            </a:pPr>
            <a:r>
              <a:rPr lang="zh-CN" altLang="en-US" sz="2400" b="0" dirty="0">
                <a:latin typeface="Times New Roman" pitchFamily="18" charset="0"/>
                <a:ea typeface="宋体" pitchFamily="2" charset="-122"/>
                <a:cs typeface="Times New Roman" pitchFamily="18" charset="0"/>
              </a:rPr>
              <a:t>例：将数字表示的月分转换成英文表示的月分（指针数组的初始化）。</a:t>
            </a:r>
          </a:p>
          <a:p>
            <a:pPr lvl="1">
              <a:lnSpc>
                <a:spcPct val="80000"/>
              </a:lnSpc>
              <a:spcBef>
                <a:spcPts val="0"/>
              </a:spcBef>
              <a:buFont typeface="Wingdings" pitchFamily="2" charset="2"/>
              <a:buNone/>
            </a:pPr>
            <a:r>
              <a:rPr lang="en-US" altLang="zh-CN" sz="2400" dirty="0">
                <a:latin typeface="Times New Roman" pitchFamily="18" charset="0"/>
                <a:ea typeface="宋体" pitchFamily="2" charset="-122"/>
                <a:cs typeface="Times New Roman" pitchFamily="18" charset="0"/>
              </a:rPr>
              <a:t>char *</a:t>
            </a:r>
            <a:r>
              <a:rPr lang="en-US" altLang="zh-CN" sz="2400" dirty="0" err="1">
                <a:latin typeface="Times New Roman" pitchFamily="18" charset="0"/>
                <a:ea typeface="宋体" pitchFamily="2" charset="-122"/>
                <a:cs typeface="Times New Roman" pitchFamily="18" charset="0"/>
              </a:rPr>
              <a:t>month_name</a:t>
            </a:r>
            <a:r>
              <a:rPr lang="en-US" altLang="zh-CN" sz="2400" dirty="0">
                <a:latin typeface="Times New Roman" pitchFamily="18" charset="0"/>
                <a:ea typeface="宋体" pitchFamily="2" charset="-122"/>
                <a:cs typeface="Times New Roman" pitchFamily="18" charset="0"/>
              </a:rPr>
              <a:t>(</a:t>
            </a:r>
            <a:r>
              <a:rPr lang="en-US" altLang="zh-CN" sz="2400" dirty="0" err="1">
                <a:latin typeface="Times New Roman" pitchFamily="18" charset="0"/>
                <a:ea typeface="宋体" pitchFamily="2" charset="-122"/>
                <a:cs typeface="Times New Roman" pitchFamily="18" charset="0"/>
              </a:rPr>
              <a:t>int</a:t>
            </a:r>
            <a:r>
              <a:rPr lang="en-US" altLang="zh-CN" sz="2400" dirty="0">
                <a:latin typeface="Times New Roman" pitchFamily="18" charset="0"/>
                <a:ea typeface="宋体" pitchFamily="2" charset="-122"/>
                <a:cs typeface="Times New Roman" pitchFamily="18" charset="0"/>
              </a:rPr>
              <a:t> n)</a:t>
            </a:r>
          </a:p>
          <a:p>
            <a:pPr lvl="1">
              <a:lnSpc>
                <a:spcPct val="80000"/>
              </a:lnSpc>
              <a:spcBef>
                <a:spcPts val="0"/>
              </a:spcBef>
              <a:buFont typeface="Wingdings" pitchFamily="2" charset="2"/>
              <a:buNone/>
            </a:pPr>
            <a:r>
              <a:rPr lang="en-US" altLang="zh-CN" sz="2400" dirty="0">
                <a:latin typeface="Times New Roman" pitchFamily="18" charset="0"/>
                <a:ea typeface="宋体" pitchFamily="2" charset="-122"/>
                <a:cs typeface="Times New Roman" pitchFamily="18" charset="0"/>
              </a:rPr>
              <a:t>{</a:t>
            </a:r>
          </a:p>
          <a:p>
            <a:pPr lvl="2" indent="0">
              <a:lnSpc>
                <a:spcPct val="80000"/>
              </a:lnSpc>
              <a:spcBef>
                <a:spcPts val="0"/>
              </a:spcBef>
              <a:buNone/>
            </a:pPr>
            <a:r>
              <a:rPr lang="en-US" altLang="zh-CN" dirty="0">
                <a:latin typeface="Times New Roman" pitchFamily="18" charset="0"/>
                <a:ea typeface="宋体" pitchFamily="2" charset="-122"/>
                <a:cs typeface="Times New Roman" pitchFamily="18" charset="0"/>
              </a:rPr>
              <a:t>static char *name[ ] = {</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“illegal month”,</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“January”,</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“February”,</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“March”,</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“April”,</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“May”,</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“June”,</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“July”,</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“August”,</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“September”,</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“October”,</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“November”,</a:t>
            </a:r>
          </a:p>
          <a:p>
            <a:pPr lvl="3" indent="0">
              <a:lnSpc>
                <a:spcPct val="80000"/>
              </a:lnSpc>
              <a:spcBef>
                <a:spcPts val="0"/>
              </a:spcBef>
            </a:pPr>
            <a:r>
              <a:rPr lang="en-US" altLang="zh-CN" dirty="0">
                <a:latin typeface="Times New Roman" pitchFamily="18" charset="0"/>
                <a:ea typeface="宋体" pitchFamily="2" charset="-122"/>
                <a:cs typeface="Times New Roman" pitchFamily="18" charset="0"/>
              </a:rPr>
              <a:t>“December”</a:t>
            </a:r>
          </a:p>
          <a:p>
            <a:pPr lvl="2" indent="0">
              <a:lnSpc>
                <a:spcPct val="80000"/>
              </a:lnSpc>
              <a:spcBef>
                <a:spcPts val="0"/>
              </a:spcBef>
              <a:buNone/>
            </a:pPr>
            <a:r>
              <a:rPr lang="en-US" altLang="zh-CN" dirty="0">
                <a:latin typeface="Times New Roman" pitchFamily="18" charset="0"/>
                <a:ea typeface="宋体" pitchFamily="2" charset="-122"/>
                <a:cs typeface="Times New Roman" pitchFamily="18" charset="0"/>
              </a:rPr>
              <a:t>};</a:t>
            </a:r>
          </a:p>
          <a:p>
            <a:pPr lvl="2" indent="0">
              <a:lnSpc>
                <a:spcPct val="80000"/>
              </a:lnSpc>
              <a:spcBef>
                <a:spcPts val="0"/>
              </a:spcBef>
              <a:buNone/>
            </a:pPr>
            <a:r>
              <a:rPr lang="en-US" altLang="zh-CN" dirty="0">
                <a:latin typeface="Times New Roman" pitchFamily="18" charset="0"/>
                <a:ea typeface="宋体" pitchFamily="2" charset="-122"/>
                <a:cs typeface="Times New Roman" pitchFamily="18" charset="0"/>
              </a:rPr>
              <a:t>return ((n&lt;1 || n&gt;12) ? name[0] : name[n]);</a:t>
            </a:r>
          </a:p>
          <a:p>
            <a:pPr lvl="1">
              <a:lnSpc>
                <a:spcPct val="80000"/>
              </a:lnSpc>
              <a:spcBef>
                <a:spcPts val="0"/>
              </a:spcBef>
              <a:buFont typeface="Wingdings" pitchFamily="2" charset="2"/>
              <a:buNone/>
            </a:pPr>
            <a:r>
              <a:rPr lang="en-US" altLang="zh-CN" sz="2400" dirty="0">
                <a:latin typeface="Times New Roman" pitchFamily="18" charset="0"/>
                <a:ea typeface="宋体" pitchFamily="2" charset="-122"/>
                <a:cs typeface="Times New Roman" pitchFamily="18" charset="0"/>
              </a:rPr>
              <a:t>}</a:t>
            </a:r>
          </a:p>
        </p:txBody>
      </p:sp>
      <p:sp>
        <p:nvSpPr>
          <p:cNvPr id="59395" name="灯片编号占位符 4"/>
          <p:cNvSpPr>
            <a:spLocks noGrp="1"/>
          </p:cNvSpPr>
          <p:nvPr>
            <p:ph type="sldNum" sz="quarter" idx="11"/>
          </p:nvPr>
        </p:nvSpPr>
        <p:spPr>
          <a:noFill/>
        </p:spPr>
        <p:txBody>
          <a:bodyPr/>
          <a:lstStyle/>
          <a:p>
            <a:fld id="{EAC406C1-F835-4164-99E8-95F370397A64}" type="slidenum">
              <a:rPr lang="en-US" altLang="zh-CN" smtClean="0"/>
              <a:pPr/>
              <a:t>82</a:t>
            </a:fld>
            <a:endParaRPr lang="en-US" altLang="zh-CN"/>
          </a:p>
        </p:txBody>
      </p:sp>
      <p:sp>
        <p:nvSpPr>
          <p:cNvPr id="59396" name="Rectangle 2"/>
          <p:cNvSpPr>
            <a:spLocks noGrp="1" noChangeArrowheads="1"/>
          </p:cNvSpPr>
          <p:nvPr>
            <p:ph type="title"/>
          </p:nvPr>
        </p:nvSpPr>
        <p:spPr/>
        <p:txBody>
          <a:bodyPr/>
          <a:lstStyle/>
          <a:p>
            <a:r>
              <a:rPr lang="zh-CN" altLang="en-US">
                <a:ea typeface="宋体" pitchFamily="2" charset="-122"/>
              </a:rPr>
              <a:t>指针数组（续）</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灯片编号占位符 4"/>
          <p:cNvSpPr>
            <a:spLocks noGrp="1"/>
          </p:cNvSpPr>
          <p:nvPr>
            <p:ph type="sldNum" sz="quarter" idx="11"/>
          </p:nvPr>
        </p:nvSpPr>
        <p:spPr>
          <a:noFill/>
        </p:spPr>
        <p:txBody>
          <a:bodyPr/>
          <a:lstStyle/>
          <a:p>
            <a:fld id="{A07EBB1F-658F-4705-84BE-5E6F40581A27}" type="slidenum">
              <a:rPr lang="en-US" altLang="zh-CN" smtClean="0"/>
              <a:pPr/>
              <a:t>83</a:t>
            </a:fld>
            <a:endParaRPr lang="en-US" altLang="zh-CN"/>
          </a:p>
        </p:txBody>
      </p:sp>
      <p:sp>
        <p:nvSpPr>
          <p:cNvPr id="60420" name="Rectangle 2"/>
          <p:cNvSpPr>
            <a:spLocks noGrp="1" noChangeArrowheads="1"/>
          </p:cNvSpPr>
          <p:nvPr>
            <p:ph type="title"/>
          </p:nvPr>
        </p:nvSpPr>
        <p:spPr/>
        <p:txBody>
          <a:bodyPr/>
          <a:lstStyle/>
          <a:p>
            <a:r>
              <a:rPr lang="zh-CN" altLang="en-US">
                <a:ea typeface="宋体" pitchFamily="2" charset="-122"/>
              </a:rPr>
              <a:t>指针数组（续）</a:t>
            </a:r>
          </a:p>
        </p:txBody>
      </p:sp>
      <p:sp>
        <p:nvSpPr>
          <p:cNvPr id="73731" name="Rectangle 3"/>
          <p:cNvSpPr>
            <a:spLocks noGrp="1" noChangeArrowheads="1"/>
          </p:cNvSpPr>
          <p:nvPr>
            <p:ph type="body" idx="1"/>
          </p:nvPr>
        </p:nvSpPr>
        <p:spPr>
          <a:xfrm>
            <a:off x="1103933" y="1484659"/>
            <a:ext cx="6632299" cy="4557180"/>
          </a:xfrm>
        </p:spPr>
        <p:txBody>
          <a:bodyPr/>
          <a:lstStyle/>
          <a:p>
            <a:r>
              <a:rPr lang="zh-CN" altLang="en-US" dirty="0">
                <a:ea typeface="宋体" pitchFamily="2" charset="-122"/>
              </a:rPr>
              <a:t>命令行参数</a:t>
            </a:r>
          </a:p>
          <a:p>
            <a:pPr marL="546554" lvl="1" indent="-77539">
              <a:buNone/>
            </a:pPr>
            <a:r>
              <a:rPr lang="zh-CN" altLang="en-US" sz="2100" dirty="0">
                <a:ea typeface="宋体" pitchFamily="2" charset="-122"/>
              </a:rPr>
              <a:t>在</a:t>
            </a:r>
            <a:r>
              <a:rPr lang="en-US" altLang="zh-CN" sz="2100" dirty="0">
                <a:ea typeface="宋体" pitchFamily="2" charset="-122"/>
              </a:rPr>
              <a:t>C</a:t>
            </a:r>
            <a:r>
              <a:rPr lang="zh-CN" altLang="en-US" sz="2100" dirty="0">
                <a:ea typeface="宋体" pitchFamily="2" charset="-122"/>
              </a:rPr>
              <a:t>语言中，主函数</a:t>
            </a:r>
            <a:r>
              <a:rPr lang="en-US" altLang="zh-CN" sz="2100" dirty="0">
                <a:ea typeface="宋体" pitchFamily="2" charset="-122"/>
              </a:rPr>
              <a:t>main</a:t>
            </a:r>
            <a:r>
              <a:rPr lang="zh-CN" altLang="en-US" sz="2100" dirty="0">
                <a:ea typeface="宋体" pitchFamily="2" charset="-122"/>
              </a:rPr>
              <a:t>还可以带有参数，形式如下：</a:t>
            </a:r>
          </a:p>
          <a:p>
            <a:pPr lvl="2" indent="0">
              <a:buNone/>
            </a:pPr>
            <a:r>
              <a:rPr lang="en-US" altLang="zh-CN" sz="2100" dirty="0" err="1">
                <a:ea typeface="宋体" pitchFamily="2" charset="-122"/>
              </a:rPr>
              <a:t>int</a:t>
            </a:r>
            <a:r>
              <a:rPr lang="en-US" altLang="zh-CN" sz="2100" dirty="0">
                <a:ea typeface="宋体" pitchFamily="2" charset="-122"/>
              </a:rPr>
              <a:t> main( </a:t>
            </a:r>
            <a:r>
              <a:rPr lang="en-US" altLang="zh-CN" sz="2100" dirty="0" err="1">
                <a:ea typeface="宋体" pitchFamily="2" charset="-122"/>
              </a:rPr>
              <a:t>int</a:t>
            </a:r>
            <a:r>
              <a:rPr lang="en-US" altLang="zh-CN" sz="2100" dirty="0">
                <a:ea typeface="宋体" pitchFamily="2" charset="-122"/>
              </a:rPr>
              <a:t> </a:t>
            </a:r>
            <a:r>
              <a:rPr lang="en-US" altLang="zh-CN" sz="2100" dirty="0" err="1">
                <a:ea typeface="宋体" pitchFamily="2" charset="-122"/>
              </a:rPr>
              <a:t>argc</a:t>
            </a:r>
            <a:r>
              <a:rPr lang="en-US" altLang="zh-CN" sz="2100" dirty="0">
                <a:ea typeface="宋体" pitchFamily="2" charset="-122"/>
              </a:rPr>
              <a:t>, char *</a:t>
            </a:r>
            <a:r>
              <a:rPr lang="en-US" altLang="zh-CN" sz="2100" dirty="0" err="1">
                <a:ea typeface="宋体" pitchFamily="2" charset="-122"/>
              </a:rPr>
              <a:t>argv</a:t>
            </a:r>
            <a:r>
              <a:rPr lang="en-US" altLang="zh-CN" sz="2100" dirty="0">
                <a:ea typeface="宋体" pitchFamily="2" charset="-122"/>
              </a:rPr>
              <a:t>[ ])</a:t>
            </a:r>
          </a:p>
          <a:p>
            <a:pPr marL="546554" lvl="1" indent="-77539">
              <a:buNone/>
            </a:pPr>
            <a:r>
              <a:rPr lang="zh-CN" altLang="en-US" sz="2100" dirty="0">
                <a:ea typeface="宋体" pitchFamily="2" charset="-122"/>
              </a:rPr>
              <a:t>或</a:t>
            </a:r>
          </a:p>
          <a:p>
            <a:pPr lvl="2" indent="0">
              <a:buNone/>
            </a:pPr>
            <a:r>
              <a:rPr lang="en-US" altLang="zh-CN" sz="2100" dirty="0" err="1">
                <a:ea typeface="宋体" pitchFamily="2" charset="-122"/>
              </a:rPr>
              <a:t>int</a:t>
            </a:r>
            <a:r>
              <a:rPr lang="en-US" altLang="zh-CN" sz="2100" dirty="0">
                <a:ea typeface="宋体" pitchFamily="2" charset="-122"/>
              </a:rPr>
              <a:t> main( </a:t>
            </a:r>
            <a:r>
              <a:rPr lang="en-US" altLang="zh-CN" sz="2100" dirty="0" err="1">
                <a:ea typeface="宋体" pitchFamily="2" charset="-122"/>
              </a:rPr>
              <a:t>int</a:t>
            </a:r>
            <a:r>
              <a:rPr lang="en-US" altLang="zh-CN" sz="2100" dirty="0">
                <a:ea typeface="宋体" pitchFamily="2" charset="-122"/>
              </a:rPr>
              <a:t> </a:t>
            </a:r>
            <a:r>
              <a:rPr lang="en-US" altLang="zh-CN" sz="2100" dirty="0" err="1">
                <a:ea typeface="宋体" pitchFamily="2" charset="-122"/>
              </a:rPr>
              <a:t>argc</a:t>
            </a:r>
            <a:r>
              <a:rPr lang="en-US" altLang="zh-CN" sz="2100" dirty="0">
                <a:ea typeface="宋体" pitchFamily="2" charset="-122"/>
              </a:rPr>
              <a:t>, char **</a:t>
            </a:r>
            <a:r>
              <a:rPr lang="en-US" altLang="zh-CN" sz="2100" dirty="0" err="1">
                <a:ea typeface="宋体" pitchFamily="2" charset="-122"/>
              </a:rPr>
              <a:t>argv</a:t>
            </a:r>
            <a:r>
              <a:rPr lang="en-US" altLang="zh-CN" sz="2100" dirty="0">
                <a:ea typeface="宋体" pitchFamily="2" charset="-122"/>
              </a:rPr>
              <a:t>)</a:t>
            </a:r>
          </a:p>
          <a:p>
            <a:pPr marL="546554" lvl="1" indent="-77539">
              <a:buNone/>
            </a:pPr>
            <a:r>
              <a:rPr lang="zh-CN" altLang="en-US" sz="2100" dirty="0">
                <a:ea typeface="宋体" pitchFamily="2" charset="-122"/>
              </a:rPr>
              <a:t>其中：</a:t>
            </a:r>
          </a:p>
          <a:p>
            <a:pPr marL="546554" lvl="1" indent="-77539">
              <a:buNone/>
            </a:pPr>
            <a:r>
              <a:rPr lang="en-US" altLang="zh-CN" sz="2100" dirty="0">
                <a:ea typeface="宋体" pitchFamily="2" charset="-122"/>
              </a:rPr>
              <a:t>- </a:t>
            </a:r>
            <a:r>
              <a:rPr lang="en-US" altLang="zh-CN" sz="2100" dirty="0" err="1">
                <a:ea typeface="宋体" pitchFamily="2" charset="-122"/>
              </a:rPr>
              <a:t>argc</a:t>
            </a:r>
            <a:r>
              <a:rPr lang="zh-CN" altLang="en-US" sz="2100" dirty="0">
                <a:ea typeface="宋体" pitchFamily="2" charset="-122"/>
              </a:rPr>
              <a:t>包含命令本身在内的参数个数</a:t>
            </a:r>
          </a:p>
          <a:p>
            <a:pPr marL="546554" lvl="1" indent="-77539">
              <a:buNone/>
            </a:pPr>
            <a:r>
              <a:rPr lang="en-US" altLang="zh-CN" sz="2100" dirty="0">
                <a:ea typeface="宋体" pitchFamily="2" charset="-122"/>
              </a:rPr>
              <a:t>- </a:t>
            </a:r>
            <a:r>
              <a:rPr lang="en-US" altLang="zh-CN" sz="2100" dirty="0" err="1">
                <a:ea typeface="宋体" pitchFamily="2" charset="-122"/>
              </a:rPr>
              <a:t>argv</a:t>
            </a:r>
            <a:r>
              <a:rPr lang="zh-CN" altLang="en-US" sz="2100" dirty="0">
                <a:ea typeface="宋体" pitchFamily="2" charset="-122"/>
              </a:rPr>
              <a:t>指针数组，数组元素为指向各参数（包含命令本身）的指针。 </a:t>
            </a:r>
          </a:p>
        </p:txBody>
      </p:sp>
      <p:sp>
        <p:nvSpPr>
          <p:cNvPr id="73732" name="AutoShape 4"/>
          <p:cNvSpPr>
            <a:spLocks noChangeArrowheads="1"/>
          </p:cNvSpPr>
          <p:nvPr/>
        </p:nvSpPr>
        <p:spPr bwMode="auto">
          <a:xfrm>
            <a:off x="7255678" y="0"/>
            <a:ext cx="4949022" cy="2709547"/>
          </a:xfrm>
          <a:prstGeom prst="wedgeRoundRectCallout">
            <a:avLst>
              <a:gd name="adj1" fmla="val -55723"/>
              <a:gd name="adj2" fmla="val 17727"/>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2100" b="0" dirty="0"/>
              <a:t>许多命令在执行时除了提供命令名之外，还要给出一定的参数，如在</a:t>
            </a:r>
            <a:r>
              <a:rPr lang="en-US" altLang="zh-CN" sz="2100" b="0" dirty="0"/>
              <a:t>Windows</a:t>
            </a:r>
            <a:r>
              <a:rPr lang="zh-CN" altLang="en-US" sz="2100" b="0" dirty="0"/>
              <a:t>命令行窗口中执行命令：</a:t>
            </a:r>
          </a:p>
          <a:p>
            <a:r>
              <a:rPr lang="en-US" altLang="zh-CN" sz="2100" b="0" dirty="0"/>
              <a:t>C&gt;copy file1 file2</a:t>
            </a:r>
          </a:p>
          <a:p>
            <a:r>
              <a:rPr lang="en-US" altLang="zh-CN" sz="2100" b="0" dirty="0"/>
              <a:t> </a:t>
            </a:r>
            <a:r>
              <a:rPr lang="zh-CN" altLang="en-US" sz="2100" b="0" dirty="0"/>
              <a:t>在此，</a:t>
            </a:r>
            <a:r>
              <a:rPr lang="en-US" altLang="zh-CN" sz="2100" b="0" dirty="0"/>
              <a:t>file1</a:t>
            </a:r>
            <a:r>
              <a:rPr lang="zh-CN" altLang="en-US" sz="2100" b="0" dirty="0"/>
              <a:t>和</a:t>
            </a:r>
            <a:r>
              <a:rPr lang="en-US" altLang="zh-CN" sz="2100" b="0" dirty="0"/>
              <a:t>file2</a:t>
            </a:r>
            <a:r>
              <a:rPr lang="zh-CN" altLang="en-US" sz="2100" b="0" dirty="0"/>
              <a:t>被称为</a:t>
            </a:r>
            <a:r>
              <a:rPr lang="zh-CN" altLang="en-US" sz="2100" dirty="0">
                <a:solidFill>
                  <a:srgbClr val="0033CC"/>
                </a:solidFill>
              </a:rPr>
              <a:t>命令行参数</a:t>
            </a:r>
            <a:r>
              <a:rPr lang="zh-CN" altLang="en-US" sz="2100" b="0" dirty="0"/>
              <a:t>。在实际应用</a:t>
            </a:r>
            <a:r>
              <a:rPr lang="en-US" altLang="zh-CN" sz="2100" b="0" dirty="0"/>
              <a:t>(</a:t>
            </a:r>
            <a:r>
              <a:rPr lang="zh-CN" altLang="en-US" sz="2100" b="0" dirty="0"/>
              <a:t>特别是</a:t>
            </a:r>
            <a:r>
              <a:rPr lang="en-US" altLang="zh-CN" sz="2100" b="0" dirty="0"/>
              <a:t>Linux</a:t>
            </a:r>
            <a:r>
              <a:rPr lang="zh-CN" altLang="en-US" sz="2100" b="0" dirty="0"/>
              <a:t>下</a:t>
            </a:r>
            <a:r>
              <a:rPr lang="en-US" altLang="zh-CN" sz="2100" b="0" dirty="0"/>
              <a:t>)</a:t>
            </a:r>
            <a:r>
              <a:rPr lang="zh-CN" altLang="en-US" sz="2100" b="0" dirty="0"/>
              <a:t>时，经常会需要编写带命令行参数的程序。</a:t>
            </a:r>
            <a:endParaRPr lang="zh-CN" altLang="en-US" b="0" dirty="0"/>
          </a:p>
        </p:txBody>
      </p:sp>
      <p:grpSp>
        <p:nvGrpSpPr>
          <p:cNvPr id="2" name="Group 5"/>
          <p:cNvGrpSpPr>
            <a:grpSpLocks/>
          </p:cNvGrpSpPr>
          <p:nvPr/>
        </p:nvGrpSpPr>
        <p:grpSpPr bwMode="auto">
          <a:xfrm>
            <a:off x="6924477" y="4293590"/>
            <a:ext cx="5032320" cy="1948314"/>
            <a:chOff x="1872" y="2767"/>
            <a:chExt cx="2375" cy="1227"/>
          </a:xfrm>
        </p:grpSpPr>
        <p:sp>
          <p:nvSpPr>
            <p:cNvPr id="60424" name="Rectangle 6"/>
            <p:cNvSpPr>
              <a:spLocks noChangeArrowheads="1"/>
            </p:cNvSpPr>
            <p:nvPr/>
          </p:nvSpPr>
          <p:spPr bwMode="auto">
            <a:xfrm>
              <a:off x="2688" y="2784"/>
              <a:ext cx="384" cy="1152"/>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900" b="0">
                <a:latin typeface="Times New Roman" pitchFamily="18" charset="0"/>
              </a:endParaRPr>
            </a:p>
          </p:txBody>
        </p:sp>
        <p:sp>
          <p:nvSpPr>
            <p:cNvPr id="60425" name="Line 7"/>
            <p:cNvSpPr>
              <a:spLocks noChangeShapeType="1"/>
            </p:cNvSpPr>
            <p:nvPr/>
          </p:nvSpPr>
          <p:spPr bwMode="auto">
            <a:xfrm>
              <a:off x="2688" y="297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6" name="Line 8"/>
            <p:cNvSpPr>
              <a:spLocks noChangeShapeType="1"/>
            </p:cNvSpPr>
            <p:nvPr/>
          </p:nvSpPr>
          <p:spPr bwMode="auto">
            <a:xfrm>
              <a:off x="2688" y="316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7" name="Line 9"/>
            <p:cNvSpPr>
              <a:spLocks noChangeShapeType="1"/>
            </p:cNvSpPr>
            <p:nvPr/>
          </p:nvSpPr>
          <p:spPr bwMode="auto">
            <a:xfrm>
              <a:off x="2688" y="336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8" name="Line 10"/>
            <p:cNvSpPr>
              <a:spLocks noChangeShapeType="1"/>
            </p:cNvSpPr>
            <p:nvPr/>
          </p:nvSpPr>
          <p:spPr bwMode="auto">
            <a:xfrm>
              <a:off x="2688" y="3744"/>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9" name="Line 11"/>
            <p:cNvSpPr>
              <a:spLocks noChangeShapeType="1"/>
            </p:cNvSpPr>
            <p:nvPr/>
          </p:nvSpPr>
          <p:spPr bwMode="auto">
            <a:xfrm>
              <a:off x="3024" y="288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0" name="Line 12"/>
            <p:cNvSpPr>
              <a:spLocks noChangeShapeType="1"/>
            </p:cNvSpPr>
            <p:nvPr/>
          </p:nvSpPr>
          <p:spPr bwMode="auto">
            <a:xfrm>
              <a:off x="3024" y="307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1" name="Line 13"/>
            <p:cNvSpPr>
              <a:spLocks noChangeShapeType="1"/>
            </p:cNvSpPr>
            <p:nvPr/>
          </p:nvSpPr>
          <p:spPr bwMode="auto">
            <a:xfrm>
              <a:off x="3024" y="326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2" name="Line 14"/>
            <p:cNvSpPr>
              <a:spLocks noChangeShapeType="1"/>
            </p:cNvSpPr>
            <p:nvPr/>
          </p:nvSpPr>
          <p:spPr bwMode="auto">
            <a:xfrm>
              <a:off x="3024" y="384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3" name="Text Box 15"/>
            <p:cNvSpPr txBox="1">
              <a:spLocks noChangeArrowheads="1"/>
            </p:cNvSpPr>
            <p:nvPr/>
          </p:nvSpPr>
          <p:spPr bwMode="auto">
            <a:xfrm>
              <a:off x="3350" y="2767"/>
              <a:ext cx="547" cy="242"/>
            </a:xfrm>
            <a:prstGeom prst="rect">
              <a:avLst/>
            </a:prstGeom>
            <a:noFill/>
            <a:ln w="12700" cap="sq">
              <a:noFill/>
              <a:miter lim="800000"/>
              <a:headEnd type="none" w="sm" len="sm"/>
              <a:tailEnd type="none" w="sm" len="sm"/>
            </a:ln>
          </p:spPr>
          <p:txBody>
            <a:bodyPr wrap="none">
              <a:spAutoFit/>
            </a:bodyPr>
            <a:lstStyle/>
            <a:p>
              <a:r>
                <a:rPr lang="zh-CN" altLang="en-US" sz="1900" b="0">
                  <a:latin typeface="Times New Roman" pitchFamily="18" charset="0"/>
                </a:rPr>
                <a:t>命令本身</a:t>
              </a:r>
            </a:p>
          </p:txBody>
        </p:sp>
        <p:sp>
          <p:nvSpPr>
            <p:cNvPr id="60434" name="Text Box 16"/>
            <p:cNvSpPr txBox="1">
              <a:spLocks noChangeArrowheads="1"/>
            </p:cNvSpPr>
            <p:nvPr/>
          </p:nvSpPr>
          <p:spPr bwMode="auto">
            <a:xfrm>
              <a:off x="3360" y="2976"/>
              <a:ext cx="662" cy="242"/>
            </a:xfrm>
            <a:prstGeom prst="rect">
              <a:avLst/>
            </a:prstGeom>
            <a:noFill/>
            <a:ln w="12700" cap="sq">
              <a:noFill/>
              <a:miter lim="800000"/>
              <a:headEnd type="none" w="sm" len="sm"/>
              <a:tailEnd type="none" w="sm" len="sm"/>
            </a:ln>
          </p:spPr>
          <p:txBody>
            <a:bodyPr wrap="none">
              <a:spAutoFit/>
            </a:bodyPr>
            <a:lstStyle/>
            <a:p>
              <a:r>
                <a:rPr lang="zh-CN" altLang="en-US" sz="1900" b="0">
                  <a:latin typeface="Times New Roman" pitchFamily="18" charset="0"/>
                </a:rPr>
                <a:t>第一个参数</a:t>
              </a:r>
            </a:p>
          </p:txBody>
        </p:sp>
        <p:sp>
          <p:nvSpPr>
            <p:cNvPr id="60435" name="Text Box 17"/>
            <p:cNvSpPr txBox="1">
              <a:spLocks noChangeArrowheads="1"/>
            </p:cNvSpPr>
            <p:nvPr/>
          </p:nvSpPr>
          <p:spPr bwMode="auto">
            <a:xfrm>
              <a:off x="3360" y="3216"/>
              <a:ext cx="662" cy="242"/>
            </a:xfrm>
            <a:prstGeom prst="rect">
              <a:avLst/>
            </a:prstGeom>
            <a:noFill/>
            <a:ln w="12700" cap="sq">
              <a:noFill/>
              <a:miter lim="800000"/>
              <a:headEnd type="none" w="sm" len="sm"/>
              <a:tailEnd type="none" w="sm" len="sm"/>
            </a:ln>
          </p:spPr>
          <p:txBody>
            <a:bodyPr wrap="none">
              <a:spAutoFit/>
            </a:bodyPr>
            <a:lstStyle/>
            <a:p>
              <a:r>
                <a:rPr lang="zh-CN" altLang="en-US" sz="1900" b="0">
                  <a:latin typeface="Times New Roman" pitchFamily="18" charset="0"/>
                </a:rPr>
                <a:t>第二个参数</a:t>
              </a:r>
            </a:p>
          </p:txBody>
        </p:sp>
        <p:sp>
          <p:nvSpPr>
            <p:cNvPr id="60436" name="Text Box 18"/>
            <p:cNvSpPr txBox="1">
              <a:spLocks noChangeArrowheads="1"/>
            </p:cNvSpPr>
            <p:nvPr/>
          </p:nvSpPr>
          <p:spPr bwMode="auto">
            <a:xfrm>
              <a:off x="3408" y="3752"/>
              <a:ext cx="839" cy="242"/>
            </a:xfrm>
            <a:prstGeom prst="rect">
              <a:avLst/>
            </a:prstGeom>
            <a:noFill/>
            <a:ln w="12700" cap="sq">
              <a:noFill/>
              <a:miter lim="800000"/>
              <a:headEnd type="none" w="sm" len="sm"/>
              <a:tailEnd type="none" w="sm" len="sm"/>
            </a:ln>
          </p:spPr>
          <p:txBody>
            <a:bodyPr wrap="none">
              <a:spAutoFit/>
            </a:bodyPr>
            <a:lstStyle/>
            <a:p>
              <a:r>
                <a:rPr lang="zh-CN" altLang="en-US" sz="1900" b="0">
                  <a:latin typeface="Times New Roman" pitchFamily="18" charset="0"/>
                </a:rPr>
                <a:t>第</a:t>
              </a:r>
              <a:r>
                <a:rPr lang="en-US" altLang="zh-CN" sz="1900" b="0">
                  <a:latin typeface="Times New Roman" pitchFamily="18" charset="0"/>
                </a:rPr>
                <a:t>argc-1</a:t>
              </a:r>
              <a:r>
                <a:rPr lang="zh-CN" altLang="en-US" sz="1900" b="0">
                  <a:latin typeface="Times New Roman" pitchFamily="18" charset="0"/>
                </a:rPr>
                <a:t>个参数</a:t>
              </a:r>
            </a:p>
          </p:txBody>
        </p:sp>
        <p:sp>
          <p:nvSpPr>
            <p:cNvPr id="60437" name="Text Box 19"/>
            <p:cNvSpPr txBox="1">
              <a:spLocks noChangeArrowheads="1"/>
            </p:cNvSpPr>
            <p:nvPr/>
          </p:nvSpPr>
          <p:spPr bwMode="auto">
            <a:xfrm>
              <a:off x="2160" y="2784"/>
              <a:ext cx="528" cy="242"/>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argv[0]</a:t>
              </a:r>
            </a:p>
          </p:txBody>
        </p:sp>
        <p:sp>
          <p:nvSpPr>
            <p:cNvPr id="60438" name="Text Box 20"/>
            <p:cNvSpPr txBox="1">
              <a:spLocks noChangeArrowheads="1"/>
            </p:cNvSpPr>
            <p:nvPr/>
          </p:nvSpPr>
          <p:spPr bwMode="auto">
            <a:xfrm>
              <a:off x="2688" y="3456"/>
              <a:ext cx="336" cy="242"/>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t>
              </a:r>
            </a:p>
          </p:txBody>
        </p:sp>
        <p:sp>
          <p:nvSpPr>
            <p:cNvPr id="60439" name="Text Box 21"/>
            <p:cNvSpPr txBox="1">
              <a:spLocks noChangeArrowheads="1"/>
            </p:cNvSpPr>
            <p:nvPr/>
          </p:nvSpPr>
          <p:spPr bwMode="auto">
            <a:xfrm>
              <a:off x="2160" y="2976"/>
              <a:ext cx="528" cy="242"/>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argv[1]</a:t>
              </a:r>
            </a:p>
          </p:txBody>
        </p:sp>
        <p:sp>
          <p:nvSpPr>
            <p:cNvPr id="60440" name="Text Box 22"/>
            <p:cNvSpPr txBox="1">
              <a:spLocks noChangeArrowheads="1"/>
            </p:cNvSpPr>
            <p:nvPr/>
          </p:nvSpPr>
          <p:spPr bwMode="auto">
            <a:xfrm>
              <a:off x="2160" y="3168"/>
              <a:ext cx="528" cy="242"/>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argv[2]</a:t>
              </a:r>
            </a:p>
          </p:txBody>
        </p:sp>
        <p:sp>
          <p:nvSpPr>
            <p:cNvPr id="60441" name="Text Box 23"/>
            <p:cNvSpPr txBox="1">
              <a:spLocks noChangeArrowheads="1"/>
            </p:cNvSpPr>
            <p:nvPr/>
          </p:nvSpPr>
          <p:spPr bwMode="auto">
            <a:xfrm>
              <a:off x="1872" y="3744"/>
              <a:ext cx="816" cy="242"/>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argv[argc-1]</a:t>
              </a:r>
            </a:p>
          </p:txBody>
        </p:sp>
      </p:grpSp>
      <p:pic>
        <p:nvPicPr>
          <p:cNvPr id="23553" name="Picture 1"/>
          <p:cNvPicPr>
            <a:picLocks noChangeAspect="1" noChangeArrowheads="1"/>
          </p:cNvPicPr>
          <p:nvPr/>
        </p:nvPicPr>
        <p:blipFill>
          <a:blip r:embed="rId3" cstate="print"/>
          <a:srcRect/>
          <a:stretch>
            <a:fillRect/>
          </a:stretch>
        </p:blipFill>
        <p:spPr bwMode="auto">
          <a:xfrm>
            <a:off x="6" y="4830297"/>
            <a:ext cx="6871234" cy="2029295"/>
          </a:xfrm>
          <a:prstGeom prst="rect">
            <a:avLst/>
          </a:prstGeom>
          <a:noFill/>
          <a:ln w="9525">
            <a:noFill/>
            <a:miter lim="800000"/>
            <a:headEnd/>
            <a:tailEnd/>
          </a:ln>
        </p:spPr>
      </p:pic>
      <p:sp>
        <p:nvSpPr>
          <p:cNvPr id="27" name="椭圆 26"/>
          <p:cNvSpPr/>
          <p:nvPr/>
        </p:nvSpPr>
        <p:spPr bwMode="auto">
          <a:xfrm>
            <a:off x="912374" y="5158386"/>
            <a:ext cx="309441" cy="674026"/>
          </a:xfrm>
          <a:prstGeom prst="ellipse">
            <a:avLst/>
          </a:prstGeom>
          <a:noFill/>
          <a:ln w="9525" cap="flat" cmpd="sng" algn="ctr">
            <a:solidFill>
              <a:schemeClr val="bg1"/>
            </a:solidFill>
            <a:prstDash val="solid"/>
            <a:round/>
            <a:headEnd type="none" w="med" len="med"/>
            <a:tailEnd type="none" w="med" len="med"/>
          </a:ln>
          <a:effectLst/>
        </p:spPr>
        <p:txBody>
          <a:bodyPr vert="horz" wrap="none" lIns="108932" tIns="54466" rIns="108932" bIns="54466" numCol="1" rtlCol="0" anchor="t" anchorCtr="0" compatLnSpc="1">
            <a:prstTxWarp prst="textNoShape">
              <a:avLst/>
            </a:prstTxWarp>
            <a:spAutoFit/>
          </a:bodyPr>
          <a:lstStyle/>
          <a:p>
            <a:pPr defTabSz="1089325"/>
            <a:endParaRPr lang="zh-CN" altLang="en-US"/>
          </a:p>
        </p:txBody>
      </p:sp>
      <p:sp>
        <p:nvSpPr>
          <p:cNvPr id="28" name="线形标注 3(带强调线) 27"/>
          <p:cNvSpPr/>
          <p:nvPr/>
        </p:nvSpPr>
        <p:spPr bwMode="auto">
          <a:xfrm>
            <a:off x="335714" y="4005994"/>
            <a:ext cx="1345551" cy="694771"/>
          </a:xfrm>
          <a:prstGeom prst="accentCallout3">
            <a:avLst>
              <a:gd name="adj1" fmla="val 18750"/>
              <a:gd name="adj2" fmla="val -8333"/>
              <a:gd name="adj3" fmla="val 18750"/>
              <a:gd name="adj4" fmla="val -16667"/>
              <a:gd name="adj5" fmla="val 100000"/>
              <a:gd name="adj6" fmla="val -16667"/>
              <a:gd name="adj7" fmla="val 170298"/>
              <a:gd name="adj8" fmla="val 59695"/>
            </a:avLst>
          </a:prstGeom>
          <a:solidFill>
            <a:srgbClr val="92D050"/>
          </a:solidFill>
          <a:ln w="19050" cap="flat" cmpd="sng" algn="ctr">
            <a:solidFill>
              <a:schemeClr val="bg1"/>
            </a:solidFill>
            <a:prstDash val="solid"/>
            <a:round/>
            <a:headEnd type="none" w="med" len="med"/>
            <a:tailEnd type="none" w="med" len="med"/>
          </a:ln>
          <a:effectLst/>
        </p:spPr>
        <p:txBody>
          <a:bodyPr vert="horz" wrap="square" lIns="108932" tIns="54466" rIns="108932" bIns="54466" numCol="1" rtlCol="0" anchor="t" anchorCtr="0" compatLnSpc="1">
            <a:prstTxWarp prst="textNoShape">
              <a:avLst/>
            </a:prstTxWarp>
            <a:spAutoFit/>
          </a:bodyPr>
          <a:lstStyle/>
          <a:p>
            <a:pPr defTabSz="1089325"/>
            <a:r>
              <a:rPr lang="zh-CN" altLang="en-US" sz="1900" b="0" dirty="0"/>
              <a:t>命令及命令行参数</a:t>
            </a:r>
          </a:p>
        </p:txBody>
      </p:sp>
      <p:sp>
        <p:nvSpPr>
          <p:cNvPr id="29" name="圆角矩形标注 28"/>
          <p:cNvSpPr/>
          <p:nvPr/>
        </p:nvSpPr>
        <p:spPr bwMode="auto">
          <a:xfrm>
            <a:off x="1681263" y="4654216"/>
            <a:ext cx="243466" cy="502506"/>
          </a:xfrm>
          <a:prstGeom prst="wedgeRoundRectCallout">
            <a:avLst/>
          </a:prstGeom>
          <a:noFill/>
          <a:ln w="9525" cap="flat" cmpd="sng" algn="ctr">
            <a:noFill/>
            <a:prstDash val="solid"/>
            <a:round/>
            <a:headEnd type="none" w="med" len="med"/>
            <a:tailEnd type="none" w="med" len="med"/>
          </a:ln>
          <a:effectLst/>
        </p:spPr>
        <p:txBody>
          <a:bodyPr vert="horz" wrap="none" lIns="108932" tIns="54466" rIns="108932" bIns="54466" numCol="1" rtlCol="0" anchor="t" anchorCtr="0" compatLnSpc="1">
            <a:prstTxWarp prst="textNoShape">
              <a:avLst/>
            </a:prstTxWarp>
            <a:spAutoFit/>
          </a:bodyPr>
          <a:lstStyle/>
          <a:p>
            <a:pPr defTabSz="1089325"/>
            <a:endParaRPr lang="zh-CN" altLang="en-US"/>
          </a:p>
        </p:txBody>
      </p:sp>
      <p:sp>
        <p:nvSpPr>
          <p:cNvPr id="30" name="圆角矩形标注 29"/>
          <p:cNvSpPr/>
          <p:nvPr/>
        </p:nvSpPr>
        <p:spPr bwMode="auto">
          <a:xfrm>
            <a:off x="1104599" y="5014339"/>
            <a:ext cx="243466" cy="502506"/>
          </a:xfrm>
          <a:prstGeom prst="wedgeRoundRectCallout">
            <a:avLst/>
          </a:prstGeom>
          <a:noFill/>
          <a:ln w="9525" cap="flat" cmpd="sng" algn="ctr">
            <a:noFill/>
            <a:prstDash val="solid"/>
            <a:round/>
            <a:headEnd type="none" w="med" len="med"/>
            <a:tailEnd type="none" w="med" len="med"/>
          </a:ln>
          <a:effectLst/>
        </p:spPr>
        <p:txBody>
          <a:bodyPr vert="horz" wrap="none" lIns="108932" tIns="54466" rIns="108932" bIns="54466" numCol="1" rtlCol="0" anchor="t" anchorCtr="0" compatLnSpc="1">
            <a:prstTxWarp prst="textNoShape">
              <a:avLst/>
            </a:prstTxWarp>
            <a:spAutoFit/>
          </a:bodyPr>
          <a:lstStyle/>
          <a:p>
            <a:pPr defTabSz="1089325"/>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subTnLst>
                                    <p:set>
                                      <p:cBhvr override="childStyle">
                                        <p:cTn dur="1" fill="hold" display="0" masterRel="nextClick" afterEffect="1"/>
                                        <p:tgtEl>
                                          <p:spTgt spid="737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8" dur="500"/>
                                        <p:tgtEl>
                                          <p:spTgt spid="7373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1" dur="500"/>
                                        <p:tgtEl>
                                          <p:spTgt spid="7373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24" dur="500"/>
                                        <p:tgtEl>
                                          <p:spTgt spid="7373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animEffect transition="in" filter="blinds(horizontal)">
                                      <p:cBhvr>
                                        <p:cTn id="27" dur="500"/>
                                        <p:tgtEl>
                                          <p:spTgt spid="73731">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731">
                                            <p:txEl>
                                              <p:pRg st="7" end="7"/>
                                            </p:txEl>
                                          </p:spTgt>
                                        </p:tgtEl>
                                        <p:attrNameLst>
                                          <p:attrName>style.visibility</p:attrName>
                                        </p:attrNameLst>
                                      </p:cBhvr>
                                      <p:to>
                                        <p:strVal val="visible"/>
                                      </p:to>
                                    </p:set>
                                    <p:animEffect transition="in" filter="blinds(horizontal)">
                                      <p:cBhvr>
                                        <p:cTn id="30" dur="500"/>
                                        <p:tgtEl>
                                          <p:spTgt spid="7373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3553"/>
                                        </p:tgtEl>
                                        <p:attrNameLst>
                                          <p:attrName>style.visibility</p:attrName>
                                        </p:attrNameLst>
                                      </p:cBhvr>
                                      <p:to>
                                        <p:strVal val="visible"/>
                                      </p:to>
                                    </p:set>
                                    <p:animEffect transition="in" filter="blinds(horizontal)">
                                      <p:cBhvr>
                                        <p:cTn id="40" dur="500"/>
                                        <p:tgtEl>
                                          <p:spTgt spid="2355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linds(horizontal)">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linds(horizontal)">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P spid="27" grpId="0" animBg="1"/>
      <p:bldP spid="2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灯片编号占位符 4"/>
          <p:cNvSpPr>
            <a:spLocks noGrp="1"/>
          </p:cNvSpPr>
          <p:nvPr>
            <p:ph type="sldNum" sz="quarter" idx="11"/>
          </p:nvPr>
        </p:nvSpPr>
        <p:spPr>
          <a:noFill/>
        </p:spPr>
        <p:txBody>
          <a:bodyPr/>
          <a:lstStyle/>
          <a:p>
            <a:fld id="{E7DAB628-1F0C-4544-9A1D-CBB882675FC9}" type="slidenum">
              <a:rPr lang="en-US" altLang="zh-CN" smtClean="0"/>
              <a:pPr/>
              <a:t>84</a:t>
            </a:fld>
            <a:endParaRPr lang="en-US" altLang="zh-CN"/>
          </a:p>
        </p:txBody>
      </p:sp>
      <p:sp>
        <p:nvSpPr>
          <p:cNvPr id="6144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p>
        </p:txBody>
      </p:sp>
      <p:sp>
        <p:nvSpPr>
          <p:cNvPr id="61445" name="Rectangle 3"/>
          <p:cNvSpPr>
            <a:spLocks noGrp="1" noChangeArrowheads="1"/>
          </p:cNvSpPr>
          <p:nvPr>
            <p:ph type="body" idx="1"/>
          </p:nvPr>
        </p:nvSpPr>
        <p:spPr/>
        <p:txBody>
          <a:bodyPr/>
          <a:lstStyle/>
          <a:p>
            <a:r>
              <a:rPr lang="zh-CN" altLang="en-US">
                <a:ea typeface="宋体" pitchFamily="2" charset="-122"/>
              </a:rPr>
              <a:t>问题：实现一个命令</a:t>
            </a:r>
            <a:r>
              <a:rPr lang="en-US" altLang="zh-CN">
                <a:ea typeface="宋体" pitchFamily="2" charset="-122"/>
              </a:rPr>
              <a:t>echo</a:t>
            </a:r>
            <a:r>
              <a:rPr lang="zh-CN" altLang="en-US">
                <a:ea typeface="宋体" pitchFamily="2" charset="-122"/>
              </a:rPr>
              <a:t>，其将命令后的正文串显示在屏幕上，如：</a:t>
            </a:r>
          </a:p>
          <a:p>
            <a:pPr lvl="1">
              <a:buFont typeface="Wingdings" pitchFamily="2" charset="2"/>
              <a:buNone/>
            </a:pPr>
            <a:r>
              <a:rPr lang="en-US" altLang="zh-CN">
                <a:ea typeface="宋体" pitchFamily="2" charset="-122"/>
              </a:rPr>
              <a:t>C&gt; echo  hello world</a:t>
            </a:r>
          </a:p>
          <a:p>
            <a:pPr lvl="1">
              <a:buFont typeface="Wingdings" pitchFamily="2" charset="2"/>
              <a:buNone/>
            </a:pPr>
            <a:r>
              <a:rPr lang="zh-CN" altLang="en-US">
                <a:ea typeface="宋体" pitchFamily="2" charset="-122"/>
              </a:rPr>
              <a:t>屏幕输出：</a:t>
            </a:r>
          </a:p>
          <a:p>
            <a:pPr lvl="1">
              <a:buFont typeface="Wingdings" pitchFamily="2" charset="2"/>
              <a:buNone/>
            </a:pPr>
            <a:r>
              <a:rPr lang="en-US" altLang="zh-CN">
                <a:ea typeface="宋体" pitchFamily="2" charset="-122"/>
              </a:rPr>
              <a:t>hello world</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灯片编号占位符 4"/>
          <p:cNvSpPr>
            <a:spLocks noGrp="1"/>
          </p:cNvSpPr>
          <p:nvPr>
            <p:ph type="sldNum" sz="quarter" idx="11"/>
          </p:nvPr>
        </p:nvSpPr>
        <p:spPr>
          <a:noFill/>
        </p:spPr>
        <p:txBody>
          <a:bodyPr/>
          <a:lstStyle/>
          <a:p>
            <a:fld id="{A068DBDB-209F-4008-916A-F1D7738C9A3C}" type="slidenum">
              <a:rPr lang="en-US" altLang="zh-CN" smtClean="0"/>
              <a:pPr/>
              <a:t>85</a:t>
            </a:fld>
            <a:endParaRPr lang="en-US" altLang="zh-CN"/>
          </a:p>
        </p:txBody>
      </p:sp>
      <p:sp>
        <p:nvSpPr>
          <p:cNvPr id="6246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：算法分析</a:t>
            </a:r>
          </a:p>
        </p:txBody>
      </p:sp>
      <p:sp>
        <p:nvSpPr>
          <p:cNvPr id="75779" name="Rectangle 3"/>
          <p:cNvSpPr>
            <a:spLocks noGrp="1" noChangeArrowheads="1"/>
          </p:cNvSpPr>
          <p:nvPr>
            <p:ph type="body" idx="1"/>
          </p:nvPr>
        </p:nvSpPr>
        <p:spPr>
          <a:xfrm>
            <a:off x="1201407" y="1413204"/>
            <a:ext cx="5765449" cy="4557180"/>
          </a:xfrm>
        </p:spPr>
        <p:txBody>
          <a:bodyPr/>
          <a:lstStyle/>
          <a:p>
            <a:r>
              <a:rPr lang="zh-CN" altLang="en-US" dirty="0">
                <a:ea typeface="宋体" pitchFamily="2" charset="-122"/>
              </a:rPr>
              <a:t>从右图可知，使用下面循环就可输出所有命令行参数：</a:t>
            </a:r>
          </a:p>
          <a:p>
            <a:pPr lvl="1">
              <a:buFont typeface="Wingdings" pitchFamily="2" charset="2"/>
              <a:buNone/>
            </a:pPr>
            <a:r>
              <a:rPr lang="en-US" altLang="zh-CN" sz="2400" dirty="0">
                <a:ea typeface="宋体" pitchFamily="2" charset="-122"/>
              </a:rPr>
              <a:t>for(</a:t>
            </a:r>
            <a:r>
              <a:rPr lang="en-US" altLang="zh-CN" sz="2400" dirty="0" err="1">
                <a:ea typeface="宋体" pitchFamily="2" charset="-122"/>
              </a:rPr>
              <a:t>i</a:t>
            </a:r>
            <a:r>
              <a:rPr lang="en-US" altLang="zh-CN" sz="2400" dirty="0">
                <a:ea typeface="宋体" pitchFamily="2" charset="-122"/>
              </a:rPr>
              <a:t>=1; </a:t>
            </a:r>
            <a:r>
              <a:rPr lang="en-US" altLang="zh-CN" sz="2400" dirty="0" err="1">
                <a:ea typeface="宋体" pitchFamily="2" charset="-122"/>
              </a:rPr>
              <a:t>i</a:t>
            </a:r>
            <a:r>
              <a:rPr lang="en-US" altLang="zh-CN" sz="2400" dirty="0">
                <a:ea typeface="宋体" pitchFamily="2" charset="-122"/>
              </a:rPr>
              <a:t>&lt;</a:t>
            </a:r>
            <a:r>
              <a:rPr lang="en-US" altLang="zh-CN" sz="2400" dirty="0" err="1">
                <a:ea typeface="宋体" pitchFamily="2" charset="-122"/>
              </a:rPr>
              <a:t>argc</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a:t>
            </a:r>
          </a:p>
          <a:p>
            <a:pPr lvl="1">
              <a:buFont typeface="Wingdings" pitchFamily="2" charset="2"/>
              <a:buNone/>
            </a:pPr>
            <a:r>
              <a:rPr lang="en-US" altLang="zh-CN" sz="2400" dirty="0">
                <a:ea typeface="宋体" pitchFamily="2" charset="-122"/>
              </a:rPr>
              <a:t>    </a:t>
            </a:r>
            <a:r>
              <a:rPr lang="en-US" altLang="zh-CN" sz="2400" dirty="0" err="1">
                <a:ea typeface="宋体" pitchFamily="2" charset="-122"/>
              </a:rPr>
              <a:t>printf</a:t>
            </a:r>
            <a:r>
              <a:rPr lang="en-US" altLang="zh-CN" sz="2400" dirty="0">
                <a:ea typeface="宋体" pitchFamily="2" charset="-122"/>
              </a:rPr>
              <a:t>(“%s “, </a:t>
            </a:r>
            <a:r>
              <a:rPr lang="en-US" altLang="zh-CN" sz="2400" dirty="0" err="1">
                <a:ea typeface="宋体" pitchFamily="2" charset="-122"/>
              </a:rPr>
              <a:t>argv</a:t>
            </a:r>
            <a:r>
              <a:rPr lang="en-US" altLang="zh-CN" sz="2400" dirty="0">
                <a:ea typeface="宋体" pitchFamily="2" charset="-122"/>
              </a:rPr>
              <a:t>[</a:t>
            </a:r>
            <a:r>
              <a:rPr lang="en-US" altLang="zh-CN" sz="2400" dirty="0" err="1">
                <a:ea typeface="宋体" pitchFamily="2" charset="-122"/>
              </a:rPr>
              <a:t>i</a:t>
            </a:r>
            <a:r>
              <a:rPr lang="en-US" altLang="zh-CN" sz="2400" dirty="0">
                <a:ea typeface="宋体" pitchFamily="2" charset="-122"/>
              </a:rPr>
              <a:t>]);</a:t>
            </a:r>
          </a:p>
        </p:txBody>
      </p:sp>
      <p:grpSp>
        <p:nvGrpSpPr>
          <p:cNvPr id="2" name="Group 4"/>
          <p:cNvGrpSpPr>
            <a:grpSpLocks/>
          </p:cNvGrpSpPr>
          <p:nvPr/>
        </p:nvGrpSpPr>
        <p:grpSpPr bwMode="auto">
          <a:xfrm>
            <a:off x="6924477" y="1700610"/>
            <a:ext cx="5032320" cy="1935610"/>
            <a:chOff x="1872" y="2775"/>
            <a:chExt cx="2375" cy="1219"/>
          </a:xfrm>
        </p:grpSpPr>
        <p:sp>
          <p:nvSpPr>
            <p:cNvPr id="62487" name="Rectangle 5"/>
            <p:cNvSpPr>
              <a:spLocks noChangeArrowheads="1"/>
            </p:cNvSpPr>
            <p:nvPr/>
          </p:nvSpPr>
          <p:spPr bwMode="auto">
            <a:xfrm>
              <a:off x="2688" y="2784"/>
              <a:ext cx="384" cy="1152"/>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900" b="0">
                <a:latin typeface="Times New Roman" pitchFamily="18" charset="0"/>
              </a:endParaRPr>
            </a:p>
          </p:txBody>
        </p:sp>
        <p:sp>
          <p:nvSpPr>
            <p:cNvPr id="62488" name="Line 6"/>
            <p:cNvSpPr>
              <a:spLocks noChangeShapeType="1"/>
            </p:cNvSpPr>
            <p:nvPr/>
          </p:nvSpPr>
          <p:spPr bwMode="auto">
            <a:xfrm>
              <a:off x="2688" y="297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89" name="Line 7"/>
            <p:cNvSpPr>
              <a:spLocks noChangeShapeType="1"/>
            </p:cNvSpPr>
            <p:nvPr/>
          </p:nvSpPr>
          <p:spPr bwMode="auto">
            <a:xfrm>
              <a:off x="2688" y="316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0" name="Line 8"/>
            <p:cNvSpPr>
              <a:spLocks noChangeShapeType="1"/>
            </p:cNvSpPr>
            <p:nvPr/>
          </p:nvSpPr>
          <p:spPr bwMode="auto">
            <a:xfrm>
              <a:off x="2688" y="336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1" name="Line 9"/>
            <p:cNvSpPr>
              <a:spLocks noChangeShapeType="1"/>
            </p:cNvSpPr>
            <p:nvPr/>
          </p:nvSpPr>
          <p:spPr bwMode="auto">
            <a:xfrm>
              <a:off x="2688" y="3744"/>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2" name="Line 10"/>
            <p:cNvSpPr>
              <a:spLocks noChangeShapeType="1"/>
            </p:cNvSpPr>
            <p:nvPr/>
          </p:nvSpPr>
          <p:spPr bwMode="auto">
            <a:xfrm>
              <a:off x="3024" y="288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3" name="Line 11"/>
            <p:cNvSpPr>
              <a:spLocks noChangeShapeType="1"/>
            </p:cNvSpPr>
            <p:nvPr/>
          </p:nvSpPr>
          <p:spPr bwMode="auto">
            <a:xfrm>
              <a:off x="3024" y="307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4" name="Line 12"/>
            <p:cNvSpPr>
              <a:spLocks noChangeShapeType="1"/>
            </p:cNvSpPr>
            <p:nvPr/>
          </p:nvSpPr>
          <p:spPr bwMode="auto">
            <a:xfrm>
              <a:off x="3024" y="326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5" name="Line 13"/>
            <p:cNvSpPr>
              <a:spLocks noChangeShapeType="1"/>
            </p:cNvSpPr>
            <p:nvPr/>
          </p:nvSpPr>
          <p:spPr bwMode="auto">
            <a:xfrm>
              <a:off x="3024" y="384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6" name="Text Box 14"/>
            <p:cNvSpPr txBox="1">
              <a:spLocks noChangeArrowheads="1"/>
            </p:cNvSpPr>
            <p:nvPr/>
          </p:nvSpPr>
          <p:spPr bwMode="auto">
            <a:xfrm>
              <a:off x="3350" y="2775"/>
              <a:ext cx="405" cy="242"/>
            </a:xfrm>
            <a:prstGeom prst="rect">
              <a:avLst/>
            </a:prstGeom>
            <a:noFill/>
            <a:ln w="12700" cap="sq">
              <a:noFill/>
              <a:miter lim="800000"/>
              <a:headEnd type="none" w="sm" len="sm"/>
              <a:tailEnd type="none" w="sm" len="sm"/>
            </a:ln>
          </p:spPr>
          <p:txBody>
            <a:bodyPr wrap="none">
              <a:spAutoFit/>
            </a:bodyPr>
            <a:lstStyle/>
            <a:p>
              <a:r>
                <a:rPr lang="en-US" altLang="zh-CN" sz="1900" b="0">
                  <a:latin typeface="Times New Roman" pitchFamily="18" charset="0"/>
                </a:rPr>
                <a:t>“echo”</a:t>
              </a:r>
            </a:p>
          </p:txBody>
        </p:sp>
        <p:sp>
          <p:nvSpPr>
            <p:cNvPr id="62497" name="Text Box 15"/>
            <p:cNvSpPr txBox="1">
              <a:spLocks noChangeArrowheads="1"/>
            </p:cNvSpPr>
            <p:nvPr/>
          </p:nvSpPr>
          <p:spPr bwMode="auto">
            <a:xfrm>
              <a:off x="3360" y="2976"/>
              <a:ext cx="662" cy="242"/>
            </a:xfrm>
            <a:prstGeom prst="rect">
              <a:avLst/>
            </a:prstGeom>
            <a:noFill/>
            <a:ln w="12700" cap="sq">
              <a:noFill/>
              <a:miter lim="800000"/>
              <a:headEnd type="none" w="sm" len="sm"/>
              <a:tailEnd type="none" w="sm" len="sm"/>
            </a:ln>
          </p:spPr>
          <p:txBody>
            <a:bodyPr wrap="none">
              <a:spAutoFit/>
            </a:bodyPr>
            <a:lstStyle/>
            <a:p>
              <a:r>
                <a:rPr lang="zh-CN" altLang="en-US" sz="1900" b="0">
                  <a:latin typeface="Times New Roman" pitchFamily="18" charset="0"/>
                </a:rPr>
                <a:t>第一个参数</a:t>
              </a:r>
            </a:p>
          </p:txBody>
        </p:sp>
        <p:sp>
          <p:nvSpPr>
            <p:cNvPr id="62498" name="Text Box 16"/>
            <p:cNvSpPr txBox="1">
              <a:spLocks noChangeArrowheads="1"/>
            </p:cNvSpPr>
            <p:nvPr/>
          </p:nvSpPr>
          <p:spPr bwMode="auto">
            <a:xfrm>
              <a:off x="3360" y="3216"/>
              <a:ext cx="662" cy="242"/>
            </a:xfrm>
            <a:prstGeom prst="rect">
              <a:avLst/>
            </a:prstGeom>
            <a:noFill/>
            <a:ln w="12700" cap="sq">
              <a:noFill/>
              <a:miter lim="800000"/>
              <a:headEnd type="none" w="sm" len="sm"/>
              <a:tailEnd type="none" w="sm" len="sm"/>
            </a:ln>
          </p:spPr>
          <p:txBody>
            <a:bodyPr wrap="none">
              <a:spAutoFit/>
            </a:bodyPr>
            <a:lstStyle/>
            <a:p>
              <a:r>
                <a:rPr lang="zh-CN" altLang="en-US" sz="1900" b="0">
                  <a:latin typeface="Times New Roman" pitchFamily="18" charset="0"/>
                </a:rPr>
                <a:t>第二个参数</a:t>
              </a:r>
            </a:p>
          </p:txBody>
        </p:sp>
        <p:sp>
          <p:nvSpPr>
            <p:cNvPr id="62499" name="Text Box 17"/>
            <p:cNvSpPr txBox="1">
              <a:spLocks noChangeArrowheads="1"/>
            </p:cNvSpPr>
            <p:nvPr/>
          </p:nvSpPr>
          <p:spPr bwMode="auto">
            <a:xfrm>
              <a:off x="3408" y="3752"/>
              <a:ext cx="839" cy="242"/>
            </a:xfrm>
            <a:prstGeom prst="rect">
              <a:avLst/>
            </a:prstGeom>
            <a:noFill/>
            <a:ln w="12700" cap="sq">
              <a:noFill/>
              <a:miter lim="800000"/>
              <a:headEnd type="none" w="sm" len="sm"/>
              <a:tailEnd type="none" w="sm" len="sm"/>
            </a:ln>
          </p:spPr>
          <p:txBody>
            <a:bodyPr wrap="none">
              <a:spAutoFit/>
            </a:bodyPr>
            <a:lstStyle/>
            <a:p>
              <a:r>
                <a:rPr lang="zh-CN" altLang="en-US" sz="1900" b="0">
                  <a:latin typeface="Times New Roman" pitchFamily="18" charset="0"/>
                </a:rPr>
                <a:t>第</a:t>
              </a:r>
              <a:r>
                <a:rPr lang="en-US" altLang="zh-CN" sz="1900" b="0">
                  <a:latin typeface="Times New Roman" pitchFamily="18" charset="0"/>
                </a:rPr>
                <a:t>argc-1</a:t>
              </a:r>
              <a:r>
                <a:rPr lang="zh-CN" altLang="en-US" sz="1900" b="0">
                  <a:latin typeface="Times New Roman" pitchFamily="18" charset="0"/>
                </a:rPr>
                <a:t>个参数</a:t>
              </a:r>
            </a:p>
          </p:txBody>
        </p:sp>
        <p:sp>
          <p:nvSpPr>
            <p:cNvPr id="62500" name="Text Box 18"/>
            <p:cNvSpPr txBox="1">
              <a:spLocks noChangeArrowheads="1"/>
            </p:cNvSpPr>
            <p:nvPr/>
          </p:nvSpPr>
          <p:spPr bwMode="auto">
            <a:xfrm>
              <a:off x="2160" y="2784"/>
              <a:ext cx="528" cy="242"/>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argv[0]</a:t>
              </a:r>
            </a:p>
          </p:txBody>
        </p:sp>
        <p:sp>
          <p:nvSpPr>
            <p:cNvPr id="62501" name="Text Box 19"/>
            <p:cNvSpPr txBox="1">
              <a:spLocks noChangeArrowheads="1"/>
            </p:cNvSpPr>
            <p:nvPr/>
          </p:nvSpPr>
          <p:spPr bwMode="auto">
            <a:xfrm>
              <a:off x="2688" y="3456"/>
              <a:ext cx="336" cy="242"/>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t>
              </a:r>
            </a:p>
          </p:txBody>
        </p:sp>
        <p:sp>
          <p:nvSpPr>
            <p:cNvPr id="62502" name="Text Box 20"/>
            <p:cNvSpPr txBox="1">
              <a:spLocks noChangeArrowheads="1"/>
            </p:cNvSpPr>
            <p:nvPr/>
          </p:nvSpPr>
          <p:spPr bwMode="auto">
            <a:xfrm>
              <a:off x="2160" y="2976"/>
              <a:ext cx="528" cy="242"/>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argv[1]</a:t>
              </a:r>
            </a:p>
          </p:txBody>
        </p:sp>
        <p:sp>
          <p:nvSpPr>
            <p:cNvPr id="62503" name="Text Box 21"/>
            <p:cNvSpPr txBox="1">
              <a:spLocks noChangeArrowheads="1"/>
            </p:cNvSpPr>
            <p:nvPr/>
          </p:nvSpPr>
          <p:spPr bwMode="auto">
            <a:xfrm>
              <a:off x="2160" y="3168"/>
              <a:ext cx="528" cy="242"/>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argv[2]</a:t>
              </a:r>
            </a:p>
          </p:txBody>
        </p:sp>
        <p:sp>
          <p:nvSpPr>
            <p:cNvPr id="62504" name="Text Box 22"/>
            <p:cNvSpPr txBox="1">
              <a:spLocks noChangeArrowheads="1"/>
            </p:cNvSpPr>
            <p:nvPr/>
          </p:nvSpPr>
          <p:spPr bwMode="auto">
            <a:xfrm>
              <a:off x="1872" y="3744"/>
              <a:ext cx="816" cy="242"/>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argv[argc-1]</a:t>
              </a:r>
            </a:p>
          </p:txBody>
        </p:sp>
      </p:grpSp>
      <p:grpSp>
        <p:nvGrpSpPr>
          <p:cNvPr id="3" name="组合 39"/>
          <p:cNvGrpSpPr>
            <a:grpSpLocks/>
          </p:cNvGrpSpPr>
          <p:nvPr/>
        </p:nvGrpSpPr>
        <p:grpSpPr bwMode="auto">
          <a:xfrm>
            <a:off x="7543184" y="4150688"/>
            <a:ext cx="3510971" cy="2208638"/>
            <a:chOff x="5651500" y="4149726"/>
            <a:chExt cx="2630488" cy="1819928"/>
          </a:xfrm>
        </p:grpSpPr>
        <p:grpSp>
          <p:nvGrpSpPr>
            <p:cNvPr id="62472" name="Group 42"/>
            <p:cNvGrpSpPr>
              <a:grpSpLocks/>
            </p:cNvGrpSpPr>
            <p:nvPr/>
          </p:nvGrpSpPr>
          <p:grpSpPr bwMode="auto">
            <a:xfrm>
              <a:off x="5651500" y="4149726"/>
              <a:ext cx="2630488" cy="1349166"/>
              <a:chOff x="1399" y="2795"/>
              <a:chExt cx="1657" cy="590"/>
            </a:xfrm>
          </p:grpSpPr>
          <p:sp>
            <p:nvSpPr>
              <p:cNvPr id="62474" name="Rectangle 24"/>
              <p:cNvSpPr>
                <a:spLocks noChangeArrowheads="1"/>
              </p:cNvSpPr>
              <p:nvPr/>
            </p:nvSpPr>
            <p:spPr bwMode="auto">
              <a:xfrm>
                <a:off x="1927" y="2804"/>
                <a:ext cx="384" cy="581"/>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900" b="0">
                  <a:latin typeface="Times New Roman" pitchFamily="18" charset="0"/>
                </a:endParaRPr>
              </a:p>
            </p:txBody>
          </p:sp>
          <p:sp>
            <p:nvSpPr>
              <p:cNvPr id="62475" name="Line 25"/>
              <p:cNvSpPr>
                <a:spLocks noChangeShapeType="1"/>
              </p:cNvSpPr>
              <p:nvPr/>
            </p:nvSpPr>
            <p:spPr bwMode="auto">
              <a:xfrm>
                <a:off x="1927" y="299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6" name="Line 26"/>
              <p:cNvSpPr>
                <a:spLocks noChangeShapeType="1"/>
              </p:cNvSpPr>
              <p:nvPr/>
            </p:nvSpPr>
            <p:spPr bwMode="auto">
              <a:xfrm>
                <a:off x="1927" y="318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7" name="Line 27"/>
              <p:cNvSpPr>
                <a:spLocks noChangeShapeType="1"/>
              </p:cNvSpPr>
              <p:nvPr/>
            </p:nvSpPr>
            <p:spPr bwMode="auto">
              <a:xfrm>
                <a:off x="1927" y="338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8" name="Line 29"/>
              <p:cNvSpPr>
                <a:spLocks noChangeShapeType="1"/>
              </p:cNvSpPr>
              <p:nvPr/>
            </p:nvSpPr>
            <p:spPr bwMode="auto">
              <a:xfrm>
                <a:off x="2263" y="290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79" name="Line 30"/>
              <p:cNvSpPr>
                <a:spLocks noChangeShapeType="1"/>
              </p:cNvSpPr>
              <p:nvPr/>
            </p:nvSpPr>
            <p:spPr bwMode="auto">
              <a:xfrm>
                <a:off x="2263" y="309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80" name="Line 31"/>
              <p:cNvSpPr>
                <a:spLocks noChangeShapeType="1"/>
              </p:cNvSpPr>
              <p:nvPr/>
            </p:nvSpPr>
            <p:spPr bwMode="auto">
              <a:xfrm>
                <a:off x="2263" y="328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81" name="Text Box 33"/>
              <p:cNvSpPr txBox="1">
                <a:spLocks noChangeArrowheads="1"/>
              </p:cNvSpPr>
              <p:nvPr/>
            </p:nvSpPr>
            <p:spPr bwMode="auto">
              <a:xfrm>
                <a:off x="2589" y="2795"/>
                <a:ext cx="405" cy="139"/>
              </a:xfrm>
              <a:prstGeom prst="rect">
                <a:avLst/>
              </a:prstGeom>
              <a:noFill/>
              <a:ln w="12700" cap="sq">
                <a:noFill/>
                <a:miter lim="800000"/>
                <a:headEnd type="none" w="sm" len="sm"/>
                <a:tailEnd type="none" w="sm" len="sm"/>
              </a:ln>
            </p:spPr>
            <p:txBody>
              <a:bodyPr wrap="none">
                <a:spAutoFit/>
              </a:bodyPr>
              <a:lstStyle/>
              <a:p>
                <a:r>
                  <a:rPr lang="en-US" altLang="zh-CN" sz="1900" b="0">
                    <a:latin typeface="Times New Roman" pitchFamily="18" charset="0"/>
                  </a:rPr>
                  <a:t>“echo”</a:t>
                </a:r>
              </a:p>
            </p:txBody>
          </p:sp>
          <p:sp>
            <p:nvSpPr>
              <p:cNvPr id="62482" name="Text Box 34"/>
              <p:cNvSpPr txBox="1">
                <a:spLocks noChangeArrowheads="1"/>
              </p:cNvSpPr>
              <p:nvPr/>
            </p:nvSpPr>
            <p:spPr bwMode="auto">
              <a:xfrm>
                <a:off x="2599" y="3004"/>
                <a:ext cx="418" cy="139"/>
              </a:xfrm>
              <a:prstGeom prst="rect">
                <a:avLst/>
              </a:prstGeom>
              <a:noFill/>
              <a:ln w="12700" cap="sq">
                <a:noFill/>
                <a:miter lim="800000"/>
                <a:headEnd type="none" w="sm" len="sm"/>
                <a:tailEnd type="none" w="sm" len="sm"/>
              </a:ln>
            </p:spPr>
            <p:txBody>
              <a:bodyPr wrap="none">
                <a:spAutoFit/>
              </a:bodyPr>
              <a:lstStyle/>
              <a:p>
                <a:r>
                  <a:rPr lang="en-US" altLang="zh-CN" sz="1900" b="0">
                    <a:latin typeface="Times New Roman" pitchFamily="18" charset="0"/>
                  </a:rPr>
                  <a:t>“hello”</a:t>
                </a:r>
              </a:p>
            </p:txBody>
          </p:sp>
          <p:sp>
            <p:nvSpPr>
              <p:cNvPr id="62483" name="Text Box 35"/>
              <p:cNvSpPr txBox="1">
                <a:spLocks noChangeArrowheads="1"/>
              </p:cNvSpPr>
              <p:nvPr/>
            </p:nvSpPr>
            <p:spPr bwMode="auto">
              <a:xfrm>
                <a:off x="2599" y="3244"/>
                <a:ext cx="457" cy="139"/>
              </a:xfrm>
              <a:prstGeom prst="rect">
                <a:avLst/>
              </a:prstGeom>
              <a:noFill/>
              <a:ln w="12700" cap="sq">
                <a:noFill/>
                <a:miter lim="800000"/>
                <a:headEnd type="none" w="sm" len="sm"/>
                <a:tailEnd type="none" w="sm" len="sm"/>
              </a:ln>
            </p:spPr>
            <p:txBody>
              <a:bodyPr wrap="none">
                <a:spAutoFit/>
              </a:bodyPr>
              <a:lstStyle/>
              <a:p>
                <a:r>
                  <a:rPr lang="en-US" altLang="zh-CN" sz="1900" b="0">
                    <a:latin typeface="Times New Roman" pitchFamily="18" charset="0"/>
                  </a:rPr>
                  <a:t>“world”</a:t>
                </a:r>
              </a:p>
            </p:txBody>
          </p:sp>
          <p:sp>
            <p:nvSpPr>
              <p:cNvPr id="62484" name="Text Box 37"/>
              <p:cNvSpPr txBox="1">
                <a:spLocks noChangeArrowheads="1"/>
              </p:cNvSpPr>
              <p:nvPr/>
            </p:nvSpPr>
            <p:spPr bwMode="auto">
              <a:xfrm>
                <a:off x="1399" y="2804"/>
                <a:ext cx="528" cy="139"/>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argv[0]</a:t>
                </a:r>
              </a:p>
            </p:txBody>
          </p:sp>
          <p:sp>
            <p:nvSpPr>
              <p:cNvPr id="62485" name="Text Box 39"/>
              <p:cNvSpPr txBox="1">
                <a:spLocks noChangeArrowheads="1"/>
              </p:cNvSpPr>
              <p:nvPr/>
            </p:nvSpPr>
            <p:spPr bwMode="auto">
              <a:xfrm>
                <a:off x="1399" y="2996"/>
                <a:ext cx="528" cy="139"/>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argv[1]</a:t>
                </a:r>
              </a:p>
            </p:txBody>
          </p:sp>
          <p:sp>
            <p:nvSpPr>
              <p:cNvPr id="62486" name="Text Box 40"/>
              <p:cNvSpPr txBox="1">
                <a:spLocks noChangeArrowheads="1"/>
              </p:cNvSpPr>
              <p:nvPr/>
            </p:nvSpPr>
            <p:spPr bwMode="auto">
              <a:xfrm>
                <a:off x="1399" y="3188"/>
                <a:ext cx="528" cy="139"/>
              </a:xfrm>
              <a:prstGeom prst="rect">
                <a:avLst/>
              </a:prstGeom>
              <a:noFill/>
              <a:ln w="12700" cap="sq">
                <a:noFill/>
                <a:miter lim="800000"/>
                <a:headEnd type="none" w="sm" len="sm"/>
                <a:tailEnd type="none" w="sm" len="sm"/>
              </a:ln>
            </p:spPr>
            <p:txBody>
              <a:bodyPr>
                <a:spAutoFit/>
              </a:bodyPr>
              <a:lstStyle/>
              <a:p>
                <a:r>
                  <a:rPr lang="en-US" altLang="zh-CN" sz="1900" b="0">
                    <a:latin typeface="Times New Roman" pitchFamily="18" charset="0"/>
                  </a:rPr>
                  <a:t>argv[2]</a:t>
                </a:r>
              </a:p>
            </p:txBody>
          </p:sp>
        </p:grpSp>
        <p:sp>
          <p:nvSpPr>
            <p:cNvPr id="62473" name="TextBox 38"/>
            <p:cNvSpPr txBox="1">
              <a:spLocks noChangeArrowheads="1"/>
            </p:cNvSpPr>
            <p:nvPr/>
          </p:nvSpPr>
          <p:spPr bwMode="auto">
            <a:xfrm>
              <a:off x="5652120" y="5589240"/>
              <a:ext cx="2319373" cy="380414"/>
            </a:xfrm>
            <a:prstGeom prst="rect">
              <a:avLst/>
            </a:prstGeom>
            <a:noFill/>
            <a:ln w="9525">
              <a:noFill/>
              <a:miter lim="800000"/>
              <a:headEnd/>
              <a:tailEnd/>
            </a:ln>
          </p:spPr>
          <p:txBody>
            <a:bodyPr wrap="none">
              <a:spAutoFit/>
            </a:bodyPr>
            <a:lstStyle/>
            <a:p>
              <a:r>
                <a:rPr lang="en-US" altLang="zh-CN"/>
                <a:t>C&gt; echo hello world</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12" dur="500"/>
                                        <p:tgtEl>
                                          <p:spTgt spid="7577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5" dur="500"/>
                                        <p:tgtEl>
                                          <p:spTgt spid="7577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8" dur="500"/>
                                        <p:tgtEl>
                                          <p:spTgt spid="7577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灯片编号占位符 4"/>
          <p:cNvSpPr>
            <a:spLocks noGrp="1"/>
          </p:cNvSpPr>
          <p:nvPr>
            <p:ph type="sldNum" sz="quarter" idx="11"/>
          </p:nvPr>
        </p:nvSpPr>
        <p:spPr>
          <a:noFill/>
        </p:spPr>
        <p:txBody>
          <a:bodyPr/>
          <a:lstStyle/>
          <a:p>
            <a:fld id="{B9280CA4-8BE9-4228-A46F-DF85A72635CE}" type="slidenum">
              <a:rPr lang="en-US" altLang="zh-CN" smtClean="0"/>
              <a:pPr/>
              <a:t>86</a:t>
            </a:fld>
            <a:endParaRPr lang="en-US" altLang="zh-CN"/>
          </a:p>
        </p:txBody>
      </p:sp>
      <p:sp>
        <p:nvSpPr>
          <p:cNvPr id="634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：代码实现</a:t>
            </a:r>
          </a:p>
        </p:txBody>
      </p:sp>
      <p:sp>
        <p:nvSpPr>
          <p:cNvPr id="76803" name="Rectangle 3"/>
          <p:cNvSpPr>
            <a:spLocks noGrp="1" noChangeArrowheads="1"/>
          </p:cNvSpPr>
          <p:nvPr>
            <p:ph type="body" idx="1"/>
          </p:nvPr>
        </p:nvSpPr>
        <p:spPr/>
        <p:txBody>
          <a:bodyPr/>
          <a:lstStyle/>
          <a:p>
            <a:pPr>
              <a:lnSpc>
                <a:spcPct val="80000"/>
              </a:lnSpc>
            </a:pPr>
            <a:r>
              <a:rPr lang="zh-CN" altLang="en-US" sz="2400">
                <a:ea typeface="宋体" pitchFamily="2" charset="-122"/>
              </a:rPr>
              <a:t>实现一：</a:t>
            </a:r>
          </a:p>
          <a:p>
            <a:pPr lvl="1">
              <a:lnSpc>
                <a:spcPct val="80000"/>
              </a:lnSpc>
              <a:buFont typeface="Wingdings" pitchFamily="2" charset="2"/>
              <a:buNone/>
            </a:pPr>
            <a:r>
              <a:rPr lang="en-US" altLang="zh-CN" sz="2100">
                <a:ea typeface="宋体" pitchFamily="2" charset="-122"/>
              </a:rPr>
              <a:t>main( int argc, char *argv[ ])</a:t>
            </a:r>
          </a:p>
          <a:p>
            <a:pPr lvl="1">
              <a:lnSpc>
                <a:spcPct val="80000"/>
              </a:lnSpc>
              <a:buFont typeface="Wingdings" pitchFamily="2" charset="2"/>
              <a:buNone/>
            </a:pPr>
            <a:r>
              <a:rPr lang="en-US" altLang="zh-CN" sz="2100">
                <a:ea typeface="宋体" pitchFamily="2" charset="-122"/>
              </a:rPr>
              <a:t>{</a:t>
            </a:r>
          </a:p>
          <a:p>
            <a:pPr lvl="2" indent="0">
              <a:lnSpc>
                <a:spcPct val="90000"/>
              </a:lnSpc>
              <a:buNone/>
            </a:pPr>
            <a:r>
              <a:rPr lang="en-US" altLang="zh-CN" sz="2100">
                <a:ea typeface="宋体" pitchFamily="2" charset="-122"/>
              </a:rPr>
              <a:t>int i;</a:t>
            </a:r>
          </a:p>
          <a:p>
            <a:pPr lvl="2" indent="0">
              <a:lnSpc>
                <a:spcPct val="90000"/>
              </a:lnSpc>
              <a:buNone/>
            </a:pPr>
            <a:r>
              <a:rPr lang="en-US" altLang="zh-CN" sz="2100">
                <a:ea typeface="宋体" pitchFamily="2" charset="-122"/>
              </a:rPr>
              <a:t>for(i=1; i&lt;argc; i++)</a:t>
            </a:r>
          </a:p>
          <a:p>
            <a:pPr lvl="3" indent="0">
              <a:lnSpc>
                <a:spcPct val="90000"/>
              </a:lnSpc>
            </a:pPr>
            <a:r>
              <a:rPr lang="en-US" altLang="zh-CN" sz="1900">
                <a:ea typeface="宋体" pitchFamily="2" charset="-122"/>
              </a:rPr>
              <a:t>    printf(“%s%c”, argv[i], (i&lt; argc-1)? ‘  ’: ‘\n’);</a:t>
            </a:r>
          </a:p>
          <a:p>
            <a:pPr lvl="1">
              <a:lnSpc>
                <a:spcPct val="80000"/>
              </a:lnSpc>
              <a:buFont typeface="Wingdings" pitchFamily="2" charset="2"/>
              <a:buNone/>
            </a:pPr>
            <a:r>
              <a:rPr lang="en-US" altLang="zh-CN" sz="2100">
                <a:ea typeface="宋体" pitchFamily="2" charset="-122"/>
              </a:rPr>
              <a:t>}</a:t>
            </a:r>
          </a:p>
          <a:p>
            <a:pPr>
              <a:lnSpc>
                <a:spcPct val="80000"/>
              </a:lnSpc>
            </a:pPr>
            <a:r>
              <a:rPr lang="zh-CN" altLang="en-US" sz="2400">
                <a:ea typeface="宋体" pitchFamily="2" charset="-122"/>
              </a:rPr>
              <a:t>实现 二：</a:t>
            </a:r>
          </a:p>
          <a:p>
            <a:pPr lvl="1">
              <a:lnSpc>
                <a:spcPct val="80000"/>
              </a:lnSpc>
              <a:buFont typeface="Wingdings" pitchFamily="2" charset="2"/>
              <a:buNone/>
            </a:pPr>
            <a:r>
              <a:rPr lang="en-US" altLang="zh-CN" sz="2100">
                <a:ea typeface="宋体" pitchFamily="2" charset="-122"/>
              </a:rPr>
              <a:t>main(int argc, char *argv[ ])</a:t>
            </a:r>
          </a:p>
          <a:p>
            <a:pPr lvl="1">
              <a:lnSpc>
                <a:spcPct val="80000"/>
              </a:lnSpc>
              <a:buFont typeface="Wingdings" pitchFamily="2" charset="2"/>
              <a:buNone/>
            </a:pPr>
            <a:r>
              <a:rPr lang="en-US" altLang="zh-CN" sz="2100">
                <a:ea typeface="宋体" pitchFamily="2" charset="-122"/>
              </a:rPr>
              <a:t>{</a:t>
            </a:r>
          </a:p>
          <a:p>
            <a:pPr lvl="2" indent="0">
              <a:lnSpc>
                <a:spcPct val="90000"/>
              </a:lnSpc>
              <a:buNone/>
            </a:pPr>
            <a:r>
              <a:rPr lang="en-US" altLang="zh-CN" sz="2100">
                <a:ea typeface="宋体" pitchFamily="2" charset="-122"/>
              </a:rPr>
              <a:t>while(--argc &gt; 0)</a:t>
            </a:r>
          </a:p>
          <a:p>
            <a:pPr lvl="3" indent="0">
              <a:lnSpc>
                <a:spcPct val="90000"/>
              </a:lnSpc>
            </a:pPr>
            <a:r>
              <a:rPr lang="en-US" altLang="zh-CN" sz="1900">
                <a:ea typeface="宋体" pitchFamily="2" charset="-122"/>
              </a:rPr>
              <a:t>    printf((argc &gt; 1)? “%s  ” : “%s\n”, *++argv);</a:t>
            </a:r>
          </a:p>
          <a:p>
            <a:pPr lvl="1">
              <a:lnSpc>
                <a:spcPct val="80000"/>
              </a:lnSpc>
              <a:buFont typeface="Wingdings" pitchFamily="2" charset="2"/>
              <a:buNone/>
            </a:pPr>
            <a:r>
              <a:rPr lang="en-US" altLang="zh-CN" sz="2100">
                <a:ea typeface="宋体" pitchFamily="2" charset="-122"/>
              </a:rPr>
              <a:t>}</a:t>
            </a:r>
          </a:p>
        </p:txBody>
      </p:sp>
      <p:grpSp>
        <p:nvGrpSpPr>
          <p:cNvPr id="2" name="Group 4"/>
          <p:cNvGrpSpPr>
            <a:grpSpLocks/>
          </p:cNvGrpSpPr>
          <p:nvPr/>
        </p:nvGrpSpPr>
        <p:grpSpPr bwMode="auto">
          <a:xfrm>
            <a:off x="6390516" y="4366636"/>
            <a:ext cx="5186998" cy="1143265"/>
            <a:chOff x="2520" y="6480"/>
            <a:chExt cx="4200" cy="1320"/>
          </a:xfrm>
        </p:grpSpPr>
        <p:sp>
          <p:nvSpPr>
            <p:cNvPr id="63495"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63496"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63497"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63498"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63499"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63500"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63501"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900" b="0">
                  <a:latin typeface="Times New Roman" pitchFamily="18" charset="0"/>
                </a:rPr>
                <a:t>“echo”</a:t>
              </a:r>
            </a:p>
          </p:txBody>
        </p:sp>
        <p:sp>
          <p:nvSpPr>
            <p:cNvPr id="63502"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900" b="0">
                  <a:latin typeface="Times New Roman" pitchFamily="18" charset="0"/>
                </a:rPr>
                <a:t>“world”</a:t>
              </a:r>
            </a:p>
          </p:txBody>
        </p:sp>
        <p:sp>
          <p:nvSpPr>
            <p:cNvPr id="63503"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900" b="0">
                  <a:latin typeface="Times New Roman" pitchFamily="18" charset="0"/>
                </a:rPr>
                <a:t>“hello”</a:t>
              </a:r>
            </a:p>
          </p:txBody>
        </p:sp>
        <p:sp>
          <p:nvSpPr>
            <p:cNvPr id="63504"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2100" b="0">
                  <a:latin typeface="Times New Roman" pitchFamily="18" charset="0"/>
                </a:rPr>
                <a:t>argv</a:t>
              </a:r>
            </a:p>
          </p:txBody>
        </p:sp>
        <p:sp>
          <p:nvSpPr>
            <p:cNvPr id="63505"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0" dur="500"/>
                                        <p:tgtEl>
                                          <p:spTgt spid="7680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13" dur="500"/>
                                        <p:tgtEl>
                                          <p:spTgt spid="7680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6803">
                                            <p:txEl>
                                              <p:pRg st="3" end="3"/>
                                            </p:txEl>
                                          </p:spTgt>
                                        </p:tgtEl>
                                        <p:attrNameLst>
                                          <p:attrName>style.visibility</p:attrName>
                                        </p:attrNameLst>
                                      </p:cBhvr>
                                      <p:to>
                                        <p:strVal val="visible"/>
                                      </p:to>
                                    </p:set>
                                    <p:animEffect transition="in" filter="blinds(horizontal)">
                                      <p:cBhvr>
                                        <p:cTn id="16" dur="500"/>
                                        <p:tgtEl>
                                          <p:spTgt spid="7680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Effect transition="in" filter="blinds(horizontal)">
                                      <p:cBhvr>
                                        <p:cTn id="19" dur="500"/>
                                        <p:tgtEl>
                                          <p:spTgt spid="7680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6803">
                                            <p:txEl>
                                              <p:pRg st="5" end="5"/>
                                            </p:txEl>
                                          </p:spTgt>
                                        </p:tgtEl>
                                        <p:attrNameLst>
                                          <p:attrName>style.visibility</p:attrName>
                                        </p:attrNameLst>
                                      </p:cBhvr>
                                      <p:to>
                                        <p:strVal val="visible"/>
                                      </p:to>
                                    </p:set>
                                    <p:animEffect transition="in" filter="blinds(horizontal)">
                                      <p:cBhvr>
                                        <p:cTn id="22" dur="500"/>
                                        <p:tgtEl>
                                          <p:spTgt spid="7680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6803">
                                            <p:txEl>
                                              <p:pRg st="6" end="6"/>
                                            </p:txEl>
                                          </p:spTgt>
                                        </p:tgtEl>
                                        <p:attrNameLst>
                                          <p:attrName>style.visibility</p:attrName>
                                        </p:attrNameLst>
                                      </p:cBhvr>
                                      <p:to>
                                        <p:strVal val="visible"/>
                                      </p:to>
                                    </p:set>
                                    <p:animEffect transition="in" filter="blinds(horizontal)">
                                      <p:cBhvr>
                                        <p:cTn id="25" dur="500"/>
                                        <p:tgtEl>
                                          <p:spTgt spid="7680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6803">
                                            <p:txEl>
                                              <p:pRg st="7" end="7"/>
                                            </p:txEl>
                                          </p:spTgt>
                                        </p:tgtEl>
                                        <p:attrNameLst>
                                          <p:attrName>style.visibility</p:attrName>
                                        </p:attrNameLst>
                                      </p:cBhvr>
                                      <p:to>
                                        <p:strVal val="visible"/>
                                      </p:to>
                                    </p:set>
                                    <p:animEffect transition="in" filter="blinds(horizontal)">
                                      <p:cBhvr>
                                        <p:cTn id="30" dur="500"/>
                                        <p:tgtEl>
                                          <p:spTgt spid="7680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6803">
                                            <p:txEl>
                                              <p:pRg st="8" end="8"/>
                                            </p:txEl>
                                          </p:spTgt>
                                        </p:tgtEl>
                                        <p:attrNameLst>
                                          <p:attrName>style.visibility</p:attrName>
                                        </p:attrNameLst>
                                      </p:cBhvr>
                                      <p:to>
                                        <p:strVal val="visible"/>
                                      </p:to>
                                    </p:set>
                                    <p:animEffect transition="in" filter="blinds(horizontal)">
                                      <p:cBhvr>
                                        <p:cTn id="33" dur="500"/>
                                        <p:tgtEl>
                                          <p:spTgt spid="7680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6803">
                                            <p:txEl>
                                              <p:pRg st="9" end="9"/>
                                            </p:txEl>
                                          </p:spTgt>
                                        </p:tgtEl>
                                        <p:attrNameLst>
                                          <p:attrName>style.visibility</p:attrName>
                                        </p:attrNameLst>
                                      </p:cBhvr>
                                      <p:to>
                                        <p:strVal val="visible"/>
                                      </p:to>
                                    </p:set>
                                    <p:animEffect transition="in" filter="blinds(horizontal)">
                                      <p:cBhvr>
                                        <p:cTn id="36" dur="500"/>
                                        <p:tgtEl>
                                          <p:spTgt spid="7680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6803">
                                            <p:txEl>
                                              <p:pRg st="10" end="10"/>
                                            </p:txEl>
                                          </p:spTgt>
                                        </p:tgtEl>
                                        <p:attrNameLst>
                                          <p:attrName>style.visibility</p:attrName>
                                        </p:attrNameLst>
                                      </p:cBhvr>
                                      <p:to>
                                        <p:strVal val="visible"/>
                                      </p:to>
                                    </p:set>
                                    <p:animEffect transition="in" filter="blinds(horizontal)">
                                      <p:cBhvr>
                                        <p:cTn id="39" dur="500"/>
                                        <p:tgtEl>
                                          <p:spTgt spid="76803">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6803">
                                            <p:txEl>
                                              <p:pRg st="11" end="11"/>
                                            </p:txEl>
                                          </p:spTgt>
                                        </p:tgtEl>
                                        <p:attrNameLst>
                                          <p:attrName>style.visibility</p:attrName>
                                        </p:attrNameLst>
                                      </p:cBhvr>
                                      <p:to>
                                        <p:strVal val="visible"/>
                                      </p:to>
                                    </p:set>
                                    <p:animEffect transition="in" filter="blinds(horizontal)">
                                      <p:cBhvr>
                                        <p:cTn id="42" dur="500"/>
                                        <p:tgtEl>
                                          <p:spTgt spid="76803">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6803">
                                            <p:txEl>
                                              <p:pRg st="12" end="12"/>
                                            </p:txEl>
                                          </p:spTgt>
                                        </p:tgtEl>
                                        <p:attrNameLst>
                                          <p:attrName>style.visibility</p:attrName>
                                        </p:attrNameLst>
                                      </p:cBhvr>
                                      <p:to>
                                        <p:strVal val="visible"/>
                                      </p:to>
                                    </p:set>
                                    <p:animEffect transition="in" filter="blinds(horizontal)">
                                      <p:cBhvr>
                                        <p:cTn id="45" dur="500"/>
                                        <p:tgtEl>
                                          <p:spTgt spid="7680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linds(horizontal)">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灯片编号占位符 4"/>
          <p:cNvSpPr>
            <a:spLocks noGrp="1"/>
          </p:cNvSpPr>
          <p:nvPr>
            <p:ph type="sldNum" sz="quarter" idx="11"/>
          </p:nvPr>
        </p:nvSpPr>
        <p:spPr>
          <a:noFill/>
        </p:spPr>
        <p:txBody>
          <a:bodyPr/>
          <a:lstStyle/>
          <a:p>
            <a:fld id="{4EDE7DDA-5DF4-4F0D-9EF6-6E5C5E7CA916}" type="slidenum">
              <a:rPr lang="en-US" altLang="zh-CN" smtClean="0"/>
              <a:pPr/>
              <a:t>87</a:t>
            </a:fld>
            <a:endParaRPr lang="en-US" altLang="zh-CN"/>
          </a:p>
        </p:txBody>
      </p:sp>
      <p:sp>
        <p:nvSpPr>
          <p:cNvPr id="645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：如何运行命令行程序</a:t>
            </a:r>
          </a:p>
        </p:txBody>
      </p:sp>
      <p:sp>
        <p:nvSpPr>
          <p:cNvPr id="118787" name="Rectangle 3"/>
          <p:cNvSpPr>
            <a:spLocks noGrp="1" noChangeArrowheads="1"/>
          </p:cNvSpPr>
          <p:nvPr>
            <p:ph type="body" idx="1"/>
          </p:nvPr>
        </p:nvSpPr>
        <p:spPr>
          <a:xfrm>
            <a:off x="1296755" y="1197252"/>
            <a:ext cx="9990171" cy="1295700"/>
          </a:xfrm>
        </p:spPr>
        <p:txBody>
          <a:bodyPr/>
          <a:lstStyle/>
          <a:p>
            <a:pPr>
              <a:lnSpc>
                <a:spcPct val="80000"/>
              </a:lnSpc>
            </a:pPr>
            <a:r>
              <a:rPr lang="zh-CN" altLang="en-US" dirty="0">
                <a:ea typeface="宋体" pitchFamily="2" charset="-122"/>
              </a:rPr>
              <a:t>方式一：在命令窗口（</a:t>
            </a:r>
            <a:r>
              <a:rPr lang="en-US" altLang="zh-CN" dirty="0">
                <a:ea typeface="宋体" pitchFamily="2" charset="-122"/>
              </a:rPr>
              <a:t>DOS</a:t>
            </a:r>
            <a:r>
              <a:rPr lang="zh-CN" altLang="en-US" dirty="0">
                <a:ea typeface="宋体" pitchFamily="2" charset="-122"/>
              </a:rPr>
              <a:t>窗口）中直接运行；</a:t>
            </a:r>
          </a:p>
          <a:p>
            <a:pPr marL="546554" lvl="1" indent="-77539">
              <a:lnSpc>
                <a:spcPct val="80000"/>
              </a:lnSpc>
              <a:buNone/>
            </a:pPr>
            <a:r>
              <a:rPr lang="zh-CN" altLang="en-US" sz="2400" dirty="0">
                <a:ea typeface="宋体" pitchFamily="2" charset="-122"/>
              </a:rPr>
              <a:t>若</a:t>
            </a:r>
            <a:r>
              <a:rPr lang="en-US" altLang="zh-CN" sz="2400" dirty="0">
                <a:ea typeface="宋体" pitchFamily="2" charset="-122"/>
              </a:rPr>
              <a:t>c5_4.exe</a:t>
            </a:r>
            <a:r>
              <a:rPr lang="zh-CN" altLang="en-US" sz="2400" dirty="0">
                <a:ea typeface="宋体" pitchFamily="2" charset="-122"/>
              </a:rPr>
              <a:t>执行文件在</a:t>
            </a:r>
            <a:r>
              <a:rPr lang="en-US" altLang="zh-CN" sz="2400" b="1" dirty="0">
                <a:solidFill>
                  <a:srgbClr val="0033CC"/>
                </a:solidFill>
                <a:ea typeface="宋体" pitchFamily="2" charset="-122"/>
              </a:rPr>
              <a:t>\test</a:t>
            </a:r>
            <a:r>
              <a:rPr lang="zh-CN" altLang="en-US" sz="2400" dirty="0">
                <a:ea typeface="宋体" pitchFamily="2" charset="-122"/>
              </a:rPr>
              <a:t>目录下，则从</a:t>
            </a:r>
            <a:r>
              <a:rPr lang="en-US" altLang="zh-CN" sz="2400" dirty="0">
                <a:ea typeface="宋体" pitchFamily="2" charset="-122"/>
              </a:rPr>
              <a:t>&lt;</a:t>
            </a:r>
            <a:r>
              <a:rPr lang="zh-CN" altLang="en-US" sz="2400" b="1" dirty="0">
                <a:solidFill>
                  <a:srgbClr val="0033CC"/>
                </a:solidFill>
                <a:ea typeface="宋体" pitchFamily="2" charset="-122"/>
              </a:rPr>
              <a:t>开始</a:t>
            </a:r>
            <a:r>
              <a:rPr lang="en-US" altLang="zh-CN" sz="2400" dirty="0">
                <a:ea typeface="宋体" pitchFamily="2" charset="-122"/>
              </a:rPr>
              <a:t>&gt;</a:t>
            </a:r>
            <a:r>
              <a:rPr lang="zh-CN" altLang="en-US" sz="2400" dirty="0">
                <a:ea typeface="宋体" pitchFamily="2" charset="-122"/>
              </a:rPr>
              <a:t>菜单中</a:t>
            </a:r>
            <a:r>
              <a:rPr lang="en-US" altLang="zh-CN" sz="2400" dirty="0">
                <a:ea typeface="宋体" pitchFamily="2" charset="-122"/>
              </a:rPr>
              <a:t>&lt;</a:t>
            </a:r>
            <a:r>
              <a:rPr lang="zh-CN" altLang="en-US" sz="2400" b="1" dirty="0">
                <a:solidFill>
                  <a:srgbClr val="0033CC"/>
                </a:solidFill>
                <a:ea typeface="宋体" pitchFamily="2" charset="-122"/>
              </a:rPr>
              <a:t>附件</a:t>
            </a:r>
            <a:r>
              <a:rPr lang="en-US" altLang="zh-CN" sz="2400" dirty="0">
                <a:ea typeface="宋体" pitchFamily="2" charset="-122"/>
              </a:rPr>
              <a:t>&gt;</a:t>
            </a:r>
            <a:r>
              <a:rPr lang="zh-CN" altLang="en-US" sz="2400" dirty="0">
                <a:ea typeface="宋体" pitchFamily="2" charset="-122"/>
              </a:rPr>
              <a:t>中找到</a:t>
            </a:r>
            <a:r>
              <a:rPr lang="en-US" altLang="zh-CN" sz="2400" dirty="0">
                <a:ea typeface="宋体" pitchFamily="2" charset="-122"/>
              </a:rPr>
              <a:t>&lt;</a:t>
            </a:r>
            <a:r>
              <a:rPr lang="zh-CN" altLang="en-US" sz="2400" b="1" dirty="0">
                <a:solidFill>
                  <a:srgbClr val="0033CC"/>
                </a:solidFill>
                <a:ea typeface="宋体" pitchFamily="2" charset="-122"/>
              </a:rPr>
              <a:t>命令提示符</a:t>
            </a:r>
            <a:r>
              <a:rPr lang="en-US" altLang="zh-CN" sz="2400" b="1" dirty="0">
                <a:solidFill>
                  <a:srgbClr val="0033CC"/>
                </a:solidFill>
                <a:ea typeface="宋体" pitchFamily="2" charset="-122"/>
              </a:rPr>
              <a:t>&gt;</a:t>
            </a:r>
            <a:r>
              <a:rPr lang="zh-CN" altLang="en-US" sz="2400" dirty="0">
                <a:ea typeface="宋体" pitchFamily="2" charset="-122"/>
              </a:rPr>
              <a:t>，并执行。然后，转到</a:t>
            </a:r>
            <a:r>
              <a:rPr lang="en-US" altLang="zh-CN" sz="2400" dirty="0">
                <a:ea typeface="宋体" pitchFamily="2" charset="-122"/>
              </a:rPr>
              <a:t>test</a:t>
            </a:r>
            <a:r>
              <a:rPr lang="zh-CN" altLang="en-US" sz="2400" dirty="0">
                <a:ea typeface="宋体" pitchFamily="2" charset="-122"/>
              </a:rPr>
              <a:t>目录下执行</a:t>
            </a:r>
            <a:r>
              <a:rPr lang="en-US" altLang="zh-CN" sz="2400" dirty="0">
                <a:ea typeface="宋体" pitchFamily="2" charset="-122"/>
              </a:rPr>
              <a:t>c5_4.exe</a:t>
            </a:r>
            <a:r>
              <a:rPr lang="zh-CN" altLang="en-US" sz="2400" dirty="0">
                <a:ea typeface="宋体" pitchFamily="2" charset="-122"/>
              </a:rPr>
              <a:t>文件。</a:t>
            </a:r>
          </a:p>
          <a:p>
            <a:pPr marL="546554" lvl="1" indent="-77539">
              <a:lnSpc>
                <a:spcPct val="80000"/>
              </a:lnSpc>
              <a:buNone/>
            </a:pPr>
            <a:r>
              <a:rPr lang="zh-CN" altLang="en-US" sz="2400" dirty="0">
                <a:ea typeface="宋体" pitchFamily="2" charset="-122"/>
              </a:rPr>
              <a:t> </a:t>
            </a:r>
          </a:p>
        </p:txBody>
      </p:sp>
      <p:pic>
        <p:nvPicPr>
          <p:cNvPr id="118792" name="Picture 8"/>
          <p:cNvPicPr>
            <a:picLocks noChangeAspect="1" noChangeArrowheads="1"/>
          </p:cNvPicPr>
          <p:nvPr/>
        </p:nvPicPr>
        <p:blipFill>
          <a:blip r:embed="rId3" cstate="print"/>
          <a:srcRect/>
          <a:stretch>
            <a:fillRect/>
          </a:stretch>
        </p:blipFill>
        <p:spPr bwMode="auto">
          <a:xfrm>
            <a:off x="3689128" y="3060388"/>
            <a:ext cx="8505150" cy="2648564"/>
          </a:xfrm>
          <a:prstGeom prst="rect">
            <a:avLst/>
          </a:prstGeom>
          <a:noFill/>
          <a:ln w="9525">
            <a:noFill/>
            <a:miter lim="800000"/>
            <a:headEnd/>
            <a:tailEnd/>
          </a:ln>
        </p:spPr>
      </p:pic>
      <p:pic>
        <p:nvPicPr>
          <p:cNvPr id="7" name="图片 6">
            <a:extLst>
              <a:ext uri="{FF2B5EF4-FFF2-40B4-BE49-F238E27FC236}">
                <a16:creationId xmlns="" xmlns:a16="http://schemas.microsoft.com/office/drawing/2014/main" id="{D66B3898-A80A-4BA2-A27C-10F3C9480594}"/>
              </a:ext>
            </a:extLst>
          </p:cNvPr>
          <p:cNvPicPr>
            <a:picLocks noChangeAspect="1"/>
          </p:cNvPicPr>
          <p:nvPr/>
        </p:nvPicPr>
        <p:blipFill>
          <a:blip r:embed="rId4" cstate="print"/>
          <a:stretch>
            <a:fillRect/>
          </a:stretch>
        </p:blipFill>
        <p:spPr>
          <a:xfrm>
            <a:off x="394116" y="2524934"/>
            <a:ext cx="3063888" cy="46492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blinds(horizontal)">
                                      <p:cBhvr>
                                        <p:cTn id="7" dur="500"/>
                                        <p:tgtEl>
                                          <p:spTgt spid="118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blinds(horizontal)">
                                      <p:cBhvr>
                                        <p:cTn id="12" dur="500"/>
                                        <p:tgtEl>
                                          <p:spTgt spid="11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792"/>
                                        </p:tgtEl>
                                        <p:attrNameLst>
                                          <p:attrName>style.visibility</p:attrName>
                                        </p:attrNameLst>
                                      </p:cBhvr>
                                      <p:to>
                                        <p:strVal val="visible"/>
                                      </p:to>
                                    </p:set>
                                    <p:animEffect transition="in" filter="blinds(horizontal)">
                                      <p:cBhvr>
                                        <p:cTn id="17" dur="500"/>
                                        <p:tgtEl>
                                          <p:spTgt spid="11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灯片编号占位符 4"/>
          <p:cNvSpPr>
            <a:spLocks noGrp="1"/>
          </p:cNvSpPr>
          <p:nvPr>
            <p:ph type="sldNum" sz="quarter" idx="11"/>
          </p:nvPr>
        </p:nvSpPr>
        <p:spPr>
          <a:noFill/>
        </p:spPr>
        <p:txBody>
          <a:bodyPr/>
          <a:lstStyle/>
          <a:p>
            <a:fld id="{7AB0242C-1AE8-4DA7-BB39-586D50B7F0D3}" type="slidenum">
              <a:rPr lang="en-US" altLang="zh-CN" smtClean="0"/>
              <a:pPr/>
              <a:t>88</a:t>
            </a:fld>
            <a:endParaRPr lang="en-US" altLang="zh-CN"/>
          </a:p>
        </p:txBody>
      </p:sp>
      <p:sp>
        <p:nvSpPr>
          <p:cNvPr id="65541"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：如何运行命令行程序（续）</a:t>
            </a:r>
          </a:p>
        </p:txBody>
      </p:sp>
      <p:sp>
        <p:nvSpPr>
          <p:cNvPr id="65542" name="Rectangle 3"/>
          <p:cNvSpPr>
            <a:spLocks noGrp="1" noChangeArrowheads="1"/>
          </p:cNvSpPr>
          <p:nvPr>
            <p:ph type="body" idx="1"/>
          </p:nvPr>
        </p:nvSpPr>
        <p:spPr>
          <a:xfrm>
            <a:off x="1296749" y="1197256"/>
            <a:ext cx="9484069" cy="468421"/>
          </a:xfrm>
        </p:spPr>
        <p:txBody>
          <a:bodyPr/>
          <a:lstStyle/>
          <a:p>
            <a:r>
              <a:rPr lang="zh-CN" altLang="en-US" dirty="0">
                <a:ea typeface="宋体" pitchFamily="2" charset="-122"/>
              </a:rPr>
              <a:t>在</a:t>
            </a:r>
            <a:r>
              <a:rPr lang="en-US" altLang="zh-CN" dirty="0">
                <a:ea typeface="宋体" pitchFamily="2" charset="-122"/>
              </a:rPr>
              <a:t>DEV C++</a:t>
            </a:r>
            <a:r>
              <a:rPr lang="zh-CN" altLang="en-US" dirty="0">
                <a:ea typeface="宋体" pitchFamily="2" charset="-122"/>
              </a:rPr>
              <a:t>环境下运行</a:t>
            </a:r>
          </a:p>
        </p:txBody>
      </p:sp>
      <p:sp>
        <p:nvSpPr>
          <p:cNvPr id="65543" name="Picture 4"/>
          <p:cNvSpPr>
            <a:spLocks noChangeAspect="1" noChangeArrowheads="1"/>
          </p:cNvSpPr>
          <p:nvPr/>
        </p:nvSpPr>
        <p:spPr bwMode="auto">
          <a:xfrm>
            <a:off x="0" y="1700607"/>
            <a:ext cx="12204700" cy="5158981"/>
          </a:xfrm>
          <a:prstGeom prst="rect">
            <a:avLst/>
          </a:prstGeom>
          <a:noFill/>
          <a:ln w="9525">
            <a:noFill/>
            <a:miter lim="800000"/>
            <a:headEnd/>
            <a:tailEnd/>
          </a:ln>
        </p:spPr>
        <p:txBody>
          <a:bodyPr lIns="108932" tIns="54466" rIns="108932" bIns="54466"/>
          <a:lstStyle/>
          <a:p>
            <a:endParaRPr lang="zh-CN" altLang="en-US"/>
          </a:p>
        </p:txBody>
      </p:sp>
      <p:pic>
        <p:nvPicPr>
          <p:cNvPr id="2" name="图片 1">
            <a:extLst>
              <a:ext uri="{FF2B5EF4-FFF2-40B4-BE49-F238E27FC236}">
                <a16:creationId xmlns="" xmlns:a16="http://schemas.microsoft.com/office/drawing/2014/main" id="{C75A3259-23F4-4F1E-9B2F-866F1D7AF40B}"/>
              </a:ext>
            </a:extLst>
          </p:cNvPr>
          <p:cNvPicPr>
            <a:picLocks noChangeAspect="1"/>
          </p:cNvPicPr>
          <p:nvPr/>
        </p:nvPicPr>
        <p:blipFill>
          <a:blip r:embed="rId3" cstate="print"/>
          <a:stretch>
            <a:fillRect/>
          </a:stretch>
        </p:blipFill>
        <p:spPr>
          <a:xfrm>
            <a:off x="0" y="1867336"/>
            <a:ext cx="12204700" cy="4132556"/>
          </a:xfrm>
          <a:prstGeom prst="rect">
            <a:avLst/>
          </a:prstGeom>
        </p:spPr>
      </p:pic>
      <p:pic>
        <p:nvPicPr>
          <p:cNvPr id="3" name="图片 2">
            <a:extLst>
              <a:ext uri="{FF2B5EF4-FFF2-40B4-BE49-F238E27FC236}">
                <a16:creationId xmlns="" xmlns:a16="http://schemas.microsoft.com/office/drawing/2014/main" id="{5DC5AD36-8968-4955-9AF7-6A661D58E2C4}"/>
              </a:ext>
            </a:extLst>
          </p:cNvPr>
          <p:cNvPicPr>
            <a:picLocks noChangeAspect="1"/>
          </p:cNvPicPr>
          <p:nvPr/>
        </p:nvPicPr>
        <p:blipFill>
          <a:blip r:embed="rId4" cstate="print"/>
          <a:stretch>
            <a:fillRect/>
          </a:stretch>
        </p:blipFill>
        <p:spPr>
          <a:xfrm>
            <a:off x="4063072" y="4288009"/>
            <a:ext cx="3813969" cy="1914968"/>
          </a:xfrm>
          <a:prstGeom prst="rect">
            <a:avLst/>
          </a:prstGeom>
        </p:spPr>
      </p:pic>
      <p:sp>
        <p:nvSpPr>
          <p:cNvPr id="119813" name="AutoShape 5"/>
          <p:cNvSpPr>
            <a:spLocks noChangeArrowheads="1"/>
          </p:cNvSpPr>
          <p:nvPr/>
        </p:nvSpPr>
        <p:spPr bwMode="auto">
          <a:xfrm>
            <a:off x="7833095" y="3032933"/>
            <a:ext cx="3171951" cy="1008296"/>
          </a:xfrm>
          <a:prstGeom prst="cloudCallout">
            <a:avLst>
              <a:gd name="adj1" fmla="val -84399"/>
              <a:gd name="adj2" fmla="val 133022"/>
            </a:avLst>
          </a:prstGeom>
          <a:solidFill>
            <a:schemeClr val="accent1"/>
          </a:solidFill>
          <a:ln w="9525">
            <a:solidFill>
              <a:schemeClr val="tx1"/>
            </a:solidFill>
            <a:round/>
            <a:headEnd/>
            <a:tailEnd/>
          </a:ln>
        </p:spPr>
        <p:txBody>
          <a:bodyPr lIns="108932" tIns="54466" rIns="108932" bIns="54466"/>
          <a:lstStyle/>
          <a:p>
            <a:r>
              <a:rPr lang="zh-CN" altLang="en-US" dirty="0"/>
              <a:t>注意：不要带命令</a:t>
            </a:r>
          </a:p>
        </p:txBody>
      </p:sp>
    </p:spTree>
    <p:extLst>
      <p:ext uri="{BB962C8B-B14F-4D97-AF65-F5344CB8AC3E}">
        <p14:creationId xmlns:p14="http://schemas.microsoft.com/office/powerpoint/2010/main" val="92496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9813"/>
                                        </p:tgtEl>
                                        <p:attrNameLst>
                                          <p:attrName>style.visibility</p:attrName>
                                        </p:attrNameLst>
                                      </p:cBhvr>
                                      <p:to>
                                        <p:strVal val="visible"/>
                                      </p:to>
                                    </p:set>
                                    <p:animEffect transition="in" filter="blinds(horizontal)">
                                      <p:cBhvr>
                                        <p:cTn id="11"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灯片编号占位符 4"/>
          <p:cNvSpPr>
            <a:spLocks noGrp="1"/>
          </p:cNvSpPr>
          <p:nvPr>
            <p:ph type="sldNum" sz="quarter" idx="11"/>
          </p:nvPr>
        </p:nvSpPr>
        <p:spPr>
          <a:noFill/>
        </p:spPr>
        <p:txBody>
          <a:bodyPr/>
          <a:lstStyle/>
          <a:p>
            <a:fld id="{DBCF206E-4279-4DDA-A169-8A9EE8E77D90}" type="slidenum">
              <a:rPr lang="en-US" altLang="zh-CN" smtClean="0"/>
              <a:pPr/>
              <a:t>89</a:t>
            </a:fld>
            <a:endParaRPr lang="en-US" altLang="zh-CN"/>
          </a:p>
        </p:txBody>
      </p:sp>
      <p:sp>
        <p:nvSpPr>
          <p:cNvPr id="66564" name="Rectangle 2"/>
          <p:cNvSpPr>
            <a:spLocks noGrp="1" noChangeArrowheads="1"/>
          </p:cNvSpPr>
          <p:nvPr>
            <p:ph type="title"/>
          </p:nvPr>
        </p:nvSpPr>
        <p:spPr/>
        <p:txBody>
          <a:bodyPr/>
          <a:lstStyle/>
          <a:p>
            <a:r>
              <a:rPr lang="zh-CN" altLang="en-US">
                <a:ea typeface="宋体" pitchFamily="2" charset="-122"/>
              </a:rPr>
              <a:t>函数指针*</a:t>
            </a:r>
          </a:p>
        </p:txBody>
      </p:sp>
      <p:sp>
        <p:nvSpPr>
          <p:cNvPr id="66565" name="Rectangle 3"/>
          <p:cNvSpPr>
            <a:spLocks noGrp="1" noChangeArrowheads="1"/>
          </p:cNvSpPr>
          <p:nvPr>
            <p:ph type="body" idx="1"/>
          </p:nvPr>
        </p:nvSpPr>
        <p:spPr/>
        <p:txBody>
          <a:bodyPr/>
          <a:lstStyle/>
          <a:p>
            <a:pPr>
              <a:lnSpc>
                <a:spcPct val="80000"/>
              </a:lnSpc>
            </a:pPr>
            <a:r>
              <a:rPr lang="zh-CN" altLang="en-US" sz="2400" b="0" dirty="0">
                <a:ea typeface="宋体" pitchFamily="2" charset="-122"/>
              </a:rPr>
              <a:t>函数</a:t>
            </a:r>
            <a:r>
              <a:rPr lang="zh-CN" altLang="en-US" sz="2400" b="0" dirty="0" smtClean="0">
                <a:ea typeface="宋体" pitchFamily="2" charset="-122"/>
              </a:rPr>
              <a:t>指针         </a:t>
            </a:r>
            <a:r>
              <a:rPr lang="zh-CN" altLang="en-US" sz="2400" dirty="0" smtClean="0">
                <a:ea typeface="宋体" pitchFamily="2" charset="-122"/>
              </a:rPr>
              <a:t>即</a:t>
            </a:r>
            <a:r>
              <a:rPr lang="zh-CN" altLang="en-US" sz="2400" dirty="0">
                <a:solidFill>
                  <a:srgbClr val="0033CC"/>
                </a:solidFill>
                <a:ea typeface="宋体" pitchFamily="2" charset="-122"/>
              </a:rPr>
              <a:t>指向函数的指针</a:t>
            </a:r>
            <a:r>
              <a:rPr lang="zh-CN" altLang="en-US" sz="2400" dirty="0">
                <a:ea typeface="宋体" pitchFamily="2" charset="-122"/>
              </a:rPr>
              <a:t>。</a:t>
            </a:r>
          </a:p>
          <a:p>
            <a:pPr lvl="1">
              <a:lnSpc>
                <a:spcPct val="80000"/>
              </a:lnSpc>
              <a:buFont typeface="Wingdings" pitchFamily="2" charset="2"/>
              <a:buNone/>
            </a:pPr>
            <a:endParaRPr lang="zh-CN" altLang="en-US" sz="2400" dirty="0">
              <a:ea typeface="宋体" pitchFamily="2" charset="-122"/>
            </a:endParaRPr>
          </a:p>
          <a:p>
            <a:pPr lvl="1">
              <a:lnSpc>
                <a:spcPct val="80000"/>
              </a:lnSpc>
              <a:buFont typeface="Wingdings" pitchFamily="2" charset="2"/>
              <a:buNone/>
            </a:pPr>
            <a:r>
              <a:rPr lang="zh-CN" altLang="en-US" sz="2400" dirty="0">
                <a:ea typeface="宋体" pitchFamily="2" charset="-122"/>
              </a:rPr>
              <a:t>函数指针说明形式为：</a:t>
            </a:r>
          </a:p>
          <a:p>
            <a:pPr lvl="2" indent="0">
              <a:lnSpc>
                <a:spcPct val="90000"/>
              </a:lnSpc>
              <a:buNone/>
            </a:pPr>
            <a:r>
              <a:rPr lang="zh-CN" altLang="en-US" i="1" dirty="0">
                <a:solidFill>
                  <a:srgbClr val="0033CC"/>
                </a:solidFill>
                <a:ea typeface="宋体" pitchFamily="2" charset="-122"/>
              </a:rPr>
              <a:t>类型    （*标识符）（ ）；</a:t>
            </a:r>
          </a:p>
          <a:p>
            <a:pPr lvl="1">
              <a:lnSpc>
                <a:spcPct val="80000"/>
              </a:lnSpc>
              <a:buFont typeface="Wingdings" pitchFamily="2" charset="2"/>
              <a:buNone/>
            </a:pPr>
            <a:r>
              <a:rPr lang="zh-CN" altLang="en-US" sz="2400" dirty="0">
                <a:ea typeface="宋体" pitchFamily="2" charset="-122"/>
              </a:rPr>
              <a:t> </a:t>
            </a:r>
          </a:p>
          <a:p>
            <a:pPr lvl="1">
              <a:lnSpc>
                <a:spcPct val="80000"/>
              </a:lnSpc>
              <a:buFont typeface="Wingdings" pitchFamily="2" charset="2"/>
              <a:buNone/>
            </a:pPr>
            <a:r>
              <a:rPr lang="zh-CN" altLang="en-US" sz="2400" dirty="0">
                <a:ea typeface="宋体" pitchFamily="2" charset="-122"/>
              </a:rPr>
              <a:t>例：</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fp</a:t>
            </a:r>
            <a:r>
              <a:rPr lang="en-US" altLang="zh-CN" sz="2400" dirty="0">
                <a:ea typeface="宋体" pitchFamily="2" charset="-122"/>
              </a:rPr>
              <a:t>)( );	    </a:t>
            </a:r>
            <a:r>
              <a:rPr lang="zh-CN" altLang="en-US" sz="2400" dirty="0">
                <a:ea typeface="宋体" pitchFamily="2" charset="-122"/>
              </a:rPr>
              <a:t>注意：与</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fp</a:t>
            </a:r>
            <a:r>
              <a:rPr lang="en-US" altLang="zh-CN" sz="2400" dirty="0">
                <a:ea typeface="宋体" pitchFamily="2" charset="-122"/>
              </a:rPr>
              <a:t>( )</a:t>
            </a:r>
            <a:r>
              <a:rPr lang="zh-CN" altLang="en-US" sz="2400" dirty="0">
                <a:ea typeface="宋体" pitchFamily="2" charset="-122"/>
              </a:rPr>
              <a:t>；的不同</a:t>
            </a:r>
          </a:p>
          <a:p>
            <a:pPr lvl="1">
              <a:lnSpc>
                <a:spcPct val="80000"/>
              </a:lnSpc>
              <a:buFont typeface="Wingdings" pitchFamily="2" charset="2"/>
              <a:buNone/>
            </a:pPr>
            <a:r>
              <a:rPr lang="zh-CN" altLang="en-US" sz="2400" dirty="0">
                <a:ea typeface="宋体" pitchFamily="2" charset="-122"/>
              </a:rPr>
              <a:t> </a:t>
            </a:r>
          </a:p>
          <a:p>
            <a:pPr lvl="1">
              <a:lnSpc>
                <a:spcPct val="80000"/>
              </a:lnSpc>
              <a:buFont typeface="Wingdings" pitchFamily="2" charset="2"/>
              <a:buNone/>
            </a:pPr>
            <a:r>
              <a:rPr lang="zh-CN" altLang="en-US" sz="2400" dirty="0">
                <a:ea typeface="宋体" pitchFamily="2" charset="-122"/>
              </a:rPr>
              <a:t>对函数指针赋值，可通过赋值语句或参数传递。</a:t>
            </a:r>
          </a:p>
          <a:p>
            <a:pPr lvl="2" indent="0">
              <a:lnSpc>
                <a:spcPct val="90000"/>
              </a:lnSpc>
              <a:buNone/>
            </a:pPr>
            <a:r>
              <a:rPr lang="zh-CN" altLang="en-US" b="1" i="1" dirty="0">
                <a:solidFill>
                  <a:srgbClr val="0033CC"/>
                </a:solidFill>
                <a:ea typeface="宋体" pitchFamily="2" charset="-122"/>
              </a:rPr>
              <a:t>函数指针 </a:t>
            </a:r>
            <a:r>
              <a:rPr lang="en-US" altLang="zh-CN" b="1" i="1" dirty="0">
                <a:solidFill>
                  <a:srgbClr val="0033CC"/>
                </a:solidFill>
                <a:ea typeface="宋体" pitchFamily="2" charset="-122"/>
              </a:rPr>
              <a:t>= </a:t>
            </a:r>
            <a:r>
              <a:rPr lang="zh-CN" altLang="en-US" b="1" i="1" dirty="0">
                <a:solidFill>
                  <a:srgbClr val="0033CC"/>
                </a:solidFill>
                <a:ea typeface="宋体" pitchFamily="2" charset="-122"/>
              </a:rPr>
              <a:t>函数名；</a:t>
            </a:r>
            <a:endParaRPr lang="zh-CN" altLang="en-US" i="1" dirty="0">
              <a:solidFill>
                <a:srgbClr val="0033CC"/>
              </a:solidFill>
              <a:ea typeface="宋体" pitchFamily="2" charset="-122"/>
            </a:endParaRPr>
          </a:p>
          <a:p>
            <a:pPr lvl="1">
              <a:lnSpc>
                <a:spcPct val="80000"/>
              </a:lnSpc>
              <a:buFont typeface="Wingdings" pitchFamily="2" charset="2"/>
              <a:buNone/>
            </a:pPr>
            <a:r>
              <a:rPr lang="zh-CN" altLang="en-US" sz="2400" dirty="0">
                <a:ea typeface="宋体" pitchFamily="2" charset="-122"/>
              </a:rPr>
              <a:t>（在</a:t>
            </a:r>
            <a:r>
              <a:rPr lang="en-US" altLang="zh-CN" sz="2400" dirty="0">
                <a:ea typeface="宋体" pitchFamily="2" charset="-122"/>
              </a:rPr>
              <a:t>C</a:t>
            </a:r>
            <a:r>
              <a:rPr lang="zh-CN" altLang="en-US" sz="2400" dirty="0">
                <a:ea typeface="宋体" pitchFamily="2" charset="-122"/>
              </a:rPr>
              <a:t>语言中，函数名是作为该函数的指针来处理，也就是说</a:t>
            </a:r>
            <a:r>
              <a:rPr lang="zh-CN" altLang="en-US" sz="2400" dirty="0">
                <a:solidFill>
                  <a:srgbClr val="0033CC"/>
                </a:solidFill>
                <a:ea typeface="宋体" pitchFamily="2" charset="-122"/>
              </a:rPr>
              <a:t>函数名就是指向函数的指针</a:t>
            </a:r>
            <a:r>
              <a:rPr lang="zh-CN" altLang="en-US" sz="2400" dirty="0">
                <a:ea typeface="宋体" pitchFamily="2" charset="-122"/>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灯片编号占位符 4"/>
          <p:cNvSpPr>
            <a:spLocks noGrp="1"/>
          </p:cNvSpPr>
          <p:nvPr>
            <p:ph type="sldNum" sz="quarter" idx="11"/>
          </p:nvPr>
        </p:nvSpPr>
        <p:spPr>
          <a:noFill/>
        </p:spPr>
        <p:txBody>
          <a:bodyPr/>
          <a:lstStyle/>
          <a:p>
            <a:fld id="{AADAE83E-623C-4415-AF4A-978248DF9BF5}" type="slidenum">
              <a:rPr lang="en-US" altLang="zh-CN" smtClean="0"/>
              <a:pPr/>
              <a:t>9</a:t>
            </a:fld>
            <a:endParaRPr lang="en-US" altLang="zh-CN"/>
          </a:p>
        </p:txBody>
      </p:sp>
      <p:sp>
        <p:nvSpPr>
          <p:cNvPr id="49156" name="Rectangle 2"/>
          <p:cNvSpPr>
            <a:spLocks noGrp="1" noChangeArrowheads="1"/>
          </p:cNvSpPr>
          <p:nvPr>
            <p:ph type="title"/>
          </p:nvPr>
        </p:nvSpPr>
        <p:spPr/>
        <p:txBody>
          <a:bodyPr/>
          <a:lstStyle/>
          <a:p>
            <a:r>
              <a:rPr lang="zh-CN" altLang="en-US" dirty="0">
                <a:ea typeface="宋体" pitchFamily="2" charset="-122"/>
              </a:rPr>
              <a:t>问题</a:t>
            </a:r>
            <a:r>
              <a:rPr lang="en-US" altLang="zh-CN" dirty="0" smtClean="0">
                <a:ea typeface="宋体" pitchFamily="2" charset="-122"/>
              </a:rPr>
              <a:t>2</a:t>
            </a:r>
            <a:r>
              <a:rPr lang="zh-CN" altLang="en-US" dirty="0" smtClean="0">
                <a:ea typeface="宋体" pitchFamily="2" charset="-122"/>
              </a:rPr>
              <a:t>：</a:t>
            </a:r>
            <a:r>
              <a:rPr lang="zh-CN" altLang="en-US" dirty="0">
                <a:ea typeface="宋体" pitchFamily="2" charset="-122"/>
              </a:rPr>
              <a:t>代码实现</a:t>
            </a:r>
          </a:p>
        </p:txBody>
      </p:sp>
      <p:sp>
        <p:nvSpPr>
          <p:cNvPr id="49157" name="Rectangle 3"/>
          <p:cNvSpPr>
            <a:spLocks noGrp="1" noChangeArrowheads="1"/>
          </p:cNvSpPr>
          <p:nvPr>
            <p:ph type="body" idx="1"/>
          </p:nvPr>
        </p:nvSpPr>
        <p:spPr>
          <a:xfrm>
            <a:off x="1392099" y="1484659"/>
            <a:ext cx="9484069" cy="4557180"/>
          </a:xfrm>
        </p:spPr>
        <p:txBody>
          <a:bodyPr/>
          <a:lstStyle/>
          <a:p>
            <a:pPr>
              <a:buFont typeface="Wingdings" pitchFamily="2" charset="2"/>
              <a:buNone/>
            </a:pPr>
            <a:r>
              <a:rPr lang="en-US" altLang="zh-CN" sz="2400" b="0" dirty="0">
                <a:ea typeface="宋体" pitchFamily="2" charset="-122"/>
              </a:rPr>
              <a:t>void  reverse(char s[ ])</a:t>
            </a:r>
          </a:p>
          <a:p>
            <a:pPr>
              <a:buFont typeface="Wingdings" pitchFamily="2" charset="2"/>
              <a:buNone/>
            </a:pPr>
            <a:r>
              <a:rPr lang="en-US" altLang="zh-CN" sz="2400" b="0" dirty="0">
                <a:ea typeface="宋体" pitchFamily="2" charset="-122"/>
              </a:rPr>
              <a:t>{</a:t>
            </a:r>
          </a:p>
          <a:p>
            <a:pPr lvl="1">
              <a:buFont typeface="Wingdings" pitchFamily="2" charset="2"/>
              <a:buNone/>
            </a:pPr>
            <a:r>
              <a:rPr lang="en-US" altLang="zh-CN" sz="2400" dirty="0" err="1">
                <a:latin typeface="+mn-lt"/>
                <a:ea typeface="宋体" pitchFamily="2" charset="-122"/>
              </a:rPr>
              <a:t>int</a:t>
            </a:r>
            <a:r>
              <a:rPr lang="en-US" altLang="zh-CN" sz="2400" dirty="0">
                <a:latin typeface="+mn-lt"/>
                <a:ea typeface="宋体" pitchFamily="2" charset="-122"/>
              </a:rPr>
              <a:t> c, </a:t>
            </a:r>
            <a:r>
              <a:rPr lang="en-US" altLang="zh-CN" sz="2400" dirty="0" err="1">
                <a:latin typeface="+mn-lt"/>
                <a:ea typeface="宋体" pitchFamily="2" charset="-122"/>
              </a:rPr>
              <a:t>i</a:t>
            </a:r>
            <a:r>
              <a:rPr lang="en-US" altLang="zh-CN" sz="2400" dirty="0">
                <a:latin typeface="+mn-lt"/>
                <a:ea typeface="宋体" pitchFamily="2" charset="-122"/>
              </a:rPr>
              <a:t>, j;</a:t>
            </a:r>
          </a:p>
          <a:p>
            <a:pPr lvl="1">
              <a:buFont typeface="Wingdings" pitchFamily="2" charset="2"/>
              <a:buNone/>
            </a:pPr>
            <a:r>
              <a:rPr lang="en-US" altLang="zh-CN" sz="2400" dirty="0">
                <a:latin typeface="+mn-lt"/>
                <a:ea typeface="宋体" pitchFamily="2" charset="-122"/>
              </a:rPr>
              <a:t>for(</a:t>
            </a:r>
            <a:r>
              <a:rPr lang="en-US" altLang="zh-CN" sz="2400" dirty="0" err="1">
                <a:latin typeface="+mn-lt"/>
                <a:ea typeface="宋体" pitchFamily="2" charset="-122"/>
              </a:rPr>
              <a:t>i</a:t>
            </a:r>
            <a:r>
              <a:rPr lang="en-US" altLang="zh-CN" sz="2400" dirty="0">
                <a:latin typeface="+mn-lt"/>
                <a:ea typeface="宋体" pitchFamily="2" charset="-122"/>
              </a:rPr>
              <a:t>=0, j=</a:t>
            </a:r>
            <a:r>
              <a:rPr lang="en-US" altLang="zh-CN" sz="2400" dirty="0" err="1">
                <a:latin typeface="+mn-lt"/>
                <a:ea typeface="宋体" pitchFamily="2" charset="-122"/>
              </a:rPr>
              <a:t>strlen</a:t>
            </a:r>
            <a:r>
              <a:rPr lang="en-US" altLang="zh-CN" sz="2400" dirty="0">
                <a:latin typeface="+mn-lt"/>
                <a:ea typeface="宋体" pitchFamily="2" charset="-122"/>
              </a:rPr>
              <a:t>(s)-1; </a:t>
            </a:r>
            <a:r>
              <a:rPr lang="en-US" altLang="zh-CN" sz="2400" dirty="0" err="1">
                <a:latin typeface="+mn-lt"/>
                <a:ea typeface="宋体" pitchFamily="2" charset="-122"/>
              </a:rPr>
              <a:t>i</a:t>
            </a:r>
            <a:r>
              <a:rPr lang="en-US" altLang="zh-CN" sz="2400" dirty="0">
                <a:latin typeface="+mn-lt"/>
                <a:ea typeface="宋体" pitchFamily="2" charset="-122"/>
              </a:rPr>
              <a:t> &lt; j ; </a:t>
            </a:r>
            <a:r>
              <a:rPr lang="en-US" altLang="zh-CN" sz="2400" dirty="0" err="1">
                <a:latin typeface="+mn-lt"/>
                <a:ea typeface="宋体" pitchFamily="2" charset="-122"/>
              </a:rPr>
              <a:t>i</a:t>
            </a:r>
            <a:r>
              <a:rPr lang="en-US" altLang="zh-CN" sz="2400" dirty="0">
                <a:latin typeface="+mn-lt"/>
                <a:ea typeface="宋体" pitchFamily="2" charset="-122"/>
              </a:rPr>
              <a:t>++,j--){</a:t>
            </a:r>
          </a:p>
          <a:p>
            <a:pPr lvl="2" indent="0">
              <a:buNone/>
            </a:pPr>
            <a:r>
              <a:rPr lang="en-US" altLang="zh-CN" dirty="0">
                <a:latin typeface="+mn-lt"/>
                <a:ea typeface="宋体" pitchFamily="2" charset="-122"/>
              </a:rPr>
              <a:t>c = s[</a:t>
            </a:r>
            <a:r>
              <a:rPr lang="en-US" altLang="zh-CN" dirty="0" err="1">
                <a:latin typeface="+mn-lt"/>
                <a:ea typeface="宋体" pitchFamily="2" charset="-122"/>
              </a:rPr>
              <a:t>i</a:t>
            </a:r>
            <a:r>
              <a:rPr lang="en-US" altLang="zh-CN" dirty="0">
                <a:latin typeface="+mn-lt"/>
                <a:ea typeface="宋体" pitchFamily="2" charset="-122"/>
              </a:rPr>
              <a:t>];</a:t>
            </a:r>
          </a:p>
          <a:p>
            <a:pPr lvl="2" indent="0">
              <a:buNone/>
            </a:pPr>
            <a:r>
              <a:rPr lang="en-US" altLang="zh-CN" dirty="0">
                <a:latin typeface="+mn-lt"/>
                <a:ea typeface="宋体" pitchFamily="2" charset="-122"/>
              </a:rPr>
              <a:t>s[</a:t>
            </a:r>
            <a:r>
              <a:rPr lang="en-US" altLang="zh-CN" dirty="0" err="1">
                <a:latin typeface="+mn-lt"/>
                <a:ea typeface="宋体" pitchFamily="2" charset="-122"/>
              </a:rPr>
              <a:t>i</a:t>
            </a:r>
            <a:r>
              <a:rPr lang="en-US" altLang="zh-CN" dirty="0">
                <a:latin typeface="+mn-lt"/>
                <a:ea typeface="宋体" pitchFamily="2" charset="-122"/>
              </a:rPr>
              <a:t>] = s[j];</a:t>
            </a:r>
          </a:p>
          <a:p>
            <a:pPr lvl="2" indent="0">
              <a:buNone/>
            </a:pPr>
            <a:r>
              <a:rPr lang="en-US" altLang="zh-CN" dirty="0">
                <a:latin typeface="+mn-lt"/>
                <a:ea typeface="宋体" pitchFamily="2" charset="-122"/>
              </a:rPr>
              <a:t>s[j] = c;</a:t>
            </a:r>
          </a:p>
          <a:p>
            <a:pPr lvl="1">
              <a:buFont typeface="Wingdings" pitchFamily="2" charset="2"/>
              <a:buNone/>
            </a:pPr>
            <a:r>
              <a:rPr lang="en-US" altLang="zh-CN" sz="2400" dirty="0">
                <a:latin typeface="+mn-lt"/>
                <a:ea typeface="宋体" pitchFamily="2" charset="-122"/>
              </a:rPr>
              <a:t>}</a:t>
            </a:r>
          </a:p>
          <a:p>
            <a:pPr>
              <a:buFont typeface="Wingdings" pitchFamily="2" charset="2"/>
              <a:buNone/>
            </a:pPr>
            <a:r>
              <a:rPr lang="en-US" altLang="zh-CN" sz="2400" b="0" dirty="0">
                <a:ea typeface="宋体" pitchFamily="2" charset="-122"/>
              </a:rPr>
              <a:t>}</a:t>
            </a:r>
          </a:p>
          <a:p>
            <a:pPr>
              <a:buFont typeface="Wingdings" pitchFamily="2" charset="2"/>
              <a:buNone/>
            </a:pPr>
            <a:r>
              <a:rPr lang="en-US" altLang="zh-CN" sz="2400" b="0" dirty="0">
                <a:ea typeface="宋体" pitchFamily="2" charset="-122"/>
              </a:rPr>
              <a:t> </a:t>
            </a:r>
            <a:endParaRPr lang="en-US" altLang="zh-CN" sz="2400" dirty="0">
              <a:ea typeface="宋体" pitchFamily="2" charset="-122"/>
            </a:endParaRPr>
          </a:p>
        </p:txBody>
      </p:sp>
      <p:sp>
        <p:nvSpPr>
          <p:cNvPr id="166916" name="Text Box 4"/>
          <p:cNvSpPr txBox="1">
            <a:spLocks noChangeArrowheads="1"/>
          </p:cNvSpPr>
          <p:nvPr/>
        </p:nvSpPr>
        <p:spPr bwMode="auto">
          <a:xfrm>
            <a:off x="6583334" y="3501250"/>
            <a:ext cx="4475057" cy="3249317"/>
          </a:xfrm>
          <a:prstGeom prst="rect">
            <a:avLst/>
          </a:prstGeom>
          <a:noFill/>
          <a:ln w="12700" cap="sq">
            <a:noFill/>
            <a:miter lim="800000"/>
            <a:headEnd type="none" w="sm" len="sm"/>
            <a:tailEnd type="none" w="sm" len="sm"/>
          </a:ln>
        </p:spPr>
        <p:txBody>
          <a:bodyPr lIns="108932" tIns="54466" rIns="108932" bIns="54466">
            <a:spAutoFit/>
          </a:bodyPr>
          <a:lstStyle/>
          <a:p>
            <a:pPr algn="just">
              <a:spcBef>
                <a:spcPct val="50000"/>
              </a:spcBef>
            </a:pPr>
            <a:r>
              <a:rPr lang="en-US" altLang="zh-CN" b="0" dirty="0">
                <a:latin typeface="Times New Roman" pitchFamily="18" charset="0"/>
              </a:rPr>
              <a:t>int </a:t>
            </a:r>
            <a:r>
              <a:rPr lang="en-US" altLang="zh-CN" b="0" dirty="0" err="1">
                <a:latin typeface="Times New Roman" pitchFamily="18" charset="0"/>
              </a:rPr>
              <a:t>strlen</a:t>
            </a:r>
            <a:r>
              <a:rPr lang="en-US" altLang="zh-CN" b="0" dirty="0">
                <a:latin typeface="Times New Roman" pitchFamily="18" charset="0"/>
              </a:rPr>
              <a:t>(char s[ ])</a:t>
            </a:r>
          </a:p>
          <a:p>
            <a:pPr algn="just">
              <a:spcBef>
                <a:spcPct val="50000"/>
              </a:spcBef>
            </a:pPr>
            <a:r>
              <a:rPr lang="en-US" altLang="zh-CN" b="0" dirty="0">
                <a:latin typeface="Times New Roman" pitchFamily="18" charset="0"/>
              </a:rPr>
              <a:t>{</a:t>
            </a:r>
          </a:p>
          <a:p>
            <a:pPr lvl="1" algn="just">
              <a:spcBef>
                <a:spcPct val="50000"/>
              </a:spcBef>
            </a:pPr>
            <a:r>
              <a:rPr lang="en-US" altLang="zh-CN" b="0" dirty="0">
                <a:latin typeface="Times New Roman" pitchFamily="18" charset="0"/>
              </a:rPr>
              <a:t>int </a:t>
            </a:r>
            <a:r>
              <a:rPr lang="en-US" altLang="zh-CN" b="0" dirty="0" err="1">
                <a:latin typeface="Times New Roman" pitchFamily="18" charset="0"/>
              </a:rPr>
              <a:t>i</a:t>
            </a:r>
            <a:r>
              <a:rPr lang="en-US" altLang="zh-CN" b="0" dirty="0">
                <a:latin typeface="Times New Roman" pitchFamily="18" charset="0"/>
              </a:rPr>
              <a:t>=0;</a:t>
            </a:r>
          </a:p>
          <a:p>
            <a:pPr lvl="1" algn="just">
              <a:spcBef>
                <a:spcPct val="50000"/>
              </a:spcBef>
            </a:pPr>
            <a:r>
              <a:rPr lang="en-US" altLang="zh-CN" b="0" dirty="0">
                <a:latin typeface="Times New Roman" pitchFamily="18" charset="0"/>
              </a:rPr>
              <a:t>while(s[</a:t>
            </a:r>
            <a:r>
              <a:rPr lang="en-US" altLang="zh-CN" b="0" dirty="0" err="1">
                <a:latin typeface="Times New Roman" pitchFamily="18" charset="0"/>
              </a:rPr>
              <a:t>i</a:t>
            </a:r>
            <a:r>
              <a:rPr lang="en-US" altLang="zh-CN" b="0" dirty="0">
                <a:latin typeface="Times New Roman" pitchFamily="18" charset="0"/>
              </a:rPr>
              <a:t>] != ‘\0’) ++</a:t>
            </a:r>
            <a:r>
              <a:rPr lang="en-US" altLang="zh-CN" b="0" dirty="0" err="1">
                <a:latin typeface="Times New Roman" pitchFamily="18" charset="0"/>
              </a:rPr>
              <a:t>i</a:t>
            </a:r>
            <a:r>
              <a:rPr lang="en-US" altLang="zh-CN" b="0" dirty="0">
                <a:latin typeface="Times New Roman" pitchFamily="18" charset="0"/>
              </a:rPr>
              <a:t>;</a:t>
            </a:r>
          </a:p>
          <a:p>
            <a:pPr lvl="1" algn="just">
              <a:spcBef>
                <a:spcPct val="50000"/>
              </a:spcBef>
            </a:pPr>
            <a:r>
              <a:rPr lang="en-US" altLang="zh-CN" b="0" dirty="0">
                <a:latin typeface="Times New Roman" pitchFamily="18" charset="0"/>
              </a:rPr>
              <a:t>return (</a:t>
            </a:r>
            <a:r>
              <a:rPr lang="en-US" altLang="zh-CN" b="0" dirty="0" err="1">
                <a:latin typeface="Times New Roman" pitchFamily="18" charset="0"/>
              </a:rPr>
              <a:t>i</a:t>
            </a:r>
            <a:r>
              <a:rPr lang="en-US" altLang="zh-CN" b="0" dirty="0">
                <a:latin typeface="Times New Roman" pitchFamily="18" charset="0"/>
              </a:rPr>
              <a:t>);</a:t>
            </a:r>
          </a:p>
          <a:p>
            <a:pPr algn="just">
              <a:spcBef>
                <a:spcPct val="50000"/>
              </a:spcBef>
            </a:pPr>
            <a:r>
              <a:rPr lang="en-US" altLang="zh-CN" b="0" dirty="0">
                <a:latin typeface="Times New Roman" pitchFamily="18" charset="0"/>
              </a:rPr>
              <a:t>}</a:t>
            </a:r>
            <a:endParaRPr lang="en-US" altLang="zh-CN" sz="3300" b="0" dirty="0">
              <a:latin typeface="Times New Roman" pitchFamily="18" charset="0"/>
            </a:endParaRPr>
          </a:p>
        </p:txBody>
      </p:sp>
      <p:sp>
        <p:nvSpPr>
          <p:cNvPr id="166920" name="Text Box 8"/>
          <p:cNvSpPr txBox="1">
            <a:spLocks noChangeArrowheads="1"/>
          </p:cNvSpPr>
          <p:nvPr/>
        </p:nvSpPr>
        <p:spPr bwMode="auto">
          <a:xfrm>
            <a:off x="8889560" y="3"/>
            <a:ext cx="3315140" cy="4184957"/>
          </a:xfrm>
          <a:prstGeom prst="rect">
            <a:avLst/>
          </a:prstGeom>
          <a:solidFill>
            <a:schemeClr val="accent1"/>
          </a:solidFill>
          <a:ln w="9525">
            <a:noFill/>
            <a:miter lim="800000"/>
            <a:headEnd/>
            <a:tailEnd/>
          </a:ln>
        </p:spPr>
        <p:txBody>
          <a:bodyPr wrap="square" lIns="108932" tIns="54466" rIns="108932" bIns="54466">
            <a:spAutoFit/>
          </a:bodyPr>
          <a:lstStyle/>
          <a:p>
            <a:pPr>
              <a:lnSpc>
                <a:spcPct val="80000"/>
              </a:lnSpc>
              <a:spcBef>
                <a:spcPct val="50000"/>
              </a:spcBef>
            </a:pPr>
            <a:r>
              <a:rPr lang="en-US" altLang="zh-CN" sz="1900" b="0" dirty="0"/>
              <a:t>#include &lt;</a:t>
            </a:r>
            <a:r>
              <a:rPr lang="en-US" altLang="zh-CN" sz="1900" b="0" dirty="0" err="1"/>
              <a:t>stdio.h</a:t>
            </a:r>
            <a:r>
              <a:rPr lang="en-US" altLang="zh-CN" sz="1900" b="0" dirty="0"/>
              <a:t>&gt;</a:t>
            </a:r>
          </a:p>
          <a:p>
            <a:pPr>
              <a:lnSpc>
                <a:spcPct val="80000"/>
              </a:lnSpc>
              <a:spcBef>
                <a:spcPct val="50000"/>
              </a:spcBef>
            </a:pPr>
            <a:r>
              <a:rPr lang="en-US" altLang="zh-CN" sz="1900" b="0" dirty="0"/>
              <a:t>void reverse(char s[ ]);</a:t>
            </a:r>
          </a:p>
          <a:p>
            <a:pPr>
              <a:lnSpc>
                <a:spcPct val="80000"/>
              </a:lnSpc>
              <a:spcBef>
                <a:spcPct val="50000"/>
              </a:spcBef>
            </a:pPr>
            <a:r>
              <a:rPr lang="en-US" altLang="zh-CN" sz="1900" b="0" dirty="0" err="1"/>
              <a:t>int</a:t>
            </a:r>
            <a:r>
              <a:rPr lang="en-US" altLang="zh-CN" sz="1900" b="0" dirty="0"/>
              <a:t> </a:t>
            </a:r>
            <a:r>
              <a:rPr lang="en-US" altLang="zh-CN" sz="1900" b="0" dirty="0" err="1"/>
              <a:t>strlen</a:t>
            </a:r>
            <a:r>
              <a:rPr lang="en-US" altLang="zh-CN" sz="1900" b="0" dirty="0"/>
              <a:t>(char s[ ]);</a:t>
            </a:r>
          </a:p>
          <a:p>
            <a:pPr>
              <a:lnSpc>
                <a:spcPct val="80000"/>
              </a:lnSpc>
              <a:spcBef>
                <a:spcPct val="50000"/>
              </a:spcBef>
            </a:pPr>
            <a:r>
              <a:rPr lang="en-US" altLang="zh-CN" sz="1900" b="0" dirty="0" err="1"/>
              <a:t>int</a:t>
            </a:r>
            <a:r>
              <a:rPr lang="en-US" altLang="zh-CN" sz="1900" b="0" dirty="0"/>
              <a:t> main()</a:t>
            </a:r>
          </a:p>
          <a:p>
            <a:pPr>
              <a:lnSpc>
                <a:spcPct val="80000"/>
              </a:lnSpc>
              <a:spcBef>
                <a:spcPct val="50000"/>
              </a:spcBef>
            </a:pPr>
            <a:r>
              <a:rPr lang="en-US" altLang="zh-CN" sz="1900" b="0" dirty="0"/>
              <a:t>{</a:t>
            </a:r>
          </a:p>
          <a:p>
            <a:pPr>
              <a:lnSpc>
                <a:spcPct val="80000"/>
              </a:lnSpc>
              <a:spcBef>
                <a:spcPct val="50000"/>
              </a:spcBef>
            </a:pPr>
            <a:r>
              <a:rPr lang="en-US" altLang="zh-CN" sz="1900" b="0" dirty="0"/>
              <a:t>    char s[20];</a:t>
            </a:r>
          </a:p>
          <a:p>
            <a:pPr>
              <a:lnSpc>
                <a:spcPct val="80000"/>
              </a:lnSpc>
              <a:spcBef>
                <a:spcPct val="50000"/>
              </a:spcBef>
            </a:pPr>
            <a:r>
              <a:rPr lang="en-US" altLang="zh-CN" sz="1900" b="0" dirty="0"/>
              <a:t>    </a:t>
            </a:r>
            <a:r>
              <a:rPr lang="en-US" altLang="zh-CN" sz="1900" b="0" dirty="0" err="1"/>
              <a:t>scanf</a:t>
            </a:r>
            <a:r>
              <a:rPr lang="en-US" altLang="zh-CN" sz="1900" b="0" dirty="0"/>
              <a:t>(“%s”, s);</a:t>
            </a:r>
          </a:p>
          <a:p>
            <a:pPr>
              <a:lnSpc>
                <a:spcPct val="80000"/>
              </a:lnSpc>
              <a:spcBef>
                <a:spcPct val="50000"/>
              </a:spcBef>
            </a:pPr>
            <a:r>
              <a:rPr lang="en-US" altLang="zh-CN" sz="1900" b="0" dirty="0"/>
              <a:t>    </a:t>
            </a:r>
            <a:r>
              <a:rPr lang="en-US" altLang="zh-CN" sz="2100" b="0" dirty="0"/>
              <a:t>reverse(s);</a:t>
            </a:r>
            <a:endParaRPr lang="en-US" altLang="zh-CN" sz="1900" b="0" dirty="0"/>
          </a:p>
          <a:p>
            <a:pPr>
              <a:lnSpc>
                <a:spcPct val="80000"/>
              </a:lnSpc>
              <a:spcBef>
                <a:spcPct val="50000"/>
              </a:spcBef>
            </a:pPr>
            <a:r>
              <a:rPr lang="en-US" altLang="zh-CN" sz="1900" b="0" dirty="0"/>
              <a:t>    </a:t>
            </a:r>
            <a:r>
              <a:rPr lang="en-US" altLang="zh-CN" sz="1900" b="0" dirty="0" err="1"/>
              <a:t>printf</a:t>
            </a:r>
            <a:r>
              <a:rPr lang="en-US" altLang="zh-CN" sz="1900" b="0" dirty="0"/>
              <a:t>(“%s\</a:t>
            </a:r>
            <a:r>
              <a:rPr lang="en-US" altLang="zh-CN" sz="1900" b="0" dirty="0" err="1"/>
              <a:t>n”,s</a:t>
            </a:r>
            <a:r>
              <a:rPr lang="en-US" altLang="zh-CN" sz="1900" b="0" dirty="0"/>
              <a:t>);</a:t>
            </a:r>
          </a:p>
          <a:p>
            <a:pPr>
              <a:lnSpc>
                <a:spcPct val="80000"/>
              </a:lnSpc>
              <a:spcBef>
                <a:spcPct val="50000"/>
              </a:spcBef>
            </a:pPr>
            <a:r>
              <a:rPr lang="en-US" altLang="zh-CN" sz="1900" b="0" dirty="0"/>
              <a:t>    return 0;</a:t>
            </a:r>
          </a:p>
          <a:p>
            <a:pPr>
              <a:lnSpc>
                <a:spcPct val="80000"/>
              </a:lnSpc>
              <a:spcBef>
                <a:spcPct val="50000"/>
              </a:spcBef>
            </a:pPr>
            <a:r>
              <a:rPr lang="en-US" altLang="zh-CN" sz="1900" b="0" dirty="0"/>
              <a:t>}</a:t>
            </a:r>
          </a:p>
        </p:txBody>
      </p:sp>
      <p:sp>
        <p:nvSpPr>
          <p:cNvPr id="12" name="AutoShape 12"/>
          <p:cNvSpPr>
            <a:spLocks noChangeArrowheads="1"/>
          </p:cNvSpPr>
          <p:nvPr/>
        </p:nvSpPr>
        <p:spPr bwMode="auto">
          <a:xfrm>
            <a:off x="9702750" y="4366120"/>
            <a:ext cx="2257923" cy="647850"/>
          </a:xfrm>
          <a:prstGeom prst="wedgeRoundRectCallout">
            <a:avLst>
              <a:gd name="adj1" fmla="val -12393"/>
              <a:gd name="adj2" fmla="val -192945"/>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1900" dirty="0">
                <a:solidFill>
                  <a:srgbClr val="0000CC"/>
                </a:solidFill>
              </a:rPr>
              <a:t>输出一个以</a:t>
            </a:r>
            <a:r>
              <a:rPr lang="en-US" altLang="zh-CN" sz="1900" dirty="0">
                <a:solidFill>
                  <a:srgbClr val="0000CC"/>
                </a:solidFill>
              </a:rPr>
              <a:t>’\0’</a:t>
            </a:r>
            <a:r>
              <a:rPr lang="zh-CN" altLang="en-US" sz="1900" dirty="0">
                <a:solidFill>
                  <a:srgbClr val="0000CC"/>
                </a:solidFill>
              </a:rPr>
              <a:t>结束的字符串。</a:t>
            </a:r>
          </a:p>
        </p:txBody>
      </p:sp>
      <p:sp>
        <p:nvSpPr>
          <p:cNvPr id="13" name="TextBox 12"/>
          <p:cNvSpPr txBox="1"/>
          <p:nvPr/>
        </p:nvSpPr>
        <p:spPr>
          <a:xfrm>
            <a:off x="127377" y="188683"/>
            <a:ext cx="6393370" cy="1310324"/>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rtlCol="0">
            <a:spAutoFit/>
          </a:bodyPr>
          <a:lstStyle/>
          <a:p>
            <a:r>
              <a:rPr lang="zh-CN" altLang="en-US" sz="2600" dirty="0"/>
              <a:t>提示：</a:t>
            </a:r>
            <a:r>
              <a:rPr lang="zh-CN" altLang="en-US" sz="2600" b="0" dirty="0">
                <a:latin typeface="楷体" pitchFamily="49" charset="-122"/>
                <a:ea typeface="楷体" pitchFamily="49" charset="-122"/>
              </a:rPr>
              <a:t>数组作为函数参数传递时，要不要同时传递数组长度，取决于函数中是否知道数组中元素的个数。</a:t>
            </a:r>
          </a:p>
        </p:txBody>
      </p:sp>
      <p:sp>
        <p:nvSpPr>
          <p:cNvPr id="166924" name="AutoShape 12"/>
          <p:cNvSpPr>
            <a:spLocks noChangeArrowheads="1"/>
          </p:cNvSpPr>
          <p:nvPr/>
        </p:nvSpPr>
        <p:spPr bwMode="auto">
          <a:xfrm>
            <a:off x="0" y="0"/>
            <a:ext cx="4517202" cy="936321"/>
          </a:xfrm>
          <a:prstGeom prst="wedgeRoundRectCallout">
            <a:avLst>
              <a:gd name="adj1" fmla="val 35522"/>
              <a:gd name="adj2" fmla="val 117186"/>
              <a:gd name="adj3" fmla="val 16667"/>
            </a:avLst>
          </a:prstGeom>
          <a:solidFill>
            <a:schemeClr val="accent1"/>
          </a:solidFill>
          <a:ln w="9525">
            <a:solidFill>
              <a:schemeClr val="tx1"/>
            </a:solidFill>
            <a:miter lim="800000"/>
            <a:headEnd/>
            <a:tailEnd/>
          </a:ln>
        </p:spPr>
        <p:txBody>
          <a:bodyPr lIns="108932" tIns="54466" rIns="108932" bIns="54466"/>
          <a:lstStyle/>
          <a:p>
            <a:r>
              <a:rPr lang="zh-CN" altLang="en-US" sz="1900" dirty="0"/>
              <a:t>字符数组作为函数参数传递时，不需要同时传递数组长度。因为</a:t>
            </a:r>
            <a:r>
              <a:rPr lang="zh-CN" altLang="en-US" sz="1900" dirty="0">
                <a:solidFill>
                  <a:srgbClr val="0000CC"/>
                </a:solidFill>
              </a:rPr>
              <a:t>字符数组中字符串是以</a:t>
            </a:r>
            <a:r>
              <a:rPr lang="en-US" altLang="zh-CN" sz="1900" dirty="0">
                <a:solidFill>
                  <a:srgbClr val="0000CC"/>
                </a:solidFill>
              </a:rPr>
              <a:t>’\0’</a:t>
            </a:r>
            <a:r>
              <a:rPr lang="zh-CN" altLang="en-US" sz="1900" dirty="0">
                <a:solidFill>
                  <a:srgbClr val="0000CC"/>
                </a:solidFill>
              </a:rPr>
              <a:t>结束的。</a:t>
            </a:r>
          </a:p>
        </p:txBody>
      </p:sp>
      <p:grpSp>
        <p:nvGrpSpPr>
          <p:cNvPr id="2" name="Group 9"/>
          <p:cNvGrpSpPr>
            <a:grpSpLocks/>
          </p:cNvGrpSpPr>
          <p:nvPr/>
        </p:nvGrpSpPr>
        <p:grpSpPr bwMode="auto">
          <a:xfrm>
            <a:off x="4501261" y="-2"/>
            <a:ext cx="4325974" cy="2138241"/>
            <a:chOff x="2522" y="981"/>
            <a:chExt cx="1678" cy="914"/>
          </a:xfrm>
        </p:grpSpPr>
        <p:sp>
          <p:nvSpPr>
            <p:cNvPr id="49163" name="AutoShape 10"/>
            <p:cNvSpPr>
              <a:spLocks noChangeArrowheads="1"/>
            </p:cNvSpPr>
            <p:nvPr/>
          </p:nvSpPr>
          <p:spPr bwMode="auto">
            <a:xfrm>
              <a:off x="2522" y="981"/>
              <a:ext cx="1678" cy="820"/>
            </a:xfrm>
            <a:prstGeom prst="wedgeRoundRectCallout">
              <a:avLst>
                <a:gd name="adj1" fmla="val -65517"/>
                <a:gd name="adj2" fmla="val 106656"/>
                <a:gd name="adj3" fmla="val 16667"/>
              </a:avLst>
            </a:prstGeom>
            <a:solidFill>
              <a:schemeClr val="accent1"/>
            </a:solidFill>
            <a:ln w="9525">
              <a:solidFill>
                <a:schemeClr val="tx1"/>
              </a:solidFill>
              <a:miter lim="800000"/>
              <a:headEnd/>
              <a:tailEnd/>
            </a:ln>
          </p:spPr>
          <p:txBody>
            <a:bodyPr/>
            <a:lstStyle/>
            <a:p>
              <a:pPr algn="ctr"/>
              <a:endParaRPr lang="zh-CN" altLang="zh-CN"/>
            </a:p>
          </p:txBody>
        </p:sp>
        <p:sp>
          <p:nvSpPr>
            <p:cNvPr id="49164" name="Text Box 11"/>
            <p:cNvSpPr txBox="1">
              <a:spLocks noChangeArrowheads="1"/>
            </p:cNvSpPr>
            <p:nvPr/>
          </p:nvSpPr>
          <p:spPr bwMode="auto">
            <a:xfrm>
              <a:off x="2584" y="981"/>
              <a:ext cx="1497" cy="914"/>
            </a:xfrm>
            <a:prstGeom prst="rect">
              <a:avLst/>
            </a:prstGeom>
            <a:noFill/>
            <a:ln w="9525">
              <a:noFill/>
              <a:miter lim="800000"/>
              <a:headEnd/>
              <a:tailEnd/>
            </a:ln>
          </p:spPr>
          <p:txBody>
            <a:bodyPr>
              <a:spAutoFit/>
            </a:bodyPr>
            <a:lstStyle/>
            <a:p>
              <a:r>
                <a:rPr lang="zh-CN" altLang="en-US" sz="1900" dirty="0">
                  <a:solidFill>
                    <a:srgbClr val="0000CC"/>
                  </a:solidFill>
                </a:rPr>
                <a:t>当有多个循环变量时，要用逗号隔开。</a:t>
              </a:r>
            </a:p>
            <a:p>
              <a:r>
                <a:rPr lang="zh-CN" altLang="en-US" sz="1900" dirty="0">
                  <a:solidFill>
                    <a:srgbClr val="0000CC"/>
                  </a:solidFill>
                </a:rPr>
                <a:t>逗号表达式</a:t>
              </a:r>
              <a:r>
                <a:rPr lang="zh-CN" altLang="en-US" sz="1900" dirty="0"/>
                <a:t>：如</a:t>
              </a:r>
              <a:r>
                <a:rPr lang="en-US" altLang="zh-CN" sz="1900" i="1" dirty="0">
                  <a:solidFill>
                    <a:srgbClr val="0000CC"/>
                  </a:solidFill>
                </a:rPr>
                <a:t>e1,e2</a:t>
              </a:r>
              <a:r>
                <a:rPr lang="zh-CN" altLang="en-US" sz="1900" dirty="0"/>
                <a:t>顺序求</a:t>
              </a:r>
              <a:r>
                <a:rPr lang="en-US" altLang="zh-CN" sz="1900" dirty="0"/>
                <a:t>e1</a:t>
              </a:r>
              <a:r>
                <a:rPr lang="zh-CN" altLang="en-US" sz="1900" dirty="0"/>
                <a:t>和</a:t>
              </a:r>
              <a:r>
                <a:rPr lang="en-US" altLang="zh-CN" sz="1900" dirty="0"/>
                <a:t>e2</a:t>
              </a:r>
              <a:r>
                <a:rPr lang="zh-CN" altLang="en-US" sz="1900" dirty="0"/>
                <a:t>，以</a:t>
              </a:r>
              <a:r>
                <a:rPr lang="en-US" altLang="zh-CN" sz="1900" dirty="0"/>
                <a:t>e2</a:t>
              </a:r>
              <a:r>
                <a:rPr lang="zh-CN" altLang="en-US" sz="1900" dirty="0"/>
                <a:t>值作为整个表达式结果的值。如，</a:t>
              </a:r>
            </a:p>
            <a:p>
              <a:r>
                <a:rPr lang="en-US" altLang="zh-CN" sz="1900" dirty="0"/>
                <a:t>a = (t = 3, t+2); </a:t>
              </a:r>
            </a:p>
            <a:p>
              <a:r>
                <a:rPr lang="zh-CN" altLang="en-US" sz="1900" dirty="0"/>
                <a:t>结果为</a:t>
              </a:r>
              <a:r>
                <a:rPr lang="en-US" altLang="zh-CN" sz="1900" dirty="0"/>
                <a:t>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linds(horizontal)">
                                      <p:cBhvr>
                                        <p:cTn id="7" dur="500"/>
                                        <p:tgtEl>
                                          <p:spTgt spid="1669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6920"/>
                                        </p:tgtEl>
                                        <p:attrNameLst>
                                          <p:attrName>style.visibility</p:attrName>
                                        </p:attrNameLst>
                                      </p:cBhvr>
                                      <p:to>
                                        <p:strVal val="visible"/>
                                      </p:to>
                                    </p:set>
                                    <p:animEffect transition="in" filter="blinds(horizontal)">
                                      <p:cBhvr>
                                        <p:cTn id="12" dur="500"/>
                                        <p:tgtEl>
                                          <p:spTgt spid="1669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6924"/>
                                        </p:tgtEl>
                                        <p:attrNameLst>
                                          <p:attrName>style.visibility</p:attrName>
                                        </p:attrNameLst>
                                      </p:cBhvr>
                                      <p:to>
                                        <p:strVal val="visible"/>
                                      </p:to>
                                    </p:set>
                                    <p:animEffect transition="in" filter="blinds(horizontal)">
                                      <p:cBhvr>
                                        <p:cTn id="17" dur="500"/>
                                        <p:tgtEl>
                                          <p:spTgt spid="166924"/>
                                        </p:tgtEl>
                                      </p:cBhvr>
                                    </p:animEffect>
                                  </p:childTnLst>
                                  <p:subTnLst>
                                    <p:set>
                                      <p:cBhvr override="childStyle">
                                        <p:cTn dur="1" fill="hold" display="0" masterRel="nextClick" afterEffect="1"/>
                                        <p:tgtEl>
                                          <p:spTgt spid="16692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25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P spid="166920" grpId="0" animBg="1"/>
      <p:bldP spid="12" grpId="0" animBg="1"/>
      <p:bldP spid="13" grpId="0" animBg="1"/>
      <p:bldP spid="16692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灯片编号占位符 4"/>
          <p:cNvSpPr>
            <a:spLocks noGrp="1"/>
          </p:cNvSpPr>
          <p:nvPr>
            <p:ph type="sldNum" sz="quarter" idx="11"/>
          </p:nvPr>
        </p:nvSpPr>
        <p:spPr>
          <a:noFill/>
        </p:spPr>
        <p:txBody>
          <a:bodyPr/>
          <a:lstStyle/>
          <a:p>
            <a:fld id="{E4546D75-C437-4E3F-9E6E-4E384E2492AD}" type="slidenum">
              <a:rPr lang="en-US" altLang="zh-CN" smtClean="0"/>
              <a:pPr/>
              <a:t>90</a:t>
            </a:fld>
            <a:endParaRPr lang="en-US" altLang="zh-CN"/>
          </a:p>
        </p:txBody>
      </p:sp>
      <p:sp>
        <p:nvSpPr>
          <p:cNvPr id="67588" name="Rectangle 2"/>
          <p:cNvSpPr>
            <a:spLocks noGrp="1" noChangeArrowheads="1"/>
          </p:cNvSpPr>
          <p:nvPr>
            <p:ph type="title"/>
          </p:nvPr>
        </p:nvSpPr>
        <p:spPr/>
        <p:txBody>
          <a:bodyPr/>
          <a:lstStyle/>
          <a:p>
            <a:r>
              <a:rPr lang="zh-CN" altLang="en-US">
                <a:ea typeface="宋体" pitchFamily="2" charset="-122"/>
              </a:rPr>
              <a:t>函数指针*（续）</a:t>
            </a:r>
          </a:p>
        </p:txBody>
      </p:sp>
      <p:sp>
        <p:nvSpPr>
          <p:cNvPr id="67589" name="Rectangle 3"/>
          <p:cNvSpPr>
            <a:spLocks noGrp="1" noChangeArrowheads="1"/>
          </p:cNvSpPr>
          <p:nvPr>
            <p:ph type="body" idx="1"/>
          </p:nvPr>
        </p:nvSpPr>
        <p:spPr>
          <a:xfrm>
            <a:off x="912374" y="1069449"/>
            <a:ext cx="10668285" cy="4736609"/>
          </a:xfrm>
        </p:spPr>
        <p:txBody>
          <a:bodyPr/>
          <a:lstStyle/>
          <a:p>
            <a:pPr>
              <a:lnSpc>
                <a:spcPts val="1787"/>
              </a:lnSpc>
              <a:spcBef>
                <a:spcPts val="600"/>
              </a:spcBef>
              <a:buNone/>
            </a:pPr>
            <a:r>
              <a:rPr lang="zh-CN" altLang="en-US" sz="2400" b="0" dirty="0">
                <a:ea typeface="宋体" pitchFamily="2" charset="-122"/>
              </a:rPr>
              <a:t>例：</a:t>
            </a:r>
          </a:p>
          <a:p>
            <a:pPr lvl="1">
              <a:lnSpc>
                <a:spcPts val="1787"/>
              </a:lnSpc>
              <a:spcBef>
                <a:spcPts val="600"/>
              </a:spcBef>
              <a:buNone/>
            </a:pP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leapyear</a:t>
            </a: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year);</a:t>
            </a:r>
          </a:p>
          <a:p>
            <a:pPr lvl="1">
              <a:lnSpc>
                <a:spcPts val="1787"/>
              </a:lnSpc>
              <a:spcBef>
                <a:spcPts val="600"/>
              </a:spcBef>
              <a:buNone/>
            </a:pPr>
            <a:r>
              <a:rPr lang="en-US" altLang="zh-CN" sz="2400" dirty="0">
                <a:ea typeface="宋体" pitchFamily="2" charset="-122"/>
              </a:rPr>
              <a:t>main( )</a:t>
            </a:r>
          </a:p>
          <a:p>
            <a:pPr lvl="1">
              <a:lnSpc>
                <a:spcPts val="1787"/>
              </a:lnSpc>
              <a:spcBef>
                <a:spcPts val="600"/>
              </a:spcBef>
              <a:buNone/>
            </a:pPr>
            <a:r>
              <a:rPr lang="en-US" altLang="zh-CN" sz="2400" dirty="0">
                <a:ea typeface="宋体" pitchFamily="2" charset="-122"/>
              </a:rPr>
              <a:t>{</a:t>
            </a:r>
          </a:p>
          <a:p>
            <a:pPr lvl="2" indent="0">
              <a:lnSpc>
                <a:spcPts val="1787"/>
              </a:lnSpc>
              <a:spcBef>
                <a:spcPts val="600"/>
              </a:spcBef>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fnptr</a:t>
            </a:r>
            <a:r>
              <a:rPr lang="en-US" altLang="zh-CN" dirty="0">
                <a:ea typeface="宋体" pitchFamily="2" charset="-122"/>
              </a:rPr>
              <a:t>)( ),result;</a:t>
            </a:r>
          </a:p>
          <a:p>
            <a:pPr lvl="2" indent="0">
              <a:lnSpc>
                <a:spcPts val="1787"/>
              </a:lnSpc>
              <a:spcBef>
                <a:spcPts val="600"/>
              </a:spcBef>
              <a:buNone/>
            </a:pPr>
            <a:r>
              <a:rPr lang="en-US" altLang="zh-CN" dirty="0" err="1">
                <a:ea typeface="宋体" pitchFamily="2" charset="-122"/>
              </a:rPr>
              <a:t>fnptr</a:t>
            </a:r>
            <a:r>
              <a:rPr lang="en-US" altLang="zh-CN" dirty="0">
                <a:ea typeface="宋体" pitchFamily="2" charset="-122"/>
              </a:rPr>
              <a:t> = </a:t>
            </a:r>
            <a:r>
              <a:rPr lang="en-US" altLang="zh-CN" dirty="0" err="1">
                <a:ea typeface="宋体" pitchFamily="2" charset="-122"/>
              </a:rPr>
              <a:t>leapyear</a:t>
            </a:r>
            <a:r>
              <a:rPr lang="en-US" altLang="zh-CN" dirty="0">
                <a:ea typeface="宋体" pitchFamily="2" charset="-122"/>
              </a:rPr>
              <a:t>;</a:t>
            </a:r>
          </a:p>
          <a:p>
            <a:pPr lvl="2" indent="0">
              <a:lnSpc>
                <a:spcPts val="1787"/>
              </a:lnSpc>
              <a:spcBef>
                <a:spcPts val="600"/>
              </a:spcBef>
              <a:buNone/>
            </a:pPr>
            <a:r>
              <a:rPr lang="en-US" altLang="zh-CN" dirty="0">
                <a:ea typeface="宋体" pitchFamily="2" charset="-122"/>
              </a:rPr>
              <a:t>result = (*</a:t>
            </a:r>
            <a:r>
              <a:rPr lang="en-US" altLang="zh-CN" dirty="0" err="1">
                <a:ea typeface="宋体" pitchFamily="2" charset="-122"/>
              </a:rPr>
              <a:t>fnptr</a:t>
            </a:r>
            <a:r>
              <a:rPr lang="en-US" altLang="zh-CN" dirty="0">
                <a:ea typeface="宋体" pitchFamily="2" charset="-122"/>
              </a:rPr>
              <a:t>)(2000);	</a:t>
            </a:r>
            <a:endParaRPr lang="en-US" altLang="zh-CN" dirty="0" smtClean="0">
              <a:ea typeface="宋体" pitchFamily="2" charset="-122"/>
            </a:endParaRPr>
          </a:p>
          <a:p>
            <a:pPr lvl="2" indent="0">
              <a:lnSpc>
                <a:spcPts val="1787"/>
              </a:lnSpc>
              <a:spcBef>
                <a:spcPts val="600"/>
              </a:spcBef>
              <a:buNone/>
            </a:pPr>
            <a:r>
              <a:rPr lang="en-US" altLang="zh-CN" dirty="0">
                <a:ea typeface="宋体" pitchFamily="2" charset="-122"/>
              </a:rPr>
              <a:t>	</a:t>
            </a:r>
            <a:r>
              <a:rPr lang="en-US" altLang="zh-CN" dirty="0" smtClean="0">
                <a:ea typeface="宋体" pitchFamily="2" charset="-122"/>
              </a:rPr>
              <a:t>		</a:t>
            </a:r>
          </a:p>
          <a:p>
            <a:pPr lvl="2" indent="0">
              <a:lnSpc>
                <a:spcPts val="1787"/>
              </a:lnSpc>
              <a:spcBef>
                <a:spcPts val="600"/>
              </a:spcBef>
              <a:buNone/>
            </a:pPr>
            <a:r>
              <a:rPr lang="en-US" altLang="zh-CN" dirty="0">
                <a:ea typeface="宋体" pitchFamily="2" charset="-122"/>
              </a:rPr>
              <a:t>	</a:t>
            </a:r>
            <a:r>
              <a:rPr lang="en-US" altLang="zh-CN" dirty="0" smtClean="0">
                <a:ea typeface="宋体" pitchFamily="2" charset="-122"/>
              </a:rPr>
              <a:t>	/* </a:t>
            </a:r>
            <a:r>
              <a:rPr lang="zh-CN" altLang="en-US" dirty="0" smtClean="0">
                <a:ea typeface="宋体" pitchFamily="2" charset="-122"/>
              </a:rPr>
              <a:t>这种方式与调用</a:t>
            </a:r>
            <a:r>
              <a:rPr lang="en-US" altLang="zh-CN" dirty="0" err="1" smtClean="0">
                <a:ea typeface="宋体" pitchFamily="2" charset="-122"/>
              </a:rPr>
              <a:t>leapyear</a:t>
            </a:r>
            <a:r>
              <a:rPr lang="en-US" altLang="zh-CN" dirty="0" smtClean="0">
                <a:ea typeface="宋体" pitchFamily="2" charset="-122"/>
              </a:rPr>
              <a:t>(2000</a:t>
            </a:r>
            <a:r>
              <a:rPr lang="en-US" altLang="zh-CN" dirty="0">
                <a:ea typeface="宋体" pitchFamily="2" charset="-122"/>
              </a:rPr>
              <a:t>)</a:t>
            </a:r>
            <a:r>
              <a:rPr lang="zh-CN" altLang="en-US" dirty="0">
                <a:ea typeface="宋体" pitchFamily="2" charset="-122"/>
              </a:rPr>
              <a:t>完全等价*</a:t>
            </a:r>
            <a:r>
              <a:rPr lang="en-US" altLang="zh-CN" dirty="0">
                <a:ea typeface="宋体" pitchFamily="2" charset="-122"/>
              </a:rPr>
              <a:t>/</a:t>
            </a:r>
          </a:p>
          <a:p>
            <a:pPr lvl="1">
              <a:lnSpc>
                <a:spcPts val="1787"/>
              </a:lnSpc>
              <a:spcBef>
                <a:spcPts val="600"/>
              </a:spcBef>
              <a:buNone/>
            </a:pPr>
            <a:r>
              <a:rPr lang="en-US" altLang="zh-CN" sz="2400" dirty="0">
                <a:ea typeface="宋体" pitchFamily="2" charset="-122"/>
              </a:rPr>
              <a:t>}</a:t>
            </a:r>
          </a:p>
          <a:p>
            <a:pPr lvl="1">
              <a:lnSpc>
                <a:spcPts val="1787"/>
              </a:lnSpc>
              <a:spcBef>
                <a:spcPts val="600"/>
              </a:spcBef>
              <a:buNone/>
            </a:pPr>
            <a:r>
              <a:rPr lang="en-US" altLang="zh-CN" sz="2400" dirty="0">
                <a:ea typeface="宋体" pitchFamily="2" charset="-122"/>
              </a:rPr>
              <a:t> </a:t>
            </a:r>
          </a:p>
          <a:p>
            <a:pPr lvl="1">
              <a:lnSpc>
                <a:spcPts val="1787"/>
              </a:lnSpc>
              <a:spcBef>
                <a:spcPts val="600"/>
              </a:spcBef>
              <a:buNone/>
            </a:pP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leapyear</a:t>
            </a: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year)</a:t>
            </a:r>
          </a:p>
          <a:p>
            <a:pPr lvl="1">
              <a:lnSpc>
                <a:spcPts val="1787"/>
              </a:lnSpc>
              <a:spcBef>
                <a:spcPts val="600"/>
              </a:spcBef>
              <a:buNone/>
            </a:pPr>
            <a:r>
              <a:rPr lang="en-US" altLang="zh-CN" sz="2400" dirty="0">
                <a:ea typeface="宋体" pitchFamily="2" charset="-122"/>
              </a:rPr>
              <a:t>{</a:t>
            </a:r>
          </a:p>
          <a:p>
            <a:pPr lvl="2" indent="0">
              <a:lnSpc>
                <a:spcPts val="1787"/>
              </a:lnSpc>
              <a:spcBef>
                <a:spcPts val="600"/>
              </a:spcBef>
              <a:buNone/>
            </a:pPr>
            <a:r>
              <a:rPr lang="en-US" altLang="zh-CN" dirty="0">
                <a:ea typeface="宋体" pitchFamily="2" charset="-122"/>
              </a:rPr>
              <a:t>if(((year % 4 == 0) &amp;&amp; (year % 100 != 0)) || (year % 400) == 0)</a:t>
            </a:r>
          </a:p>
          <a:p>
            <a:pPr lvl="3" indent="0">
              <a:lnSpc>
                <a:spcPts val="1787"/>
              </a:lnSpc>
              <a:spcBef>
                <a:spcPts val="600"/>
              </a:spcBef>
            </a:pPr>
            <a:r>
              <a:rPr lang="en-US" altLang="zh-CN" dirty="0">
                <a:ea typeface="宋体" pitchFamily="2" charset="-122"/>
              </a:rPr>
              <a:t>return ( 1);</a:t>
            </a:r>
          </a:p>
          <a:p>
            <a:pPr lvl="2" indent="0">
              <a:lnSpc>
                <a:spcPts val="1787"/>
              </a:lnSpc>
              <a:spcBef>
                <a:spcPts val="600"/>
              </a:spcBef>
              <a:buNone/>
            </a:pPr>
            <a:r>
              <a:rPr lang="en-US" altLang="zh-CN" dirty="0">
                <a:ea typeface="宋体" pitchFamily="2" charset="-122"/>
              </a:rPr>
              <a:t>else</a:t>
            </a:r>
          </a:p>
          <a:p>
            <a:pPr lvl="3" indent="0">
              <a:lnSpc>
                <a:spcPts val="1787"/>
              </a:lnSpc>
              <a:spcBef>
                <a:spcPts val="600"/>
              </a:spcBef>
            </a:pPr>
            <a:r>
              <a:rPr lang="en-US" altLang="zh-CN" dirty="0">
                <a:ea typeface="宋体" pitchFamily="2" charset="-122"/>
              </a:rPr>
              <a:t>return ( 0);</a:t>
            </a:r>
          </a:p>
          <a:p>
            <a:pPr lvl="1">
              <a:lnSpc>
                <a:spcPts val="1787"/>
              </a:lnSpc>
              <a:spcBef>
                <a:spcPts val="600"/>
              </a:spcBef>
              <a:buNone/>
            </a:pPr>
            <a:r>
              <a:rPr lang="en-US" altLang="zh-CN" sz="2400" dirty="0">
                <a:ea typeface="宋体" pitchFamily="2" charset="-122"/>
              </a:rPr>
              <a:t>}</a:t>
            </a:r>
          </a:p>
        </p:txBody>
      </p:sp>
      <p:sp>
        <p:nvSpPr>
          <p:cNvPr id="6" name="TextBox 5"/>
          <p:cNvSpPr txBox="1"/>
          <p:nvPr/>
        </p:nvSpPr>
        <p:spPr>
          <a:xfrm>
            <a:off x="5237354" y="5524171"/>
            <a:ext cx="5862751" cy="121799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32" tIns="54466" rIns="108932" bIns="54466" rtlCol="0">
            <a:spAutoFit/>
          </a:bodyPr>
          <a:lstStyle/>
          <a:p>
            <a:r>
              <a:rPr lang="zh-CN" altLang="en-US" dirty="0">
                <a:latin typeface="楷体" pitchFamily="49" charset="-122"/>
                <a:ea typeface="楷体" pitchFamily="49" charset="-122"/>
              </a:rPr>
              <a:t>说明：</a:t>
            </a:r>
            <a:r>
              <a:rPr lang="zh-CN" altLang="en-US" b="0" dirty="0">
                <a:latin typeface="楷体" pitchFamily="49" charset="-122"/>
                <a:ea typeface="楷体" pitchFamily="49" charset="-122"/>
              </a:rPr>
              <a:t>在</a:t>
            </a:r>
            <a:r>
              <a:rPr lang="en-US" altLang="zh-CN" b="0" dirty="0">
                <a:latin typeface="楷体" pitchFamily="49" charset="-122"/>
                <a:ea typeface="楷体" pitchFamily="49" charset="-122"/>
              </a:rPr>
              <a:t>C</a:t>
            </a:r>
            <a:r>
              <a:rPr lang="zh-CN" altLang="en-US" b="0" dirty="0">
                <a:latin typeface="楷体" pitchFamily="49" charset="-122"/>
                <a:ea typeface="楷体" pitchFamily="49" charset="-122"/>
              </a:rPr>
              <a:t>中，通过函数指针调用一个函数时，</a:t>
            </a:r>
            <a:r>
              <a:rPr lang="en-US" altLang="zh-CN" b="0" dirty="0">
                <a:latin typeface="楷体" pitchFamily="49" charset="-122"/>
                <a:ea typeface="楷体" pitchFamily="49" charset="-122"/>
              </a:rPr>
              <a:t> (*</a:t>
            </a:r>
            <a:r>
              <a:rPr lang="en-US" altLang="zh-CN" b="0" dirty="0" err="1">
                <a:latin typeface="楷体" pitchFamily="49" charset="-122"/>
                <a:ea typeface="楷体" pitchFamily="49" charset="-122"/>
              </a:rPr>
              <a:t>fnptr</a:t>
            </a:r>
            <a:r>
              <a:rPr lang="en-US" altLang="zh-CN" b="0" dirty="0">
                <a:latin typeface="楷体" pitchFamily="49" charset="-122"/>
                <a:ea typeface="楷体" pitchFamily="49" charset="-122"/>
              </a:rPr>
              <a:t>)(2000)</a:t>
            </a:r>
            <a:r>
              <a:rPr lang="zh-CN" altLang="en-US" b="0" dirty="0">
                <a:latin typeface="楷体" pitchFamily="49" charset="-122"/>
                <a:ea typeface="楷体" pitchFamily="49" charset="-122"/>
              </a:rPr>
              <a:t>与</a:t>
            </a:r>
            <a:r>
              <a:rPr lang="en-US" altLang="zh-CN" b="0" dirty="0" err="1">
                <a:latin typeface="楷体" pitchFamily="49" charset="-122"/>
                <a:ea typeface="楷体" pitchFamily="49" charset="-122"/>
              </a:rPr>
              <a:t>fnptr</a:t>
            </a:r>
            <a:r>
              <a:rPr lang="en-US" altLang="zh-CN" b="0" dirty="0">
                <a:latin typeface="楷体" pitchFamily="49" charset="-122"/>
                <a:ea typeface="楷体" pitchFamily="49" charset="-122"/>
              </a:rPr>
              <a:t>(2000)</a:t>
            </a:r>
            <a:r>
              <a:rPr lang="zh-CN" altLang="en-US" b="0" dirty="0">
                <a:latin typeface="楷体" pitchFamily="49" charset="-122"/>
                <a:ea typeface="楷体" pitchFamily="49" charset="-122"/>
              </a:rPr>
              <a:t>用法等价。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灯片编号占位符 4"/>
          <p:cNvSpPr>
            <a:spLocks noGrp="1"/>
          </p:cNvSpPr>
          <p:nvPr>
            <p:ph type="sldNum" sz="quarter" idx="11"/>
          </p:nvPr>
        </p:nvSpPr>
        <p:spPr>
          <a:noFill/>
        </p:spPr>
        <p:txBody>
          <a:bodyPr/>
          <a:lstStyle/>
          <a:p>
            <a:fld id="{45E045FD-07B2-4E33-85AD-AEEA2BFA3724}" type="slidenum">
              <a:rPr lang="en-US" altLang="zh-CN" smtClean="0"/>
              <a:pPr/>
              <a:t>91</a:t>
            </a:fld>
            <a:endParaRPr lang="en-US" altLang="zh-CN"/>
          </a:p>
        </p:txBody>
      </p:sp>
      <p:sp>
        <p:nvSpPr>
          <p:cNvPr id="70660" name="Rectangle 2"/>
          <p:cNvSpPr>
            <a:spLocks noGrp="1" noChangeArrowheads="1"/>
          </p:cNvSpPr>
          <p:nvPr>
            <p:ph type="title"/>
          </p:nvPr>
        </p:nvSpPr>
        <p:spPr/>
        <p:txBody>
          <a:bodyPr/>
          <a:lstStyle/>
          <a:p>
            <a:r>
              <a:rPr lang="zh-CN" altLang="en-US">
                <a:ea typeface="宋体" pitchFamily="2" charset="-122"/>
              </a:rPr>
              <a:t>典型错误案例分析</a:t>
            </a:r>
          </a:p>
        </p:txBody>
      </p:sp>
      <p:sp>
        <p:nvSpPr>
          <p:cNvPr id="70661" name="Rectangle 3"/>
          <p:cNvSpPr>
            <a:spLocks noGrp="1" noChangeArrowheads="1"/>
          </p:cNvSpPr>
          <p:nvPr>
            <p:ph type="body" idx="1"/>
          </p:nvPr>
        </p:nvSpPr>
        <p:spPr/>
        <p:txBody>
          <a:bodyPr/>
          <a:lstStyle/>
          <a:p>
            <a:pPr lvl="1">
              <a:buFont typeface="Wingdings" pitchFamily="2" charset="2"/>
              <a:buNone/>
            </a:pPr>
            <a:r>
              <a:rPr lang="en-US" altLang="zh-CN" dirty="0" err="1">
                <a:ea typeface="宋体" pitchFamily="2" charset="-122"/>
              </a:rPr>
              <a:t>int</a:t>
            </a:r>
            <a:r>
              <a:rPr lang="en-US" altLang="zh-CN" dirty="0">
                <a:ea typeface="宋体" pitchFamily="2" charset="-122"/>
              </a:rPr>
              <a:t> main()</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dirty="0">
                <a:ea typeface="宋体" pitchFamily="2" charset="-122"/>
              </a:rPr>
              <a:t>    char *</a:t>
            </a:r>
            <a:r>
              <a:rPr lang="en-US" altLang="zh-CN" dirty="0" err="1">
                <a:ea typeface="宋体" pitchFamily="2" charset="-122"/>
              </a:rPr>
              <a:t>string,c</a:t>
            </a:r>
            <a:r>
              <a:rPr lang="en-US" altLang="zh-CN" dirty="0">
                <a:ea typeface="宋体" pitchFamily="2" charset="-122"/>
              </a:rPr>
              <a:t>;</a:t>
            </a:r>
          </a:p>
          <a:p>
            <a:pPr lvl="1">
              <a:buFont typeface="Wingdings" pitchFamily="2" charset="2"/>
              <a:buNone/>
            </a:pPr>
            <a:r>
              <a:rPr lang="en-US" altLang="zh-CN" dirty="0">
                <a:ea typeface="宋体" pitchFamily="2" charset="-122"/>
              </a:rPr>
              <a:t>    </a:t>
            </a:r>
            <a:r>
              <a:rPr lang="en-US" altLang="zh-CN" dirty="0" err="1">
                <a:ea typeface="宋体" pitchFamily="2" charset="-122"/>
              </a:rPr>
              <a:t>scanf</a:t>
            </a:r>
            <a:r>
              <a:rPr lang="en-US" altLang="zh-CN" dirty="0">
                <a:ea typeface="宋体" pitchFamily="2" charset="-122"/>
              </a:rPr>
              <a:t>("%s\</a:t>
            </a:r>
            <a:r>
              <a:rPr lang="en-US" altLang="zh-CN" dirty="0" err="1">
                <a:ea typeface="宋体" pitchFamily="2" charset="-122"/>
              </a:rPr>
              <a:t>n",string</a:t>
            </a:r>
            <a:r>
              <a:rPr lang="en-US" altLang="zh-CN" dirty="0">
                <a:ea typeface="宋体" pitchFamily="2" charset="-122"/>
              </a:rPr>
              <a:t>);	</a:t>
            </a:r>
          </a:p>
          <a:p>
            <a:pPr lvl="1">
              <a:buFont typeface="Wingdings" pitchFamily="2" charset="2"/>
              <a:buNone/>
            </a:pPr>
            <a:r>
              <a:rPr lang="en-US" altLang="zh-CN" dirty="0">
                <a:ea typeface="宋体" pitchFamily="2" charset="-122"/>
              </a:rPr>
              <a:t>    </a:t>
            </a:r>
            <a:r>
              <a:rPr lang="en-US" altLang="zh-CN" dirty="0" err="1">
                <a:ea typeface="宋体" pitchFamily="2" charset="-122"/>
              </a:rPr>
              <a:t>scanf</a:t>
            </a:r>
            <a:r>
              <a:rPr lang="en-US" altLang="zh-CN" dirty="0">
                <a:ea typeface="宋体" pitchFamily="2" charset="-122"/>
              </a:rPr>
              <a:t>("%</a:t>
            </a:r>
            <a:r>
              <a:rPr lang="en-US" altLang="zh-CN" dirty="0" err="1">
                <a:ea typeface="宋体" pitchFamily="2" charset="-122"/>
              </a:rPr>
              <a:t>c",&amp;c</a:t>
            </a:r>
            <a:r>
              <a:rPr lang="en-US" altLang="zh-CN" dirty="0">
                <a:ea typeface="宋体" pitchFamily="2" charset="-122"/>
              </a:rPr>
              <a:t>);</a:t>
            </a:r>
          </a:p>
          <a:p>
            <a:pPr lvl="1">
              <a:buFont typeface="Wingdings" pitchFamily="2" charset="2"/>
              <a:buNone/>
            </a:pPr>
            <a:r>
              <a:rPr lang="en-US" altLang="zh-CN" dirty="0">
                <a:ea typeface="宋体" pitchFamily="2" charset="-122"/>
              </a:rPr>
              <a:t>    insert(*</a:t>
            </a:r>
            <a:r>
              <a:rPr lang="en-US" altLang="zh-CN" dirty="0" err="1">
                <a:ea typeface="宋体" pitchFamily="2" charset="-122"/>
              </a:rPr>
              <a:t>string,c</a:t>
            </a:r>
            <a:r>
              <a:rPr lang="en-US" altLang="zh-CN" dirty="0">
                <a:ea typeface="宋体" pitchFamily="2" charset="-122"/>
              </a:rPr>
              <a:t>);</a:t>
            </a:r>
          </a:p>
          <a:p>
            <a:pPr lvl="1">
              <a:buFont typeface="Wingdings" pitchFamily="2" charset="2"/>
              <a:buNone/>
            </a:pPr>
            <a:r>
              <a:rPr lang="en-US" altLang="zh-CN" dirty="0">
                <a:ea typeface="宋体" pitchFamily="2" charset="-122"/>
              </a:rPr>
              <a:t>    return 0;</a:t>
            </a:r>
          </a:p>
          <a:p>
            <a:pPr lvl="1">
              <a:buFont typeface="Wingdings" pitchFamily="2" charset="2"/>
              <a:buNone/>
            </a:pPr>
            <a:r>
              <a:rPr lang="en-US" altLang="zh-CN" dirty="0">
                <a:ea typeface="宋体" pitchFamily="2" charset="-122"/>
              </a:rPr>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灯片编号占位符 4"/>
          <p:cNvSpPr>
            <a:spLocks noGrp="1"/>
          </p:cNvSpPr>
          <p:nvPr>
            <p:ph type="sldNum" sz="quarter" idx="11"/>
          </p:nvPr>
        </p:nvSpPr>
        <p:spPr>
          <a:noFill/>
        </p:spPr>
        <p:txBody>
          <a:bodyPr/>
          <a:lstStyle/>
          <a:p>
            <a:fld id="{38D16720-7EE7-4B94-A05F-7E38267B68EF}" type="slidenum">
              <a:rPr lang="en-US" altLang="zh-CN" smtClean="0"/>
              <a:pPr/>
              <a:t>92</a:t>
            </a:fld>
            <a:endParaRPr lang="en-US" altLang="zh-CN"/>
          </a:p>
        </p:txBody>
      </p:sp>
      <p:sp>
        <p:nvSpPr>
          <p:cNvPr id="71684" name="Rectangle 2"/>
          <p:cNvSpPr>
            <a:spLocks noGrp="1" noChangeArrowheads="1"/>
          </p:cNvSpPr>
          <p:nvPr>
            <p:ph type="title"/>
          </p:nvPr>
        </p:nvSpPr>
        <p:spPr/>
        <p:txBody>
          <a:bodyPr/>
          <a:lstStyle/>
          <a:p>
            <a:r>
              <a:rPr lang="zh-CN" altLang="en-US">
                <a:ea typeface="宋体" pitchFamily="2" charset="-122"/>
              </a:rPr>
              <a:t>典型错误案例分析（续）</a:t>
            </a:r>
          </a:p>
        </p:txBody>
      </p:sp>
      <p:sp>
        <p:nvSpPr>
          <p:cNvPr id="71685" name="Rectangle 3"/>
          <p:cNvSpPr>
            <a:spLocks noGrp="1" noChangeArrowheads="1"/>
          </p:cNvSpPr>
          <p:nvPr>
            <p:ph type="body" idx="1"/>
          </p:nvPr>
        </p:nvSpPr>
        <p:spPr>
          <a:xfrm>
            <a:off x="1305225" y="1053530"/>
            <a:ext cx="9484069" cy="4736609"/>
          </a:xfrm>
        </p:spPr>
        <p:txBody>
          <a:bodyPr/>
          <a:lstStyle/>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#include &lt;</a:t>
            </a:r>
            <a:r>
              <a:rPr lang="en-US" altLang="zh-CN" sz="2200" dirty="0" err="1">
                <a:latin typeface="Times New Roman" pitchFamily="18" charset="0"/>
                <a:ea typeface="宋体" pitchFamily="2" charset="-122"/>
                <a:cs typeface="Times New Roman" pitchFamily="18" charset="0"/>
              </a:rPr>
              <a:t>stdio.h</a:t>
            </a:r>
            <a:r>
              <a:rPr lang="en-US" altLang="zh-CN" sz="2200" dirty="0">
                <a:latin typeface="Times New Roman" pitchFamily="18" charset="0"/>
                <a:ea typeface="宋体" pitchFamily="2" charset="-122"/>
                <a:cs typeface="Times New Roman" pitchFamily="18" charset="0"/>
              </a:rPr>
              <a:t>&gt;</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char *insert(char *</a:t>
            </a:r>
            <a:r>
              <a:rPr lang="en-US" altLang="zh-CN" sz="2200" dirty="0" err="1">
                <a:latin typeface="Times New Roman" pitchFamily="18" charset="0"/>
                <a:ea typeface="宋体" pitchFamily="2" charset="-122"/>
                <a:cs typeface="Times New Roman" pitchFamily="18" charset="0"/>
              </a:rPr>
              <a:t>string,char</a:t>
            </a:r>
            <a:r>
              <a:rPr lang="en-US" altLang="zh-CN" sz="2200" dirty="0">
                <a:latin typeface="Times New Roman" pitchFamily="18" charset="0"/>
                <a:ea typeface="宋体" pitchFamily="2" charset="-122"/>
                <a:cs typeface="Times New Roman" pitchFamily="18" charset="0"/>
              </a:rPr>
              <a:t> c)</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a:t>
            </a:r>
            <a:r>
              <a:rPr lang="en-US" altLang="zh-CN" sz="2200" dirty="0" err="1">
                <a:latin typeface="Times New Roman" pitchFamily="18" charset="0"/>
                <a:ea typeface="宋体" pitchFamily="2" charset="-122"/>
                <a:cs typeface="Times New Roman" pitchFamily="18" charset="0"/>
              </a:rPr>
              <a:t>int</a:t>
            </a:r>
            <a:r>
              <a:rPr lang="en-US" altLang="zh-CN" sz="2200" dirty="0">
                <a:latin typeface="Times New Roman" pitchFamily="18" charset="0"/>
                <a:ea typeface="宋体" pitchFamily="2" charset="-122"/>
                <a:cs typeface="Times New Roman" pitchFamily="18" charset="0"/>
              </a:rPr>
              <a:t> i;</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char s[50];</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for(i=0;*string&lt;</a:t>
            </a:r>
            <a:r>
              <a:rPr lang="en-US" altLang="zh-CN" sz="2200" dirty="0" err="1">
                <a:latin typeface="Times New Roman" pitchFamily="18" charset="0"/>
                <a:ea typeface="宋体" pitchFamily="2" charset="-122"/>
                <a:cs typeface="Times New Roman" pitchFamily="18" charset="0"/>
              </a:rPr>
              <a:t>c;i</a:t>
            </a:r>
            <a:r>
              <a:rPr lang="en-US" altLang="zh-CN" sz="2200" dirty="0">
                <a:latin typeface="Times New Roman" pitchFamily="18" charset="0"/>
                <a:ea typeface="宋体" pitchFamily="2" charset="-122"/>
                <a:cs typeface="Times New Roman" pitchFamily="18" charset="0"/>
              </a:rPr>
              <a:t>++)</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s[i]=*string++;</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s[i++]=c;</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for(;*string!='\0';i++)</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s[i]=*string++;</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return s;</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void main()</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char s1[50],c;</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a:t>
            </a:r>
            <a:r>
              <a:rPr lang="en-US" altLang="zh-CN" sz="2200" dirty="0" err="1">
                <a:latin typeface="Times New Roman" pitchFamily="18" charset="0"/>
                <a:ea typeface="宋体" pitchFamily="2" charset="-122"/>
                <a:cs typeface="Times New Roman" pitchFamily="18" charset="0"/>
              </a:rPr>
              <a:t>scanf</a:t>
            </a:r>
            <a:r>
              <a:rPr lang="en-US" altLang="zh-CN" sz="2200" dirty="0">
                <a:latin typeface="Times New Roman" pitchFamily="18" charset="0"/>
                <a:ea typeface="宋体" pitchFamily="2" charset="-122"/>
                <a:cs typeface="Times New Roman" pitchFamily="18" charset="0"/>
              </a:rPr>
              <a:t>("%s\n",s1);</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a:t>
            </a:r>
            <a:r>
              <a:rPr lang="en-US" altLang="zh-CN" sz="2200" dirty="0" err="1">
                <a:latin typeface="Times New Roman" pitchFamily="18" charset="0"/>
                <a:ea typeface="宋体" pitchFamily="2" charset="-122"/>
                <a:cs typeface="Times New Roman" pitchFamily="18" charset="0"/>
              </a:rPr>
              <a:t>scanf</a:t>
            </a:r>
            <a:r>
              <a:rPr lang="en-US" altLang="zh-CN" sz="2200" dirty="0">
                <a:latin typeface="Times New Roman" pitchFamily="18" charset="0"/>
                <a:ea typeface="宋体" pitchFamily="2" charset="-122"/>
                <a:cs typeface="Times New Roman" pitchFamily="18" charset="0"/>
              </a:rPr>
              <a:t>("%</a:t>
            </a:r>
            <a:r>
              <a:rPr lang="en-US" altLang="zh-CN" sz="2200" dirty="0" err="1">
                <a:latin typeface="Times New Roman" pitchFamily="18" charset="0"/>
                <a:ea typeface="宋体" pitchFamily="2" charset="-122"/>
                <a:cs typeface="Times New Roman" pitchFamily="18" charset="0"/>
              </a:rPr>
              <a:t>c",&amp;c</a:t>
            </a:r>
            <a:r>
              <a:rPr lang="en-US" altLang="zh-CN" sz="2200" dirty="0">
                <a:latin typeface="Times New Roman" pitchFamily="18" charset="0"/>
                <a:ea typeface="宋体" pitchFamily="2" charset="-122"/>
                <a:cs typeface="Times New Roman" pitchFamily="18" charset="0"/>
              </a:rPr>
              <a:t>);</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    </a:t>
            </a:r>
            <a:r>
              <a:rPr lang="en-US" altLang="zh-CN" sz="2200" dirty="0" err="1">
                <a:latin typeface="Times New Roman" pitchFamily="18" charset="0"/>
                <a:ea typeface="宋体" pitchFamily="2" charset="-122"/>
                <a:cs typeface="Times New Roman" pitchFamily="18" charset="0"/>
              </a:rPr>
              <a:t>printf</a:t>
            </a:r>
            <a:r>
              <a:rPr lang="en-US" altLang="zh-CN" sz="2200" dirty="0">
                <a:latin typeface="Times New Roman" pitchFamily="18" charset="0"/>
                <a:ea typeface="宋体" pitchFamily="2" charset="-122"/>
                <a:cs typeface="Times New Roman" pitchFamily="18" charset="0"/>
              </a:rPr>
              <a:t>("%</a:t>
            </a:r>
            <a:r>
              <a:rPr lang="en-US" altLang="zh-CN" sz="2200" dirty="0" err="1">
                <a:latin typeface="Times New Roman" pitchFamily="18" charset="0"/>
                <a:ea typeface="宋体" pitchFamily="2" charset="-122"/>
                <a:cs typeface="Times New Roman" pitchFamily="18" charset="0"/>
              </a:rPr>
              <a:t>s",insert</a:t>
            </a:r>
            <a:r>
              <a:rPr lang="en-US" altLang="zh-CN" sz="2200" dirty="0">
                <a:latin typeface="Times New Roman" pitchFamily="18" charset="0"/>
                <a:ea typeface="宋体" pitchFamily="2" charset="-122"/>
                <a:cs typeface="Times New Roman" pitchFamily="18" charset="0"/>
              </a:rPr>
              <a:t>(s1,c));</a:t>
            </a:r>
          </a:p>
          <a:p>
            <a:pPr>
              <a:lnSpc>
                <a:spcPct val="70000"/>
              </a:lnSpc>
              <a:spcBef>
                <a:spcPts val="600"/>
              </a:spcBef>
              <a:buFont typeface="Wingdings" pitchFamily="2" charset="2"/>
              <a:buNone/>
            </a:pPr>
            <a:r>
              <a:rPr lang="en-US" altLang="zh-CN" sz="2200" dirty="0">
                <a:latin typeface="Times New Roman" pitchFamily="18" charset="0"/>
                <a:ea typeface="宋体" pitchFamily="2" charset="-122"/>
                <a:cs typeface="Times New Roman" pitchFamily="18" charset="0"/>
              </a:rPr>
              <a:t>}</a:t>
            </a:r>
          </a:p>
        </p:txBody>
      </p:sp>
      <p:sp>
        <p:nvSpPr>
          <p:cNvPr id="90117" name="Oval 5"/>
          <p:cNvSpPr>
            <a:spLocks noChangeArrowheads="1"/>
          </p:cNvSpPr>
          <p:nvPr/>
        </p:nvSpPr>
        <p:spPr bwMode="auto">
          <a:xfrm>
            <a:off x="2285926" y="2061642"/>
            <a:ext cx="669481" cy="674026"/>
          </a:xfrm>
          <a:prstGeom prst="ellipse">
            <a:avLst/>
          </a:prstGeom>
          <a:noFill/>
          <a:ln w="19050">
            <a:solidFill>
              <a:srgbClr val="FF0000"/>
            </a:solidFill>
            <a:round/>
            <a:headEnd/>
            <a:tailEnd/>
          </a:ln>
        </p:spPr>
        <p:txBody>
          <a:bodyPr wrap="square" lIns="108932" tIns="54466" rIns="108932" bIns="54466" anchor="ctr">
            <a:spAutoFit/>
          </a:bodyPr>
          <a:lstStyle/>
          <a:p>
            <a:endParaRPr lang="zh-CN" altLang="en-US"/>
          </a:p>
        </p:txBody>
      </p:sp>
      <p:sp>
        <p:nvSpPr>
          <p:cNvPr id="90118" name="Oval 6"/>
          <p:cNvSpPr>
            <a:spLocks noChangeArrowheads="1"/>
          </p:cNvSpPr>
          <p:nvPr/>
        </p:nvSpPr>
        <p:spPr bwMode="auto">
          <a:xfrm>
            <a:off x="1489569" y="3488979"/>
            <a:ext cx="2402237" cy="674026"/>
          </a:xfrm>
          <a:prstGeom prst="ellipse">
            <a:avLst/>
          </a:prstGeom>
          <a:noFill/>
          <a:ln w="19050">
            <a:solidFill>
              <a:srgbClr val="FF0000"/>
            </a:solidFill>
            <a:round/>
            <a:headEnd/>
            <a:tailEnd/>
          </a:ln>
        </p:spPr>
        <p:txBody>
          <a:bodyPr wrap="square" lIns="108932" tIns="54466" rIns="108932" bIns="54466" anchor="ctr">
            <a:spAutoFit/>
          </a:bodyPr>
          <a:lstStyle/>
          <a:p>
            <a:endParaRPr lang="zh-CN" altLang="en-US" dirty="0"/>
          </a:p>
        </p:txBody>
      </p:sp>
      <p:sp>
        <p:nvSpPr>
          <p:cNvPr id="90119" name="Oval 7"/>
          <p:cNvSpPr>
            <a:spLocks noChangeArrowheads="1"/>
          </p:cNvSpPr>
          <p:nvPr/>
        </p:nvSpPr>
        <p:spPr bwMode="auto">
          <a:xfrm>
            <a:off x="2501950" y="3993723"/>
            <a:ext cx="309441" cy="674026"/>
          </a:xfrm>
          <a:prstGeom prst="ellipse">
            <a:avLst/>
          </a:prstGeom>
          <a:noFill/>
          <a:ln w="19050">
            <a:solidFill>
              <a:srgbClr val="FF0000"/>
            </a:solidFill>
            <a:round/>
            <a:headEnd/>
            <a:tailEnd/>
          </a:ln>
        </p:spPr>
        <p:txBody>
          <a:bodyPr wrap="none" lIns="108932" tIns="54466" rIns="108932" bIns="54466" anchor="ctr">
            <a:spAutoFit/>
          </a:bodyPr>
          <a:lstStyle/>
          <a:p>
            <a:endParaRPr lang="zh-CN" altLang="en-US"/>
          </a:p>
        </p:txBody>
      </p:sp>
      <p:sp>
        <p:nvSpPr>
          <p:cNvPr id="90120" name="AutoShape 8"/>
          <p:cNvSpPr>
            <a:spLocks noChangeArrowheads="1"/>
          </p:cNvSpPr>
          <p:nvPr/>
        </p:nvSpPr>
        <p:spPr bwMode="auto">
          <a:xfrm>
            <a:off x="4948624" y="980958"/>
            <a:ext cx="3748284" cy="1008296"/>
          </a:xfrm>
          <a:prstGeom prst="cloudCallout">
            <a:avLst>
              <a:gd name="adj1" fmla="val -101818"/>
              <a:gd name="adj2" fmla="val 96959"/>
            </a:avLst>
          </a:prstGeom>
          <a:solidFill>
            <a:schemeClr val="accent1"/>
          </a:solidFill>
          <a:ln w="9525">
            <a:solidFill>
              <a:schemeClr val="tx1"/>
            </a:solidFill>
            <a:round/>
            <a:headEnd/>
            <a:tailEnd/>
          </a:ln>
        </p:spPr>
        <p:txBody>
          <a:bodyPr lIns="108932" tIns="54466" rIns="108932" bIns="54466"/>
          <a:lstStyle/>
          <a:p>
            <a:r>
              <a:rPr lang="zh-CN" altLang="en-US" dirty="0"/>
              <a:t>定义了一个局部数组</a:t>
            </a:r>
          </a:p>
        </p:txBody>
      </p:sp>
      <p:sp>
        <p:nvSpPr>
          <p:cNvPr id="90121" name="AutoShape 9"/>
          <p:cNvSpPr>
            <a:spLocks noChangeArrowheads="1"/>
          </p:cNvSpPr>
          <p:nvPr/>
        </p:nvSpPr>
        <p:spPr bwMode="auto">
          <a:xfrm>
            <a:off x="4180534" y="3358513"/>
            <a:ext cx="4516374" cy="1295700"/>
          </a:xfrm>
          <a:prstGeom prst="cloudCallout">
            <a:avLst>
              <a:gd name="adj1" fmla="val -65600"/>
              <a:gd name="adj2" fmla="val 2041"/>
            </a:avLst>
          </a:prstGeom>
          <a:solidFill>
            <a:schemeClr val="accent1"/>
          </a:solidFill>
          <a:ln w="9525">
            <a:solidFill>
              <a:schemeClr val="tx1"/>
            </a:solidFill>
            <a:round/>
            <a:headEnd/>
            <a:tailEnd/>
          </a:ln>
        </p:spPr>
        <p:txBody>
          <a:bodyPr lIns="108932" tIns="54466" rIns="108932" bIns="54466"/>
          <a:lstStyle/>
          <a:p>
            <a:r>
              <a:rPr lang="zh-CN" altLang="en-US" dirty="0"/>
              <a:t>该循环没有复制</a:t>
            </a:r>
            <a:r>
              <a:rPr lang="en-US" altLang="zh-CN" dirty="0"/>
              <a:t>\0</a:t>
            </a:r>
            <a:r>
              <a:rPr lang="zh-CN" altLang="en-US" dirty="0"/>
              <a:t>。字符数组</a:t>
            </a:r>
            <a:r>
              <a:rPr lang="en-US" altLang="zh-CN" dirty="0"/>
              <a:t>s</a:t>
            </a:r>
            <a:r>
              <a:rPr lang="zh-CN" altLang="en-US" dirty="0"/>
              <a:t>没有</a:t>
            </a:r>
            <a:r>
              <a:rPr lang="en-US" altLang="zh-CN" dirty="0"/>
              <a:t>\0</a:t>
            </a:r>
          </a:p>
        </p:txBody>
      </p:sp>
      <p:sp>
        <p:nvSpPr>
          <p:cNvPr id="90122" name="AutoShape 10"/>
          <p:cNvSpPr>
            <a:spLocks noChangeArrowheads="1"/>
          </p:cNvSpPr>
          <p:nvPr/>
        </p:nvSpPr>
        <p:spPr bwMode="auto">
          <a:xfrm>
            <a:off x="4564049" y="4509546"/>
            <a:ext cx="4517434" cy="1657735"/>
          </a:xfrm>
          <a:prstGeom prst="cloudCallout">
            <a:avLst>
              <a:gd name="adj1" fmla="val -93884"/>
              <a:gd name="adj2" fmla="val -58596"/>
            </a:avLst>
          </a:prstGeom>
          <a:solidFill>
            <a:schemeClr val="accent1"/>
          </a:solidFill>
          <a:ln w="9525">
            <a:solidFill>
              <a:schemeClr val="tx1"/>
            </a:solidFill>
            <a:round/>
            <a:headEnd/>
            <a:tailEnd/>
          </a:ln>
        </p:spPr>
        <p:txBody>
          <a:bodyPr lIns="108932" tIns="54466" rIns="108932" bIns="54466"/>
          <a:lstStyle/>
          <a:p>
            <a:r>
              <a:rPr lang="zh-CN" altLang="en-US"/>
              <a:t>不能返回一个局部数组。因为它的生存期为当前函数。</a:t>
            </a:r>
          </a:p>
        </p:txBody>
      </p:sp>
      <p:sp>
        <p:nvSpPr>
          <p:cNvPr id="90123" name="Text Box 11"/>
          <p:cNvSpPr txBox="1">
            <a:spLocks noChangeArrowheads="1"/>
          </p:cNvSpPr>
          <p:nvPr/>
        </p:nvSpPr>
        <p:spPr bwMode="auto">
          <a:xfrm>
            <a:off x="7159674" y="2637448"/>
            <a:ext cx="5045032" cy="4865144"/>
          </a:xfrm>
          <a:prstGeom prst="rect">
            <a:avLst/>
          </a:prstGeom>
          <a:solidFill>
            <a:schemeClr val="folHlink"/>
          </a:solidFill>
          <a:ln w="9525">
            <a:noFill/>
            <a:miter lim="800000"/>
            <a:headEnd/>
            <a:tailEnd/>
          </a:ln>
        </p:spPr>
        <p:txBody>
          <a:bodyPr lIns="108932" tIns="54466" rIns="108932" bIns="54466">
            <a:spAutoFit/>
          </a:bodyPr>
          <a:lstStyle/>
          <a:p>
            <a:r>
              <a:rPr lang="zh-CN" altLang="en-US" sz="2100">
                <a:solidFill>
                  <a:srgbClr val="0033CC"/>
                </a:solidFill>
              </a:rPr>
              <a:t>修改正确后</a:t>
            </a:r>
            <a:r>
              <a:rPr lang="en-US" altLang="zh-CN" sz="2100">
                <a:solidFill>
                  <a:srgbClr val="0033CC"/>
                </a:solidFill>
              </a:rPr>
              <a:t>:</a:t>
            </a:r>
          </a:p>
          <a:p>
            <a:r>
              <a:rPr lang="en-US" altLang="zh-CN" sz="2100"/>
              <a:t>char *insert(char *string,char c)</a:t>
            </a:r>
          </a:p>
          <a:p>
            <a:r>
              <a:rPr lang="en-US" altLang="zh-CN" sz="2100"/>
              <a:t>{</a:t>
            </a:r>
          </a:p>
          <a:p>
            <a:r>
              <a:rPr lang="en-US" altLang="zh-CN" sz="2100"/>
              <a:t>    int i;</a:t>
            </a:r>
          </a:p>
          <a:p>
            <a:r>
              <a:rPr lang="en-US" altLang="zh-CN" sz="2100"/>
              <a:t>    </a:t>
            </a:r>
            <a:r>
              <a:rPr lang="en-US" altLang="zh-CN" sz="2100">
                <a:solidFill>
                  <a:schemeClr val="accent2"/>
                </a:solidFill>
              </a:rPr>
              <a:t>char *s;</a:t>
            </a:r>
          </a:p>
          <a:p>
            <a:r>
              <a:rPr lang="en-US" altLang="zh-CN" sz="2100">
                <a:solidFill>
                  <a:schemeClr val="accent2"/>
                </a:solidFill>
              </a:rPr>
              <a:t>    s = (char *)malloc(50);</a:t>
            </a:r>
          </a:p>
          <a:p>
            <a:r>
              <a:rPr lang="en-US" altLang="zh-CN" sz="2100"/>
              <a:t>    for(i=0;*string&lt;c;i++)</a:t>
            </a:r>
          </a:p>
          <a:p>
            <a:r>
              <a:rPr lang="en-US" altLang="zh-CN" sz="2100"/>
              <a:t>        s[i]=*string++;</a:t>
            </a:r>
          </a:p>
          <a:p>
            <a:r>
              <a:rPr lang="en-US" altLang="zh-CN" sz="2100"/>
              <a:t>    s[i++]=c;</a:t>
            </a:r>
          </a:p>
          <a:p>
            <a:r>
              <a:rPr lang="en-US" altLang="zh-CN" sz="2100"/>
              <a:t>    </a:t>
            </a:r>
            <a:r>
              <a:rPr lang="en-US" altLang="zh-CN" sz="2100">
                <a:solidFill>
                  <a:schemeClr val="accent2"/>
                </a:solidFill>
              </a:rPr>
              <a:t>for(;(s[i]=*string++)!='\0';i++)</a:t>
            </a:r>
          </a:p>
          <a:p>
            <a:r>
              <a:rPr lang="en-US" altLang="zh-CN" sz="2100">
                <a:solidFill>
                  <a:schemeClr val="accent2"/>
                </a:solidFill>
              </a:rPr>
              <a:t>        ;</a:t>
            </a:r>
          </a:p>
          <a:p>
            <a:r>
              <a:rPr lang="en-US" altLang="zh-CN" sz="2100"/>
              <a:t>    return s;</a:t>
            </a:r>
          </a:p>
          <a:p>
            <a:r>
              <a:rPr lang="en-US" altLang="zh-CN" sz="2100"/>
              <a:t>}</a:t>
            </a:r>
          </a:p>
          <a:p>
            <a:pPr>
              <a:spcBef>
                <a:spcPct val="50000"/>
              </a:spcBef>
            </a:pPr>
            <a:endParaRPr lang="en-US" altLang="zh-CN"/>
          </a:p>
        </p:txBody>
      </p:sp>
      <p:sp>
        <p:nvSpPr>
          <p:cNvPr id="90124" name="Text Box 12"/>
          <p:cNvSpPr txBox="1">
            <a:spLocks noChangeArrowheads="1"/>
          </p:cNvSpPr>
          <p:nvPr/>
        </p:nvSpPr>
        <p:spPr bwMode="auto">
          <a:xfrm>
            <a:off x="7159674" y="2061642"/>
            <a:ext cx="5045032" cy="4849755"/>
          </a:xfrm>
          <a:prstGeom prst="rect">
            <a:avLst/>
          </a:prstGeom>
          <a:solidFill>
            <a:srgbClr val="00CCFF"/>
          </a:solidFill>
          <a:ln w="9525">
            <a:noFill/>
            <a:miter lim="800000"/>
            <a:headEnd/>
            <a:tailEnd/>
          </a:ln>
        </p:spPr>
        <p:txBody>
          <a:bodyPr lIns="108932" tIns="54466" rIns="108932" bIns="54466">
            <a:spAutoFit/>
          </a:bodyPr>
          <a:lstStyle/>
          <a:p>
            <a:r>
              <a:rPr lang="zh-CN" altLang="en-US" sz="2200" dirty="0">
                <a:solidFill>
                  <a:srgbClr val="0033CC"/>
                </a:solidFill>
              </a:rPr>
              <a:t>或</a:t>
            </a:r>
            <a:r>
              <a:rPr lang="en-US" altLang="zh-CN" sz="2200" dirty="0">
                <a:solidFill>
                  <a:srgbClr val="0033CC"/>
                </a:solidFill>
              </a:rPr>
              <a:t>:</a:t>
            </a:r>
          </a:p>
          <a:p>
            <a:r>
              <a:rPr lang="en-US" altLang="zh-CN" sz="2200" dirty="0"/>
              <a:t>char *insert(char *</a:t>
            </a:r>
            <a:r>
              <a:rPr lang="en-US" altLang="zh-CN" sz="2200" dirty="0" err="1"/>
              <a:t>string,char</a:t>
            </a:r>
            <a:r>
              <a:rPr lang="en-US" altLang="zh-CN" sz="2200" dirty="0"/>
              <a:t> c)</a:t>
            </a:r>
          </a:p>
          <a:p>
            <a:r>
              <a:rPr lang="en-US" altLang="zh-CN" sz="2200" dirty="0"/>
              <a:t>{</a:t>
            </a:r>
          </a:p>
          <a:p>
            <a:r>
              <a:rPr lang="en-US" altLang="zh-CN" sz="2200" dirty="0"/>
              <a:t>    </a:t>
            </a:r>
            <a:r>
              <a:rPr lang="en-US" altLang="zh-CN" sz="2200" dirty="0" err="1"/>
              <a:t>int</a:t>
            </a:r>
            <a:r>
              <a:rPr lang="en-US" altLang="zh-CN" sz="2200" dirty="0"/>
              <a:t> i;</a:t>
            </a:r>
          </a:p>
          <a:p>
            <a:r>
              <a:rPr lang="en-US" altLang="zh-CN" sz="2200" dirty="0"/>
              <a:t>    char s[50], </a:t>
            </a:r>
            <a:r>
              <a:rPr lang="en-US" altLang="zh-CN" sz="2200" dirty="0">
                <a:solidFill>
                  <a:schemeClr val="accent2"/>
                </a:solidFill>
              </a:rPr>
              <a:t>*s1=string</a:t>
            </a:r>
            <a:r>
              <a:rPr lang="en-US" altLang="zh-CN" sz="2200" dirty="0"/>
              <a:t>;</a:t>
            </a:r>
          </a:p>
          <a:p>
            <a:r>
              <a:rPr lang="en-US" altLang="zh-CN" sz="2200" dirty="0">
                <a:solidFill>
                  <a:schemeClr val="accent2"/>
                </a:solidFill>
              </a:rPr>
              <a:t>    </a:t>
            </a:r>
            <a:r>
              <a:rPr lang="en-US" altLang="zh-CN" sz="2200" dirty="0"/>
              <a:t>for(i=0;*s1&lt;</a:t>
            </a:r>
            <a:r>
              <a:rPr lang="en-US" altLang="zh-CN" sz="2200" dirty="0" err="1"/>
              <a:t>c;i</a:t>
            </a:r>
            <a:r>
              <a:rPr lang="en-US" altLang="zh-CN" sz="2200" dirty="0"/>
              <a:t>++)</a:t>
            </a:r>
          </a:p>
          <a:p>
            <a:r>
              <a:rPr lang="en-US" altLang="zh-CN" sz="2200" dirty="0"/>
              <a:t>        s[i]=*s1++;</a:t>
            </a:r>
          </a:p>
          <a:p>
            <a:r>
              <a:rPr lang="en-US" altLang="zh-CN" sz="2200" dirty="0"/>
              <a:t>    s[i++]=c;</a:t>
            </a:r>
          </a:p>
          <a:p>
            <a:r>
              <a:rPr lang="en-US" altLang="zh-CN" sz="2200" dirty="0"/>
              <a:t>    </a:t>
            </a:r>
            <a:r>
              <a:rPr lang="en-US" altLang="zh-CN" sz="2200" dirty="0">
                <a:solidFill>
                  <a:schemeClr val="accent2"/>
                </a:solidFill>
              </a:rPr>
              <a:t>for(;(s[i]=*s1++)!='\0';i++)</a:t>
            </a:r>
          </a:p>
          <a:p>
            <a:r>
              <a:rPr lang="en-US" altLang="zh-CN" sz="2200" dirty="0">
                <a:solidFill>
                  <a:schemeClr val="accent2"/>
                </a:solidFill>
              </a:rPr>
              <a:t>        ;</a:t>
            </a:r>
          </a:p>
          <a:p>
            <a:r>
              <a:rPr lang="en-US" altLang="zh-CN" sz="2200" dirty="0">
                <a:solidFill>
                  <a:schemeClr val="accent2"/>
                </a:solidFill>
              </a:rPr>
              <a:t>    for(i=0;(string[i]=s[i])!=‘\0’;i++)</a:t>
            </a:r>
          </a:p>
          <a:p>
            <a:r>
              <a:rPr lang="en-US" altLang="zh-CN" sz="2200" dirty="0">
                <a:solidFill>
                  <a:schemeClr val="accent2"/>
                </a:solidFill>
              </a:rPr>
              <a:t>        ; </a:t>
            </a:r>
          </a:p>
          <a:p>
            <a:r>
              <a:rPr lang="en-US" altLang="zh-CN" sz="2200" dirty="0"/>
              <a:t>    return </a:t>
            </a:r>
            <a:r>
              <a:rPr lang="en-US" altLang="zh-CN" sz="2200" dirty="0">
                <a:solidFill>
                  <a:schemeClr val="accent2"/>
                </a:solidFill>
              </a:rPr>
              <a:t>string</a:t>
            </a:r>
            <a:r>
              <a:rPr lang="en-US" altLang="zh-CN" sz="2200" dirty="0"/>
              <a:t>;</a:t>
            </a:r>
          </a:p>
          <a:p>
            <a:r>
              <a:rPr lang="en-US" altLang="zh-CN" sz="2200" dirty="0"/>
              <a:t>}</a:t>
            </a:r>
          </a:p>
        </p:txBody>
      </p:sp>
    </p:spTree>
    <p:extLst>
      <p:ext uri="{BB962C8B-B14F-4D97-AF65-F5344CB8AC3E}">
        <p14:creationId xmlns:p14="http://schemas.microsoft.com/office/powerpoint/2010/main" val="300765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blinds(horizontal)">
                                      <p:cBhvr>
                                        <p:cTn id="7" dur="500"/>
                                        <p:tgtEl>
                                          <p:spTgt spid="901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20"/>
                                        </p:tgtEl>
                                        <p:attrNameLst>
                                          <p:attrName>style.visibility</p:attrName>
                                        </p:attrNameLst>
                                      </p:cBhvr>
                                      <p:to>
                                        <p:strVal val="visible"/>
                                      </p:to>
                                    </p:set>
                                    <p:animEffect transition="in" filter="blinds(horizontal)">
                                      <p:cBhvr>
                                        <p:cTn id="12" dur="500"/>
                                        <p:tgtEl>
                                          <p:spTgt spid="901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118"/>
                                        </p:tgtEl>
                                        <p:attrNameLst>
                                          <p:attrName>style.visibility</p:attrName>
                                        </p:attrNameLst>
                                      </p:cBhvr>
                                      <p:to>
                                        <p:strVal val="visible"/>
                                      </p:to>
                                    </p:set>
                                    <p:animEffect transition="in" filter="blinds(horizontal)">
                                      <p:cBhvr>
                                        <p:cTn id="17" dur="500"/>
                                        <p:tgtEl>
                                          <p:spTgt spid="901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121"/>
                                        </p:tgtEl>
                                        <p:attrNameLst>
                                          <p:attrName>style.visibility</p:attrName>
                                        </p:attrNameLst>
                                      </p:cBhvr>
                                      <p:to>
                                        <p:strVal val="visible"/>
                                      </p:to>
                                    </p:set>
                                    <p:animEffect transition="in" filter="blinds(horizontal)">
                                      <p:cBhvr>
                                        <p:cTn id="22" dur="500"/>
                                        <p:tgtEl>
                                          <p:spTgt spid="901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119"/>
                                        </p:tgtEl>
                                        <p:attrNameLst>
                                          <p:attrName>style.visibility</p:attrName>
                                        </p:attrNameLst>
                                      </p:cBhvr>
                                      <p:to>
                                        <p:strVal val="visible"/>
                                      </p:to>
                                    </p:set>
                                    <p:animEffect transition="in" filter="blinds(horizontal)">
                                      <p:cBhvr>
                                        <p:cTn id="27" dur="500"/>
                                        <p:tgtEl>
                                          <p:spTgt spid="901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0122"/>
                                        </p:tgtEl>
                                        <p:attrNameLst>
                                          <p:attrName>style.visibility</p:attrName>
                                        </p:attrNameLst>
                                      </p:cBhvr>
                                      <p:to>
                                        <p:strVal val="visible"/>
                                      </p:to>
                                    </p:set>
                                    <p:animEffect transition="in" filter="blinds(horizontal)">
                                      <p:cBhvr>
                                        <p:cTn id="32" dur="500"/>
                                        <p:tgtEl>
                                          <p:spTgt spid="901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0123"/>
                                        </p:tgtEl>
                                        <p:attrNameLst>
                                          <p:attrName>style.visibility</p:attrName>
                                        </p:attrNameLst>
                                      </p:cBhvr>
                                      <p:to>
                                        <p:strVal val="visible"/>
                                      </p:to>
                                    </p:set>
                                    <p:animEffect transition="in" filter="blinds(horizontal)">
                                      <p:cBhvr>
                                        <p:cTn id="37" dur="500"/>
                                        <p:tgtEl>
                                          <p:spTgt spid="901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0124"/>
                                        </p:tgtEl>
                                        <p:attrNameLst>
                                          <p:attrName>style.visibility</p:attrName>
                                        </p:attrNameLst>
                                      </p:cBhvr>
                                      <p:to>
                                        <p:strVal val="visible"/>
                                      </p:to>
                                    </p:set>
                                    <p:animEffect transition="in" filter="blinds(horizontal)">
                                      <p:cBhvr>
                                        <p:cTn id="42"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p:bldP spid="90118" grpId="0" animBg="1"/>
      <p:bldP spid="90119" grpId="0" animBg="1"/>
      <p:bldP spid="90120" grpId="0" animBg="1"/>
      <p:bldP spid="90121" grpId="0" animBg="1"/>
      <p:bldP spid="90122" grpId="0" animBg="1"/>
      <p:bldP spid="90123" grpId="0" animBg="1"/>
      <p:bldP spid="9012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ea typeface="宋体" pitchFamily="2" charset="-122"/>
              </a:rPr>
              <a:t>典型错误案例分析（续）</a:t>
            </a:r>
          </a:p>
        </p:txBody>
      </p:sp>
      <p:sp>
        <p:nvSpPr>
          <p:cNvPr id="72708" name="灯片编号占位符 4"/>
          <p:cNvSpPr>
            <a:spLocks noGrp="1"/>
          </p:cNvSpPr>
          <p:nvPr>
            <p:ph type="sldNum" sz="quarter" idx="11"/>
          </p:nvPr>
        </p:nvSpPr>
        <p:spPr>
          <a:noFill/>
        </p:spPr>
        <p:txBody>
          <a:bodyPr/>
          <a:lstStyle/>
          <a:p>
            <a:fld id="{354D97E1-DFEF-4503-B15E-7B932741433B}" type="slidenum">
              <a:rPr lang="en-US" altLang="zh-CN" smtClean="0"/>
              <a:pPr/>
              <a:t>93</a:t>
            </a:fld>
            <a:endParaRPr lang="en-US" altLang="zh-CN"/>
          </a:p>
        </p:txBody>
      </p:sp>
      <p:sp>
        <p:nvSpPr>
          <p:cNvPr id="6" name="矩形 5"/>
          <p:cNvSpPr/>
          <p:nvPr/>
        </p:nvSpPr>
        <p:spPr>
          <a:xfrm>
            <a:off x="6" y="-12091"/>
            <a:ext cx="7182974" cy="6610237"/>
          </a:xfrm>
          <a:prstGeom prst="rect">
            <a:avLst/>
          </a:prstGeom>
          <a:solidFill>
            <a:schemeClr val="bg2">
              <a:lumMod val="20000"/>
              <a:lumOff val="80000"/>
            </a:schemeClr>
          </a:solidFill>
        </p:spPr>
        <p:txBody>
          <a:bodyPr lIns="108932" tIns="54466" rIns="108932" bIns="54466">
            <a:spAutoFit/>
          </a:bodyPr>
          <a:lstStyle/>
          <a:p>
            <a:pPr>
              <a:lnSpc>
                <a:spcPct val="80000"/>
              </a:lnSpc>
              <a:defRPr/>
            </a:pPr>
            <a:r>
              <a:rPr lang="en-US" altLang="zh-CN" b="0" dirty="0">
                <a:latin typeface="Times New Roman" pitchFamily="18" charset="0"/>
                <a:cs typeface="Times New Roman" pitchFamily="18" charset="0"/>
              </a:rPr>
              <a:t>#include&lt;</a:t>
            </a:r>
            <a:r>
              <a:rPr lang="en-US" altLang="zh-CN" b="0" dirty="0" err="1">
                <a:latin typeface="Times New Roman" pitchFamily="18" charset="0"/>
                <a:cs typeface="Times New Roman" pitchFamily="18" charset="0"/>
              </a:rPr>
              <a:t>stdio.h</a:t>
            </a:r>
            <a:r>
              <a:rPr lang="en-US" altLang="zh-CN" b="0" dirty="0">
                <a:latin typeface="Times New Roman" pitchFamily="18" charset="0"/>
                <a:cs typeface="Times New Roman" pitchFamily="18" charset="0"/>
              </a:rPr>
              <a:t>&gt;  //</a:t>
            </a:r>
            <a:r>
              <a:rPr lang="zh-CN" altLang="en-US" b="0" dirty="0">
                <a:latin typeface="Times New Roman" pitchFamily="18" charset="0"/>
                <a:cs typeface="Times New Roman" pitchFamily="18" charset="0"/>
              </a:rPr>
              <a:t>作业单词排序</a:t>
            </a:r>
            <a:endParaRPr lang="en-US" altLang="zh-CN" b="0" dirty="0">
              <a:latin typeface="Times New Roman" pitchFamily="18" charset="0"/>
              <a:cs typeface="Times New Roman" pitchFamily="18" charset="0"/>
            </a:endParaRPr>
          </a:p>
          <a:p>
            <a:pPr>
              <a:lnSpc>
                <a:spcPct val="80000"/>
              </a:lnSpc>
              <a:defRPr/>
            </a:pPr>
            <a:r>
              <a:rPr lang="en-US" altLang="zh-CN" b="0" dirty="0">
                <a:latin typeface="Times New Roman" pitchFamily="18" charset="0"/>
                <a:cs typeface="Times New Roman" pitchFamily="18" charset="0"/>
              </a:rPr>
              <a:t>#include&lt;</a:t>
            </a:r>
            <a:r>
              <a:rPr lang="en-US" altLang="zh-CN" b="0" dirty="0" err="1">
                <a:latin typeface="Times New Roman" pitchFamily="18" charset="0"/>
                <a:cs typeface="Times New Roman" pitchFamily="18" charset="0"/>
              </a:rPr>
              <a:t>stdlib.h</a:t>
            </a:r>
            <a:r>
              <a:rPr lang="en-US" altLang="zh-CN" b="0" dirty="0">
                <a:latin typeface="Times New Roman" pitchFamily="18" charset="0"/>
                <a:cs typeface="Times New Roman" pitchFamily="18" charset="0"/>
              </a:rPr>
              <a:t>&gt;</a:t>
            </a:r>
          </a:p>
          <a:p>
            <a:pPr>
              <a:lnSpc>
                <a:spcPct val="80000"/>
              </a:lnSpc>
              <a:defRPr/>
            </a:pPr>
            <a:r>
              <a:rPr lang="en-US" altLang="zh-CN" b="0" dirty="0">
                <a:latin typeface="Times New Roman" pitchFamily="18" charset="0"/>
                <a:cs typeface="Times New Roman" pitchFamily="18" charset="0"/>
              </a:rPr>
              <a:t>#include&lt;</a:t>
            </a:r>
            <a:r>
              <a:rPr lang="en-US" altLang="zh-CN" b="0" dirty="0" err="1">
                <a:latin typeface="Times New Roman" pitchFamily="18" charset="0"/>
                <a:cs typeface="Times New Roman" pitchFamily="18" charset="0"/>
              </a:rPr>
              <a:t>string.h</a:t>
            </a:r>
            <a:r>
              <a:rPr lang="en-US" altLang="zh-CN" b="0" dirty="0">
                <a:latin typeface="Times New Roman" pitchFamily="18" charset="0"/>
                <a:cs typeface="Times New Roman" pitchFamily="18" charset="0"/>
              </a:rPr>
              <a:t>&gt;</a:t>
            </a:r>
          </a:p>
          <a:p>
            <a:pPr>
              <a:lnSpc>
                <a:spcPct val="80000"/>
              </a:lnSpc>
              <a:defRPr/>
            </a:pPr>
            <a:r>
              <a:rPr lang="en-US" altLang="zh-CN" b="0" dirty="0" err="1">
                <a:latin typeface="Times New Roman" pitchFamily="18" charset="0"/>
                <a:cs typeface="Times New Roman" pitchFamily="18" charset="0"/>
              </a:rPr>
              <a:t>int</a:t>
            </a:r>
            <a:r>
              <a:rPr lang="en-US" altLang="zh-CN" b="0" dirty="0">
                <a:latin typeface="Times New Roman" pitchFamily="18" charset="0"/>
                <a:cs typeface="Times New Roman" pitchFamily="18" charset="0"/>
              </a:rPr>
              <a:t> main (</a:t>
            </a:r>
            <a:r>
              <a:rPr lang="en-US" altLang="zh-CN" b="0" dirty="0" err="1">
                <a:latin typeface="Times New Roman" pitchFamily="18" charset="0"/>
                <a:cs typeface="Times New Roman" pitchFamily="18" charset="0"/>
              </a:rPr>
              <a:t>int</a:t>
            </a: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argc,char</a:t>
            </a: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argv</a:t>
            </a:r>
            <a:r>
              <a:rPr lang="en-US" altLang="zh-CN" b="0" dirty="0">
                <a:latin typeface="Times New Roman" pitchFamily="18" charset="0"/>
                <a:cs typeface="Times New Roman" pitchFamily="18" charset="0"/>
              </a:rPr>
              <a:t>[])</a:t>
            </a:r>
          </a:p>
          <a:p>
            <a:pPr>
              <a:lnSpc>
                <a:spcPct val="80000"/>
              </a:lnSpc>
              <a:defRPr/>
            </a:pPr>
            <a:r>
              <a:rPr lang="en-US" altLang="zh-CN" b="0" dirty="0">
                <a:latin typeface="Times New Roman" pitchFamily="18" charset="0"/>
                <a:cs typeface="Times New Roman" pitchFamily="18" charset="0"/>
              </a:rPr>
              <a:t>{</a:t>
            </a:r>
          </a:p>
          <a:p>
            <a:pPr>
              <a:lnSpc>
                <a:spcPct val="80000"/>
              </a:lnSpc>
              <a:defRPr/>
            </a:pP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int</a:t>
            </a: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n,i</a:t>
            </a:r>
            <a:r>
              <a:rPr lang="en-US" altLang="zh-CN" b="0" dirty="0">
                <a:latin typeface="Times New Roman" pitchFamily="18" charset="0"/>
                <a:cs typeface="Times New Roman" pitchFamily="18" charset="0"/>
              </a:rPr>
              <a:t>=0,j=0,k,t,m;</a:t>
            </a:r>
          </a:p>
          <a:p>
            <a:pPr>
              <a:lnSpc>
                <a:spcPct val="80000"/>
              </a:lnSpc>
              <a:defRPr/>
            </a:pPr>
            <a:r>
              <a:rPr lang="en-US" altLang="zh-CN" b="0" dirty="0">
                <a:latin typeface="Times New Roman" pitchFamily="18" charset="0"/>
                <a:cs typeface="Times New Roman" pitchFamily="18" charset="0"/>
              </a:rPr>
              <a:t>     char c;</a:t>
            </a:r>
          </a:p>
          <a:p>
            <a:pPr>
              <a:lnSpc>
                <a:spcPct val="80000"/>
              </a:lnSpc>
              <a:defRPr/>
            </a:pPr>
            <a:r>
              <a:rPr lang="en-US" altLang="zh-CN" b="0" dirty="0">
                <a:latin typeface="Times New Roman" pitchFamily="18" charset="0"/>
                <a:cs typeface="Times New Roman" pitchFamily="18" charset="0"/>
              </a:rPr>
              <a:t>     char s[1024][100];</a:t>
            </a:r>
          </a:p>
          <a:p>
            <a:pPr>
              <a:lnSpc>
                <a:spcPct val="80000"/>
              </a:lnSpc>
              <a:defRPr/>
            </a:pPr>
            <a:r>
              <a:rPr lang="en-US" altLang="zh-CN" b="0" dirty="0">
                <a:latin typeface="Times New Roman" pitchFamily="18" charset="0"/>
                <a:cs typeface="Times New Roman" pitchFamily="18" charset="0"/>
              </a:rPr>
              <a:t>     FILE *in ,*out ;</a:t>
            </a:r>
          </a:p>
          <a:p>
            <a:pPr>
              <a:lnSpc>
                <a:spcPct val="80000"/>
              </a:lnSpc>
              <a:defRPr/>
            </a:pPr>
            <a:r>
              <a:rPr lang="en-US" altLang="zh-CN" b="0" dirty="0">
                <a:latin typeface="Times New Roman" pitchFamily="18" charset="0"/>
                <a:cs typeface="Times New Roman" pitchFamily="18" charset="0"/>
              </a:rPr>
              <a:t>     in = </a:t>
            </a:r>
            <a:r>
              <a:rPr lang="en-US" altLang="zh-CN" b="0" dirty="0" err="1">
                <a:latin typeface="Times New Roman" pitchFamily="18" charset="0"/>
                <a:cs typeface="Times New Roman" pitchFamily="18" charset="0"/>
              </a:rPr>
              <a:t>fopen</a:t>
            </a: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argv</a:t>
            </a:r>
            <a:r>
              <a:rPr lang="en-US" altLang="zh-CN" b="0" dirty="0">
                <a:latin typeface="Times New Roman" pitchFamily="18" charset="0"/>
                <a:cs typeface="Times New Roman" pitchFamily="18" charset="0"/>
              </a:rPr>
              <a:t>[1],"r");</a:t>
            </a:r>
          </a:p>
          <a:p>
            <a:pPr>
              <a:lnSpc>
                <a:spcPct val="80000"/>
              </a:lnSpc>
              <a:defRPr/>
            </a:pPr>
            <a:r>
              <a:rPr lang="en-US" altLang="zh-CN" b="0" dirty="0">
                <a:latin typeface="Times New Roman" pitchFamily="18" charset="0"/>
                <a:cs typeface="Times New Roman" pitchFamily="18" charset="0"/>
              </a:rPr>
              <a:t>     out = </a:t>
            </a:r>
            <a:r>
              <a:rPr lang="en-US" altLang="zh-CN" b="0" dirty="0" err="1">
                <a:latin typeface="Times New Roman" pitchFamily="18" charset="0"/>
                <a:cs typeface="Times New Roman" pitchFamily="18" charset="0"/>
              </a:rPr>
              <a:t>fopen</a:t>
            </a: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argv</a:t>
            </a:r>
            <a:r>
              <a:rPr lang="en-US" altLang="zh-CN" b="0" dirty="0">
                <a:latin typeface="Times New Roman" pitchFamily="18" charset="0"/>
                <a:cs typeface="Times New Roman" pitchFamily="18" charset="0"/>
              </a:rPr>
              <a:t>[2],"w");</a:t>
            </a:r>
          </a:p>
          <a:p>
            <a:pPr>
              <a:lnSpc>
                <a:spcPct val="80000"/>
              </a:lnSpc>
              <a:defRPr/>
            </a:pPr>
            <a:r>
              <a:rPr lang="en-US" altLang="zh-CN" b="0" dirty="0">
                <a:latin typeface="Times New Roman" pitchFamily="18" charset="0"/>
                <a:cs typeface="Times New Roman" pitchFamily="18" charset="0"/>
              </a:rPr>
              <a:t>     while ((c=</a:t>
            </a:r>
            <a:r>
              <a:rPr lang="en-US" altLang="zh-CN" b="0" dirty="0" err="1">
                <a:latin typeface="Times New Roman" pitchFamily="18" charset="0"/>
                <a:cs typeface="Times New Roman" pitchFamily="18" charset="0"/>
              </a:rPr>
              <a:t>fgetc</a:t>
            </a:r>
            <a:r>
              <a:rPr lang="en-US" altLang="zh-CN" b="0" dirty="0">
                <a:latin typeface="Times New Roman" pitchFamily="18" charset="0"/>
                <a:cs typeface="Times New Roman" pitchFamily="18" charset="0"/>
              </a:rPr>
              <a:t>(in) )!= EOF)</a:t>
            </a:r>
          </a:p>
          <a:p>
            <a:pPr>
              <a:lnSpc>
                <a:spcPct val="80000"/>
              </a:lnSpc>
              <a:defRPr/>
            </a:pPr>
            <a:r>
              <a:rPr lang="en-US" altLang="zh-CN" b="0" dirty="0">
                <a:latin typeface="Times New Roman" pitchFamily="18" charset="0"/>
                <a:cs typeface="Times New Roman" pitchFamily="18" charset="0"/>
              </a:rPr>
              <a:t>     {</a:t>
            </a:r>
          </a:p>
          <a:p>
            <a:pPr>
              <a:lnSpc>
                <a:spcPct val="80000"/>
              </a:lnSpc>
              <a:defRPr/>
            </a:pPr>
            <a:r>
              <a:rPr lang="en-US" altLang="zh-CN" b="0" dirty="0">
                <a:latin typeface="Times New Roman" pitchFamily="18" charset="0"/>
                <a:cs typeface="Times New Roman" pitchFamily="18" charset="0"/>
              </a:rPr>
              <a:t>           if (c == ‘ ’)</a:t>
            </a:r>
            <a:endParaRPr lang="en-US" altLang="zh-CN" dirty="0">
              <a:solidFill>
                <a:srgbClr val="FF0000"/>
              </a:solidFill>
              <a:latin typeface="Times New Roman" pitchFamily="18" charset="0"/>
              <a:cs typeface="Times New Roman" pitchFamily="18" charset="0"/>
            </a:endParaRPr>
          </a:p>
          <a:p>
            <a:pPr>
              <a:lnSpc>
                <a:spcPct val="80000"/>
              </a:lnSpc>
              <a:defRPr/>
            </a:pPr>
            <a:r>
              <a:rPr lang="en-US" altLang="zh-CN" b="0" dirty="0">
                <a:latin typeface="Times New Roman" pitchFamily="18" charset="0"/>
                <a:cs typeface="Times New Roman" pitchFamily="18" charset="0"/>
              </a:rPr>
              <a:t>           {</a:t>
            </a:r>
          </a:p>
          <a:p>
            <a:pPr>
              <a:lnSpc>
                <a:spcPct val="80000"/>
              </a:lnSpc>
              <a:defRPr/>
            </a:pPr>
            <a:r>
              <a:rPr lang="en-US" altLang="zh-CN" b="0" dirty="0">
                <a:latin typeface="Times New Roman" pitchFamily="18" charset="0"/>
                <a:cs typeface="Times New Roman" pitchFamily="18" charset="0"/>
              </a:rPr>
              <a:t>           </a:t>
            </a:r>
            <a:r>
              <a:rPr lang="en-US" altLang="zh-CN" b="0" dirty="0" err="1">
                <a:latin typeface="Times New Roman" pitchFamily="18" charset="0"/>
                <a:cs typeface="Times New Roman" pitchFamily="18" charset="0"/>
              </a:rPr>
              <a:t>i</a:t>
            </a:r>
            <a:r>
              <a:rPr lang="en-US" altLang="zh-CN" b="0" dirty="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a:lnSpc>
                <a:spcPct val="80000"/>
              </a:lnSpc>
              <a:defRPr/>
            </a:pPr>
            <a:r>
              <a:rPr lang="en-US" altLang="zh-CN" b="0" dirty="0">
                <a:latin typeface="Times New Roman" pitchFamily="18" charset="0"/>
                <a:cs typeface="Times New Roman" pitchFamily="18" charset="0"/>
              </a:rPr>
              <a:t>           j=0;</a:t>
            </a:r>
          </a:p>
          <a:p>
            <a:pPr>
              <a:lnSpc>
                <a:spcPct val="80000"/>
              </a:lnSpc>
              <a:defRPr/>
            </a:pPr>
            <a:r>
              <a:rPr lang="en-US" altLang="zh-CN" b="0" dirty="0">
                <a:latin typeface="Times New Roman" pitchFamily="18" charset="0"/>
                <a:cs typeface="Times New Roman" pitchFamily="18" charset="0"/>
              </a:rPr>
              <a:t>           }</a:t>
            </a:r>
          </a:p>
          <a:p>
            <a:pPr>
              <a:lnSpc>
                <a:spcPct val="80000"/>
              </a:lnSpc>
              <a:defRPr/>
            </a:pPr>
            <a:r>
              <a:rPr lang="en-US" altLang="zh-CN" b="0" dirty="0">
                <a:latin typeface="Times New Roman" pitchFamily="18" charset="0"/>
                <a:cs typeface="Times New Roman" pitchFamily="18" charset="0"/>
              </a:rPr>
              <a:t>           else</a:t>
            </a:r>
          </a:p>
          <a:p>
            <a:pPr>
              <a:lnSpc>
                <a:spcPct val="80000"/>
              </a:lnSpc>
              <a:defRPr/>
            </a:pPr>
            <a:r>
              <a:rPr lang="en-US" altLang="zh-CN" b="0" dirty="0">
                <a:latin typeface="Times New Roman" pitchFamily="18" charset="0"/>
                <a:cs typeface="Times New Roman" pitchFamily="18" charset="0"/>
              </a:rPr>
              <a:t>           s[</a:t>
            </a:r>
            <a:r>
              <a:rPr lang="en-US" altLang="zh-CN" b="0" dirty="0" err="1">
                <a:latin typeface="Times New Roman" pitchFamily="18" charset="0"/>
                <a:cs typeface="Times New Roman" pitchFamily="18" charset="0"/>
              </a:rPr>
              <a:t>i</a:t>
            </a:r>
            <a:r>
              <a:rPr lang="en-US" altLang="zh-CN" b="0" dirty="0">
                <a:latin typeface="Times New Roman" pitchFamily="18" charset="0"/>
                <a:cs typeface="Times New Roman" pitchFamily="18" charset="0"/>
              </a:rPr>
              <a:t>][j++] = c;</a:t>
            </a:r>
          </a:p>
          <a:p>
            <a:pPr>
              <a:lnSpc>
                <a:spcPct val="80000"/>
              </a:lnSpc>
              <a:defRPr/>
            </a:pPr>
            <a:r>
              <a:rPr lang="en-US" altLang="zh-CN" b="0" dirty="0">
                <a:latin typeface="Times New Roman" pitchFamily="18" charset="0"/>
                <a:cs typeface="Times New Roman" pitchFamily="18" charset="0"/>
              </a:rPr>
              <a:t>     }</a:t>
            </a:r>
          </a:p>
          <a:p>
            <a:pPr>
              <a:lnSpc>
                <a:spcPct val="80000"/>
              </a:lnSpc>
              <a:defRPr/>
            </a:pPr>
            <a:r>
              <a:rPr lang="en-US" altLang="zh-CN" b="0" dirty="0">
                <a:latin typeface="Times New Roman" pitchFamily="18" charset="0"/>
                <a:cs typeface="Times New Roman" pitchFamily="18" charset="0"/>
              </a:rPr>
              <a:t> …..</a:t>
            </a:r>
            <a:endParaRPr lang="zh-CN" altLang="en-US" b="0" dirty="0">
              <a:latin typeface="Times New Roman" pitchFamily="18" charset="0"/>
              <a:cs typeface="Times New Roman" pitchFamily="18" charset="0"/>
            </a:endParaRPr>
          </a:p>
        </p:txBody>
      </p:sp>
      <p:sp>
        <p:nvSpPr>
          <p:cNvPr id="72710" name="TextBox 6"/>
          <p:cNvSpPr txBox="1">
            <a:spLocks noChangeArrowheads="1"/>
          </p:cNvSpPr>
          <p:nvPr/>
        </p:nvSpPr>
        <p:spPr bwMode="auto">
          <a:xfrm>
            <a:off x="8216988" y="5733791"/>
            <a:ext cx="220056" cy="479328"/>
          </a:xfrm>
          <a:prstGeom prst="rect">
            <a:avLst/>
          </a:prstGeom>
          <a:noFill/>
          <a:ln w="9525">
            <a:noFill/>
            <a:miter lim="800000"/>
            <a:headEnd/>
            <a:tailEnd/>
          </a:ln>
        </p:spPr>
        <p:txBody>
          <a:bodyPr wrap="none" lIns="108932" tIns="54466" rIns="108932" bIns="54466">
            <a:spAutoFit/>
          </a:bodyPr>
          <a:lstStyle/>
          <a:p>
            <a:endParaRPr lang="zh-CN" altLang="en-US"/>
          </a:p>
        </p:txBody>
      </p:sp>
      <p:sp>
        <p:nvSpPr>
          <p:cNvPr id="8" name="TextBox 7"/>
          <p:cNvSpPr txBox="1"/>
          <p:nvPr/>
        </p:nvSpPr>
        <p:spPr>
          <a:xfrm>
            <a:off x="5238254" y="5605470"/>
            <a:ext cx="5574752" cy="848660"/>
          </a:xfrm>
          <a:prstGeom prst="rect">
            <a:avLst/>
          </a:prstGeom>
          <a:solidFill>
            <a:srgbClr val="FFC000"/>
          </a:solidFill>
          <a:effectLst>
            <a:outerShdw blurRad="50800" dist="38100" dir="2700000" algn="tl" rotWithShape="0">
              <a:prstClr val="black">
                <a:alpha val="40000"/>
              </a:prstClr>
            </a:outerShdw>
          </a:effectLst>
        </p:spPr>
        <p:txBody>
          <a:bodyPr lIns="108932" tIns="54466" rIns="108932" bIns="54466">
            <a:spAutoFit/>
          </a:bodyPr>
          <a:lstStyle/>
          <a:p>
            <a:pPr>
              <a:defRPr/>
            </a:pPr>
            <a:r>
              <a:rPr lang="en-US" altLang="zh-CN" dirty="0">
                <a:latin typeface="Times New Roman" pitchFamily="18" charset="0"/>
                <a:cs typeface="Times New Roman" pitchFamily="18" charset="0"/>
              </a:rPr>
              <a:t>while(</a:t>
            </a:r>
            <a:r>
              <a:rPr lang="en-US" altLang="zh-CN" dirty="0" err="1">
                <a:latin typeface="Times New Roman" pitchFamily="18" charset="0"/>
                <a:cs typeface="Times New Roman" pitchFamily="18" charset="0"/>
              </a:rPr>
              <a:t>fscanf</a:t>
            </a:r>
            <a:r>
              <a:rPr lang="en-US" altLang="zh-CN" dirty="0">
                <a:latin typeface="Times New Roman" pitchFamily="18" charset="0"/>
                <a:cs typeface="Times New Roman" pitchFamily="18" charset="0"/>
              </a:rPr>
              <a:t>(in, “%s”, s[</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 != -1)</a:t>
            </a:r>
          </a:p>
          <a:p>
            <a:pPr>
              <a:defRPr/>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9" name="矩形 8"/>
          <p:cNvSpPr>
            <a:spLocks noChangeArrowheads="1"/>
          </p:cNvSpPr>
          <p:nvPr/>
        </p:nvSpPr>
        <p:spPr bwMode="auto">
          <a:xfrm>
            <a:off x="2642240" y="4222140"/>
            <a:ext cx="4636265" cy="479328"/>
          </a:xfrm>
          <a:prstGeom prst="rect">
            <a:avLst/>
          </a:prstGeom>
          <a:noFill/>
          <a:ln w="9525">
            <a:noFill/>
            <a:miter lim="800000"/>
            <a:headEnd/>
            <a:tailEnd/>
          </a:ln>
        </p:spPr>
        <p:txBody>
          <a:bodyPr wrap="none" lIns="108932" tIns="54466" rIns="108932" bIns="54466">
            <a:spAutoFit/>
          </a:bodyPr>
          <a:lstStyle/>
          <a:p>
            <a:r>
              <a:rPr lang="zh-CN" altLang="en-US" dirty="0">
                <a:solidFill>
                  <a:srgbClr val="FF0000"/>
                </a:solidFill>
              </a:rPr>
              <a:t>单词间只能有一个空格</a:t>
            </a:r>
            <a:r>
              <a:rPr lang="en-US" altLang="zh-CN" dirty="0">
                <a:solidFill>
                  <a:srgbClr val="FF0000"/>
                </a:solidFill>
              </a:rPr>
              <a:t>,</a:t>
            </a:r>
            <a:r>
              <a:rPr lang="zh-CN" altLang="en-US" dirty="0">
                <a:solidFill>
                  <a:srgbClr val="FF0000"/>
                </a:solidFill>
              </a:rPr>
              <a:t>多个出错</a:t>
            </a:r>
            <a:endParaRPr lang="zh-CN" altLang="en-US" dirty="0"/>
          </a:p>
        </p:txBody>
      </p:sp>
      <p:sp>
        <p:nvSpPr>
          <p:cNvPr id="10" name="矩形 9"/>
          <p:cNvSpPr>
            <a:spLocks noChangeArrowheads="1"/>
          </p:cNvSpPr>
          <p:nvPr/>
        </p:nvSpPr>
        <p:spPr bwMode="auto">
          <a:xfrm>
            <a:off x="2737584" y="4798536"/>
            <a:ext cx="3740186" cy="479328"/>
          </a:xfrm>
          <a:prstGeom prst="rect">
            <a:avLst/>
          </a:prstGeom>
          <a:noFill/>
          <a:ln w="9525">
            <a:noFill/>
            <a:miter lim="800000"/>
            <a:headEnd/>
            <a:tailEnd/>
          </a:ln>
        </p:spPr>
        <p:txBody>
          <a:bodyPr wrap="none" lIns="108932" tIns="54466" rIns="108932" bIns="54466">
            <a:spAutoFit/>
          </a:bodyPr>
          <a:lstStyle/>
          <a:p>
            <a:r>
              <a:rPr lang="zh-CN" altLang="en-US" dirty="0">
                <a:solidFill>
                  <a:srgbClr val="FF0000"/>
                </a:solidFill>
              </a:rPr>
              <a:t>读下一个单词，单词无</a:t>
            </a:r>
            <a:r>
              <a:rPr lang="en-US" altLang="zh-CN" dirty="0">
                <a:solidFill>
                  <a:srgbClr val="FF0000"/>
                </a:solidFill>
              </a:rPr>
              <a:t>’\0’</a:t>
            </a:r>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指针的小节</a:t>
            </a:r>
          </a:p>
        </p:txBody>
      </p:sp>
      <p:sp>
        <p:nvSpPr>
          <p:cNvPr id="3" name="Content Placeholder 2"/>
          <p:cNvSpPr>
            <a:spLocks noGrp="1"/>
          </p:cNvSpPr>
          <p:nvPr>
            <p:ph idx="1"/>
          </p:nvPr>
        </p:nvSpPr>
        <p:spPr/>
        <p:txBody>
          <a:bodyPr/>
          <a:lstStyle/>
          <a:p>
            <a:r>
              <a:rPr lang="zh-CN" altLang="en-US" dirty="0"/>
              <a:t>指针定义和初始化（定义，</a:t>
            </a:r>
            <a:r>
              <a:rPr lang="en-US" altLang="zh-CN" dirty="0"/>
              <a:t>&amp;</a:t>
            </a:r>
            <a:r>
              <a:rPr lang="zh-CN" altLang="en-US" dirty="0"/>
              <a:t>和*</a:t>
            </a:r>
            <a:r>
              <a:rPr lang="zh-CN" altLang="en-US" dirty="0" smtClean="0"/>
              <a:t>运算符</a:t>
            </a:r>
            <a:r>
              <a:rPr lang="en-US" altLang="zh-CN" dirty="0" smtClean="0"/>
              <a:t>, </a:t>
            </a:r>
            <a:r>
              <a:rPr lang="en-US" altLang="zh-CN" dirty="0" err="1" smtClean="0"/>
              <a:t>malloc</a:t>
            </a:r>
            <a:r>
              <a:rPr lang="zh-CN" altLang="en-US" dirty="0" smtClean="0"/>
              <a:t>）</a:t>
            </a:r>
            <a:endParaRPr lang="en-US" altLang="zh-CN" dirty="0"/>
          </a:p>
          <a:p>
            <a:r>
              <a:rPr lang="zh-CN" altLang="en-US" dirty="0"/>
              <a:t>指针运算</a:t>
            </a:r>
            <a:r>
              <a:rPr lang="en-US" altLang="zh-CN" dirty="0"/>
              <a:t>(</a:t>
            </a:r>
            <a:r>
              <a:rPr lang="zh-CN" altLang="en-US" dirty="0"/>
              <a:t>四种</a:t>
            </a:r>
            <a:r>
              <a:rPr lang="en-US" altLang="zh-CN" dirty="0"/>
              <a:t>:</a:t>
            </a:r>
            <a:r>
              <a:rPr lang="zh-CN" altLang="en-US" dirty="0"/>
              <a:t>和整数加减、赋值、同类型指针的关系运算、同一数组成员的指针相减）</a:t>
            </a:r>
          </a:p>
          <a:p>
            <a:r>
              <a:rPr lang="zh-CN" altLang="en-US" dirty="0"/>
              <a:t>指针作为函数参数</a:t>
            </a:r>
          </a:p>
          <a:p>
            <a:r>
              <a:rPr lang="zh-CN" altLang="en-US" dirty="0"/>
              <a:t>指针和数组（数组和指针的关系、指针数组）</a:t>
            </a:r>
            <a:endParaRPr lang="en-US" altLang="zh-CN" dirty="0"/>
          </a:p>
          <a:p>
            <a:r>
              <a:rPr lang="zh-CN" altLang="en-US" dirty="0"/>
              <a:t>函数指针（定义和调用方法）</a:t>
            </a:r>
            <a:endParaRPr lang="en-US" altLang="zh-CN" dirty="0"/>
          </a:p>
          <a:p>
            <a:endParaRPr lang="zh-CN" altLang="en-US" dirty="0"/>
          </a:p>
        </p:txBody>
      </p:sp>
      <p:sp>
        <p:nvSpPr>
          <p:cNvPr id="5" name="Slide Number Placeholder 4"/>
          <p:cNvSpPr>
            <a:spLocks noGrp="1"/>
          </p:cNvSpPr>
          <p:nvPr>
            <p:ph type="sldNum" sz="quarter" idx="11"/>
          </p:nvPr>
        </p:nvSpPr>
        <p:spPr/>
        <p:txBody>
          <a:bodyPr/>
          <a:lstStyle/>
          <a:p>
            <a:pPr>
              <a:defRPr/>
            </a:pPr>
            <a:fld id="{CB7AD273-DB7E-40AE-9A92-188A2F35C0FE}" type="slidenum">
              <a:rPr lang="en-US" altLang="zh-CN" smtClean="0"/>
              <a:pPr>
                <a:defRPr/>
              </a:pPr>
              <a:t>94</a:t>
            </a:fld>
            <a:endParaRPr lang="en-US" altLang="zh-CN"/>
          </a:p>
        </p:txBody>
      </p:sp>
    </p:spTree>
    <p:extLst>
      <p:ext uri="{BB962C8B-B14F-4D97-AF65-F5344CB8AC3E}">
        <p14:creationId xmlns:p14="http://schemas.microsoft.com/office/powerpoint/2010/main" val="37267859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a:t>
            </a:r>
            <a:r>
              <a:rPr lang="en-US" altLang="zh-CN" dirty="0" err="1"/>
              <a:t>struct</a:t>
            </a:r>
            <a:r>
              <a:rPr lang="zh-CN" altLang="en-US" dirty="0"/>
              <a:t>）</a:t>
            </a:r>
          </a:p>
        </p:txBody>
      </p:sp>
      <p:sp>
        <p:nvSpPr>
          <p:cNvPr id="3" name="内容占位符 2"/>
          <p:cNvSpPr>
            <a:spLocks noGrp="1"/>
          </p:cNvSpPr>
          <p:nvPr>
            <p:ph idx="1"/>
          </p:nvPr>
        </p:nvSpPr>
        <p:spPr>
          <a:xfrm>
            <a:off x="1104595" y="1485128"/>
            <a:ext cx="10091621" cy="2880987"/>
          </a:xfrm>
        </p:spPr>
        <p:txBody>
          <a:bodyPr/>
          <a:lstStyle/>
          <a:p>
            <a:r>
              <a:rPr lang="zh-CN" altLang="en-US" dirty="0"/>
              <a:t>在实际应用中大量应用软件（如产品管理软件、学籍管理软件、人事管理软件</a:t>
            </a:r>
            <a:r>
              <a:rPr lang="en-US" altLang="zh-CN" dirty="0"/>
              <a:t>…</a:t>
            </a:r>
            <a:r>
              <a:rPr lang="zh-CN" altLang="en-US" dirty="0"/>
              <a:t>）经常需要处理诸如产品单、学生记录表、员工记录表（如下）</a:t>
            </a:r>
            <a:r>
              <a:rPr lang="en-US" altLang="zh-CN" dirty="0"/>
              <a:t>…</a:t>
            </a:r>
            <a:r>
              <a:rPr lang="zh-CN" altLang="en-US" dirty="0"/>
              <a:t>等数据</a:t>
            </a:r>
            <a:endParaRPr lang="en-US" altLang="zh-CN" dirty="0"/>
          </a:p>
          <a:p>
            <a:r>
              <a:rPr lang="zh-CN" altLang="en-US" dirty="0"/>
              <a:t>在</a:t>
            </a:r>
            <a:r>
              <a:rPr lang="en-US" altLang="zh-CN" dirty="0"/>
              <a:t>C</a:t>
            </a:r>
            <a:r>
              <a:rPr lang="zh-CN" altLang="en-US" dirty="0"/>
              <a:t>中用</a:t>
            </a:r>
            <a:r>
              <a:rPr lang="zh-CN" altLang="en-US" dirty="0" smtClean="0"/>
              <a:t>何</a:t>
            </a:r>
            <a:r>
              <a:rPr lang="zh-CN" altLang="en-US" dirty="0"/>
              <a:t>种</a:t>
            </a:r>
            <a:r>
              <a:rPr lang="zh-CN" altLang="en-US" dirty="0" smtClean="0"/>
              <a:t>数据结构</a:t>
            </a:r>
            <a:r>
              <a:rPr lang="zh-CN" altLang="en-US" dirty="0"/>
              <a:t>来存储一组相关数据（记录、表）？</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95</a:t>
            </a:fld>
            <a:endParaRPr lang="en-US" altLang="zh-CN"/>
          </a:p>
        </p:txBody>
      </p:sp>
      <p:graphicFrame>
        <p:nvGraphicFramePr>
          <p:cNvPr id="6" name="表格 5"/>
          <p:cNvGraphicFramePr>
            <a:graphicFrameLocks noGrp="1"/>
          </p:cNvGraphicFramePr>
          <p:nvPr/>
        </p:nvGraphicFramePr>
        <p:xfrm>
          <a:off x="1585148" y="4510164"/>
          <a:ext cx="8746075" cy="1584544"/>
        </p:xfrm>
        <a:graphic>
          <a:graphicData uri="http://schemas.openxmlformats.org/drawingml/2006/table">
            <a:tbl>
              <a:tblPr firstRow="1" bandRow="1">
                <a:tableStyleId>{5C22544A-7EE6-4342-B048-85BDC9FD1C3A}</a:tableStyleId>
              </a:tblPr>
              <a:tblGrid>
                <a:gridCol w="946780">
                  <a:extLst>
                    <a:ext uri="{9D8B030D-6E8A-4147-A177-3AD203B41FA5}">
                      <a16:colId xmlns="" xmlns:a16="http://schemas.microsoft.com/office/drawing/2014/main" val="20000"/>
                    </a:ext>
                  </a:extLst>
                </a:gridCol>
                <a:gridCol w="1136428">
                  <a:extLst>
                    <a:ext uri="{9D8B030D-6E8A-4147-A177-3AD203B41FA5}">
                      <a16:colId xmlns="" xmlns:a16="http://schemas.microsoft.com/office/drawing/2014/main" val="20001"/>
                    </a:ext>
                  </a:extLst>
                </a:gridCol>
                <a:gridCol w="1962920">
                  <a:extLst>
                    <a:ext uri="{9D8B030D-6E8A-4147-A177-3AD203B41FA5}">
                      <a16:colId xmlns="" xmlns:a16="http://schemas.microsoft.com/office/drawing/2014/main" val="20002"/>
                    </a:ext>
                  </a:extLst>
                </a:gridCol>
                <a:gridCol w="2066231">
                  <a:extLst>
                    <a:ext uri="{9D8B030D-6E8A-4147-A177-3AD203B41FA5}">
                      <a16:colId xmlns="" xmlns:a16="http://schemas.microsoft.com/office/drawing/2014/main" val="20003"/>
                    </a:ext>
                  </a:extLst>
                </a:gridCol>
                <a:gridCol w="723181">
                  <a:extLst>
                    <a:ext uri="{9D8B030D-6E8A-4147-A177-3AD203B41FA5}">
                      <a16:colId xmlns="" xmlns:a16="http://schemas.microsoft.com/office/drawing/2014/main" val="20004"/>
                    </a:ext>
                  </a:extLst>
                </a:gridCol>
                <a:gridCol w="723181">
                  <a:extLst>
                    <a:ext uri="{9D8B030D-6E8A-4147-A177-3AD203B41FA5}">
                      <a16:colId xmlns="" xmlns:a16="http://schemas.microsoft.com/office/drawing/2014/main" val="20005"/>
                    </a:ext>
                  </a:extLst>
                </a:gridCol>
                <a:gridCol w="619869">
                  <a:extLst>
                    <a:ext uri="{9D8B030D-6E8A-4147-A177-3AD203B41FA5}">
                      <a16:colId xmlns="" xmlns:a16="http://schemas.microsoft.com/office/drawing/2014/main" val="20006"/>
                    </a:ext>
                  </a:extLst>
                </a:gridCol>
                <a:gridCol w="567485">
                  <a:extLst>
                    <a:ext uri="{9D8B030D-6E8A-4147-A177-3AD203B41FA5}">
                      <a16:colId xmlns="" xmlns:a16="http://schemas.microsoft.com/office/drawing/2014/main" val="20007"/>
                    </a:ext>
                  </a:extLst>
                </a:gridCol>
              </a:tblGrid>
              <a:tr h="396136">
                <a:tc rowSpan="2">
                  <a:txBody>
                    <a:bodyPr/>
                    <a:lstStyle/>
                    <a:p>
                      <a:pPr algn="ctr"/>
                      <a:r>
                        <a:rPr lang="en-US" altLang="zh-CN" sz="1200" dirty="0">
                          <a:solidFill>
                            <a:schemeClr val="tx1"/>
                          </a:solidFill>
                          <a:latin typeface="宋体" pitchFamily="2" charset="-122"/>
                          <a:ea typeface="宋体" pitchFamily="2" charset="-122"/>
                        </a:rPr>
                        <a:t>ID</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姓名</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单位</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住址</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工资</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a:solidFill>
                            <a:schemeClr val="tx1"/>
                          </a:solidFill>
                          <a:latin typeface="宋体" pitchFamily="2" charset="-122"/>
                          <a:ea typeface="宋体" pitchFamily="2" charset="-122"/>
                        </a:rPr>
                        <a:t>出生年月</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96136">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年</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月</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日</a:t>
                      </a:r>
                    </a:p>
                  </a:txBody>
                  <a:tcPr marL="120125" marR="120125" marT="18004" marB="18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96136">
                <a:tc>
                  <a:txBody>
                    <a:bodyPr/>
                    <a:lstStyle/>
                    <a:p>
                      <a:r>
                        <a:rPr lang="en-US" altLang="zh-CN" sz="1200" dirty="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张三</a:t>
                      </a: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北航计算机学院</a:t>
                      </a: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北航家属楼</a:t>
                      </a:r>
                      <a:r>
                        <a:rPr lang="en-US" altLang="zh-CN" sz="1200" dirty="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96136">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marL="122047" marR="12204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7" name="椭圆 6"/>
          <p:cNvSpPr/>
          <p:nvPr/>
        </p:nvSpPr>
        <p:spPr bwMode="auto">
          <a:xfrm>
            <a:off x="1104595" y="5158386"/>
            <a:ext cx="9606267" cy="674026"/>
          </a:xfrm>
          <a:prstGeom prst="ellipse">
            <a:avLst/>
          </a:prstGeom>
          <a:noFill/>
          <a:ln w="9525" cap="flat" cmpd="sng" algn="ctr">
            <a:solidFill>
              <a:srgbClr val="0033CC"/>
            </a:solidFill>
            <a:prstDash val="solid"/>
            <a:round/>
            <a:headEnd type="none" w="med" len="med"/>
            <a:tailEnd type="none" w="med" len="med"/>
          </a:ln>
          <a:effectLst/>
        </p:spPr>
        <p:txBody>
          <a:bodyPr vert="horz" wrap="square" lIns="108932" tIns="54466" rIns="108932" bIns="54466" numCol="1" rtlCol="0" anchor="t" anchorCtr="0" compatLnSpc="1">
            <a:prstTxWarp prst="textNoShape">
              <a:avLst/>
            </a:prstTxWarp>
            <a:spAutoFit/>
          </a:bodyPr>
          <a:lstStyle/>
          <a:p>
            <a:pPr defTabSz="1089325"/>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灯片编号占位符 4"/>
          <p:cNvSpPr>
            <a:spLocks noGrp="1"/>
          </p:cNvSpPr>
          <p:nvPr>
            <p:ph type="sldNum" sz="quarter" idx="11"/>
          </p:nvPr>
        </p:nvSpPr>
        <p:spPr>
          <a:noFill/>
        </p:spPr>
        <p:txBody>
          <a:bodyPr/>
          <a:lstStyle/>
          <a:p>
            <a:fld id="{5DAD1AA4-2190-4181-A282-3BDCA37B2F66}" type="slidenum">
              <a:rPr lang="en-US" altLang="zh-CN" smtClean="0"/>
              <a:pPr/>
              <a:t>96</a:t>
            </a:fld>
            <a:endParaRPr lang="en-US" altLang="zh-CN"/>
          </a:p>
        </p:txBody>
      </p:sp>
      <p:sp>
        <p:nvSpPr>
          <p:cNvPr id="7373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p>
        </p:txBody>
      </p:sp>
      <p:sp>
        <p:nvSpPr>
          <p:cNvPr id="73733" name="Rectangle 3"/>
          <p:cNvSpPr>
            <a:spLocks noGrp="1" noChangeArrowheads="1"/>
          </p:cNvSpPr>
          <p:nvPr>
            <p:ph type="body" idx="1"/>
          </p:nvPr>
        </p:nvSpPr>
        <p:spPr/>
        <p:txBody>
          <a:bodyPr/>
          <a:lstStyle/>
          <a:p>
            <a:r>
              <a:rPr lang="zh-CN" altLang="en-US">
                <a:ea typeface="宋体" pitchFamily="2" charset="-122"/>
              </a:rPr>
              <a:t>问题：编写 一个程序，统计输入中</a:t>
            </a:r>
            <a:r>
              <a:rPr lang="en-US" altLang="zh-CN">
                <a:ea typeface="宋体" pitchFamily="2" charset="-122"/>
              </a:rPr>
              <a:t>C</a:t>
            </a:r>
            <a:r>
              <a:rPr lang="zh-CN" altLang="en-US">
                <a:ea typeface="宋体" pitchFamily="2" charset="-122"/>
              </a:rPr>
              <a:t>语言每个关键字的出现次数。</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灯片编号占位符 4"/>
          <p:cNvSpPr>
            <a:spLocks noGrp="1"/>
          </p:cNvSpPr>
          <p:nvPr>
            <p:ph type="sldNum" sz="quarter" idx="11"/>
          </p:nvPr>
        </p:nvSpPr>
        <p:spPr>
          <a:noFill/>
        </p:spPr>
        <p:txBody>
          <a:bodyPr/>
          <a:lstStyle/>
          <a:p>
            <a:fld id="{EF832FA2-F963-4548-A4D4-B42E0040E818}" type="slidenum">
              <a:rPr lang="en-US" altLang="zh-CN" smtClean="0"/>
              <a:pPr/>
              <a:t>97</a:t>
            </a:fld>
            <a:endParaRPr lang="en-US" altLang="zh-CN"/>
          </a:p>
        </p:txBody>
      </p:sp>
      <p:sp>
        <p:nvSpPr>
          <p:cNvPr id="7475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：问题分析</a:t>
            </a:r>
          </a:p>
        </p:txBody>
      </p:sp>
      <p:sp>
        <p:nvSpPr>
          <p:cNvPr id="74757" name="Rectangle 3"/>
          <p:cNvSpPr>
            <a:spLocks noGrp="1" noChangeArrowheads="1"/>
          </p:cNvSpPr>
          <p:nvPr>
            <p:ph type="body" idx="1"/>
          </p:nvPr>
        </p:nvSpPr>
        <p:spPr/>
        <p:txBody>
          <a:bodyPr/>
          <a:lstStyle/>
          <a:p>
            <a:pPr>
              <a:lnSpc>
                <a:spcPct val="80000"/>
              </a:lnSpc>
            </a:pPr>
            <a:r>
              <a:rPr lang="zh-CN" altLang="en-US" dirty="0">
                <a:ea typeface="宋体" pitchFamily="2" charset="-122"/>
              </a:rPr>
              <a:t>按目前掌握的知识，需要设两个数组分别存储</a:t>
            </a:r>
            <a:r>
              <a:rPr lang="en-US" altLang="zh-CN" dirty="0">
                <a:ea typeface="宋体" pitchFamily="2" charset="-122"/>
              </a:rPr>
              <a:t>C</a:t>
            </a:r>
            <a:r>
              <a:rPr lang="zh-CN" altLang="en-US" dirty="0">
                <a:ea typeface="宋体" pitchFamily="2" charset="-122"/>
              </a:rPr>
              <a:t>关键字列表和相应出现次数：</a:t>
            </a:r>
          </a:p>
          <a:p>
            <a:pPr lvl="1">
              <a:lnSpc>
                <a:spcPct val="80000"/>
              </a:lnSpc>
              <a:buFont typeface="Wingdings" pitchFamily="2" charset="2"/>
              <a:buNone/>
            </a:pPr>
            <a:r>
              <a:rPr lang="en-US" altLang="zh-CN" dirty="0">
                <a:ea typeface="宋体" pitchFamily="2" charset="-122"/>
              </a:rPr>
              <a:t>char *</a:t>
            </a:r>
            <a:r>
              <a:rPr lang="en-US" altLang="zh-CN" dirty="0" err="1">
                <a:ea typeface="宋体" pitchFamily="2" charset="-122"/>
              </a:rPr>
              <a:t>keyworklist</a:t>
            </a:r>
            <a:r>
              <a:rPr lang="en-US" altLang="zh-CN" dirty="0">
                <a:ea typeface="宋体" pitchFamily="2" charset="-122"/>
              </a:rPr>
              <a:t>[N];  /*</a:t>
            </a:r>
            <a:r>
              <a:rPr lang="zh-CN" altLang="en-US" dirty="0">
                <a:ea typeface="宋体" pitchFamily="2" charset="-122"/>
              </a:rPr>
              <a:t>存储关键表*</a:t>
            </a:r>
            <a:r>
              <a:rPr lang="en-US" altLang="zh-CN" dirty="0">
                <a:ea typeface="宋体" pitchFamily="2" charset="-122"/>
              </a:rPr>
              <a:t>/</a:t>
            </a:r>
          </a:p>
          <a:p>
            <a:pPr lvl="1">
              <a:lnSpc>
                <a:spcPct val="80000"/>
              </a:lnSpc>
              <a:buFont typeface="Wingdings" pitchFamily="2" charset="2"/>
              <a:buNone/>
            </a:pPr>
            <a:r>
              <a:rPr lang="en-US" altLang="zh-CN" dirty="0" err="1">
                <a:ea typeface="宋体" pitchFamily="2" charset="-122"/>
              </a:rPr>
              <a:t>int</a:t>
            </a:r>
            <a:r>
              <a:rPr lang="en-US" altLang="zh-CN" dirty="0">
                <a:ea typeface="宋体" pitchFamily="2" charset="-122"/>
              </a:rPr>
              <a:t> count[N];         /*</a:t>
            </a:r>
            <a:r>
              <a:rPr lang="zh-CN" altLang="en-US" dirty="0">
                <a:ea typeface="宋体" pitchFamily="2" charset="-122"/>
              </a:rPr>
              <a:t>存储关键出现次数*</a:t>
            </a:r>
            <a:r>
              <a:rPr lang="en-US" altLang="zh-CN" dirty="0">
                <a:ea typeface="宋体" pitchFamily="2" charset="-122"/>
              </a:rPr>
              <a:t>/</a:t>
            </a:r>
          </a:p>
          <a:p>
            <a:pPr lvl="1">
              <a:lnSpc>
                <a:spcPct val="80000"/>
              </a:lnSpc>
              <a:buFont typeface="Wingdings" pitchFamily="2" charset="2"/>
              <a:buNone/>
            </a:pPr>
            <a:r>
              <a:rPr lang="zh-CN" altLang="en-US" dirty="0">
                <a:ea typeface="宋体" pitchFamily="2" charset="-122"/>
              </a:rPr>
              <a:t>其中</a:t>
            </a:r>
            <a:r>
              <a:rPr lang="en-US" altLang="zh-CN" dirty="0">
                <a:ea typeface="宋体" pitchFamily="2" charset="-122"/>
              </a:rPr>
              <a:t>N</a:t>
            </a:r>
            <a:r>
              <a:rPr lang="zh-CN" altLang="en-US" dirty="0">
                <a:ea typeface="宋体" pitchFamily="2" charset="-122"/>
              </a:rPr>
              <a:t>为</a:t>
            </a:r>
            <a:r>
              <a:rPr lang="en-US" altLang="zh-CN" dirty="0">
                <a:ea typeface="宋体" pitchFamily="2" charset="-122"/>
              </a:rPr>
              <a:t>C</a:t>
            </a:r>
            <a:r>
              <a:rPr lang="zh-CN" altLang="en-US" dirty="0">
                <a:ea typeface="宋体" pitchFamily="2" charset="-122"/>
              </a:rPr>
              <a:t>中关键字的数目</a:t>
            </a:r>
          </a:p>
          <a:p>
            <a:pPr>
              <a:lnSpc>
                <a:spcPct val="80000"/>
              </a:lnSpc>
            </a:pPr>
            <a:r>
              <a:rPr lang="zh-CN" altLang="en-US" dirty="0">
                <a:ea typeface="宋体" pitchFamily="2" charset="-122"/>
              </a:rPr>
              <a:t>这样处理相互关联的数据（如某一关键字和其出现次数是相关的）的问题：</a:t>
            </a:r>
          </a:p>
          <a:p>
            <a:pPr lvl="1">
              <a:lnSpc>
                <a:spcPct val="80000"/>
              </a:lnSpc>
            </a:pPr>
            <a:r>
              <a:rPr lang="zh-CN" altLang="en-US" dirty="0">
                <a:ea typeface="宋体" pitchFamily="2" charset="-122"/>
              </a:rPr>
              <a:t>数据的处理不方便，如插入</a:t>
            </a:r>
            <a:r>
              <a:rPr lang="en-US" altLang="zh-CN" dirty="0">
                <a:ea typeface="宋体" pitchFamily="2" charset="-122"/>
              </a:rPr>
              <a:t>/</a:t>
            </a:r>
            <a:r>
              <a:rPr lang="zh-CN" altLang="en-US" dirty="0">
                <a:ea typeface="宋体" pitchFamily="2" charset="-122"/>
              </a:rPr>
              <a:t>删除一个关键字及出现次数要分别操作两个数组。</a:t>
            </a:r>
          </a:p>
          <a:p>
            <a:pPr>
              <a:lnSpc>
                <a:spcPct val="80000"/>
              </a:lnSpc>
            </a:pPr>
            <a:r>
              <a:rPr lang="zh-CN" altLang="en-US" dirty="0">
                <a:ea typeface="宋体" pitchFamily="2" charset="-122"/>
              </a:rPr>
              <a:t>如何组织不同类型的相关数据？</a:t>
            </a:r>
          </a:p>
        </p:txBody>
      </p:sp>
      <p:sp>
        <p:nvSpPr>
          <p:cNvPr id="142340" name="Text Box 4"/>
          <p:cNvSpPr txBox="1">
            <a:spLocks noChangeArrowheads="1"/>
          </p:cNvSpPr>
          <p:nvPr/>
        </p:nvSpPr>
        <p:spPr bwMode="auto">
          <a:xfrm>
            <a:off x="8505122" y="5590537"/>
            <a:ext cx="1197823" cy="694771"/>
          </a:xfrm>
          <a:prstGeom prst="rect">
            <a:avLst/>
          </a:prstGeom>
          <a:noFill/>
          <a:ln w="9525">
            <a:noFill/>
            <a:miter lim="800000"/>
            <a:headEnd/>
            <a:tailEnd/>
          </a:ln>
        </p:spPr>
        <p:txBody>
          <a:bodyPr wrap="none" lIns="108932" tIns="54466" rIns="108932" bIns="54466">
            <a:spAutoFit/>
          </a:bodyPr>
          <a:lstStyle/>
          <a:p>
            <a:r>
              <a:rPr lang="zh-CN" altLang="en-US" sz="3800" dirty="0">
                <a:solidFill>
                  <a:srgbClr val="3333FF"/>
                </a:solidFill>
              </a:rPr>
              <a:t>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horizontal)">
                                      <p:cBhvr>
                                        <p:cTn id="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灯片编号占位符 4"/>
          <p:cNvSpPr>
            <a:spLocks noGrp="1"/>
          </p:cNvSpPr>
          <p:nvPr>
            <p:ph type="sldNum" sz="quarter" idx="11"/>
          </p:nvPr>
        </p:nvSpPr>
        <p:spPr>
          <a:noFill/>
        </p:spPr>
        <p:txBody>
          <a:bodyPr/>
          <a:lstStyle/>
          <a:p>
            <a:fld id="{7E87AF9C-6AE3-4BAD-BBEF-30F1FA55EFE6}" type="slidenum">
              <a:rPr lang="en-US" altLang="zh-CN" smtClean="0"/>
              <a:pPr/>
              <a:t>98</a:t>
            </a:fld>
            <a:endParaRPr lang="en-US" altLang="zh-CN"/>
          </a:p>
        </p:txBody>
      </p:sp>
      <p:sp>
        <p:nvSpPr>
          <p:cNvPr id="75780" name="Rectangle 2"/>
          <p:cNvSpPr>
            <a:spLocks noGrp="1" noChangeArrowheads="1"/>
          </p:cNvSpPr>
          <p:nvPr>
            <p:ph type="title"/>
          </p:nvPr>
        </p:nvSpPr>
        <p:spPr/>
        <p:txBody>
          <a:bodyPr/>
          <a:lstStyle/>
          <a:p>
            <a:r>
              <a:rPr lang="zh-CN" altLang="en-US">
                <a:ea typeface="宋体" pitchFamily="2" charset="-122"/>
              </a:rPr>
              <a:t>结构说明</a:t>
            </a:r>
          </a:p>
        </p:txBody>
      </p:sp>
      <p:sp>
        <p:nvSpPr>
          <p:cNvPr id="75781" name="Rectangle 3"/>
          <p:cNvSpPr>
            <a:spLocks noGrp="1" noChangeArrowheads="1"/>
          </p:cNvSpPr>
          <p:nvPr>
            <p:ph type="body" idx="1"/>
          </p:nvPr>
        </p:nvSpPr>
        <p:spPr/>
        <p:txBody>
          <a:bodyPr/>
          <a:lstStyle/>
          <a:p>
            <a:r>
              <a:rPr lang="en-US" altLang="zh-CN" b="0" dirty="0">
                <a:ea typeface="宋体" pitchFamily="2" charset="-122"/>
              </a:rPr>
              <a:t>. </a:t>
            </a:r>
            <a:r>
              <a:rPr lang="zh-CN" altLang="en-US" dirty="0">
                <a:ea typeface="宋体" pitchFamily="2" charset="-122"/>
              </a:rPr>
              <a:t>结构（</a:t>
            </a:r>
            <a:r>
              <a:rPr lang="en-US" altLang="zh-CN" dirty="0" err="1">
                <a:ea typeface="宋体" pitchFamily="2" charset="-122"/>
              </a:rPr>
              <a:t>struct</a:t>
            </a:r>
            <a:r>
              <a:rPr lang="zh-CN" altLang="en-US" dirty="0">
                <a:ea typeface="宋体" pitchFamily="2" charset="-122"/>
              </a:rPr>
              <a:t>）的表示和含义</a:t>
            </a:r>
          </a:p>
          <a:p>
            <a:pPr>
              <a:buFont typeface="Wingdings" pitchFamily="2" charset="2"/>
              <a:buNone/>
            </a:pPr>
            <a:r>
              <a:rPr lang="zh-CN" altLang="en-US" b="0" dirty="0">
                <a:ea typeface="宋体" pitchFamily="2" charset="-122"/>
              </a:rPr>
              <a:t>    结构是由若干分量组成的一种构造类型。然而，组成结构的</a:t>
            </a:r>
            <a:r>
              <a:rPr lang="zh-CN" altLang="en-US" dirty="0">
                <a:solidFill>
                  <a:srgbClr val="FF0000"/>
                </a:solidFill>
                <a:ea typeface="宋体" pitchFamily="2" charset="-122"/>
              </a:rPr>
              <a:t>各个分量可以具有不同的类型</a:t>
            </a:r>
            <a:r>
              <a:rPr lang="zh-CN" altLang="en-US" b="0" dirty="0">
                <a:ea typeface="宋体" pitchFamily="2" charset="-122"/>
              </a:rPr>
              <a:t>（这和数组情况相异），并且，对结构变量的访问必须通过它的</a:t>
            </a:r>
            <a:r>
              <a:rPr lang="zh-CN" altLang="en-US" dirty="0">
                <a:solidFill>
                  <a:srgbClr val="FF0000"/>
                </a:solidFill>
                <a:ea typeface="宋体" pitchFamily="2" charset="-122"/>
              </a:rPr>
              <a:t>分量名字（亦称为成员名）</a:t>
            </a:r>
            <a:r>
              <a:rPr lang="zh-CN" altLang="en-US" b="0" dirty="0">
                <a:ea typeface="宋体" pitchFamily="2" charset="-122"/>
              </a:rPr>
              <a:t>，而不像数组是通过下标来访问它的成员。</a:t>
            </a:r>
          </a:p>
        </p:txBody>
      </p:sp>
      <p:grpSp>
        <p:nvGrpSpPr>
          <p:cNvPr id="75782" name="Group 4"/>
          <p:cNvGrpSpPr>
            <a:grpSpLocks/>
          </p:cNvGrpSpPr>
          <p:nvPr/>
        </p:nvGrpSpPr>
        <p:grpSpPr bwMode="auto">
          <a:xfrm>
            <a:off x="4275883" y="4077644"/>
            <a:ext cx="2440940" cy="2057876"/>
            <a:chOff x="1824" y="2352"/>
            <a:chExt cx="1152" cy="1296"/>
          </a:xfrm>
        </p:grpSpPr>
        <p:sp>
          <p:nvSpPr>
            <p:cNvPr id="75783" name="Rectangle 5"/>
            <p:cNvSpPr>
              <a:spLocks noChangeArrowheads="1"/>
            </p:cNvSpPr>
            <p:nvPr/>
          </p:nvSpPr>
          <p:spPr bwMode="auto">
            <a:xfrm>
              <a:off x="1824" y="2352"/>
              <a:ext cx="1152" cy="1296"/>
            </a:xfrm>
            <a:prstGeom prst="rect">
              <a:avLst/>
            </a:prstGeom>
            <a:solidFill>
              <a:srgbClr val="00CCFF"/>
            </a:solidFill>
            <a:ln w="12700" cap="sq">
              <a:solidFill>
                <a:schemeClr val="tx1"/>
              </a:solidFill>
              <a:miter lim="800000"/>
              <a:headEnd type="none" w="sm" len="sm"/>
              <a:tailEnd type="none" w="sm" len="sm"/>
            </a:ln>
          </p:spPr>
          <p:txBody>
            <a:bodyPr wrap="none" anchor="ctr"/>
            <a:lstStyle/>
            <a:p>
              <a:pPr algn="ctr"/>
              <a:endParaRPr lang="zh-CN" altLang="zh-CN" sz="2900" b="0">
                <a:latin typeface="Times New Roman" pitchFamily="18" charset="0"/>
              </a:endParaRPr>
            </a:p>
          </p:txBody>
        </p:sp>
        <p:sp>
          <p:nvSpPr>
            <p:cNvPr id="75784" name="Line 6"/>
            <p:cNvSpPr>
              <a:spLocks noChangeShapeType="1"/>
            </p:cNvSpPr>
            <p:nvPr/>
          </p:nvSpPr>
          <p:spPr bwMode="auto">
            <a:xfrm>
              <a:off x="1824" y="2592"/>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5" name="Line 7"/>
            <p:cNvSpPr>
              <a:spLocks noChangeShapeType="1"/>
            </p:cNvSpPr>
            <p:nvPr/>
          </p:nvSpPr>
          <p:spPr bwMode="auto">
            <a:xfrm>
              <a:off x="1824" y="2880"/>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6" name="Line 8"/>
            <p:cNvSpPr>
              <a:spLocks noChangeShapeType="1"/>
            </p:cNvSpPr>
            <p:nvPr/>
          </p:nvSpPr>
          <p:spPr bwMode="auto">
            <a:xfrm>
              <a:off x="1824" y="3168"/>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7" name="Text Box 9"/>
            <p:cNvSpPr txBox="1">
              <a:spLocks noChangeArrowheads="1"/>
            </p:cNvSpPr>
            <p:nvPr/>
          </p:nvSpPr>
          <p:spPr bwMode="auto">
            <a:xfrm>
              <a:off x="1824" y="2363"/>
              <a:ext cx="405" cy="262"/>
            </a:xfrm>
            <a:prstGeom prst="rect">
              <a:avLst/>
            </a:prstGeom>
            <a:noFill/>
            <a:ln w="12700" cap="sq">
              <a:noFill/>
              <a:miter lim="800000"/>
              <a:headEnd type="none" w="sm" len="sm"/>
              <a:tailEnd type="none" w="sm" len="sm"/>
            </a:ln>
          </p:spPr>
          <p:txBody>
            <a:bodyPr wrap="none">
              <a:spAutoFit/>
            </a:bodyPr>
            <a:lstStyle/>
            <a:p>
              <a:r>
                <a:rPr lang="zh-CN" altLang="en-US" sz="2100" b="0">
                  <a:latin typeface="Times New Roman" pitchFamily="18" charset="0"/>
                </a:rPr>
                <a:t>数据</a:t>
              </a:r>
              <a:r>
                <a:rPr lang="en-US" altLang="zh-CN" sz="2100" b="0">
                  <a:latin typeface="Times New Roman" pitchFamily="18" charset="0"/>
                </a:rPr>
                <a:t>1</a:t>
              </a:r>
            </a:p>
          </p:txBody>
        </p:sp>
        <p:sp>
          <p:nvSpPr>
            <p:cNvPr id="75788" name="Text Box 10"/>
            <p:cNvSpPr txBox="1">
              <a:spLocks noChangeArrowheads="1"/>
            </p:cNvSpPr>
            <p:nvPr/>
          </p:nvSpPr>
          <p:spPr bwMode="auto">
            <a:xfrm>
              <a:off x="1824" y="2640"/>
              <a:ext cx="405" cy="262"/>
            </a:xfrm>
            <a:prstGeom prst="rect">
              <a:avLst/>
            </a:prstGeom>
            <a:noFill/>
            <a:ln w="12700" cap="sq">
              <a:noFill/>
              <a:miter lim="800000"/>
              <a:headEnd type="none" w="sm" len="sm"/>
              <a:tailEnd type="none" w="sm" len="sm"/>
            </a:ln>
          </p:spPr>
          <p:txBody>
            <a:bodyPr wrap="none">
              <a:spAutoFit/>
            </a:bodyPr>
            <a:lstStyle/>
            <a:p>
              <a:r>
                <a:rPr lang="zh-CN" altLang="en-US" sz="2100" b="0">
                  <a:latin typeface="Times New Roman" pitchFamily="18" charset="0"/>
                </a:rPr>
                <a:t>数据</a:t>
              </a:r>
              <a:r>
                <a:rPr lang="en-US" altLang="zh-CN" sz="2100" b="0">
                  <a:latin typeface="Times New Roman" pitchFamily="18" charset="0"/>
                </a:rPr>
                <a:t>2</a:t>
              </a:r>
            </a:p>
          </p:txBody>
        </p:sp>
        <p:sp>
          <p:nvSpPr>
            <p:cNvPr id="75789" name="Text Box 11"/>
            <p:cNvSpPr txBox="1">
              <a:spLocks noChangeArrowheads="1"/>
            </p:cNvSpPr>
            <p:nvPr/>
          </p:nvSpPr>
          <p:spPr bwMode="auto">
            <a:xfrm>
              <a:off x="1824" y="2880"/>
              <a:ext cx="405" cy="262"/>
            </a:xfrm>
            <a:prstGeom prst="rect">
              <a:avLst/>
            </a:prstGeom>
            <a:noFill/>
            <a:ln w="12700" cap="sq">
              <a:noFill/>
              <a:miter lim="800000"/>
              <a:headEnd type="none" w="sm" len="sm"/>
              <a:tailEnd type="none" w="sm" len="sm"/>
            </a:ln>
          </p:spPr>
          <p:txBody>
            <a:bodyPr wrap="none">
              <a:spAutoFit/>
            </a:bodyPr>
            <a:lstStyle/>
            <a:p>
              <a:r>
                <a:rPr lang="zh-CN" altLang="en-US" sz="2100" b="0">
                  <a:latin typeface="Times New Roman" pitchFamily="18" charset="0"/>
                </a:rPr>
                <a:t>数据</a:t>
              </a:r>
              <a:r>
                <a:rPr lang="en-US" altLang="zh-CN" sz="2100" b="0">
                  <a:latin typeface="Times New Roman" pitchFamily="18" charset="0"/>
                </a:rPr>
                <a:t>3</a:t>
              </a:r>
            </a:p>
          </p:txBody>
        </p:sp>
        <p:sp>
          <p:nvSpPr>
            <p:cNvPr id="75790" name="Text Box 12"/>
            <p:cNvSpPr txBox="1">
              <a:spLocks noChangeArrowheads="1"/>
            </p:cNvSpPr>
            <p:nvPr/>
          </p:nvSpPr>
          <p:spPr bwMode="auto">
            <a:xfrm>
              <a:off x="1872" y="3264"/>
              <a:ext cx="214" cy="262"/>
            </a:xfrm>
            <a:prstGeom prst="rect">
              <a:avLst/>
            </a:prstGeom>
            <a:noFill/>
            <a:ln w="12700" cap="sq">
              <a:noFill/>
              <a:miter lim="800000"/>
              <a:headEnd type="none" w="sm" len="sm"/>
              <a:tailEnd type="none" w="sm" len="sm"/>
            </a:ln>
          </p:spPr>
          <p:txBody>
            <a:bodyPr wrap="none">
              <a:spAutoFit/>
            </a:bodyPr>
            <a:lstStyle/>
            <a:p>
              <a:r>
                <a:rPr lang="en-US" altLang="zh-CN" sz="2100" b="0">
                  <a:latin typeface="Times New Roman" pitchFamily="18" charset="0"/>
                </a:rPr>
                <a:t>…</a:t>
              </a:r>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灯片编号占位符 4"/>
          <p:cNvSpPr>
            <a:spLocks noGrp="1"/>
          </p:cNvSpPr>
          <p:nvPr>
            <p:ph type="sldNum" sz="quarter" idx="11"/>
          </p:nvPr>
        </p:nvSpPr>
        <p:spPr>
          <a:noFill/>
        </p:spPr>
        <p:txBody>
          <a:bodyPr/>
          <a:lstStyle/>
          <a:p>
            <a:fld id="{72AC2EC8-1ED5-4810-8024-5FCAFD2A699A}" type="slidenum">
              <a:rPr lang="en-US" altLang="zh-CN" smtClean="0"/>
              <a:pPr/>
              <a:t>99</a:t>
            </a:fld>
            <a:endParaRPr lang="en-US" altLang="zh-CN"/>
          </a:p>
        </p:txBody>
      </p:sp>
      <p:sp>
        <p:nvSpPr>
          <p:cNvPr id="76804" name="Rectangle 2"/>
          <p:cNvSpPr>
            <a:spLocks noGrp="1" noChangeArrowheads="1"/>
          </p:cNvSpPr>
          <p:nvPr>
            <p:ph type="title"/>
          </p:nvPr>
        </p:nvSpPr>
        <p:spPr/>
        <p:txBody>
          <a:bodyPr/>
          <a:lstStyle/>
          <a:p>
            <a:r>
              <a:rPr lang="zh-CN" altLang="en-US">
                <a:ea typeface="宋体" pitchFamily="2" charset="-122"/>
              </a:rPr>
              <a:t>结构说明（续）</a:t>
            </a:r>
          </a:p>
        </p:txBody>
      </p:sp>
      <p:sp>
        <p:nvSpPr>
          <p:cNvPr id="76805" name="Rectangle 3"/>
          <p:cNvSpPr>
            <a:spLocks noGrp="1" noChangeArrowheads="1"/>
          </p:cNvSpPr>
          <p:nvPr>
            <p:ph type="body" idx="1"/>
          </p:nvPr>
        </p:nvSpPr>
        <p:spPr/>
        <p:txBody>
          <a:bodyPr/>
          <a:lstStyle/>
          <a:p>
            <a:pPr>
              <a:buFont typeface="Wingdings" pitchFamily="2" charset="2"/>
              <a:buNone/>
            </a:pPr>
            <a:r>
              <a:rPr lang="zh-CN" altLang="en-US" dirty="0">
                <a:ea typeface="宋体" pitchFamily="2" charset="-122"/>
              </a:rPr>
              <a:t>说明形式：</a:t>
            </a:r>
          </a:p>
          <a:p>
            <a:pPr>
              <a:buFont typeface="Wingdings" pitchFamily="2" charset="2"/>
              <a:buNone/>
            </a:pPr>
            <a:r>
              <a:rPr lang="zh-CN" altLang="en-US" dirty="0">
                <a:ea typeface="宋体" pitchFamily="2" charset="-122"/>
              </a:rPr>
              <a:t>	</a:t>
            </a:r>
            <a:r>
              <a:rPr lang="en-US" altLang="zh-CN" dirty="0" err="1">
                <a:solidFill>
                  <a:srgbClr val="0000CC"/>
                </a:solidFill>
                <a:ea typeface="宋体" pitchFamily="2" charset="-122"/>
              </a:rPr>
              <a:t>struct</a:t>
            </a:r>
            <a:r>
              <a:rPr lang="en-US" altLang="zh-CN" dirty="0">
                <a:ea typeface="宋体" pitchFamily="2" charset="-122"/>
              </a:rPr>
              <a:t>     </a:t>
            </a:r>
            <a:r>
              <a:rPr lang="zh-CN" altLang="en-US" dirty="0">
                <a:ea typeface="宋体" pitchFamily="2" charset="-122"/>
              </a:rPr>
              <a:t>结构类型名 </a:t>
            </a:r>
            <a:r>
              <a:rPr lang="en-US" altLang="zh-CN" dirty="0">
                <a:ea typeface="宋体" pitchFamily="2" charset="-122"/>
              </a:rPr>
              <a:t>{</a:t>
            </a:r>
          </a:p>
          <a:p>
            <a:pPr>
              <a:buFont typeface="Wingdings" pitchFamily="2" charset="2"/>
              <a:buNone/>
            </a:pPr>
            <a:r>
              <a:rPr lang="en-US" altLang="zh-CN" dirty="0">
                <a:ea typeface="宋体" pitchFamily="2" charset="-122"/>
              </a:rPr>
              <a:t>		</a:t>
            </a:r>
            <a:r>
              <a:rPr lang="zh-CN" altLang="en-US" dirty="0">
                <a:ea typeface="宋体" pitchFamily="2" charset="-122"/>
              </a:rPr>
              <a:t>成员类型   成员名；</a:t>
            </a:r>
          </a:p>
          <a:p>
            <a:pPr>
              <a:buFont typeface="Wingdings" pitchFamily="2" charset="2"/>
              <a:buNone/>
            </a:pPr>
            <a:r>
              <a:rPr lang="zh-CN" altLang="en-US" dirty="0">
                <a:ea typeface="宋体" pitchFamily="2" charset="-122"/>
              </a:rPr>
              <a:t>		成员类型   成员名；</a:t>
            </a:r>
          </a:p>
          <a:p>
            <a:pPr>
              <a:buFont typeface="Wingdings" pitchFamily="2" charset="2"/>
              <a:buNone/>
            </a:pPr>
            <a:r>
              <a:rPr lang="zh-CN" altLang="en-US" dirty="0">
                <a:ea typeface="宋体" pitchFamily="2" charset="-122"/>
              </a:rPr>
              <a:t>		</a:t>
            </a:r>
            <a:r>
              <a:rPr lang="en-US" altLang="zh-CN" dirty="0">
                <a:ea typeface="宋体" pitchFamily="2" charset="-122"/>
              </a:rPr>
              <a:t>…</a:t>
            </a:r>
          </a:p>
          <a:p>
            <a:pPr>
              <a:buFont typeface="Wingdings" pitchFamily="2" charset="2"/>
              <a:buNone/>
            </a:pPr>
            <a:r>
              <a:rPr lang="en-US" altLang="zh-CN" dirty="0">
                <a:ea typeface="宋体" pitchFamily="2" charset="-122"/>
              </a:rPr>
              <a:t>		…</a:t>
            </a:r>
          </a:p>
          <a:p>
            <a:pPr>
              <a:buFont typeface="Wingdings" pitchFamily="2" charset="2"/>
              <a:buNone/>
            </a:pPr>
            <a:r>
              <a:rPr lang="en-US" altLang="zh-CN" dirty="0">
                <a:ea typeface="宋体" pitchFamily="2" charset="-122"/>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课程模板1</Template>
  <TotalTime>54999</TotalTime>
  <Words>14422</Words>
  <Application>Microsoft Office PowerPoint</Application>
  <PresentationFormat>自定义</PresentationFormat>
  <Paragraphs>2625</Paragraphs>
  <Slides>140</Slides>
  <Notes>134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140</vt:i4>
      </vt:variant>
    </vt:vector>
  </HeadingPairs>
  <TitlesOfParts>
    <vt:vector size="142" baseType="lpstr">
      <vt:lpstr>BUAA2</vt:lpstr>
      <vt:lpstr>Document</vt:lpstr>
      <vt:lpstr>PowerPoint 演示文稿</vt:lpstr>
      <vt:lpstr>本章目标</vt:lpstr>
      <vt:lpstr>数组的定义与初始化</vt:lpstr>
      <vt:lpstr>数组作为函数参数</vt:lpstr>
      <vt:lpstr>字符数组</vt:lpstr>
      <vt:lpstr>问题1：将数字字符串转换成整数 </vt:lpstr>
      <vt:lpstr>问题1：代码实现</vt:lpstr>
      <vt:lpstr>问题2：将字符串颠倒</vt:lpstr>
      <vt:lpstr>问题2：代码实现</vt:lpstr>
      <vt:lpstr>问题3：将一个整数转换成字符串*</vt:lpstr>
      <vt:lpstr>常用标准字符串库函数*</vt:lpstr>
      <vt:lpstr>关于数组的知识点</vt:lpstr>
      <vt:lpstr>问题4：文本查找</vt:lpstr>
      <vt:lpstr>简单文件操作</vt:lpstr>
      <vt:lpstr>文件输入/输出</vt:lpstr>
      <vt:lpstr>示例：将一个文件内容拷贝到另一个文件</vt:lpstr>
      <vt:lpstr>问题4：问题分析</vt:lpstr>
      <vt:lpstr>问题4：（字符串查找）算法设计</vt:lpstr>
      <vt:lpstr>问题4：算法设计（续）</vt:lpstr>
      <vt:lpstr>行输入/输出*</vt:lpstr>
      <vt:lpstr>问题4：代码实现</vt:lpstr>
      <vt:lpstr>问题4：测试</vt:lpstr>
      <vt:lpstr>朴素字符串查找算法性能</vt:lpstr>
      <vt:lpstr>问题4：思考1</vt:lpstr>
      <vt:lpstr>问题4：函数tolower实现</vt:lpstr>
      <vt:lpstr>预处理指令：define</vt:lpstr>
      <vt:lpstr>常用标准库函数：字符类型判断和转换*</vt:lpstr>
      <vt:lpstr>问题4：思考1（代码实现）</vt:lpstr>
      <vt:lpstr>问题4：思考2*</vt:lpstr>
      <vt:lpstr>问题4：思考3*</vt:lpstr>
      <vt:lpstr>问题5：计算小岛面积</vt:lpstr>
      <vt:lpstr>二维（多维）数组</vt:lpstr>
      <vt:lpstr>二维（多维）数组初始化</vt:lpstr>
      <vt:lpstr>二维（多维）数组使用</vt:lpstr>
      <vt:lpstr>问题5：算法分析</vt:lpstr>
      <vt:lpstr>问题5：代码实现</vt:lpstr>
      <vt:lpstr>问题5：思考*</vt:lpstr>
      <vt:lpstr>问题5：进一步（递归）算法设计*</vt:lpstr>
      <vt:lpstr>问题5：新的代码实现*</vt:lpstr>
      <vt:lpstr>指针</vt:lpstr>
      <vt:lpstr>指针定义</vt:lpstr>
      <vt:lpstr>指针运算符</vt:lpstr>
      <vt:lpstr>指针和地址（续）</vt:lpstr>
      <vt:lpstr>指针和地址（续）</vt:lpstr>
      <vt:lpstr>指针和地址（续）</vt:lpstr>
      <vt:lpstr>动态内存管理（malloc与free）*</vt:lpstr>
      <vt:lpstr>动态内存管理（malloc与free）*</vt:lpstr>
      <vt:lpstr>指针运算</vt:lpstr>
      <vt:lpstr>指针运算（续）</vt:lpstr>
      <vt:lpstr>PowerPoint 演示文稿</vt:lpstr>
      <vt:lpstr>指针运算（续）</vt:lpstr>
      <vt:lpstr>PowerPoint 演示文稿</vt:lpstr>
      <vt:lpstr>指针运算（续）</vt:lpstr>
      <vt:lpstr>指针运算（续）</vt:lpstr>
      <vt:lpstr>问题6</vt:lpstr>
      <vt:lpstr>问题6：算法设计</vt:lpstr>
      <vt:lpstr>问题6：代码实现</vt:lpstr>
      <vt:lpstr>问题6：代码实现（续）</vt:lpstr>
      <vt:lpstr>问题6：常见问题分析</vt:lpstr>
      <vt:lpstr>常用标准字符串库函数</vt:lpstr>
      <vt:lpstr>问题6：指针方式实现</vt:lpstr>
      <vt:lpstr>问题6：代码实现（指针方式）（续）</vt:lpstr>
      <vt:lpstr>问题6：代码实现（指针方式）（续）</vt:lpstr>
      <vt:lpstr>指针作为函数参数</vt:lpstr>
      <vt:lpstr>指针作为函数参数（续）</vt:lpstr>
      <vt:lpstr>指针作为函数参数（续）</vt:lpstr>
      <vt:lpstr>指针作为函数参数（续）</vt:lpstr>
      <vt:lpstr>指针和数组</vt:lpstr>
      <vt:lpstr>指针和数组（续）</vt:lpstr>
      <vt:lpstr>指针和数组（续）</vt:lpstr>
      <vt:lpstr>指针和数组（续）</vt:lpstr>
      <vt:lpstr>指针和数组（续）</vt:lpstr>
      <vt:lpstr>指针和数组（续）</vt:lpstr>
      <vt:lpstr>指针和数组（续）</vt:lpstr>
      <vt:lpstr>指针和数组（续）*</vt:lpstr>
      <vt:lpstr>指针数组</vt:lpstr>
      <vt:lpstr>指针数组</vt:lpstr>
      <vt:lpstr>指针数组（续）</vt:lpstr>
      <vt:lpstr>指针数组（续）</vt:lpstr>
      <vt:lpstr>指针数组（续）</vt:lpstr>
      <vt:lpstr>指针数组（续）</vt:lpstr>
      <vt:lpstr>指针数组（续）</vt:lpstr>
      <vt:lpstr>指针数组（续）</vt:lpstr>
      <vt:lpstr>问题7</vt:lpstr>
      <vt:lpstr>问题7：算法分析</vt:lpstr>
      <vt:lpstr>问题7：代码实现</vt:lpstr>
      <vt:lpstr>问题7：如何运行命令行程序</vt:lpstr>
      <vt:lpstr>问题7：如何运行命令行程序（续）</vt:lpstr>
      <vt:lpstr>函数指针*</vt:lpstr>
      <vt:lpstr>函数指针*（续）</vt:lpstr>
      <vt:lpstr>典型错误案例分析</vt:lpstr>
      <vt:lpstr>典型错误案例分析（续）</vt:lpstr>
      <vt:lpstr>典型错误案例分析（续）</vt:lpstr>
      <vt:lpstr>指针的小节</vt:lpstr>
      <vt:lpstr>结构（struct）</vt:lpstr>
      <vt:lpstr>问题8</vt:lpstr>
      <vt:lpstr>问题8：问题分析</vt:lpstr>
      <vt:lpstr>结构说明</vt:lpstr>
      <vt:lpstr>结构说明（续）</vt:lpstr>
      <vt:lpstr>结构说明（续）</vt:lpstr>
      <vt:lpstr>结构变量说明（续）</vt:lpstr>
      <vt:lpstr>类型定义（typedef）</vt:lpstr>
      <vt:lpstr>类型定义（续）</vt:lpstr>
      <vt:lpstr>结构说明（续）：结构嵌套</vt:lpstr>
      <vt:lpstr>结构说明（续）</vt:lpstr>
      <vt:lpstr>结构变量初始化</vt:lpstr>
      <vt:lpstr>结构成员的引用</vt:lpstr>
      <vt:lpstr>结构成员的引用（续）</vt:lpstr>
      <vt:lpstr>结构成员的引用（续）</vt:lpstr>
      <vt:lpstr>结构成员的引用（续）</vt:lpstr>
      <vt:lpstr>结构成员的引用（续）*</vt:lpstr>
      <vt:lpstr>结构数组</vt:lpstr>
      <vt:lpstr>问题8：问题分析</vt:lpstr>
      <vt:lpstr>问题8：算法设计</vt:lpstr>
      <vt:lpstr>顺序查找算法</vt:lpstr>
      <vt:lpstr>折半查找算法（binary search）</vt:lpstr>
      <vt:lpstr>折半查找算法（续）</vt:lpstr>
      <vt:lpstr>折半查找算法（续）</vt:lpstr>
      <vt:lpstr>问题8：代码实现</vt:lpstr>
      <vt:lpstr>问题8：代码实现（续）</vt:lpstr>
      <vt:lpstr>问题8：代码实现（续）</vt:lpstr>
      <vt:lpstr>问题8：代码实现（续）</vt:lpstr>
      <vt:lpstr>问题8：代码实现（续）</vt:lpstr>
      <vt:lpstr>问题9* ：学生信息排序*</vt:lpstr>
      <vt:lpstr>问题9* （续）</vt:lpstr>
      <vt:lpstr>问题9* ：代码实现</vt:lpstr>
      <vt:lpstr>问题9* ：代码实现（续）</vt:lpstr>
      <vt:lpstr>问题9*：思考</vt:lpstr>
      <vt:lpstr>关于结构</vt:lpstr>
      <vt:lpstr>自引用结构</vt:lpstr>
      <vt:lpstr>自引用结构（续）</vt:lpstr>
      <vt:lpstr>自引用结构（续）</vt:lpstr>
      <vt:lpstr>自引用结构（续）</vt:lpstr>
      <vt:lpstr>关于结构</vt:lpstr>
      <vt:lpstr>联合（union）</vt:lpstr>
      <vt:lpstr>联合（union）（续）*</vt:lpstr>
      <vt:lpstr>联合（union）（续）</vt:lpstr>
      <vt:lpstr>联合（union）（续）*</vt:lpstr>
      <vt:lpstr>联合（union）（续）</vt:lpstr>
      <vt:lpstr>本讲结束！</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高级语言程序设计(一) (C Programming)</dc:title>
  <dc:creator>YHH</dc:creator>
  <cp:lastModifiedBy>pujh</cp:lastModifiedBy>
  <cp:revision>604</cp:revision>
  <dcterms:created xsi:type="dcterms:W3CDTF">2005-11-20T14:53:51Z</dcterms:created>
  <dcterms:modified xsi:type="dcterms:W3CDTF">2021-03-12T07:01:10Z</dcterms:modified>
</cp:coreProperties>
</file>