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7" r:id="rId1"/>
    <p:sldMasterId id="2147483872" r:id="rId2"/>
  </p:sldMasterIdLst>
  <p:notesMasterIdLst>
    <p:notesMasterId r:id="rId64"/>
  </p:notesMasterIdLst>
  <p:handoutMasterIdLst>
    <p:handoutMasterId r:id="rId65"/>
  </p:handoutMasterIdLst>
  <p:sldIdLst>
    <p:sldId id="702" r:id="rId3"/>
    <p:sldId id="726" r:id="rId4"/>
    <p:sldId id="805" r:id="rId5"/>
    <p:sldId id="806" r:id="rId6"/>
    <p:sldId id="807" r:id="rId7"/>
    <p:sldId id="818" r:id="rId8"/>
    <p:sldId id="808" r:id="rId9"/>
    <p:sldId id="809" r:id="rId10"/>
    <p:sldId id="810" r:id="rId11"/>
    <p:sldId id="904" r:id="rId12"/>
    <p:sldId id="813" r:id="rId13"/>
    <p:sldId id="811" r:id="rId14"/>
    <p:sldId id="814" r:id="rId15"/>
    <p:sldId id="816" r:id="rId16"/>
    <p:sldId id="815" r:id="rId17"/>
    <p:sldId id="817" r:id="rId18"/>
    <p:sldId id="820" r:id="rId19"/>
    <p:sldId id="819" r:id="rId20"/>
    <p:sldId id="821" r:id="rId21"/>
    <p:sldId id="822" r:id="rId22"/>
    <p:sldId id="823" r:id="rId23"/>
    <p:sldId id="905" r:id="rId24"/>
    <p:sldId id="825" r:id="rId25"/>
    <p:sldId id="826" r:id="rId26"/>
    <p:sldId id="827" r:id="rId27"/>
    <p:sldId id="828" r:id="rId28"/>
    <p:sldId id="830" r:id="rId29"/>
    <p:sldId id="829" r:id="rId30"/>
    <p:sldId id="831" r:id="rId31"/>
    <p:sldId id="832" r:id="rId32"/>
    <p:sldId id="833" r:id="rId33"/>
    <p:sldId id="834" r:id="rId34"/>
    <p:sldId id="835" r:id="rId35"/>
    <p:sldId id="842" r:id="rId36"/>
    <p:sldId id="843" r:id="rId37"/>
    <p:sldId id="889" r:id="rId38"/>
    <p:sldId id="849" r:id="rId39"/>
    <p:sldId id="850" r:id="rId40"/>
    <p:sldId id="851" r:id="rId41"/>
    <p:sldId id="852" r:id="rId42"/>
    <p:sldId id="853" r:id="rId43"/>
    <p:sldId id="854" r:id="rId44"/>
    <p:sldId id="855" r:id="rId45"/>
    <p:sldId id="856" r:id="rId46"/>
    <p:sldId id="857" r:id="rId47"/>
    <p:sldId id="858" r:id="rId48"/>
    <p:sldId id="859" r:id="rId49"/>
    <p:sldId id="860" r:id="rId50"/>
    <p:sldId id="861" r:id="rId51"/>
    <p:sldId id="862" r:id="rId52"/>
    <p:sldId id="863" r:id="rId53"/>
    <p:sldId id="864" r:id="rId54"/>
    <p:sldId id="865" r:id="rId55"/>
    <p:sldId id="866" r:id="rId56"/>
    <p:sldId id="867" r:id="rId57"/>
    <p:sldId id="868" r:id="rId58"/>
    <p:sldId id="872" r:id="rId59"/>
    <p:sldId id="873" r:id="rId60"/>
    <p:sldId id="874" r:id="rId61"/>
    <p:sldId id="875" r:id="rId62"/>
    <p:sldId id="876" r:id="rId63"/>
  </p:sldIdLst>
  <p:sldSz cx="12192000" cy="6858000"/>
  <p:notesSz cx="7099300" cy="10234613"/>
  <p:defaultTextStyle>
    <a:defPPr>
      <a:defRPr lang="zh-CN"/>
    </a:defPPr>
    <a:lvl1pPr algn="l" rtl="0" fontAlgn="base">
      <a:spcBef>
        <a:spcPct val="0"/>
      </a:spcBef>
      <a:spcAft>
        <a:spcPct val="0"/>
      </a:spcAft>
      <a:defRPr sz="2000" b="1" kern="1200">
        <a:solidFill>
          <a:srgbClr val="FF0000"/>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2000" b="1" kern="1200">
        <a:solidFill>
          <a:srgbClr val="FF0000"/>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2000" b="1" kern="1200">
        <a:solidFill>
          <a:srgbClr val="FF0000"/>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2000" b="1" kern="1200">
        <a:solidFill>
          <a:srgbClr val="FF0000"/>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2000" b="1" kern="1200">
        <a:solidFill>
          <a:srgbClr val="FF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000" b="1" kern="1200">
        <a:solidFill>
          <a:srgbClr val="FF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000" b="1" kern="1200">
        <a:solidFill>
          <a:srgbClr val="FF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000" b="1" kern="1200">
        <a:solidFill>
          <a:srgbClr val="FF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000" b="1" kern="1200">
        <a:solidFill>
          <a:srgbClr val="FF0000"/>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0000"/>
    <a:srgbClr val="008000"/>
    <a:srgbClr val="FF00FF"/>
    <a:srgbClr val="FF0000"/>
    <a:srgbClr val="000066"/>
    <a:srgbClr val="A8EEFE"/>
    <a:srgbClr val="96EAFE"/>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11" autoAdjust="0"/>
    <p:restoredTop sz="84895" autoAdjust="0"/>
  </p:normalViewPr>
  <p:slideViewPr>
    <p:cSldViewPr>
      <p:cViewPr varScale="1">
        <p:scale>
          <a:sx n="65" d="100"/>
          <a:sy n="65" d="100"/>
        </p:scale>
        <p:origin x="891" y="39"/>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68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5" Type="http://schemas.openxmlformats.org/officeDocument/2006/relationships/image" Target="../media/image23.wmf"/><Relationship Id="rId4"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image" Target="../media/image31.wmf"/><Relationship Id="rId7" Type="http://schemas.openxmlformats.org/officeDocument/2006/relationships/image" Target="../media/image35.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37.wmf"/><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4" Type="http://schemas.openxmlformats.org/officeDocument/2006/relationships/image" Target="../media/image4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9BF2954C-1DA7-B094-C33D-8EEAA33B5141}"/>
              </a:ext>
            </a:extLst>
          </p:cNvPr>
          <p:cNvSpPr>
            <a:spLocks noGrp="1" noChangeArrowheads="1"/>
          </p:cNvSpPr>
          <p:nvPr>
            <p:ph type="hdr" sz="quarter"/>
          </p:nvPr>
        </p:nvSpPr>
        <p:spPr bwMode="auto">
          <a:xfrm>
            <a:off x="0" y="0"/>
            <a:ext cx="3076575" cy="511175"/>
          </a:xfrm>
          <a:prstGeom prst="rect">
            <a:avLst/>
          </a:prstGeom>
          <a:noFill/>
          <a:ln w="9525">
            <a:noFill/>
            <a:miter lim="800000"/>
          </a:ln>
        </p:spPr>
        <p:txBody>
          <a:bodyPr vert="horz" wrap="square" lIns="99048" tIns="49524" rIns="99048" bIns="49524" numCol="1" anchor="t" anchorCtr="0" compatLnSpc="1"/>
          <a:lstStyle>
            <a:lvl1pPr defTabSz="990600" eaLnBrk="1" hangingPunct="1">
              <a:defRPr sz="1300" b="0">
                <a:solidFill>
                  <a:schemeClr val="tx1"/>
                </a:solidFill>
                <a:latin typeface="Times New Roman" panose="02020603050405020304" pitchFamily="18" charset="0"/>
              </a:defRPr>
            </a:lvl1pPr>
          </a:lstStyle>
          <a:p>
            <a:pPr>
              <a:defRPr/>
            </a:pPr>
            <a:endParaRPr lang="en-US" altLang="zh-CN"/>
          </a:p>
        </p:txBody>
      </p:sp>
      <p:sp>
        <p:nvSpPr>
          <p:cNvPr id="97283" name="Rectangle 3">
            <a:extLst>
              <a:ext uri="{FF2B5EF4-FFF2-40B4-BE49-F238E27FC236}">
                <a16:creationId xmlns:a16="http://schemas.microsoft.com/office/drawing/2014/main" id="{0AA1DA8C-862C-4082-5AA8-D1B0FF1ADB0D}"/>
              </a:ext>
            </a:extLst>
          </p:cNvPr>
          <p:cNvSpPr>
            <a:spLocks noGrp="1" noChangeArrowheads="1"/>
          </p:cNvSpPr>
          <p:nvPr>
            <p:ph type="dt" sz="quarter" idx="1"/>
          </p:nvPr>
        </p:nvSpPr>
        <p:spPr bwMode="auto">
          <a:xfrm>
            <a:off x="4021138" y="0"/>
            <a:ext cx="3076575" cy="511175"/>
          </a:xfrm>
          <a:prstGeom prst="rect">
            <a:avLst/>
          </a:prstGeom>
          <a:noFill/>
          <a:ln w="9525">
            <a:noFill/>
            <a:miter lim="800000"/>
          </a:ln>
        </p:spPr>
        <p:txBody>
          <a:bodyPr vert="horz" wrap="square" lIns="99048" tIns="49524" rIns="99048" bIns="49524" numCol="1" anchor="t" anchorCtr="0" compatLnSpc="1"/>
          <a:lstStyle>
            <a:lvl1pPr algn="r" defTabSz="990600" eaLnBrk="1" hangingPunct="1">
              <a:defRPr sz="1300" b="0">
                <a:solidFill>
                  <a:schemeClr val="tx1"/>
                </a:solidFill>
                <a:latin typeface="Times New Roman" panose="02020603050405020304" pitchFamily="18" charset="0"/>
              </a:defRPr>
            </a:lvl1pPr>
          </a:lstStyle>
          <a:p>
            <a:pPr>
              <a:defRPr/>
            </a:pPr>
            <a:endParaRPr lang="en-US" altLang="zh-CN"/>
          </a:p>
        </p:txBody>
      </p:sp>
      <p:sp>
        <p:nvSpPr>
          <p:cNvPr id="97284" name="Rectangle 4">
            <a:extLst>
              <a:ext uri="{FF2B5EF4-FFF2-40B4-BE49-F238E27FC236}">
                <a16:creationId xmlns:a16="http://schemas.microsoft.com/office/drawing/2014/main" id="{29166FB3-69A5-6BEC-A871-02B14D4B1BDB}"/>
              </a:ext>
            </a:extLst>
          </p:cNvPr>
          <p:cNvSpPr>
            <a:spLocks noGrp="1" noChangeArrowheads="1"/>
          </p:cNvSpPr>
          <p:nvPr>
            <p:ph type="ftr" sz="quarter" idx="2"/>
          </p:nvPr>
        </p:nvSpPr>
        <p:spPr bwMode="auto">
          <a:xfrm>
            <a:off x="0" y="9721850"/>
            <a:ext cx="3076575" cy="511175"/>
          </a:xfrm>
          <a:prstGeom prst="rect">
            <a:avLst/>
          </a:prstGeom>
          <a:noFill/>
          <a:ln w="9525">
            <a:noFill/>
            <a:miter lim="800000"/>
          </a:ln>
        </p:spPr>
        <p:txBody>
          <a:bodyPr vert="horz" wrap="square" lIns="99048" tIns="49524" rIns="99048" bIns="49524" numCol="1" anchor="b" anchorCtr="0" compatLnSpc="1"/>
          <a:lstStyle>
            <a:lvl1pPr defTabSz="990600" eaLnBrk="1" hangingPunct="1">
              <a:defRPr sz="1300" b="0">
                <a:solidFill>
                  <a:schemeClr val="tx1"/>
                </a:solidFill>
                <a:latin typeface="Times New Roman" panose="02020603050405020304" pitchFamily="18" charset="0"/>
              </a:defRPr>
            </a:lvl1pPr>
          </a:lstStyle>
          <a:p>
            <a:pPr>
              <a:defRPr/>
            </a:pPr>
            <a:endParaRPr lang="en-US" altLang="zh-CN"/>
          </a:p>
        </p:txBody>
      </p:sp>
      <p:sp>
        <p:nvSpPr>
          <p:cNvPr id="97285" name="Rectangle 5">
            <a:extLst>
              <a:ext uri="{FF2B5EF4-FFF2-40B4-BE49-F238E27FC236}">
                <a16:creationId xmlns:a16="http://schemas.microsoft.com/office/drawing/2014/main" id="{41E8A325-B222-A54E-B99B-D72043835543}"/>
              </a:ext>
            </a:extLst>
          </p:cNvPr>
          <p:cNvSpPr>
            <a:spLocks noGrp="1" noChangeArrowheads="1"/>
          </p:cNvSpPr>
          <p:nvPr>
            <p:ph type="sldNum" sz="quarter" idx="3"/>
          </p:nvPr>
        </p:nvSpPr>
        <p:spPr bwMode="auto">
          <a:xfrm>
            <a:off x="4021138" y="9721850"/>
            <a:ext cx="3076575" cy="511175"/>
          </a:xfrm>
          <a:prstGeom prst="rect">
            <a:avLst/>
          </a:prstGeom>
          <a:noFill/>
          <a:ln w="9525">
            <a:noFill/>
            <a:miter lim="800000"/>
          </a:ln>
        </p:spPr>
        <p:txBody>
          <a:bodyPr vert="horz" wrap="square" lIns="99048" tIns="49524" rIns="99048" bIns="49524" numCol="1" anchor="b" anchorCtr="0" compatLnSpc="1">
            <a:prstTxWarp prst="textNoShape">
              <a:avLst/>
            </a:prstTxWarp>
          </a:bodyPr>
          <a:lstStyle>
            <a:lvl1pPr algn="r" defTabSz="990600">
              <a:defRPr sz="1300" b="0">
                <a:solidFill>
                  <a:schemeClr val="tx1"/>
                </a:solidFill>
                <a:latin typeface="Times New Roman" panose="02020603050405020304" pitchFamily="18" charset="0"/>
              </a:defRPr>
            </a:lvl1pPr>
          </a:lstStyle>
          <a:p>
            <a:fld id="{91C7D23E-C8C5-4974-B68C-7690FE8242B9}" type="slidenum">
              <a:rPr lang="en-US" altLang="zh-CN"/>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618C560B-CF1D-D004-0856-54F34078F66B}"/>
              </a:ext>
            </a:extLst>
          </p:cNvPr>
          <p:cNvSpPr>
            <a:spLocks noGrp="1" noChangeArrowheads="1"/>
          </p:cNvSpPr>
          <p:nvPr>
            <p:ph type="hdr" sz="quarter"/>
          </p:nvPr>
        </p:nvSpPr>
        <p:spPr bwMode="auto">
          <a:xfrm>
            <a:off x="0" y="0"/>
            <a:ext cx="3076575" cy="511175"/>
          </a:xfrm>
          <a:prstGeom prst="rect">
            <a:avLst/>
          </a:prstGeom>
          <a:noFill/>
          <a:ln w="9525">
            <a:noFill/>
            <a:miter lim="800000"/>
          </a:ln>
        </p:spPr>
        <p:txBody>
          <a:bodyPr vert="horz" wrap="square" lIns="99048" tIns="49524" rIns="99048" bIns="49524" numCol="1" anchor="t" anchorCtr="0" compatLnSpc="1"/>
          <a:lstStyle>
            <a:lvl1pPr defTabSz="990600" eaLnBrk="1" hangingPunct="1">
              <a:defRPr sz="1300" b="0">
                <a:solidFill>
                  <a:schemeClr val="tx1"/>
                </a:solidFill>
                <a:latin typeface="Times New Roman" panose="02020603050405020304" pitchFamily="18" charset="0"/>
              </a:defRPr>
            </a:lvl1pPr>
          </a:lstStyle>
          <a:p>
            <a:pPr>
              <a:defRPr/>
            </a:pPr>
            <a:endParaRPr lang="en-US" altLang="zh-CN"/>
          </a:p>
        </p:txBody>
      </p:sp>
      <p:sp>
        <p:nvSpPr>
          <p:cNvPr id="96259" name="Rectangle 3">
            <a:extLst>
              <a:ext uri="{FF2B5EF4-FFF2-40B4-BE49-F238E27FC236}">
                <a16:creationId xmlns:a16="http://schemas.microsoft.com/office/drawing/2014/main" id="{3C012276-C331-AB52-A896-4BD77E3E5ADC}"/>
              </a:ext>
            </a:extLst>
          </p:cNvPr>
          <p:cNvSpPr>
            <a:spLocks noGrp="1" noChangeArrowheads="1"/>
          </p:cNvSpPr>
          <p:nvPr>
            <p:ph type="dt" idx="1"/>
          </p:nvPr>
        </p:nvSpPr>
        <p:spPr bwMode="auto">
          <a:xfrm>
            <a:off x="4021138" y="0"/>
            <a:ext cx="3076575" cy="511175"/>
          </a:xfrm>
          <a:prstGeom prst="rect">
            <a:avLst/>
          </a:prstGeom>
          <a:noFill/>
          <a:ln w="9525">
            <a:noFill/>
            <a:miter lim="800000"/>
          </a:ln>
        </p:spPr>
        <p:txBody>
          <a:bodyPr vert="horz" wrap="square" lIns="99048" tIns="49524" rIns="99048" bIns="49524" numCol="1" anchor="t" anchorCtr="0" compatLnSpc="1"/>
          <a:lstStyle>
            <a:lvl1pPr algn="r" defTabSz="990600" eaLnBrk="1" hangingPunct="1">
              <a:defRPr sz="1300" b="0">
                <a:solidFill>
                  <a:schemeClr val="tx1"/>
                </a:solidFill>
                <a:latin typeface="Times New Roman" panose="02020603050405020304" pitchFamily="18" charset="0"/>
              </a:defRPr>
            </a:lvl1pPr>
          </a:lstStyle>
          <a:p>
            <a:pPr>
              <a:defRPr/>
            </a:pPr>
            <a:endParaRPr lang="en-US" altLang="zh-CN"/>
          </a:p>
        </p:txBody>
      </p:sp>
      <p:sp>
        <p:nvSpPr>
          <p:cNvPr id="18436" name="Rectangle 4">
            <a:extLst>
              <a:ext uri="{FF2B5EF4-FFF2-40B4-BE49-F238E27FC236}">
                <a16:creationId xmlns:a16="http://schemas.microsoft.com/office/drawing/2014/main" id="{156FF8F4-9288-7B67-AAEF-939F46209C88}"/>
              </a:ext>
            </a:extLst>
          </p:cNvPr>
          <p:cNvSpPr>
            <a:spLocks noGrp="1" noRot="1" noChangeAspect="1" noChangeArrowheads="1" noTextEdit="1"/>
          </p:cNvSpPr>
          <p:nvPr>
            <p:ph type="sldImg" idx="4294967295"/>
          </p:nvPr>
        </p:nvSpPr>
        <p:spPr bwMode="auto">
          <a:xfrm>
            <a:off x="139700" y="768350"/>
            <a:ext cx="68199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61" name="Rectangle 5">
            <a:extLst>
              <a:ext uri="{FF2B5EF4-FFF2-40B4-BE49-F238E27FC236}">
                <a16:creationId xmlns:a16="http://schemas.microsoft.com/office/drawing/2014/main" id="{2E7A7F2B-7911-249C-6176-B6BF46A88871}"/>
              </a:ext>
            </a:extLst>
          </p:cNvPr>
          <p:cNvSpPr>
            <a:spLocks noGrp="1" noChangeArrowheads="1"/>
          </p:cNvSpPr>
          <p:nvPr>
            <p:ph type="body" sz="quarter" idx="3"/>
          </p:nvPr>
        </p:nvSpPr>
        <p:spPr bwMode="auto">
          <a:xfrm>
            <a:off x="709613" y="4860925"/>
            <a:ext cx="5680075" cy="4605338"/>
          </a:xfrm>
          <a:prstGeom prst="rect">
            <a:avLst/>
          </a:prstGeom>
          <a:noFill/>
          <a:ln w="9525">
            <a:noFill/>
            <a:miter lim="800000"/>
          </a:ln>
        </p:spPr>
        <p:txBody>
          <a:bodyPr vert="horz" wrap="square" lIns="99048" tIns="49524" rIns="99048" bIns="49524" numCol="1" anchor="t" anchorCtr="0" compatLnSpc="1"/>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6262" name="Rectangle 6">
            <a:extLst>
              <a:ext uri="{FF2B5EF4-FFF2-40B4-BE49-F238E27FC236}">
                <a16:creationId xmlns:a16="http://schemas.microsoft.com/office/drawing/2014/main" id="{4978498E-C830-A26E-6A1E-53770E7FECB0}"/>
              </a:ext>
            </a:extLst>
          </p:cNvPr>
          <p:cNvSpPr>
            <a:spLocks noGrp="1" noChangeArrowheads="1"/>
          </p:cNvSpPr>
          <p:nvPr>
            <p:ph type="ftr" sz="quarter" idx="4"/>
          </p:nvPr>
        </p:nvSpPr>
        <p:spPr bwMode="auto">
          <a:xfrm>
            <a:off x="0" y="9721850"/>
            <a:ext cx="3076575" cy="511175"/>
          </a:xfrm>
          <a:prstGeom prst="rect">
            <a:avLst/>
          </a:prstGeom>
          <a:noFill/>
          <a:ln w="9525">
            <a:noFill/>
            <a:miter lim="800000"/>
          </a:ln>
        </p:spPr>
        <p:txBody>
          <a:bodyPr vert="horz" wrap="square" lIns="99048" tIns="49524" rIns="99048" bIns="49524" numCol="1" anchor="b" anchorCtr="0" compatLnSpc="1"/>
          <a:lstStyle>
            <a:lvl1pPr defTabSz="990600" eaLnBrk="1" hangingPunct="1">
              <a:defRPr sz="1300" b="0">
                <a:solidFill>
                  <a:schemeClr val="tx1"/>
                </a:solidFill>
                <a:latin typeface="Times New Roman" panose="02020603050405020304" pitchFamily="18" charset="0"/>
              </a:defRPr>
            </a:lvl1pPr>
          </a:lstStyle>
          <a:p>
            <a:pPr>
              <a:defRPr/>
            </a:pPr>
            <a:endParaRPr lang="en-US" altLang="zh-CN"/>
          </a:p>
        </p:txBody>
      </p:sp>
      <p:sp>
        <p:nvSpPr>
          <p:cNvPr id="96263" name="Rectangle 7">
            <a:extLst>
              <a:ext uri="{FF2B5EF4-FFF2-40B4-BE49-F238E27FC236}">
                <a16:creationId xmlns:a16="http://schemas.microsoft.com/office/drawing/2014/main" id="{77DF73B1-6B05-FF78-C5D3-E51607733B8E}"/>
              </a:ext>
            </a:extLst>
          </p:cNvPr>
          <p:cNvSpPr>
            <a:spLocks noGrp="1" noChangeArrowheads="1"/>
          </p:cNvSpPr>
          <p:nvPr>
            <p:ph type="sldNum" sz="quarter" idx="5"/>
          </p:nvPr>
        </p:nvSpPr>
        <p:spPr bwMode="auto">
          <a:xfrm>
            <a:off x="4021138" y="9721850"/>
            <a:ext cx="3076575" cy="511175"/>
          </a:xfrm>
          <a:prstGeom prst="rect">
            <a:avLst/>
          </a:prstGeom>
          <a:noFill/>
          <a:ln w="9525">
            <a:noFill/>
            <a:miter lim="800000"/>
          </a:ln>
        </p:spPr>
        <p:txBody>
          <a:bodyPr vert="horz" wrap="square" lIns="99048" tIns="49524" rIns="99048" bIns="49524" numCol="1" anchor="b" anchorCtr="0" compatLnSpc="1">
            <a:prstTxWarp prst="textNoShape">
              <a:avLst/>
            </a:prstTxWarp>
          </a:bodyPr>
          <a:lstStyle>
            <a:lvl1pPr algn="r" defTabSz="990600">
              <a:defRPr sz="1300" b="0">
                <a:solidFill>
                  <a:schemeClr val="tx1"/>
                </a:solidFill>
                <a:latin typeface="Times New Roman" panose="02020603050405020304" pitchFamily="18" charset="0"/>
              </a:defRPr>
            </a:lvl1pPr>
          </a:lstStyle>
          <a:p>
            <a:fld id="{B897FD25-4D99-4E29-81A3-5F26EB27ED1B}"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a:extLst>
              <a:ext uri="{FF2B5EF4-FFF2-40B4-BE49-F238E27FC236}">
                <a16:creationId xmlns:a16="http://schemas.microsoft.com/office/drawing/2014/main" id="{6761FE25-208D-6735-F3E9-874C2F48173E}"/>
              </a:ext>
            </a:extLst>
          </p:cNvPr>
          <p:cNvSpPr>
            <a:spLocks noGrp="1" noRot="1" noChangeAspect="1" noChangeArrowheads="1" noTextEdit="1"/>
          </p:cNvSpPr>
          <p:nvPr>
            <p:ph type="sldImg" idx="4294967295"/>
          </p:nvPr>
        </p:nvSpPr>
        <p:spPr>
          <a:xfrm>
            <a:off x="139700" y="768350"/>
            <a:ext cx="6819900" cy="3836988"/>
          </a:xfrm>
          <a:ln/>
        </p:spPr>
      </p:sp>
      <p:sp>
        <p:nvSpPr>
          <p:cNvPr id="20482" name="Notes Placeholder 2">
            <a:extLst>
              <a:ext uri="{FF2B5EF4-FFF2-40B4-BE49-F238E27FC236}">
                <a16:creationId xmlns:a16="http://schemas.microsoft.com/office/drawing/2014/main" id="{4ADC9D46-5A0F-9DDE-2D18-EC3F434E2BF6}"/>
              </a:ext>
            </a:extLst>
          </p:cNvPr>
          <p:cNvSpPr>
            <a:spLocks noGrp="1" noChangeArrowheads="1"/>
          </p:cNvSpPr>
          <p:nvPr>
            <p:ph type="body" idx="4294967295"/>
          </p:nvPr>
        </p:nvSpPr>
        <p:spPr/>
        <p:txBody>
          <a:bodyPr lIns="99038" tIns="49520" rIns="99038" bIns="49520">
            <a:prstTxWarp prst="textNoShape">
              <a:avLst/>
            </a:prstTxWarp>
          </a:bodyPr>
          <a:lstStyle/>
          <a:p>
            <a:endParaRPr lang="zh-CN" altLang="en-US"/>
          </a:p>
        </p:txBody>
      </p:sp>
      <p:sp>
        <p:nvSpPr>
          <p:cNvPr id="20483" name="Slide Number Placeholder 3">
            <a:extLst>
              <a:ext uri="{FF2B5EF4-FFF2-40B4-BE49-F238E27FC236}">
                <a16:creationId xmlns:a16="http://schemas.microsoft.com/office/drawing/2014/main" id="{1BD5D1D0-5DD3-AF4D-2751-3EDAF8CA5E95}"/>
              </a:ext>
            </a:extLst>
          </p:cNvPr>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8" tIns="49520" rIns="99038" bIns="49520" anchor="b"/>
          <a:lstStyle>
            <a:lvl1pPr defTabSz="990600">
              <a:defRPr sz="2000" b="1">
                <a:solidFill>
                  <a:srgbClr val="FF0000"/>
                </a:solidFill>
                <a:latin typeface="Arial" panose="020B0604020202020204" pitchFamily="34" charset="0"/>
                <a:ea typeface="宋体" panose="02010600030101010101" pitchFamily="2" charset="-122"/>
              </a:defRPr>
            </a:lvl1pPr>
            <a:lvl2pPr defTabSz="990600">
              <a:defRPr sz="2000" b="1">
                <a:solidFill>
                  <a:srgbClr val="FF0000"/>
                </a:solidFill>
                <a:latin typeface="Arial" panose="020B0604020202020204" pitchFamily="34" charset="0"/>
                <a:ea typeface="宋体" panose="02010600030101010101" pitchFamily="2" charset="-122"/>
              </a:defRPr>
            </a:lvl2pPr>
            <a:lvl3pPr defTabSz="990600">
              <a:defRPr sz="2000" b="1">
                <a:solidFill>
                  <a:srgbClr val="FF0000"/>
                </a:solidFill>
                <a:latin typeface="Arial" panose="020B0604020202020204" pitchFamily="34" charset="0"/>
                <a:ea typeface="宋体" panose="02010600030101010101" pitchFamily="2" charset="-122"/>
              </a:defRPr>
            </a:lvl3pPr>
            <a:lvl4pPr defTabSz="990600">
              <a:defRPr sz="2000" b="1">
                <a:solidFill>
                  <a:srgbClr val="FF0000"/>
                </a:solidFill>
                <a:latin typeface="Arial" panose="020B0604020202020204" pitchFamily="34" charset="0"/>
                <a:ea typeface="宋体" panose="02010600030101010101" pitchFamily="2" charset="-122"/>
              </a:defRPr>
            </a:lvl4pPr>
            <a:lvl5pPr defTabSz="990600">
              <a:defRPr sz="2000" b="1">
                <a:solidFill>
                  <a:srgbClr val="FF0000"/>
                </a:solidFill>
                <a:latin typeface="Arial" panose="020B0604020202020204" pitchFamily="34" charset="0"/>
                <a:ea typeface="宋体" panose="02010600030101010101" pitchFamily="2" charset="-122"/>
              </a:defRPr>
            </a:lvl5pPr>
            <a:lvl6pPr defTabSz="990600" fontAlgn="base">
              <a:spcBef>
                <a:spcPct val="0"/>
              </a:spcBef>
              <a:spcAft>
                <a:spcPct val="0"/>
              </a:spcAft>
              <a:defRPr sz="2000" b="1">
                <a:solidFill>
                  <a:srgbClr val="FF0000"/>
                </a:solidFill>
                <a:latin typeface="Arial" panose="020B0604020202020204" pitchFamily="34" charset="0"/>
                <a:ea typeface="宋体" panose="02010600030101010101" pitchFamily="2" charset="-122"/>
              </a:defRPr>
            </a:lvl6pPr>
            <a:lvl7pPr defTabSz="990600" fontAlgn="base">
              <a:spcBef>
                <a:spcPct val="0"/>
              </a:spcBef>
              <a:spcAft>
                <a:spcPct val="0"/>
              </a:spcAft>
              <a:defRPr sz="2000" b="1">
                <a:solidFill>
                  <a:srgbClr val="FF0000"/>
                </a:solidFill>
                <a:latin typeface="Arial" panose="020B0604020202020204" pitchFamily="34" charset="0"/>
                <a:ea typeface="宋体" panose="02010600030101010101" pitchFamily="2" charset="-122"/>
              </a:defRPr>
            </a:lvl7pPr>
            <a:lvl8pPr defTabSz="990600" fontAlgn="base">
              <a:spcBef>
                <a:spcPct val="0"/>
              </a:spcBef>
              <a:spcAft>
                <a:spcPct val="0"/>
              </a:spcAft>
              <a:defRPr sz="2000" b="1">
                <a:solidFill>
                  <a:srgbClr val="FF0000"/>
                </a:solidFill>
                <a:latin typeface="Arial" panose="020B0604020202020204" pitchFamily="34" charset="0"/>
                <a:ea typeface="宋体" panose="02010600030101010101" pitchFamily="2" charset="-122"/>
              </a:defRPr>
            </a:lvl8pPr>
            <a:lvl9pPr defTabSz="990600" fontAlgn="base">
              <a:spcBef>
                <a:spcPct val="0"/>
              </a:spcBef>
              <a:spcAft>
                <a:spcPct val="0"/>
              </a:spcAft>
              <a:defRPr sz="2000" b="1">
                <a:solidFill>
                  <a:srgbClr val="FF0000"/>
                </a:solidFill>
                <a:latin typeface="Arial" panose="020B0604020202020204" pitchFamily="34" charset="0"/>
                <a:ea typeface="宋体" panose="02010600030101010101" pitchFamily="2" charset="-122"/>
              </a:defRPr>
            </a:lvl9pPr>
          </a:lstStyle>
          <a:p>
            <a:pPr algn="r"/>
            <a:fld id="{D62C22BB-6193-4B45-9B0D-DBBAFF4C6790}" type="slidenum">
              <a:rPr lang="en-US" altLang="zh-CN" sz="1300"/>
              <a:pPr algn="r"/>
              <a:t>1</a:t>
            </a:fld>
            <a:endParaRPr lang="en-US" altLang="zh-CN"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a:extLst>
              <a:ext uri="{FF2B5EF4-FFF2-40B4-BE49-F238E27FC236}">
                <a16:creationId xmlns:a16="http://schemas.microsoft.com/office/drawing/2014/main" id="{FDFB6CF7-B159-83B6-4A9A-C9C4B48902F6}"/>
              </a:ext>
            </a:extLst>
          </p:cNvPr>
          <p:cNvSpPr>
            <a:spLocks noGrp="1" noRot="1" noChangeAspect="1" noChangeArrowheads="1" noTextEdit="1"/>
          </p:cNvSpPr>
          <p:nvPr>
            <p:ph type="sldImg" idx="4294967295"/>
          </p:nvPr>
        </p:nvSpPr>
        <p:spPr>
          <a:xfrm>
            <a:off x="139700" y="768350"/>
            <a:ext cx="6819900" cy="3836988"/>
          </a:xfrm>
          <a:ln/>
        </p:spPr>
      </p:sp>
      <p:sp>
        <p:nvSpPr>
          <p:cNvPr id="29698" name="备注占位符 2">
            <a:extLst>
              <a:ext uri="{FF2B5EF4-FFF2-40B4-BE49-F238E27FC236}">
                <a16:creationId xmlns:a16="http://schemas.microsoft.com/office/drawing/2014/main" id="{46D39F49-89AA-133F-22FB-E55A2E7BEA23}"/>
              </a:ext>
            </a:extLst>
          </p:cNvPr>
          <p:cNvSpPr>
            <a:spLocks noGrp="1" noChangeArrowheads="1"/>
          </p:cNvSpPr>
          <p:nvPr>
            <p:ph type="body" idx="4294967295"/>
          </p:nvPr>
        </p:nvSpPr>
        <p:spPr/>
        <p:txBody>
          <a:bodyPr>
            <a:prstTxWarp prst="textNoShape">
              <a:avLst/>
            </a:prstTxWarp>
          </a:bodyPr>
          <a:lstStyle/>
          <a:p>
            <a:endParaRPr lang="zh-CN" altLang="en-US"/>
          </a:p>
        </p:txBody>
      </p:sp>
      <p:sp>
        <p:nvSpPr>
          <p:cNvPr id="29699" name="灯片编号占位符 3">
            <a:extLst>
              <a:ext uri="{FF2B5EF4-FFF2-40B4-BE49-F238E27FC236}">
                <a16:creationId xmlns:a16="http://schemas.microsoft.com/office/drawing/2014/main" id="{EAC4878E-A810-0D86-3EFE-500A07CA1B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000" b="1">
                <a:solidFill>
                  <a:srgbClr val="FF0000"/>
                </a:solidFill>
                <a:latin typeface="Arial" panose="020B0604020202020204" pitchFamily="34" charset="0"/>
                <a:ea typeface="宋体" panose="02010600030101010101" pitchFamily="2" charset="-122"/>
              </a:defRPr>
            </a:lvl1pPr>
            <a:lvl2pPr defTabSz="990600">
              <a:defRPr sz="2000" b="1">
                <a:solidFill>
                  <a:srgbClr val="FF0000"/>
                </a:solidFill>
                <a:latin typeface="Arial" panose="020B0604020202020204" pitchFamily="34" charset="0"/>
                <a:ea typeface="宋体" panose="02010600030101010101" pitchFamily="2" charset="-122"/>
              </a:defRPr>
            </a:lvl2pPr>
            <a:lvl3pPr defTabSz="990600">
              <a:defRPr sz="2000" b="1">
                <a:solidFill>
                  <a:srgbClr val="FF0000"/>
                </a:solidFill>
                <a:latin typeface="Arial" panose="020B0604020202020204" pitchFamily="34" charset="0"/>
                <a:ea typeface="宋体" panose="02010600030101010101" pitchFamily="2" charset="-122"/>
              </a:defRPr>
            </a:lvl3pPr>
            <a:lvl4pPr defTabSz="990600">
              <a:defRPr sz="2000" b="1">
                <a:solidFill>
                  <a:srgbClr val="FF0000"/>
                </a:solidFill>
                <a:latin typeface="Arial" panose="020B0604020202020204" pitchFamily="34" charset="0"/>
                <a:ea typeface="宋体" panose="02010600030101010101" pitchFamily="2" charset="-122"/>
              </a:defRPr>
            </a:lvl4pPr>
            <a:lvl5pPr defTabSz="990600">
              <a:defRPr sz="2000" b="1">
                <a:solidFill>
                  <a:srgbClr val="FF0000"/>
                </a:solidFill>
                <a:latin typeface="Arial" panose="020B0604020202020204" pitchFamily="34" charset="0"/>
                <a:ea typeface="宋体" panose="02010600030101010101" pitchFamily="2" charset="-122"/>
              </a:defRPr>
            </a:lvl5pPr>
            <a:lvl6pPr defTabSz="990600" fontAlgn="base">
              <a:spcBef>
                <a:spcPct val="0"/>
              </a:spcBef>
              <a:spcAft>
                <a:spcPct val="0"/>
              </a:spcAft>
              <a:defRPr sz="2000" b="1">
                <a:solidFill>
                  <a:srgbClr val="FF0000"/>
                </a:solidFill>
                <a:latin typeface="Arial" panose="020B0604020202020204" pitchFamily="34" charset="0"/>
                <a:ea typeface="宋体" panose="02010600030101010101" pitchFamily="2" charset="-122"/>
              </a:defRPr>
            </a:lvl6pPr>
            <a:lvl7pPr defTabSz="990600" fontAlgn="base">
              <a:spcBef>
                <a:spcPct val="0"/>
              </a:spcBef>
              <a:spcAft>
                <a:spcPct val="0"/>
              </a:spcAft>
              <a:defRPr sz="2000" b="1">
                <a:solidFill>
                  <a:srgbClr val="FF0000"/>
                </a:solidFill>
                <a:latin typeface="Arial" panose="020B0604020202020204" pitchFamily="34" charset="0"/>
                <a:ea typeface="宋体" panose="02010600030101010101" pitchFamily="2" charset="-122"/>
              </a:defRPr>
            </a:lvl7pPr>
            <a:lvl8pPr defTabSz="990600" fontAlgn="base">
              <a:spcBef>
                <a:spcPct val="0"/>
              </a:spcBef>
              <a:spcAft>
                <a:spcPct val="0"/>
              </a:spcAft>
              <a:defRPr sz="2000" b="1">
                <a:solidFill>
                  <a:srgbClr val="FF0000"/>
                </a:solidFill>
                <a:latin typeface="Arial" panose="020B0604020202020204" pitchFamily="34" charset="0"/>
                <a:ea typeface="宋体" panose="02010600030101010101" pitchFamily="2" charset="-122"/>
              </a:defRPr>
            </a:lvl8pPr>
            <a:lvl9pPr defTabSz="990600" fontAlgn="base">
              <a:spcBef>
                <a:spcPct val="0"/>
              </a:spcBef>
              <a:spcAft>
                <a:spcPct val="0"/>
              </a:spcAft>
              <a:defRPr sz="2000" b="1">
                <a:solidFill>
                  <a:srgbClr val="FF0000"/>
                </a:solidFill>
                <a:latin typeface="Arial" panose="020B0604020202020204" pitchFamily="34" charset="0"/>
                <a:ea typeface="宋体" panose="02010600030101010101" pitchFamily="2" charset="-122"/>
              </a:defRPr>
            </a:lvl9pPr>
          </a:lstStyle>
          <a:p>
            <a:fld id="{A3F91C2B-8432-4599-8167-94492E55B03B}" type="slidenum">
              <a:rPr lang="en-US" altLang="zh-CN" sz="1300" b="0">
                <a:solidFill>
                  <a:schemeClr val="tx1"/>
                </a:solidFill>
                <a:latin typeface="Times New Roman" panose="02020603050405020304" pitchFamily="18" charset="0"/>
              </a:rPr>
              <a:pPr/>
              <a:t>9</a:t>
            </a:fld>
            <a:endParaRPr lang="en-US" altLang="zh-CN" sz="1300" b="0">
              <a:solidFill>
                <a:schemeClr val="tx1"/>
              </a:solidFill>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幻灯片图像占位符 1">
            <a:extLst>
              <a:ext uri="{FF2B5EF4-FFF2-40B4-BE49-F238E27FC236}">
                <a16:creationId xmlns:a16="http://schemas.microsoft.com/office/drawing/2014/main" id="{C3CB5E68-8364-8098-A734-D497F689AF7F}"/>
              </a:ext>
            </a:extLst>
          </p:cNvPr>
          <p:cNvSpPr>
            <a:spLocks noGrp="1" noRot="1" noChangeAspect="1" noChangeArrowheads="1" noTextEdit="1"/>
          </p:cNvSpPr>
          <p:nvPr>
            <p:ph type="sldImg" idx="4294967295"/>
          </p:nvPr>
        </p:nvSpPr>
        <p:spPr>
          <a:xfrm>
            <a:off x="139700" y="768350"/>
            <a:ext cx="6819900" cy="3836988"/>
          </a:xfrm>
          <a:ln/>
        </p:spPr>
      </p:sp>
      <p:sp>
        <p:nvSpPr>
          <p:cNvPr id="43010" name="备注占位符 2">
            <a:extLst>
              <a:ext uri="{FF2B5EF4-FFF2-40B4-BE49-F238E27FC236}">
                <a16:creationId xmlns:a16="http://schemas.microsoft.com/office/drawing/2014/main" id="{A6C42F5A-195E-D25C-E746-AE82FC63B8B2}"/>
              </a:ext>
            </a:extLst>
          </p:cNvPr>
          <p:cNvSpPr>
            <a:spLocks noGrp="1" noChangeArrowheads="1"/>
          </p:cNvSpPr>
          <p:nvPr>
            <p:ph type="body" idx="4294967295"/>
          </p:nvPr>
        </p:nvSpPr>
        <p:spPr/>
        <p:txBody>
          <a:bodyPr>
            <a:prstTxWarp prst="textNoShape">
              <a:avLst/>
            </a:prstTxWarp>
          </a:bodyPr>
          <a:lstStyle/>
          <a:p>
            <a:endParaRPr lang="zh-CN" altLang="en-US"/>
          </a:p>
        </p:txBody>
      </p:sp>
      <p:sp>
        <p:nvSpPr>
          <p:cNvPr id="43011" name="灯片编号占位符 3">
            <a:extLst>
              <a:ext uri="{FF2B5EF4-FFF2-40B4-BE49-F238E27FC236}">
                <a16:creationId xmlns:a16="http://schemas.microsoft.com/office/drawing/2014/main" id="{BF836346-58BE-A5D4-AF0A-51E966B249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000" b="1">
                <a:solidFill>
                  <a:srgbClr val="FF0000"/>
                </a:solidFill>
                <a:latin typeface="Arial" panose="020B0604020202020204" pitchFamily="34" charset="0"/>
                <a:ea typeface="宋体" panose="02010600030101010101" pitchFamily="2" charset="-122"/>
              </a:defRPr>
            </a:lvl1pPr>
            <a:lvl2pPr defTabSz="990600">
              <a:defRPr sz="2000" b="1">
                <a:solidFill>
                  <a:srgbClr val="FF0000"/>
                </a:solidFill>
                <a:latin typeface="Arial" panose="020B0604020202020204" pitchFamily="34" charset="0"/>
                <a:ea typeface="宋体" panose="02010600030101010101" pitchFamily="2" charset="-122"/>
              </a:defRPr>
            </a:lvl2pPr>
            <a:lvl3pPr defTabSz="990600">
              <a:defRPr sz="2000" b="1">
                <a:solidFill>
                  <a:srgbClr val="FF0000"/>
                </a:solidFill>
                <a:latin typeface="Arial" panose="020B0604020202020204" pitchFamily="34" charset="0"/>
                <a:ea typeface="宋体" panose="02010600030101010101" pitchFamily="2" charset="-122"/>
              </a:defRPr>
            </a:lvl3pPr>
            <a:lvl4pPr defTabSz="990600">
              <a:defRPr sz="2000" b="1">
                <a:solidFill>
                  <a:srgbClr val="FF0000"/>
                </a:solidFill>
                <a:latin typeface="Arial" panose="020B0604020202020204" pitchFamily="34" charset="0"/>
                <a:ea typeface="宋体" panose="02010600030101010101" pitchFamily="2" charset="-122"/>
              </a:defRPr>
            </a:lvl4pPr>
            <a:lvl5pPr defTabSz="990600">
              <a:defRPr sz="2000" b="1">
                <a:solidFill>
                  <a:srgbClr val="FF0000"/>
                </a:solidFill>
                <a:latin typeface="Arial" panose="020B0604020202020204" pitchFamily="34" charset="0"/>
                <a:ea typeface="宋体" panose="02010600030101010101" pitchFamily="2" charset="-122"/>
              </a:defRPr>
            </a:lvl5pPr>
            <a:lvl6pPr defTabSz="990600" fontAlgn="base">
              <a:spcBef>
                <a:spcPct val="0"/>
              </a:spcBef>
              <a:spcAft>
                <a:spcPct val="0"/>
              </a:spcAft>
              <a:defRPr sz="2000" b="1">
                <a:solidFill>
                  <a:srgbClr val="FF0000"/>
                </a:solidFill>
                <a:latin typeface="Arial" panose="020B0604020202020204" pitchFamily="34" charset="0"/>
                <a:ea typeface="宋体" panose="02010600030101010101" pitchFamily="2" charset="-122"/>
              </a:defRPr>
            </a:lvl6pPr>
            <a:lvl7pPr defTabSz="990600" fontAlgn="base">
              <a:spcBef>
                <a:spcPct val="0"/>
              </a:spcBef>
              <a:spcAft>
                <a:spcPct val="0"/>
              </a:spcAft>
              <a:defRPr sz="2000" b="1">
                <a:solidFill>
                  <a:srgbClr val="FF0000"/>
                </a:solidFill>
                <a:latin typeface="Arial" panose="020B0604020202020204" pitchFamily="34" charset="0"/>
                <a:ea typeface="宋体" panose="02010600030101010101" pitchFamily="2" charset="-122"/>
              </a:defRPr>
            </a:lvl7pPr>
            <a:lvl8pPr defTabSz="990600" fontAlgn="base">
              <a:spcBef>
                <a:spcPct val="0"/>
              </a:spcBef>
              <a:spcAft>
                <a:spcPct val="0"/>
              </a:spcAft>
              <a:defRPr sz="2000" b="1">
                <a:solidFill>
                  <a:srgbClr val="FF0000"/>
                </a:solidFill>
                <a:latin typeface="Arial" panose="020B0604020202020204" pitchFamily="34" charset="0"/>
                <a:ea typeface="宋体" panose="02010600030101010101" pitchFamily="2" charset="-122"/>
              </a:defRPr>
            </a:lvl8pPr>
            <a:lvl9pPr defTabSz="990600" fontAlgn="base">
              <a:spcBef>
                <a:spcPct val="0"/>
              </a:spcBef>
              <a:spcAft>
                <a:spcPct val="0"/>
              </a:spcAft>
              <a:defRPr sz="2000" b="1">
                <a:solidFill>
                  <a:srgbClr val="FF0000"/>
                </a:solidFill>
                <a:latin typeface="Arial" panose="020B0604020202020204" pitchFamily="34" charset="0"/>
                <a:ea typeface="宋体" panose="02010600030101010101" pitchFamily="2" charset="-122"/>
              </a:defRPr>
            </a:lvl9pPr>
          </a:lstStyle>
          <a:p>
            <a:fld id="{C0739A0C-E97F-4A09-8C4D-4A2FA4107A56}" type="slidenum">
              <a:rPr lang="en-US" altLang="zh-CN" sz="1300" b="0">
                <a:solidFill>
                  <a:schemeClr val="tx1"/>
                </a:solidFill>
                <a:latin typeface="Times New Roman" panose="02020603050405020304" pitchFamily="18" charset="0"/>
              </a:rPr>
              <a:pPr/>
              <a:t>21</a:t>
            </a:fld>
            <a:endParaRPr lang="en-US" altLang="zh-CN" sz="1300" b="0">
              <a:solidFill>
                <a:schemeClr val="tx1"/>
              </a:solidFill>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幻灯片图像占位符 1">
            <a:extLst>
              <a:ext uri="{FF2B5EF4-FFF2-40B4-BE49-F238E27FC236}">
                <a16:creationId xmlns:a16="http://schemas.microsoft.com/office/drawing/2014/main" id="{1893A342-DA80-7F4A-1CBD-216FBCCF0934}"/>
              </a:ext>
            </a:extLst>
          </p:cNvPr>
          <p:cNvSpPr>
            <a:spLocks noGrp="1" noRot="1" noChangeAspect="1" noChangeArrowheads="1" noTextEdit="1"/>
          </p:cNvSpPr>
          <p:nvPr>
            <p:ph type="sldImg" idx="4294967295"/>
          </p:nvPr>
        </p:nvSpPr>
        <p:spPr>
          <a:xfrm>
            <a:off x="139700" y="768350"/>
            <a:ext cx="6819900" cy="3836988"/>
          </a:xfrm>
          <a:ln/>
        </p:spPr>
      </p:sp>
      <p:sp>
        <p:nvSpPr>
          <p:cNvPr id="45058" name="备注占位符 2">
            <a:extLst>
              <a:ext uri="{FF2B5EF4-FFF2-40B4-BE49-F238E27FC236}">
                <a16:creationId xmlns:a16="http://schemas.microsoft.com/office/drawing/2014/main" id="{F187825D-DE45-ACAC-857A-D064DF2CE554}"/>
              </a:ext>
            </a:extLst>
          </p:cNvPr>
          <p:cNvSpPr>
            <a:spLocks noGrp="1" noChangeArrowheads="1"/>
          </p:cNvSpPr>
          <p:nvPr>
            <p:ph type="body" idx="4294967295"/>
          </p:nvPr>
        </p:nvSpPr>
        <p:spPr/>
        <p:txBody>
          <a:bodyPr>
            <a:prstTxWarp prst="textNoShape">
              <a:avLst/>
            </a:prstTxWarp>
          </a:bodyPr>
          <a:lstStyle/>
          <a:p>
            <a:endParaRPr lang="zh-CN" altLang="en-US"/>
          </a:p>
        </p:txBody>
      </p:sp>
      <p:sp>
        <p:nvSpPr>
          <p:cNvPr id="45059" name="灯片编号占位符 3">
            <a:extLst>
              <a:ext uri="{FF2B5EF4-FFF2-40B4-BE49-F238E27FC236}">
                <a16:creationId xmlns:a16="http://schemas.microsoft.com/office/drawing/2014/main" id="{74A104DC-BEBC-9BF2-F069-794895D5C1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000" b="1">
                <a:solidFill>
                  <a:srgbClr val="FF0000"/>
                </a:solidFill>
                <a:latin typeface="Arial" panose="020B0604020202020204" pitchFamily="34" charset="0"/>
                <a:ea typeface="宋体" panose="02010600030101010101" pitchFamily="2" charset="-122"/>
              </a:defRPr>
            </a:lvl1pPr>
            <a:lvl2pPr defTabSz="990600">
              <a:defRPr sz="2000" b="1">
                <a:solidFill>
                  <a:srgbClr val="FF0000"/>
                </a:solidFill>
                <a:latin typeface="Arial" panose="020B0604020202020204" pitchFamily="34" charset="0"/>
                <a:ea typeface="宋体" panose="02010600030101010101" pitchFamily="2" charset="-122"/>
              </a:defRPr>
            </a:lvl2pPr>
            <a:lvl3pPr defTabSz="990600">
              <a:defRPr sz="2000" b="1">
                <a:solidFill>
                  <a:srgbClr val="FF0000"/>
                </a:solidFill>
                <a:latin typeface="Arial" panose="020B0604020202020204" pitchFamily="34" charset="0"/>
                <a:ea typeface="宋体" panose="02010600030101010101" pitchFamily="2" charset="-122"/>
              </a:defRPr>
            </a:lvl3pPr>
            <a:lvl4pPr defTabSz="990600">
              <a:defRPr sz="2000" b="1">
                <a:solidFill>
                  <a:srgbClr val="FF0000"/>
                </a:solidFill>
                <a:latin typeface="Arial" panose="020B0604020202020204" pitchFamily="34" charset="0"/>
                <a:ea typeface="宋体" panose="02010600030101010101" pitchFamily="2" charset="-122"/>
              </a:defRPr>
            </a:lvl4pPr>
            <a:lvl5pPr defTabSz="990600">
              <a:defRPr sz="2000" b="1">
                <a:solidFill>
                  <a:srgbClr val="FF0000"/>
                </a:solidFill>
                <a:latin typeface="Arial" panose="020B0604020202020204" pitchFamily="34" charset="0"/>
                <a:ea typeface="宋体" panose="02010600030101010101" pitchFamily="2" charset="-122"/>
              </a:defRPr>
            </a:lvl5pPr>
            <a:lvl6pPr defTabSz="990600" fontAlgn="base">
              <a:spcBef>
                <a:spcPct val="0"/>
              </a:spcBef>
              <a:spcAft>
                <a:spcPct val="0"/>
              </a:spcAft>
              <a:defRPr sz="2000" b="1">
                <a:solidFill>
                  <a:srgbClr val="FF0000"/>
                </a:solidFill>
                <a:latin typeface="Arial" panose="020B0604020202020204" pitchFamily="34" charset="0"/>
                <a:ea typeface="宋体" panose="02010600030101010101" pitchFamily="2" charset="-122"/>
              </a:defRPr>
            </a:lvl6pPr>
            <a:lvl7pPr defTabSz="990600" fontAlgn="base">
              <a:spcBef>
                <a:spcPct val="0"/>
              </a:spcBef>
              <a:spcAft>
                <a:spcPct val="0"/>
              </a:spcAft>
              <a:defRPr sz="2000" b="1">
                <a:solidFill>
                  <a:srgbClr val="FF0000"/>
                </a:solidFill>
                <a:latin typeface="Arial" panose="020B0604020202020204" pitchFamily="34" charset="0"/>
                <a:ea typeface="宋体" panose="02010600030101010101" pitchFamily="2" charset="-122"/>
              </a:defRPr>
            </a:lvl7pPr>
            <a:lvl8pPr defTabSz="990600" fontAlgn="base">
              <a:spcBef>
                <a:spcPct val="0"/>
              </a:spcBef>
              <a:spcAft>
                <a:spcPct val="0"/>
              </a:spcAft>
              <a:defRPr sz="2000" b="1">
                <a:solidFill>
                  <a:srgbClr val="FF0000"/>
                </a:solidFill>
                <a:latin typeface="Arial" panose="020B0604020202020204" pitchFamily="34" charset="0"/>
                <a:ea typeface="宋体" panose="02010600030101010101" pitchFamily="2" charset="-122"/>
              </a:defRPr>
            </a:lvl8pPr>
            <a:lvl9pPr defTabSz="990600" fontAlgn="base">
              <a:spcBef>
                <a:spcPct val="0"/>
              </a:spcBef>
              <a:spcAft>
                <a:spcPct val="0"/>
              </a:spcAft>
              <a:defRPr sz="2000" b="1">
                <a:solidFill>
                  <a:srgbClr val="FF0000"/>
                </a:solidFill>
                <a:latin typeface="Arial" panose="020B0604020202020204" pitchFamily="34" charset="0"/>
                <a:ea typeface="宋体" panose="02010600030101010101" pitchFamily="2" charset="-122"/>
              </a:defRPr>
            </a:lvl9pPr>
          </a:lstStyle>
          <a:p>
            <a:fld id="{5AEDD9C9-25FE-4398-8FA7-22C69F6DF484}" type="slidenum">
              <a:rPr lang="en-US" altLang="zh-CN" sz="1300" b="0">
                <a:solidFill>
                  <a:schemeClr val="tx1"/>
                </a:solidFill>
                <a:latin typeface="Times New Roman" panose="02020603050405020304" pitchFamily="18" charset="0"/>
              </a:rPr>
              <a:pPr/>
              <a:t>22</a:t>
            </a:fld>
            <a:endParaRPr lang="en-US" altLang="zh-CN" sz="13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96669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128B7F05-0015-13CC-E486-15812CA4A9D6}"/>
              </a:ext>
            </a:extLst>
          </p:cNvPr>
          <p:cNvSpPr>
            <a:spLocks noGrp="1" noRot="1" noChangeAspect="1" noChangeArrowheads="1" noTextEdit="1"/>
          </p:cNvSpPr>
          <p:nvPr>
            <p:ph type="sldImg" idx="4294967295"/>
          </p:nvPr>
        </p:nvSpPr>
        <p:spPr>
          <a:xfrm>
            <a:off x="139700" y="768350"/>
            <a:ext cx="6819900" cy="3836988"/>
          </a:xfrm>
          <a:ln/>
        </p:spPr>
      </p:sp>
      <p:sp>
        <p:nvSpPr>
          <p:cNvPr id="51202" name="Rectangle 3">
            <a:extLst>
              <a:ext uri="{FF2B5EF4-FFF2-40B4-BE49-F238E27FC236}">
                <a16:creationId xmlns:a16="http://schemas.microsoft.com/office/drawing/2014/main" id="{D5433B08-2981-9BE3-BC05-2CDB927EB0EF}"/>
              </a:ext>
            </a:extLst>
          </p:cNvPr>
          <p:cNvSpPr>
            <a:spLocks noGrp="1" noChangeArrowheads="1"/>
          </p:cNvSpPr>
          <p:nvPr>
            <p:ph type="body" idx="4294967295"/>
          </p:nvPr>
        </p:nvSpPr>
        <p:spPr/>
        <p:txBody>
          <a:bodyPr>
            <a:prstTxWarp prst="textNoShape">
              <a:avLst/>
            </a:prstTxWarp>
          </a:bodyPr>
          <a:lstStyle/>
          <a:p>
            <a:r>
              <a:rPr lang="zh-CN" altLang="en-US"/>
              <a:t>中国</a:t>
            </a:r>
            <a:r>
              <a:rPr lang="en-US" altLang="zh-CN"/>
              <a:t>2006</a:t>
            </a:r>
            <a:r>
              <a:rPr lang="zh-CN" altLang="en-US"/>
              <a:t>年</a:t>
            </a:r>
            <a:r>
              <a:rPr lang="en-US" altLang="zh-CN"/>
              <a:t>Gini</a:t>
            </a:r>
            <a:r>
              <a:rPr lang="zh-CN" altLang="en-US"/>
              <a:t>系数</a:t>
            </a:r>
            <a:r>
              <a:rPr lang="en-US" altLang="zh-CN"/>
              <a:t>0.47</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a:extLst>
              <a:ext uri="{FF2B5EF4-FFF2-40B4-BE49-F238E27FC236}">
                <a16:creationId xmlns:a16="http://schemas.microsoft.com/office/drawing/2014/main" id="{CDD874FC-95F2-3621-A1B7-4E68A9718447}"/>
              </a:ext>
            </a:extLst>
          </p:cNvPr>
          <p:cNvSpPr>
            <a:spLocks noGrp="1" noRot="1" noChangeAspect="1" noChangeArrowheads="1" noTextEdit="1"/>
          </p:cNvSpPr>
          <p:nvPr>
            <p:ph type="sldImg" idx="4294967295"/>
          </p:nvPr>
        </p:nvSpPr>
        <p:spPr>
          <a:xfrm>
            <a:off x="139700" y="768350"/>
            <a:ext cx="6819900" cy="3836988"/>
          </a:xfrm>
          <a:ln/>
        </p:spPr>
      </p:sp>
      <p:sp>
        <p:nvSpPr>
          <p:cNvPr id="56322" name="Rectangle 3">
            <a:extLst>
              <a:ext uri="{FF2B5EF4-FFF2-40B4-BE49-F238E27FC236}">
                <a16:creationId xmlns:a16="http://schemas.microsoft.com/office/drawing/2014/main" id="{77A4CBBF-C8D3-9CED-CF48-6C6FC1D280EA}"/>
              </a:ext>
            </a:extLst>
          </p:cNvPr>
          <p:cNvSpPr>
            <a:spLocks noGrp="1" noChangeArrowheads="1"/>
          </p:cNvSpPr>
          <p:nvPr>
            <p:ph type="body" idx="4294967295"/>
          </p:nvPr>
        </p:nvSpPr>
        <p:spPr/>
        <p:txBody>
          <a:bodyPr>
            <a:prstTxWarp prst="textNoShape">
              <a:avLst/>
            </a:prstTxWarp>
          </a:bodyPr>
          <a:lstStyle/>
          <a:p>
            <a:r>
              <a:rPr lang="en-US" altLang="zh-CN"/>
              <a:t>Size</a:t>
            </a:r>
            <a:r>
              <a:rPr lang="zh-CN" altLang="en-US"/>
              <a:t>指树的大小，包括节点数或者连接数</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a:extLst>
              <a:ext uri="{FF2B5EF4-FFF2-40B4-BE49-F238E27FC236}">
                <a16:creationId xmlns:a16="http://schemas.microsoft.com/office/drawing/2014/main" id="{2DC1F4CB-6EA5-8581-F994-143D3F1F4639}"/>
              </a:ext>
            </a:extLst>
          </p:cNvPr>
          <p:cNvSpPr>
            <a:spLocks noGrp="1" noRot="1" noChangeAspect="1" noChangeArrowheads="1" noTextEdit="1"/>
          </p:cNvSpPr>
          <p:nvPr>
            <p:ph type="sldImg" idx="4294967295"/>
          </p:nvPr>
        </p:nvSpPr>
        <p:spPr>
          <a:xfrm>
            <a:off x="139700" y="768350"/>
            <a:ext cx="6819900" cy="3836988"/>
          </a:xfrm>
          <a:ln/>
        </p:spPr>
      </p:sp>
      <p:sp>
        <p:nvSpPr>
          <p:cNvPr id="62466" name="Notes Placeholder 2">
            <a:extLst>
              <a:ext uri="{FF2B5EF4-FFF2-40B4-BE49-F238E27FC236}">
                <a16:creationId xmlns:a16="http://schemas.microsoft.com/office/drawing/2014/main" id="{DE893483-60A2-AFB2-E934-8EBFDD65CFF6}"/>
              </a:ext>
            </a:extLst>
          </p:cNvPr>
          <p:cNvSpPr>
            <a:spLocks noGrp="1" noChangeArrowheads="1"/>
          </p:cNvSpPr>
          <p:nvPr>
            <p:ph type="body" idx="4294967295"/>
          </p:nvPr>
        </p:nvSpPr>
        <p:spPr/>
        <p:txBody>
          <a:bodyPr lIns="99038" tIns="49520" rIns="99038" bIns="49520">
            <a:prstTxWarp prst="textNoShape">
              <a:avLst/>
            </a:prstTxWarp>
          </a:bodyPr>
          <a:lstStyle/>
          <a:p>
            <a:endParaRPr lang="zh-CN" altLang="en-US"/>
          </a:p>
        </p:txBody>
      </p:sp>
      <p:sp>
        <p:nvSpPr>
          <p:cNvPr id="62467" name="Slide Number Placeholder 3">
            <a:extLst>
              <a:ext uri="{FF2B5EF4-FFF2-40B4-BE49-F238E27FC236}">
                <a16:creationId xmlns:a16="http://schemas.microsoft.com/office/drawing/2014/main" id="{8C3D36B7-67B5-DC3F-9CD7-44F00386A4B5}"/>
              </a:ext>
            </a:extLst>
          </p:cNvPr>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8" tIns="49520" rIns="99038" bIns="49520" anchor="b"/>
          <a:lstStyle>
            <a:lvl1pPr defTabSz="990600">
              <a:defRPr sz="2000" b="1">
                <a:solidFill>
                  <a:srgbClr val="FF0000"/>
                </a:solidFill>
                <a:latin typeface="Arial" panose="020B0604020202020204" pitchFamily="34" charset="0"/>
                <a:ea typeface="宋体" panose="02010600030101010101" pitchFamily="2" charset="-122"/>
              </a:defRPr>
            </a:lvl1pPr>
            <a:lvl2pPr defTabSz="990600">
              <a:defRPr sz="2000" b="1">
                <a:solidFill>
                  <a:srgbClr val="FF0000"/>
                </a:solidFill>
                <a:latin typeface="Arial" panose="020B0604020202020204" pitchFamily="34" charset="0"/>
                <a:ea typeface="宋体" panose="02010600030101010101" pitchFamily="2" charset="-122"/>
              </a:defRPr>
            </a:lvl2pPr>
            <a:lvl3pPr defTabSz="990600">
              <a:defRPr sz="2000" b="1">
                <a:solidFill>
                  <a:srgbClr val="FF0000"/>
                </a:solidFill>
                <a:latin typeface="Arial" panose="020B0604020202020204" pitchFamily="34" charset="0"/>
                <a:ea typeface="宋体" panose="02010600030101010101" pitchFamily="2" charset="-122"/>
              </a:defRPr>
            </a:lvl3pPr>
            <a:lvl4pPr defTabSz="990600">
              <a:defRPr sz="2000" b="1">
                <a:solidFill>
                  <a:srgbClr val="FF0000"/>
                </a:solidFill>
                <a:latin typeface="Arial" panose="020B0604020202020204" pitchFamily="34" charset="0"/>
                <a:ea typeface="宋体" panose="02010600030101010101" pitchFamily="2" charset="-122"/>
              </a:defRPr>
            </a:lvl4pPr>
            <a:lvl5pPr defTabSz="990600">
              <a:defRPr sz="2000" b="1">
                <a:solidFill>
                  <a:srgbClr val="FF0000"/>
                </a:solidFill>
                <a:latin typeface="Arial" panose="020B0604020202020204" pitchFamily="34" charset="0"/>
                <a:ea typeface="宋体" panose="02010600030101010101" pitchFamily="2" charset="-122"/>
              </a:defRPr>
            </a:lvl5pPr>
            <a:lvl6pPr defTabSz="990600" fontAlgn="base">
              <a:spcBef>
                <a:spcPct val="0"/>
              </a:spcBef>
              <a:spcAft>
                <a:spcPct val="0"/>
              </a:spcAft>
              <a:defRPr sz="2000" b="1">
                <a:solidFill>
                  <a:srgbClr val="FF0000"/>
                </a:solidFill>
                <a:latin typeface="Arial" panose="020B0604020202020204" pitchFamily="34" charset="0"/>
                <a:ea typeface="宋体" panose="02010600030101010101" pitchFamily="2" charset="-122"/>
              </a:defRPr>
            </a:lvl6pPr>
            <a:lvl7pPr defTabSz="990600" fontAlgn="base">
              <a:spcBef>
                <a:spcPct val="0"/>
              </a:spcBef>
              <a:spcAft>
                <a:spcPct val="0"/>
              </a:spcAft>
              <a:defRPr sz="2000" b="1">
                <a:solidFill>
                  <a:srgbClr val="FF0000"/>
                </a:solidFill>
                <a:latin typeface="Arial" panose="020B0604020202020204" pitchFamily="34" charset="0"/>
                <a:ea typeface="宋体" panose="02010600030101010101" pitchFamily="2" charset="-122"/>
              </a:defRPr>
            </a:lvl7pPr>
            <a:lvl8pPr defTabSz="990600" fontAlgn="base">
              <a:spcBef>
                <a:spcPct val="0"/>
              </a:spcBef>
              <a:spcAft>
                <a:spcPct val="0"/>
              </a:spcAft>
              <a:defRPr sz="2000" b="1">
                <a:solidFill>
                  <a:srgbClr val="FF0000"/>
                </a:solidFill>
                <a:latin typeface="Arial" panose="020B0604020202020204" pitchFamily="34" charset="0"/>
                <a:ea typeface="宋体" panose="02010600030101010101" pitchFamily="2" charset="-122"/>
              </a:defRPr>
            </a:lvl8pPr>
            <a:lvl9pPr defTabSz="990600" fontAlgn="base">
              <a:spcBef>
                <a:spcPct val="0"/>
              </a:spcBef>
              <a:spcAft>
                <a:spcPct val="0"/>
              </a:spcAft>
              <a:defRPr sz="2000" b="1">
                <a:solidFill>
                  <a:srgbClr val="FF0000"/>
                </a:solidFill>
                <a:latin typeface="Arial" panose="020B0604020202020204" pitchFamily="34" charset="0"/>
                <a:ea typeface="宋体" panose="02010600030101010101" pitchFamily="2" charset="-122"/>
              </a:defRPr>
            </a:lvl9pPr>
          </a:lstStyle>
          <a:p>
            <a:pPr algn="r"/>
            <a:fld id="{03889B1E-2742-4BFC-8E0D-C63095E2F9F7}" type="slidenum">
              <a:rPr lang="en-US" altLang="zh-CN" sz="1300"/>
              <a:pPr algn="r"/>
              <a:t>36</a:t>
            </a:fld>
            <a:endParaRPr lang="en-US" altLang="zh-CN" sz="13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a:extLst>
              <a:ext uri="{FF2B5EF4-FFF2-40B4-BE49-F238E27FC236}">
                <a16:creationId xmlns:a16="http://schemas.microsoft.com/office/drawing/2014/main" id="{DD606E25-B0F7-87DD-A529-6D830A051E4E}"/>
              </a:ext>
            </a:extLst>
          </p:cNvPr>
          <p:cNvSpPr>
            <a:spLocks noGrp="1" noRot="1" noChangeAspect="1" noChangeArrowheads="1" noTextEdit="1"/>
          </p:cNvSpPr>
          <p:nvPr>
            <p:ph type="sldImg" idx="4294967295"/>
          </p:nvPr>
        </p:nvSpPr>
        <p:spPr>
          <a:xfrm>
            <a:off x="139700" y="768350"/>
            <a:ext cx="6819900" cy="3836988"/>
          </a:xfrm>
          <a:ln/>
        </p:spPr>
      </p:sp>
      <p:sp>
        <p:nvSpPr>
          <p:cNvPr id="84994" name="Rectangle 3">
            <a:extLst>
              <a:ext uri="{FF2B5EF4-FFF2-40B4-BE49-F238E27FC236}">
                <a16:creationId xmlns:a16="http://schemas.microsoft.com/office/drawing/2014/main" id="{DF720F28-C2BB-6088-E88D-088EECD63866}"/>
              </a:ext>
            </a:extLst>
          </p:cNvPr>
          <p:cNvSpPr>
            <a:spLocks noGrp="1" noChangeArrowheads="1"/>
          </p:cNvSpPr>
          <p:nvPr>
            <p:ph type="body" idx="4294967295"/>
          </p:nvPr>
        </p:nvSpPr>
        <p:spPr/>
        <p:txBody>
          <a:bodyPr>
            <a:prstTxWarp prst="textNoShape">
              <a:avLst/>
            </a:prstTxWarp>
          </a:bodyPr>
          <a:lstStyle/>
          <a:p>
            <a:r>
              <a:rPr lang="en-US" altLang="zh-CN" b="1">
                <a:solidFill>
                  <a:srgbClr val="990000"/>
                </a:solidFill>
              </a:rPr>
              <a:t>Medoid: </a:t>
            </a:r>
            <a:r>
              <a:rPr lang="zh-CN" altLang="en-US" b="1">
                <a:solidFill>
                  <a:srgbClr val="990000"/>
                </a:solidFill>
              </a:rPr>
              <a:t>中心点</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0">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2514600"/>
            <a:ext cx="12192000" cy="914400"/>
          </a:xfrm>
        </p:spPr>
        <p:txBody>
          <a:bodyPr/>
          <a:lstStyle>
            <a:lvl1pPr>
              <a:defRPr sz="4800"/>
            </a:lvl1pPr>
          </a:lstStyle>
          <a:p>
            <a:r>
              <a:rPr lang="en-US" altLang="zh-CN" noProof="1"/>
              <a:t>Click to edit Master title style</a:t>
            </a:r>
          </a:p>
        </p:txBody>
      </p:sp>
      <p:sp>
        <p:nvSpPr>
          <p:cNvPr id="3075" name="Rectangle 3"/>
          <p:cNvSpPr>
            <a:spLocks noGrp="1" noChangeArrowheads="1"/>
          </p:cNvSpPr>
          <p:nvPr>
            <p:ph type="subTitle" idx="1"/>
          </p:nvPr>
        </p:nvSpPr>
        <p:spPr>
          <a:xfrm>
            <a:off x="0" y="3479800"/>
            <a:ext cx="12192000" cy="635000"/>
          </a:xfrm>
        </p:spPr>
        <p:txBody>
          <a:bodyPr/>
          <a:lstStyle>
            <a:lvl1pPr marL="0" indent="0" algn="ctr">
              <a:buFontTx/>
              <a:buNone/>
              <a:defRPr/>
            </a:lvl1pPr>
          </a:lstStyle>
          <a:p>
            <a:r>
              <a:rPr lang="en-US" altLang="zh-CN" noProof="1"/>
              <a:t>Click to edit Master subtitle style</a:t>
            </a:r>
          </a:p>
        </p:txBody>
      </p:sp>
      <p:sp>
        <p:nvSpPr>
          <p:cNvPr id="2" name="Rectangle 4">
            <a:extLst>
              <a:ext uri="{FF2B5EF4-FFF2-40B4-BE49-F238E27FC236}">
                <a16:creationId xmlns:a16="http://schemas.microsoft.com/office/drawing/2014/main" id="{089BB9AB-3D51-8074-88D6-0A30D70B892E}"/>
              </a:ext>
            </a:extLst>
          </p:cNvPr>
          <p:cNvSpPr>
            <a:spLocks noGrp="1" noChangeArrowheads="1"/>
          </p:cNvSpPr>
          <p:nvPr>
            <p:ph type="dt" sz="half" idx="10"/>
          </p:nvPr>
        </p:nvSpPr>
        <p:spPr>
          <a:xfrm>
            <a:off x="7056967" y="6629400"/>
            <a:ext cx="2540000" cy="228600"/>
          </a:xfrm>
        </p:spPr>
        <p:txBody>
          <a:bodyPr/>
          <a:lstStyle>
            <a:lvl1pPr>
              <a:defRPr/>
            </a:lvl1pPr>
          </a:lstStyle>
          <a:p>
            <a:pPr>
              <a:defRPr/>
            </a:pPr>
            <a:fld id="{31E2539A-2CAC-4CB4-BFF0-3E7924887CB8}" type="datetime1">
              <a:rPr lang="en-AU"/>
              <a:pPr>
                <a:defRPr/>
              </a:pPr>
              <a:t>8/05/2023</a:t>
            </a:fld>
            <a:endParaRPr lang="en-US" altLang="zh-CN"/>
          </a:p>
        </p:txBody>
      </p:sp>
      <p:sp>
        <p:nvSpPr>
          <p:cNvPr id="3" name="Rectangle 5">
            <a:extLst>
              <a:ext uri="{FF2B5EF4-FFF2-40B4-BE49-F238E27FC236}">
                <a16:creationId xmlns:a16="http://schemas.microsoft.com/office/drawing/2014/main" id="{F13439B3-045D-A903-7781-9A86C1A40E66}"/>
              </a:ext>
            </a:extLst>
          </p:cNvPr>
          <p:cNvSpPr>
            <a:spLocks noGrp="1" noChangeArrowheads="1"/>
          </p:cNvSpPr>
          <p:nvPr>
            <p:ph type="ftr" sz="quarter" idx="11"/>
          </p:nvPr>
        </p:nvSpPr>
        <p:spPr>
          <a:xfrm>
            <a:off x="0" y="6629400"/>
            <a:ext cx="3860800" cy="228600"/>
          </a:xfrm>
        </p:spPr>
        <p:txBody>
          <a:bodyPr/>
          <a:lstStyle>
            <a:lvl1pPr algn="ctr">
              <a:defRPr sz="1000" i="0">
                <a:solidFill>
                  <a:schemeClr val="tx1"/>
                </a:solidFill>
              </a:defRPr>
            </a:lvl1pPr>
          </a:lstStyle>
          <a:p>
            <a:pPr>
              <a:defRPr/>
            </a:pPr>
            <a:r>
              <a:rPr lang="zh-CN" altLang="en-US"/>
              <a:t>模式识别 </a:t>
            </a:r>
            <a:r>
              <a:rPr lang="en-US" altLang="zh-CN"/>
              <a:t>2009</a:t>
            </a:r>
          </a:p>
        </p:txBody>
      </p:sp>
      <p:sp>
        <p:nvSpPr>
          <p:cNvPr id="4" name="Rectangle 6">
            <a:extLst>
              <a:ext uri="{FF2B5EF4-FFF2-40B4-BE49-F238E27FC236}">
                <a16:creationId xmlns:a16="http://schemas.microsoft.com/office/drawing/2014/main" id="{E66441A8-7740-8F26-B4E2-B1921F241FD4}"/>
              </a:ext>
            </a:extLst>
          </p:cNvPr>
          <p:cNvSpPr>
            <a:spLocks noGrp="1" noChangeArrowheads="1"/>
          </p:cNvSpPr>
          <p:nvPr>
            <p:ph type="sldNum" sz="quarter" idx="12"/>
          </p:nvPr>
        </p:nvSpPr>
        <p:spPr>
          <a:xfrm>
            <a:off x="9652000" y="6629400"/>
            <a:ext cx="2540000" cy="228600"/>
          </a:xfrm>
        </p:spPr>
        <p:txBody>
          <a:bodyPr/>
          <a:lstStyle>
            <a:lvl1pPr>
              <a:defRPr sz="1000"/>
            </a:lvl1pPr>
          </a:lstStyle>
          <a:p>
            <a:fld id="{1679115E-06E6-4FBC-B194-830D4453D557}" type="slidenum">
              <a:rPr lang="en-US" altLang="zh-CN"/>
              <a:pPr/>
              <a:t>‹#›</a:t>
            </a:fld>
            <a:endParaRPr lang="en-US" altLang="zh-CN"/>
          </a:p>
        </p:txBody>
      </p:sp>
    </p:spTree>
    <p:extLst>
      <p:ext uri="{BB962C8B-B14F-4D97-AF65-F5344CB8AC3E}">
        <p14:creationId xmlns:p14="http://schemas.microsoft.com/office/powerpoint/2010/main" val="163946478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a:t>Click to edit Master title style</a:t>
            </a:r>
            <a:endParaRPr lang="zh-CN" altLang="en-US" noProof="1"/>
          </a:p>
        </p:txBody>
      </p:sp>
      <p:sp>
        <p:nvSpPr>
          <p:cNvPr id="3" name="Vertical Text Placeholder 2"/>
          <p:cNvSpPr>
            <a:spLocks noGrp="1"/>
          </p:cNvSpPr>
          <p:nvPr>
            <p:ph type="body" orient="vert" idx="1"/>
          </p:nvPr>
        </p:nvSpPr>
        <p:spPr/>
        <p:txBody>
          <a:bodyPr vert="eaVert"/>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4" name="Rectangle 4">
            <a:extLst>
              <a:ext uri="{FF2B5EF4-FFF2-40B4-BE49-F238E27FC236}">
                <a16:creationId xmlns:a16="http://schemas.microsoft.com/office/drawing/2014/main" id="{8A024268-9E46-DA27-0144-4B3C94B25029}"/>
              </a:ext>
            </a:extLst>
          </p:cNvPr>
          <p:cNvSpPr>
            <a:spLocks noGrp="1" noChangeArrowheads="1"/>
          </p:cNvSpPr>
          <p:nvPr>
            <p:ph type="dt" sz="half" idx="10"/>
          </p:nvPr>
        </p:nvSpPr>
        <p:spPr/>
        <p:txBody>
          <a:bodyPr/>
          <a:lstStyle>
            <a:lvl1pPr>
              <a:defRPr/>
            </a:lvl1pPr>
          </a:lstStyle>
          <a:p>
            <a:pPr>
              <a:defRPr/>
            </a:pPr>
            <a:fld id="{F9664813-2F7B-4920-82F1-6DCDC2B1AA70}" type="datetime1">
              <a:rPr lang="en-AU"/>
              <a:pPr>
                <a:defRPr/>
              </a:pPr>
              <a:t>8/05/2023</a:t>
            </a:fld>
            <a:endParaRPr lang="en-US" altLang="zh-CN"/>
          </a:p>
        </p:txBody>
      </p:sp>
      <p:sp>
        <p:nvSpPr>
          <p:cNvPr id="5" name="Rectangle 5">
            <a:extLst>
              <a:ext uri="{FF2B5EF4-FFF2-40B4-BE49-F238E27FC236}">
                <a16:creationId xmlns:a16="http://schemas.microsoft.com/office/drawing/2014/main" id="{84029555-10E2-1314-F701-26E46FB2BF81}"/>
              </a:ext>
            </a:extLst>
          </p:cNvPr>
          <p:cNvSpPr>
            <a:spLocks noGrp="1" noChangeArrowheads="1"/>
          </p:cNvSpPr>
          <p:nvPr>
            <p:ph type="ftr" sz="quarter" idx="11"/>
          </p:nvPr>
        </p:nvSpPr>
        <p:spPr/>
        <p:txBody>
          <a:bodyPr/>
          <a:lstStyle>
            <a:lvl1pPr>
              <a:defRPr/>
            </a:lvl1pPr>
          </a:lstStyle>
          <a:p>
            <a:pPr>
              <a:defRPr/>
            </a:pPr>
            <a:r>
              <a:rPr lang="en-US" altLang="zh-CN"/>
              <a:t>Xin Geng, ACM MM 2006</a:t>
            </a:r>
          </a:p>
        </p:txBody>
      </p:sp>
      <p:sp>
        <p:nvSpPr>
          <p:cNvPr id="6" name="Rectangle 6">
            <a:extLst>
              <a:ext uri="{FF2B5EF4-FFF2-40B4-BE49-F238E27FC236}">
                <a16:creationId xmlns:a16="http://schemas.microsoft.com/office/drawing/2014/main" id="{23217ABA-32B7-8B47-E214-60EF87AA47E5}"/>
              </a:ext>
            </a:extLst>
          </p:cNvPr>
          <p:cNvSpPr>
            <a:spLocks noGrp="1" noChangeArrowheads="1"/>
          </p:cNvSpPr>
          <p:nvPr>
            <p:ph type="sldNum" sz="quarter" idx="12"/>
          </p:nvPr>
        </p:nvSpPr>
        <p:spPr/>
        <p:txBody>
          <a:bodyPr/>
          <a:lstStyle>
            <a:lvl1pPr>
              <a:defRPr/>
            </a:lvl1pPr>
          </a:lstStyle>
          <a:p>
            <a:fld id="{946A8F23-14D4-41A6-A656-E3606F3760F8}" type="slidenum">
              <a:rPr lang="en-US" altLang="zh-CN"/>
              <a:pPr/>
              <a:t>‹#›</a:t>
            </a:fld>
            <a:endParaRPr lang="en-US" altLang="zh-CN"/>
          </a:p>
        </p:txBody>
      </p:sp>
    </p:spTree>
    <p:extLst>
      <p:ext uri="{BB962C8B-B14F-4D97-AF65-F5344CB8AC3E}">
        <p14:creationId xmlns:p14="http://schemas.microsoft.com/office/powerpoint/2010/main" val="378539417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188914"/>
            <a:ext cx="3048000" cy="6288087"/>
          </a:xfrm>
        </p:spPr>
        <p:txBody>
          <a:bodyPr vert="eaVert"/>
          <a:lstStyle/>
          <a:p>
            <a:r>
              <a:rPr lang="en-US" altLang="zh-CN" noProof="1"/>
              <a:t>Click to edit Master title style</a:t>
            </a:r>
            <a:endParaRPr lang="zh-CN" altLang="en-US" noProof="1"/>
          </a:p>
        </p:txBody>
      </p:sp>
      <p:sp>
        <p:nvSpPr>
          <p:cNvPr id="3" name="Vertical Text Placeholder 2"/>
          <p:cNvSpPr>
            <a:spLocks noGrp="1"/>
          </p:cNvSpPr>
          <p:nvPr>
            <p:ph type="body" orient="vert" idx="1"/>
          </p:nvPr>
        </p:nvSpPr>
        <p:spPr>
          <a:xfrm>
            <a:off x="0" y="188914"/>
            <a:ext cx="8940800" cy="6288087"/>
          </a:xfrm>
        </p:spPr>
        <p:txBody>
          <a:bodyPr vert="eaVert"/>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4" name="Rectangle 4">
            <a:extLst>
              <a:ext uri="{FF2B5EF4-FFF2-40B4-BE49-F238E27FC236}">
                <a16:creationId xmlns:a16="http://schemas.microsoft.com/office/drawing/2014/main" id="{4B2F048B-ABBD-7E36-3716-FCF965824A4D}"/>
              </a:ext>
            </a:extLst>
          </p:cNvPr>
          <p:cNvSpPr>
            <a:spLocks noGrp="1" noChangeArrowheads="1"/>
          </p:cNvSpPr>
          <p:nvPr>
            <p:ph type="dt" sz="half" idx="10"/>
          </p:nvPr>
        </p:nvSpPr>
        <p:spPr/>
        <p:txBody>
          <a:bodyPr/>
          <a:lstStyle>
            <a:lvl1pPr>
              <a:defRPr/>
            </a:lvl1pPr>
          </a:lstStyle>
          <a:p>
            <a:pPr>
              <a:defRPr/>
            </a:pPr>
            <a:fld id="{04B64BAF-3B09-40E1-BECA-EC9DC2962C8D}" type="datetime1">
              <a:rPr lang="en-AU"/>
              <a:pPr>
                <a:defRPr/>
              </a:pPr>
              <a:t>8/05/2023</a:t>
            </a:fld>
            <a:endParaRPr lang="en-US" altLang="zh-CN"/>
          </a:p>
        </p:txBody>
      </p:sp>
      <p:sp>
        <p:nvSpPr>
          <p:cNvPr id="5" name="Rectangle 5">
            <a:extLst>
              <a:ext uri="{FF2B5EF4-FFF2-40B4-BE49-F238E27FC236}">
                <a16:creationId xmlns:a16="http://schemas.microsoft.com/office/drawing/2014/main" id="{258EE4F1-691A-5556-ED97-C61380C58445}"/>
              </a:ext>
            </a:extLst>
          </p:cNvPr>
          <p:cNvSpPr>
            <a:spLocks noGrp="1" noChangeArrowheads="1"/>
          </p:cNvSpPr>
          <p:nvPr>
            <p:ph type="ftr" sz="quarter" idx="11"/>
          </p:nvPr>
        </p:nvSpPr>
        <p:spPr/>
        <p:txBody>
          <a:bodyPr/>
          <a:lstStyle>
            <a:lvl1pPr>
              <a:defRPr/>
            </a:lvl1pPr>
          </a:lstStyle>
          <a:p>
            <a:pPr>
              <a:defRPr/>
            </a:pPr>
            <a:r>
              <a:rPr lang="en-US" altLang="zh-CN"/>
              <a:t>Xin Geng, ACM MM 2006</a:t>
            </a:r>
          </a:p>
        </p:txBody>
      </p:sp>
      <p:sp>
        <p:nvSpPr>
          <p:cNvPr id="6" name="Rectangle 6">
            <a:extLst>
              <a:ext uri="{FF2B5EF4-FFF2-40B4-BE49-F238E27FC236}">
                <a16:creationId xmlns:a16="http://schemas.microsoft.com/office/drawing/2014/main" id="{4CD42999-8DBB-2E9D-1304-06771493C67E}"/>
              </a:ext>
            </a:extLst>
          </p:cNvPr>
          <p:cNvSpPr>
            <a:spLocks noGrp="1" noChangeArrowheads="1"/>
          </p:cNvSpPr>
          <p:nvPr>
            <p:ph type="sldNum" sz="quarter" idx="12"/>
          </p:nvPr>
        </p:nvSpPr>
        <p:spPr/>
        <p:txBody>
          <a:bodyPr/>
          <a:lstStyle>
            <a:lvl1pPr>
              <a:defRPr/>
            </a:lvl1pPr>
          </a:lstStyle>
          <a:p>
            <a:fld id="{1A3F1E71-93CE-4324-A58E-7B9B96CA816C}" type="slidenum">
              <a:rPr lang="en-US" altLang="zh-CN"/>
              <a:pPr/>
              <a:t>‹#›</a:t>
            </a:fld>
            <a:endParaRPr lang="en-US" altLang="zh-CN"/>
          </a:p>
        </p:txBody>
      </p:sp>
    </p:spTree>
    <p:extLst>
      <p:ext uri="{BB962C8B-B14F-4D97-AF65-F5344CB8AC3E}">
        <p14:creationId xmlns:p14="http://schemas.microsoft.com/office/powerpoint/2010/main" val="367391261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88913"/>
            <a:ext cx="12192000" cy="762000"/>
          </a:xfrm>
        </p:spPr>
        <p:txBody>
          <a:bodyPr/>
          <a:lstStyle/>
          <a:p>
            <a:r>
              <a:rPr lang="en-US" altLang="zh-CN" noProof="1"/>
              <a:t>Click to edit Master title style</a:t>
            </a:r>
            <a:endParaRPr lang="zh-CN" altLang="en-US" noProof="1"/>
          </a:p>
        </p:txBody>
      </p:sp>
      <p:sp>
        <p:nvSpPr>
          <p:cNvPr id="3" name="Table Placeholder 2"/>
          <p:cNvSpPr>
            <a:spLocks noGrp="1"/>
          </p:cNvSpPr>
          <p:nvPr>
            <p:ph type="tbl" idx="1"/>
          </p:nvPr>
        </p:nvSpPr>
        <p:spPr>
          <a:xfrm>
            <a:off x="912284" y="1125538"/>
            <a:ext cx="11040533" cy="5351462"/>
          </a:xfrm>
        </p:spPr>
        <p:txBody>
          <a:bodyPr/>
          <a:lstStyle/>
          <a:p>
            <a:pPr lvl="0"/>
            <a:endParaRPr lang="zh-CN" altLang="en-US" noProof="0"/>
          </a:p>
        </p:txBody>
      </p:sp>
      <p:sp>
        <p:nvSpPr>
          <p:cNvPr id="4" name="Rectangle 4">
            <a:extLst>
              <a:ext uri="{FF2B5EF4-FFF2-40B4-BE49-F238E27FC236}">
                <a16:creationId xmlns:a16="http://schemas.microsoft.com/office/drawing/2014/main" id="{128D026A-2488-4AF0-A615-CB1268A42BEC}"/>
              </a:ext>
            </a:extLst>
          </p:cNvPr>
          <p:cNvSpPr>
            <a:spLocks noGrp="1" noChangeArrowheads="1"/>
          </p:cNvSpPr>
          <p:nvPr>
            <p:ph type="dt" sz="half" idx="10"/>
          </p:nvPr>
        </p:nvSpPr>
        <p:spPr/>
        <p:txBody>
          <a:bodyPr/>
          <a:lstStyle>
            <a:lvl1pPr>
              <a:defRPr/>
            </a:lvl1pPr>
          </a:lstStyle>
          <a:p>
            <a:pPr>
              <a:defRPr/>
            </a:pPr>
            <a:fld id="{739A9CD5-12CE-4CD6-BF28-E75ACC0B2DBF}" type="datetime1">
              <a:rPr lang="en-AU"/>
              <a:pPr>
                <a:defRPr/>
              </a:pPr>
              <a:t>8/05/2023</a:t>
            </a:fld>
            <a:endParaRPr lang="en-US" altLang="zh-CN"/>
          </a:p>
        </p:txBody>
      </p:sp>
      <p:sp>
        <p:nvSpPr>
          <p:cNvPr id="5" name="Rectangle 5">
            <a:extLst>
              <a:ext uri="{FF2B5EF4-FFF2-40B4-BE49-F238E27FC236}">
                <a16:creationId xmlns:a16="http://schemas.microsoft.com/office/drawing/2014/main" id="{77DF9CDF-30F7-CF8C-A406-15090BBE650D}"/>
              </a:ext>
            </a:extLst>
          </p:cNvPr>
          <p:cNvSpPr>
            <a:spLocks noGrp="1" noChangeArrowheads="1"/>
          </p:cNvSpPr>
          <p:nvPr>
            <p:ph type="ftr" sz="quarter" idx="11"/>
          </p:nvPr>
        </p:nvSpPr>
        <p:spPr/>
        <p:txBody>
          <a:bodyPr/>
          <a:lstStyle>
            <a:lvl1pPr>
              <a:defRPr/>
            </a:lvl1pPr>
          </a:lstStyle>
          <a:p>
            <a:pPr>
              <a:defRPr/>
            </a:pPr>
            <a:r>
              <a:rPr lang="en-US" altLang="zh-CN"/>
              <a:t>Xin Geng, ACM MM 2006</a:t>
            </a:r>
          </a:p>
        </p:txBody>
      </p:sp>
      <p:sp>
        <p:nvSpPr>
          <p:cNvPr id="6" name="Rectangle 6">
            <a:extLst>
              <a:ext uri="{FF2B5EF4-FFF2-40B4-BE49-F238E27FC236}">
                <a16:creationId xmlns:a16="http://schemas.microsoft.com/office/drawing/2014/main" id="{0C0AA6D0-CA8D-0CCE-DD1F-803C23F4BB96}"/>
              </a:ext>
            </a:extLst>
          </p:cNvPr>
          <p:cNvSpPr>
            <a:spLocks noGrp="1" noChangeArrowheads="1"/>
          </p:cNvSpPr>
          <p:nvPr>
            <p:ph type="sldNum" sz="quarter" idx="12"/>
          </p:nvPr>
        </p:nvSpPr>
        <p:spPr/>
        <p:txBody>
          <a:bodyPr/>
          <a:lstStyle>
            <a:lvl1pPr>
              <a:defRPr/>
            </a:lvl1pPr>
          </a:lstStyle>
          <a:p>
            <a:fld id="{629DD43C-BED4-4517-8CA7-87DD81D4D76B}" type="slidenum">
              <a:rPr lang="en-US" altLang="zh-CN"/>
              <a:pPr/>
              <a:t>‹#›</a:t>
            </a:fld>
            <a:endParaRPr lang="en-US" altLang="zh-CN"/>
          </a:p>
        </p:txBody>
      </p:sp>
    </p:spTree>
    <p:extLst>
      <p:ext uri="{BB962C8B-B14F-4D97-AF65-F5344CB8AC3E}">
        <p14:creationId xmlns:p14="http://schemas.microsoft.com/office/powerpoint/2010/main" val="161550895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88913"/>
            <a:ext cx="12192000" cy="762000"/>
          </a:xfrm>
        </p:spPr>
        <p:txBody>
          <a:bodyPr/>
          <a:lstStyle/>
          <a:p>
            <a:r>
              <a:rPr lang="en-US" altLang="zh-CN" noProof="1"/>
              <a:t>Click to edit Master title style</a:t>
            </a:r>
            <a:endParaRPr lang="zh-CN" altLang="en-US" noProof="1"/>
          </a:p>
        </p:txBody>
      </p:sp>
      <p:sp>
        <p:nvSpPr>
          <p:cNvPr id="3" name="Text Placeholder 2"/>
          <p:cNvSpPr>
            <a:spLocks noGrp="1"/>
          </p:cNvSpPr>
          <p:nvPr>
            <p:ph type="body" sz="half" idx="1"/>
          </p:nvPr>
        </p:nvSpPr>
        <p:spPr>
          <a:xfrm>
            <a:off x="912284" y="1125538"/>
            <a:ext cx="5418667" cy="5351462"/>
          </a:xfrm>
        </p:spPr>
        <p:txBody>
          <a:body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4" name="Content Placeholder 3"/>
          <p:cNvSpPr>
            <a:spLocks noGrp="1"/>
          </p:cNvSpPr>
          <p:nvPr>
            <p:ph sz="quarter" idx="2"/>
          </p:nvPr>
        </p:nvSpPr>
        <p:spPr>
          <a:xfrm>
            <a:off x="6534151" y="1125539"/>
            <a:ext cx="5418667" cy="2598737"/>
          </a:xfrm>
        </p:spPr>
        <p:txBody>
          <a:body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5" name="Content Placeholder 4"/>
          <p:cNvSpPr>
            <a:spLocks noGrp="1"/>
          </p:cNvSpPr>
          <p:nvPr>
            <p:ph sz="quarter" idx="3"/>
          </p:nvPr>
        </p:nvSpPr>
        <p:spPr>
          <a:xfrm>
            <a:off x="6534151" y="3876676"/>
            <a:ext cx="5418667" cy="2600325"/>
          </a:xfrm>
        </p:spPr>
        <p:txBody>
          <a:body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6" name="Rectangle 4">
            <a:extLst>
              <a:ext uri="{FF2B5EF4-FFF2-40B4-BE49-F238E27FC236}">
                <a16:creationId xmlns:a16="http://schemas.microsoft.com/office/drawing/2014/main" id="{ACC425BB-EFC6-8913-30EF-DDDB36150FE4}"/>
              </a:ext>
            </a:extLst>
          </p:cNvPr>
          <p:cNvSpPr>
            <a:spLocks noGrp="1" noChangeArrowheads="1"/>
          </p:cNvSpPr>
          <p:nvPr>
            <p:ph type="dt" sz="half" idx="10"/>
          </p:nvPr>
        </p:nvSpPr>
        <p:spPr/>
        <p:txBody>
          <a:bodyPr/>
          <a:lstStyle>
            <a:lvl1pPr>
              <a:defRPr/>
            </a:lvl1pPr>
          </a:lstStyle>
          <a:p>
            <a:pPr>
              <a:defRPr/>
            </a:pPr>
            <a:fld id="{68CA87E6-E9D8-4DAF-A98F-257412EEC5E7}" type="datetime1">
              <a:rPr lang="en-AU"/>
              <a:pPr>
                <a:defRPr/>
              </a:pPr>
              <a:t>8/05/2023</a:t>
            </a:fld>
            <a:endParaRPr lang="en-US" altLang="zh-CN"/>
          </a:p>
        </p:txBody>
      </p:sp>
      <p:sp>
        <p:nvSpPr>
          <p:cNvPr id="7" name="Rectangle 5">
            <a:extLst>
              <a:ext uri="{FF2B5EF4-FFF2-40B4-BE49-F238E27FC236}">
                <a16:creationId xmlns:a16="http://schemas.microsoft.com/office/drawing/2014/main" id="{2FA0E93B-8E11-DE45-97AE-6A3FF706A512}"/>
              </a:ext>
            </a:extLst>
          </p:cNvPr>
          <p:cNvSpPr>
            <a:spLocks noGrp="1" noChangeArrowheads="1"/>
          </p:cNvSpPr>
          <p:nvPr>
            <p:ph type="ftr" sz="quarter" idx="11"/>
          </p:nvPr>
        </p:nvSpPr>
        <p:spPr/>
        <p:txBody>
          <a:bodyPr/>
          <a:lstStyle>
            <a:lvl1pPr>
              <a:defRPr/>
            </a:lvl1pPr>
          </a:lstStyle>
          <a:p>
            <a:pPr>
              <a:defRPr/>
            </a:pPr>
            <a:r>
              <a:rPr lang="en-US" altLang="zh-CN"/>
              <a:t>Xin Geng, ACM MM 2006</a:t>
            </a:r>
          </a:p>
        </p:txBody>
      </p:sp>
      <p:sp>
        <p:nvSpPr>
          <p:cNvPr id="8" name="Rectangle 6">
            <a:extLst>
              <a:ext uri="{FF2B5EF4-FFF2-40B4-BE49-F238E27FC236}">
                <a16:creationId xmlns:a16="http://schemas.microsoft.com/office/drawing/2014/main" id="{C3CBDB8C-049A-728C-59F1-B01CB458CA20}"/>
              </a:ext>
            </a:extLst>
          </p:cNvPr>
          <p:cNvSpPr>
            <a:spLocks noGrp="1" noChangeArrowheads="1"/>
          </p:cNvSpPr>
          <p:nvPr>
            <p:ph type="sldNum" sz="quarter" idx="12"/>
          </p:nvPr>
        </p:nvSpPr>
        <p:spPr/>
        <p:txBody>
          <a:bodyPr/>
          <a:lstStyle>
            <a:lvl1pPr>
              <a:defRPr/>
            </a:lvl1pPr>
          </a:lstStyle>
          <a:p>
            <a:fld id="{8A543149-B28E-440F-BD9C-5FDB616DFBC8}" type="slidenum">
              <a:rPr lang="en-US" altLang="zh-CN"/>
              <a:pPr/>
              <a:t>‹#›</a:t>
            </a:fld>
            <a:endParaRPr lang="en-US" altLang="zh-CN"/>
          </a:p>
        </p:txBody>
      </p:sp>
    </p:spTree>
    <p:extLst>
      <p:ext uri="{BB962C8B-B14F-4D97-AF65-F5344CB8AC3E}">
        <p14:creationId xmlns:p14="http://schemas.microsoft.com/office/powerpoint/2010/main" val="770827589"/>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2514600"/>
            <a:ext cx="12192000" cy="914400"/>
          </a:xfrm>
        </p:spPr>
        <p:txBody>
          <a:bodyPr/>
          <a:lstStyle>
            <a:lvl1pPr>
              <a:defRPr sz="4800"/>
            </a:lvl1pPr>
          </a:lstStyle>
          <a:p>
            <a:r>
              <a:rPr lang="en-US" altLang="zh-CN" noProof="1"/>
              <a:t>Click to edit Master title style</a:t>
            </a:r>
          </a:p>
        </p:txBody>
      </p:sp>
      <p:sp>
        <p:nvSpPr>
          <p:cNvPr id="3075" name="Rectangle 3"/>
          <p:cNvSpPr>
            <a:spLocks noGrp="1" noChangeArrowheads="1"/>
          </p:cNvSpPr>
          <p:nvPr>
            <p:ph type="subTitle" idx="1"/>
          </p:nvPr>
        </p:nvSpPr>
        <p:spPr>
          <a:xfrm>
            <a:off x="0" y="3479800"/>
            <a:ext cx="12192000" cy="635000"/>
          </a:xfrm>
        </p:spPr>
        <p:txBody>
          <a:bodyPr/>
          <a:lstStyle>
            <a:lvl1pPr marL="0" indent="0" algn="ctr">
              <a:buFontTx/>
              <a:buNone/>
              <a:defRPr/>
            </a:lvl1pPr>
          </a:lstStyle>
          <a:p>
            <a:r>
              <a:rPr lang="en-US" altLang="zh-CN" noProof="1"/>
              <a:t>Click to edit Master subtitle style</a:t>
            </a:r>
          </a:p>
        </p:txBody>
      </p:sp>
      <p:sp>
        <p:nvSpPr>
          <p:cNvPr id="2" name="Rectangle 4">
            <a:extLst>
              <a:ext uri="{FF2B5EF4-FFF2-40B4-BE49-F238E27FC236}">
                <a16:creationId xmlns:a16="http://schemas.microsoft.com/office/drawing/2014/main" id="{FB46FCC1-FA73-AE61-BE33-101892B61B1B}"/>
              </a:ext>
            </a:extLst>
          </p:cNvPr>
          <p:cNvSpPr>
            <a:spLocks noGrp="1" noChangeArrowheads="1"/>
          </p:cNvSpPr>
          <p:nvPr>
            <p:ph type="dt" sz="half" idx="10"/>
          </p:nvPr>
        </p:nvSpPr>
        <p:spPr/>
        <p:txBody>
          <a:bodyPr/>
          <a:lstStyle>
            <a:lvl1pPr>
              <a:defRPr/>
            </a:lvl1pPr>
          </a:lstStyle>
          <a:p>
            <a:pPr>
              <a:defRPr/>
            </a:pPr>
            <a:fld id="{7FA8D798-54CC-4BE9-9FBE-C1E0EE490BFE}" type="datetime1">
              <a:rPr lang="en-AU"/>
              <a:pPr>
                <a:defRPr/>
              </a:pPr>
              <a:t>8/05/2023</a:t>
            </a:fld>
            <a:endParaRPr lang="en-US" altLang="zh-CN"/>
          </a:p>
        </p:txBody>
      </p:sp>
      <p:sp>
        <p:nvSpPr>
          <p:cNvPr id="3" name="Rectangle 6">
            <a:extLst>
              <a:ext uri="{FF2B5EF4-FFF2-40B4-BE49-F238E27FC236}">
                <a16:creationId xmlns:a16="http://schemas.microsoft.com/office/drawing/2014/main" id="{4783C3B3-B879-4C92-49F9-06267EDB6C0D}"/>
              </a:ext>
            </a:extLst>
          </p:cNvPr>
          <p:cNvSpPr>
            <a:spLocks noGrp="1" noChangeArrowheads="1"/>
          </p:cNvSpPr>
          <p:nvPr>
            <p:ph type="sldNum" sz="quarter" idx="11"/>
          </p:nvPr>
        </p:nvSpPr>
        <p:spPr/>
        <p:txBody>
          <a:bodyPr/>
          <a:lstStyle>
            <a:lvl1pPr>
              <a:defRPr/>
            </a:lvl1pPr>
          </a:lstStyle>
          <a:p>
            <a:fld id="{6BF6F93D-5C21-47AB-BBC2-9915EF49DD52}" type="slidenum">
              <a:rPr lang="en-US" altLang="zh-CN"/>
              <a:pPr/>
              <a:t>‹#›</a:t>
            </a:fld>
            <a:endParaRPr lang="en-US" altLang="zh-CN"/>
          </a:p>
        </p:txBody>
      </p:sp>
      <p:sp>
        <p:nvSpPr>
          <p:cNvPr id="4" name="页脚占位符 1">
            <a:extLst>
              <a:ext uri="{FF2B5EF4-FFF2-40B4-BE49-F238E27FC236}">
                <a16:creationId xmlns:a16="http://schemas.microsoft.com/office/drawing/2014/main" id="{AFC913D3-CF0D-1469-744F-82E13D1B6B8F}"/>
              </a:ext>
            </a:extLst>
          </p:cNvPr>
          <p:cNvSpPr>
            <a:spLocks noGrp="1"/>
          </p:cNvSpPr>
          <p:nvPr>
            <p:ph type="ftr" sz="quarter" idx="12"/>
          </p:nvPr>
        </p:nvSpPr>
        <p:spPr/>
        <p:txBody>
          <a:bodyPr/>
          <a:lstStyle>
            <a:lvl1pPr>
              <a:defRPr/>
            </a:lvl1pPr>
          </a:lstStyle>
          <a:p>
            <a:pPr>
              <a:defRPr/>
            </a:pPr>
            <a:r>
              <a:rPr lang="zh-CN" altLang="en-US"/>
              <a:t>模式识别 </a:t>
            </a:r>
            <a:r>
              <a:rPr lang="en-US" altLang="zh-CN"/>
              <a:t>2009</a:t>
            </a:r>
          </a:p>
        </p:txBody>
      </p:sp>
    </p:spTree>
    <p:extLst>
      <p:ext uri="{BB962C8B-B14F-4D97-AF65-F5344CB8AC3E}">
        <p14:creationId xmlns:p14="http://schemas.microsoft.com/office/powerpoint/2010/main" val="4208221102"/>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ltLang="zh-CN" noProof="1"/>
              <a:t>Click to edit Master title style</a:t>
            </a:r>
            <a:endParaRPr lang="zh-CN" altLang="en-US" noProof="1"/>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noProof="1"/>
              <a:t>Click to edit Master subtitle style</a:t>
            </a:r>
            <a:endParaRPr lang="zh-CN" altLang="en-US" noProof="1"/>
          </a:p>
        </p:txBody>
      </p:sp>
      <p:sp>
        <p:nvSpPr>
          <p:cNvPr id="4" name="Rectangle 4">
            <a:extLst>
              <a:ext uri="{FF2B5EF4-FFF2-40B4-BE49-F238E27FC236}">
                <a16:creationId xmlns:a16="http://schemas.microsoft.com/office/drawing/2014/main" id="{11AC761D-34E1-D3CD-FF74-6F7D24A253E1}"/>
              </a:ext>
            </a:extLst>
          </p:cNvPr>
          <p:cNvSpPr>
            <a:spLocks noGrp="1" noChangeArrowheads="1"/>
          </p:cNvSpPr>
          <p:nvPr>
            <p:ph type="dt" sz="half" idx="10"/>
          </p:nvPr>
        </p:nvSpPr>
        <p:spPr>
          <a:ln/>
        </p:spPr>
        <p:txBody>
          <a:bodyPr/>
          <a:lstStyle>
            <a:lvl1pPr>
              <a:defRPr/>
            </a:lvl1pPr>
          </a:lstStyle>
          <a:p>
            <a:pPr>
              <a:defRPr/>
            </a:pPr>
            <a:fld id="{EE5033AF-7A69-40C2-95F6-19197EC65CF7}" type="datetime1">
              <a:rPr lang="en-AU"/>
              <a:pPr>
                <a:defRPr/>
              </a:pPr>
              <a:t>8/05/2023</a:t>
            </a:fld>
            <a:endParaRPr lang="en-US" altLang="zh-CN"/>
          </a:p>
        </p:txBody>
      </p:sp>
      <p:sp>
        <p:nvSpPr>
          <p:cNvPr id="5" name="Rectangle 5">
            <a:extLst>
              <a:ext uri="{FF2B5EF4-FFF2-40B4-BE49-F238E27FC236}">
                <a16:creationId xmlns:a16="http://schemas.microsoft.com/office/drawing/2014/main" id="{8A03F410-0C9A-97F5-8436-D397F6903425}"/>
              </a:ext>
            </a:extLst>
          </p:cNvPr>
          <p:cNvSpPr>
            <a:spLocks noGrp="1" noChangeArrowheads="1"/>
          </p:cNvSpPr>
          <p:nvPr>
            <p:ph type="ftr" sz="quarter" idx="11"/>
          </p:nvPr>
        </p:nvSpPr>
        <p:spPr>
          <a:ln/>
        </p:spPr>
        <p:txBody>
          <a:bodyPr/>
          <a:lstStyle>
            <a:lvl1pPr>
              <a:defRPr/>
            </a:lvl1pPr>
          </a:lstStyle>
          <a:p>
            <a:pPr>
              <a:defRPr/>
            </a:pPr>
            <a:r>
              <a:rPr lang="zh-CN" altLang="en-US"/>
              <a:t>模式识别 </a:t>
            </a:r>
            <a:r>
              <a:rPr lang="en-US" altLang="zh-CN"/>
              <a:t>2009</a:t>
            </a:r>
          </a:p>
        </p:txBody>
      </p:sp>
      <p:sp>
        <p:nvSpPr>
          <p:cNvPr id="6" name="Rectangle 6">
            <a:extLst>
              <a:ext uri="{FF2B5EF4-FFF2-40B4-BE49-F238E27FC236}">
                <a16:creationId xmlns:a16="http://schemas.microsoft.com/office/drawing/2014/main" id="{41F70D1A-8FAC-8FD4-E52B-CA8E0C83050F}"/>
              </a:ext>
            </a:extLst>
          </p:cNvPr>
          <p:cNvSpPr>
            <a:spLocks noGrp="1" noChangeArrowheads="1"/>
          </p:cNvSpPr>
          <p:nvPr>
            <p:ph type="sldNum" sz="quarter" idx="12"/>
          </p:nvPr>
        </p:nvSpPr>
        <p:spPr>
          <a:ln/>
        </p:spPr>
        <p:txBody>
          <a:bodyPr/>
          <a:lstStyle>
            <a:lvl1pPr>
              <a:defRPr/>
            </a:lvl1pPr>
          </a:lstStyle>
          <a:p>
            <a:fld id="{A58C2BEC-DD28-426F-AAD1-45FE991604FD}" type="slidenum">
              <a:rPr lang="en-US" altLang="zh-CN"/>
              <a:pPr/>
              <a:t>‹#›</a:t>
            </a:fld>
            <a:endParaRPr lang="en-US" altLang="zh-CN"/>
          </a:p>
        </p:txBody>
      </p:sp>
    </p:spTree>
    <p:extLst>
      <p:ext uri="{BB962C8B-B14F-4D97-AF65-F5344CB8AC3E}">
        <p14:creationId xmlns:p14="http://schemas.microsoft.com/office/powerpoint/2010/main" val="350350238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a:t>Click to edit Master title style</a:t>
            </a:r>
            <a:endParaRPr lang="zh-CN" altLang="en-US" noProof="1"/>
          </a:p>
        </p:txBody>
      </p:sp>
      <p:sp>
        <p:nvSpPr>
          <p:cNvPr id="3" name="Content Placeholder 2"/>
          <p:cNvSpPr>
            <a:spLocks noGrp="1"/>
          </p:cNvSpPr>
          <p:nvPr>
            <p:ph idx="1"/>
          </p:nvPr>
        </p:nvSpPr>
        <p:spPr/>
        <p:txBody>
          <a:body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4" name="Rectangle 4">
            <a:extLst>
              <a:ext uri="{FF2B5EF4-FFF2-40B4-BE49-F238E27FC236}">
                <a16:creationId xmlns:a16="http://schemas.microsoft.com/office/drawing/2014/main" id="{C0BF3546-C68C-C1AD-F596-27344CC6DB81}"/>
              </a:ext>
            </a:extLst>
          </p:cNvPr>
          <p:cNvSpPr>
            <a:spLocks noGrp="1" noChangeArrowheads="1"/>
          </p:cNvSpPr>
          <p:nvPr>
            <p:ph type="dt" sz="half" idx="10"/>
          </p:nvPr>
        </p:nvSpPr>
        <p:spPr>
          <a:ln/>
        </p:spPr>
        <p:txBody>
          <a:bodyPr/>
          <a:lstStyle>
            <a:lvl1pPr>
              <a:defRPr/>
            </a:lvl1pPr>
          </a:lstStyle>
          <a:p>
            <a:pPr>
              <a:defRPr/>
            </a:pPr>
            <a:fld id="{EE5033AF-7A69-40C2-95F6-19197EC65CF7}" type="datetime1">
              <a:rPr lang="en-AU"/>
              <a:pPr>
                <a:defRPr/>
              </a:pPr>
              <a:t>8/05/2023</a:t>
            </a:fld>
            <a:endParaRPr lang="en-US" altLang="zh-CN"/>
          </a:p>
        </p:txBody>
      </p:sp>
      <p:sp>
        <p:nvSpPr>
          <p:cNvPr id="5" name="Rectangle 5">
            <a:extLst>
              <a:ext uri="{FF2B5EF4-FFF2-40B4-BE49-F238E27FC236}">
                <a16:creationId xmlns:a16="http://schemas.microsoft.com/office/drawing/2014/main" id="{F3B575A0-B9C5-9605-89A1-0757C4068743}"/>
              </a:ext>
            </a:extLst>
          </p:cNvPr>
          <p:cNvSpPr>
            <a:spLocks noGrp="1" noChangeArrowheads="1"/>
          </p:cNvSpPr>
          <p:nvPr>
            <p:ph type="ftr" sz="quarter" idx="11"/>
          </p:nvPr>
        </p:nvSpPr>
        <p:spPr>
          <a:ln/>
        </p:spPr>
        <p:txBody>
          <a:bodyPr/>
          <a:lstStyle>
            <a:lvl1pPr>
              <a:defRPr/>
            </a:lvl1pPr>
          </a:lstStyle>
          <a:p>
            <a:pPr>
              <a:defRPr/>
            </a:pPr>
            <a:r>
              <a:rPr lang="zh-CN" altLang="en-US"/>
              <a:t>模式识别 </a:t>
            </a:r>
            <a:r>
              <a:rPr lang="en-US" altLang="zh-CN"/>
              <a:t>2009</a:t>
            </a:r>
          </a:p>
        </p:txBody>
      </p:sp>
      <p:sp>
        <p:nvSpPr>
          <p:cNvPr id="6" name="Rectangle 6">
            <a:extLst>
              <a:ext uri="{FF2B5EF4-FFF2-40B4-BE49-F238E27FC236}">
                <a16:creationId xmlns:a16="http://schemas.microsoft.com/office/drawing/2014/main" id="{7BF403B4-8CB8-AF9B-8A29-5D35F0E11024}"/>
              </a:ext>
            </a:extLst>
          </p:cNvPr>
          <p:cNvSpPr>
            <a:spLocks noGrp="1" noChangeArrowheads="1"/>
          </p:cNvSpPr>
          <p:nvPr>
            <p:ph type="sldNum" sz="quarter" idx="12"/>
          </p:nvPr>
        </p:nvSpPr>
        <p:spPr>
          <a:ln/>
        </p:spPr>
        <p:txBody>
          <a:bodyPr/>
          <a:lstStyle>
            <a:lvl1pPr>
              <a:defRPr/>
            </a:lvl1pPr>
          </a:lstStyle>
          <a:p>
            <a:fld id="{B3364A51-AF12-4539-9BF4-8049B8F63997}" type="slidenum">
              <a:rPr lang="en-US" altLang="zh-CN"/>
              <a:pPr/>
              <a:t>‹#›</a:t>
            </a:fld>
            <a:endParaRPr lang="en-US" altLang="zh-CN"/>
          </a:p>
        </p:txBody>
      </p:sp>
    </p:spTree>
    <p:extLst>
      <p:ext uri="{BB962C8B-B14F-4D97-AF65-F5344CB8AC3E}">
        <p14:creationId xmlns:p14="http://schemas.microsoft.com/office/powerpoint/2010/main" val="27536616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ltLang="zh-CN" noProof="1"/>
              <a:t>Click to edit Master title style</a:t>
            </a:r>
            <a:endParaRPr lang="zh-CN" altLang="en-US" noProof="1"/>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noProof="1"/>
              <a:t>Click to edit Master text styles</a:t>
            </a:r>
          </a:p>
        </p:txBody>
      </p:sp>
      <p:sp>
        <p:nvSpPr>
          <p:cNvPr id="4" name="Rectangle 4">
            <a:extLst>
              <a:ext uri="{FF2B5EF4-FFF2-40B4-BE49-F238E27FC236}">
                <a16:creationId xmlns:a16="http://schemas.microsoft.com/office/drawing/2014/main" id="{872929E9-9D7F-D890-7F40-D0F9BD14142F}"/>
              </a:ext>
            </a:extLst>
          </p:cNvPr>
          <p:cNvSpPr>
            <a:spLocks noGrp="1" noChangeArrowheads="1"/>
          </p:cNvSpPr>
          <p:nvPr>
            <p:ph type="dt" sz="half" idx="10"/>
          </p:nvPr>
        </p:nvSpPr>
        <p:spPr>
          <a:ln/>
        </p:spPr>
        <p:txBody>
          <a:bodyPr/>
          <a:lstStyle>
            <a:lvl1pPr>
              <a:defRPr/>
            </a:lvl1pPr>
          </a:lstStyle>
          <a:p>
            <a:pPr>
              <a:defRPr/>
            </a:pPr>
            <a:fld id="{EE5033AF-7A69-40C2-95F6-19197EC65CF7}" type="datetime1">
              <a:rPr lang="en-AU"/>
              <a:pPr>
                <a:defRPr/>
              </a:pPr>
              <a:t>8/05/2023</a:t>
            </a:fld>
            <a:endParaRPr lang="en-US" altLang="zh-CN"/>
          </a:p>
        </p:txBody>
      </p:sp>
      <p:sp>
        <p:nvSpPr>
          <p:cNvPr id="5" name="Rectangle 5">
            <a:extLst>
              <a:ext uri="{FF2B5EF4-FFF2-40B4-BE49-F238E27FC236}">
                <a16:creationId xmlns:a16="http://schemas.microsoft.com/office/drawing/2014/main" id="{88E1ACC7-D659-8114-0C50-E0025ABF666B}"/>
              </a:ext>
            </a:extLst>
          </p:cNvPr>
          <p:cNvSpPr>
            <a:spLocks noGrp="1" noChangeArrowheads="1"/>
          </p:cNvSpPr>
          <p:nvPr>
            <p:ph type="ftr" sz="quarter" idx="11"/>
          </p:nvPr>
        </p:nvSpPr>
        <p:spPr>
          <a:ln/>
        </p:spPr>
        <p:txBody>
          <a:bodyPr/>
          <a:lstStyle>
            <a:lvl1pPr>
              <a:defRPr/>
            </a:lvl1pPr>
          </a:lstStyle>
          <a:p>
            <a:pPr>
              <a:defRPr/>
            </a:pPr>
            <a:r>
              <a:rPr lang="zh-CN" altLang="en-US"/>
              <a:t>模式识别 </a:t>
            </a:r>
            <a:r>
              <a:rPr lang="en-US" altLang="zh-CN"/>
              <a:t>2009</a:t>
            </a:r>
          </a:p>
        </p:txBody>
      </p:sp>
      <p:sp>
        <p:nvSpPr>
          <p:cNvPr id="6" name="Rectangle 6">
            <a:extLst>
              <a:ext uri="{FF2B5EF4-FFF2-40B4-BE49-F238E27FC236}">
                <a16:creationId xmlns:a16="http://schemas.microsoft.com/office/drawing/2014/main" id="{3EA08C3F-349A-6E7A-781F-3BF84AEF7BE0}"/>
              </a:ext>
            </a:extLst>
          </p:cNvPr>
          <p:cNvSpPr>
            <a:spLocks noGrp="1" noChangeArrowheads="1"/>
          </p:cNvSpPr>
          <p:nvPr>
            <p:ph type="sldNum" sz="quarter" idx="12"/>
          </p:nvPr>
        </p:nvSpPr>
        <p:spPr>
          <a:ln/>
        </p:spPr>
        <p:txBody>
          <a:bodyPr/>
          <a:lstStyle>
            <a:lvl1pPr>
              <a:defRPr/>
            </a:lvl1pPr>
          </a:lstStyle>
          <a:p>
            <a:fld id="{322362FD-53B7-4338-A002-5FE5FEA8F529}" type="slidenum">
              <a:rPr lang="en-US" altLang="zh-CN"/>
              <a:pPr/>
              <a:t>‹#›</a:t>
            </a:fld>
            <a:endParaRPr lang="en-US" altLang="zh-CN"/>
          </a:p>
        </p:txBody>
      </p:sp>
    </p:spTree>
    <p:extLst>
      <p:ext uri="{BB962C8B-B14F-4D97-AF65-F5344CB8AC3E}">
        <p14:creationId xmlns:p14="http://schemas.microsoft.com/office/powerpoint/2010/main" val="406818813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a:t>Click to edit Master title style</a:t>
            </a:r>
            <a:endParaRPr lang="zh-CN" altLang="en-US" noProof="1"/>
          </a:p>
        </p:txBody>
      </p:sp>
      <p:sp>
        <p:nvSpPr>
          <p:cNvPr id="3" name="Content Placeholder 2"/>
          <p:cNvSpPr>
            <a:spLocks noGrp="1"/>
          </p:cNvSpPr>
          <p:nvPr>
            <p:ph sz="half" idx="1"/>
          </p:nvPr>
        </p:nvSpPr>
        <p:spPr>
          <a:xfrm>
            <a:off x="912284" y="1125538"/>
            <a:ext cx="5418667" cy="5351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4" name="Content Placeholder 3"/>
          <p:cNvSpPr>
            <a:spLocks noGrp="1"/>
          </p:cNvSpPr>
          <p:nvPr>
            <p:ph sz="half" idx="2"/>
          </p:nvPr>
        </p:nvSpPr>
        <p:spPr>
          <a:xfrm>
            <a:off x="6534151" y="1125538"/>
            <a:ext cx="5418667" cy="5351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5" name="Rectangle 4">
            <a:extLst>
              <a:ext uri="{FF2B5EF4-FFF2-40B4-BE49-F238E27FC236}">
                <a16:creationId xmlns:a16="http://schemas.microsoft.com/office/drawing/2014/main" id="{A0CD3AFA-D690-9CFA-1847-1D7802518E31}"/>
              </a:ext>
            </a:extLst>
          </p:cNvPr>
          <p:cNvSpPr>
            <a:spLocks noGrp="1" noChangeArrowheads="1"/>
          </p:cNvSpPr>
          <p:nvPr>
            <p:ph type="dt" sz="half" idx="10"/>
          </p:nvPr>
        </p:nvSpPr>
        <p:spPr>
          <a:ln/>
        </p:spPr>
        <p:txBody>
          <a:bodyPr/>
          <a:lstStyle>
            <a:lvl1pPr>
              <a:defRPr/>
            </a:lvl1pPr>
          </a:lstStyle>
          <a:p>
            <a:pPr>
              <a:defRPr/>
            </a:pPr>
            <a:fld id="{EE5033AF-7A69-40C2-95F6-19197EC65CF7}" type="datetime1">
              <a:rPr lang="en-AU"/>
              <a:pPr>
                <a:defRPr/>
              </a:pPr>
              <a:t>8/05/2023</a:t>
            </a:fld>
            <a:endParaRPr lang="en-US" altLang="zh-CN"/>
          </a:p>
        </p:txBody>
      </p:sp>
      <p:sp>
        <p:nvSpPr>
          <p:cNvPr id="6" name="Rectangle 5">
            <a:extLst>
              <a:ext uri="{FF2B5EF4-FFF2-40B4-BE49-F238E27FC236}">
                <a16:creationId xmlns:a16="http://schemas.microsoft.com/office/drawing/2014/main" id="{5B5A5B31-3B0A-A911-F628-F2868A613F57}"/>
              </a:ext>
            </a:extLst>
          </p:cNvPr>
          <p:cNvSpPr>
            <a:spLocks noGrp="1" noChangeArrowheads="1"/>
          </p:cNvSpPr>
          <p:nvPr>
            <p:ph type="ftr" sz="quarter" idx="11"/>
          </p:nvPr>
        </p:nvSpPr>
        <p:spPr>
          <a:ln/>
        </p:spPr>
        <p:txBody>
          <a:bodyPr/>
          <a:lstStyle>
            <a:lvl1pPr>
              <a:defRPr/>
            </a:lvl1pPr>
          </a:lstStyle>
          <a:p>
            <a:pPr>
              <a:defRPr/>
            </a:pPr>
            <a:r>
              <a:rPr lang="zh-CN" altLang="en-US"/>
              <a:t>模式识别 </a:t>
            </a:r>
            <a:r>
              <a:rPr lang="en-US" altLang="zh-CN"/>
              <a:t>2009</a:t>
            </a:r>
          </a:p>
        </p:txBody>
      </p:sp>
      <p:sp>
        <p:nvSpPr>
          <p:cNvPr id="7" name="Rectangle 6">
            <a:extLst>
              <a:ext uri="{FF2B5EF4-FFF2-40B4-BE49-F238E27FC236}">
                <a16:creationId xmlns:a16="http://schemas.microsoft.com/office/drawing/2014/main" id="{FA05C460-235B-BA78-0D25-03B612766B0A}"/>
              </a:ext>
            </a:extLst>
          </p:cNvPr>
          <p:cNvSpPr>
            <a:spLocks noGrp="1" noChangeArrowheads="1"/>
          </p:cNvSpPr>
          <p:nvPr>
            <p:ph type="sldNum" sz="quarter" idx="12"/>
          </p:nvPr>
        </p:nvSpPr>
        <p:spPr>
          <a:ln/>
        </p:spPr>
        <p:txBody>
          <a:bodyPr/>
          <a:lstStyle>
            <a:lvl1pPr>
              <a:defRPr/>
            </a:lvl1pPr>
          </a:lstStyle>
          <a:p>
            <a:fld id="{E08DD9F1-1AA1-4ABC-B944-068D63CCEB43}" type="slidenum">
              <a:rPr lang="en-US" altLang="zh-CN"/>
              <a:pPr/>
              <a:t>‹#›</a:t>
            </a:fld>
            <a:endParaRPr lang="en-US" altLang="zh-CN"/>
          </a:p>
        </p:txBody>
      </p:sp>
    </p:spTree>
    <p:extLst>
      <p:ext uri="{BB962C8B-B14F-4D97-AF65-F5344CB8AC3E}">
        <p14:creationId xmlns:p14="http://schemas.microsoft.com/office/powerpoint/2010/main" val="409241055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ltLang="zh-CN" noProof="1"/>
              <a:t>Click to edit Master title style</a:t>
            </a:r>
            <a:endParaRPr lang="zh-CN" altLang="en-US" noProof="1"/>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noProof="1"/>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noProof="1"/>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7" name="Rectangle 4">
            <a:extLst>
              <a:ext uri="{FF2B5EF4-FFF2-40B4-BE49-F238E27FC236}">
                <a16:creationId xmlns:a16="http://schemas.microsoft.com/office/drawing/2014/main" id="{9362C843-0B27-D152-3B82-FBFFB8AAC062}"/>
              </a:ext>
            </a:extLst>
          </p:cNvPr>
          <p:cNvSpPr>
            <a:spLocks noGrp="1" noChangeArrowheads="1"/>
          </p:cNvSpPr>
          <p:nvPr>
            <p:ph type="dt" sz="half" idx="10"/>
          </p:nvPr>
        </p:nvSpPr>
        <p:spPr>
          <a:ln/>
        </p:spPr>
        <p:txBody>
          <a:bodyPr/>
          <a:lstStyle>
            <a:lvl1pPr>
              <a:defRPr/>
            </a:lvl1pPr>
          </a:lstStyle>
          <a:p>
            <a:pPr>
              <a:defRPr/>
            </a:pPr>
            <a:fld id="{EE5033AF-7A69-40C2-95F6-19197EC65CF7}" type="datetime1">
              <a:rPr lang="en-AU"/>
              <a:pPr>
                <a:defRPr/>
              </a:pPr>
              <a:t>8/05/2023</a:t>
            </a:fld>
            <a:endParaRPr lang="en-US" altLang="zh-CN"/>
          </a:p>
        </p:txBody>
      </p:sp>
      <p:sp>
        <p:nvSpPr>
          <p:cNvPr id="8" name="Rectangle 5">
            <a:extLst>
              <a:ext uri="{FF2B5EF4-FFF2-40B4-BE49-F238E27FC236}">
                <a16:creationId xmlns:a16="http://schemas.microsoft.com/office/drawing/2014/main" id="{F27C34F4-EB02-E568-9B86-8ADE8F80C497}"/>
              </a:ext>
            </a:extLst>
          </p:cNvPr>
          <p:cNvSpPr>
            <a:spLocks noGrp="1" noChangeArrowheads="1"/>
          </p:cNvSpPr>
          <p:nvPr>
            <p:ph type="ftr" sz="quarter" idx="11"/>
          </p:nvPr>
        </p:nvSpPr>
        <p:spPr>
          <a:ln/>
        </p:spPr>
        <p:txBody>
          <a:bodyPr/>
          <a:lstStyle>
            <a:lvl1pPr>
              <a:defRPr/>
            </a:lvl1pPr>
          </a:lstStyle>
          <a:p>
            <a:pPr>
              <a:defRPr/>
            </a:pPr>
            <a:r>
              <a:rPr lang="zh-CN" altLang="en-US"/>
              <a:t>模式识别 </a:t>
            </a:r>
            <a:r>
              <a:rPr lang="en-US" altLang="zh-CN"/>
              <a:t>2009</a:t>
            </a:r>
          </a:p>
        </p:txBody>
      </p:sp>
      <p:sp>
        <p:nvSpPr>
          <p:cNvPr id="9" name="Rectangle 6">
            <a:extLst>
              <a:ext uri="{FF2B5EF4-FFF2-40B4-BE49-F238E27FC236}">
                <a16:creationId xmlns:a16="http://schemas.microsoft.com/office/drawing/2014/main" id="{33D1EBA6-5629-E4E8-A5B7-8A815ACF3C9D}"/>
              </a:ext>
            </a:extLst>
          </p:cNvPr>
          <p:cNvSpPr>
            <a:spLocks noGrp="1" noChangeArrowheads="1"/>
          </p:cNvSpPr>
          <p:nvPr>
            <p:ph type="sldNum" sz="quarter" idx="12"/>
          </p:nvPr>
        </p:nvSpPr>
        <p:spPr>
          <a:ln/>
        </p:spPr>
        <p:txBody>
          <a:bodyPr/>
          <a:lstStyle>
            <a:lvl1pPr>
              <a:defRPr/>
            </a:lvl1pPr>
          </a:lstStyle>
          <a:p>
            <a:fld id="{E9555271-A2FA-4067-A286-0451566C0149}" type="slidenum">
              <a:rPr lang="en-US" altLang="zh-CN"/>
              <a:pPr/>
              <a:t>‹#›</a:t>
            </a:fld>
            <a:endParaRPr lang="en-US" altLang="zh-CN"/>
          </a:p>
        </p:txBody>
      </p:sp>
    </p:spTree>
    <p:extLst>
      <p:ext uri="{BB962C8B-B14F-4D97-AF65-F5344CB8AC3E}">
        <p14:creationId xmlns:p14="http://schemas.microsoft.com/office/powerpoint/2010/main" val="379962844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6">
            <a:extLst>
              <a:ext uri="{FF2B5EF4-FFF2-40B4-BE49-F238E27FC236}">
                <a16:creationId xmlns:a16="http://schemas.microsoft.com/office/drawing/2014/main" id="{29A3FF68-6D4F-E87D-9350-6EDC93D7E434}"/>
              </a:ext>
            </a:extLst>
          </p:cNvPr>
          <p:cNvCxnSpPr/>
          <p:nvPr/>
        </p:nvCxnSpPr>
        <p:spPr bwMode="auto">
          <a:xfrm>
            <a:off x="285751" y="1000125"/>
            <a:ext cx="11715749" cy="1588"/>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2" name="Title 1"/>
          <p:cNvSpPr>
            <a:spLocks noGrp="1"/>
          </p:cNvSpPr>
          <p:nvPr>
            <p:ph type="title"/>
          </p:nvPr>
        </p:nvSpPr>
        <p:spPr/>
        <p:txBody>
          <a:bodyPr/>
          <a:lstStyle/>
          <a:p>
            <a:r>
              <a:rPr lang="en-US" altLang="zh-CN" noProof="1"/>
              <a:t>Click to edit Master title style</a:t>
            </a:r>
            <a:endParaRPr lang="zh-CN" altLang="en-US" noProof="1"/>
          </a:p>
        </p:txBody>
      </p:sp>
      <p:sp>
        <p:nvSpPr>
          <p:cNvPr id="3" name="Content Placeholder 2"/>
          <p:cNvSpPr>
            <a:spLocks noGrp="1"/>
          </p:cNvSpPr>
          <p:nvPr>
            <p:ph idx="1"/>
          </p:nvPr>
        </p:nvSpPr>
        <p:spPr/>
        <p:txBody>
          <a:body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5" name="Date Placeholder 3">
            <a:extLst>
              <a:ext uri="{FF2B5EF4-FFF2-40B4-BE49-F238E27FC236}">
                <a16:creationId xmlns:a16="http://schemas.microsoft.com/office/drawing/2014/main" id="{25FC4614-D0DA-706C-CAF1-914710C49D2C}"/>
              </a:ext>
            </a:extLst>
          </p:cNvPr>
          <p:cNvSpPr>
            <a:spLocks noGrp="1"/>
          </p:cNvSpPr>
          <p:nvPr>
            <p:ph type="dt" sz="half" idx="10"/>
          </p:nvPr>
        </p:nvSpPr>
        <p:spPr/>
        <p:txBody>
          <a:bodyPr/>
          <a:lstStyle>
            <a:lvl1pPr>
              <a:defRPr/>
            </a:lvl1pPr>
          </a:lstStyle>
          <a:p>
            <a:pPr>
              <a:defRPr/>
            </a:pPr>
            <a:fld id="{826863F2-3721-4383-AD67-B577104E3BE1}" type="datetime1">
              <a:rPr lang="en-AU"/>
              <a:pPr>
                <a:defRPr/>
              </a:pPr>
              <a:t>8/05/2023</a:t>
            </a:fld>
            <a:endParaRPr lang="en-US" altLang="zh-CN"/>
          </a:p>
        </p:txBody>
      </p:sp>
      <p:sp>
        <p:nvSpPr>
          <p:cNvPr id="6" name="Footer Placeholder 4">
            <a:extLst>
              <a:ext uri="{FF2B5EF4-FFF2-40B4-BE49-F238E27FC236}">
                <a16:creationId xmlns:a16="http://schemas.microsoft.com/office/drawing/2014/main" id="{699EB78D-C18A-FDD6-C56C-A1788672C5FC}"/>
              </a:ext>
            </a:extLst>
          </p:cNvPr>
          <p:cNvSpPr>
            <a:spLocks noGrp="1"/>
          </p:cNvSpPr>
          <p:nvPr>
            <p:ph type="ftr" sz="quarter" idx="11"/>
          </p:nvPr>
        </p:nvSpPr>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B04FF1B8-33D3-784E-019A-E36479CF1195}"/>
              </a:ext>
            </a:extLst>
          </p:cNvPr>
          <p:cNvSpPr>
            <a:spLocks noGrp="1"/>
          </p:cNvSpPr>
          <p:nvPr>
            <p:ph type="sldNum" sz="quarter" idx="12"/>
          </p:nvPr>
        </p:nvSpPr>
        <p:spPr/>
        <p:txBody>
          <a:bodyPr/>
          <a:lstStyle>
            <a:lvl1pPr>
              <a:defRPr/>
            </a:lvl1pPr>
          </a:lstStyle>
          <a:p>
            <a:fld id="{AF98AEAF-1DC9-4C3D-AB82-A6421951712E}" type="slidenum">
              <a:rPr lang="en-US" altLang="zh-CN"/>
              <a:pPr/>
              <a:t>‹#›</a:t>
            </a:fld>
            <a:endParaRPr lang="en-US" altLang="zh-CN"/>
          </a:p>
        </p:txBody>
      </p:sp>
    </p:spTree>
    <p:extLst>
      <p:ext uri="{BB962C8B-B14F-4D97-AF65-F5344CB8AC3E}">
        <p14:creationId xmlns:p14="http://schemas.microsoft.com/office/powerpoint/2010/main" val="3873376897"/>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a:t>Click to edit Master title style</a:t>
            </a:r>
            <a:endParaRPr lang="zh-CN" altLang="en-US" noProof="1"/>
          </a:p>
        </p:txBody>
      </p:sp>
      <p:sp>
        <p:nvSpPr>
          <p:cNvPr id="3" name="Rectangle 4">
            <a:extLst>
              <a:ext uri="{FF2B5EF4-FFF2-40B4-BE49-F238E27FC236}">
                <a16:creationId xmlns:a16="http://schemas.microsoft.com/office/drawing/2014/main" id="{1AD95AF6-23D3-D3F3-C317-001831BA69AC}"/>
              </a:ext>
            </a:extLst>
          </p:cNvPr>
          <p:cNvSpPr>
            <a:spLocks noGrp="1" noChangeArrowheads="1"/>
          </p:cNvSpPr>
          <p:nvPr>
            <p:ph type="dt" sz="half" idx="10"/>
          </p:nvPr>
        </p:nvSpPr>
        <p:spPr>
          <a:ln/>
        </p:spPr>
        <p:txBody>
          <a:bodyPr/>
          <a:lstStyle>
            <a:lvl1pPr>
              <a:defRPr/>
            </a:lvl1pPr>
          </a:lstStyle>
          <a:p>
            <a:pPr>
              <a:defRPr/>
            </a:pPr>
            <a:fld id="{EE5033AF-7A69-40C2-95F6-19197EC65CF7}" type="datetime1">
              <a:rPr lang="en-AU"/>
              <a:pPr>
                <a:defRPr/>
              </a:pPr>
              <a:t>8/05/2023</a:t>
            </a:fld>
            <a:endParaRPr lang="en-US" altLang="zh-CN"/>
          </a:p>
        </p:txBody>
      </p:sp>
      <p:sp>
        <p:nvSpPr>
          <p:cNvPr id="4" name="Rectangle 5">
            <a:extLst>
              <a:ext uri="{FF2B5EF4-FFF2-40B4-BE49-F238E27FC236}">
                <a16:creationId xmlns:a16="http://schemas.microsoft.com/office/drawing/2014/main" id="{F22ABCDF-0EB5-2973-E16E-6DD3F9ED77FF}"/>
              </a:ext>
            </a:extLst>
          </p:cNvPr>
          <p:cNvSpPr>
            <a:spLocks noGrp="1" noChangeArrowheads="1"/>
          </p:cNvSpPr>
          <p:nvPr>
            <p:ph type="ftr" sz="quarter" idx="11"/>
          </p:nvPr>
        </p:nvSpPr>
        <p:spPr>
          <a:ln/>
        </p:spPr>
        <p:txBody>
          <a:bodyPr/>
          <a:lstStyle>
            <a:lvl1pPr>
              <a:defRPr/>
            </a:lvl1pPr>
          </a:lstStyle>
          <a:p>
            <a:pPr>
              <a:defRPr/>
            </a:pPr>
            <a:r>
              <a:rPr lang="zh-CN" altLang="en-US"/>
              <a:t>模式识别 </a:t>
            </a:r>
            <a:r>
              <a:rPr lang="en-US" altLang="zh-CN"/>
              <a:t>2009</a:t>
            </a:r>
          </a:p>
        </p:txBody>
      </p:sp>
      <p:sp>
        <p:nvSpPr>
          <p:cNvPr id="5" name="Rectangle 6">
            <a:extLst>
              <a:ext uri="{FF2B5EF4-FFF2-40B4-BE49-F238E27FC236}">
                <a16:creationId xmlns:a16="http://schemas.microsoft.com/office/drawing/2014/main" id="{1257F47D-1C54-A278-DEEE-A3A0CDE28B4C}"/>
              </a:ext>
            </a:extLst>
          </p:cNvPr>
          <p:cNvSpPr>
            <a:spLocks noGrp="1" noChangeArrowheads="1"/>
          </p:cNvSpPr>
          <p:nvPr>
            <p:ph type="sldNum" sz="quarter" idx="12"/>
          </p:nvPr>
        </p:nvSpPr>
        <p:spPr>
          <a:ln/>
        </p:spPr>
        <p:txBody>
          <a:bodyPr/>
          <a:lstStyle>
            <a:lvl1pPr>
              <a:defRPr/>
            </a:lvl1pPr>
          </a:lstStyle>
          <a:p>
            <a:fld id="{4C37BCCD-C433-4C6E-9999-F873BB71FA3B}" type="slidenum">
              <a:rPr lang="en-US" altLang="zh-CN"/>
              <a:pPr/>
              <a:t>‹#›</a:t>
            </a:fld>
            <a:endParaRPr lang="en-US" altLang="zh-CN"/>
          </a:p>
        </p:txBody>
      </p:sp>
    </p:spTree>
    <p:extLst>
      <p:ext uri="{BB962C8B-B14F-4D97-AF65-F5344CB8AC3E}">
        <p14:creationId xmlns:p14="http://schemas.microsoft.com/office/powerpoint/2010/main" val="1264971610"/>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325BF5B9-1B0E-96C4-3B20-EB055520C5D5}"/>
              </a:ext>
            </a:extLst>
          </p:cNvPr>
          <p:cNvSpPr>
            <a:spLocks noGrp="1" noChangeArrowheads="1"/>
          </p:cNvSpPr>
          <p:nvPr>
            <p:ph type="dt" sz="half" idx="10"/>
          </p:nvPr>
        </p:nvSpPr>
        <p:spPr>
          <a:ln/>
        </p:spPr>
        <p:txBody>
          <a:bodyPr/>
          <a:lstStyle>
            <a:lvl1pPr>
              <a:defRPr/>
            </a:lvl1pPr>
          </a:lstStyle>
          <a:p>
            <a:pPr>
              <a:defRPr/>
            </a:pPr>
            <a:fld id="{EE5033AF-7A69-40C2-95F6-19197EC65CF7}" type="datetime1">
              <a:rPr lang="en-AU"/>
              <a:pPr>
                <a:defRPr/>
              </a:pPr>
              <a:t>8/05/2023</a:t>
            </a:fld>
            <a:endParaRPr lang="en-US" altLang="zh-CN"/>
          </a:p>
        </p:txBody>
      </p:sp>
      <p:sp>
        <p:nvSpPr>
          <p:cNvPr id="3" name="Rectangle 5">
            <a:extLst>
              <a:ext uri="{FF2B5EF4-FFF2-40B4-BE49-F238E27FC236}">
                <a16:creationId xmlns:a16="http://schemas.microsoft.com/office/drawing/2014/main" id="{84276D67-B478-EF47-27F3-9EDE6388055B}"/>
              </a:ext>
            </a:extLst>
          </p:cNvPr>
          <p:cNvSpPr>
            <a:spLocks noGrp="1" noChangeArrowheads="1"/>
          </p:cNvSpPr>
          <p:nvPr>
            <p:ph type="ftr" sz="quarter" idx="11"/>
          </p:nvPr>
        </p:nvSpPr>
        <p:spPr>
          <a:ln/>
        </p:spPr>
        <p:txBody>
          <a:bodyPr/>
          <a:lstStyle>
            <a:lvl1pPr>
              <a:defRPr/>
            </a:lvl1pPr>
          </a:lstStyle>
          <a:p>
            <a:pPr>
              <a:defRPr/>
            </a:pPr>
            <a:r>
              <a:rPr lang="zh-CN" altLang="en-US"/>
              <a:t>模式识别 </a:t>
            </a:r>
            <a:r>
              <a:rPr lang="en-US" altLang="zh-CN"/>
              <a:t>2009</a:t>
            </a:r>
          </a:p>
        </p:txBody>
      </p:sp>
      <p:sp>
        <p:nvSpPr>
          <p:cNvPr id="4" name="Rectangle 6">
            <a:extLst>
              <a:ext uri="{FF2B5EF4-FFF2-40B4-BE49-F238E27FC236}">
                <a16:creationId xmlns:a16="http://schemas.microsoft.com/office/drawing/2014/main" id="{CDF30212-8929-F543-E869-09BD80084798}"/>
              </a:ext>
            </a:extLst>
          </p:cNvPr>
          <p:cNvSpPr>
            <a:spLocks noGrp="1" noChangeArrowheads="1"/>
          </p:cNvSpPr>
          <p:nvPr>
            <p:ph type="sldNum" sz="quarter" idx="12"/>
          </p:nvPr>
        </p:nvSpPr>
        <p:spPr>
          <a:ln/>
        </p:spPr>
        <p:txBody>
          <a:bodyPr/>
          <a:lstStyle>
            <a:lvl1pPr>
              <a:defRPr/>
            </a:lvl1pPr>
          </a:lstStyle>
          <a:p>
            <a:fld id="{77BDB185-C290-487F-9201-64E19F60C23C}" type="slidenum">
              <a:rPr lang="en-US" altLang="zh-CN"/>
              <a:pPr/>
              <a:t>‹#›</a:t>
            </a:fld>
            <a:endParaRPr lang="en-US" altLang="zh-CN"/>
          </a:p>
        </p:txBody>
      </p:sp>
    </p:spTree>
    <p:extLst>
      <p:ext uri="{BB962C8B-B14F-4D97-AF65-F5344CB8AC3E}">
        <p14:creationId xmlns:p14="http://schemas.microsoft.com/office/powerpoint/2010/main" val="1007795889"/>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ltLang="zh-CN" noProof="1"/>
              <a:t>Click to edit Master title style</a:t>
            </a:r>
            <a:endParaRPr lang="zh-CN" altLang="en-US" noProof="1"/>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noProof="1"/>
              <a:t>Click to edit Master text styles</a:t>
            </a:r>
          </a:p>
        </p:txBody>
      </p:sp>
      <p:sp>
        <p:nvSpPr>
          <p:cNvPr id="5" name="Rectangle 4">
            <a:extLst>
              <a:ext uri="{FF2B5EF4-FFF2-40B4-BE49-F238E27FC236}">
                <a16:creationId xmlns:a16="http://schemas.microsoft.com/office/drawing/2014/main" id="{33C7D63D-463D-1376-C427-E8E1B1612B25}"/>
              </a:ext>
            </a:extLst>
          </p:cNvPr>
          <p:cNvSpPr>
            <a:spLocks noGrp="1" noChangeArrowheads="1"/>
          </p:cNvSpPr>
          <p:nvPr>
            <p:ph type="dt" sz="half" idx="10"/>
          </p:nvPr>
        </p:nvSpPr>
        <p:spPr>
          <a:ln/>
        </p:spPr>
        <p:txBody>
          <a:bodyPr/>
          <a:lstStyle>
            <a:lvl1pPr>
              <a:defRPr/>
            </a:lvl1pPr>
          </a:lstStyle>
          <a:p>
            <a:pPr>
              <a:defRPr/>
            </a:pPr>
            <a:fld id="{EE5033AF-7A69-40C2-95F6-19197EC65CF7}" type="datetime1">
              <a:rPr lang="en-AU"/>
              <a:pPr>
                <a:defRPr/>
              </a:pPr>
              <a:t>8/05/2023</a:t>
            </a:fld>
            <a:endParaRPr lang="en-US" altLang="zh-CN"/>
          </a:p>
        </p:txBody>
      </p:sp>
      <p:sp>
        <p:nvSpPr>
          <p:cNvPr id="6" name="Rectangle 5">
            <a:extLst>
              <a:ext uri="{FF2B5EF4-FFF2-40B4-BE49-F238E27FC236}">
                <a16:creationId xmlns:a16="http://schemas.microsoft.com/office/drawing/2014/main" id="{F018F2BA-B3F2-6849-57A0-4DE4D1A0C3F4}"/>
              </a:ext>
            </a:extLst>
          </p:cNvPr>
          <p:cNvSpPr>
            <a:spLocks noGrp="1" noChangeArrowheads="1"/>
          </p:cNvSpPr>
          <p:nvPr>
            <p:ph type="ftr" sz="quarter" idx="11"/>
          </p:nvPr>
        </p:nvSpPr>
        <p:spPr>
          <a:ln/>
        </p:spPr>
        <p:txBody>
          <a:bodyPr/>
          <a:lstStyle>
            <a:lvl1pPr>
              <a:defRPr/>
            </a:lvl1pPr>
          </a:lstStyle>
          <a:p>
            <a:pPr>
              <a:defRPr/>
            </a:pPr>
            <a:r>
              <a:rPr lang="zh-CN" altLang="en-US"/>
              <a:t>模式识别 </a:t>
            </a:r>
            <a:r>
              <a:rPr lang="en-US" altLang="zh-CN"/>
              <a:t>2009</a:t>
            </a:r>
          </a:p>
        </p:txBody>
      </p:sp>
      <p:sp>
        <p:nvSpPr>
          <p:cNvPr id="7" name="Rectangle 6">
            <a:extLst>
              <a:ext uri="{FF2B5EF4-FFF2-40B4-BE49-F238E27FC236}">
                <a16:creationId xmlns:a16="http://schemas.microsoft.com/office/drawing/2014/main" id="{6D5D11F6-0531-4BF8-B257-4E9D03E6BC2B}"/>
              </a:ext>
            </a:extLst>
          </p:cNvPr>
          <p:cNvSpPr>
            <a:spLocks noGrp="1" noChangeArrowheads="1"/>
          </p:cNvSpPr>
          <p:nvPr>
            <p:ph type="sldNum" sz="quarter" idx="12"/>
          </p:nvPr>
        </p:nvSpPr>
        <p:spPr>
          <a:ln/>
        </p:spPr>
        <p:txBody>
          <a:bodyPr/>
          <a:lstStyle>
            <a:lvl1pPr>
              <a:defRPr/>
            </a:lvl1pPr>
          </a:lstStyle>
          <a:p>
            <a:fld id="{F35AA9E3-4E3F-456D-9EBF-CA2C1779A7DA}" type="slidenum">
              <a:rPr lang="en-US" altLang="zh-CN"/>
              <a:pPr/>
              <a:t>‹#›</a:t>
            </a:fld>
            <a:endParaRPr lang="en-US" altLang="zh-CN"/>
          </a:p>
        </p:txBody>
      </p:sp>
    </p:spTree>
    <p:extLst>
      <p:ext uri="{BB962C8B-B14F-4D97-AF65-F5344CB8AC3E}">
        <p14:creationId xmlns:p14="http://schemas.microsoft.com/office/powerpoint/2010/main" val="3207487933"/>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ltLang="zh-CN" noProof="1"/>
              <a:t>Click to edit Master title style</a:t>
            </a:r>
            <a:endParaRPr lang="zh-CN" altLang="en-US" noProof="1"/>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noProof="1"/>
              <a:t>Click to edit Master text styles</a:t>
            </a:r>
          </a:p>
        </p:txBody>
      </p:sp>
      <p:sp>
        <p:nvSpPr>
          <p:cNvPr id="5" name="Rectangle 4">
            <a:extLst>
              <a:ext uri="{FF2B5EF4-FFF2-40B4-BE49-F238E27FC236}">
                <a16:creationId xmlns:a16="http://schemas.microsoft.com/office/drawing/2014/main" id="{82EF64F3-8698-55DD-EC98-8D16B9A1E2A6}"/>
              </a:ext>
            </a:extLst>
          </p:cNvPr>
          <p:cNvSpPr>
            <a:spLocks noGrp="1" noChangeArrowheads="1"/>
          </p:cNvSpPr>
          <p:nvPr>
            <p:ph type="dt" sz="half" idx="10"/>
          </p:nvPr>
        </p:nvSpPr>
        <p:spPr>
          <a:ln/>
        </p:spPr>
        <p:txBody>
          <a:bodyPr/>
          <a:lstStyle>
            <a:lvl1pPr>
              <a:defRPr/>
            </a:lvl1pPr>
          </a:lstStyle>
          <a:p>
            <a:pPr>
              <a:defRPr/>
            </a:pPr>
            <a:fld id="{EE5033AF-7A69-40C2-95F6-19197EC65CF7}" type="datetime1">
              <a:rPr lang="en-AU"/>
              <a:pPr>
                <a:defRPr/>
              </a:pPr>
              <a:t>8/05/2023</a:t>
            </a:fld>
            <a:endParaRPr lang="en-US" altLang="zh-CN"/>
          </a:p>
        </p:txBody>
      </p:sp>
      <p:sp>
        <p:nvSpPr>
          <p:cNvPr id="6" name="Rectangle 5">
            <a:extLst>
              <a:ext uri="{FF2B5EF4-FFF2-40B4-BE49-F238E27FC236}">
                <a16:creationId xmlns:a16="http://schemas.microsoft.com/office/drawing/2014/main" id="{C82238B6-035C-39F2-5307-740C16B2EAF7}"/>
              </a:ext>
            </a:extLst>
          </p:cNvPr>
          <p:cNvSpPr>
            <a:spLocks noGrp="1" noChangeArrowheads="1"/>
          </p:cNvSpPr>
          <p:nvPr>
            <p:ph type="ftr" sz="quarter" idx="11"/>
          </p:nvPr>
        </p:nvSpPr>
        <p:spPr>
          <a:ln/>
        </p:spPr>
        <p:txBody>
          <a:bodyPr/>
          <a:lstStyle>
            <a:lvl1pPr>
              <a:defRPr/>
            </a:lvl1pPr>
          </a:lstStyle>
          <a:p>
            <a:pPr>
              <a:defRPr/>
            </a:pPr>
            <a:r>
              <a:rPr lang="zh-CN" altLang="en-US"/>
              <a:t>模式识别 </a:t>
            </a:r>
            <a:r>
              <a:rPr lang="en-US" altLang="zh-CN"/>
              <a:t>2009</a:t>
            </a:r>
          </a:p>
        </p:txBody>
      </p:sp>
      <p:sp>
        <p:nvSpPr>
          <p:cNvPr id="7" name="Rectangle 6">
            <a:extLst>
              <a:ext uri="{FF2B5EF4-FFF2-40B4-BE49-F238E27FC236}">
                <a16:creationId xmlns:a16="http://schemas.microsoft.com/office/drawing/2014/main" id="{B2FA2269-0026-AA59-DE7E-BD23B47362C0}"/>
              </a:ext>
            </a:extLst>
          </p:cNvPr>
          <p:cNvSpPr>
            <a:spLocks noGrp="1" noChangeArrowheads="1"/>
          </p:cNvSpPr>
          <p:nvPr>
            <p:ph type="sldNum" sz="quarter" idx="12"/>
          </p:nvPr>
        </p:nvSpPr>
        <p:spPr>
          <a:ln/>
        </p:spPr>
        <p:txBody>
          <a:bodyPr/>
          <a:lstStyle>
            <a:lvl1pPr>
              <a:defRPr/>
            </a:lvl1pPr>
          </a:lstStyle>
          <a:p>
            <a:fld id="{FDFF7826-31E1-4609-A5AA-025EBDEE7831}" type="slidenum">
              <a:rPr lang="en-US" altLang="zh-CN"/>
              <a:pPr/>
              <a:t>‹#›</a:t>
            </a:fld>
            <a:endParaRPr lang="en-US" altLang="zh-CN"/>
          </a:p>
        </p:txBody>
      </p:sp>
    </p:spTree>
    <p:extLst>
      <p:ext uri="{BB962C8B-B14F-4D97-AF65-F5344CB8AC3E}">
        <p14:creationId xmlns:p14="http://schemas.microsoft.com/office/powerpoint/2010/main" val="21942432"/>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a:t>Click to edit Master title style</a:t>
            </a:r>
            <a:endParaRPr lang="zh-CN" altLang="en-US" noProof="1"/>
          </a:p>
        </p:txBody>
      </p:sp>
      <p:sp>
        <p:nvSpPr>
          <p:cNvPr id="3" name="Vertical Text Placeholder 2"/>
          <p:cNvSpPr>
            <a:spLocks noGrp="1"/>
          </p:cNvSpPr>
          <p:nvPr>
            <p:ph type="body" orient="vert" idx="1"/>
          </p:nvPr>
        </p:nvSpPr>
        <p:spPr/>
        <p:txBody>
          <a:bodyPr vert="eaVert"/>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4" name="Rectangle 4">
            <a:extLst>
              <a:ext uri="{FF2B5EF4-FFF2-40B4-BE49-F238E27FC236}">
                <a16:creationId xmlns:a16="http://schemas.microsoft.com/office/drawing/2014/main" id="{6D3530D8-1A98-2D8E-31AD-D38E28C9192C}"/>
              </a:ext>
            </a:extLst>
          </p:cNvPr>
          <p:cNvSpPr>
            <a:spLocks noGrp="1" noChangeArrowheads="1"/>
          </p:cNvSpPr>
          <p:nvPr>
            <p:ph type="dt" sz="half" idx="10"/>
          </p:nvPr>
        </p:nvSpPr>
        <p:spPr>
          <a:ln/>
        </p:spPr>
        <p:txBody>
          <a:bodyPr/>
          <a:lstStyle>
            <a:lvl1pPr>
              <a:defRPr/>
            </a:lvl1pPr>
          </a:lstStyle>
          <a:p>
            <a:pPr>
              <a:defRPr/>
            </a:pPr>
            <a:fld id="{EE5033AF-7A69-40C2-95F6-19197EC65CF7}" type="datetime1">
              <a:rPr lang="en-AU"/>
              <a:pPr>
                <a:defRPr/>
              </a:pPr>
              <a:t>8/05/2023</a:t>
            </a:fld>
            <a:endParaRPr lang="en-US" altLang="zh-CN"/>
          </a:p>
        </p:txBody>
      </p:sp>
      <p:sp>
        <p:nvSpPr>
          <p:cNvPr id="5" name="Rectangle 5">
            <a:extLst>
              <a:ext uri="{FF2B5EF4-FFF2-40B4-BE49-F238E27FC236}">
                <a16:creationId xmlns:a16="http://schemas.microsoft.com/office/drawing/2014/main" id="{7436372A-94E5-D649-DC82-C989D661C21F}"/>
              </a:ext>
            </a:extLst>
          </p:cNvPr>
          <p:cNvSpPr>
            <a:spLocks noGrp="1" noChangeArrowheads="1"/>
          </p:cNvSpPr>
          <p:nvPr>
            <p:ph type="ftr" sz="quarter" idx="11"/>
          </p:nvPr>
        </p:nvSpPr>
        <p:spPr>
          <a:ln/>
        </p:spPr>
        <p:txBody>
          <a:bodyPr/>
          <a:lstStyle>
            <a:lvl1pPr>
              <a:defRPr/>
            </a:lvl1pPr>
          </a:lstStyle>
          <a:p>
            <a:pPr>
              <a:defRPr/>
            </a:pPr>
            <a:r>
              <a:rPr lang="zh-CN" altLang="en-US"/>
              <a:t>模式识别 </a:t>
            </a:r>
            <a:r>
              <a:rPr lang="en-US" altLang="zh-CN"/>
              <a:t>2009</a:t>
            </a:r>
          </a:p>
        </p:txBody>
      </p:sp>
      <p:sp>
        <p:nvSpPr>
          <p:cNvPr id="6" name="Rectangle 6">
            <a:extLst>
              <a:ext uri="{FF2B5EF4-FFF2-40B4-BE49-F238E27FC236}">
                <a16:creationId xmlns:a16="http://schemas.microsoft.com/office/drawing/2014/main" id="{27FF5E11-BD1F-D6D3-72FF-59316E8C01C2}"/>
              </a:ext>
            </a:extLst>
          </p:cNvPr>
          <p:cNvSpPr>
            <a:spLocks noGrp="1" noChangeArrowheads="1"/>
          </p:cNvSpPr>
          <p:nvPr>
            <p:ph type="sldNum" sz="quarter" idx="12"/>
          </p:nvPr>
        </p:nvSpPr>
        <p:spPr>
          <a:ln/>
        </p:spPr>
        <p:txBody>
          <a:bodyPr/>
          <a:lstStyle>
            <a:lvl1pPr>
              <a:defRPr/>
            </a:lvl1pPr>
          </a:lstStyle>
          <a:p>
            <a:fld id="{683CF4A8-2385-4822-96B3-D8CB60389335}" type="slidenum">
              <a:rPr lang="en-US" altLang="zh-CN"/>
              <a:pPr/>
              <a:t>‹#›</a:t>
            </a:fld>
            <a:endParaRPr lang="en-US" altLang="zh-CN"/>
          </a:p>
        </p:txBody>
      </p:sp>
    </p:spTree>
    <p:extLst>
      <p:ext uri="{BB962C8B-B14F-4D97-AF65-F5344CB8AC3E}">
        <p14:creationId xmlns:p14="http://schemas.microsoft.com/office/powerpoint/2010/main" val="1270466668"/>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188914"/>
            <a:ext cx="3048000" cy="6288087"/>
          </a:xfrm>
        </p:spPr>
        <p:txBody>
          <a:bodyPr vert="eaVert"/>
          <a:lstStyle/>
          <a:p>
            <a:r>
              <a:rPr lang="en-US" altLang="zh-CN" noProof="1"/>
              <a:t>Click to edit Master title style</a:t>
            </a:r>
            <a:endParaRPr lang="zh-CN" altLang="en-US" noProof="1"/>
          </a:p>
        </p:txBody>
      </p:sp>
      <p:sp>
        <p:nvSpPr>
          <p:cNvPr id="3" name="Vertical Text Placeholder 2"/>
          <p:cNvSpPr>
            <a:spLocks noGrp="1"/>
          </p:cNvSpPr>
          <p:nvPr>
            <p:ph type="body" orient="vert" idx="1"/>
          </p:nvPr>
        </p:nvSpPr>
        <p:spPr>
          <a:xfrm>
            <a:off x="0" y="188914"/>
            <a:ext cx="8940800" cy="6288087"/>
          </a:xfrm>
        </p:spPr>
        <p:txBody>
          <a:bodyPr vert="eaVert"/>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4" name="Rectangle 4">
            <a:extLst>
              <a:ext uri="{FF2B5EF4-FFF2-40B4-BE49-F238E27FC236}">
                <a16:creationId xmlns:a16="http://schemas.microsoft.com/office/drawing/2014/main" id="{EDE61DB9-41D9-5034-FF9F-3C599658101C}"/>
              </a:ext>
            </a:extLst>
          </p:cNvPr>
          <p:cNvSpPr>
            <a:spLocks noGrp="1" noChangeArrowheads="1"/>
          </p:cNvSpPr>
          <p:nvPr>
            <p:ph type="dt" sz="half" idx="10"/>
          </p:nvPr>
        </p:nvSpPr>
        <p:spPr>
          <a:ln/>
        </p:spPr>
        <p:txBody>
          <a:bodyPr/>
          <a:lstStyle>
            <a:lvl1pPr>
              <a:defRPr/>
            </a:lvl1pPr>
          </a:lstStyle>
          <a:p>
            <a:pPr>
              <a:defRPr/>
            </a:pPr>
            <a:fld id="{EE5033AF-7A69-40C2-95F6-19197EC65CF7}" type="datetime1">
              <a:rPr lang="en-AU"/>
              <a:pPr>
                <a:defRPr/>
              </a:pPr>
              <a:t>8/05/2023</a:t>
            </a:fld>
            <a:endParaRPr lang="en-US" altLang="zh-CN"/>
          </a:p>
        </p:txBody>
      </p:sp>
      <p:sp>
        <p:nvSpPr>
          <p:cNvPr id="5" name="Rectangle 5">
            <a:extLst>
              <a:ext uri="{FF2B5EF4-FFF2-40B4-BE49-F238E27FC236}">
                <a16:creationId xmlns:a16="http://schemas.microsoft.com/office/drawing/2014/main" id="{D8E41217-F1B1-86BB-3710-33823AD7A480}"/>
              </a:ext>
            </a:extLst>
          </p:cNvPr>
          <p:cNvSpPr>
            <a:spLocks noGrp="1" noChangeArrowheads="1"/>
          </p:cNvSpPr>
          <p:nvPr>
            <p:ph type="ftr" sz="quarter" idx="11"/>
          </p:nvPr>
        </p:nvSpPr>
        <p:spPr>
          <a:ln/>
        </p:spPr>
        <p:txBody>
          <a:bodyPr/>
          <a:lstStyle>
            <a:lvl1pPr>
              <a:defRPr/>
            </a:lvl1pPr>
          </a:lstStyle>
          <a:p>
            <a:pPr>
              <a:defRPr/>
            </a:pPr>
            <a:r>
              <a:rPr lang="zh-CN" altLang="en-US"/>
              <a:t>模式识别 </a:t>
            </a:r>
            <a:r>
              <a:rPr lang="en-US" altLang="zh-CN"/>
              <a:t>2009</a:t>
            </a:r>
          </a:p>
        </p:txBody>
      </p:sp>
      <p:sp>
        <p:nvSpPr>
          <p:cNvPr id="6" name="Rectangle 6">
            <a:extLst>
              <a:ext uri="{FF2B5EF4-FFF2-40B4-BE49-F238E27FC236}">
                <a16:creationId xmlns:a16="http://schemas.microsoft.com/office/drawing/2014/main" id="{5840AD18-2509-B68B-5407-8DEB12C22762}"/>
              </a:ext>
            </a:extLst>
          </p:cNvPr>
          <p:cNvSpPr>
            <a:spLocks noGrp="1" noChangeArrowheads="1"/>
          </p:cNvSpPr>
          <p:nvPr>
            <p:ph type="sldNum" sz="quarter" idx="12"/>
          </p:nvPr>
        </p:nvSpPr>
        <p:spPr>
          <a:ln/>
        </p:spPr>
        <p:txBody>
          <a:bodyPr/>
          <a:lstStyle>
            <a:lvl1pPr>
              <a:defRPr/>
            </a:lvl1pPr>
          </a:lstStyle>
          <a:p>
            <a:fld id="{2A501065-F9C7-4A51-AC08-5CDCEFE9BF0A}" type="slidenum">
              <a:rPr lang="en-US" altLang="zh-CN"/>
              <a:pPr/>
              <a:t>‹#›</a:t>
            </a:fld>
            <a:endParaRPr lang="en-US" altLang="zh-CN"/>
          </a:p>
        </p:txBody>
      </p:sp>
    </p:spTree>
    <p:extLst>
      <p:ext uri="{BB962C8B-B14F-4D97-AF65-F5344CB8AC3E}">
        <p14:creationId xmlns:p14="http://schemas.microsoft.com/office/powerpoint/2010/main" val="113243401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ltLang="zh-CN" noProof="1"/>
              <a:t>Click to edit Master title style</a:t>
            </a:r>
            <a:endParaRPr lang="zh-CN" altLang="en-US" noProof="1"/>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noProof="1"/>
              <a:t>Click to edit Master text styles</a:t>
            </a:r>
          </a:p>
        </p:txBody>
      </p:sp>
      <p:sp>
        <p:nvSpPr>
          <p:cNvPr id="4" name="Rectangle 4">
            <a:extLst>
              <a:ext uri="{FF2B5EF4-FFF2-40B4-BE49-F238E27FC236}">
                <a16:creationId xmlns:a16="http://schemas.microsoft.com/office/drawing/2014/main" id="{D837EBE2-5F7B-8A83-1387-BED6562E559D}"/>
              </a:ext>
            </a:extLst>
          </p:cNvPr>
          <p:cNvSpPr>
            <a:spLocks noGrp="1" noChangeArrowheads="1"/>
          </p:cNvSpPr>
          <p:nvPr>
            <p:ph type="dt" sz="half" idx="10"/>
          </p:nvPr>
        </p:nvSpPr>
        <p:spPr/>
        <p:txBody>
          <a:bodyPr/>
          <a:lstStyle>
            <a:lvl1pPr>
              <a:defRPr/>
            </a:lvl1pPr>
          </a:lstStyle>
          <a:p>
            <a:pPr>
              <a:defRPr/>
            </a:pPr>
            <a:fld id="{6A068779-511E-4D69-8F22-4B3397E33324}" type="datetime1">
              <a:rPr lang="en-AU"/>
              <a:pPr>
                <a:defRPr/>
              </a:pPr>
              <a:t>8/05/2023</a:t>
            </a:fld>
            <a:endParaRPr lang="en-US" altLang="zh-CN"/>
          </a:p>
        </p:txBody>
      </p:sp>
      <p:sp>
        <p:nvSpPr>
          <p:cNvPr id="5" name="Rectangle 5">
            <a:extLst>
              <a:ext uri="{FF2B5EF4-FFF2-40B4-BE49-F238E27FC236}">
                <a16:creationId xmlns:a16="http://schemas.microsoft.com/office/drawing/2014/main" id="{265A0D16-405E-1407-39AE-DB75E4D5CD6A}"/>
              </a:ext>
            </a:extLst>
          </p:cNvPr>
          <p:cNvSpPr>
            <a:spLocks noGrp="1" noChangeArrowheads="1"/>
          </p:cNvSpPr>
          <p:nvPr>
            <p:ph type="ftr" sz="quarter" idx="11"/>
          </p:nvPr>
        </p:nvSpPr>
        <p:spPr/>
        <p:txBody>
          <a:bodyPr/>
          <a:lstStyle>
            <a:lvl1pPr>
              <a:defRPr/>
            </a:lvl1pPr>
          </a:lstStyle>
          <a:p>
            <a:pPr>
              <a:defRPr/>
            </a:pPr>
            <a:r>
              <a:rPr lang="en-US" altLang="zh-CN"/>
              <a:t>Xin Geng, ACM MM 2006</a:t>
            </a:r>
          </a:p>
        </p:txBody>
      </p:sp>
      <p:sp>
        <p:nvSpPr>
          <p:cNvPr id="6" name="Rectangle 6">
            <a:extLst>
              <a:ext uri="{FF2B5EF4-FFF2-40B4-BE49-F238E27FC236}">
                <a16:creationId xmlns:a16="http://schemas.microsoft.com/office/drawing/2014/main" id="{54E0B406-AC97-14B4-466C-6F6639BEC32F}"/>
              </a:ext>
            </a:extLst>
          </p:cNvPr>
          <p:cNvSpPr>
            <a:spLocks noGrp="1" noChangeArrowheads="1"/>
          </p:cNvSpPr>
          <p:nvPr>
            <p:ph type="sldNum" sz="quarter" idx="12"/>
          </p:nvPr>
        </p:nvSpPr>
        <p:spPr/>
        <p:txBody>
          <a:bodyPr/>
          <a:lstStyle>
            <a:lvl1pPr>
              <a:defRPr/>
            </a:lvl1pPr>
          </a:lstStyle>
          <a:p>
            <a:fld id="{B90CB254-7C37-4FA6-9A7D-B0E4AD67E9E7}" type="slidenum">
              <a:rPr lang="en-US" altLang="zh-CN"/>
              <a:pPr/>
              <a:t>‹#›</a:t>
            </a:fld>
            <a:endParaRPr lang="en-US" altLang="zh-CN"/>
          </a:p>
        </p:txBody>
      </p:sp>
    </p:spTree>
    <p:extLst>
      <p:ext uri="{BB962C8B-B14F-4D97-AF65-F5344CB8AC3E}">
        <p14:creationId xmlns:p14="http://schemas.microsoft.com/office/powerpoint/2010/main" val="23631974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a:t>Click to edit Master title style</a:t>
            </a:r>
            <a:endParaRPr lang="zh-CN" altLang="en-US" noProof="1"/>
          </a:p>
        </p:txBody>
      </p:sp>
      <p:sp>
        <p:nvSpPr>
          <p:cNvPr id="3" name="Content Placeholder 2"/>
          <p:cNvSpPr>
            <a:spLocks noGrp="1"/>
          </p:cNvSpPr>
          <p:nvPr>
            <p:ph sz="half" idx="1"/>
          </p:nvPr>
        </p:nvSpPr>
        <p:spPr>
          <a:xfrm>
            <a:off x="912284" y="1125538"/>
            <a:ext cx="5418667" cy="5351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4" name="Content Placeholder 3"/>
          <p:cNvSpPr>
            <a:spLocks noGrp="1"/>
          </p:cNvSpPr>
          <p:nvPr>
            <p:ph sz="half" idx="2"/>
          </p:nvPr>
        </p:nvSpPr>
        <p:spPr>
          <a:xfrm>
            <a:off x="6534151" y="1125538"/>
            <a:ext cx="5418667" cy="5351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5" name="Rectangle 6">
            <a:extLst>
              <a:ext uri="{FF2B5EF4-FFF2-40B4-BE49-F238E27FC236}">
                <a16:creationId xmlns:a16="http://schemas.microsoft.com/office/drawing/2014/main" id="{1AF323EB-1D78-40BA-C7AE-D703451FA8CA}"/>
              </a:ext>
            </a:extLst>
          </p:cNvPr>
          <p:cNvSpPr>
            <a:spLocks noGrp="1" noChangeArrowheads="1"/>
          </p:cNvSpPr>
          <p:nvPr>
            <p:ph type="dt" sz="half" idx="10"/>
          </p:nvPr>
        </p:nvSpPr>
        <p:spPr/>
        <p:txBody>
          <a:bodyPr/>
          <a:lstStyle>
            <a:lvl1pPr>
              <a:defRPr/>
            </a:lvl1pPr>
          </a:lstStyle>
          <a:p>
            <a:pPr>
              <a:defRPr/>
            </a:pPr>
            <a:fld id="{6CF2A1E1-AF98-40DB-9090-9A60A916B611}" type="datetime1">
              <a:rPr lang="en-AU"/>
              <a:pPr>
                <a:defRPr/>
              </a:pPr>
              <a:t>8/05/2023</a:t>
            </a:fld>
            <a:endParaRPr lang="en-US" altLang="zh-CN"/>
          </a:p>
        </p:txBody>
      </p:sp>
      <p:sp>
        <p:nvSpPr>
          <p:cNvPr id="6" name="Rectangle 7">
            <a:extLst>
              <a:ext uri="{FF2B5EF4-FFF2-40B4-BE49-F238E27FC236}">
                <a16:creationId xmlns:a16="http://schemas.microsoft.com/office/drawing/2014/main" id="{009FB204-1DFD-EB23-3E7F-FC06962782D2}"/>
              </a:ext>
            </a:extLst>
          </p:cNvPr>
          <p:cNvSpPr>
            <a:spLocks noGrp="1" noChangeArrowheads="1"/>
          </p:cNvSpPr>
          <p:nvPr>
            <p:ph type="ftr" sz="quarter" idx="11"/>
          </p:nvPr>
        </p:nvSpPr>
        <p:spPr/>
        <p:txBody>
          <a:bodyPr/>
          <a:lstStyle>
            <a:lvl1pPr>
              <a:defRPr/>
            </a:lvl1pPr>
          </a:lstStyle>
          <a:p>
            <a:pPr>
              <a:defRPr/>
            </a:pPr>
            <a:r>
              <a:rPr lang="en-US" altLang="zh-CN"/>
              <a:t>Xin Geng, ACM MM 2006</a:t>
            </a:r>
          </a:p>
        </p:txBody>
      </p:sp>
      <p:sp>
        <p:nvSpPr>
          <p:cNvPr id="7" name="Rectangle 8">
            <a:extLst>
              <a:ext uri="{FF2B5EF4-FFF2-40B4-BE49-F238E27FC236}">
                <a16:creationId xmlns:a16="http://schemas.microsoft.com/office/drawing/2014/main" id="{A1AA412B-0D02-C310-35A9-D8EC96B27E70}"/>
              </a:ext>
            </a:extLst>
          </p:cNvPr>
          <p:cNvSpPr>
            <a:spLocks noGrp="1" noChangeArrowheads="1"/>
          </p:cNvSpPr>
          <p:nvPr>
            <p:ph type="sldNum" sz="quarter" idx="12"/>
          </p:nvPr>
        </p:nvSpPr>
        <p:spPr/>
        <p:txBody>
          <a:bodyPr/>
          <a:lstStyle>
            <a:lvl1pPr>
              <a:defRPr/>
            </a:lvl1pPr>
          </a:lstStyle>
          <a:p>
            <a:fld id="{BC95D622-F395-494D-A237-76691F49F340}" type="slidenum">
              <a:rPr lang="en-US" altLang="zh-CN"/>
              <a:pPr/>
              <a:t>‹#›</a:t>
            </a:fld>
            <a:endParaRPr lang="en-US" altLang="zh-CN"/>
          </a:p>
        </p:txBody>
      </p:sp>
    </p:spTree>
    <p:extLst>
      <p:ext uri="{BB962C8B-B14F-4D97-AF65-F5344CB8AC3E}">
        <p14:creationId xmlns:p14="http://schemas.microsoft.com/office/powerpoint/2010/main" val="259620139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ltLang="zh-CN" noProof="1"/>
              <a:t>Click to edit Master title style</a:t>
            </a:r>
            <a:endParaRPr lang="zh-CN" altLang="en-US" noProof="1"/>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noProof="1"/>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noProof="1"/>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7" name="Rectangle 4">
            <a:extLst>
              <a:ext uri="{FF2B5EF4-FFF2-40B4-BE49-F238E27FC236}">
                <a16:creationId xmlns:a16="http://schemas.microsoft.com/office/drawing/2014/main" id="{654CB4D0-FC86-BFEC-9F22-FF719C20A5A3}"/>
              </a:ext>
            </a:extLst>
          </p:cNvPr>
          <p:cNvSpPr>
            <a:spLocks noGrp="1" noChangeArrowheads="1"/>
          </p:cNvSpPr>
          <p:nvPr>
            <p:ph type="dt" sz="half" idx="10"/>
          </p:nvPr>
        </p:nvSpPr>
        <p:spPr/>
        <p:txBody>
          <a:bodyPr/>
          <a:lstStyle>
            <a:lvl1pPr>
              <a:defRPr/>
            </a:lvl1pPr>
          </a:lstStyle>
          <a:p>
            <a:pPr>
              <a:defRPr/>
            </a:pPr>
            <a:fld id="{D06E99A1-08E6-47A7-8924-C1139F7036DF}" type="datetime1">
              <a:rPr lang="en-AU"/>
              <a:pPr>
                <a:defRPr/>
              </a:pPr>
              <a:t>8/05/2023</a:t>
            </a:fld>
            <a:endParaRPr lang="en-US" altLang="zh-CN"/>
          </a:p>
        </p:txBody>
      </p:sp>
      <p:sp>
        <p:nvSpPr>
          <p:cNvPr id="8" name="Rectangle 5">
            <a:extLst>
              <a:ext uri="{FF2B5EF4-FFF2-40B4-BE49-F238E27FC236}">
                <a16:creationId xmlns:a16="http://schemas.microsoft.com/office/drawing/2014/main" id="{9FAF6135-1A85-E203-AE1D-20ED9B770AC9}"/>
              </a:ext>
            </a:extLst>
          </p:cNvPr>
          <p:cNvSpPr>
            <a:spLocks noGrp="1" noChangeArrowheads="1"/>
          </p:cNvSpPr>
          <p:nvPr>
            <p:ph type="ftr" sz="quarter" idx="11"/>
          </p:nvPr>
        </p:nvSpPr>
        <p:spPr/>
        <p:txBody>
          <a:bodyPr/>
          <a:lstStyle>
            <a:lvl1pPr>
              <a:defRPr/>
            </a:lvl1pPr>
          </a:lstStyle>
          <a:p>
            <a:pPr>
              <a:defRPr/>
            </a:pPr>
            <a:r>
              <a:rPr lang="en-US" altLang="zh-CN"/>
              <a:t>Xin Geng, ACM MM 2006</a:t>
            </a:r>
          </a:p>
        </p:txBody>
      </p:sp>
      <p:sp>
        <p:nvSpPr>
          <p:cNvPr id="9" name="Rectangle 6">
            <a:extLst>
              <a:ext uri="{FF2B5EF4-FFF2-40B4-BE49-F238E27FC236}">
                <a16:creationId xmlns:a16="http://schemas.microsoft.com/office/drawing/2014/main" id="{473B7EE5-3366-CA46-9EAC-90BCD38F10B5}"/>
              </a:ext>
            </a:extLst>
          </p:cNvPr>
          <p:cNvSpPr>
            <a:spLocks noGrp="1" noChangeArrowheads="1"/>
          </p:cNvSpPr>
          <p:nvPr>
            <p:ph type="sldNum" sz="quarter" idx="12"/>
          </p:nvPr>
        </p:nvSpPr>
        <p:spPr/>
        <p:txBody>
          <a:bodyPr/>
          <a:lstStyle>
            <a:lvl1pPr>
              <a:defRPr/>
            </a:lvl1pPr>
          </a:lstStyle>
          <a:p>
            <a:fld id="{DD6390F3-D97F-466D-B074-0EA1AF6E6A62}" type="slidenum">
              <a:rPr lang="en-US" altLang="zh-CN"/>
              <a:pPr/>
              <a:t>‹#›</a:t>
            </a:fld>
            <a:endParaRPr lang="en-US" altLang="zh-CN"/>
          </a:p>
        </p:txBody>
      </p:sp>
    </p:spTree>
    <p:extLst>
      <p:ext uri="{BB962C8B-B14F-4D97-AF65-F5344CB8AC3E}">
        <p14:creationId xmlns:p14="http://schemas.microsoft.com/office/powerpoint/2010/main" val="692035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a:t>Click to edit Master title style</a:t>
            </a:r>
            <a:endParaRPr lang="zh-CN" altLang="en-US" noProof="1"/>
          </a:p>
        </p:txBody>
      </p:sp>
      <p:sp>
        <p:nvSpPr>
          <p:cNvPr id="3" name="Rectangle 4">
            <a:extLst>
              <a:ext uri="{FF2B5EF4-FFF2-40B4-BE49-F238E27FC236}">
                <a16:creationId xmlns:a16="http://schemas.microsoft.com/office/drawing/2014/main" id="{3F855942-CC75-C4A6-3750-B37DD3DC9EB4}"/>
              </a:ext>
            </a:extLst>
          </p:cNvPr>
          <p:cNvSpPr>
            <a:spLocks noGrp="1" noChangeArrowheads="1"/>
          </p:cNvSpPr>
          <p:nvPr>
            <p:ph type="dt" sz="half" idx="10"/>
          </p:nvPr>
        </p:nvSpPr>
        <p:spPr/>
        <p:txBody>
          <a:bodyPr/>
          <a:lstStyle>
            <a:lvl1pPr>
              <a:defRPr/>
            </a:lvl1pPr>
          </a:lstStyle>
          <a:p>
            <a:pPr>
              <a:defRPr/>
            </a:pPr>
            <a:fld id="{DA3DA796-1B97-41AB-865C-323DDEBC67EA}" type="datetime1">
              <a:rPr lang="en-AU"/>
              <a:pPr>
                <a:defRPr/>
              </a:pPr>
              <a:t>8/05/2023</a:t>
            </a:fld>
            <a:endParaRPr lang="en-US" altLang="zh-CN"/>
          </a:p>
        </p:txBody>
      </p:sp>
      <p:sp>
        <p:nvSpPr>
          <p:cNvPr id="4" name="Rectangle 5">
            <a:extLst>
              <a:ext uri="{FF2B5EF4-FFF2-40B4-BE49-F238E27FC236}">
                <a16:creationId xmlns:a16="http://schemas.microsoft.com/office/drawing/2014/main" id="{0569D42D-1204-B5F1-DF37-C78341CDA60A}"/>
              </a:ext>
            </a:extLst>
          </p:cNvPr>
          <p:cNvSpPr>
            <a:spLocks noGrp="1" noChangeArrowheads="1"/>
          </p:cNvSpPr>
          <p:nvPr>
            <p:ph type="ftr" sz="quarter" idx="11"/>
          </p:nvPr>
        </p:nvSpPr>
        <p:spPr/>
        <p:txBody>
          <a:bodyPr/>
          <a:lstStyle>
            <a:lvl1pPr>
              <a:defRPr/>
            </a:lvl1pPr>
          </a:lstStyle>
          <a:p>
            <a:pPr>
              <a:defRPr/>
            </a:pPr>
            <a:r>
              <a:rPr lang="en-US" altLang="zh-CN"/>
              <a:t>Xin Geng, ACM MM 2006</a:t>
            </a:r>
          </a:p>
        </p:txBody>
      </p:sp>
      <p:sp>
        <p:nvSpPr>
          <p:cNvPr id="5" name="Rectangle 6">
            <a:extLst>
              <a:ext uri="{FF2B5EF4-FFF2-40B4-BE49-F238E27FC236}">
                <a16:creationId xmlns:a16="http://schemas.microsoft.com/office/drawing/2014/main" id="{12A620A8-1E51-C5FC-8940-848F91FFC29D}"/>
              </a:ext>
            </a:extLst>
          </p:cNvPr>
          <p:cNvSpPr>
            <a:spLocks noGrp="1" noChangeArrowheads="1"/>
          </p:cNvSpPr>
          <p:nvPr>
            <p:ph type="sldNum" sz="quarter" idx="12"/>
          </p:nvPr>
        </p:nvSpPr>
        <p:spPr/>
        <p:txBody>
          <a:bodyPr/>
          <a:lstStyle>
            <a:lvl1pPr>
              <a:defRPr/>
            </a:lvl1pPr>
          </a:lstStyle>
          <a:p>
            <a:fld id="{DB419DAC-CEBD-4EB8-879F-47932215AF08}" type="slidenum">
              <a:rPr lang="en-US" altLang="zh-CN"/>
              <a:pPr/>
              <a:t>‹#›</a:t>
            </a:fld>
            <a:endParaRPr lang="en-US" altLang="zh-CN"/>
          </a:p>
        </p:txBody>
      </p:sp>
    </p:spTree>
    <p:extLst>
      <p:ext uri="{BB962C8B-B14F-4D97-AF65-F5344CB8AC3E}">
        <p14:creationId xmlns:p14="http://schemas.microsoft.com/office/powerpoint/2010/main" val="204265877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FAABECDE-6BDE-9ACA-F07D-9EBD2C837DB6}"/>
              </a:ext>
            </a:extLst>
          </p:cNvPr>
          <p:cNvSpPr>
            <a:spLocks noGrp="1" noChangeArrowheads="1"/>
          </p:cNvSpPr>
          <p:nvPr>
            <p:ph type="dt" sz="half" idx="10"/>
          </p:nvPr>
        </p:nvSpPr>
        <p:spPr/>
        <p:txBody>
          <a:bodyPr/>
          <a:lstStyle>
            <a:lvl1pPr>
              <a:defRPr/>
            </a:lvl1pPr>
          </a:lstStyle>
          <a:p>
            <a:pPr>
              <a:defRPr/>
            </a:pPr>
            <a:fld id="{942E888C-4F72-42E3-9C91-4B78013DE812}" type="datetime1">
              <a:rPr lang="en-AU"/>
              <a:pPr>
                <a:defRPr/>
              </a:pPr>
              <a:t>8/05/2023</a:t>
            </a:fld>
            <a:endParaRPr lang="en-US" altLang="zh-CN"/>
          </a:p>
        </p:txBody>
      </p:sp>
      <p:sp>
        <p:nvSpPr>
          <p:cNvPr id="3" name="Rectangle 5">
            <a:extLst>
              <a:ext uri="{FF2B5EF4-FFF2-40B4-BE49-F238E27FC236}">
                <a16:creationId xmlns:a16="http://schemas.microsoft.com/office/drawing/2014/main" id="{3C209BC6-E3F4-CC20-9049-F0C16C8D988C}"/>
              </a:ext>
            </a:extLst>
          </p:cNvPr>
          <p:cNvSpPr>
            <a:spLocks noGrp="1" noChangeArrowheads="1"/>
          </p:cNvSpPr>
          <p:nvPr>
            <p:ph type="ftr" sz="quarter" idx="11"/>
          </p:nvPr>
        </p:nvSpPr>
        <p:spPr/>
        <p:txBody>
          <a:bodyPr/>
          <a:lstStyle>
            <a:lvl1pPr>
              <a:defRPr/>
            </a:lvl1pPr>
          </a:lstStyle>
          <a:p>
            <a:pPr>
              <a:defRPr/>
            </a:pPr>
            <a:r>
              <a:rPr lang="en-US" altLang="zh-CN"/>
              <a:t>Xin Geng, ACM MM 2006</a:t>
            </a:r>
          </a:p>
        </p:txBody>
      </p:sp>
      <p:sp>
        <p:nvSpPr>
          <p:cNvPr id="4" name="Rectangle 6">
            <a:extLst>
              <a:ext uri="{FF2B5EF4-FFF2-40B4-BE49-F238E27FC236}">
                <a16:creationId xmlns:a16="http://schemas.microsoft.com/office/drawing/2014/main" id="{B17EDFC2-15B8-D8D4-BB76-DF3AA029A431}"/>
              </a:ext>
            </a:extLst>
          </p:cNvPr>
          <p:cNvSpPr>
            <a:spLocks noGrp="1" noChangeArrowheads="1"/>
          </p:cNvSpPr>
          <p:nvPr>
            <p:ph type="sldNum" sz="quarter" idx="12"/>
          </p:nvPr>
        </p:nvSpPr>
        <p:spPr/>
        <p:txBody>
          <a:bodyPr/>
          <a:lstStyle>
            <a:lvl1pPr>
              <a:defRPr/>
            </a:lvl1pPr>
          </a:lstStyle>
          <a:p>
            <a:fld id="{A6F66A6D-CADD-40E0-8F23-0DBCB410DCF6}" type="slidenum">
              <a:rPr lang="en-US" altLang="zh-CN"/>
              <a:pPr/>
              <a:t>‹#›</a:t>
            </a:fld>
            <a:endParaRPr lang="en-US" altLang="zh-CN"/>
          </a:p>
        </p:txBody>
      </p:sp>
    </p:spTree>
    <p:extLst>
      <p:ext uri="{BB962C8B-B14F-4D97-AF65-F5344CB8AC3E}">
        <p14:creationId xmlns:p14="http://schemas.microsoft.com/office/powerpoint/2010/main" val="412869354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ltLang="zh-CN" noProof="1"/>
              <a:t>Click to edit Master title style</a:t>
            </a:r>
            <a:endParaRPr lang="zh-CN" altLang="en-US" noProof="1"/>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noProof="1"/>
              <a:t>Click to edit Master text styles</a:t>
            </a:r>
          </a:p>
        </p:txBody>
      </p:sp>
      <p:sp>
        <p:nvSpPr>
          <p:cNvPr id="5" name="Rectangle 6">
            <a:extLst>
              <a:ext uri="{FF2B5EF4-FFF2-40B4-BE49-F238E27FC236}">
                <a16:creationId xmlns:a16="http://schemas.microsoft.com/office/drawing/2014/main" id="{D81AECC2-C12D-E9AA-18B4-68B5EAA55281}"/>
              </a:ext>
            </a:extLst>
          </p:cNvPr>
          <p:cNvSpPr>
            <a:spLocks noGrp="1" noChangeArrowheads="1"/>
          </p:cNvSpPr>
          <p:nvPr>
            <p:ph type="dt" sz="half" idx="10"/>
          </p:nvPr>
        </p:nvSpPr>
        <p:spPr/>
        <p:txBody>
          <a:bodyPr/>
          <a:lstStyle>
            <a:lvl1pPr>
              <a:defRPr/>
            </a:lvl1pPr>
          </a:lstStyle>
          <a:p>
            <a:pPr>
              <a:defRPr/>
            </a:pPr>
            <a:fld id="{D99B83D0-6815-43C6-BCB3-80B2AF10A03C}" type="datetime1">
              <a:rPr lang="en-AU"/>
              <a:pPr>
                <a:defRPr/>
              </a:pPr>
              <a:t>8/05/2023</a:t>
            </a:fld>
            <a:endParaRPr lang="en-US" altLang="zh-CN"/>
          </a:p>
        </p:txBody>
      </p:sp>
      <p:sp>
        <p:nvSpPr>
          <p:cNvPr id="6" name="Rectangle 7">
            <a:extLst>
              <a:ext uri="{FF2B5EF4-FFF2-40B4-BE49-F238E27FC236}">
                <a16:creationId xmlns:a16="http://schemas.microsoft.com/office/drawing/2014/main" id="{FFBFBB39-4078-4887-EF35-C03577278EB3}"/>
              </a:ext>
            </a:extLst>
          </p:cNvPr>
          <p:cNvSpPr>
            <a:spLocks noGrp="1" noChangeArrowheads="1"/>
          </p:cNvSpPr>
          <p:nvPr>
            <p:ph type="ftr" sz="quarter" idx="11"/>
          </p:nvPr>
        </p:nvSpPr>
        <p:spPr/>
        <p:txBody>
          <a:bodyPr/>
          <a:lstStyle>
            <a:lvl1pPr>
              <a:defRPr/>
            </a:lvl1pPr>
          </a:lstStyle>
          <a:p>
            <a:pPr>
              <a:defRPr/>
            </a:pPr>
            <a:r>
              <a:rPr lang="en-US" altLang="zh-CN"/>
              <a:t>Xin Geng, ACM MM 2006</a:t>
            </a:r>
          </a:p>
        </p:txBody>
      </p:sp>
      <p:sp>
        <p:nvSpPr>
          <p:cNvPr id="7" name="Rectangle 8">
            <a:extLst>
              <a:ext uri="{FF2B5EF4-FFF2-40B4-BE49-F238E27FC236}">
                <a16:creationId xmlns:a16="http://schemas.microsoft.com/office/drawing/2014/main" id="{396B9FEA-1BC9-AA30-A897-1B714961767A}"/>
              </a:ext>
            </a:extLst>
          </p:cNvPr>
          <p:cNvSpPr>
            <a:spLocks noGrp="1" noChangeArrowheads="1"/>
          </p:cNvSpPr>
          <p:nvPr>
            <p:ph type="sldNum" sz="quarter" idx="12"/>
          </p:nvPr>
        </p:nvSpPr>
        <p:spPr/>
        <p:txBody>
          <a:bodyPr/>
          <a:lstStyle>
            <a:lvl1pPr>
              <a:defRPr/>
            </a:lvl1pPr>
          </a:lstStyle>
          <a:p>
            <a:fld id="{27FE18A4-3046-44FA-97B7-B3C662C16041}" type="slidenum">
              <a:rPr lang="en-US" altLang="zh-CN"/>
              <a:pPr/>
              <a:t>‹#›</a:t>
            </a:fld>
            <a:endParaRPr lang="en-US" altLang="zh-CN"/>
          </a:p>
        </p:txBody>
      </p:sp>
    </p:spTree>
    <p:extLst>
      <p:ext uri="{BB962C8B-B14F-4D97-AF65-F5344CB8AC3E}">
        <p14:creationId xmlns:p14="http://schemas.microsoft.com/office/powerpoint/2010/main" val="126464899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ltLang="zh-CN" noProof="1"/>
              <a:t>Click to edit Master title style</a:t>
            </a:r>
            <a:endParaRPr lang="zh-CN" altLang="en-US" noProof="1"/>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noProof="1"/>
              <a:t>Click to edit Master text styles</a:t>
            </a:r>
          </a:p>
        </p:txBody>
      </p:sp>
      <p:sp>
        <p:nvSpPr>
          <p:cNvPr id="5" name="Rectangle 6">
            <a:extLst>
              <a:ext uri="{FF2B5EF4-FFF2-40B4-BE49-F238E27FC236}">
                <a16:creationId xmlns:a16="http://schemas.microsoft.com/office/drawing/2014/main" id="{C1589FA7-F661-5B65-491C-9740B303D8C5}"/>
              </a:ext>
            </a:extLst>
          </p:cNvPr>
          <p:cNvSpPr>
            <a:spLocks noGrp="1" noChangeArrowheads="1"/>
          </p:cNvSpPr>
          <p:nvPr>
            <p:ph type="dt" sz="half" idx="10"/>
          </p:nvPr>
        </p:nvSpPr>
        <p:spPr/>
        <p:txBody>
          <a:bodyPr/>
          <a:lstStyle>
            <a:lvl1pPr>
              <a:defRPr/>
            </a:lvl1pPr>
          </a:lstStyle>
          <a:p>
            <a:pPr>
              <a:defRPr/>
            </a:pPr>
            <a:fld id="{C5668872-5BF1-4A87-AA9A-E214A9E1BA1C}" type="datetime1">
              <a:rPr lang="en-AU"/>
              <a:pPr>
                <a:defRPr/>
              </a:pPr>
              <a:t>8/05/2023</a:t>
            </a:fld>
            <a:endParaRPr lang="en-US" altLang="zh-CN"/>
          </a:p>
        </p:txBody>
      </p:sp>
      <p:sp>
        <p:nvSpPr>
          <p:cNvPr id="6" name="Rectangle 7">
            <a:extLst>
              <a:ext uri="{FF2B5EF4-FFF2-40B4-BE49-F238E27FC236}">
                <a16:creationId xmlns:a16="http://schemas.microsoft.com/office/drawing/2014/main" id="{BD280621-BF4A-6B3F-9395-3E0F71DCFF83}"/>
              </a:ext>
            </a:extLst>
          </p:cNvPr>
          <p:cNvSpPr>
            <a:spLocks noGrp="1" noChangeArrowheads="1"/>
          </p:cNvSpPr>
          <p:nvPr>
            <p:ph type="ftr" sz="quarter" idx="11"/>
          </p:nvPr>
        </p:nvSpPr>
        <p:spPr/>
        <p:txBody>
          <a:bodyPr/>
          <a:lstStyle>
            <a:lvl1pPr>
              <a:defRPr/>
            </a:lvl1pPr>
          </a:lstStyle>
          <a:p>
            <a:pPr>
              <a:defRPr/>
            </a:pPr>
            <a:r>
              <a:rPr lang="en-US" altLang="zh-CN"/>
              <a:t>Xin Geng, ACM MM 2006</a:t>
            </a:r>
          </a:p>
        </p:txBody>
      </p:sp>
      <p:sp>
        <p:nvSpPr>
          <p:cNvPr id="7" name="Rectangle 8">
            <a:extLst>
              <a:ext uri="{FF2B5EF4-FFF2-40B4-BE49-F238E27FC236}">
                <a16:creationId xmlns:a16="http://schemas.microsoft.com/office/drawing/2014/main" id="{0F412238-27B9-959E-9FA3-13350C86EC4B}"/>
              </a:ext>
            </a:extLst>
          </p:cNvPr>
          <p:cNvSpPr>
            <a:spLocks noGrp="1" noChangeArrowheads="1"/>
          </p:cNvSpPr>
          <p:nvPr>
            <p:ph type="sldNum" sz="quarter" idx="12"/>
          </p:nvPr>
        </p:nvSpPr>
        <p:spPr/>
        <p:txBody>
          <a:bodyPr/>
          <a:lstStyle>
            <a:lvl1pPr>
              <a:defRPr/>
            </a:lvl1pPr>
          </a:lstStyle>
          <a:p>
            <a:fld id="{B21C0468-346D-4FDF-AE88-1E8CB57A3DE8}" type="slidenum">
              <a:rPr lang="en-US" altLang="zh-CN"/>
              <a:pPr/>
              <a:t>‹#›</a:t>
            </a:fld>
            <a:endParaRPr lang="en-US" altLang="zh-CN"/>
          </a:p>
        </p:txBody>
      </p:sp>
    </p:spTree>
    <p:extLst>
      <p:ext uri="{BB962C8B-B14F-4D97-AF65-F5344CB8AC3E}">
        <p14:creationId xmlns:p14="http://schemas.microsoft.com/office/powerpoint/2010/main" val="334021520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1.jpe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79640FB5-9256-573D-2CE2-FD5E196F2782}"/>
              </a:ext>
            </a:extLst>
          </p:cNvPr>
          <p:cNvSpPr>
            <a:spLocks noGrp="1" noChangeArrowheads="1"/>
          </p:cNvSpPr>
          <p:nvPr>
            <p:ph type="body" idx="4294967295"/>
          </p:nvPr>
        </p:nvSpPr>
        <p:spPr bwMode="auto">
          <a:xfrm>
            <a:off x="912284" y="1125538"/>
            <a:ext cx="11040533" cy="535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7" name="Rectangle 2">
            <a:extLst>
              <a:ext uri="{FF2B5EF4-FFF2-40B4-BE49-F238E27FC236}">
                <a16:creationId xmlns:a16="http://schemas.microsoft.com/office/drawing/2014/main" id="{40EDAA7D-DAC6-5ADA-B69A-282FBB9B34E4}"/>
              </a:ext>
            </a:extLst>
          </p:cNvPr>
          <p:cNvSpPr>
            <a:spLocks noGrp="1" noChangeArrowheads="1"/>
          </p:cNvSpPr>
          <p:nvPr>
            <p:ph type="title" idx="4294967295"/>
          </p:nvPr>
        </p:nvSpPr>
        <p:spPr bwMode="auto">
          <a:xfrm>
            <a:off x="0" y="188913"/>
            <a:ext cx="1219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8" name="Rectangle 4">
            <a:extLst>
              <a:ext uri="{FF2B5EF4-FFF2-40B4-BE49-F238E27FC236}">
                <a16:creationId xmlns:a16="http://schemas.microsoft.com/office/drawing/2014/main" id="{F3559312-4B2B-155C-8EB8-47EE43A22FE1}"/>
              </a:ext>
            </a:extLst>
          </p:cNvPr>
          <p:cNvSpPr>
            <a:spLocks noGrp="1" noChangeArrowheads="1"/>
          </p:cNvSpPr>
          <p:nvPr>
            <p:ph type="dt" sz="half" idx="2"/>
          </p:nvPr>
        </p:nvSpPr>
        <p:spPr bwMode="auto">
          <a:xfrm>
            <a:off x="4944533" y="6524625"/>
            <a:ext cx="2540000" cy="228600"/>
          </a:xfrm>
          <a:prstGeom prst="rect">
            <a:avLst/>
          </a:prstGeom>
          <a:noFill/>
          <a:ln w="9525">
            <a:noFill/>
            <a:miter lim="800000"/>
          </a:ln>
          <a:effectLst/>
        </p:spPr>
        <p:txBody>
          <a:bodyPr vert="horz" wrap="square" lIns="91440" tIns="45720" rIns="91440" bIns="45720" numCol="1" anchor="t" anchorCtr="0" compatLnSpc="1"/>
          <a:lstStyle>
            <a:lvl1pPr algn="l" eaLnBrk="1" hangingPunct="1">
              <a:spcBef>
                <a:spcPct val="0"/>
              </a:spcBef>
              <a:defRPr sz="1000" b="0">
                <a:solidFill>
                  <a:schemeClr val="tx1"/>
                </a:solidFill>
                <a:latin typeface="Arial" panose="020B0604020202020204" pitchFamily="34" charset="0"/>
                <a:ea typeface="宋体" panose="02010600030101010101" pitchFamily="2" charset="-122"/>
              </a:defRPr>
            </a:lvl1pPr>
          </a:lstStyle>
          <a:p>
            <a:pPr>
              <a:defRPr/>
            </a:pPr>
            <a:fld id="{D59A26DA-9A7F-4C89-B646-A3C527CBAC7D}" type="datetime1">
              <a:rPr lang="en-AU"/>
              <a:pPr>
                <a:defRPr/>
              </a:pPr>
              <a:t>8/05/2023</a:t>
            </a:fld>
            <a:endParaRPr lang="en-US" altLang="zh-CN"/>
          </a:p>
        </p:txBody>
      </p:sp>
      <p:sp>
        <p:nvSpPr>
          <p:cNvPr id="1029" name="Rectangle 5">
            <a:extLst>
              <a:ext uri="{FF2B5EF4-FFF2-40B4-BE49-F238E27FC236}">
                <a16:creationId xmlns:a16="http://schemas.microsoft.com/office/drawing/2014/main" id="{E8FAF97E-1A0B-BB45-48E2-29B086AC1676}"/>
              </a:ext>
            </a:extLst>
          </p:cNvPr>
          <p:cNvSpPr>
            <a:spLocks noGrp="1" noChangeArrowheads="1"/>
          </p:cNvSpPr>
          <p:nvPr>
            <p:ph type="ftr" sz="quarter" idx="3"/>
          </p:nvPr>
        </p:nvSpPr>
        <p:spPr bwMode="auto">
          <a:xfrm>
            <a:off x="8187267" y="6513513"/>
            <a:ext cx="3860800" cy="2286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defRPr sz="1400" b="0" i="1">
                <a:solidFill>
                  <a:srgbClr val="5F5F5F"/>
                </a:solidFill>
                <a:latin typeface="Arial" panose="020B0604020202020204" pitchFamily="34" charset="0"/>
                <a:ea typeface="宋体" panose="02010600030101010101" pitchFamily="2" charset="-122"/>
              </a:defRPr>
            </a:lvl1pPr>
          </a:lstStyle>
          <a:p>
            <a:pPr>
              <a:defRPr/>
            </a:pPr>
            <a:r>
              <a:rPr lang="zh-CN" altLang="en-US"/>
              <a:t>模式识别 </a:t>
            </a:r>
            <a:r>
              <a:rPr lang="en-US" altLang="zh-CN"/>
              <a:t>2009</a:t>
            </a:r>
          </a:p>
        </p:txBody>
      </p:sp>
      <p:sp>
        <p:nvSpPr>
          <p:cNvPr id="1030" name="Rectangle 6">
            <a:extLst>
              <a:ext uri="{FF2B5EF4-FFF2-40B4-BE49-F238E27FC236}">
                <a16:creationId xmlns:a16="http://schemas.microsoft.com/office/drawing/2014/main" id="{92A8B033-36D6-F9AC-8D34-F4B1AE078710}"/>
              </a:ext>
            </a:extLst>
          </p:cNvPr>
          <p:cNvSpPr>
            <a:spLocks noGrp="1" noChangeArrowheads="1"/>
          </p:cNvSpPr>
          <p:nvPr>
            <p:ph type="sldNum" sz="quarter" idx="4"/>
          </p:nvPr>
        </p:nvSpPr>
        <p:spPr bwMode="auto">
          <a:xfrm>
            <a:off x="46567" y="6524625"/>
            <a:ext cx="2540000" cy="2286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a:defRPr sz="1200" b="0">
                <a:solidFill>
                  <a:schemeClr val="tx1"/>
                </a:solidFill>
              </a:defRPr>
            </a:lvl1pPr>
          </a:lstStyle>
          <a:p>
            <a:fld id="{AF592AB9-F613-4D38-BAE5-A24810A5A466}"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 id="2147483909" r:id="rId12"/>
    <p:sldLayoutId id="2147483910" r:id="rId13"/>
    <p:sldLayoutId id="2147483911" r:id="rId14"/>
  </p:sldLayoutIdLst>
  <p:transition/>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Franklin Gothic Heavy" panose="020B0903020102020204" pitchFamily="34" charset="0"/>
          <a:ea typeface="Gungsuh" pitchFamily="18" charset="-127"/>
        </a:defRPr>
      </a:lvl2pPr>
      <a:lvl3pPr algn="ctr" rtl="0" eaLnBrk="0" fontAlgn="base" hangingPunct="0">
        <a:spcBef>
          <a:spcPct val="0"/>
        </a:spcBef>
        <a:spcAft>
          <a:spcPct val="0"/>
        </a:spcAft>
        <a:defRPr sz="4000">
          <a:solidFill>
            <a:schemeClr val="tx2"/>
          </a:solidFill>
          <a:latin typeface="Franklin Gothic Heavy" panose="020B0903020102020204" pitchFamily="34" charset="0"/>
          <a:ea typeface="Gungsuh" pitchFamily="18" charset="-127"/>
        </a:defRPr>
      </a:lvl3pPr>
      <a:lvl4pPr algn="ctr" rtl="0" eaLnBrk="0" fontAlgn="base" hangingPunct="0">
        <a:spcBef>
          <a:spcPct val="0"/>
        </a:spcBef>
        <a:spcAft>
          <a:spcPct val="0"/>
        </a:spcAft>
        <a:defRPr sz="4000">
          <a:solidFill>
            <a:schemeClr val="tx2"/>
          </a:solidFill>
          <a:latin typeface="Franklin Gothic Heavy" panose="020B0903020102020204" pitchFamily="34" charset="0"/>
          <a:ea typeface="Gungsuh" pitchFamily="18" charset="-127"/>
        </a:defRPr>
      </a:lvl4pPr>
      <a:lvl5pPr algn="ctr" rtl="0" eaLnBrk="0" fontAlgn="base" hangingPunct="0">
        <a:spcBef>
          <a:spcPct val="0"/>
        </a:spcBef>
        <a:spcAft>
          <a:spcPct val="0"/>
        </a:spcAft>
        <a:defRPr sz="4000">
          <a:solidFill>
            <a:schemeClr val="tx2"/>
          </a:solidFill>
          <a:latin typeface="Franklin Gothic Heavy" panose="020B0903020102020204" pitchFamily="34" charset="0"/>
          <a:ea typeface="Gungsuh" pitchFamily="18" charset="-127"/>
        </a:defRPr>
      </a:lvl5pPr>
      <a:lvl6pPr marL="457200" algn="ctr" rtl="0" fontAlgn="base">
        <a:spcBef>
          <a:spcPct val="0"/>
        </a:spcBef>
        <a:spcAft>
          <a:spcPct val="0"/>
        </a:spcAft>
        <a:defRPr sz="4000">
          <a:solidFill>
            <a:schemeClr val="tx2"/>
          </a:solidFill>
          <a:latin typeface="Franklin Gothic Heavy" panose="020B0903020102020204" pitchFamily="34" charset="0"/>
          <a:ea typeface="Gungsuh" pitchFamily="18" charset="-127"/>
        </a:defRPr>
      </a:lvl6pPr>
      <a:lvl7pPr marL="914400" algn="ctr" rtl="0" fontAlgn="base">
        <a:spcBef>
          <a:spcPct val="0"/>
        </a:spcBef>
        <a:spcAft>
          <a:spcPct val="0"/>
        </a:spcAft>
        <a:defRPr sz="4000">
          <a:solidFill>
            <a:schemeClr val="tx2"/>
          </a:solidFill>
          <a:latin typeface="Franklin Gothic Heavy" panose="020B0903020102020204" pitchFamily="34" charset="0"/>
          <a:ea typeface="Gungsuh" pitchFamily="18" charset="-127"/>
        </a:defRPr>
      </a:lvl7pPr>
      <a:lvl8pPr marL="1371600" algn="ctr" rtl="0" fontAlgn="base">
        <a:spcBef>
          <a:spcPct val="0"/>
        </a:spcBef>
        <a:spcAft>
          <a:spcPct val="0"/>
        </a:spcAft>
        <a:defRPr sz="4000">
          <a:solidFill>
            <a:schemeClr val="tx2"/>
          </a:solidFill>
          <a:latin typeface="Franklin Gothic Heavy" panose="020B0903020102020204" pitchFamily="34" charset="0"/>
          <a:ea typeface="Gungsuh" pitchFamily="18" charset="-127"/>
        </a:defRPr>
      </a:lvl8pPr>
      <a:lvl9pPr marL="1828800" algn="ctr" rtl="0" fontAlgn="base">
        <a:spcBef>
          <a:spcPct val="0"/>
        </a:spcBef>
        <a:spcAft>
          <a:spcPct val="0"/>
        </a:spcAft>
        <a:defRPr sz="4000">
          <a:solidFill>
            <a:schemeClr val="tx2"/>
          </a:solidFill>
          <a:latin typeface="Franklin Gothic Heavy" panose="020B0903020102020204" pitchFamily="34" charset="0"/>
          <a:ea typeface="Gungsuh" pitchFamily="18" charset="-127"/>
        </a:defRPr>
      </a:lvl9pPr>
    </p:titleStyle>
    <p:bodyStyle>
      <a:lvl1pPr marL="342900" indent="-342900" algn="l" rtl="0" eaLnBrk="0" fontAlgn="base" hangingPunct="0">
        <a:spcBef>
          <a:spcPct val="20000"/>
        </a:spcBef>
        <a:spcAft>
          <a:spcPct val="2000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20000"/>
        </a:spcAft>
        <a:buChar char="•"/>
        <a:defRPr sz="2400">
          <a:solidFill>
            <a:schemeClr val="tx1"/>
          </a:solidFill>
          <a:latin typeface="+mn-lt"/>
          <a:ea typeface="+mn-ea"/>
        </a:defRPr>
      </a:lvl2pPr>
      <a:lvl3pPr marL="1143000" indent="-228600" algn="l" rtl="0" eaLnBrk="0" fontAlgn="base" hangingPunct="0">
        <a:spcBef>
          <a:spcPct val="20000"/>
        </a:spcBef>
        <a:spcAft>
          <a:spcPct val="20000"/>
        </a:spcAft>
        <a:buChar char="•"/>
        <a:defRPr sz="2000">
          <a:solidFill>
            <a:schemeClr val="tx1"/>
          </a:solidFill>
          <a:latin typeface="+mn-lt"/>
          <a:ea typeface="+mn-ea"/>
        </a:defRPr>
      </a:lvl3pPr>
      <a:lvl4pPr marL="1600200" indent="-228600" algn="l" rtl="0" eaLnBrk="0" fontAlgn="base" hangingPunct="0">
        <a:spcBef>
          <a:spcPct val="20000"/>
        </a:spcBef>
        <a:spcAft>
          <a:spcPct val="20000"/>
        </a:spcAft>
        <a:buChar char="•"/>
        <a:defRPr sz="2000">
          <a:solidFill>
            <a:schemeClr val="tx1"/>
          </a:solidFill>
          <a:latin typeface="+mn-lt"/>
          <a:ea typeface="+mn-ea"/>
        </a:defRPr>
      </a:lvl4pPr>
      <a:lvl5pPr marL="2057400" indent="-228600" algn="l" rtl="0" eaLnBrk="0" fontAlgn="base" hangingPunct="0">
        <a:spcBef>
          <a:spcPct val="20000"/>
        </a:spcBef>
        <a:spcAft>
          <a:spcPct val="20000"/>
        </a:spcAft>
        <a:buChar char="•"/>
        <a:defRPr sz="1600">
          <a:solidFill>
            <a:schemeClr val="tx1"/>
          </a:solidFill>
          <a:latin typeface="+mn-lt"/>
          <a:ea typeface="+mn-ea"/>
        </a:defRPr>
      </a:lvl5pPr>
      <a:lvl6pPr marL="2514600" indent="-228600" algn="l" rtl="0" fontAlgn="base">
        <a:spcBef>
          <a:spcPct val="20000"/>
        </a:spcBef>
        <a:spcAft>
          <a:spcPct val="20000"/>
        </a:spcAft>
        <a:buChar char="•"/>
        <a:defRPr sz="1600">
          <a:solidFill>
            <a:schemeClr val="tx1"/>
          </a:solidFill>
          <a:latin typeface="+mn-lt"/>
          <a:ea typeface="+mn-ea"/>
        </a:defRPr>
      </a:lvl6pPr>
      <a:lvl7pPr marL="2971800" indent="-228600" algn="l" rtl="0" fontAlgn="base">
        <a:spcBef>
          <a:spcPct val="20000"/>
        </a:spcBef>
        <a:spcAft>
          <a:spcPct val="20000"/>
        </a:spcAft>
        <a:buChar char="•"/>
        <a:defRPr sz="1600">
          <a:solidFill>
            <a:schemeClr val="tx1"/>
          </a:solidFill>
          <a:latin typeface="+mn-lt"/>
          <a:ea typeface="+mn-ea"/>
        </a:defRPr>
      </a:lvl7pPr>
      <a:lvl8pPr marL="3429000" indent="-228600" algn="l" rtl="0" fontAlgn="base">
        <a:spcBef>
          <a:spcPct val="20000"/>
        </a:spcBef>
        <a:spcAft>
          <a:spcPct val="20000"/>
        </a:spcAft>
        <a:buChar char="•"/>
        <a:defRPr sz="1600">
          <a:solidFill>
            <a:schemeClr val="tx1"/>
          </a:solidFill>
          <a:latin typeface="+mn-lt"/>
          <a:ea typeface="+mn-ea"/>
        </a:defRPr>
      </a:lvl8pPr>
      <a:lvl9pPr marL="3886200" indent="-228600" algn="l" rtl="0" fontAlgn="base">
        <a:spcBef>
          <a:spcPct val="20000"/>
        </a:spcBef>
        <a:spcAft>
          <a:spcPct val="2000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3">
            <a:extLst>
              <a:ext uri="{FF2B5EF4-FFF2-40B4-BE49-F238E27FC236}">
                <a16:creationId xmlns:a16="http://schemas.microsoft.com/office/drawing/2014/main" id="{FCD9F668-BAED-61D5-90E4-53F53BF8A4A0}"/>
              </a:ext>
            </a:extLst>
          </p:cNvPr>
          <p:cNvSpPr>
            <a:spLocks noGrp="1" noChangeArrowheads="1"/>
          </p:cNvSpPr>
          <p:nvPr>
            <p:ph type="body" idx="4294967295"/>
          </p:nvPr>
        </p:nvSpPr>
        <p:spPr bwMode="auto">
          <a:xfrm>
            <a:off x="912284" y="1125538"/>
            <a:ext cx="11040533" cy="535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51" name="Rectangle 2">
            <a:extLst>
              <a:ext uri="{FF2B5EF4-FFF2-40B4-BE49-F238E27FC236}">
                <a16:creationId xmlns:a16="http://schemas.microsoft.com/office/drawing/2014/main" id="{F672C036-1497-6330-E984-C9DACBC1A107}"/>
              </a:ext>
            </a:extLst>
          </p:cNvPr>
          <p:cNvSpPr>
            <a:spLocks noGrp="1" noChangeArrowheads="1"/>
          </p:cNvSpPr>
          <p:nvPr>
            <p:ph type="title" idx="4294967295"/>
          </p:nvPr>
        </p:nvSpPr>
        <p:spPr bwMode="auto">
          <a:xfrm>
            <a:off x="0" y="188913"/>
            <a:ext cx="1219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7" name="Rectangle 4">
            <a:extLst>
              <a:ext uri="{FF2B5EF4-FFF2-40B4-BE49-F238E27FC236}">
                <a16:creationId xmlns:a16="http://schemas.microsoft.com/office/drawing/2014/main" id="{4778426A-818C-CF14-B19A-BC534B588A21}"/>
              </a:ext>
            </a:extLst>
          </p:cNvPr>
          <p:cNvSpPr>
            <a:spLocks noGrp="1" noChangeArrowheads="1"/>
          </p:cNvSpPr>
          <p:nvPr>
            <p:ph type="dt" sz="half" idx="2"/>
          </p:nvPr>
        </p:nvSpPr>
        <p:spPr bwMode="auto">
          <a:xfrm>
            <a:off x="7056967" y="6629400"/>
            <a:ext cx="2540000" cy="228600"/>
          </a:xfrm>
          <a:prstGeom prst="rect">
            <a:avLst/>
          </a:prstGeom>
          <a:ln>
            <a:miter lim="800000"/>
          </a:ln>
        </p:spPr>
        <p:txBody>
          <a:bodyPr vert="horz" wrap="square" lIns="91440" tIns="45720" rIns="91440" bIns="45720" numCol="1" anchor="t" anchorCtr="0" compatLnSpc="1"/>
          <a:lstStyle>
            <a:lvl1pPr algn="l" eaLnBrk="1" hangingPunct="1">
              <a:spcBef>
                <a:spcPct val="0"/>
              </a:spcBef>
              <a:defRPr sz="1000" b="0">
                <a:solidFill>
                  <a:schemeClr val="tx1"/>
                </a:solidFill>
                <a:latin typeface="Arial" panose="020B0604020202020204" pitchFamily="34" charset="0"/>
                <a:ea typeface="宋体" panose="02010600030101010101" pitchFamily="2" charset="-122"/>
              </a:defRPr>
            </a:lvl1pPr>
          </a:lstStyle>
          <a:p>
            <a:pPr>
              <a:defRPr/>
            </a:pPr>
            <a:fld id="{EE5033AF-7A69-40C2-95F6-19197EC65CF7}" type="datetime1">
              <a:rPr lang="en-AU"/>
              <a:pPr>
                <a:defRPr/>
              </a:pPr>
              <a:t>8/05/2023</a:t>
            </a:fld>
            <a:endParaRPr lang="en-US" altLang="zh-CN"/>
          </a:p>
        </p:txBody>
      </p:sp>
      <p:sp>
        <p:nvSpPr>
          <p:cNvPr id="8" name="Rectangle 5">
            <a:extLst>
              <a:ext uri="{FF2B5EF4-FFF2-40B4-BE49-F238E27FC236}">
                <a16:creationId xmlns:a16="http://schemas.microsoft.com/office/drawing/2014/main" id="{1A4DFCEE-AC30-46C9-1BE8-92C42D7D7662}"/>
              </a:ext>
            </a:extLst>
          </p:cNvPr>
          <p:cNvSpPr>
            <a:spLocks noGrp="1" noChangeArrowheads="1"/>
          </p:cNvSpPr>
          <p:nvPr>
            <p:ph type="ftr" sz="quarter" idx="3"/>
          </p:nvPr>
        </p:nvSpPr>
        <p:spPr bwMode="auto">
          <a:xfrm>
            <a:off x="0" y="6629400"/>
            <a:ext cx="3860800" cy="228600"/>
          </a:xfrm>
          <a:prstGeom prst="rect">
            <a:avLst/>
          </a:prstGeom>
          <a:ln>
            <a:miter lim="800000"/>
          </a:ln>
        </p:spPr>
        <p:txBody>
          <a:bodyPr vert="horz" wrap="square" lIns="91440" tIns="45720" rIns="91440" bIns="45720" numCol="1" anchor="t" anchorCtr="0" compatLnSpc="1"/>
          <a:lstStyle>
            <a:lvl1pPr algn="ctr" eaLnBrk="1" hangingPunct="1">
              <a:spcBef>
                <a:spcPct val="0"/>
              </a:spcBef>
              <a:defRPr sz="1000" b="0" i="0">
                <a:solidFill>
                  <a:schemeClr val="tx1"/>
                </a:solidFill>
                <a:latin typeface="Arial" panose="020B0604020202020204" pitchFamily="34" charset="0"/>
                <a:ea typeface="宋体" panose="02010600030101010101" pitchFamily="2" charset="-122"/>
              </a:defRPr>
            </a:lvl1pPr>
          </a:lstStyle>
          <a:p>
            <a:pPr>
              <a:defRPr/>
            </a:pPr>
            <a:r>
              <a:rPr lang="zh-CN" altLang="en-US"/>
              <a:t>模式识别 </a:t>
            </a:r>
            <a:r>
              <a:rPr lang="en-US" altLang="zh-CN"/>
              <a:t>2009</a:t>
            </a:r>
          </a:p>
        </p:txBody>
      </p:sp>
      <p:sp>
        <p:nvSpPr>
          <p:cNvPr id="9" name="Rectangle 6">
            <a:extLst>
              <a:ext uri="{FF2B5EF4-FFF2-40B4-BE49-F238E27FC236}">
                <a16:creationId xmlns:a16="http://schemas.microsoft.com/office/drawing/2014/main" id="{9CE1AF98-BADA-E05A-BD35-9D213783F0AC}"/>
              </a:ext>
            </a:extLst>
          </p:cNvPr>
          <p:cNvSpPr>
            <a:spLocks noGrp="1" noChangeArrowheads="1"/>
          </p:cNvSpPr>
          <p:nvPr>
            <p:ph type="sldNum" sz="quarter" idx="4"/>
          </p:nvPr>
        </p:nvSpPr>
        <p:spPr bwMode="auto">
          <a:xfrm>
            <a:off x="9652000" y="6629400"/>
            <a:ext cx="2540000" cy="228600"/>
          </a:xfrm>
          <a:prstGeom prst="rect">
            <a:avLst/>
          </a:prstGeom>
          <a:ln>
            <a:miter lim="800000"/>
          </a:ln>
        </p:spPr>
        <p:txBody>
          <a:bodyPr vert="horz" wrap="square" lIns="91440" tIns="45720" rIns="91440" bIns="45720" numCol="1" anchor="t" anchorCtr="0" compatLnSpc="1">
            <a:prstTxWarp prst="textNoShape">
              <a:avLst/>
            </a:prstTxWarp>
          </a:bodyPr>
          <a:lstStyle>
            <a:lvl1pPr algn="r">
              <a:defRPr sz="1000" b="0">
                <a:solidFill>
                  <a:schemeClr val="tx1"/>
                </a:solidFill>
              </a:defRPr>
            </a:lvl1pPr>
          </a:lstStyle>
          <a:p>
            <a:fld id="{185FAE0A-7358-49C7-AB4E-DF455637D0D4}"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897" r:id="rId1"/>
    <p:sldLayoutId id="2147483896" r:id="rId2"/>
    <p:sldLayoutId id="2147483895" r:id="rId3"/>
    <p:sldLayoutId id="2147483894" r:id="rId4"/>
    <p:sldLayoutId id="2147483893" r:id="rId5"/>
    <p:sldLayoutId id="2147483892" r:id="rId6"/>
    <p:sldLayoutId id="2147483891" r:id="rId7"/>
    <p:sldLayoutId id="2147483890" r:id="rId8"/>
    <p:sldLayoutId id="2147483889" r:id="rId9"/>
    <p:sldLayoutId id="2147483888" r:id="rId10"/>
    <p:sldLayoutId id="2147483887" r:id="rId11"/>
  </p:sldLayoutIdLst>
  <p:transition/>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Franklin Gothic Heavy" panose="020B0903020102020204" pitchFamily="34" charset="0"/>
          <a:ea typeface="宋体" panose="02010600030101010101" pitchFamily="2" charset="-122"/>
        </a:defRPr>
      </a:lvl2pPr>
      <a:lvl3pPr algn="ctr" rtl="0" eaLnBrk="0" fontAlgn="base" hangingPunct="0">
        <a:spcBef>
          <a:spcPct val="0"/>
        </a:spcBef>
        <a:spcAft>
          <a:spcPct val="0"/>
        </a:spcAft>
        <a:defRPr sz="4000">
          <a:solidFill>
            <a:schemeClr val="tx2"/>
          </a:solidFill>
          <a:latin typeface="Franklin Gothic Heavy" panose="020B0903020102020204" pitchFamily="34" charset="0"/>
          <a:ea typeface="宋体" panose="02010600030101010101" pitchFamily="2" charset="-122"/>
        </a:defRPr>
      </a:lvl3pPr>
      <a:lvl4pPr algn="ctr" rtl="0" eaLnBrk="0" fontAlgn="base" hangingPunct="0">
        <a:spcBef>
          <a:spcPct val="0"/>
        </a:spcBef>
        <a:spcAft>
          <a:spcPct val="0"/>
        </a:spcAft>
        <a:defRPr sz="4000">
          <a:solidFill>
            <a:schemeClr val="tx2"/>
          </a:solidFill>
          <a:latin typeface="Franklin Gothic Heavy" panose="020B0903020102020204" pitchFamily="34" charset="0"/>
          <a:ea typeface="宋体" panose="02010600030101010101" pitchFamily="2" charset="-122"/>
        </a:defRPr>
      </a:lvl4pPr>
      <a:lvl5pPr algn="ctr" rtl="0" eaLnBrk="0" fontAlgn="base" hangingPunct="0">
        <a:spcBef>
          <a:spcPct val="0"/>
        </a:spcBef>
        <a:spcAft>
          <a:spcPct val="0"/>
        </a:spcAft>
        <a:defRPr sz="4000">
          <a:solidFill>
            <a:schemeClr val="tx2"/>
          </a:solidFill>
          <a:latin typeface="Franklin Gothic Heavy" panose="020B0903020102020204" pitchFamily="34" charset="0"/>
          <a:ea typeface="宋体" panose="02010600030101010101" pitchFamily="2" charset="-122"/>
        </a:defRPr>
      </a:lvl5pPr>
      <a:lvl6pPr marL="457200" algn="ctr" rtl="0" fontAlgn="base">
        <a:spcBef>
          <a:spcPct val="0"/>
        </a:spcBef>
        <a:spcAft>
          <a:spcPct val="0"/>
        </a:spcAft>
        <a:defRPr sz="4000">
          <a:solidFill>
            <a:schemeClr val="tx2"/>
          </a:solidFill>
          <a:latin typeface="Franklin Gothic Heavy" panose="020B0903020102020204" pitchFamily="34" charset="0"/>
          <a:ea typeface="宋体" panose="02010600030101010101" pitchFamily="2" charset="-122"/>
        </a:defRPr>
      </a:lvl6pPr>
      <a:lvl7pPr marL="914400" algn="ctr" rtl="0" fontAlgn="base">
        <a:spcBef>
          <a:spcPct val="0"/>
        </a:spcBef>
        <a:spcAft>
          <a:spcPct val="0"/>
        </a:spcAft>
        <a:defRPr sz="4000">
          <a:solidFill>
            <a:schemeClr val="tx2"/>
          </a:solidFill>
          <a:latin typeface="Franklin Gothic Heavy" panose="020B0903020102020204" pitchFamily="34" charset="0"/>
          <a:ea typeface="宋体" panose="02010600030101010101" pitchFamily="2" charset="-122"/>
        </a:defRPr>
      </a:lvl7pPr>
      <a:lvl8pPr marL="1371600" algn="ctr" rtl="0" fontAlgn="base">
        <a:spcBef>
          <a:spcPct val="0"/>
        </a:spcBef>
        <a:spcAft>
          <a:spcPct val="0"/>
        </a:spcAft>
        <a:defRPr sz="4000">
          <a:solidFill>
            <a:schemeClr val="tx2"/>
          </a:solidFill>
          <a:latin typeface="Franklin Gothic Heavy" panose="020B0903020102020204" pitchFamily="34" charset="0"/>
          <a:ea typeface="宋体" panose="02010600030101010101" pitchFamily="2" charset="-122"/>
        </a:defRPr>
      </a:lvl8pPr>
      <a:lvl9pPr marL="1828800" algn="ctr" rtl="0" fontAlgn="base">
        <a:spcBef>
          <a:spcPct val="0"/>
        </a:spcBef>
        <a:spcAft>
          <a:spcPct val="0"/>
        </a:spcAft>
        <a:defRPr sz="4000">
          <a:solidFill>
            <a:schemeClr val="tx2"/>
          </a:solidFill>
          <a:latin typeface="Franklin Gothic Heavy" panose="020B0903020102020204" pitchFamily="34" charset="0"/>
          <a:ea typeface="宋体" panose="02010600030101010101" pitchFamily="2" charset="-122"/>
        </a:defRPr>
      </a:lvl9pPr>
    </p:titleStyle>
    <p:bodyStyle>
      <a:lvl1pPr marL="342900" indent="-342900" algn="l" rtl="0" eaLnBrk="0" fontAlgn="base" hangingPunct="0">
        <a:spcBef>
          <a:spcPct val="20000"/>
        </a:spcBef>
        <a:spcAft>
          <a:spcPct val="2000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20000"/>
        </a:spcAft>
        <a:buChar char="•"/>
        <a:defRPr sz="2400">
          <a:solidFill>
            <a:schemeClr val="tx1"/>
          </a:solidFill>
          <a:latin typeface="+mn-lt"/>
          <a:ea typeface="+mn-ea"/>
        </a:defRPr>
      </a:lvl2pPr>
      <a:lvl3pPr marL="1143000" indent="-228600" algn="l" rtl="0" eaLnBrk="0" fontAlgn="base" hangingPunct="0">
        <a:spcBef>
          <a:spcPct val="20000"/>
        </a:spcBef>
        <a:spcAft>
          <a:spcPct val="20000"/>
        </a:spcAft>
        <a:buChar char="•"/>
        <a:defRPr sz="2000">
          <a:solidFill>
            <a:schemeClr val="tx1"/>
          </a:solidFill>
          <a:latin typeface="+mn-lt"/>
          <a:ea typeface="+mn-ea"/>
        </a:defRPr>
      </a:lvl3pPr>
      <a:lvl4pPr marL="1600200" indent="-228600" algn="l" rtl="0" eaLnBrk="0" fontAlgn="base" hangingPunct="0">
        <a:spcBef>
          <a:spcPct val="20000"/>
        </a:spcBef>
        <a:spcAft>
          <a:spcPct val="20000"/>
        </a:spcAft>
        <a:buChar char="•"/>
        <a:defRPr sz="2000">
          <a:solidFill>
            <a:schemeClr val="tx1"/>
          </a:solidFill>
          <a:latin typeface="+mn-lt"/>
          <a:ea typeface="+mn-ea"/>
        </a:defRPr>
      </a:lvl4pPr>
      <a:lvl5pPr marL="2057400" indent="-228600" algn="l" rtl="0" eaLnBrk="0" fontAlgn="base" hangingPunct="0">
        <a:spcBef>
          <a:spcPct val="20000"/>
        </a:spcBef>
        <a:spcAft>
          <a:spcPct val="20000"/>
        </a:spcAft>
        <a:buChar char="•"/>
        <a:defRPr sz="1600">
          <a:solidFill>
            <a:schemeClr val="tx1"/>
          </a:solidFill>
          <a:latin typeface="+mn-lt"/>
          <a:ea typeface="+mn-ea"/>
        </a:defRPr>
      </a:lvl5pPr>
      <a:lvl6pPr marL="2514600" indent="-228600" algn="l" rtl="0" fontAlgn="base">
        <a:spcBef>
          <a:spcPct val="20000"/>
        </a:spcBef>
        <a:spcAft>
          <a:spcPct val="20000"/>
        </a:spcAft>
        <a:buChar char="•"/>
        <a:defRPr sz="1600">
          <a:solidFill>
            <a:schemeClr val="tx1"/>
          </a:solidFill>
          <a:latin typeface="+mn-lt"/>
          <a:ea typeface="+mn-ea"/>
        </a:defRPr>
      </a:lvl6pPr>
      <a:lvl7pPr marL="2971800" indent="-228600" algn="l" rtl="0" fontAlgn="base">
        <a:spcBef>
          <a:spcPct val="20000"/>
        </a:spcBef>
        <a:spcAft>
          <a:spcPct val="20000"/>
        </a:spcAft>
        <a:buChar char="•"/>
        <a:defRPr sz="1600">
          <a:solidFill>
            <a:schemeClr val="tx1"/>
          </a:solidFill>
          <a:latin typeface="+mn-lt"/>
          <a:ea typeface="+mn-ea"/>
        </a:defRPr>
      </a:lvl7pPr>
      <a:lvl8pPr marL="3429000" indent="-228600" algn="l" rtl="0" fontAlgn="base">
        <a:spcBef>
          <a:spcPct val="20000"/>
        </a:spcBef>
        <a:spcAft>
          <a:spcPct val="20000"/>
        </a:spcAft>
        <a:buChar char="•"/>
        <a:defRPr sz="1600">
          <a:solidFill>
            <a:schemeClr val="tx1"/>
          </a:solidFill>
          <a:latin typeface="+mn-lt"/>
          <a:ea typeface="+mn-ea"/>
        </a:defRPr>
      </a:lvl8pPr>
      <a:lvl9pPr marL="3886200" indent="-228600" algn="l" rtl="0" fontAlgn="base">
        <a:spcBef>
          <a:spcPct val="20000"/>
        </a:spcBef>
        <a:spcAft>
          <a:spcPct val="2000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image" Target="../media/image10.wmf"/><Relationship Id="rId3" Type="http://schemas.openxmlformats.org/officeDocument/2006/relationships/image" Target="../media/image11.wmf"/><Relationship Id="rId7" Type="http://schemas.openxmlformats.org/officeDocument/2006/relationships/image" Target="../media/image13.png"/><Relationship Id="rId12"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11" Type="http://schemas.openxmlformats.org/officeDocument/2006/relationships/image" Target="../media/image15.wmf"/><Relationship Id="rId5" Type="http://schemas.openxmlformats.org/officeDocument/2006/relationships/oleObject" Target="../embeddings/oleObject1.bin"/><Relationship Id="rId10" Type="http://schemas.openxmlformats.org/officeDocument/2006/relationships/image" Target="../media/image14.png"/><Relationship Id="rId4" Type="http://schemas.openxmlformats.org/officeDocument/2006/relationships/image" Target="../media/image12.png"/><Relationship Id="rId9" Type="http://schemas.openxmlformats.org/officeDocument/2006/relationships/image" Target="../media/image9.wmf"/><Relationship Id="rId14" Type="http://schemas.openxmlformats.org/officeDocument/2006/relationships/image" Target="../media/image16.w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17.wmf"/><Relationship Id="rId4"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23.wmf"/><Relationship Id="rId3" Type="http://schemas.openxmlformats.org/officeDocument/2006/relationships/oleObject" Target="../embeddings/oleObject6.bin"/><Relationship Id="rId7" Type="http://schemas.openxmlformats.org/officeDocument/2006/relationships/image" Target="../media/image20.wmf"/><Relationship Id="rId12"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7.bin"/><Relationship Id="rId11" Type="http://schemas.openxmlformats.org/officeDocument/2006/relationships/image" Target="../media/image22.wmf"/><Relationship Id="rId5" Type="http://schemas.openxmlformats.org/officeDocument/2006/relationships/image" Target="../media/image24.png"/><Relationship Id="rId10" Type="http://schemas.openxmlformats.org/officeDocument/2006/relationships/oleObject" Target="../embeddings/oleObject9.bin"/><Relationship Id="rId4" Type="http://schemas.openxmlformats.org/officeDocument/2006/relationships/image" Target="../media/image19.wmf"/><Relationship Id="rId9" Type="http://schemas.openxmlformats.org/officeDocument/2006/relationships/image" Target="../media/image21.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6.wmf"/><Relationship Id="rId5" Type="http://schemas.openxmlformats.org/officeDocument/2006/relationships/oleObject" Target="../embeddings/oleObject12.bin"/><Relationship Id="rId4" Type="http://schemas.openxmlformats.org/officeDocument/2006/relationships/image" Target="../media/image25.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8.wmf"/><Relationship Id="rId5" Type="http://schemas.openxmlformats.org/officeDocument/2006/relationships/oleObject" Target="../embeddings/oleObject14.bin"/><Relationship Id="rId4" Type="http://schemas.openxmlformats.org/officeDocument/2006/relationships/image" Target="../media/image27.wmf"/></Relationships>
</file>

<file path=ppt/slides/_rels/slide26.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oleObject" Target="../embeddings/oleObject20.bin"/><Relationship Id="rId18" Type="http://schemas.openxmlformats.org/officeDocument/2006/relationships/image" Target="../media/image36.wmf"/><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33.wmf"/><Relationship Id="rId17" Type="http://schemas.openxmlformats.org/officeDocument/2006/relationships/oleObject" Target="../embeddings/oleObject22.bin"/><Relationship Id="rId2" Type="http://schemas.openxmlformats.org/officeDocument/2006/relationships/slideLayout" Target="../slideLayouts/slideLayout2.xml"/><Relationship Id="rId16" Type="http://schemas.openxmlformats.org/officeDocument/2006/relationships/image" Target="../media/image35.wmf"/><Relationship Id="rId1" Type="http://schemas.openxmlformats.org/officeDocument/2006/relationships/vmlDrawing" Target="../drawings/vmlDrawing6.vml"/><Relationship Id="rId6" Type="http://schemas.openxmlformats.org/officeDocument/2006/relationships/image" Target="../media/image30.wmf"/><Relationship Id="rId11" Type="http://schemas.openxmlformats.org/officeDocument/2006/relationships/oleObject" Target="../embeddings/oleObject19.bin"/><Relationship Id="rId5" Type="http://schemas.openxmlformats.org/officeDocument/2006/relationships/oleObject" Target="../embeddings/oleObject16.bin"/><Relationship Id="rId15" Type="http://schemas.openxmlformats.org/officeDocument/2006/relationships/oleObject" Target="../embeddings/oleObject21.bin"/><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18.bin"/><Relationship Id="rId14" Type="http://schemas.openxmlformats.org/officeDocument/2006/relationships/image" Target="../media/image34.wmf"/></Relationships>
</file>

<file path=ppt/slides/_rels/slide2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oleObject" Target="../embeddings/oleObject25.bin"/><Relationship Id="rId3" Type="http://schemas.openxmlformats.org/officeDocument/2006/relationships/notesSlide" Target="../notesSlides/notesSlide5.xml"/><Relationship Id="rId7" Type="http://schemas.openxmlformats.org/officeDocument/2006/relationships/image" Target="../media/image8.wmf"/><Relationship Id="rId12"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3.bin"/><Relationship Id="rId11" Type="http://schemas.openxmlformats.org/officeDocument/2006/relationships/image" Target="../media/image14.png"/><Relationship Id="rId5" Type="http://schemas.openxmlformats.org/officeDocument/2006/relationships/image" Target="../media/image12.png"/><Relationship Id="rId15" Type="http://schemas.openxmlformats.org/officeDocument/2006/relationships/image" Target="../media/image16.wmf"/><Relationship Id="rId10" Type="http://schemas.openxmlformats.org/officeDocument/2006/relationships/image" Target="../media/image37.wmf"/><Relationship Id="rId4" Type="http://schemas.openxmlformats.org/officeDocument/2006/relationships/image" Target="../media/image11.wmf"/><Relationship Id="rId9" Type="http://schemas.openxmlformats.org/officeDocument/2006/relationships/oleObject" Target="../embeddings/oleObject24.bin"/><Relationship Id="rId14" Type="http://schemas.openxmlformats.org/officeDocument/2006/relationships/image" Target="../media/image10.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38.wmf"/></Relationships>
</file>

<file path=ppt/slides/_rels/slide29.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40.wmf"/><Relationship Id="rId5" Type="http://schemas.openxmlformats.org/officeDocument/2006/relationships/oleObject" Target="../embeddings/oleObject28.bin"/><Relationship Id="rId10" Type="http://schemas.openxmlformats.org/officeDocument/2006/relationships/image" Target="../media/image42.wmf"/><Relationship Id="rId4" Type="http://schemas.openxmlformats.org/officeDocument/2006/relationships/image" Target="../media/image39.wmf"/><Relationship Id="rId9" Type="http://schemas.openxmlformats.org/officeDocument/2006/relationships/oleObject" Target="../embeddings/oleObject30.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45.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wmf"/></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9.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a:extLst>
              <a:ext uri="{FF2B5EF4-FFF2-40B4-BE49-F238E27FC236}">
                <a16:creationId xmlns:a16="http://schemas.microsoft.com/office/drawing/2014/main" id="{5840DC74-8A81-9295-A5C3-384C9796804D}"/>
              </a:ext>
            </a:extLst>
          </p:cNvPr>
          <p:cNvSpPr>
            <a:spLocks noGrp="1" noChangeArrowheads="1"/>
          </p:cNvSpPr>
          <p:nvPr>
            <p:ph type="ctrTitle" idx="4294967295"/>
          </p:nvPr>
        </p:nvSpPr>
        <p:spPr>
          <a:xfrm>
            <a:off x="1703512" y="2514600"/>
            <a:ext cx="9144000" cy="914400"/>
          </a:xfrm>
        </p:spPr>
        <p:txBody>
          <a:bodyPr/>
          <a:lstStyle/>
          <a:p>
            <a:pPr eaLnBrk="1" hangingPunct="1"/>
            <a:r>
              <a:rPr lang="en-US" altLang="zh-CN" sz="4800"/>
              <a:t>Ch 10. </a:t>
            </a:r>
            <a:r>
              <a:rPr lang="en-US" altLang="zh-CN">
                <a:latin typeface="Comic Sans MS" panose="030F0702030302020204" pitchFamily="66" charset="0"/>
              </a:rPr>
              <a:t>Decision Tree</a:t>
            </a:r>
            <a:endParaRPr lang="zh-CN" altLang="en-US">
              <a:latin typeface="Comic Sans MS" panose="030F0702030302020204" pitchFamily="66"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a:extLst>
              <a:ext uri="{FF2B5EF4-FFF2-40B4-BE49-F238E27FC236}">
                <a16:creationId xmlns:a16="http://schemas.microsoft.com/office/drawing/2014/main" id="{A6B71568-9856-BB91-320C-AC6ABF710A8B}"/>
              </a:ext>
            </a:extLst>
          </p:cNvPr>
          <p:cNvSpPr>
            <a:spLocks noGrp="1" noChangeArrowheads="1"/>
          </p:cNvSpPr>
          <p:nvPr>
            <p:ph type="title"/>
          </p:nvPr>
        </p:nvSpPr>
        <p:spPr/>
        <p:txBody>
          <a:bodyPr/>
          <a:lstStyle/>
          <a:p>
            <a:r>
              <a:rPr lang="en-US" altLang="zh-CN">
                <a:latin typeface="Comic Sans MS" panose="030F0702030302020204" pitchFamily="66" charset="0"/>
              </a:rPr>
              <a:t>Construct A Decision Tree</a:t>
            </a:r>
            <a:endParaRPr lang="zh-CN" altLang="en-US">
              <a:latin typeface="Comic Sans MS" panose="030F0702030302020204" pitchFamily="66" charset="0"/>
            </a:endParaRPr>
          </a:p>
        </p:txBody>
      </p:sp>
      <p:sp>
        <p:nvSpPr>
          <p:cNvPr id="30722" name="Content Placeholder 2">
            <a:extLst>
              <a:ext uri="{FF2B5EF4-FFF2-40B4-BE49-F238E27FC236}">
                <a16:creationId xmlns:a16="http://schemas.microsoft.com/office/drawing/2014/main" id="{8A882B03-382E-7574-8F3B-9BA6F3AE962C}"/>
              </a:ext>
            </a:extLst>
          </p:cNvPr>
          <p:cNvSpPr>
            <a:spLocks noGrp="1" noChangeArrowheads="1"/>
          </p:cNvSpPr>
          <p:nvPr>
            <p:ph idx="1"/>
          </p:nvPr>
        </p:nvSpPr>
        <p:spPr>
          <a:xfrm>
            <a:off x="911424" y="1125538"/>
            <a:ext cx="10801200" cy="5351462"/>
          </a:xfrm>
        </p:spPr>
        <p:txBody>
          <a:bodyPr/>
          <a:lstStyle/>
          <a:p>
            <a:pPr>
              <a:buFont typeface="Wingdings" panose="05000000000000000000" pitchFamily="2" charset="2"/>
              <a:buChar char="n"/>
            </a:pPr>
            <a:r>
              <a:rPr lang="en-US" altLang="zh-CN" dirty="0"/>
              <a:t>Basic process</a:t>
            </a:r>
          </a:p>
          <a:p>
            <a:pPr lvl="1">
              <a:buFont typeface="Wingdings" panose="05000000000000000000" pitchFamily="2" charset="2"/>
              <a:buChar char="n"/>
            </a:pPr>
            <a:r>
              <a:rPr lang="en-US" altLang="zh-CN" dirty="0"/>
              <a:t>From</a:t>
            </a:r>
            <a:r>
              <a:rPr lang="zh-CN" altLang="en-US" dirty="0"/>
              <a:t> </a:t>
            </a:r>
            <a:r>
              <a:rPr lang="en-US" altLang="zh-CN" dirty="0"/>
              <a:t>top</a:t>
            </a:r>
            <a:r>
              <a:rPr lang="zh-CN" altLang="en-US" dirty="0"/>
              <a:t> </a:t>
            </a:r>
            <a:r>
              <a:rPr lang="en-US" altLang="zh-CN" dirty="0"/>
              <a:t>to</a:t>
            </a:r>
            <a:r>
              <a:rPr lang="zh-CN" altLang="en-US" dirty="0"/>
              <a:t> </a:t>
            </a:r>
            <a:r>
              <a:rPr lang="en-US" altLang="zh-CN" dirty="0"/>
              <a:t>bottom,</a:t>
            </a:r>
            <a:r>
              <a:rPr lang="zh-CN" altLang="en-US" dirty="0"/>
              <a:t> </a:t>
            </a:r>
            <a:r>
              <a:rPr lang="en-US" altLang="zh-CN" dirty="0"/>
              <a:t>divide-and-conquer</a:t>
            </a:r>
            <a:r>
              <a:rPr lang="zh-CN" altLang="en-US" dirty="0"/>
              <a:t> </a:t>
            </a:r>
            <a:r>
              <a:rPr lang="en-US" altLang="zh-CN" dirty="0"/>
              <a:t>(</a:t>
            </a:r>
            <a:r>
              <a:rPr lang="zh-CN" altLang="en-US" dirty="0"/>
              <a:t>分而治之</a:t>
            </a:r>
            <a:r>
              <a:rPr lang="en-US" altLang="zh-CN" dirty="0"/>
              <a:t>),</a:t>
            </a:r>
            <a:r>
              <a:rPr lang="zh-CN" altLang="en-US" dirty="0"/>
              <a:t> </a:t>
            </a:r>
            <a:r>
              <a:rPr lang="en-US" altLang="zh-CN" dirty="0"/>
              <a:t>recursive growth</a:t>
            </a:r>
          </a:p>
          <a:p>
            <a:pPr lvl="1">
              <a:buFont typeface="Wingdings" panose="05000000000000000000" pitchFamily="2" charset="2"/>
              <a:buChar char="n"/>
            </a:pPr>
            <a:r>
              <a:rPr lang="en-US" altLang="zh-CN" dirty="0"/>
              <a:t>Initially,</a:t>
            </a:r>
            <a:r>
              <a:rPr lang="zh-CN" altLang="en-US" dirty="0"/>
              <a:t> </a:t>
            </a:r>
            <a:r>
              <a:rPr lang="en-US" altLang="zh-CN" dirty="0"/>
              <a:t>all</a:t>
            </a:r>
            <a:r>
              <a:rPr lang="zh-CN" altLang="en-US" dirty="0"/>
              <a:t> </a:t>
            </a:r>
            <a:r>
              <a:rPr lang="en-US" altLang="zh-CN" dirty="0"/>
              <a:t>samples</a:t>
            </a:r>
            <a:r>
              <a:rPr lang="zh-CN" altLang="en-US" dirty="0"/>
              <a:t> </a:t>
            </a:r>
            <a:r>
              <a:rPr lang="en-US" altLang="zh-CN" dirty="0"/>
              <a:t>are</a:t>
            </a:r>
            <a:r>
              <a:rPr lang="zh-CN" altLang="en-US" dirty="0"/>
              <a:t> </a:t>
            </a:r>
            <a:r>
              <a:rPr lang="en-US" altLang="zh-CN" dirty="0"/>
              <a:t>at</a:t>
            </a:r>
            <a:r>
              <a:rPr lang="zh-CN" altLang="en-US" dirty="0"/>
              <a:t> </a:t>
            </a:r>
            <a:r>
              <a:rPr lang="en-US" altLang="zh-CN" dirty="0"/>
              <a:t>the</a:t>
            </a:r>
            <a:r>
              <a:rPr lang="zh-CN" altLang="en-US" dirty="0"/>
              <a:t> </a:t>
            </a:r>
            <a:r>
              <a:rPr lang="en-US" altLang="zh-CN" dirty="0"/>
              <a:t>root</a:t>
            </a:r>
          </a:p>
          <a:p>
            <a:pPr lvl="1">
              <a:buFont typeface="Wingdings" panose="05000000000000000000" pitchFamily="2" charset="2"/>
              <a:buChar char="n"/>
            </a:pPr>
            <a:r>
              <a:rPr lang="en-US" altLang="zh-CN" dirty="0"/>
              <a:t>All attributes are nominal(in case of continuous numerical type, </a:t>
            </a:r>
            <a:r>
              <a:rPr lang="en-US" altLang="zh-CN" dirty="0" smtClean="0"/>
              <a:t>discretization </a:t>
            </a:r>
            <a:r>
              <a:rPr lang="en-US" altLang="zh-CN" dirty="0"/>
              <a:t>is required)</a:t>
            </a:r>
          </a:p>
          <a:p>
            <a:pPr lvl="1">
              <a:buFont typeface="Wingdings" panose="05000000000000000000" pitchFamily="2" charset="2"/>
              <a:buChar char="n"/>
            </a:pPr>
            <a:r>
              <a:rPr lang="en-US" altLang="zh-CN" dirty="0"/>
              <a:t>All samples are divided recursively according to each selected attribute</a:t>
            </a:r>
          </a:p>
          <a:p>
            <a:pPr lvl="2">
              <a:buFont typeface="Wingdings" panose="05000000000000000000" pitchFamily="2" charset="2"/>
              <a:buChar char="n"/>
            </a:pPr>
            <a:r>
              <a:rPr lang="en-US" altLang="zh-CN" b="1" dirty="0">
                <a:solidFill>
                  <a:srgbClr val="990000"/>
                </a:solidFill>
              </a:rPr>
              <a:t>The selected attribute is called a split or test or query</a:t>
            </a:r>
            <a:endParaRPr lang="zh-CN" altLang="en-US" sz="1800" b="1" dirty="0">
              <a:solidFill>
                <a:srgbClr val="990000"/>
              </a:solidFill>
            </a:endParaRPr>
          </a:p>
          <a:p>
            <a:pPr lvl="1">
              <a:buFont typeface="Wingdings" panose="05000000000000000000" pitchFamily="2" charset="2"/>
              <a:buChar char="n"/>
            </a:pPr>
            <a:r>
              <a:rPr lang="en-US" altLang="zh-CN" dirty="0"/>
              <a:t>Query selection is based on heuristic or statistical characteristics</a:t>
            </a:r>
          </a:p>
        </p:txBody>
      </p:sp>
      <p:sp>
        <p:nvSpPr>
          <p:cNvPr id="30723" name="Footer Placeholder 3">
            <a:extLst>
              <a:ext uri="{FF2B5EF4-FFF2-40B4-BE49-F238E27FC236}">
                <a16:creationId xmlns:a16="http://schemas.microsoft.com/office/drawing/2014/main" id="{8A0DE646-43B8-7B02-79B7-A799AC33BBE2}"/>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en-US" altLang="zh-CN"/>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a:extLst>
              <a:ext uri="{FF2B5EF4-FFF2-40B4-BE49-F238E27FC236}">
                <a16:creationId xmlns:a16="http://schemas.microsoft.com/office/drawing/2014/main" id="{62F29F58-D796-E466-CD33-570B197F5AA2}"/>
              </a:ext>
            </a:extLst>
          </p:cNvPr>
          <p:cNvSpPr>
            <a:spLocks noGrp="1" noChangeArrowheads="1"/>
          </p:cNvSpPr>
          <p:nvPr>
            <p:ph type="title"/>
          </p:nvPr>
        </p:nvSpPr>
        <p:spPr/>
        <p:txBody>
          <a:bodyPr/>
          <a:lstStyle/>
          <a:p>
            <a:r>
              <a:rPr lang="en-US" altLang="zh-CN">
                <a:latin typeface="Comic Sans MS" panose="030F0702030302020204" pitchFamily="66" charset="0"/>
              </a:rPr>
              <a:t>Construct</a:t>
            </a:r>
            <a:r>
              <a:rPr lang="zh-CN" altLang="en-US">
                <a:latin typeface="Comic Sans MS" panose="030F0702030302020204" pitchFamily="66" charset="0"/>
              </a:rPr>
              <a:t> </a:t>
            </a:r>
            <a:r>
              <a:rPr lang="en-US" altLang="zh-CN">
                <a:latin typeface="Comic Sans MS" panose="030F0702030302020204" pitchFamily="66" charset="0"/>
              </a:rPr>
              <a:t>A Decision Tree</a:t>
            </a:r>
            <a:endParaRPr lang="zh-CN" altLang="en-US">
              <a:latin typeface="Comic Sans MS" panose="030F0702030302020204" pitchFamily="66" charset="0"/>
            </a:endParaRPr>
          </a:p>
        </p:txBody>
      </p:sp>
      <p:sp>
        <p:nvSpPr>
          <p:cNvPr id="31746" name="Content Placeholder 2">
            <a:extLst>
              <a:ext uri="{FF2B5EF4-FFF2-40B4-BE49-F238E27FC236}">
                <a16:creationId xmlns:a16="http://schemas.microsoft.com/office/drawing/2014/main" id="{F90F3CA6-9EC9-B9B0-E7AC-70406669ED11}"/>
              </a:ext>
            </a:extLst>
          </p:cNvPr>
          <p:cNvSpPr>
            <a:spLocks noGrp="1" noChangeArrowheads="1"/>
          </p:cNvSpPr>
          <p:nvPr>
            <p:ph idx="1"/>
          </p:nvPr>
        </p:nvSpPr>
        <p:spPr/>
        <p:txBody>
          <a:bodyPr/>
          <a:lstStyle/>
          <a:p>
            <a:pPr>
              <a:buFont typeface="Wingdings" panose="05000000000000000000" pitchFamily="2" charset="2"/>
              <a:buChar char="n"/>
            </a:pPr>
            <a:r>
              <a:rPr lang="en-US" altLang="zh-CN" dirty="0"/>
              <a:t>Basic process</a:t>
            </a:r>
          </a:p>
          <a:p>
            <a:pPr lvl="1">
              <a:buFont typeface="Wingdings" panose="05000000000000000000" pitchFamily="2" charset="2"/>
              <a:buChar char="n"/>
            </a:pPr>
            <a:r>
              <a:rPr lang="en-US" altLang="zh-CN" dirty="0"/>
              <a:t>If one of the following conditions is met, the partition operation stops</a:t>
            </a:r>
          </a:p>
          <a:p>
            <a:pPr lvl="2">
              <a:buFont typeface="Wingdings" panose="05000000000000000000" pitchFamily="2" charset="2"/>
              <a:buChar char="n"/>
            </a:pPr>
            <a:r>
              <a:rPr lang="en-US" altLang="zh-CN" b="1" dirty="0">
                <a:solidFill>
                  <a:srgbClr val="990000"/>
                </a:solidFill>
              </a:rPr>
              <a:t>All samples falling into the same node belong to the same category</a:t>
            </a:r>
          </a:p>
          <a:p>
            <a:pPr lvl="3">
              <a:buFont typeface="Wingdings" panose="05000000000000000000" pitchFamily="2" charset="2"/>
              <a:buChar char="n"/>
            </a:pPr>
            <a:r>
              <a:rPr lang="en-US" altLang="zh-CN" sz="1800" b="1" dirty="0">
                <a:solidFill>
                  <a:srgbClr val="008000"/>
                </a:solidFill>
              </a:rPr>
              <a:t>This node becomes a leaf node, labeled this category</a:t>
            </a:r>
          </a:p>
          <a:p>
            <a:pPr lvl="2">
              <a:buFont typeface="Wingdings" panose="05000000000000000000" pitchFamily="2" charset="2"/>
              <a:buChar char="n"/>
            </a:pPr>
            <a:r>
              <a:rPr lang="en-US" altLang="zh-CN" b="1" dirty="0">
                <a:solidFill>
                  <a:srgbClr val="990000"/>
                </a:solidFill>
              </a:rPr>
              <a:t>No feature can be further used to partition the sample set</a:t>
            </a:r>
          </a:p>
          <a:p>
            <a:pPr lvl="3">
              <a:buFont typeface="Wingdings" panose="05000000000000000000" pitchFamily="2" charset="2"/>
              <a:buChar char="n"/>
            </a:pPr>
            <a:r>
              <a:rPr lang="en-US" altLang="zh-CN" sz="1800" b="1" dirty="0">
                <a:solidFill>
                  <a:srgbClr val="008000"/>
                </a:solidFill>
              </a:rPr>
              <a:t>This node becomes a leaf node, and its category label is the category which most samples falling into</a:t>
            </a:r>
          </a:p>
          <a:p>
            <a:pPr lvl="2">
              <a:buFont typeface="Wingdings" panose="05000000000000000000" pitchFamily="2" charset="2"/>
              <a:buChar char="n"/>
            </a:pPr>
            <a:r>
              <a:rPr lang="en-US" altLang="zh-CN" b="1" dirty="0">
                <a:solidFill>
                  <a:srgbClr val="990000"/>
                </a:solidFill>
              </a:rPr>
              <a:t>No samples fall into a node</a:t>
            </a:r>
          </a:p>
          <a:p>
            <a:pPr lvl="3">
              <a:buFont typeface="Wingdings" panose="05000000000000000000" pitchFamily="2" charset="2"/>
              <a:buChar char="n"/>
            </a:pPr>
            <a:r>
              <a:rPr lang="en-US" altLang="zh-CN" sz="1800" b="1" dirty="0">
                <a:solidFill>
                  <a:srgbClr val="008000"/>
                </a:solidFill>
              </a:rPr>
              <a:t>This node becomes a leaf node, and its category label is the category of most samples falling into the parent node</a:t>
            </a:r>
            <a:endParaRPr lang="zh-CN" altLang="en-US" sz="1800" b="1" dirty="0">
              <a:solidFill>
                <a:srgbClr val="008000"/>
              </a:solidFill>
            </a:endParaRPr>
          </a:p>
        </p:txBody>
      </p:sp>
      <p:sp>
        <p:nvSpPr>
          <p:cNvPr id="31747" name="Footer Placeholder 3">
            <a:extLst>
              <a:ext uri="{FF2B5EF4-FFF2-40B4-BE49-F238E27FC236}">
                <a16:creationId xmlns:a16="http://schemas.microsoft.com/office/drawing/2014/main" id="{EE5C15BF-6E78-0137-B6D6-8FDC8584DB45}"/>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en-US" altLang="zh-CN"/>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52790ED1-BB2E-3BB5-8FAB-33FEC10A28BA}"/>
              </a:ext>
            </a:extLst>
          </p:cNvPr>
          <p:cNvSpPr>
            <a:spLocks noGrp="1" noChangeArrowheads="1"/>
          </p:cNvSpPr>
          <p:nvPr>
            <p:ph type="title"/>
          </p:nvPr>
        </p:nvSpPr>
        <p:spPr/>
        <p:txBody>
          <a:bodyPr/>
          <a:lstStyle/>
          <a:p>
            <a:r>
              <a:rPr lang="en-US" altLang="zh-CN">
                <a:latin typeface="Comic Sans MS" panose="030F0702030302020204" pitchFamily="66" charset="0"/>
              </a:rPr>
              <a:t>CART</a:t>
            </a:r>
            <a:endParaRPr lang="zh-CN" altLang="en-US">
              <a:latin typeface="Comic Sans MS" panose="030F0702030302020204" pitchFamily="66" charset="0"/>
            </a:endParaRPr>
          </a:p>
        </p:txBody>
      </p:sp>
      <p:sp>
        <p:nvSpPr>
          <p:cNvPr id="32770" name="Content Placeholder 2">
            <a:extLst>
              <a:ext uri="{FF2B5EF4-FFF2-40B4-BE49-F238E27FC236}">
                <a16:creationId xmlns:a16="http://schemas.microsoft.com/office/drawing/2014/main" id="{55B4751F-760C-91C4-64CA-F1014CE98073}"/>
              </a:ext>
            </a:extLst>
          </p:cNvPr>
          <p:cNvSpPr>
            <a:spLocks noGrp="1" noChangeArrowheads="1"/>
          </p:cNvSpPr>
          <p:nvPr>
            <p:ph idx="1"/>
          </p:nvPr>
        </p:nvSpPr>
        <p:spPr/>
        <p:txBody>
          <a:bodyPr/>
          <a:lstStyle/>
          <a:p>
            <a:pPr>
              <a:buFont typeface="Wingdings" panose="05000000000000000000" pitchFamily="2" charset="2"/>
              <a:buChar char="n"/>
            </a:pPr>
            <a:r>
              <a:rPr lang="en-US" altLang="zh-CN" sz="2400" b="1" dirty="0">
                <a:solidFill>
                  <a:srgbClr val="990000"/>
                </a:solidFill>
              </a:rPr>
              <a:t>Classification And Regression Tree, CART(</a:t>
            </a:r>
            <a:r>
              <a:rPr lang="zh-CN" altLang="en-US" sz="2400" b="1" dirty="0">
                <a:solidFill>
                  <a:srgbClr val="990000"/>
                </a:solidFill>
              </a:rPr>
              <a:t>分类和回归树</a:t>
            </a:r>
            <a:r>
              <a:rPr lang="en-US" altLang="zh-CN" sz="2400" b="1" dirty="0">
                <a:solidFill>
                  <a:srgbClr val="990000"/>
                </a:solidFill>
              </a:rPr>
              <a:t>)</a:t>
            </a:r>
            <a:endParaRPr lang="en-US" altLang="zh-CN" sz="2400" dirty="0"/>
          </a:p>
          <a:p>
            <a:pPr>
              <a:buFont typeface="Wingdings" panose="05000000000000000000" pitchFamily="2" charset="2"/>
              <a:buChar char="n"/>
            </a:pPr>
            <a:r>
              <a:rPr lang="en-US" altLang="zh-CN" sz="2400" dirty="0"/>
              <a:t>CART is a general tree growth algorithm framework, which involves the following problems:</a:t>
            </a:r>
          </a:p>
          <a:p>
            <a:pPr lvl="1">
              <a:buFont typeface="Wingdings" panose="05000000000000000000" pitchFamily="2" charset="2"/>
              <a:buChar char="n"/>
            </a:pPr>
            <a:r>
              <a:rPr lang="en-US" altLang="zh-CN" sz="2000" b="1" dirty="0">
                <a:solidFill>
                  <a:srgbClr val="008000"/>
                </a:solidFill>
              </a:rPr>
              <a:t>Is the value of the property binary or multivalued? How many branches can a node have?</a:t>
            </a:r>
          </a:p>
          <a:p>
            <a:pPr lvl="1">
              <a:buFont typeface="Wingdings" panose="05000000000000000000" pitchFamily="2" charset="2"/>
              <a:buChar char="n"/>
            </a:pPr>
            <a:r>
              <a:rPr lang="en-US" altLang="zh-CN" sz="2000" b="1" dirty="0">
                <a:solidFill>
                  <a:srgbClr val="008000"/>
                </a:solidFill>
              </a:rPr>
              <a:t>How to determine which attribute should be tested at a node?</a:t>
            </a:r>
          </a:p>
          <a:p>
            <a:pPr lvl="1">
              <a:buFont typeface="Wingdings" panose="05000000000000000000" pitchFamily="2" charset="2"/>
              <a:buChar char="n"/>
            </a:pPr>
            <a:r>
              <a:rPr lang="en-US" altLang="zh-CN" sz="2000" b="1" dirty="0">
                <a:solidFill>
                  <a:srgbClr val="008000"/>
                </a:solidFill>
              </a:rPr>
              <a:t>When to make a node as a leaf node?</a:t>
            </a:r>
          </a:p>
          <a:p>
            <a:pPr lvl="1">
              <a:buFont typeface="Wingdings" panose="05000000000000000000" pitchFamily="2" charset="2"/>
              <a:buChar char="n"/>
            </a:pPr>
            <a:r>
              <a:rPr lang="en-US" altLang="zh-CN" sz="2000" b="1" dirty="0">
                <a:solidFill>
                  <a:srgbClr val="008000"/>
                </a:solidFill>
              </a:rPr>
              <a:t>If the tree grows too large, how to make it smaller and simpler, that is, how to cut branches?</a:t>
            </a:r>
          </a:p>
          <a:p>
            <a:pPr lvl="1">
              <a:buFont typeface="Wingdings" panose="05000000000000000000" pitchFamily="2" charset="2"/>
              <a:buChar char="n"/>
            </a:pPr>
            <a:r>
              <a:rPr lang="en-US" altLang="zh-CN" sz="2000" b="1" dirty="0">
                <a:solidFill>
                  <a:srgbClr val="008000"/>
                </a:solidFill>
              </a:rPr>
              <a:t>If not all the samples falling into a leaf node belong to the same category, how to assign a class tag to the leaf node?</a:t>
            </a:r>
          </a:p>
        </p:txBody>
      </p:sp>
      <p:sp>
        <p:nvSpPr>
          <p:cNvPr id="32771" name="Footer Placeholder 3">
            <a:extLst>
              <a:ext uri="{FF2B5EF4-FFF2-40B4-BE49-F238E27FC236}">
                <a16:creationId xmlns:a16="http://schemas.microsoft.com/office/drawing/2014/main" id="{E0ECBC90-3F66-AA52-F580-7D59EB594F01}"/>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en-US" altLang="zh-CN"/>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a:extLst>
              <a:ext uri="{FF2B5EF4-FFF2-40B4-BE49-F238E27FC236}">
                <a16:creationId xmlns:a16="http://schemas.microsoft.com/office/drawing/2014/main" id="{7F7B62C7-D3D3-3FEC-ACE0-DB6270BACE01}"/>
              </a:ext>
            </a:extLst>
          </p:cNvPr>
          <p:cNvSpPr>
            <a:spLocks noGrp="1" noChangeArrowheads="1"/>
          </p:cNvSpPr>
          <p:nvPr>
            <p:ph type="title"/>
          </p:nvPr>
        </p:nvSpPr>
        <p:spPr/>
        <p:txBody>
          <a:bodyPr/>
          <a:lstStyle/>
          <a:p>
            <a:r>
              <a:rPr lang="en-US" altLang="zh-CN">
                <a:latin typeface="Comic Sans MS" panose="030F0702030302020204" pitchFamily="66" charset="0"/>
              </a:rPr>
              <a:t>Number of branches</a:t>
            </a:r>
            <a:endParaRPr lang="zh-CN" altLang="en-US">
              <a:latin typeface="Comic Sans MS" panose="030F0702030302020204" pitchFamily="66" charset="0"/>
            </a:endParaRPr>
          </a:p>
        </p:txBody>
      </p:sp>
      <p:sp>
        <p:nvSpPr>
          <p:cNvPr id="33794" name="Content Placeholder 2">
            <a:extLst>
              <a:ext uri="{FF2B5EF4-FFF2-40B4-BE49-F238E27FC236}">
                <a16:creationId xmlns:a16="http://schemas.microsoft.com/office/drawing/2014/main" id="{9DAB7581-B493-C724-F2FE-1B6BD7D1056F}"/>
              </a:ext>
            </a:extLst>
          </p:cNvPr>
          <p:cNvSpPr>
            <a:spLocks noGrp="1" noChangeArrowheads="1"/>
          </p:cNvSpPr>
          <p:nvPr>
            <p:ph idx="1"/>
          </p:nvPr>
        </p:nvSpPr>
        <p:spPr/>
        <p:txBody>
          <a:bodyPr/>
          <a:lstStyle/>
          <a:p>
            <a:pPr>
              <a:buFont typeface="Wingdings" panose="05000000000000000000" pitchFamily="2" charset="2"/>
              <a:buChar char="n"/>
            </a:pPr>
            <a:r>
              <a:rPr lang="en-US" altLang="zh-CN" dirty="0"/>
              <a:t>The number of branches that are divided out of the same node is referred to as the </a:t>
            </a:r>
            <a:r>
              <a:rPr lang="en-US" altLang="zh-CN" dirty="0">
                <a:solidFill>
                  <a:srgbClr val="990000"/>
                </a:solidFill>
              </a:rPr>
              <a:t>branching </a:t>
            </a:r>
            <a:r>
              <a:rPr lang="en-US" altLang="zh-CN" dirty="0" smtClean="0">
                <a:solidFill>
                  <a:srgbClr val="990000"/>
                </a:solidFill>
              </a:rPr>
              <a:t>ratio</a:t>
            </a:r>
            <a:r>
              <a:rPr lang="zh-CN" altLang="en-US" dirty="0" smtClean="0"/>
              <a:t>（</a:t>
            </a:r>
            <a:r>
              <a:rPr lang="zh-CN" altLang="en-US" b="1" dirty="0">
                <a:solidFill>
                  <a:srgbClr val="990000"/>
                </a:solidFill>
              </a:rPr>
              <a:t>分支率）</a:t>
            </a:r>
            <a:endParaRPr lang="en-US" altLang="zh-CN" dirty="0"/>
          </a:p>
          <a:p>
            <a:pPr>
              <a:buFont typeface="Wingdings" panose="05000000000000000000" pitchFamily="2" charset="2"/>
              <a:buChar char="n"/>
            </a:pPr>
            <a:r>
              <a:rPr lang="en-US" altLang="zh-CN" dirty="0"/>
              <a:t>Any decision tree can be represented by a decision tree with a branch factor of 2 ( </a:t>
            </a:r>
            <a:r>
              <a:rPr lang="en-US" altLang="zh-CN" dirty="0">
                <a:solidFill>
                  <a:srgbClr val="990000"/>
                </a:solidFill>
              </a:rPr>
              <a:t>binary tree</a:t>
            </a:r>
            <a:r>
              <a:rPr lang="en-US" altLang="zh-CN" dirty="0" smtClean="0"/>
              <a:t>)</a:t>
            </a:r>
            <a:endParaRPr lang="en-US" altLang="zh-CN" dirty="0"/>
          </a:p>
          <a:p>
            <a:pPr>
              <a:buFont typeface="Wingdings" panose="05000000000000000000" pitchFamily="2" charset="2"/>
              <a:buChar char="n"/>
            </a:pPr>
            <a:r>
              <a:rPr lang="en-US" altLang="zh-CN" dirty="0">
                <a:solidFill>
                  <a:srgbClr val="990000"/>
                </a:solidFill>
              </a:rPr>
              <a:t>Binary tree</a:t>
            </a:r>
            <a:r>
              <a:rPr lang="en-US" altLang="zh-CN" dirty="0"/>
              <a:t> is the most common form of decision tree</a:t>
            </a:r>
            <a:endParaRPr lang="zh-CN" altLang="en-US" dirty="0"/>
          </a:p>
        </p:txBody>
      </p:sp>
      <p:sp>
        <p:nvSpPr>
          <p:cNvPr id="33795" name="Footer Placeholder 3">
            <a:extLst>
              <a:ext uri="{FF2B5EF4-FFF2-40B4-BE49-F238E27FC236}">
                <a16:creationId xmlns:a16="http://schemas.microsoft.com/office/drawing/2014/main" id="{4FF4EFD3-D5AB-3899-89CC-541D737AC4AF}"/>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en-US" altLang="zh-CN"/>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a:extLst>
              <a:ext uri="{FF2B5EF4-FFF2-40B4-BE49-F238E27FC236}">
                <a16:creationId xmlns:a16="http://schemas.microsoft.com/office/drawing/2014/main" id="{00859A71-22B4-BD23-CDEF-B5CF70C74461}"/>
              </a:ext>
            </a:extLst>
          </p:cNvPr>
          <p:cNvSpPr>
            <a:spLocks noGrp="1" noChangeArrowheads="1"/>
          </p:cNvSpPr>
          <p:nvPr>
            <p:ph type="title"/>
          </p:nvPr>
        </p:nvSpPr>
        <p:spPr/>
        <p:txBody>
          <a:bodyPr/>
          <a:lstStyle/>
          <a:p>
            <a:r>
              <a:rPr lang="en-US" altLang="zh-CN">
                <a:latin typeface="Comic Sans MS" panose="030F0702030302020204" pitchFamily="66" charset="0"/>
              </a:rPr>
              <a:t>Number of branches</a:t>
            </a:r>
            <a:endParaRPr lang="zh-CN" altLang="en-US">
              <a:latin typeface="宋体" panose="02010600030101010101" pitchFamily="2" charset="-122"/>
              <a:ea typeface="宋体" panose="02010600030101010101" pitchFamily="2" charset="-122"/>
            </a:endParaRPr>
          </a:p>
        </p:txBody>
      </p:sp>
      <p:sp>
        <p:nvSpPr>
          <p:cNvPr id="34819" name="Footer Placeholder 3">
            <a:extLst>
              <a:ext uri="{FF2B5EF4-FFF2-40B4-BE49-F238E27FC236}">
                <a16:creationId xmlns:a16="http://schemas.microsoft.com/office/drawing/2014/main" id="{257A9433-FEA2-C7D0-EBBE-2CF082F19929}"/>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en-US" altLang="zh-CN"/>
          </a:p>
        </p:txBody>
      </p:sp>
      <p:pic>
        <p:nvPicPr>
          <p:cNvPr id="34820" name="Picture 5">
            <a:extLst>
              <a:ext uri="{FF2B5EF4-FFF2-40B4-BE49-F238E27FC236}">
                <a16:creationId xmlns:a16="http://schemas.microsoft.com/office/drawing/2014/main" id="{8D0B35C2-26E1-DB31-21FF-C23CD2375F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5126" y="1428751"/>
            <a:ext cx="8920163" cy="447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a:extLst>
              <a:ext uri="{FF2B5EF4-FFF2-40B4-BE49-F238E27FC236}">
                <a16:creationId xmlns:a16="http://schemas.microsoft.com/office/drawing/2014/main" id="{D4761A1A-2612-8150-E411-121679F9B09A}"/>
              </a:ext>
            </a:extLst>
          </p:cNvPr>
          <p:cNvSpPr>
            <a:spLocks noGrp="1" noChangeArrowheads="1"/>
          </p:cNvSpPr>
          <p:nvPr>
            <p:ph type="title"/>
          </p:nvPr>
        </p:nvSpPr>
        <p:spPr/>
        <p:txBody>
          <a:bodyPr/>
          <a:lstStyle/>
          <a:p>
            <a:r>
              <a:rPr lang="en-US" altLang="zh-CN">
                <a:latin typeface="Comic Sans MS" panose="030F0702030302020204" pitchFamily="66" charset="0"/>
              </a:rPr>
              <a:t>Number of branches</a:t>
            </a:r>
            <a:endParaRPr lang="zh-CN" altLang="en-US">
              <a:latin typeface="宋体" panose="02010600030101010101" pitchFamily="2" charset="-122"/>
              <a:ea typeface="宋体" panose="02010600030101010101" pitchFamily="2" charset="-122"/>
            </a:endParaRPr>
          </a:p>
        </p:txBody>
      </p:sp>
      <p:sp>
        <p:nvSpPr>
          <p:cNvPr id="35843" name="Footer Placeholder 3">
            <a:extLst>
              <a:ext uri="{FF2B5EF4-FFF2-40B4-BE49-F238E27FC236}">
                <a16:creationId xmlns:a16="http://schemas.microsoft.com/office/drawing/2014/main" id="{70A68B02-9700-F64C-7F6F-21E50A5746EB}"/>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en-US" altLang="zh-CN"/>
          </a:p>
        </p:txBody>
      </p:sp>
      <p:pic>
        <p:nvPicPr>
          <p:cNvPr id="35844" name="Picture 2">
            <a:extLst>
              <a:ext uri="{FF2B5EF4-FFF2-40B4-BE49-F238E27FC236}">
                <a16:creationId xmlns:a16="http://schemas.microsoft.com/office/drawing/2014/main" id="{FE414667-9615-8EA2-FDF4-8911EAD042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951" y="1108076"/>
            <a:ext cx="8964613" cy="570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a:extLst>
              <a:ext uri="{FF2B5EF4-FFF2-40B4-BE49-F238E27FC236}">
                <a16:creationId xmlns:a16="http://schemas.microsoft.com/office/drawing/2014/main" id="{070B373E-4F40-426D-FEFB-9BCF7BC36AE0}"/>
              </a:ext>
            </a:extLst>
          </p:cNvPr>
          <p:cNvSpPr>
            <a:spLocks noGrp="1" noChangeArrowheads="1"/>
          </p:cNvSpPr>
          <p:nvPr>
            <p:ph type="title"/>
          </p:nvPr>
        </p:nvSpPr>
        <p:spPr/>
        <p:txBody>
          <a:bodyPr/>
          <a:lstStyle/>
          <a:p>
            <a:r>
              <a:rPr lang="en-US" altLang="zh-CN">
                <a:latin typeface="Comic Sans MS" panose="030F0702030302020204" pitchFamily="66" charset="0"/>
              </a:rPr>
              <a:t>Selection of tests</a:t>
            </a:r>
            <a:endParaRPr lang="zh-CN" altLang="en-US">
              <a:latin typeface="Comic Sans MS" panose="030F0702030302020204" pitchFamily="66" charset="0"/>
            </a:endParaRPr>
          </a:p>
        </p:txBody>
      </p:sp>
      <p:sp>
        <p:nvSpPr>
          <p:cNvPr id="36866" name="Content Placeholder 2">
            <a:extLst>
              <a:ext uri="{FF2B5EF4-FFF2-40B4-BE49-F238E27FC236}">
                <a16:creationId xmlns:a16="http://schemas.microsoft.com/office/drawing/2014/main" id="{7A57A6CA-E45F-BFED-9018-7DE7FF1E1CC8}"/>
              </a:ext>
            </a:extLst>
          </p:cNvPr>
          <p:cNvSpPr>
            <a:spLocks noGrp="1" noChangeArrowheads="1"/>
          </p:cNvSpPr>
          <p:nvPr>
            <p:ph idx="1"/>
          </p:nvPr>
        </p:nvSpPr>
        <p:spPr/>
        <p:txBody>
          <a:bodyPr/>
          <a:lstStyle/>
          <a:p>
            <a:pPr>
              <a:buFont typeface="Wingdings" panose="05000000000000000000" pitchFamily="2" charset="2"/>
              <a:buChar char="n"/>
            </a:pPr>
            <a:r>
              <a:rPr lang="en-US" altLang="zh-CN" dirty="0"/>
              <a:t>One of the core issues in decision tree design</a:t>
            </a:r>
            <a:endParaRPr lang="zh-CN" altLang="en-US" dirty="0"/>
          </a:p>
          <a:p>
            <a:pPr>
              <a:buFont typeface="Wingdings" panose="05000000000000000000" pitchFamily="2" charset="2"/>
              <a:buChar char="n"/>
            </a:pPr>
            <a:r>
              <a:rPr lang="en-US" altLang="zh-CN" dirty="0"/>
              <a:t>Basic idea:</a:t>
            </a:r>
            <a:r>
              <a:rPr lang="zh-CN" altLang="en-US" dirty="0"/>
              <a:t/>
            </a:r>
            <a:br>
              <a:rPr lang="zh-CN" altLang="en-US" dirty="0"/>
            </a:br>
            <a:r>
              <a:rPr lang="en-US" altLang="zh-CN" b="1" dirty="0">
                <a:solidFill>
                  <a:srgbClr val="FF0000"/>
                </a:solidFill>
              </a:rPr>
              <a:t>Make the data of subsequent nodes as "pure" as possible</a:t>
            </a:r>
            <a:endParaRPr lang="zh-CN" altLang="en-US" b="1" dirty="0">
              <a:solidFill>
                <a:srgbClr val="FF0000"/>
              </a:solidFill>
            </a:endParaRPr>
          </a:p>
          <a:p>
            <a:pPr>
              <a:buFont typeface="Wingdings" panose="05000000000000000000" pitchFamily="2" charset="2"/>
              <a:buChar char="n"/>
            </a:pPr>
            <a:r>
              <a:rPr lang="en-US" altLang="zh-CN" dirty="0">
                <a:solidFill>
                  <a:srgbClr val="990000"/>
                </a:solidFill>
              </a:rPr>
              <a:t>Impurity</a:t>
            </a:r>
            <a:r>
              <a:rPr lang="en-US" altLang="zh-CN" dirty="0"/>
              <a:t> of node N </a:t>
            </a:r>
            <a:r>
              <a:rPr lang="zh-CN" altLang="en-US" dirty="0"/>
              <a:t>（</a:t>
            </a:r>
            <a:r>
              <a:rPr lang="zh-CN" altLang="en-US" b="1" dirty="0">
                <a:solidFill>
                  <a:srgbClr val="990000"/>
                </a:solidFill>
              </a:rPr>
              <a:t>不纯度</a:t>
            </a:r>
            <a:r>
              <a:rPr lang="zh-CN" altLang="en-US" dirty="0"/>
              <a:t>）</a:t>
            </a:r>
            <a:r>
              <a:rPr lang="en-US" altLang="zh-CN" dirty="0" err="1"/>
              <a:t>i</a:t>
            </a:r>
            <a:r>
              <a:rPr lang="en-US" altLang="zh-CN" dirty="0"/>
              <a:t>(N)</a:t>
            </a:r>
            <a:endParaRPr lang="zh-CN" altLang="en-US" dirty="0"/>
          </a:p>
          <a:p>
            <a:pPr lvl="1">
              <a:lnSpc>
                <a:spcPct val="150000"/>
              </a:lnSpc>
              <a:buFont typeface="Wingdings" panose="05000000000000000000" pitchFamily="2" charset="2"/>
              <a:buChar char="n"/>
            </a:pPr>
            <a:r>
              <a:rPr lang="en-US" altLang="zh-CN" dirty="0"/>
              <a:t>When all patterns on N nodes come from the same category, </a:t>
            </a:r>
            <a:r>
              <a:rPr lang="en-US" altLang="zh-CN" dirty="0" err="1"/>
              <a:t>i</a:t>
            </a:r>
            <a:r>
              <a:rPr lang="en-US" altLang="zh-CN" dirty="0"/>
              <a:t>(N)=0</a:t>
            </a:r>
            <a:r>
              <a:rPr lang="zh-CN" altLang="en-US" dirty="0"/>
              <a:t>；</a:t>
            </a:r>
          </a:p>
          <a:p>
            <a:pPr lvl="1">
              <a:lnSpc>
                <a:spcPct val="150000"/>
              </a:lnSpc>
              <a:buFont typeface="Wingdings" panose="05000000000000000000" pitchFamily="2" charset="2"/>
              <a:buChar char="n"/>
            </a:pPr>
            <a:r>
              <a:rPr lang="en-US" altLang="zh-CN" dirty="0"/>
              <a:t>When the pattern classes on N nodes are evenly distributed </a:t>
            </a:r>
            <a:r>
              <a:rPr lang="zh-CN" altLang="en-US" dirty="0"/>
              <a:t>，</a:t>
            </a:r>
            <a:r>
              <a:rPr lang="en-US" altLang="zh-CN" dirty="0" err="1"/>
              <a:t>i</a:t>
            </a:r>
            <a:r>
              <a:rPr lang="en-US" altLang="zh-CN" dirty="0"/>
              <a:t>(N)</a:t>
            </a:r>
            <a:r>
              <a:rPr lang="zh-CN" altLang="en-US" dirty="0"/>
              <a:t> </a:t>
            </a:r>
            <a:r>
              <a:rPr lang="en-US" altLang="zh-CN" dirty="0"/>
              <a:t>should be large</a:t>
            </a:r>
            <a:endParaRPr lang="zh-CN" altLang="en-US" dirty="0"/>
          </a:p>
        </p:txBody>
      </p:sp>
      <p:sp>
        <p:nvSpPr>
          <p:cNvPr id="36867" name="Footer Placeholder 3">
            <a:extLst>
              <a:ext uri="{FF2B5EF4-FFF2-40B4-BE49-F238E27FC236}">
                <a16:creationId xmlns:a16="http://schemas.microsoft.com/office/drawing/2014/main" id="{85D2CD57-3B32-F17C-A0E3-37E3FEF91FB1}"/>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en-US" altLang="zh-CN"/>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03D01299-8FFA-3EE4-3E12-93596A6D11AB}"/>
              </a:ext>
            </a:extLst>
          </p:cNvPr>
          <p:cNvSpPr>
            <a:spLocks noGrp="1" noChangeArrowheads="1"/>
          </p:cNvSpPr>
          <p:nvPr>
            <p:ph type="title"/>
          </p:nvPr>
        </p:nvSpPr>
        <p:spPr/>
        <p:txBody>
          <a:bodyPr/>
          <a:lstStyle/>
          <a:p>
            <a:r>
              <a:rPr lang="en-US" altLang="zh-CN">
                <a:latin typeface="Comic Sans MS" panose="030F0702030302020204" pitchFamily="66" charset="0"/>
              </a:rPr>
              <a:t>Selection of tests</a:t>
            </a:r>
            <a:endParaRPr lang="zh-CN" altLang="en-US">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7890" name="Rectangle 3">
                <a:extLst>
                  <a:ext uri="{FF2B5EF4-FFF2-40B4-BE49-F238E27FC236}">
                    <a16:creationId xmlns:a16="http://schemas.microsoft.com/office/drawing/2014/main" id="{D960D6BB-945C-9690-AF9F-E63573B736C9}"/>
                  </a:ext>
                </a:extLst>
              </p:cNvPr>
              <p:cNvSpPr>
                <a:spLocks noGrp="1" noChangeArrowheads="1"/>
              </p:cNvSpPr>
              <p:nvPr>
                <p:ph idx="1"/>
              </p:nvPr>
            </p:nvSpPr>
            <p:spPr/>
            <p:txBody>
              <a:bodyPr/>
              <a:lstStyle/>
              <a:p>
                <a:pPr>
                  <a:buFont typeface="Wingdings" panose="05000000000000000000" pitchFamily="2" charset="2"/>
                  <a:buChar char="n"/>
                </a:pPr>
                <a:r>
                  <a:rPr lang="en-US" altLang="zh-CN" dirty="0"/>
                  <a:t>Common impurity metric</a:t>
                </a:r>
                <a:endParaRPr lang="zh-CN" altLang="en-US" dirty="0"/>
              </a:p>
              <a:p>
                <a:pPr lvl="1">
                  <a:buFont typeface="Wingdings" panose="05000000000000000000" pitchFamily="2" charset="2"/>
                  <a:buChar char="n"/>
                </a:pPr>
                <a:r>
                  <a:rPr lang="en-US" altLang="zh-CN" b="1" dirty="0" smtClean="0">
                    <a:solidFill>
                      <a:srgbClr val="990000"/>
                    </a:solidFill>
                  </a:rPr>
                  <a:t>Entropy </a:t>
                </a:r>
                <a:r>
                  <a:rPr lang="en-US" altLang="zh-CN" b="1" dirty="0">
                    <a:solidFill>
                      <a:srgbClr val="990000"/>
                    </a:solidFill>
                  </a:rPr>
                  <a:t>impurity </a:t>
                </a:r>
                <a:r>
                  <a:rPr lang="zh-CN" altLang="en-US" b="1" dirty="0">
                    <a:solidFill>
                      <a:srgbClr val="990000"/>
                    </a:solidFill>
                  </a:rPr>
                  <a:t>（熵不纯度）</a:t>
                </a:r>
                <a:endParaRPr lang="en-US" altLang="zh-CN" dirty="0"/>
              </a:p>
              <a:p>
                <a:pPr marL="457200" lvl="1" indent="0">
                  <a:buNone/>
                </a:pPr>
                <a14:m>
                  <m:oMathPara xmlns:m="http://schemas.openxmlformats.org/officeDocument/2006/math">
                    <m:oMathParaPr>
                      <m:jc m:val="left"/>
                    </m:oMathParaPr>
                    <m:oMath xmlns:m="http://schemas.openxmlformats.org/officeDocument/2006/math">
                      <m:r>
                        <a:rPr lang="en-US" altLang="zh-CN" sz="2000" b="0" i="1" smtClean="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2000" i="1" smtClean="0">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smtClean="0">
                          <a:effectLst/>
                          <a:latin typeface="Cambria Math" panose="02040503050406030204" pitchFamily="18" charset="0"/>
                          <a:ea typeface="宋体" panose="02010600030101010101" pitchFamily="2" charset="-122"/>
                          <a:cs typeface="Times New Roman" panose="02020603050405020304" pitchFamily="18" charset="0"/>
                        </a:rPr>
                        <m:t>𝑁</m:t>
                      </m:r>
                      <m:r>
                        <a:rPr lang="en-US" altLang="zh-CN" sz="2000" i="1" smtClean="0">
                          <a:effectLst/>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grow m:val="on"/>
                          <m:supHide m:val="on"/>
                          <m:ctrlPr>
                            <a:rPr lang="zh-CN" altLang="zh-CN" sz="2000" i="1">
                              <a:effectLst/>
                              <a:latin typeface="Cambria Math" panose="02040503050406030204" pitchFamily="18" charset="0"/>
                              <a:ea typeface="Cambria Math" panose="02040503050406030204" pitchFamily="18" charset="0"/>
                            </a:rPr>
                          </m:ctrlPr>
                        </m:naryPr>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𝑗</m:t>
                          </m:r>
                        </m:sub>
                        <m:sup/>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 </m:t>
                          </m:r>
                        </m:e>
                      </m:nary>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𝑃</m:t>
                      </m:r>
                      <m:d>
                        <m:dPr>
                          <m:ctrlPr>
                            <a:rPr lang="zh-CN" altLang="zh-CN" sz="2000" i="1">
                              <a:effectLst/>
                              <a:latin typeface="Cambria Math" panose="02040503050406030204" pitchFamily="18" charset="0"/>
                              <a:ea typeface="Cambria Math" panose="02040503050406030204" pitchFamily="18" charset="0"/>
                            </a:rPr>
                          </m:ctrlPr>
                        </m:dPr>
                        <m:e>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𝜔</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𝑗</m:t>
                              </m:r>
                            </m:sub>
                          </m:sSub>
                        </m:e>
                      </m:d>
                      <m:sSub>
                        <m:sSubPr>
                          <m:ctrlPr>
                            <a:rPr lang="zh-CN" altLang="zh-CN" sz="2000" i="1">
                              <a:effectLst/>
                              <a:latin typeface="Cambria Math" panose="02040503050406030204" pitchFamily="18" charset="0"/>
                              <a:ea typeface="Cambria Math" panose="02040503050406030204" pitchFamily="18" charset="0"/>
                            </a:rPr>
                          </m:ctrlPr>
                        </m:sSubPr>
                        <m:e>
                          <m:r>
                            <m:rPr>
                              <m:sty m:val="p"/>
                            </m:rPr>
                            <a:rPr lang="en-US" altLang="zh-CN" sz="2000">
                              <a:effectLst/>
                              <a:latin typeface="Cambria Math" panose="02040503050406030204" pitchFamily="18" charset="0"/>
                              <a:ea typeface="宋体" panose="02010600030101010101" pitchFamily="2" charset="-122"/>
                              <a:cs typeface="Times New Roman" panose="02020603050405020304" pitchFamily="18" charset="0"/>
                            </a:rPr>
                            <m:t>log</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𝑃</m:t>
                      </m:r>
                      <m:d>
                        <m:dPr>
                          <m:ctrlPr>
                            <a:rPr lang="zh-CN" altLang="zh-CN" sz="2000" i="1">
                              <a:effectLst/>
                              <a:latin typeface="Cambria Math" panose="02040503050406030204" pitchFamily="18" charset="0"/>
                              <a:ea typeface="Cambria Math" panose="02040503050406030204" pitchFamily="18" charset="0"/>
                            </a:rPr>
                          </m:ctrlPr>
                        </m:dPr>
                        <m:e>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𝜔</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𝑗</m:t>
                              </m:r>
                            </m:sub>
                          </m:sSub>
                        </m:e>
                      </m:d>
                    </m:oMath>
                  </m:oMathPara>
                </a14:m>
                <a:endParaRPr lang="en-US" altLang="zh-CN" sz="2000" b="1" dirty="0">
                  <a:solidFill>
                    <a:srgbClr val="990000"/>
                  </a:solidFill>
                </a:endParaRPr>
              </a:p>
              <a:p>
                <a:pPr lvl="1">
                  <a:buFont typeface="Wingdings" panose="05000000000000000000" pitchFamily="2" charset="2"/>
                  <a:buChar char="n"/>
                </a:pPr>
                <a:r>
                  <a:rPr lang="en-US" altLang="zh-CN" b="1" dirty="0">
                    <a:solidFill>
                      <a:srgbClr val="990000"/>
                    </a:solidFill>
                  </a:rPr>
                  <a:t>Gini</a:t>
                </a:r>
                <a:r>
                  <a:rPr lang="zh-CN" altLang="en-US" b="1" dirty="0">
                    <a:solidFill>
                      <a:srgbClr val="990000"/>
                    </a:solidFill>
                  </a:rPr>
                  <a:t> </a:t>
                </a:r>
                <a:r>
                  <a:rPr lang="en-US" altLang="zh-CN" b="1" dirty="0">
                    <a:solidFill>
                      <a:srgbClr val="990000"/>
                    </a:solidFill>
                  </a:rPr>
                  <a:t>impurity</a:t>
                </a:r>
                <a:endParaRPr lang="zh-CN" altLang="en-US" b="1" dirty="0">
                  <a:solidFill>
                    <a:srgbClr val="990000"/>
                  </a:solidFill>
                </a:endParaRPr>
              </a:p>
              <a:p>
                <a:pPr marL="457200" lvl="1" indent="0">
                  <a:buNone/>
                </a:pPr>
                <a14:m>
                  <m:oMathPara xmlns:m="http://schemas.openxmlformats.org/officeDocument/2006/math">
                    <m:oMathParaPr>
                      <m:jc m:val="left"/>
                    </m:oMathParaPr>
                    <m:oMath xmlns:m="http://schemas.openxmlformats.org/officeDocument/2006/math">
                      <m:r>
                        <a:rPr lang="en-US" altLang="zh-CN" sz="2000" b="0" i="1" smtClean="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2000" i="1" smtClean="0">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smtClean="0">
                          <a:effectLst/>
                          <a:latin typeface="Cambria Math" panose="02040503050406030204" pitchFamily="18" charset="0"/>
                          <a:ea typeface="宋体" panose="02010600030101010101" pitchFamily="2" charset="-122"/>
                          <a:cs typeface="Times New Roman" panose="02020603050405020304" pitchFamily="18" charset="0"/>
                        </a:rPr>
                        <m:t>𝑁</m:t>
                      </m:r>
                      <m:r>
                        <a:rPr lang="en-US" altLang="zh-CN" sz="2000" i="1" smtClean="0">
                          <a:effectLst/>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grow m:val="on"/>
                          <m:supHide m:val="on"/>
                          <m:ctrlPr>
                            <a:rPr lang="zh-CN" altLang="zh-CN" sz="2000" i="1">
                              <a:effectLst/>
                              <a:latin typeface="Cambria Math" panose="02040503050406030204" pitchFamily="18" charset="0"/>
                              <a:ea typeface="Cambria Math" panose="02040503050406030204" pitchFamily="18" charset="0"/>
                            </a:rPr>
                          </m:ctrlPr>
                        </m:naryPr>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𝑗</m:t>
                          </m:r>
                        </m:sub>
                        <m:sup/>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 </m:t>
                          </m:r>
                        </m:e>
                      </m:nary>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𝑃</m:t>
                      </m:r>
                      <m:d>
                        <m:dPr>
                          <m:ctrlPr>
                            <a:rPr lang="zh-CN" altLang="zh-CN" sz="2000" i="1">
                              <a:effectLst/>
                              <a:latin typeface="Cambria Math" panose="02040503050406030204" pitchFamily="18" charset="0"/>
                              <a:ea typeface="Cambria Math" panose="02040503050406030204" pitchFamily="18" charset="0"/>
                            </a:rPr>
                          </m:ctrlPr>
                        </m:dPr>
                        <m:e>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𝜔</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𝑖</m:t>
                              </m:r>
                            </m:sub>
                          </m:sSub>
                        </m:e>
                      </m:d>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𝑃</m:t>
                      </m:r>
                      <m:d>
                        <m:dPr>
                          <m:ctrlPr>
                            <a:rPr lang="zh-CN" altLang="zh-CN" sz="2000" i="1">
                              <a:effectLst/>
                              <a:latin typeface="Cambria Math" panose="02040503050406030204" pitchFamily="18" charset="0"/>
                              <a:ea typeface="Cambria Math" panose="02040503050406030204" pitchFamily="18" charset="0"/>
                            </a:rPr>
                          </m:ctrlPr>
                        </m:dPr>
                        <m:e>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𝜔</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𝑗</m:t>
                              </m:r>
                            </m:sub>
                          </m:sSub>
                        </m:e>
                      </m:d>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=1−</m:t>
                      </m:r>
                      <m:nary>
                        <m:naryPr>
                          <m:chr m:val="∑"/>
                          <m:limLoc m:val="undOvr"/>
                          <m:grow m:val="on"/>
                          <m:supHide m:val="on"/>
                          <m:ctrlPr>
                            <a:rPr lang="zh-CN" altLang="zh-CN" sz="2000" i="1">
                              <a:effectLst/>
                              <a:latin typeface="Cambria Math" panose="02040503050406030204" pitchFamily="18" charset="0"/>
                              <a:ea typeface="Cambria Math" panose="02040503050406030204" pitchFamily="18" charset="0"/>
                            </a:rPr>
                          </m:ctrlPr>
                        </m:naryPr>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𝑗</m:t>
                          </m:r>
                        </m:sub>
                        <m:sup/>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 </m:t>
                          </m:r>
                        </m:e>
                      </m:nary>
                      <m:sSup>
                        <m:sSupPr>
                          <m:ctrlPr>
                            <a:rPr lang="zh-CN" altLang="zh-CN" sz="2000" i="1">
                              <a:effectLst/>
                              <a:latin typeface="Cambria Math" panose="02040503050406030204" pitchFamily="18" charset="0"/>
                              <a:ea typeface="Cambria Math" panose="02040503050406030204" pitchFamily="18" charset="0"/>
                            </a:rPr>
                          </m:ctrlPr>
                        </m:sSup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𝑃</m:t>
                          </m:r>
                        </m:e>
                        <m:sup>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2</m:t>
                          </m:r>
                        </m:sup>
                      </m:sSup>
                      <m:d>
                        <m:dPr>
                          <m:ctrlPr>
                            <a:rPr lang="zh-CN" altLang="zh-CN" sz="2000" i="1">
                              <a:effectLst/>
                              <a:latin typeface="Cambria Math" panose="02040503050406030204" pitchFamily="18" charset="0"/>
                              <a:ea typeface="Cambria Math" panose="02040503050406030204" pitchFamily="18" charset="0"/>
                            </a:rPr>
                          </m:ctrlPr>
                        </m:dPr>
                        <m:e>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𝜔</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𝑗</m:t>
                              </m:r>
                            </m:sub>
                          </m:sSub>
                        </m:e>
                      </m:d>
                    </m:oMath>
                  </m:oMathPara>
                </a14:m>
                <a:endParaRPr lang="zh-CN" altLang="en-US" sz="2000" dirty="0"/>
              </a:p>
              <a:p>
                <a:pPr lvl="1">
                  <a:buFont typeface="Wingdings" panose="05000000000000000000" pitchFamily="2" charset="2"/>
                  <a:buChar char="n"/>
                </a:pPr>
                <a:r>
                  <a:rPr lang="en-US" altLang="zh-CN" b="1" dirty="0">
                    <a:solidFill>
                      <a:srgbClr val="990000"/>
                    </a:solidFill>
                  </a:rPr>
                  <a:t>Misclassification impurity</a:t>
                </a:r>
              </a:p>
              <a:p>
                <a:pPr marL="457200" lvl="1" indent="0">
                  <a:buNone/>
                </a:pPr>
                <a14:m>
                  <m:oMathPara xmlns:m="http://schemas.openxmlformats.org/officeDocument/2006/math">
                    <m:oMathParaPr>
                      <m:jc m:val="left"/>
                    </m:oMathParaPr>
                    <m:oMath xmlns:m="http://schemas.openxmlformats.org/officeDocument/2006/math">
                      <m:r>
                        <a:rPr lang="en-US" altLang="zh-CN" sz="2000" b="0" i="1" smtClean="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2000" i="1" smtClean="0">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smtClean="0">
                          <a:effectLst/>
                          <a:latin typeface="Cambria Math" panose="02040503050406030204" pitchFamily="18" charset="0"/>
                          <a:ea typeface="宋体" panose="02010600030101010101" pitchFamily="2" charset="-122"/>
                          <a:cs typeface="Times New Roman" panose="02020603050405020304" pitchFamily="18" charset="0"/>
                        </a:rPr>
                        <m:t>𝑁</m:t>
                      </m:r>
                      <m:r>
                        <a:rPr lang="en-US" altLang="zh-CN" sz="2000" i="1" smtClean="0">
                          <a:effectLst/>
                          <a:latin typeface="Cambria Math" panose="02040503050406030204" pitchFamily="18" charset="0"/>
                          <a:ea typeface="宋体" panose="02010600030101010101" pitchFamily="2" charset="-122"/>
                          <a:cs typeface="Times New Roman" panose="02020603050405020304" pitchFamily="18" charset="0"/>
                        </a:rPr>
                        <m:t>)=1−</m:t>
                      </m:r>
                      <m:limLow>
                        <m:limLowPr>
                          <m:ctrlPr>
                            <a:rPr lang="zh-CN" altLang="zh-CN" sz="2000" i="1">
                              <a:effectLst/>
                              <a:latin typeface="Cambria Math" panose="02040503050406030204" pitchFamily="18" charset="0"/>
                              <a:ea typeface="Cambria Math" panose="02040503050406030204" pitchFamily="18" charset="0"/>
                            </a:rPr>
                          </m:ctrlPr>
                        </m:limLow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𝑚𝑎𝑥</m:t>
                          </m:r>
                        </m:e>
                        <m:lim>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𝑗</m:t>
                          </m:r>
                        </m:lim>
                      </m:limLow>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𝑃</m:t>
                      </m:r>
                      <m:d>
                        <m:dPr>
                          <m:ctrlPr>
                            <a:rPr lang="zh-CN" altLang="zh-CN" sz="2000" i="1">
                              <a:effectLst/>
                              <a:latin typeface="Cambria Math" panose="02040503050406030204" pitchFamily="18" charset="0"/>
                              <a:ea typeface="Cambria Math" panose="02040503050406030204" pitchFamily="18" charset="0"/>
                            </a:rPr>
                          </m:ctrlPr>
                        </m:dPr>
                        <m:e>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𝜔</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𝑗</m:t>
                              </m:r>
                            </m:sub>
                          </m:sSub>
                        </m:e>
                      </m:d>
                    </m:oMath>
                  </m:oMathPara>
                </a14:m>
                <a:endParaRPr lang="en-US" altLang="zh-CN" sz="2000" b="1" dirty="0">
                  <a:solidFill>
                    <a:srgbClr val="990000"/>
                  </a:solidFill>
                </a:endParaRPr>
              </a:p>
            </p:txBody>
          </p:sp>
        </mc:Choice>
        <mc:Fallback xmlns="">
          <p:sp>
            <p:nvSpPr>
              <p:cNvPr id="37890" name="Rectangle 3">
                <a:extLst>
                  <a:ext uri="{FF2B5EF4-FFF2-40B4-BE49-F238E27FC236}">
                    <a16:creationId xmlns:a16="http://schemas.microsoft.com/office/drawing/2014/main" id="{D960D6BB-945C-9690-AF9F-E63573B736C9}"/>
                  </a:ext>
                </a:extLst>
              </p:cNvPr>
              <p:cNvSpPr>
                <a:spLocks noGrp="1" noRot="1" noChangeAspect="1" noMove="1" noResize="1" noEditPoints="1" noAdjustHandles="1" noChangeArrowheads="1" noChangeShapeType="1" noTextEdit="1"/>
              </p:cNvSpPr>
              <p:nvPr>
                <p:ph idx="1"/>
              </p:nvPr>
            </p:nvSpPr>
            <p:spPr>
              <a:blipFill>
                <a:blip r:embed="rId2"/>
                <a:stretch>
                  <a:fillRect l="-994" t="-1253"/>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430E2C23-D329-CF45-7662-1C8BDD88204B}"/>
              </a:ext>
            </a:extLst>
          </p:cNvPr>
          <p:cNvSpPr txBox="1">
            <a:spLocks noRot="1" noChangeAspect="1" noMove="1" noResize="1" noEditPoints="1" noAdjustHandles="1" noChangeArrowheads="1" noChangeShapeType="1" noTextEdit="1"/>
          </p:cNvSpPr>
          <p:nvPr/>
        </p:nvSpPr>
        <p:spPr>
          <a:xfrm>
            <a:off x="6571868" y="2347912"/>
            <a:ext cx="3599188" cy="539635"/>
          </a:xfrm>
          <a:prstGeom prst="rect">
            <a:avLst/>
          </a:prstGeom>
          <a:blipFill>
            <a:blip r:embed="rId3"/>
            <a:stretch>
              <a:fillRect b="-4494"/>
            </a:stretch>
          </a:blipFill>
        </p:spPr>
        <p:txBody>
          <a:bodyPr/>
          <a:lstStyle/>
          <a:p>
            <a:pPr eaLnBrk="0" hangingPunct="0"/>
            <a:r>
              <a:rPr lang="zh-CN" altLang="en-US" noProof="1">
                <a:noFill/>
              </a:rPr>
              <a:t> </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89EE081F-8B16-E743-7EA7-A812CDA66C30}"/>
              </a:ext>
            </a:extLst>
          </p:cNvPr>
          <p:cNvSpPr>
            <a:spLocks noGrp="1" noChangeArrowheads="1"/>
          </p:cNvSpPr>
          <p:nvPr>
            <p:ph type="title"/>
          </p:nvPr>
        </p:nvSpPr>
        <p:spPr/>
        <p:txBody>
          <a:bodyPr/>
          <a:lstStyle/>
          <a:p>
            <a:r>
              <a:rPr lang="en-US" altLang="zh-CN">
                <a:latin typeface="Comic Sans MS" panose="030F0702030302020204" pitchFamily="66" charset="0"/>
              </a:rPr>
              <a:t>Selection of tests</a:t>
            </a:r>
            <a:endParaRPr lang="zh-CN" altLang="en-US">
              <a:latin typeface="宋体" panose="02010600030101010101" pitchFamily="2" charset="-122"/>
              <a:ea typeface="宋体" panose="02010600030101010101" pitchFamily="2" charset="-122"/>
            </a:endParaRPr>
          </a:p>
        </p:txBody>
      </p:sp>
      <p:sp>
        <p:nvSpPr>
          <p:cNvPr id="38914" name="Rectangle 3">
            <a:extLst>
              <a:ext uri="{FF2B5EF4-FFF2-40B4-BE49-F238E27FC236}">
                <a16:creationId xmlns:a16="http://schemas.microsoft.com/office/drawing/2014/main" id="{4AB48B1B-B823-88D1-A968-631F35FFEAD4}"/>
              </a:ext>
            </a:extLst>
          </p:cNvPr>
          <p:cNvSpPr>
            <a:spLocks noGrp="1" noChangeArrowheads="1"/>
          </p:cNvSpPr>
          <p:nvPr>
            <p:ph idx="1"/>
          </p:nvPr>
        </p:nvSpPr>
        <p:spPr/>
        <p:txBody>
          <a:bodyPr/>
          <a:lstStyle/>
          <a:p>
            <a:pPr>
              <a:buFont typeface="Wingdings" panose="05000000000000000000" pitchFamily="2" charset="2"/>
              <a:buChar char="n"/>
            </a:pPr>
            <a:r>
              <a:rPr lang="en-US" altLang="zh-CN" dirty="0"/>
              <a:t>Common impurity metric</a:t>
            </a:r>
            <a:endParaRPr lang="zh-CN" altLang="en-US" dirty="0"/>
          </a:p>
          <a:p>
            <a:pPr lvl="2"/>
            <a:endParaRPr lang="zh-CN" altLang="en-US" dirty="0"/>
          </a:p>
        </p:txBody>
      </p:sp>
      <p:pic>
        <p:nvPicPr>
          <p:cNvPr id="38915" name="Picture 9">
            <a:extLst>
              <a:ext uri="{FF2B5EF4-FFF2-40B4-BE49-F238E27FC236}">
                <a16:creationId xmlns:a16="http://schemas.microsoft.com/office/drawing/2014/main" id="{D4E18DE6-178E-928B-6D81-80ADBB5B8C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2538" y="2349501"/>
            <a:ext cx="4984750" cy="377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19DB6EF1-D720-25F2-31A9-37AD9AA549F9}"/>
              </a:ext>
            </a:extLst>
          </p:cNvPr>
          <p:cNvSpPr>
            <a:spLocks noGrp="1" noChangeArrowheads="1"/>
          </p:cNvSpPr>
          <p:nvPr>
            <p:ph type="title"/>
          </p:nvPr>
        </p:nvSpPr>
        <p:spPr/>
        <p:txBody>
          <a:bodyPr/>
          <a:lstStyle/>
          <a:p>
            <a:r>
              <a:rPr lang="en-US" altLang="zh-CN">
                <a:latin typeface="Comic Sans MS" panose="030F0702030302020204" pitchFamily="66" charset="0"/>
              </a:rPr>
              <a:t>Selection of tests</a:t>
            </a:r>
            <a:endParaRPr lang="zh-CN" altLang="en-US">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9938" name="Rectangle 3">
                <a:extLst>
                  <a:ext uri="{FF2B5EF4-FFF2-40B4-BE49-F238E27FC236}">
                    <a16:creationId xmlns:a16="http://schemas.microsoft.com/office/drawing/2014/main" id="{4BC3753C-9A62-8AF8-D4F7-52C7ABAF5257}"/>
                  </a:ext>
                </a:extLst>
              </p:cNvPr>
              <p:cNvSpPr>
                <a:spLocks noGrp="1" noChangeArrowheads="1"/>
              </p:cNvSpPr>
              <p:nvPr>
                <p:ph idx="1"/>
              </p:nvPr>
            </p:nvSpPr>
            <p:spPr>
              <a:xfrm>
                <a:off x="911424" y="969528"/>
                <a:ext cx="11040533" cy="5351462"/>
              </a:xfrm>
            </p:spPr>
            <p:txBody>
              <a:bodyPr/>
              <a:lstStyle/>
              <a:p>
                <a:pPr>
                  <a:lnSpc>
                    <a:spcPct val="150000"/>
                  </a:lnSpc>
                  <a:buFont typeface="Wingdings" panose="05000000000000000000" pitchFamily="2" charset="2"/>
                  <a:buChar char="n"/>
                </a:pPr>
                <a:r>
                  <a:rPr lang="en-US" altLang="zh-CN" dirty="0"/>
                  <a:t>How to select query for </a:t>
                </a:r>
                <a14:m>
                  <m:oMath xmlns:m="http://schemas.openxmlformats.org/officeDocument/2006/math">
                    <m:r>
                      <a:rPr lang="en-US" altLang="zh-CN" i="1" dirty="0" smtClean="0">
                        <a:latin typeface="Cambria Math" panose="02040503050406030204" pitchFamily="18" charset="0"/>
                      </a:rPr>
                      <m:t>𝑁</m:t>
                    </m:r>
                  </m:oMath>
                </a14:m>
                <a:r>
                  <a:rPr lang="en-US" altLang="zh-CN" dirty="0"/>
                  <a:t> node?</a:t>
                </a:r>
                <a:endParaRPr lang="zh-CN" altLang="en-US" dirty="0"/>
              </a:p>
              <a:p>
                <a:pPr lvl="1">
                  <a:lnSpc>
                    <a:spcPct val="150000"/>
                  </a:lnSpc>
                  <a:buFont typeface="Wingdings" panose="05000000000000000000" pitchFamily="2" charset="2"/>
                  <a:buChar char="n"/>
                </a:pPr>
                <a:r>
                  <a:rPr lang="en-US" altLang="zh-CN" b="1" dirty="0">
                    <a:solidFill>
                      <a:srgbClr val="FF0000"/>
                    </a:solidFill>
                  </a:rPr>
                  <a:t>The query that makes the impurity drop fastest!</a:t>
                </a:r>
              </a:p>
              <a:p>
                <a:pPr marL="457200" lvl="1" indent="0">
                  <a:lnSpc>
                    <a:spcPct val="150000"/>
                  </a:lnSpc>
                  <a:buNone/>
                </a:pPr>
                <a14:m>
                  <m:oMathPara xmlns:m="http://schemas.openxmlformats.org/officeDocument/2006/math">
                    <m:oMathParaPr>
                      <m:jc m:val="centerGroup"/>
                    </m:oMathParaPr>
                    <m:oMath xmlns:m="http://schemas.openxmlformats.org/officeDocument/2006/math">
                      <m:r>
                        <m:rPr>
                          <m:sty m:val="p"/>
                        </m:rPr>
                        <a:rPr lang="en-US" altLang="zh-CN" sz="2400" smtClean="0">
                          <a:effectLst/>
                          <a:latin typeface="Cambria Math" panose="02040503050406030204" pitchFamily="18" charset="0"/>
                          <a:ea typeface="宋体" panose="02010600030101010101" pitchFamily="2" charset="-122"/>
                          <a:cs typeface="Times New Roman" panose="02020603050405020304" pitchFamily="18" charset="0"/>
                        </a:rPr>
                        <m:t>Δ</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𝑁</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𝑁</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𝐿</m:t>
                          </m:r>
                        </m:sub>
                      </m:s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𝑖</m:t>
                      </m:r>
                      <m:d>
                        <m:dPr>
                          <m:ctrlPr>
                            <a:rPr lang="zh-CN" altLang="zh-CN" i="1">
                              <a:effectLst/>
                              <a:latin typeface="Cambria Math" panose="02040503050406030204" pitchFamily="18" charset="0"/>
                              <a:ea typeface="Cambria Math" panose="02040503050406030204" pitchFamily="18" charset="0"/>
                            </a:rPr>
                          </m:ctrlPr>
                        </m:dPr>
                        <m:e>
                          <m:sSub>
                            <m:sSubPr>
                              <m:ctrlPr>
                                <a:rPr lang="zh-CN" altLang="zh-CN"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𝑁</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𝐿</m:t>
                              </m:r>
                            </m:sub>
                          </m:sSub>
                        </m:e>
                      </m:d>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d>
                        <m:dPr>
                          <m:ctrlPr>
                            <a:rPr lang="zh-CN" altLang="zh-CN" i="1">
                              <a:effectLst/>
                              <a:latin typeface="Cambria Math" panose="02040503050406030204" pitchFamily="18" charset="0"/>
                              <a:ea typeface="Cambria Math" panose="02040503050406030204" pitchFamily="18" charset="0"/>
                            </a:rPr>
                          </m:ctrlPr>
                        </m:d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1−</m:t>
                          </m:r>
                          <m:sSub>
                            <m:sSubPr>
                              <m:ctrlPr>
                                <a:rPr lang="zh-CN" altLang="zh-CN"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𝐿</m:t>
                              </m:r>
                            </m:sub>
                          </m:sSub>
                        </m:e>
                      </m:d>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𝑖</m:t>
                      </m:r>
                      <m:d>
                        <m:dPr>
                          <m:ctrlPr>
                            <a:rPr lang="zh-CN" altLang="zh-CN" i="1">
                              <a:effectLst/>
                              <a:latin typeface="Cambria Math" panose="02040503050406030204" pitchFamily="18" charset="0"/>
                              <a:ea typeface="Cambria Math" panose="02040503050406030204" pitchFamily="18" charset="0"/>
                            </a:rPr>
                          </m:ctrlPr>
                        </m:dPr>
                        <m:e>
                          <m:sSub>
                            <m:sSubPr>
                              <m:ctrlPr>
                                <a:rPr lang="zh-CN" altLang="zh-CN"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𝑁</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𝑅</m:t>
                              </m:r>
                            </m:sub>
                          </m:sSub>
                        </m:e>
                      </m:d>
                    </m:oMath>
                  </m:oMathPara>
                </a14:m>
                <a:endParaRPr lang="zh-CN" altLang="en-US" dirty="0"/>
              </a:p>
              <a:p>
                <a:pPr lvl="2">
                  <a:lnSpc>
                    <a:spcPct val="150000"/>
                  </a:lnSpc>
                  <a:buFont typeface="Wingdings" panose="05000000000000000000" pitchFamily="2" charset="2"/>
                  <a:buChar char="n"/>
                </a:pPr>
                <a:r>
                  <a:rPr lang="zh-CN" altLang="en-US" dirty="0"/>
                  <a:t> </a:t>
                </a:r>
                <a14:m>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𝑁</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𝐿</m:t>
                        </m:r>
                      </m:sub>
                    </m:sSub>
                  </m:oMath>
                </a14:m>
                <a:r>
                  <a:rPr lang="zh-CN" altLang="en-US" dirty="0"/>
                  <a:t> </a:t>
                </a:r>
                <a:r>
                  <a:rPr lang="en-US" altLang="zh-CN" dirty="0"/>
                  <a:t>and</a:t>
                </a:r>
                <a:r>
                  <a:rPr lang="zh-CN" altLang="en-US" dirty="0"/>
                  <a:t> </a:t>
                </a:r>
                <a14:m>
                  <m:oMath xmlns:m="http://schemas.openxmlformats.org/officeDocument/2006/math">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𝑁</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𝑅</m:t>
                        </m:r>
                      </m:sub>
                    </m:sSub>
                  </m:oMath>
                </a14:m>
                <a:r>
                  <a:rPr lang="zh-CN" altLang="en-US" dirty="0"/>
                  <a:t> </a:t>
                </a:r>
                <a:r>
                  <a:rPr lang="en-US" altLang="zh-CN" dirty="0"/>
                  <a:t>are left and right child nodes</a:t>
                </a:r>
                <a:endParaRPr lang="zh-CN" altLang="en-US" dirty="0"/>
              </a:p>
              <a:p>
                <a:pPr lvl="2">
                  <a:lnSpc>
                    <a:spcPct val="150000"/>
                  </a:lnSpc>
                  <a:buFont typeface="Wingdings" panose="05000000000000000000" pitchFamily="2" charset="2"/>
                  <a:buChar char="n"/>
                </a:pPr>
                <a:r>
                  <a:rPr lang="zh-CN" altLang="en-US" dirty="0"/>
                  <a:t> </a:t>
                </a:r>
                <a14:m>
                  <m:oMath xmlns:m="http://schemas.openxmlformats.org/officeDocument/2006/math">
                    <m:r>
                      <a:rPr lang="en-US" altLang="zh-CN" sz="2000" i="1" smtClean="0">
                        <a:effectLst/>
                        <a:latin typeface="Cambria Math" panose="02040503050406030204" pitchFamily="18" charset="0"/>
                        <a:ea typeface="宋体" panose="02010600030101010101" pitchFamily="2" charset="-122"/>
                        <a:cs typeface="Times New Roman" panose="02020603050405020304" pitchFamily="18" charset="0"/>
                      </a:rPr>
                      <m:t>𝑖</m:t>
                    </m:r>
                    <m:d>
                      <m:dPr>
                        <m:ctrlPr>
                          <a:rPr lang="zh-CN" altLang="zh-CN" i="1">
                            <a:effectLst/>
                            <a:latin typeface="Cambria Math" panose="02040503050406030204" pitchFamily="18" charset="0"/>
                            <a:ea typeface="Cambria Math" panose="02040503050406030204" pitchFamily="18" charset="0"/>
                          </a:rPr>
                        </m:ctrlPr>
                      </m:dPr>
                      <m:e>
                        <m:sSub>
                          <m:sSubPr>
                            <m:ctrlPr>
                              <a:rPr lang="zh-CN" altLang="zh-CN"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𝑁</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𝐿</m:t>
                            </m:r>
                          </m:sub>
                        </m:sSub>
                      </m:e>
                    </m:d>
                  </m:oMath>
                </a14:m>
                <a:r>
                  <a:rPr lang="zh-CN" altLang="en-US" dirty="0"/>
                  <a:t> </a:t>
                </a:r>
                <a:r>
                  <a:rPr lang="en-US" altLang="zh-CN" dirty="0"/>
                  <a:t>and</a:t>
                </a:r>
                <a:r>
                  <a:rPr lang="zh-CN" altLang="en-US" dirty="0"/>
                  <a:t> </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pitchFamily="18" charset="0"/>
                      </a:rPr>
                      <m:t>𝑖</m:t>
                    </m:r>
                    <m:d>
                      <m:dPr>
                        <m:ctrlPr>
                          <a:rPr lang="zh-CN" altLang="zh-CN" i="1">
                            <a:latin typeface="Cambria Math" panose="02040503050406030204" pitchFamily="18" charset="0"/>
                            <a:ea typeface="Cambria Math" panose="02040503050406030204" pitchFamily="18" charset="0"/>
                          </a:rPr>
                        </m:ctrlPr>
                      </m:dPr>
                      <m:e>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𝑁</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𝑅</m:t>
                            </m:r>
                          </m:sub>
                        </m:sSub>
                      </m:e>
                    </m:d>
                  </m:oMath>
                </a14:m>
                <a:r>
                  <a:rPr lang="zh-CN" altLang="en-US" dirty="0"/>
                  <a:t> </a:t>
                </a:r>
                <a:r>
                  <a:rPr lang="en-US" altLang="zh-CN" dirty="0"/>
                  <a:t>are impurity left and right child nodes</a:t>
                </a:r>
                <a:endParaRPr lang="zh-CN" altLang="en-US" dirty="0"/>
              </a:p>
              <a:p>
                <a:pPr lvl="2">
                  <a:lnSpc>
                    <a:spcPct val="150000"/>
                  </a:lnSpc>
                  <a:buFont typeface="Wingdings" panose="05000000000000000000" pitchFamily="2" charset="2"/>
                  <a:buChar char="n"/>
                </a:pPr>
                <a:r>
                  <a:rPr lang="zh-CN" altLang="en-US" dirty="0"/>
                  <a:t> </a:t>
                </a:r>
                <a14:m>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𝐿</m:t>
                        </m:r>
                      </m:sub>
                    </m:sSub>
                  </m:oMath>
                </a14:m>
                <a:r>
                  <a:rPr lang="zh-CN" altLang="en-US" dirty="0"/>
                  <a:t> </a:t>
                </a:r>
                <a:r>
                  <a:rPr lang="en-US" altLang="zh-CN" dirty="0"/>
                  <a:t>is the ratio of </a:t>
                </a:r>
                <a14:m>
                  <m:oMath xmlns:m="http://schemas.openxmlformats.org/officeDocument/2006/math">
                    <m:r>
                      <a:rPr lang="en-US" altLang="zh-CN" i="1" dirty="0" smtClean="0">
                        <a:latin typeface="Cambria Math" panose="02040503050406030204" pitchFamily="18" charset="0"/>
                      </a:rPr>
                      <m:t>𝑁</m:t>
                    </m:r>
                  </m:oMath>
                </a14:m>
                <a:r>
                  <a:rPr lang="en-US" altLang="zh-CN" dirty="0"/>
                  <a:t> node’s pattern partition to </a:t>
                </a:r>
                <a14:m>
                  <m:oMath xmlns:m="http://schemas.openxmlformats.org/officeDocument/2006/math">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𝑁</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𝐿</m:t>
                        </m:r>
                      </m:sub>
                    </m:sSub>
                  </m:oMath>
                </a14:m>
                <a:r>
                  <a:rPr lang="zh-CN" altLang="en-US" dirty="0"/>
                  <a:t>   </a:t>
                </a:r>
              </a:p>
              <a:p>
                <a:pPr lvl="2">
                  <a:lnSpc>
                    <a:spcPct val="150000"/>
                  </a:lnSpc>
                  <a:buFont typeface="Wingdings" panose="05000000000000000000" pitchFamily="2" charset="2"/>
                  <a:buChar char="n"/>
                </a:pPr>
                <a:r>
                  <a:rPr lang="en-US" altLang="zh-CN" dirty="0"/>
                  <a:t>If entropy impure is used, the decrease of impurity is what this query can provide </a:t>
                </a:r>
                <a:r>
                  <a:rPr lang="en-US" altLang="zh-CN" b="1" dirty="0">
                    <a:solidFill>
                      <a:srgbClr val="990000"/>
                    </a:solidFill>
                  </a:rPr>
                  <a:t>information gain</a:t>
                </a:r>
                <a:r>
                  <a:rPr lang="zh-CN" altLang="en-US" b="1" dirty="0">
                    <a:solidFill>
                      <a:srgbClr val="990000"/>
                    </a:solidFill>
                  </a:rPr>
                  <a:t> </a:t>
                </a:r>
                <a:r>
                  <a:rPr lang="en-US" altLang="zh-CN" b="1" dirty="0">
                    <a:solidFill>
                      <a:srgbClr val="990000"/>
                    </a:solidFill>
                  </a:rPr>
                  <a:t>(</a:t>
                </a:r>
                <a:r>
                  <a:rPr lang="zh-CN" altLang="en-US" b="1" dirty="0">
                    <a:solidFill>
                      <a:srgbClr val="990000"/>
                    </a:solidFill>
                  </a:rPr>
                  <a:t>信息增益</a:t>
                </a:r>
                <a:r>
                  <a:rPr lang="en-US" altLang="zh-CN" b="1" dirty="0">
                    <a:solidFill>
                      <a:srgbClr val="990000"/>
                    </a:solidFill>
                  </a:rPr>
                  <a:t>)</a:t>
                </a:r>
                <a:endParaRPr lang="zh-CN" altLang="en-US" dirty="0"/>
              </a:p>
            </p:txBody>
          </p:sp>
        </mc:Choice>
        <mc:Fallback xmlns="">
          <p:sp>
            <p:nvSpPr>
              <p:cNvPr id="39938" name="Rectangle 3">
                <a:extLst>
                  <a:ext uri="{FF2B5EF4-FFF2-40B4-BE49-F238E27FC236}">
                    <a16:creationId xmlns:a16="http://schemas.microsoft.com/office/drawing/2014/main" id="{4BC3753C-9A62-8AF8-D4F7-52C7ABAF5257}"/>
                  </a:ext>
                </a:extLst>
              </p:cNvPr>
              <p:cNvSpPr>
                <a:spLocks noGrp="1" noRot="1" noChangeAspect="1" noMove="1" noResize="1" noEditPoints="1" noAdjustHandles="1" noChangeArrowheads="1" noChangeShapeType="1" noTextEdit="1"/>
              </p:cNvSpPr>
              <p:nvPr>
                <p:ph idx="1"/>
              </p:nvPr>
            </p:nvSpPr>
            <p:spPr>
              <a:xfrm>
                <a:off x="911424" y="969528"/>
                <a:ext cx="11040533" cy="5351462"/>
              </a:xfrm>
              <a:blipFill>
                <a:blip r:embed="rId2"/>
                <a:stretch>
                  <a:fillRect l="-994"/>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F4EC68B7-7BC7-FABD-D5D6-2C1AC0AE3B74}"/>
              </a:ext>
            </a:extLst>
          </p:cNvPr>
          <p:cNvSpPr>
            <a:spLocks noGrp="1" noChangeArrowheads="1"/>
          </p:cNvSpPr>
          <p:nvPr>
            <p:ph type="title"/>
          </p:nvPr>
        </p:nvSpPr>
        <p:spPr/>
        <p:txBody>
          <a:bodyPr/>
          <a:lstStyle/>
          <a:p>
            <a:r>
              <a:rPr lang="en-US" altLang="zh-CN">
                <a:latin typeface="Comic Sans MS" panose="030F0702030302020204" pitchFamily="66" charset="0"/>
              </a:rPr>
              <a:t>Feature Types</a:t>
            </a:r>
            <a:endParaRPr lang="zh-CN" altLang="en-US">
              <a:latin typeface="Comic Sans MS" panose="030F0702030302020204" pitchFamily="66" charset="0"/>
            </a:endParaRPr>
          </a:p>
        </p:txBody>
      </p:sp>
      <p:sp>
        <p:nvSpPr>
          <p:cNvPr id="21506" name="Rectangle 3">
            <a:extLst>
              <a:ext uri="{FF2B5EF4-FFF2-40B4-BE49-F238E27FC236}">
                <a16:creationId xmlns:a16="http://schemas.microsoft.com/office/drawing/2014/main" id="{5BFE07DD-CD48-2ABD-69E7-929BB8E57A99}"/>
              </a:ext>
            </a:extLst>
          </p:cNvPr>
          <p:cNvSpPr>
            <a:spLocks noGrp="1" noChangeArrowheads="1"/>
          </p:cNvSpPr>
          <p:nvPr>
            <p:ph idx="1"/>
          </p:nvPr>
        </p:nvSpPr>
        <p:spPr>
          <a:xfrm>
            <a:off x="911425" y="1125538"/>
            <a:ext cx="9577190" cy="5351462"/>
          </a:xfrm>
        </p:spPr>
        <p:txBody>
          <a:bodyPr/>
          <a:lstStyle/>
          <a:p>
            <a:pPr>
              <a:buFont typeface="Wingdings" panose="05000000000000000000" pitchFamily="2" charset="2"/>
              <a:buChar char="n"/>
            </a:pPr>
            <a:r>
              <a:rPr lang="en-US" altLang="zh-CN" b="1" dirty="0">
                <a:solidFill>
                  <a:srgbClr val="990000"/>
                </a:solidFill>
              </a:rPr>
              <a:t>Numerical data </a:t>
            </a:r>
            <a:r>
              <a:rPr lang="en-US" altLang="zh-CN" dirty="0"/>
              <a:t>(</a:t>
            </a:r>
            <a:r>
              <a:rPr lang="zh-CN" altLang="en-US" b="1" dirty="0">
                <a:solidFill>
                  <a:srgbClr val="990000"/>
                </a:solidFill>
              </a:rPr>
              <a:t>数值数据</a:t>
            </a:r>
            <a:r>
              <a:rPr lang="en-US" altLang="zh-CN" dirty="0"/>
              <a:t>)</a:t>
            </a:r>
            <a:endParaRPr lang="zh-CN" altLang="en-US" dirty="0"/>
          </a:p>
          <a:p>
            <a:pPr lvl="1">
              <a:buFont typeface="Wingdings" panose="05000000000000000000" pitchFamily="2" charset="2"/>
              <a:buChar char="n"/>
            </a:pPr>
            <a:r>
              <a:rPr lang="en-US" altLang="zh-CN" dirty="0"/>
              <a:t>e.g.</a:t>
            </a:r>
            <a:r>
              <a:rPr lang="zh-CN" altLang="en-US" dirty="0"/>
              <a:t> </a:t>
            </a:r>
            <a:r>
              <a:rPr lang="en-US" altLang="zh-CN" dirty="0"/>
              <a:t>{1.2, 4.5, 3.3}</a:t>
            </a:r>
          </a:p>
          <a:p>
            <a:pPr lvl="1">
              <a:buFont typeface="Wingdings" panose="05000000000000000000" pitchFamily="2" charset="2"/>
              <a:buChar char="n"/>
            </a:pPr>
            <a:r>
              <a:rPr lang="en-US" altLang="zh-CN" dirty="0"/>
              <a:t>Distance metric can be calculated between patterns</a:t>
            </a:r>
            <a:r>
              <a:rPr lang="zh-CN" altLang="en-US" dirty="0"/>
              <a:t> </a:t>
            </a:r>
          </a:p>
          <a:p>
            <a:pPr lvl="1">
              <a:buFont typeface="Wingdings" panose="05000000000000000000" pitchFamily="2" charset="2"/>
              <a:buChar char="n"/>
            </a:pPr>
            <a:r>
              <a:rPr lang="en-US" altLang="zh-CN" dirty="0"/>
              <a:t>Method of pattern classification based on metric</a:t>
            </a:r>
            <a:endParaRPr lang="zh-CN" altLang="en-US" dirty="0"/>
          </a:p>
          <a:p>
            <a:pPr>
              <a:buFont typeface="Wingdings" panose="05000000000000000000" pitchFamily="2" charset="2"/>
              <a:buChar char="n"/>
            </a:pPr>
            <a:r>
              <a:rPr lang="en-US" altLang="zh-CN" b="1" dirty="0">
                <a:solidFill>
                  <a:srgbClr val="990000"/>
                </a:solidFill>
              </a:rPr>
              <a:t>Nominal data </a:t>
            </a:r>
            <a:r>
              <a:rPr lang="en-US" altLang="zh-CN" dirty="0"/>
              <a:t>(</a:t>
            </a:r>
            <a:r>
              <a:rPr lang="zh-CN" altLang="en-US" b="1" dirty="0">
                <a:solidFill>
                  <a:srgbClr val="990000"/>
                </a:solidFill>
              </a:rPr>
              <a:t>标称数据</a:t>
            </a:r>
            <a:r>
              <a:rPr lang="en-US" altLang="zh-CN" dirty="0"/>
              <a:t>)</a:t>
            </a:r>
            <a:endParaRPr lang="zh-CN" altLang="en-US" dirty="0"/>
          </a:p>
          <a:p>
            <a:pPr lvl="1">
              <a:buFont typeface="Wingdings" panose="05000000000000000000" pitchFamily="2" charset="2"/>
              <a:buChar char="n"/>
            </a:pPr>
            <a:r>
              <a:rPr lang="en-US" altLang="zh-CN" dirty="0"/>
              <a:t>e.g. {red</a:t>
            </a:r>
            <a:r>
              <a:rPr lang="zh-CN" altLang="en-US" dirty="0"/>
              <a:t>，</a:t>
            </a:r>
            <a:r>
              <a:rPr lang="en-US" altLang="zh-CN" dirty="0"/>
              <a:t>gloss</a:t>
            </a:r>
            <a:r>
              <a:rPr lang="zh-CN" altLang="en-US" dirty="0"/>
              <a:t>，</a:t>
            </a:r>
            <a:r>
              <a:rPr lang="en-US" altLang="zh-CN" dirty="0"/>
              <a:t>sweet</a:t>
            </a:r>
            <a:r>
              <a:rPr lang="zh-CN" altLang="en-US" dirty="0"/>
              <a:t>，</a:t>
            </a:r>
            <a:r>
              <a:rPr lang="en-US" altLang="zh-CN" dirty="0"/>
              <a:t>small}</a:t>
            </a:r>
          </a:p>
          <a:p>
            <a:pPr lvl="1">
              <a:buFont typeface="Wingdings" panose="05000000000000000000" pitchFamily="2" charset="2"/>
              <a:buChar char="n"/>
            </a:pPr>
            <a:r>
              <a:rPr lang="en-US" altLang="zh-CN" dirty="0"/>
              <a:t>There is no concept of distance between patterns</a:t>
            </a:r>
            <a:endParaRPr lang="zh-CN" altLang="en-US" dirty="0"/>
          </a:p>
          <a:p>
            <a:pPr lvl="1">
              <a:buFont typeface="Wingdings" panose="05000000000000000000" pitchFamily="2" charset="2"/>
              <a:buChar char="n"/>
            </a:pPr>
            <a:r>
              <a:rPr lang="en-US" altLang="zh-CN" dirty="0"/>
              <a:t>Non-metric</a:t>
            </a:r>
            <a:r>
              <a:rPr lang="zh-CN" altLang="en-US" dirty="0"/>
              <a:t> </a:t>
            </a:r>
            <a:r>
              <a:rPr lang="en-US" altLang="zh-CN" dirty="0"/>
              <a:t>method</a:t>
            </a:r>
            <a:endParaRPr lang="zh-CN" alt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3B5A02A-6CE9-8A8B-1275-F78BCC530606}"/>
              </a:ext>
            </a:extLst>
          </p:cNvPr>
          <p:cNvSpPr>
            <a:spLocks noGrp="1" noChangeArrowheads="1"/>
          </p:cNvSpPr>
          <p:nvPr>
            <p:ph type="title"/>
          </p:nvPr>
        </p:nvSpPr>
        <p:spPr/>
        <p:txBody>
          <a:bodyPr/>
          <a:lstStyle/>
          <a:p>
            <a:r>
              <a:rPr lang="en-US" altLang="zh-CN">
                <a:latin typeface="Comic Sans MS" panose="030F0702030302020204" pitchFamily="66" charset="0"/>
              </a:rPr>
              <a:t>Information gain</a:t>
            </a:r>
            <a:endParaRPr lang="zh-CN" altLang="en-US">
              <a:latin typeface="Comic Sans MS" panose="030F0702030302020204" pitchFamily="66" charset="0"/>
            </a:endParaRPr>
          </a:p>
        </p:txBody>
      </p:sp>
      <p:sp>
        <p:nvSpPr>
          <p:cNvPr id="40962" name="Rectangle 3">
            <a:extLst>
              <a:ext uri="{FF2B5EF4-FFF2-40B4-BE49-F238E27FC236}">
                <a16:creationId xmlns:a16="http://schemas.microsoft.com/office/drawing/2014/main" id="{94C3220F-8265-2BE5-2D07-40BCA62E71BC}"/>
              </a:ext>
            </a:extLst>
          </p:cNvPr>
          <p:cNvSpPr>
            <a:spLocks noGrp="1" noChangeArrowheads="1"/>
          </p:cNvSpPr>
          <p:nvPr>
            <p:ph idx="1"/>
          </p:nvPr>
        </p:nvSpPr>
        <p:spPr/>
        <p:txBody>
          <a:bodyPr/>
          <a:lstStyle/>
          <a:p>
            <a:pPr>
              <a:buFont typeface="Wingdings" panose="05000000000000000000" pitchFamily="2" charset="2"/>
              <a:buChar char="n"/>
            </a:pPr>
            <a:r>
              <a:rPr lang="en-US" altLang="zh-CN" b="1" dirty="0">
                <a:solidFill>
                  <a:srgbClr val="990000"/>
                </a:solidFill>
              </a:rPr>
              <a:t>Information gain</a:t>
            </a:r>
            <a:r>
              <a:rPr lang="zh-CN" altLang="en-US" b="1" dirty="0">
                <a:solidFill>
                  <a:srgbClr val="990000"/>
                </a:solidFill>
              </a:rPr>
              <a:t> （信息增益）</a:t>
            </a:r>
            <a:endParaRPr lang="zh-CN" altLang="en-US" dirty="0"/>
          </a:p>
          <a:p>
            <a:pPr lvl="1">
              <a:buFont typeface="Wingdings" panose="05000000000000000000" pitchFamily="2" charset="2"/>
              <a:buChar char="n"/>
            </a:pPr>
            <a:r>
              <a:rPr lang="zh-CN" altLang="en-US" dirty="0"/>
              <a:t>   ：</a:t>
            </a:r>
            <a:r>
              <a:rPr lang="en-US" altLang="zh-CN" dirty="0"/>
              <a:t>Total number of samples on node N</a:t>
            </a:r>
          </a:p>
          <a:p>
            <a:pPr lvl="1">
              <a:buFont typeface="Wingdings" panose="05000000000000000000" pitchFamily="2" charset="2"/>
              <a:buChar char="n"/>
            </a:pPr>
            <a:r>
              <a:rPr lang="en-US" altLang="zh-CN" dirty="0"/>
              <a:t>   </a:t>
            </a:r>
            <a:r>
              <a:rPr lang="zh-CN" altLang="en-US" dirty="0"/>
              <a:t>：</a:t>
            </a:r>
            <a:r>
              <a:rPr lang="en-US" altLang="zh-CN" dirty="0"/>
              <a:t>Number of samples belong to    </a:t>
            </a:r>
            <a:r>
              <a:rPr lang="zh-CN" altLang="en-US" dirty="0"/>
              <a:t>（</a:t>
            </a:r>
            <a:r>
              <a:rPr lang="en-US" altLang="zh-CN" dirty="0" err="1"/>
              <a:t>i</a:t>
            </a:r>
            <a:r>
              <a:rPr lang="en-US" altLang="zh-CN" dirty="0"/>
              <a:t>=1,2, …, m</a:t>
            </a:r>
            <a:r>
              <a:rPr lang="zh-CN" altLang="en-US" dirty="0"/>
              <a:t>）</a:t>
            </a:r>
          </a:p>
          <a:p>
            <a:pPr lvl="1">
              <a:buFont typeface="Wingdings" panose="05000000000000000000" pitchFamily="2" charset="2"/>
              <a:buChar char="n"/>
            </a:pPr>
            <a:r>
              <a:rPr lang="zh-CN" altLang="en-US" dirty="0"/>
              <a:t>   ：</a:t>
            </a:r>
            <a:r>
              <a:rPr lang="en-US" altLang="zh-CN" dirty="0"/>
              <a:t> The j-</a:t>
            </a:r>
            <a:r>
              <a:rPr lang="en-US" altLang="zh-CN" dirty="0" err="1"/>
              <a:t>th</a:t>
            </a:r>
            <a:r>
              <a:rPr lang="en-US" altLang="zh-CN" dirty="0"/>
              <a:t> value of attribute a </a:t>
            </a:r>
            <a:r>
              <a:rPr lang="zh-CN" altLang="en-US" dirty="0"/>
              <a:t>（</a:t>
            </a:r>
            <a:r>
              <a:rPr lang="en-US" altLang="zh-CN" dirty="0"/>
              <a:t>j=1,2, …, v</a:t>
            </a:r>
            <a:r>
              <a:rPr lang="zh-CN" altLang="en-US" dirty="0"/>
              <a:t>）</a:t>
            </a:r>
          </a:p>
          <a:p>
            <a:pPr lvl="1">
              <a:buFont typeface="Wingdings" panose="05000000000000000000" pitchFamily="2" charset="2"/>
              <a:buChar char="n"/>
            </a:pPr>
            <a:r>
              <a:rPr lang="en-US" altLang="zh-CN" dirty="0"/>
              <a:t>Entropy impurity at this node</a:t>
            </a:r>
            <a:endParaRPr lang="zh-CN" altLang="en-US" dirty="0"/>
          </a:p>
          <a:p>
            <a:pPr lvl="1">
              <a:buFont typeface="Wingdings" panose="05000000000000000000" pitchFamily="2" charset="2"/>
              <a:buChar char="n"/>
            </a:pPr>
            <a:endParaRPr lang="zh-CN" altLang="en-US" dirty="0"/>
          </a:p>
          <a:p>
            <a:pPr lvl="1">
              <a:buFont typeface="Wingdings" panose="05000000000000000000" pitchFamily="2" charset="2"/>
              <a:buChar char="n"/>
            </a:pPr>
            <a:endParaRPr lang="zh-CN" altLang="en-US" dirty="0"/>
          </a:p>
          <a:p>
            <a:pPr lvl="1">
              <a:buFont typeface="Wingdings" panose="05000000000000000000" pitchFamily="2" charset="2"/>
              <a:buChar char="n"/>
            </a:pPr>
            <a:r>
              <a:rPr lang="en-US" altLang="zh-CN" dirty="0"/>
              <a:t>Attribute A divides S into V subsets</a:t>
            </a:r>
            <a:endParaRPr lang="zh-CN" altLang="en-US" dirty="0"/>
          </a:p>
          <a:p>
            <a:pPr lvl="1">
              <a:buFont typeface="Wingdings" panose="05000000000000000000" pitchFamily="2" charset="2"/>
              <a:buChar char="n"/>
            </a:pPr>
            <a:r>
              <a:rPr lang="en-US" altLang="zh-CN" dirty="0"/>
              <a:t>The number of samples belonging to class     in </a:t>
            </a:r>
            <a:r>
              <a:rPr lang="en-US" altLang="zh-CN" dirty="0" smtClean="0"/>
              <a:t>       </a:t>
            </a:r>
            <a:r>
              <a:rPr lang="en-US" altLang="zh-CN" dirty="0"/>
              <a:t>is </a:t>
            </a:r>
            <a:endParaRPr lang="zh-CN" altLang="en-US" dirty="0"/>
          </a:p>
        </p:txBody>
      </p:sp>
      <p:pic>
        <p:nvPicPr>
          <p:cNvPr id="40963" name="Picture 5">
            <a:extLst>
              <a:ext uri="{FF2B5EF4-FFF2-40B4-BE49-F238E27FC236}">
                <a16:creationId xmlns:a16="http://schemas.microsoft.com/office/drawing/2014/main" id="{845D6BDA-59D8-A77E-EF75-B8C7B26ABA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9213" y="1816895"/>
            <a:ext cx="21590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4" name="Picture 6">
            <a:extLst>
              <a:ext uri="{FF2B5EF4-FFF2-40B4-BE49-F238E27FC236}">
                <a16:creationId xmlns:a16="http://schemas.microsoft.com/office/drawing/2014/main" id="{B8BE9EC3-275C-DB40-BD9F-C8D4FEADB9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1533" y="2311400"/>
            <a:ext cx="2476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0965" name="Object 7">
            <a:extLst>
              <a:ext uri="{FF2B5EF4-FFF2-40B4-BE49-F238E27FC236}">
                <a16:creationId xmlns:a16="http://schemas.microsoft.com/office/drawing/2014/main" id="{0A8F32D1-A3D0-CDD6-0D43-53FDEC68F25D}"/>
              </a:ext>
            </a:extLst>
          </p:cNvPr>
          <p:cNvGraphicFramePr>
            <a:graphicFrameLocks noChangeAspect="1"/>
          </p:cNvGraphicFramePr>
          <p:nvPr>
            <p:extLst/>
          </p:nvPr>
        </p:nvGraphicFramePr>
        <p:xfrm>
          <a:off x="6384032" y="2239963"/>
          <a:ext cx="331788" cy="431800"/>
        </p:xfrm>
        <a:graphic>
          <a:graphicData uri="http://schemas.openxmlformats.org/presentationml/2006/ole">
            <mc:AlternateContent xmlns:mc="http://schemas.openxmlformats.org/markup-compatibility/2006">
              <mc:Choice xmlns:v="urn:schemas-microsoft-com:vml" Requires="v">
                <p:oleObj spid="_x0000_s10302" r:id="rId5" imgW="253890" imgH="330057" progId="Equation.DSMT4">
                  <p:embed/>
                </p:oleObj>
              </mc:Choice>
              <mc:Fallback>
                <p:oleObj r:id="rId5" imgW="253890" imgH="330057" progId="Equation.DSMT4">
                  <p:embed/>
                  <p:pic>
                    <p:nvPicPr>
                      <p:cNvPr id="40965" name="Object 7">
                        <a:extLst>
                          <a:ext uri="{FF2B5EF4-FFF2-40B4-BE49-F238E27FC236}">
                            <a16:creationId xmlns:a16="http://schemas.microsoft.com/office/drawing/2014/main" id="{0A8F32D1-A3D0-CDD6-0D43-53FDEC68F2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84032" y="2239963"/>
                        <a:ext cx="3317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40966" name="Picture 8">
            <a:extLst>
              <a:ext uri="{FF2B5EF4-FFF2-40B4-BE49-F238E27FC236}">
                <a16:creationId xmlns:a16="http://schemas.microsoft.com/office/drawing/2014/main" id="{3F343DDA-30CD-6A42-57DE-1FC5FCF6489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11533" y="2835572"/>
            <a:ext cx="2476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0967" name="Object 9">
            <a:extLst>
              <a:ext uri="{FF2B5EF4-FFF2-40B4-BE49-F238E27FC236}">
                <a16:creationId xmlns:a16="http://schemas.microsoft.com/office/drawing/2014/main" id="{E3CEE3DC-6E26-2EC1-4E00-D326B7FD3DC4}"/>
              </a:ext>
            </a:extLst>
          </p:cNvPr>
          <p:cNvGraphicFramePr>
            <a:graphicFrameLocks noChangeAspect="1"/>
          </p:cNvGraphicFramePr>
          <p:nvPr>
            <p:extLst>
              <p:ext uri="{D42A27DB-BD31-4B8C-83A1-F6EECF244321}">
                <p14:modId xmlns:p14="http://schemas.microsoft.com/office/powerpoint/2010/main" val="778427595"/>
              </p:ext>
            </p:extLst>
          </p:nvPr>
        </p:nvGraphicFramePr>
        <p:xfrm>
          <a:off x="4151784" y="3767932"/>
          <a:ext cx="2725738" cy="836612"/>
        </p:xfrm>
        <a:graphic>
          <a:graphicData uri="http://schemas.openxmlformats.org/presentationml/2006/ole">
            <mc:AlternateContent xmlns:mc="http://schemas.openxmlformats.org/markup-compatibility/2006">
              <mc:Choice xmlns:v="urn:schemas-microsoft-com:vml" Requires="v">
                <p:oleObj spid="_x0000_s10303" r:id="rId8" imgW="2235200" imgH="685800" progId="Equation.DSMT4">
                  <p:embed/>
                </p:oleObj>
              </mc:Choice>
              <mc:Fallback>
                <p:oleObj r:id="rId8" imgW="2235200" imgH="685800" progId="Equation.DSMT4">
                  <p:embed/>
                  <p:pic>
                    <p:nvPicPr>
                      <p:cNvPr id="40967" name="Object 9">
                        <a:extLst>
                          <a:ext uri="{FF2B5EF4-FFF2-40B4-BE49-F238E27FC236}">
                            <a16:creationId xmlns:a16="http://schemas.microsoft.com/office/drawing/2014/main" id="{E3CEE3DC-6E26-2EC1-4E00-D326B7FD3DC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51784" y="3767932"/>
                        <a:ext cx="2725738" cy="83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40968" name="Picture 13">
            <a:extLst>
              <a:ext uri="{FF2B5EF4-FFF2-40B4-BE49-F238E27FC236}">
                <a16:creationId xmlns:a16="http://schemas.microsoft.com/office/drawing/2014/main" id="{5107C965-ADDB-7907-3306-E941A9C689E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98444" y="4869160"/>
            <a:ext cx="1911350"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9" name="Picture 14">
            <a:extLst>
              <a:ext uri="{FF2B5EF4-FFF2-40B4-BE49-F238E27FC236}">
                <a16:creationId xmlns:a16="http://schemas.microsoft.com/office/drawing/2014/main" id="{654D10C1-3C35-387C-8AAF-366BF4FBAB4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21675" y="5367337"/>
            <a:ext cx="376238"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0970" name="Object 15">
            <a:extLst>
              <a:ext uri="{FF2B5EF4-FFF2-40B4-BE49-F238E27FC236}">
                <a16:creationId xmlns:a16="http://schemas.microsoft.com/office/drawing/2014/main" id="{A550CECF-7885-912D-7EC2-8BD97BE57248}"/>
              </a:ext>
            </a:extLst>
          </p:cNvPr>
          <p:cNvGraphicFramePr>
            <a:graphicFrameLocks noChangeAspect="1"/>
          </p:cNvGraphicFramePr>
          <p:nvPr>
            <p:extLst/>
          </p:nvPr>
        </p:nvGraphicFramePr>
        <p:xfrm>
          <a:off x="7518968" y="5366734"/>
          <a:ext cx="277812" cy="360363"/>
        </p:xfrm>
        <a:graphic>
          <a:graphicData uri="http://schemas.openxmlformats.org/presentationml/2006/ole">
            <mc:AlternateContent xmlns:mc="http://schemas.openxmlformats.org/markup-compatibility/2006">
              <mc:Choice xmlns:v="urn:schemas-microsoft-com:vml" Requires="v">
                <p:oleObj spid="_x0000_s10304" r:id="rId12" imgW="253890" imgH="330057" progId="Equation.DSMT4">
                  <p:embed/>
                </p:oleObj>
              </mc:Choice>
              <mc:Fallback>
                <p:oleObj r:id="rId12" imgW="253890" imgH="330057" progId="Equation.DSMT4">
                  <p:embed/>
                  <p:pic>
                    <p:nvPicPr>
                      <p:cNvPr id="40970" name="Object 15">
                        <a:extLst>
                          <a:ext uri="{FF2B5EF4-FFF2-40B4-BE49-F238E27FC236}">
                            <a16:creationId xmlns:a16="http://schemas.microsoft.com/office/drawing/2014/main" id="{A550CECF-7885-912D-7EC2-8BD97BE5724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518968" y="5366734"/>
                        <a:ext cx="27781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40971" name="Picture 16">
            <a:extLst>
              <a:ext uri="{FF2B5EF4-FFF2-40B4-BE49-F238E27FC236}">
                <a16:creationId xmlns:a16="http://schemas.microsoft.com/office/drawing/2014/main" id="{5E98568D-FBBB-97BF-9CA7-3D9A4061036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135671" y="5391149"/>
            <a:ext cx="439737"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BA35E30C-0C9A-D360-FA4E-42D640162CCC}"/>
              </a:ext>
            </a:extLst>
          </p:cNvPr>
          <p:cNvSpPr>
            <a:spLocks noGrp="1" noChangeArrowheads="1"/>
          </p:cNvSpPr>
          <p:nvPr>
            <p:ph type="title"/>
          </p:nvPr>
        </p:nvSpPr>
        <p:spPr/>
        <p:txBody>
          <a:bodyPr/>
          <a:lstStyle/>
          <a:p>
            <a:r>
              <a:rPr lang="en-US" altLang="zh-CN">
                <a:latin typeface="Comic Sans MS" panose="030F0702030302020204" pitchFamily="66" charset="0"/>
              </a:rPr>
              <a:t>Information gain</a:t>
            </a:r>
            <a:endParaRPr lang="zh-CN" altLang="en-US">
              <a:latin typeface="Comic Sans MS" panose="030F0702030302020204" pitchFamily="66" charset="0"/>
            </a:endParaRPr>
          </a:p>
        </p:txBody>
      </p:sp>
      <p:sp>
        <p:nvSpPr>
          <p:cNvPr id="41986" name="Rectangle 3">
            <a:extLst>
              <a:ext uri="{FF2B5EF4-FFF2-40B4-BE49-F238E27FC236}">
                <a16:creationId xmlns:a16="http://schemas.microsoft.com/office/drawing/2014/main" id="{4F78F0EF-81DD-D56F-F539-FD7BBD62A487}"/>
              </a:ext>
            </a:extLst>
          </p:cNvPr>
          <p:cNvSpPr>
            <a:spLocks noGrp="1" noChangeArrowheads="1"/>
          </p:cNvSpPr>
          <p:nvPr>
            <p:ph idx="1"/>
          </p:nvPr>
        </p:nvSpPr>
        <p:spPr>
          <a:xfrm>
            <a:off x="912285" y="1125538"/>
            <a:ext cx="10728332" cy="5351462"/>
          </a:xfrm>
        </p:spPr>
        <p:txBody>
          <a:bodyPr/>
          <a:lstStyle/>
          <a:p>
            <a:pPr>
              <a:buFont typeface="Wingdings" panose="05000000000000000000" pitchFamily="2" charset="2"/>
              <a:buChar char="n"/>
            </a:pPr>
            <a:r>
              <a:rPr lang="en-US" altLang="zh-CN" b="1" dirty="0">
                <a:solidFill>
                  <a:srgbClr val="990000"/>
                </a:solidFill>
              </a:rPr>
              <a:t>Information gain</a:t>
            </a:r>
            <a:r>
              <a:rPr lang="zh-CN" altLang="en-US" b="1" dirty="0">
                <a:solidFill>
                  <a:srgbClr val="990000"/>
                </a:solidFill>
              </a:rPr>
              <a:t> （信息增益）</a:t>
            </a:r>
            <a:endParaRPr lang="zh-CN" altLang="en-US" dirty="0"/>
          </a:p>
          <a:p>
            <a:pPr lvl="1">
              <a:buFont typeface="Wingdings" panose="05000000000000000000" pitchFamily="2" charset="2"/>
              <a:buChar char="n"/>
            </a:pPr>
            <a:r>
              <a:rPr lang="en-US" altLang="zh-CN" dirty="0"/>
              <a:t>Using A as a query, the information entropy of V branches is generated:</a:t>
            </a:r>
            <a:endParaRPr lang="zh-CN" altLang="en-US" dirty="0"/>
          </a:p>
          <a:p>
            <a:pPr lvl="1">
              <a:buFont typeface="Wingdings" panose="05000000000000000000" pitchFamily="2" charset="2"/>
              <a:buChar char="n"/>
            </a:pPr>
            <a:endParaRPr lang="zh-CN" altLang="en-US" dirty="0"/>
          </a:p>
          <a:p>
            <a:pPr lvl="1">
              <a:buFont typeface="Wingdings" panose="05000000000000000000" pitchFamily="2" charset="2"/>
              <a:buChar char="n"/>
            </a:pPr>
            <a:endParaRPr lang="zh-CN" altLang="en-US" dirty="0"/>
          </a:p>
          <a:p>
            <a:pPr lvl="1">
              <a:buFont typeface="Wingdings" panose="05000000000000000000" pitchFamily="2" charset="2"/>
              <a:buChar char="n"/>
            </a:pPr>
            <a:endParaRPr lang="zh-CN" altLang="en-US" dirty="0"/>
          </a:p>
          <a:p>
            <a:pPr lvl="1">
              <a:buFont typeface="Wingdings" panose="05000000000000000000" pitchFamily="2" charset="2"/>
              <a:buChar char="n"/>
            </a:pPr>
            <a:r>
              <a:rPr lang="en-US" altLang="zh-CN" dirty="0"/>
              <a:t>Information gain with A as query:</a:t>
            </a:r>
            <a:endParaRPr lang="zh-CN" altLang="en-US" dirty="0"/>
          </a:p>
          <a:p>
            <a:pPr lvl="1">
              <a:buFont typeface="Wingdings" panose="05000000000000000000" pitchFamily="2" charset="2"/>
              <a:buChar char="n"/>
            </a:pPr>
            <a:endParaRPr lang="zh-CN" altLang="en-US" b="1" dirty="0">
              <a:solidFill>
                <a:srgbClr val="FF0000"/>
              </a:solidFill>
            </a:endParaRPr>
          </a:p>
          <a:p>
            <a:pPr lvl="1">
              <a:buFont typeface="Wingdings" panose="05000000000000000000" pitchFamily="2" charset="2"/>
              <a:buChar char="n"/>
            </a:pPr>
            <a:endParaRPr lang="en-US" altLang="zh-CN" b="1" dirty="0">
              <a:solidFill>
                <a:srgbClr val="FF0000"/>
              </a:solidFill>
            </a:endParaRPr>
          </a:p>
          <a:p>
            <a:pPr lvl="1">
              <a:buFont typeface="Wingdings" panose="05000000000000000000" pitchFamily="2" charset="2"/>
              <a:buChar char="n"/>
            </a:pPr>
            <a:r>
              <a:rPr lang="en-US" altLang="zh-CN" b="1" dirty="0">
                <a:solidFill>
                  <a:srgbClr val="FF0000"/>
                </a:solidFill>
              </a:rPr>
              <a:t>Select the attribute with the largest information gain as the query of N node</a:t>
            </a:r>
            <a:endParaRPr lang="zh-CN" altLang="en-US" b="1" dirty="0">
              <a:solidFill>
                <a:srgbClr val="FF0000"/>
              </a:solidFill>
            </a:endParaRPr>
          </a:p>
        </p:txBody>
      </p:sp>
      <p:graphicFrame>
        <p:nvGraphicFramePr>
          <p:cNvPr id="41987" name="Object 6">
            <a:extLst>
              <a:ext uri="{FF2B5EF4-FFF2-40B4-BE49-F238E27FC236}">
                <a16:creationId xmlns:a16="http://schemas.microsoft.com/office/drawing/2014/main" id="{2453C334-1284-59C5-8C03-92DBC81788EA}"/>
              </a:ext>
            </a:extLst>
          </p:cNvPr>
          <p:cNvGraphicFramePr>
            <a:graphicFrameLocks noChangeAspect="1"/>
          </p:cNvGraphicFramePr>
          <p:nvPr>
            <p:extLst>
              <p:ext uri="{D42A27DB-BD31-4B8C-83A1-F6EECF244321}">
                <p14:modId xmlns:p14="http://schemas.microsoft.com/office/powerpoint/2010/main" val="3429341452"/>
              </p:ext>
            </p:extLst>
          </p:nvPr>
        </p:nvGraphicFramePr>
        <p:xfrm>
          <a:off x="3580606" y="2564904"/>
          <a:ext cx="5703888" cy="1006475"/>
        </p:xfrm>
        <a:graphic>
          <a:graphicData uri="http://schemas.openxmlformats.org/presentationml/2006/ole">
            <mc:AlternateContent xmlns:mc="http://schemas.openxmlformats.org/markup-compatibility/2006">
              <mc:Choice xmlns:v="urn:schemas-microsoft-com:vml" Requires="v">
                <p:oleObj spid="_x0000_s11306" r:id="rId4" imgW="4610100" imgH="812800" progId="Equation.DSMT4">
                  <p:embed/>
                </p:oleObj>
              </mc:Choice>
              <mc:Fallback>
                <p:oleObj r:id="rId4" imgW="4610100" imgH="812800" progId="Equation.DSMT4">
                  <p:embed/>
                  <p:pic>
                    <p:nvPicPr>
                      <p:cNvPr id="41987" name="Object 6">
                        <a:extLst>
                          <a:ext uri="{FF2B5EF4-FFF2-40B4-BE49-F238E27FC236}">
                            <a16:creationId xmlns:a16="http://schemas.microsoft.com/office/drawing/2014/main" id="{2453C334-1284-59C5-8C03-92DBC81788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0606" y="2564904"/>
                        <a:ext cx="570388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1988" name="Object 7">
            <a:extLst>
              <a:ext uri="{FF2B5EF4-FFF2-40B4-BE49-F238E27FC236}">
                <a16:creationId xmlns:a16="http://schemas.microsoft.com/office/drawing/2014/main" id="{E94CBF5E-E96A-F5D2-522B-0E019B7F8399}"/>
              </a:ext>
            </a:extLst>
          </p:cNvPr>
          <p:cNvGraphicFramePr>
            <a:graphicFrameLocks noChangeAspect="1"/>
          </p:cNvGraphicFramePr>
          <p:nvPr>
            <p:extLst>
              <p:ext uri="{D42A27DB-BD31-4B8C-83A1-F6EECF244321}">
                <p14:modId xmlns:p14="http://schemas.microsoft.com/office/powerpoint/2010/main" val="1981662467"/>
              </p:ext>
            </p:extLst>
          </p:nvPr>
        </p:nvGraphicFramePr>
        <p:xfrm>
          <a:off x="4514056" y="4468813"/>
          <a:ext cx="3163887" cy="400050"/>
        </p:xfrm>
        <a:graphic>
          <a:graphicData uri="http://schemas.openxmlformats.org/presentationml/2006/ole">
            <mc:AlternateContent xmlns:mc="http://schemas.openxmlformats.org/markup-compatibility/2006">
              <mc:Choice xmlns:v="urn:schemas-microsoft-com:vml" Requires="v">
                <p:oleObj spid="_x0000_s11307" r:id="rId6" imgW="2413000" imgH="304800" progId="Equation.DSMT4">
                  <p:embed/>
                </p:oleObj>
              </mc:Choice>
              <mc:Fallback>
                <p:oleObj r:id="rId6" imgW="2413000" imgH="304800" progId="Equation.DSMT4">
                  <p:embed/>
                  <p:pic>
                    <p:nvPicPr>
                      <p:cNvPr id="41988" name="Object 7">
                        <a:extLst>
                          <a:ext uri="{FF2B5EF4-FFF2-40B4-BE49-F238E27FC236}">
                            <a16:creationId xmlns:a16="http://schemas.microsoft.com/office/drawing/2014/main" id="{E94CBF5E-E96A-F5D2-522B-0E019B7F839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14056" y="4468813"/>
                        <a:ext cx="31638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55B0A3BF-81AB-01EF-B689-13F0A12C5359}"/>
              </a:ext>
            </a:extLst>
          </p:cNvPr>
          <p:cNvSpPr>
            <a:spLocks noGrp="1" noChangeArrowheads="1"/>
          </p:cNvSpPr>
          <p:nvPr>
            <p:ph type="title"/>
          </p:nvPr>
        </p:nvSpPr>
        <p:spPr/>
        <p:txBody>
          <a:bodyPr/>
          <a:lstStyle/>
          <a:p>
            <a:r>
              <a:rPr lang="en-US" altLang="zh-CN">
                <a:latin typeface="Comic Sans MS" panose="030F0702030302020204" pitchFamily="66" charset="0"/>
              </a:rPr>
              <a:t>Information gain</a:t>
            </a:r>
            <a:endParaRPr lang="zh-CN" altLang="en-US">
              <a:solidFill>
                <a:schemeClr val="tx1"/>
              </a:solidFill>
              <a:latin typeface="宋体" panose="02010600030101010101" pitchFamily="2" charset="-122"/>
              <a:ea typeface="宋体" panose="02010600030101010101" pitchFamily="2" charset="-122"/>
            </a:endParaRPr>
          </a:p>
        </p:txBody>
      </p:sp>
      <p:sp>
        <p:nvSpPr>
          <p:cNvPr id="44034" name="Rectangle 3">
            <a:extLst>
              <a:ext uri="{FF2B5EF4-FFF2-40B4-BE49-F238E27FC236}">
                <a16:creationId xmlns:a16="http://schemas.microsoft.com/office/drawing/2014/main" id="{C0519C41-E6E8-8283-A8C9-38086558F22A}"/>
              </a:ext>
            </a:extLst>
          </p:cNvPr>
          <p:cNvSpPr>
            <a:spLocks noGrp="1" noChangeArrowheads="1"/>
          </p:cNvSpPr>
          <p:nvPr>
            <p:ph idx="1"/>
          </p:nvPr>
        </p:nvSpPr>
        <p:spPr>
          <a:xfrm>
            <a:off x="912284" y="946026"/>
            <a:ext cx="11040533" cy="5351462"/>
          </a:xfrm>
        </p:spPr>
        <p:txBody>
          <a:bodyPr/>
          <a:lstStyle/>
          <a:p>
            <a:pPr>
              <a:buFont typeface="Wingdings" panose="05000000000000000000" pitchFamily="2" charset="2"/>
              <a:buChar char="n"/>
            </a:pPr>
            <a:r>
              <a:rPr lang="en-US" altLang="zh-CN" dirty="0"/>
              <a:t>Example</a:t>
            </a:r>
            <a:endParaRPr lang="zh-CN" altLang="en-US" dirty="0"/>
          </a:p>
          <a:p>
            <a:pPr lvl="1">
              <a:buFont typeface="Wingdings" panose="05000000000000000000" pitchFamily="2" charset="2"/>
              <a:buChar char="n"/>
            </a:pPr>
            <a:r>
              <a:rPr lang="en-US" altLang="zh-CN" dirty="0"/>
              <a:t>Training set</a:t>
            </a:r>
            <a:endParaRPr lang="zh-CN" altLang="en-US" dirty="0"/>
          </a:p>
          <a:p>
            <a:endParaRPr lang="zh-CN" altLang="en-US" dirty="0"/>
          </a:p>
        </p:txBody>
      </p:sp>
      <p:sp>
        <p:nvSpPr>
          <p:cNvPr id="44036" name="Rectangle 5">
            <a:extLst>
              <a:ext uri="{FF2B5EF4-FFF2-40B4-BE49-F238E27FC236}">
                <a16:creationId xmlns:a16="http://schemas.microsoft.com/office/drawing/2014/main" id="{D8D4D6E2-4F20-C1FA-7129-B1AB688C06D3}"/>
              </a:ext>
            </a:extLst>
          </p:cNvPr>
          <p:cNvSpPr>
            <a:spLocks noChangeArrowheads="1"/>
          </p:cNvSpPr>
          <p:nvPr/>
        </p:nvSpPr>
        <p:spPr bwMode="auto">
          <a:xfrm>
            <a:off x="4727848" y="1164356"/>
            <a:ext cx="4572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i="1" dirty="0">
                <a:solidFill>
                  <a:srgbClr val="009999"/>
                </a:solidFill>
              </a:rPr>
              <a:t>S</a:t>
            </a:r>
            <a:r>
              <a:rPr lang="en-US" altLang="zh-CN" dirty="0">
                <a:solidFill>
                  <a:srgbClr val="009999"/>
                </a:solidFill>
              </a:rPr>
              <a:t>1: </a:t>
            </a:r>
            <a:r>
              <a:rPr lang="en-US" altLang="zh-CN" i="1" dirty="0" err="1">
                <a:solidFill>
                  <a:srgbClr val="009999"/>
                </a:solidFill>
              </a:rPr>
              <a:t>buys_computer</a:t>
            </a:r>
            <a:r>
              <a:rPr lang="en-US" altLang="zh-CN" dirty="0">
                <a:solidFill>
                  <a:srgbClr val="009999"/>
                </a:solidFill>
              </a:rPr>
              <a:t>= “yes”, </a:t>
            </a:r>
            <a:br>
              <a:rPr lang="en-US" altLang="zh-CN" dirty="0">
                <a:solidFill>
                  <a:srgbClr val="009999"/>
                </a:solidFill>
              </a:rPr>
            </a:br>
            <a:r>
              <a:rPr lang="en-US" altLang="zh-CN" i="1" dirty="0">
                <a:solidFill>
                  <a:srgbClr val="009999"/>
                </a:solidFill>
              </a:rPr>
              <a:t>S</a:t>
            </a:r>
            <a:r>
              <a:rPr lang="en-US" altLang="zh-CN" dirty="0">
                <a:solidFill>
                  <a:srgbClr val="009999"/>
                </a:solidFill>
              </a:rPr>
              <a:t>2: </a:t>
            </a:r>
            <a:r>
              <a:rPr lang="en-US" altLang="zh-CN" i="1" dirty="0" err="1">
                <a:solidFill>
                  <a:srgbClr val="009999"/>
                </a:solidFill>
              </a:rPr>
              <a:t>buys_computer</a:t>
            </a:r>
            <a:r>
              <a:rPr lang="en-US" altLang="zh-CN" dirty="0">
                <a:solidFill>
                  <a:srgbClr val="009999"/>
                </a:solidFill>
              </a:rPr>
              <a:t>= “no”</a:t>
            </a:r>
            <a:endParaRPr lang="zh-CN" altLang="en-US" dirty="0">
              <a:solidFill>
                <a:srgbClr val="009999"/>
              </a:solidFill>
            </a:endParaRPr>
          </a:p>
        </p:txBody>
      </p:sp>
      <p:graphicFrame>
        <p:nvGraphicFramePr>
          <p:cNvPr id="2" name="表格 1">
            <a:extLst>
              <a:ext uri="{FF2B5EF4-FFF2-40B4-BE49-F238E27FC236}">
                <a16:creationId xmlns:a16="http://schemas.microsoft.com/office/drawing/2014/main" id="{63ED94DC-2495-45F9-8967-1410B3092563}"/>
              </a:ext>
            </a:extLst>
          </p:cNvPr>
          <p:cNvGraphicFramePr>
            <a:graphicFrameLocks noGrp="1"/>
          </p:cNvGraphicFramePr>
          <p:nvPr>
            <p:extLst>
              <p:ext uri="{D42A27DB-BD31-4B8C-83A1-F6EECF244321}">
                <p14:modId xmlns:p14="http://schemas.microsoft.com/office/powerpoint/2010/main" val="2937005619"/>
              </p:ext>
            </p:extLst>
          </p:nvPr>
        </p:nvGraphicFramePr>
        <p:xfrm>
          <a:off x="2783632" y="2025352"/>
          <a:ext cx="6768247" cy="4572000"/>
        </p:xfrm>
        <a:graphic>
          <a:graphicData uri="http://schemas.openxmlformats.org/drawingml/2006/table">
            <a:tbl>
              <a:tblPr firstRow="1" bandRow="1">
                <a:tableStyleId>{5C22544A-7EE6-4342-B048-85BDC9FD1C3A}</a:tableStyleId>
              </a:tblPr>
              <a:tblGrid>
                <a:gridCol w="479693">
                  <a:extLst>
                    <a:ext uri="{9D8B030D-6E8A-4147-A177-3AD203B41FA5}">
                      <a16:colId xmlns:a16="http://schemas.microsoft.com/office/drawing/2014/main" val="1842876311"/>
                    </a:ext>
                  </a:extLst>
                </a:gridCol>
                <a:gridCol w="719539">
                  <a:extLst>
                    <a:ext uri="{9D8B030D-6E8A-4147-A177-3AD203B41FA5}">
                      <a16:colId xmlns:a16="http://schemas.microsoft.com/office/drawing/2014/main" val="1820944551"/>
                    </a:ext>
                  </a:extLst>
                </a:gridCol>
                <a:gridCol w="1019347">
                  <a:extLst>
                    <a:ext uri="{9D8B030D-6E8A-4147-A177-3AD203B41FA5}">
                      <a16:colId xmlns:a16="http://schemas.microsoft.com/office/drawing/2014/main" val="3237495689"/>
                    </a:ext>
                  </a:extLst>
                </a:gridCol>
                <a:gridCol w="1079309">
                  <a:extLst>
                    <a:ext uri="{9D8B030D-6E8A-4147-A177-3AD203B41FA5}">
                      <a16:colId xmlns:a16="http://schemas.microsoft.com/office/drawing/2014/main" val="3933773095"/>
                    </a:ext>
                  </a:extLst>
                </a:gridCol>
                <a:gridCol w="1439078">
                  <a:extLst>
                    <a:ext uri="{9D8B030D-6E8A-4147-A177-3AD203B41FA5}">
                      <a16:colId xmlns:a16="http://schemas.microsoft.com/office/drawing/2014/main" val="3318692746"/>
                    </a:ext>
                  </a:extLst>
                </a:gridCol>
                <a:gridCol w="2031281">
                  <a:extLst>
                    <a:ext uri="{9D8B030D-6E8A-4147-A177-3AD203B41FA5}">
                      <a16:colId xmlns:a16="http://schemas.microsoft.com/office/drawing/2014/main" val="4066090123"/>
                    </a:ext>
                  </a:extLst>
                </a:gridCol>
              </a:tblGrid>
              <a:tr h="292833">
                <a:tc>
                  <a:txBody>
                    <a:bodyPr/>
                    <a:lstStyle/>
                    <a:p>
                      <a:pPr algn="ctr"/>
                      <a:r>
                        <a:rPr lang="en-US" altLang="zh-CN" sz="1400" dirty="0">
                          <a:latin typeface="Times New Roman" panose="02020603050405020304" pitchFamily="18" charset="0"/>
                          <a:cs typeface="Times New Roman" panose="02020603050405020304" pitchFamily="18" charset="0"/>
                        </a:rPr>
                        <a:t>rid</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400" dirty="0">
                          <a:latin typeface="Times New Roman" panose="02020603050405020304" pitchFamily="18" charset="0"/>
                          <a:cs typeface="Times New Roman" panose="02020603050405020304" pitchFamily="18" charset="0"/>
                        </a:rPr>
                        <a:t>age</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400" dirty="0">
                          <a:latin typeface="Times New Roman" panose="02020603050405020304" pitchFamily="18" charset="0"/>
                          <a:cs typeface="Times New Roman" panose="02020603050405020304" pitchFamily="18" charset="0"/>
                        </a:rPr>
                        <a:t>income</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400" dirty="0">
                          <a:latin typeface="Times New Roman" panose="02020603050405020304" pitchFamily="18" charset="0"/>
                          <a:cs typeface="Times New Roman" panose="02020603050405020304" pitchFamily="18" charset="0"/>
                        </a:rPr>
                        <a:t>student</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400" dirty="0" err="1">
                          <a:latin typeface="Times New Roman" panose="02020603050405020304" pitchFamily="18" charset="0"/>
                          <a:cs typeface="Times New Roman" panose="02020603050405020304" pitchFamily="18" charset="0"/>
                        </a:rPr>
                        <a:t>credit_rating</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400" dirty="0">
                          <a:latin typeface="Times New Roman" panose="02020603050405020304" pitchFamily="18" charset="0"/>
                          <a:cs typeface="Times New Roman" panose="02020603050405020304" pitchFamily="18" charset="0"/>
                        </a:rPr>
                        <a:t>Class: </a:t>
                      </a:r>
                      <a:r>
                        <a:rPr lang="en-US" altLang="zh-CN" sz="1400" dirty="0" err="1">
                          <a:latin typeface="Times New Roman" panose="02020603050405020304" pitchFamily="18" charset="0"/>
                          <a:cs typeface="Times New Roman" panose="02020603050405020304" pitchFamily="18" charset="0"/>
                        </a:rPr>
                        <a:t>buys_computer</a:t>
                      </a:r>
                      <a:endParaRPr lang="zh-CN" altLang="en-US"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514297888"/>
                  </a:ext>
                </a:extLst>
              </a:tr>
              <a:tr h="292833">
                <a:tc>
                  <a:txBody>
                    <a:bodyPr/>
                    <a:lstStyle/>
                    <a:p>
                      <a:pPr algn="ctr"/>
                      <a:r>
                        <a:rPr lang="en-US" altLang="zh-CN" sz="1400" dirty="0">
                          <a:latin typeface="Times New Roman" panose="02020603050405020304" pitchFamily="18" charset="0"/>
                          <a:cs typeface="Times New Roman" panose="02020603050405020304" pitchFamily="18" charset="0"/>
                        </a:rPr>
                        <a:t>1</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algn="ctr"/>
                      <a:r>
                        <a:rPr lang="zh-CN" altLang="en-US" sz="1400" dirty="0">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30</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algn="ctr"/>
                      <a:r>
                        <a:rPr lang="en-US" altLang="zh-CN" sz="1400" dirty="0">
                          <a:latin typeface="Times New Roman" panose="02020603050405020304" pitchFamily="18" charset="0"/>
                          <a:cs typeface="Times New Roman" panose="02020603050405020304" pitchFamily="18" charset="0"/>
                        </a:rPr>
                        <a:t>High</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algn="ctr"/>
                      <a:r>
                        <a:rPr lang="en-US" altLang="zh-CN" sz="1400" dirty="0">
                          <a:latin typeface="Times New Roman" panose="02020603050405020304" pitchFamily="18" charset="0"/>
                          <a:cs typeface="Times New Roman" panose="02020603050405020304" pitchFamily="18" charset="0"/>
                        </a:rPr>
                        <a:t>No</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algn="ctr"/>
                      <a:r>
                        <a:rPr lang="en-US" altLang="zh-CN" sz="1400" dirty="0">
                          <a:latin typeface="Times New Roman" panose="02020603050405020304" pitchFamily="18" charset="0"/>
                          <a:cs typeface="Times New Roman" panose="02020603050405020304" pitchFamily="18" charset="0"/>
                        </a:rPr>
                        <a:t>Fair</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algn="ctr"/>
                      <a:r>
                        <a:rPr lang="en-US" altLang="zh-CN" sz="1400" dirty="0">
                          <a:latin typeface="Times New Roman" panose="02020603050405020304" pitchFamily="18" charset="0"/>
                          <a:cs typeface="Times New Roman" panose="02020603050405020304" pitchFamily="18" charset="0"/>
                        </a:rPr>
                        <a:t>No</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extLst>
                  <a:ext uri="{0D108BD9-81ED-4DB2-BD59-A6C34878D82A}">
                    <a16:rowId xmlns:a16="http://schemas.microsoft.com/office/drawing/2014/main" val="529539692"/>
                  </a:ext>
                </a:extLst>
              </a:tr>
              <a:tr h="292833">
                <a:tc>
                  <a:txBody>
                    <a:bodyPr/>
                    <a:lstStyle/>
                    <a:p>
                      <a:pPr algn="ctr"/>
                      <a:r>
                        <a:rPr lang="en-US" altLang="zh-CN" sz="1400" dirty="0">
                          <a:latin typeface="Times New Roman" panose="02020603050405020304" pitchFamily="18" charset="0"/>
                          <a:cs typeface="Times New Roman" panose="02020603050405020304" pitchFamily="18" charset="0"/>
                        </a:rPr>
                        <a:t>2</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30</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algn="ctr"/>
                      <a:r>
                        <a:rPr lang="en-US" altLang="zh-CN" sz="1400" dirty="0">
                          <a:latin typeface="Times New Roman" panose="02020603050405020304" pitchFamily="18" charset="0"/>
                          <a:cs typeface="Times New Roman" panose="02020603050405020304" pitchFamily="18" charset="0"/>
                        </a:rPr>
                        <a:t>High</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algn="ctr"/>
                      <a:r>
                        <a:rPr lang="en-US" altLang="zh-CN" sz="1400" dirty="0">
                          <a:latin typeface="Times New Roman" panose="02020603050405020304" pitchFamily="18" charset="0"/>
                          <a:cs typeface="Times New Roman" panose="02020603050405020304" pitchFamily="18" charset="0"/>
                        </a:rPr>
                        <a:t>No</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algn="ctr"/>
                      <a:r>
                        <a:rPr lang="en-US" altLang="zh-CN" sz="1400" dirty="0">
                          <a:latin typeface="Times New Roman" panose="02020603050405020304" pitchFamily="18" charset="0"/>
                          <a:cs typeface="Times New Roman" panose="02020603050405020304" pitchFamily="18" charset="0"/>
                        </a:rPr>
                        <a:t>Excellent</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latin typeface="Times New Roman" panose="02020603050405020304" pitchFamily="18" charset="0"/>
                          <a:cs typeface="Times New Roman" panose="02020603050405020304" pitchFamily="18" charset="0"/>
                        </a:rPr>
                        <a:t>No</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extLst>
                  <a:ext uri="{0D108BD9-81ED-4DB2-BD59-A6C34878D82A}">
                    <a16:rowId xmlns:a16="http://schemas.microsoft.com/office/drawing/2014/main" val="3693271243"/>
                  </a:ext>
                </a:extLst>
              </a:tr>
              <a:tr h="292833">
                <a:tc>
                  <a:txBody>
                    <a:bodyPr/>
                    <a:lstStyle/>
                    <a:p>
                      <a:pPr algn="ctr"/>
                      <a:r>
                        <a:rPr lang="en-US" altLang="zh-CN" sz="1400" dirty="0">
                          <a:latin typeface="Times New Roman" panose="02020603050405020304" pitchFamily="18" charset="0"/>
                          <a:cs typeface="Times New Roman" panose="02020603050405020304" pitchFamily="18" charset="0"/>
                        </a:rPr>
                        <a:t>3</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algn="ctr"/>
                      <a:r>
                        <a:rPr lang="en-US" altLang="zh-CN" sz="1400" dirty="0">
                          <a:latin typeface="Times New Roman" panose="02020603050405020304" pitchFamily="18" charset="0"/>
                          <a:cs typeface="Times New Roman" panose="02020603050405020304" pitchFamily="18" charset="0"/>
                        </a:rPr>
                        <a:t>30-40</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latin typeface="Times New Roman" panose="02020603050405020304" pitchFamily="18" charset="0"/>
                          <a:cs typeface="Times New Roman" panose="02020603050405020304" pitchFamily="18" charset="0"/>
                        </a:rPr>
                        <a:t>High</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latin typeface="Times New Roman" panose="02020603050405020304" pitchFamily="18" charset="0"/>
                          <a:cs typeface="Times New Roman" panose="02020603050405020304" pitchFamily="18" charset="0"/>
                        </a:rPr>
                        <a:t>No</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latin typeface="Times New Roman" panose="02020603050405020304" pitchFamily="18" charset="0"/>
                          <a:cs typeface="Times New Roman" panose="02020603050405020304" pitchFamily="18" charset="0"/>
                        </a:rPr>
                        <a:t>Fair</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algn="ctr"/>
                      <a:r>
                        <a:rPr lang="en-US" altLang="zh-CN" sz="1400" dirty="0">
                          <a:latin typeface="Times New Roman" panose="02020603050405020304" pitchFamily="18" charset="0"/>
                          <a:cs typeface="Times New Roman" panose="02020603050405020304" pitchFamily="18" charset="0"/>
                        </a:rPr>
                        <a:t>Yes</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extLst>
                  <a:ext uri="{0D108BD9-81ED-4DB2-BD59-A6C34878D82A}">
                    <a16:rowId xmlns:a16="http://schemas.microsoft.com/office/drawing/2014/main" val="4266136856"/>
                  </a:ext>
                </a:extLst>
              </a:tr>
              <a:tr h="292833">
                <a:tc>
                  <a:txBody>
                    <a:bodyPr/>
                    <a:lstStyle/>
                    <a:p>
                      <a:pPr algn="ctr"/>
                      <a:r>
                        <a:rPr lang="en-US" altLang="zh-CN" sz="1400" dirty="0">
                          <a:latin typeface="Times New Roman" panose="02020603050405020304" pitchFamily="18" charset="0"/>
                          <a:cs typeface="Times New Roman" panose="02020603050405020304" pitchFamily="18" charset="0"/>
                        </a:rPr>
                        <a:t>4</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algn="ctr"/>
                      <a:r>
                        <a:rPr lang="zh-CN" altLang="en-US" sz="1400" dirty="0">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40</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algn="ctr"/>
                      <a:r>
                        <a:rPr lang="en-US" altLang="zh-CN" sz="1400" dirty="0">
                          <a:latin typeface="Times New Roman" panose="02020603050405020304" pitchFamily="18" charset="0"/>
                          <a:cs typeface="Times New Roman" panose="02020603050405020304" pitchFamily="18" charset="0"/>
                        </a:rPr>
                        <a:t>Medium</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latin typeface="Times New Roman" panose="02020603050405020304" pitchFamily="18" charset="0"/>
                          <a:cs typeface="Times New Roman" panose="02020603050405020304" pitchFamily="18" charset="0"/>
                        </a:rPr>
                        <a:t>No</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latin typeface="Times New Roman" panose="02020603050405020304" pitchFamily="18" charset="0"/>
                          <a:cs typeface="Times New Roman" panose="02020603050405020304" pitchFamily="18" charset="0"/>
                        </a:rPr>
                        <a:t>Fair</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algn="ctr"/>
                      <a:r>
                        <a:rPr lang="en-US" altLang="zh-CN" sz="1400" dirty="0">
                          <a:latin typeface="Times New Roman" panose="02020603050405020304" pitchFamily="18" charset="0"/>
                          <a:cs typeface="Times New Roman" panose="02020603050405020304" pitchFamily="18" charset="0"/>
                        </a:rPr>
                        <a:t>Yes</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extLst>
                  <a:ext uri="{0D108BD9-81ED-4DB2-BD59-A6C34878D82A}">
                    <a16:rowId xmlns:a16="http://schemas.microsoft.com/office/drawing/2014/main" val="129152752"/>
                  </a:ext>
                </a:extLst>
              </a:tr>
              <a:tr h="292833">
                <a:tc>
                  <a:txBody>
                    <a:bodyPr/>
                    <a:lstStyle/>
                    <a:p>
                      <a:pPr algn="ctr"/>
                      <a:r>
                        <a:rPr lang="en-US" altLang="zh-CN" sz="1400" dirty="0">
                          <a:latin typeface="Times New Roman" panose="02020603050405020304" pitchFamily="18" charset="0"/>
                          <a:cs typeface="Times New Roman" panose="02020603050405020304" pitchFamily="18" charset="0"/>
                        </a:rPr>
                        <a:t>5</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40</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algn="ctr"/>
                      <a:r>
                        <a:rPr lang="en-US" altLang="zh-CN" sz="1400" dirty="0">
                          <a:latin typeface="Times New Roman" panose="02020603050405020304" pitchFamily="18" charset="0"/>
                          <a:cs typeface="Times New Roman" panose="02020603050405020304" pitchFamily="18" charset="0"/>
                        </a:rPr>
                        <a:t>Low</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algn="ctr"/>
                      <a:r>
                        <a:rPr lang="en-US" altLang="zh-CN" sz="1400" dirty="0">
                          <a:latin typeface="Times New Roman" panose="02020603050405020304" pitchFamily="18" charset="0"/>
                          <a:cs typeface="Times New Roman" panose="02020603050405020304" pitchFamily="18" charset="0"/>
                        </a:rPr>
                        <a:t>Yes</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latin typeface="Times New Roman" panose="02020603050405020304" pitchFamily="18" charset="0"/>
                          <a:cs typeface="Times New Roman" panose="02020603050405020304" pitchFamily="18" charset="0"/>
                        </a:rPr>
                        <a:t>Fair</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algn="ctr"/>
                      <a:r>
                        <a:rPr lang="en-US" altLang="zh-CN" sz="1400" dirty="0">
                          <a:latin typeface="Times New Roman" panose="02020603050405020304" pitchFamily="18" charset="0"/>
                          <a:cs typeface="Times New Roman" panose="02020603050405020304" pitchFamily="18" charset="0"/>
                        </a:rPr>
                        <a:t>Yes</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extLst>
                  <a:ext uri="{0D108BD9-81ED-4DB2-BD59-A6C34878D82A}">
                    <a16:rowId xmlns:a16="http://schemas.microsoft.com/office/drawing/2014/main" val="2332899953"/>
                  </a:ext>
                </a:extLst>
              </a:tr>
              <a:tr h="292833">
                <a:tc>
                  <a:txBody>
                    <a:bodyPr/>
                    <a:lstStyle/>
                    <a:p>
                      <a:pPr algn="ctr"/>
                      <a:r>
                        <a:rPr lang="en-US" altLang="zh-CN" sz="1400" dirty="0">
                          <a:latin typeface="Times New Roman" panose="02020603050405020304" pitchFamily="18" charset="0"/>
                          <a:cs typeface="Times New Roman" panose="02020603050405020304" pitchFamily="18" charset="0"/>
                        </a:rPr>
                        <a:t>6</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40</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algn="ctr"/>
                      <a:r>
                        <a:rPr lang="en-US" altLang="zh-CN" sz="1400" dirty="0">
                          <a:latin typeface="Times New Roman" panose="02020603050405020304" pitchFamily="18" charset="0"/>
                          <a:cs typeface="Times New Roman" panose="02020603050405020304" pitchFamily="18" charset="0"/>
                        </a:rPr>
                        <a:t>Low</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algn="ctr"/>
                      <a:r>
                        <a:rPr lang="en-US" altLang="zh-CN" sz="1400" dirty="0">
                          <a:latin typeface="Times New Roman" panose="02020603050405020304" pitchFamily="18" charset="0"/>
                          <a:cs typeface="Times New Roman" panose="02020603050405020304" pitchFamily="18" charset="0"/>
                        </a:rPr>
                        <a:t>Yes</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latin typeface="Times New Roman" panose="02020603050405020304" pitchFamily="18" charset="0"/>
                          <a:cs typeface="Times New Roman" panose="02020603050405020304" pitchFamily="18" charset="0"/>
                        </a:rPr>
                        <a:t>Excellent</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algn="ctr"/>
                      <a:r>
                        <a:rPr lang="en-US" altLang="zh-CN" sz="1400" dirty="0">
                          <a:latin typeface="Times New Roman" panose="02020603050405020304" pitchFamily="18" charset="0"/>
                          <a:cs typeface="Times New Roman" panose="02020603050405020304" pitchFamily="18" charset="0"/>
                        </a:rPr>
                        <a:t>No</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extLst>
                  <a:ext uri="{0D108BD9-81ED-4DB2-BD59-A6C34878D82A}">
                    <a16:rowId xmlns:a16="http://schemas.microsoft.com/office/drawing/2014/main" val="2349876466"/>
                  </a:ext>
                </a:extLst>
              </a:tr>
              <a:tr h="292833">
                <a:tc>
                  <a:txBody>
                    <a:bodyPr/>
                    <a:lstStyle/>
                    <a:p>
                      <a:pPr algn="ctr"/>
                      <a:r>
                        <a:rPr lang="en-US" altLang="zh-CN" sz="1400" dirty="0">
                          <a:latin typeface="Times New Roman" panose="02020603050405020304" pitchFamily="18" charset="0"/>
                          <a:cs typeface="Times New Roman" panose="02020603050405020304" pitchFamily="18" charset="0"/>
                        </a:rPr>
                        <a:t>7</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latin typeface="Times New Roman" panose="02020603050405020304" pitchFamily="18" charset="0"/>
                          <a:cs typeface="Times New Roman" panose="02020603050405020304" pitchFamily="18" charset="0"/>
                        </a:rPr>
                        <a:t>30-40</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algn="ctr"/>
                      <a:r>
                        <a:rPr lang="en-US" altLang="zh-CN" sz="1400" dirty="0">
                          <a:latin typeface="Times New Roman" panose="02020603050405020304" pitchFamily="18" charset="0"/>
                          <a:cs typeface="Times New Roman" panose="02020603050405020304" pitchFamily="18" charset="0"/>
                        </a:rPr>
                        <a:t>Low</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algn="ctr"/>
                      <a:r>
                        <a:rPr lang="en-US" altLang="zh-CN" sz="1400" dirty="0">
                          <a:latin typeface="Times New Roman" panose="02020603050405020304" pitchFamily="18" charset="0"/>
                          <a:cs typeface="Times New Roman" panose="02020603050405020304" pitchFamily="18" charset="0"/>
                        </a:rPr>
                        <a:t>Yes</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latin typeface="Times New Roman" panose="02020603050405020304" pitchFamily="18" charset="0"/>
                          <a:cs typeface="Times New Roman" panose="02020603050405020304" pitchFamily="18" charset="0"/>
                        </a:rPr>
                        <a:t>Excellent</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algn="ctr"/>
                      <a:r>
                        <a:rPr lang="en-US" altLang="zh-CN" sz="1400" dirty="0">
                          <a:latin typeface="Times New Roman" panose="02020603050405020304" pitchFamily="18" charset="0"/>
                          <a:cs typeface="Times New Roman" panose="02020603050405020304" pitchFamily="18" charset="0"/>
                        </a:rPr>
                        <a:t>Yes</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extLst>
                  <a:ext uri="{0D108BD9-81ED-4DB2-BD59-A6C34878D82A}">
                    <a16:rowId xmlns:a16="http://schemas.microsoft.com/office/drawing/2014/main" val="4252361719"/>
                  </a:ext>
                </a:extLst>
              </a:tr>
              <a:tr h="292833">
                <a:tc>
                  <a:txBody>
                    <a:bodyPr/>
                    <a:lstStyle/>
                    <a:p>
                      <a:pPr algn="ctr"/>
                      <a:r>
                        <a:rPr lang="en-US" altLang="zh-CN" sz="1400" dirty="0">
                          <a:latin typeface="Times New Roman" panose="02020603050405020304" pitchFamily="18" charset="0"/>
                          <a:cs typeface="Times New Roman" panose="02020603050405020304" pitchFamily="18" charset="0"/>
                        </a:rPr>
                        <a:t>8</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30</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latin typeface="Times New Roman" panose="02020603050405020304" pitchFamily="18" charset="0"/>
                          <a:cs typeface="Times New Roman" panose="02020603050405020304" pitchFamily="18" charset="0"/>
                        </a:rPr>
                        <a:t>Medium</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algn="ctr"/>
                      <a:r>
                        <a:rPr lang="en-US" altLang="zh-CN" sz="1400" dirty="0">
                          <a:latin typeface="Times New Roman" panose="02020603050405020304" pitchFamily="18" charset="0"/>
                          <a:cs typeface="Times New Roman" panose="02020603050405020304" pitchFamily="18" charset="0"/>
                        </a:rPr>
                        <a:t>No</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latin typeface="Times New Roman" panose="02020603050405020304" pitchFamily="18" charset="0"/>
                          <a:cs typeface="Times New Roman" panose="02020603050405020304" pitchFamily="18" charset="0"/>
                        </a:rPr>
                        <a:t>Fair</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algn="ctr"/>
                      <a:r>
                        <a:rPr lang="en-US" altLang="zh-CN" sz="1400" dirty="0">
                          <a:latin typeface="Times New Roman" panose="02020603050405020304" pitchFamily="18" charset="0"/>
                          <a:cs typeface="Times New Roman" panose="02020603050405020304" pitchFamily="18" charset="0"/>
                        </a:rPr>
                        <a:t>No</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extLst>
                  <a:ext uri="{0D108BD9-81ED-4DB2-BD59-A6C34878D82A}">
                    <a16:rowId xmlns:a16="http://schemas.microsoft.com/office/drawing/2014/main" val="2560581032"/>
                  </a:ext>
                </a:extLst>
              </a:tr>
              <a:tr h="292833">
                <a:tc>
                  <a:txBody>
                    <a:bodyPr/>
                    <a:lstStyle/>
                    <a:p>
                      <a:pPr algn="ctr"/>
                      <a:r>
                        <a:rPr lang="en-US" altLang="zh-CN" sz="1400" dirty="0">
                          <a:latin typeface="Times New Roman" panose="02020603050405020304" pitchFamily="18" charset="0"/>
                          <a:cs typeface="Times New Roman" panose="02020603050405020304" pitchFamily="18" charset="0"/>
                        </a:rPr>
                        <a:t>9</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30</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algn="ctr"/>
                      <a:r>
                        <a:rPr lang="en-US" altLang="zh-CN" sz="1400" dirty="0">
                          <a:latin typeface="Times New Roman" panose="02020603050405020304" pitchFamily="18" charset="0"/>
                          <a:cs typeface="Times New Roman" panose="02020603050405020304" pitchFamily="18" charset="0"/>
                        </a:rPr>
                        <a:t>Low</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algn="ctr"/>
                      <a:r>
                        <a:rPr lang="en-US" altLang="zh-CN" sz="1400" dirty="0">
                          <a:latin typeface="Times New Roman" panose="02020603050405020304" pitchFamily="18" charset="0"/>
                          <a:cs typeface="Times New Roman" panose="02020603050405020304" pitchFamily="18" charset="0"/>
                        </a:rPr>
                        <a:t>Yes</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latin typeface="Times New Roman" panose="02020603050405020304" pitchFamily="18" charset="0"/>
                          <a:cs typeface="Times New Roman" panose="02020603050405020304" pitchFamily="18" charset="0"/>
                        </a:rPr>
                        <a:t>Fair</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algn="ctr"/>
                      <a:r>
                        <a:rPr lang="en-US" altLang="zh-CN" sz="1400" dirty="0">
                          <a:latin typeface="Times New Roman" panose="02020603050405020304" pitchFamily="18" charset="0"/>
                          <a:cs typeface="Times New Roman" panose="02020603050405020304" pitchFamily="18" charset="0"/>
                        </a:rPr>
                        <a:t>Yes</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extLst>
                  <a:ext uri="{0D108BD9-81ED-4DB2-BD59-A6C34878D82A}">
                    <a16:rowId xmlns:a16="http://schemas.microsoft.com/office/drawing/2014/main" val="2827364157"/>
                  </a:ext>
                </a:extLst>
              </a:tr>
              <a:tr h="292833">
                <a:tc>
                  <a:txBody>
                    <a:bodyPr/>
                    <a:lstStyle/>
                    <a:p>
                      <a:pPr algn="ctr"/>
                      <a:r>
                        <a:rPr lang="en-US" altLang="zh-CN" sz="1400" dirty="0">
                          <a:latin typeface="Times New Roman" panose="02020603050405020304" pitchFamily="18" charset="0"/>
                          <a:cs typeface="Times New Roman" panose="02020603050405020304" pitchFamily="18" charset="0"/>
                        </a:rPr>
                        <a:t>10</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40</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latin typeface="Times New Roman" panose="02020603050405020304" pitchFamily="18" charset="0"/>
                          <a:cs typeface="Times New Roman" panose="02020603050405020304" pitchFamily="18" charset="0"/>
                        </a:rPr>
                        <a:t>Medium</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algn="ctr"/>
                      <a:r>
                        <a:rPr lang="en-US" altLang="zh-CN" sz="1400" dirty="0">
                          <a:latin typeface="Times New Roman" panose="02020603050405020304" pitchFamily="18" charset="0"/>
                          <a:cs typeface="Times New Roman" panose="02020603050405020304" pitchFamily="18" charset="0"/>
                        </a:rPr>
                        <a:t>Yes</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latin typeface="Times New Roman" panose="02020603050405020304" pitchFamily="18" charset="0"/>
                          <a:cs typeface="Times New Roman" panose="02020603050405020304" pitchFamily="18" charset="0"/>
                        </a:rPr>
                        <a:t>Fair</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algn="ctr"/>
                      <a:r>
                        <a:rPr lang="en-US" altLang="zh-CN" sz="1400" dirty="0">
                          <a:latin typeface="Times New Roman" panose="02020603050405020304" pitchFamily="18" charset="0"/>
                          <a:cs typeface="Times New Roman" panose="02020603050405020304" pitchFamily="18" charset="0"/>
                        </a:rPr>
                        <a:t>Yes</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extLst>
                  <a:ext uri="{0D108BD9-81ED-4DB2-BD59-A6C34878D82A}">
                    <a16:rowId xmlns:a16="http://schemas.microsoft.com/office/drawing/2014/main" val="358243497"/>
                  </a:ext>
                </a:extLst>
              </a:tr>
              <a:tr h="292833">
                <a:tc>
                  <a:txBody>
                    <a:bodyPr/>
                    <a:lstStyle/>
                    <a:p>
                      <a:pPr algn="ctr"/>
                      <a:r>
                        <a:rPr lang="en-US" altLang="zh-CN" sz="1400" dirty="0">
                          <a:latin typeface="Times New Roman" panose="02020603050405020304" pitchFamily="18" charset="0"/>
                          <a:cs typeface="Times New Roman" panose="02020603050405020304" pitchFamily="18" charset="0"/>
                        </a:rPr>
                        <a:t>11</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30</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latin typeface="Times New Roman" panose="02020603050405020304" pitchFamily="18" charset="0"/>
                          <a:cs typeface="Times New Roman" panose="02020603050405020304" pitchFamily="18" charset="0"/>
                        </a:rPr>
                        <a:t>Medium</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algn="ctr"/>
                      <a:r>
                        <a:rPr lang="en-US" altLang="zh-CN" sz="1400" dirty="0">
                          <a:latin typeface="Times New Roman" panose="02020603050405020304" pitchFamily="18" charset="0"/>
                          <a:cs typeface="Times New Roman" panose="02020603050405020304" pitchFamily="18" charset="0"/>
                        </a:rPr>
                        <a:t>Yes</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latin typeface="Times New Roman" panose="02020603050405020304" pitchFamily="18" charset="0"/>
                          <a:cs typeface="Times New Roman" panose="02020603050405020304" pitchFamily="18" charset="0"/>
                        </a:rPr>
                        <a:t>Excellent</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algn="ctr"/>
                      <a:r>
                        <a:rPr lang="en-US" altLang="zh-CN" sz="1400" dirty="0">
                          <a:latin typeface="Times New Roman" panose="02020603050405020304" pitchFamily="18" charset="0"/>
                          <a:cs typeface="Times New Roman" panose="02020603050405020304" pitchFamily="18" charset="0"/>
                        </a:rPr>
                        <a:t>Yes</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extLst>
                  <a:ext uri="{0D108BD9-81ED-4DB2-BD59-A6C34878D82A}">
                    <a16:rowId xmlns:a16="http://schemas.microsoft.com/office/drawing/2014/main" val="3747334022"/>
                  </a:ext>
                </a:extLst>
              </a:tr>
              <a:tr h="292833">
                <a:tc>
                  <a:txBody>
                    <a:bodyPr/>
                    <a:lstStyle/>
                    <a:p>
                      <a:pPr algn="ctr"/>
                      <a:r>
                        <a:rPr lang="en-US" altLang="zh-CN" sz="1400" dirty="0">
                          <a:latin typeface="Times New Roman" panose="02020603050405020304" pitchFamily="18" charset="0"/>
                          <a:cs typeface="Times New Roman" panose="02020603050405020304" pitchFamily="18" charset="0"/>
                        </a:rPr>
                        <a:t>12</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latin typeface="Times New Roman" panose="02020603050405020304" pitchFamily="18" charset="0"/>
                          <a:cs typeface="Times New Roman" panose="02020603050405020304" pitchFamily="18" charset="0"/>
                        </a:rPr>
                        <a:t>30-40</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latin typeface="Times New Roman" panose="02020603050405020304" pitchFamily="18" charset="0"/>
                          <a:cs typeface="Times New Roman" panose="02020603050405020304" pitchFamily="18" charset="0"/>
                        </a:rPr>
                        <a:t>Medium</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algn="ctr"/>
                      <a:r>
                        <a:rPr lang="en-US" altLang="zh-CN" sz="1400" dirty="0">
                          <a:latin typeface="Times New Roman" panose="02020603050405020304" pitchFamily="18" charset="0"/>
                          <a:cs typeface="Times New Roman" panose="02020603050405020304" pitchFamily="18" charset="0"/>
                        </a:rPr>
                        <a:t>No</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latin typeface="Times New Roman" panose="02020603050405020304" pitchFamily="18" charset="0"/>
                          <a:cs typeface="Times New Roman" panose="02020603050405020304" pitchFamily="18" charset="0"/>
                        </a:rPr>
                        <a:t>Excellent</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algn="ctr"/>
                      <a:r>
                        <a:rPr lang="en-US" altLang="zh-CN" sz="1400" dirty="0">
                          <a:latin typeface="Times New Roman" panose="02020603050405020304" pitchFamily="18" charset="0"/>
                          <a:cs typeface="Times New Roman" panose="02020603050405020304" pitchFamily="18" charset="0"/>
                        </a:rPr>
                        <a:t>Yes</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extLst>
                  <a:ext uri="{0D108BD9-81ED-4DB2-BD59-A6C34878D82A}">
                    <a16:rowId xmlns:a16="http://schemas.microsoft.com/office/drawing/2014/main" val="494112686"/>
                  </a:ext>
                </a:extLst>
              </a:tr>
              <a:tr h="292833">
                <a:tc>
                  <a:txBody>
                    <a:bodyPr/>
                    <a:lstStyle/>
                    <a:p>
                      <a:pPr algn="ctr"/>
                      <a:r>
                        <a:rPr lang="en-US" altLang="zh-CN" sz="1400" dirty="0">
                          <a:latin typeface="Times New Roman" panose="02020603050405020304" pitchFamily="18" charset="0"/>
                          <a:cs typeface="Times New Roman" panose="02020603050405020304" pitchFamily="18" charset="0"/>
                        </a:rPr>
                        <a:t>13</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latin typeface="Times New Roman" panose="02020603050405020304" pitchFamily="18" charset="0"/>
                          <a:cs typeface="Times New Roman" panose="02020603050405020304" pitchFamily="18" charset="0"/>
                        </a:rPr>
                        <a:t>30-40</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latin typeface="Times New Roman" panose="02020603050405020304" pitchFamily="18" charset="0"/>
                          <a:cs typeface="Times New Roman" panose="02020603050405020304" pitchFamily="18" charset="0"/>
                        </a:rPr>
                        <a:t>High</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algn="ctr"/>
                      <a:r>
                        <a:rPr lang="en-US" altLang="zh-CN" sz="1400" dirty="0">
                          <a:latin typeface="Times New Roman" panose="02020603050405020304" pitchFamily="18" charset="0"/>
                          <a:cs typeface="Times New Roman" panose="02020603050405020304" pitchFamily="18" charset="0"/>
                        </a:rPr>
                        <a:t>Yes</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latin typeface="Times New Roman" panose="02020603050405020304" pitchFamily="18" charset="0"/>
                          <a:cs typeface="Times New Roman" panose="02020603050405020304" pitchFamily="18" charset="0"/>
                        </a:rPr>
                        <a:t>Fair</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algn="ctr"/>
                      <a:r>
                        <a:rPr lang="en-US" altLang="zh-CN" sz="1400" dirty="0">
                          <a:latin typeface="Times New Roman" panose="02020603050405020304" pitchFamily="18" charset="0"/>
                          <a:cs typeface="Times New Roman" panose="02020603050405020304" pitchFamily="18" charset="0"/>
                        </a:rPr>
                        <a:t>Yes</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extLst>
                  <a:ext uri="{0D108BD9-81ED-4DB2-BD59-A6C34878D82A}">
                    <a16:rowId xmlns:a16="http://schemas.microsoft.com/office/drawing/2014/main" val="4121682211"/>
                  </a:ext>
                </a:extLst>
              </a:tr>
              <a:tr h="292833">
                <a:tc>
                  <a:txBody>
                    <a:bodyPr/>
                    <a:lstStyle/>
                    <a:p>
                      <a:pPr algn="ctr"/>
                      <a:r>
                        <a:rPr lang="en-US" altLang="zh-CN" sz="1400" dirty="0">
                          <a:latin typeface="Times New Roman" panose="02020603050405020304" pitchFamily="18" charset="0"/>
                          <a:cs typeface="Times New Roman" panose="02020603050405020304" pitchFamily="18" charset="0"/>
                        </a:rPr>
                        <a:t>14</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40</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latin typeface="Times New Roman" panose="02020603050405020304" pitchFamily="18" charset="0"/>
                          <a:cs typeface="Times New Roman" panose="02020603050405020304" pitchFamily="18" charset="0"/>
                        </a:rPr>
                        <a:t>Medium</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algn="ctr"/>
                      <a:r>
                        <a:rPr lang="en-US" altLang="zh-CN" sz="1400" dirty="0">
                          <a:latin typeface="Times New Roman" panose="02020603050405020304" pitchFamily="18" charset="0"/>
                          <a:cs typeface="Times New Roman" panose="02020603050405020304" pitchFamily="18" charset="0"/>
                        </a:rPr>
                        <a:t>no</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latin typeface="Times New Roman" panose="02020603050405020304" pitchFamily="18" charset="0"/>
                          <a:cs typeface="Times New Roman" panose="02020603050405020304" pitchFamily="18" charset="0"/>
                        </a:rPr>
                        <a:t>Excellent</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algn="ctr"/>
                      <a:r>
                        <a:rPr lang="en-US" altLang="zh-CN" sz="1400" dirty="0">
                          <a:latin typeface="Times New Roman" panose="02020603050405020304" pitchFamily="18" charset="0"/>
                          <a:cs typeface="Times New Roman" panose="02020603050405020304" pitchFamily="18" charset="0"/>
                        </a:rPr>
                        <a:t>No</a:t>
                      </a:r>
                      <a:endParaRPr lang="zh-CN" altLang="en-US" sz="1400" dirty="0">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extLst>
                  <a:ext uri="{0D108BD9-81ED-4DB2-BD59-A6C34878D82A}">
                    <a16:rowId xmlns:a16="http://schemas.microsoft.com/office/drawing/2014/main" val="2780989044"/>
                  </a:ext>
                </a:extLst>
              </a:tr>
            </a:tbl>
          </a:graphicData>
        </a:graphic>
      </p:graphicFrame>
    </p:spTree>
    <p:extLst>
      <p:ext uri="{BB962C8B-B14F-4D97-AF65-F5344CB8AC3E}">
        <p14:creationId xmlns:p14="http://schemas.microsoft.com/office/powerpoint/2010/main" val="2379578103"/>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04C4BB7F-5242-45D5-9A80-BA8F3F080270}"/>
              </a:ext>
            </a:extLst>
          </p:cNvPr>
          <p:cNvSpPr>
            <a:spLocks noGrp="1" noChangeArrowheads="1"/>
          </p:cNvSpPr>
          <p:nvPr>
            <p:ph type="title"/>
          </p:nvPr>
        </p:nvSpPr>
        <p:spPr/>
        <p:txBody>
          <a:bodyPr/>
          <a:lstStyle/>
          <a:p>
            <a:r>
              <a:rPr lang="en-US" altLang="zh-CN">
                <a:latin typeface="Comic Sans MS" panose="030F0702030302020204" pitchFamily="66" charset="0"/>
              </a:rPr>
              <a:t>Information gain</a:t>
            </a:r>
            <a:endParaRPr lang="zh-CN" altLang="en-US">
              <a:solidFill>
                <a:schemeClr val="tx1"/>
              </a:solidFill>
              <a:latin typeface="宋体" panose="02010600030101010101" pitchFamily="2" charset="-122"/>
              <a:ea typeface="宋体" panose="02010600030101010101" pitchFamily="2" charset="-122"/>
            </a:endParaRPr>
          </a:p>
        </p:txBody>
      </p:sp>
      <p:sp>
        <p:nvSpPr>
          <p:cNvPr id="46082" name="Rectangle 3">
            <a:extLst>
              <a:ext uri="{FF2B5EF4-FFF2-40B4-BE49-F238E27FC236}">
                <a16:creationId xmlns:a16="http://schemas.microsoft.com/office/drawing/2014/main" id="{87F52081-E75C-7D83-D538-29A221CCC001}"/>
              </a:ext>
            </a:extLst>
          </p:cNvPr>
          <p:cNvSpPr>
            <a:spLocks noGrp="1" noChangeArrowheads="1"/>
          </p:cNvSpPr>
          <p:nvPr>
            <p:ph idx="1"/>
          </p:nvPr>
        </p:nvSpPr>
        <p:spPr>
          <a:xfrm>
            <a:off x="479376" y="1125538"/>
            <a:ext cx="11473441" cy="5351462"/>
          </a:xfrm>
        </p:spPr>
        <p:txBody>
          <a:bodyPr/>
          <a:lstStyle/>
          <a:p>
            <a:pPr lvl="1">
              <a:buFont typeface="Wingdings" panose="05000000000000000000" pitchFamily="2" charset="2"/>
              <a:buChar char="n"/>
            </a:pPr>
            <a:r>
              <a:rPr lang="en-US" altLang="zh-CN" dirty="0"/>
              <a:t>Entropy impurity on the root</a:t>
            </a:r>
            <a:endParaRPr lang="zh-CN" altLang="en-US" dirty="0"/>
          </a:p>
          <a:p>
            <a:pPr lvl="1">
              <a:buFont typeface="Wingdings" panose="05000000000000000000" pitchFamily="2" charset="2"/>
              <a:buChar char="n"/>
            </a:pPr>
            <a:endParaRPr lang="zh-CN" altLang="en-US" dirty="0" smtClean="0"/>
          </a:p>
          <a:p>
            <a:pPr marL="457200" lvl="1" indent="0">
              <a:buNone/>
            </a:pPr>
            <a:endParaRPr lang="zh-CN" altLang="en-US" dirty="0"/>
          </a:p>
          <a:p>
            <a:pPr lvl="1">
              <a:buFont typeface="Wingdings" panose="05000000000000000000" pitchFamily="2" charset="2"/>
              <a:buChar char="n"/>
            </a:pPr>
            <a:r>
              <a:rPr lang="en-US" altLang="zh-CN" dirty="0"/>
              <a:t>Age as the information entropy of query</a:t>
            </a:r>
            <a:endParaRPr lang="zh-CN" altLang="en-US" dirty="0"/>
          </a:p>
        </p:txBody>
      </p:sp>
      <p:graphicFrame>
        <p:nvGraphicFramePr>
          <p:cNvPr id="46083" name="Object 4">
            <a:extLst>
              <a:ext uri="{FF2B5EF4-FFF2-40B4-BE49-F238E27FC236}">
                <a16:creationId xmlns:a16="http://schemas.microsoft.com/office/drawing/2014/main" id="{183AE93C-BCB0-13E3-B7F7-6A86116AA328}"/>
              </a:ext>
            </a:extLst>
          </p:cNvPr>
          <p:cNvGraphicFramePr>
            <a:graphicFrameLocks noChangeAspect="1"/>
          </p:cNvGraphicFramePr>
          <p:nvPr/>
        </p:nvGraphicFramePr>
        <p:xfrm>
          <a:off x="3005138" y="1573214"/>
          <a:ext cx="5389562" cy="801687"/>
        </p:xfrm>
        <a:graphic>
          <a:graphicData uri="http://schemas.openxmlformats.org/presentationml/2006/ole">
            <mc:AlternateContent xmlns:mc="http://schemas.openxmlformats.org/markup-compatibility/2006">
              <mc:Choice xmlns:v="urn:schemas-microsoft-com:vml" Requires="v">
                <p:oleObj spid="_x0000_s12390" r:id="rId3" imgW="4610100" imgH="685800" progId="Equation.DSMT4">
                  <p:embed/>
                </p:oleObj>
              </mc:Choice>
              <mc:Fallback>
                <p:oleObj r:id="rId3" imgW="4610100" imgH="685800" progId="Equation.DSMT4">
                  <p:embed/>
                  <p:pic>
                    <p:nvPicPr>
                      <p:cNvPr id="46083" name="Object 4">
                        <a:extLst>
                          <a:ext uri="{FF2B5EF4-FFF2-40B4-BE49-F238E27FC236}">
                            <a16:creationId xmlns:a16="http://schemas.microsoft.com/office/drawing/2014/main" id="{183AE93C-BCB0-13E3-B7F7-6A86116AA3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5138" y="1573214"/>
                        <a:ext cx="5389562" cy="80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46084" name="Picture 5">
            <a:extLst>
              <a:ext uri="{FF2B5EF4-FFF2-40B4-BE49-F238E27FC236}">
                <a16:creationId xmlns:a16="http://schemas.microsoft.com/office/drawing/2014/main" id="{8EF227C2-05A0-C1F1-6892-BAEB970C1E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1813" y="3157538"/>
            <a:ext cx="1911350" cy="279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6085" name="Object 6">
            <a:extLst>
              <a:ext uri="{FF2B5EF4-FFF2-40B4-BE49-F238E27FC236}">
                <a16:creationId xmlns:a16="http://schemas.microsoft.com/office/drawing/2014/main" id="{2C15A68B-80F2-845D-C16D-2AEAF434E469}"/>
              </a:ext>
            </a:extLst>
          </p:cNvPr>
          <p:cNvGraphicFramePr>
            <a:graphicFrameLocks noChangeAspect="1"/>
          </p:cNvGraphicFramePr>
          <p:nvPr/>
        </p:nvGraphicFramePr>
        <p:xfrm>
          <a:off x="5324475" y="3444875"/>
          <a:ext cx="4229100" cy="685800"/>
        </p:xfrm>
        <a:graphic>
          <a:graphicData uri="http://schemas.openxmlformats.org/presentationml/2006/ole">
            <mc:AlternateContent xmlns:mc="http://schemas.openxmlformats.org/markup-compatibility/2006">
              <mc:Choice xmlns:v="urn:schemas-microsoft-com:vml" Requires="v">
                <p:oleObj spid="_x0000_s12391" r:id="rId6" imgW="4229100" imgH="685800" progId="Equation.DSMT4">
                  <p:embed/>
                </p:oleObj>
              </mc:Choice>
              <mc:Fallback>
                <p:oleObj r:id="rId6" imgW="4229100" imgH="685800" progId="Equation.DSMT4">
                  <p:embed/>
                  <p:pic>
                    <p:nvPicPr>
                      <p:cNvPr id="46085" name="Object 6">
                        <a:extLst>
                          <a:ext uri="{FF2B5EF4-FFF2-40B4-BE49-F238E27FC236}">
                            <a16:creationId xmlns:a16="http://schemas.microsoft.com/office/drawing/2014/main" id="{2C15A68B-80F2-845D-C16D-2AEAF434E46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24475" y="3444875"/>
                        <a:ext cx="42291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6086" name="Object 7">
            <a:extLst>
              <a:ext uri="{FF2B5EF4-FFF2-40B4-BE49-F238E27FC236}">
                <a16:creationId xmlns:a16="http://schemas.microsoft.com/office/drawing/2014/main" id="{FFB5E7A1-F3B5-CC70-1356-742BE15B4935}"/>
              </a:ext>
            </a:extLst>
          </p:cNvPr>
          <p:cNvGraphicFramePr>
            <a:graphicFrameLocks noChangeAspect="1"/>
          </p:cNvGraphicFramePr>
          <p:nvPr/>
        </p:nvGraphicFramePr>
        <p:xfrm>
          <a:off x="5324475" y="4611688"/>
          <a:ext cx="1308100" cy="330200"/>
        </p:xfrm>
        <a:graphic>
          <a:graphicData uri="http://schemas.openxmlformats.org/presentationml/2006/ole">
            <mc:AlternateContent xmlns:mc="http://schemas.openxmlformats.org/markup-compatibility/2006">
              <mc:Choice xmlns:v="urn:schemas-microsoft-com:vml" Requires="v">
                <p:oleObj spid="_x0000_s12392" r:id="rId8" imgW="1308100" imgH="330200" progId="Equation.DSMT4">
                  <p:embed/>
                </p:oleObj>
              </mc:Choice>
              <mc:Fallback>
                <p:oleObj r:id="rId8" imgW="1308100" imgH="330200" progId="Equation.DSMT4">
                  <p:embed/>
                  <p:pic>
                    <p:nvPicPr>
                      <p:cNvPr id="46086" name="Object 7">
                        <a:extLst>
                          <a:ext uri="{FF2B5EF4-FFF2-40B4-BE49-F238E27FC236}">
                            <a16:creationId xmlns:a16="http://schemas.microsoft.com/office/drawing/2014/main" id="{FFB5E7A1-F3B5-CC70-1356-742BE15B493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24475" y="4611688"/>
                        <a:ext cx="13081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6087" name="Object 8">
            <a:extLst>
              <a:ext uri="{FF2B5EF4-FFF2-40B4-BE49-F238E27FC236}">
                <a16:creationId xmlns:a16="http://schemas.microsoft.com/office/drawing/2014/main" id="{C64F0F3F-1689-3357-1662-4561230A5C7B}"/>
              </a:ext>
            </a:extLst>
          </p:cNvPr>
          <p:cNvGraphicFramePr>
            <a:graphicFrameLocks noChangeAspect="1"/>
          </p:cNvGraphicFramePr>
          <p:nvPr/>
        </p:nvGraphicFramePr>
        <p:xfrm>
          <a:off x="5318125" y="5407025"/>
          <a:ext cx="4241800" cy="685800"/>
        </p:xfrm>
        <a:graphic>
          <a:graphicData uri="http://schemas.openxmlformats.org/presentationml/2006/ole">
            <mc:AlternateContent xmlns:mc="http://schemas.openxmlformats.org/markup-compatibility/2006">
              <mc:Choice xmlns:v="urn:schemas-microsoft-com:vml" Requires="v">
                <p:oleObj spid="_x0000_s12393" r:id="rId10" imgW="4241800" imgH="685800" progId="Equation.DSMT4">
                  <p:embed/>
                </p:oleObj>
              </mc:Choice>
              <mc:Fallback>
                <p:oleObj r:id="rId10" imgW="4241800" imgH="685800" progId="Equation.DSMT4">
                  <p:embed/>
                  <p:pic>
                    <p:nvPicPr>
                      <p:cNvPr id="46087" name="Object 8">
                        <a:extLst>
                          <a:ext uri="{FF2B5EF4-FFF2-40B4-BE49-F238E27FC236}">
                            <a16:creationId xmlns:a16="http://schemas.microsoft.com/office/drawing/2014/main" id="{C64F0F3F-1689-3357-1662-4561230A5C7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18125" y="5407025"/>
                        <a:ext cx="4241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6088" name="Object 9">
            <a:extLst>
              <a:ext uri="{FF2B5EF4-FFF2-40B4-BE49-F238E27FC236}">
                <a16:creationId xmlns:a16="http://schemas.microsoft.com/office/drawing/2014/main" id="{6353E39B-30C7-4A54-C0EF-9EBCB3E09BBA}"/>
              </a:ext>
            </a:extLst>
          </p:cNvPr>
          <p:cNvGraphicFramePr>
            <a:graphicFrameLocks noChangeAspect="1"/>
          </p:cNvGraphicFramePr>
          <p:nvPr>
            <p:extLst>
              <p:ext uri="{D42A27DB-BD31-4B8C-83A1-F6EECF244321}">
                <p14:modId xmlns:p14="http://schemas.microsoft.com/office/powerpoint/2010/main" val="29491920"/>
              </p:ext>
            </p:extLst>
          </p:nvPr>
        </p:nvGraphicFramePr>
        <p:xfrm>
          <a:off x="2984500" y="6092825"/>
          <a:ext cx="5816600" cy="609600"/>
        </p:xfrm>
        <a:graphic>
          <a:graphicData uri="http://schemas.openxmlformats.org/presentationml/2006/ole">
            <mc:AlternateContent xmlns:mc="http://schemas.openxmlformats.org/markup-compatibility/2006">
              <mc:Choice xmlns:v="urn:schemas-microsoft-com:vml" Requires="v">
                <p:oleObj spid="_x0000_s12394" name="Equation" r:id="rId12" imgW="5816520" imgH="609480" progId="Equation.DSMT4">
                  <p:embed/>
                </p:oleObj>
              </mc:Choice>
              <mc:Fallback>
                <p:oleObj name="Equation" r:id="rId12" imgW="5816520" imgH="609480" progId="Equation.DSMT4">
                  <p:embed/>
                  <p:pic>
                    <p:nvPicPr>
                      <p:cNvPr id="46088" name="Object 9">
                        <a:extLst>
                          <a:ext uri="{FF2B5EF4-FFF2-40B4-BE49-F238E27FC236}">
                            <a16:creationId xmlns:a16="http://schemas.microsoft.com/office/drawing/2014/main" id="{6353E39B-30C7-4A54-C0EF-9EBCB3E09BBA}"/>
                          </a:ext>
                        </a:extLst>
                      </p:cNvPr>
                      <p:cNvPicPr>
                        <a:picLocks noChangeAspect="1" noChangeArrowheads="1"/>
                      </p:cNvPicPr>
                      <p:nvPr/>
                    </p:nvPicPr>
                    <p:blipFill>
                      <a:blip r:embed="rId13"/>
                      <a:srcRect/>
                      <a:stretch>
                        <a:fillRect/>
                      </a:stretch>
                    </p:blipFill>
                    <p:spPr bwMode="auto">
                      <a:xfrm>
                        <a:off x="2984500" y="6092825"/>
                        <a:ext cx="5816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49256D2F-16A9-59ED-A749-077CE7D990A0}"/>
              </a:ext>
            </a:extLst>
          </p:cNvPr>
          <p:cNvSpPr>
            <a:spLocks noGrp="1" noChangeArrowheads="1"/>
          </p:cNvSpPr>
          <p:nvPr>
            <p:ph type="title"/>
          </p:nvPr>
        </p:nvSpPr>
        <p:spPr/>
        <p:txBody>
          <a:bodyPr/>
          <a:lstStyle/>
          <a:p>
            <a:r>
              <a:rPr lang="en-US" altLang="zh-CN">
                <a:latin typeface="Comic Sans MS" panose="030F0702030302020204" pitchFamily="66" charset="0"/>
              </a:rPr>
              <a:t>Information gain</a:t>
            </a:r>
            <a:endParaRPr lang="zh-CN" altLang="en-US">
              <a:solidFill>
                <a:schemeClr val="tx1"/>
              </a:solidFill>
              <a:latin typeface="宋体" panose="02010600030101010101" pitchFamily="2" charset="-122"/>
              <a:ea typeface="宋体" panose="02010600030101010101" pitchFamily="2" charset="-122"/>
            </a:endParaRPr>
          </a:p>
        </p:txBody>
      </p:sp>
      <p:sp>
        <p:nvSpPr>
          <p:cNvPr id="47106" name="Rectangle 3">
            <a:extLst>
              <a:ext uri="{FF2B5EF4-FFF2-40B4-BE49-F238E27FC236}">
                <a16:creationId xmlns:a16="http://schemas.microsoft.com/office/drawing/2014/main" id="{E765080C-A2DC-6163-47C4-E58CD7B809BB}"/>
              </a:ext>
            </a:extLst>
          </p:cNvPr>
          <p:cNvSpPr>
            <a:spLocks noGrp="1" noChangeArrowheads="1"/>
          </p:cNvSpPr>
          <p:nvPr>
            <p:ph idx="1"/>
          </p:nvPr>
        </p:nvSpPr>
        <p:spPr>
          <a:xfrm>
            <a:off x="407368" y="1125538"/>
            <a:ext cx="11545449" cy="5351462"/>
          </a:xfrm>
        </p:spPr>
        <p:txBody>
          <a:bodyPr/>
          <a:lstStyle/>
          <a:p>
            <a:pPr lvl="1">
              <a:lnSpc>
                <a:spcPct val="130000"/>
              </a:lnSpc>
              <a:buFont typeface="Wingdings" panose="05000000000000000000" pitchFamily="2" charset="2"/>
              <a:buChar char="n"/>
            </a:pPr>
            <a:r>
              <a:rPr lang="en-US" altLang="zh-CN" dirty="0"/>
              <a:t>Age as the information entropy of query</a:t>
            </a:r>
            <a:endParaRPr lang="zh-CN" altLang="en-US" dirty="0"/>
          </a:p>
          <a:p>
            <a:pPr lvl="1">
              <a:lnSpc>
                <a:spcPct val="130000"/>
              </a:lnSpc>
              <a:buFont typeface="Wingdings" panose="05000000000000000000" pitchFamily="2" charset="2"/>
              <a:buChar char="n"/>
            </a:pPr>
            <a:endParaRPr lang="en-US" altLang="zh-CN" dirty="0"/>
          </a:p>
          <a:p>
            <a:pPr lvl="1">
              <a:lnSpc>
                <a:spcPct val="130000"/>
              </a:lnSpc>
              <a:buFont typeface="Wingdings" panose="05000000000000000000" pitchFamily="2" charset="2"/>
              <a:buChar char="n"/>
            </a:pPr>
            <a:r>
              <a:rPr lang="en-US" altLang="zh-CN" dirty="0"/>
              <a:t>Similarly, the information gain of all attributes can be calculated</a:t>
            </a:r>
            <a:endParaRPr lang="zh-CN" altLang="en-US" dirty="0"/>
          </a:p>
          <a:p>
            <a:pPr lvl="1">
              <a:lnSpc>
                <a:spcPct val="130000"/>
              </a:lnSpc>
              <a:buFont typeface="Wingdings" panose="05000000000000000000" pitchFamily="2" charset="2"/>
              <a:buChar char="n"/>
            </a:pPr>
            <a:endParaRPr lang="zh-CN" altLang="en-US" dirty="0"/>
          </a:p>
          <a:p>
            <a:pPr lvl="1">
              <a:lnSpc>
                <a:spcPct val="130000"/>
              </a:lnSpc>
              <a:buFont typeface="Wingdings" panose="05000000000000000000" pitchFamily="2" charset="2"/>
              <a:buChar char="n"/>
            </a:pPr>
            <a:endParaRPr lang="zh-CN" altLang="en-US" dirty="0"/>
          </a:p>
          <a:p>
            <a:pPr lvl="1">
              <a:lnSpc>
                <a:spcPct val="130000"/>
              </a:lnSpc>
              <a:buFont typeface="Wingdings" panose="05000000000000000000" pitchFamily="2" charset="2"/>
              <a:buChar char="n"/>
            </a:pPr>
            <a:endParaRPr lang="zh-CN" altLang="en-US" dirty="0"/>
          </a:p>
          <a:p>
            <a:pPr lvl="1">
              <a:lnSpc>
                <a:spcPct val="130000"/>
              </a:lnSpc>
              <a:buFont typeface="Wingdings" panose="05000000000000000000" pitchFamily="2" charset="2"/>
              <a:buChar char="n"/>
            </a:pPr>
            <a:r>
              <a:rPr lang="en-US" altLang="zh-CN" dirty="0"/>
              <a:t>The information gain of age is the largest, so age is selected as the query of root to partition the training set for the first time</a:t>
            </a:r>
            <a:endParaRPr lang="zh-CN" altLang="en-US" dirty="0"/>
          </a:p>
        </p:txBody>
      </p:sp>
      <p:graphicFrame>
        <p:nvGraphicFramePr>
          <p:cNvPr id="47107" name="Object 9">
            <a:extLst>
              <a:ext uri="{FF2B5EF4-FFF2-40B4-BE49-F238E27FC236}">
                <a16:creationId xmlns:a16="http://schemas.microsoft.com/office/drawing/2014/main" id="{A03FCB12-710C-C55A-491C-1B9404DF0901}"/>
              </a:ext>
            </a:extLst>
          </p:cNvPr>
          <p:cNvGraphicFramePr>
            <a:graphicFrameLocks noChangeAspect="1"/>
          </p:cNvGraphicFramePr>
          <p:nvPr>
            <p:extLst>
              <p:ext uri="{D42A27DB-BD31-4B8C-83A1-F6EECF244321}">
                <p14:modId xmlns:p14="http://schemas.microsoft.com/office/powerpoint/2010/main" val="2812523946"/>
              </p:ext>
            </p:extLst>
          </p:nvPr>
        </p:nvGraphicFramePr>
        <p:xfrm>
          <a:off x="3935760" y="1844824"/>
          <a:ext cx="4673600" cy="363537"/>
        </p:xfrm>
        <a:graphic>
          <a:graphicData uri="http://schemas.openxmlformats.org/presentationml/2006/ole">
            <mc:AlternateContent xmlns:mc="http://schemas.openxmlformats.org/markup-compatibility/2006">
              <mc:Choice xmlns:v="urn:schemas-microsoft-com:vml" Requires="v">
                <p:oleObj spid="_x0000_s13354" r:id="rId3" imgW="3924300" imgH="304800" progId="Equation.DSMT4">
                  <p:embed/>
                </p:oleObj>
              </mc:Choice>
              <mc:Fallback>
                <p:oleObj r:id="rId3" imgW="3924300" imgH="304800" progId="Equation.DSMT4">
                  <p:embed/>
                  <p:pic>
                    <p:nvPicPr>
                      <p:cNvPr id="47107" name="Object 9">
                        <a:extLst>
                          <a:ext uri="{FF2B5EF4-FFF2-40B4-BE49-F238E27FC236}">
                            <a16:creationId xmlns:a16="http://schemas.microsoft.com/office/drawing/2014/main" id="{A03FCB12-710C-C55A-491C-1B9404DF09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5760" y="1844824"/>
                        <a:ext cx="4673600"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7108" name="Object 10">
            <a:extLst>
              <a:ext uri="{FF2B5EF4-FFF2-40B4-BE49-F238E27FC236}">
                <a16:creationId xmlns:a16="http://schemas.microsoft.com/office/drawing/2014/main" id="{E0374136-A223-2C41-68E9-BA8D4ABA8816}"/>
              </a:ext>
            </a:extLst>
          </p:cNvPr>
          <p:cNvGraphicFramePr>
            <a:graphicFrameLocks noChangeAspect="1"/>
          </p:cNvGraphicFramePr>
          <p:nvPr>
            <p:extLst>
              <p:ext uri="{D42A27DB-BD31-4B8C-83A1-F6EECF244321}">
                <p14:modId xmlns:p14="http://schemas.microsoft.com/office/powerpoint/2010/main" val="618769755"/>
              </p:ext>
            </p:extLst>
          </p:nvPr>
        </p:nvGraphicFramePr>
        <p:xfrm>
          <a:off x="3935760" y="3147219"/>
          <a:ext cx="3673475" cy="1308100"/>
        </p:xfrm>
        <a:graphic>
          <a:graphicData uri="http://schemas.openxmlformats.org/presentationml/2006/ole">
            <mc:AlternateContent xmlns:mc="http://schemas.openxmlformats.org/markup-compatibility/2006">
              <mc:Choice xmlns:v="urn:schemas-microsoft-com:vml" Requires="v">
                <p:oleObj spid="_x0000_s13355" r:id="rId5" imgW="2997200" imgH="1066800" progId="Equation.DSMT4">
                  <p:embed/>
                </p:oleObj>
              </mc:Choice>
              <mc:Fallback>
                <p:oleObj r:id="rId5" imgW="2997200" imgH="1066800" progId="Equation.DSMT4">
                  <p:embed/>
                  <p:pic>
                    <p:nvPicPr>
                      <p:cNvPr id="47108" name="Object 10">
                        <a:extLst>
                          <a:ext uri="{FF2B5EF4-FFF2-40B4-BE49-F238E27FC236}">
                            <a16:creationId xmlns:a16="http://schemas.microsoft.com/office/drawing/2014/main" id="{E0374136-A223-2C41-68E9-BA8D4ABA88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5760" y="3147219"/>
                        <a:ext cx="3673475"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B89CA85D-78A0-B5C6-97B1-C646C192AAB1}"/>
              </a:ext>
            </a:extLst>
          </p:cNvPr>
          <p:cNvSpPr>
            <a:spLocks noGrp="1" noChangeArrowheads="1"/>
          </p:cNvSpPr>
          <p:nvPr>
            <p:ph type="title"/>
          </p:nvPr>
        </p:nvSpPr>
        <p:spPr/>
        <p:txBody>
          <a:bodyPr/>
          <a:lstStyle/>
          <a:p>
            <a:r>
              <a:rPr lang="en-US" altLang="zh-CN">
                <a:latin typeface="Comic Sans MS" panose="030F0702030302020204" pitchFamily="66" charset="0"/>
              </a:rPr>
              <a:t>Information gain ratio</a:t>
            </a:r>
            <a:endParaRPr lang="zh-CN" altLang="en-US">
              <a:latin typeface="Comic Sans MS" panose="030F0702030302020204" pitchFamily="66" charset="0"/>
            </a:endParaRPr>
          </a:p>
        </p:txBody>
      </p:sp>
      <p:sp>
        <p:nvSpPr>
          <p:cNvPr id="48130" name="Rectangle 3">
            <a:extLst>
              <a:ext uri="{FF2B5EF4-FFF2-40B4-BE49-F238E27FC236}">
                <a16:creationId xmlns:a16="http://schemas.microsoft.com/office/drawing/2014/main" id="{40808A13-6CA8-BEF8-C329-06B3F0FA597D}"/>
              </a:ext>
            </a:extLst>
          </p:cNvPr>
          <p:cNvSpPr>
            <a:spLocks noGrp="1" noChangeArrowheads="1"/>
          </p:cNvSpPr>
          <p:nvPr>
            <p:ph idx="1"/>
          </p:nvPr>
        </p:nvSpPr>
        <p:spPr>
          <a:xfrm>
            <a:off x="911424" y="1125538"/>
            <a:ext cx="10873208" cy="5351462"/>
          </a:xfrm>
        </p:spPr>
        <p:txBody>
          <a:bodyPr/>
          <a:lstStyle/>
          <a:p>
            <a:pPr>
              <a:buFont typeface="Wingdings" panose="05000000000000000000" pitchFamily="2" charset="2"/>
              <a:buChar char="n"/>
            </a:pPr>
            <a:r>
              <a:rPr lang="en-US" altLang="zh-CN" dirty="0"/>
              <a:t>The disadvantages of information gain as query selection criteria are as follows:</a:t>
            </a:r>
            <a:r>
              <a:rPr lang="zh-CN" altLang="en-US" dirty="0"/>
              <a:t/>
            </a:r>
            <a:br>
              <a:rPr lang="zh-CN" altLang="en-US" dirty="0"/>
            </a:br>
            <a:r>
              <a:rPr lang="en-US" altLang="zh-CN" b="1" dirty="0">
                <a:solidFill>
                  <a:srgbClr val="990000"/>
                </a:solidFill>
              </a:rPr>
              <a:t>Preference for attributes with more different values</a:t>
            </a:r>
            <a:endParaRPr lang="zh-CN" altLang="en-US" b="1" dirty="0">
              <a:solidFill>
                <a:srgbClr val="990000"/>
              </a:solidFill>
            </a:endParaRPr>
          </a:p>
          <a:p>
            <a:pPr>
              <a:buFont typeface="Wingdings" panose="05000000000000000000" pitchFamily="2" charset="2"/>
              <a:buChar char="n"/>
            </a:pPr>
            <a:r>
              <a:rPr lang="en-US" altLang="zh-CN" dirty="0"/>
              <a:t>In order to overcome this shortcoming, J. R. Quinlan used the </a:t>
            </a:r>
            <a:r>
              <a:rPr lang="en-US" altLang="zh-CN" dirty="0">
                <a:solidFill>
                  <a:srgbClr val="990000"/>
                </a:solidFill>
              </a:rPr>
              <a:t>gain ratio</a:t>
            </a:r>
            <a:r>
              <a:rPr lang="en-US" altLang="zh-CN" dirty="0"/>
              <a:t> (</a:t>
            </a:r>
            <a:r>
              <a:rPr lang="zh-CN" altLang="en-US" b="1" dirty="0">
                <a:solidFill>
                  <a:srgbClr val="990000"/>
                </a:solidFill>
              </a:rPr>
              <a:t>信息增益率</a:t>
            </a:r>
            <a:r>
              <a:rPr lang="en-US" altLang="zh-CN" dirty="0"/>
              <a:t>) as the selection criterion in his famous C4.5 algorithm</a:t>
            </a:r>
            <a:endParaRPr lang="zh-CN" altLang="en-US" dirty="0"/>
          </a:p>
        </p:txBody>
      </p:sp>
      <p:graphicFrame>
        <p:nvGraphicFramePr>
          <p:cNvPr id="48131" name="Object 8">
            <a:extLst>
              <a:ext uri="{FF2B5EF4-FFF2-40B4-BE49-F238E27FC236}">
                <a16:creationId xmlns:a16="http://schemas.microsoft.com/office/drawing/2014/main" id="{1E3A422B-FC17-5D83-043F-3B1BBF6530C4}"/>
              </a:ext>
            </a:extLst>
          </p:cNvPr>
          <p:cNvGraphicFramePr>
            <a:graphicFrameLocks noChangeAspect="1"/>
          </p:cNvGraphicFramePr>
          <p:nvPr>
            <p:extLst>
              <p:ext uri="{D42A27DB-BD31-4B8C-83A1-F6EECF244321}">
                <p14:modId xmlns:p14="http://schemas.microsoft.com/office/powerpoint/2010/main" val="1809097460"/>
              </p:ext>
            </p:extLst>
          </p:nvPr>
        </p:nvGraphicFramePr>
        <p:xfrm>
          <a:off x="4511824" y="4221088"/>
          <a:ext cx="3671887" cy="884238"/>
        </p:xfrm>
        <a:graphic>
          <a:graphicData uri="http://schemas.openxmlformats.org/presentationml/2006/ole">
            <mc:AlternateContent xmlns:mc="http://schemas.openxmlformats.org/markup-compatibility/2006">
              <mc:Choice xmlns:v="urn:schemas-microsoft-com:vml" Requires="v">
                <p:oleObj spid="_x0000_s14378" r:id="rId3" imgW="2743200" imgH="660400" progId="Equation.DSMT4">
                  <p:embed/>
                </p:oleObj>
              </mc:Choice>
              <mc:Fallback>
                <p:oleObj r:id="rId3" imgW="2743200" imgH="660400" progId="Equation.DSMT4">
                  <p:embed/>
                  <p:pic>
                    <p:nvPicPr>
                      <p:cNvPr id="48131" name="Object 8">
                        <a:extLst>
                          <a:ext uri="{FF2B5EF4-FFF2-40B4-BE49-F238E27FC236}">
                            <a16:creationId xmlns:a16="http://schemas.microsoft.com/office/drawing/2014/main" id="{1E3A422B-FC17-5D83-043F-3B1BBF6530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1824" y="4221088"/>
                        <a:ext cx="3671887"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8132" name="Object 9">
            <a:extLst>
              <a:ext uri="{FF2B5EF4-FFF2-40B4-BE49-F238E27FC236}">
                <a16:creationId xmlns:a16="http://schemas.microsoft.com/office/drawing/2014/main" id="{F3561A88-6D53-17F4-09C5-878DD3B89F37}"/>
              </a:ext>
            </a:extLst>
          </p:cNvPr>
          <p:cNvGraphicFramePr>
            <a:graphicFrameLocks noChangeAspect="1"/>
          </p:cNvGraphicFramePr>
          <p:nvPr>
            <p:extLst>
              <p:ext uri="{D42A27DB-BD31-4B8C-83A1-F6EECF244321}">
                <p14:modId xmlns:p14="http://schemas.microsoft.com/office/powerpoint/2010/main" val="1038532026"/>
              </p:ext>
            </p:extLst>
          </p:nvPr>
        </p:nvGraphicFramePr>
        <p:xfrm>
          <a:off x="4511824" y="5071989"/>
          <a:ext cx="3024187" cy="898525"/>
        </p:xfrm>
        <a:graphic>
          <a:graphicData uri="http://schemas.openxmlformats.org/presentationml/2006/ole">
            <mc:AlternateContent xmlns:mc="http://schemas.openxmlformats.org/markup-compatibility/2006">
              <mc:Choice xmlns:v="urn:schemas-microsoft-com:vml" Requires="v">
                <p:oleObj spid="_x0000_s14379" r:id="rId5" imgW="2438400" imgH="723900" progId="Equation.DSMT4">
                  <p:embed/>
                </p:oleObj>
              </mc:Choice>
              <mc:Fallback>
                <p:oleObj r:id="rId5" imgW="2438400" imgH="723900" progId="Equation.DSMT4">
                  <p:embed/>
                  <p:pic>
                    <p:nvPicPr>
                      <p:cNvPr id="48132" name="Object 9">
                        <a:extLst>
                          <a:ext uri="{FF2B5EF4-FFF2-40B4-BE49-F238E27FC236}">
                            <a16:creationId xmlns:a16="http://schemas.microsoft.com/office/drawing/2014/main" id="{F3561A88-6D53-17F4-09C5-878DD3B89F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1824" y="5071989"/>
                        <a:ext cx="3024187"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3BF28583-1077-80FF-706B-8BFAC6A00B50}"/>
              </a:ext>
            </a:extLst>
          </p:cNvPr>
          <p:cNvSpPr>
            <a:spLocks noGrp="1" noChangeArrowheads="1"/>
          </p:cNvSpPr>
          <p:nvPr>
            <p:ph type="title"/>
          </p:nvPr>
        </p:nvSpPr>
        <p:spPr/>
        <p:txBody>
          <a:bodyPr/>
          <a:lstStyle/>
          <a:p>
            <a:r>
              <a:rPr lang="en-US" altLang="zh-CN">
                <a:latin typeface="Comic Sans MS" panose="030F0702030302020204" pitchFamily="66" charset="0"/>
              </a:rPr>
              <a:t>Information gain ratio</a:t>
            </a:r>
            <a:endParaRPr lang="zh-CN" altLang="en-US">
              <a:solidFill>
                <a:schemeClr val="tx1"/>
              </a:solidFill>
              <a:latin typeface="宋体" panose="02010600030101010101" pitchFamily="2" charset="-122"/>
              <a:ea typeface="宋体" panose="02010600030101010101" pitchFamily="2" charset="-122"/>
            </a:endParaRPr>
          </a:p>
        </p:txBody>
      </p:sp>
      <p:sp>
        <p:nvSpPr>
          <p:cNvPr id="49154" name="Rectangle 3">
            <a:extLst>
              <a:ext uri="{FF2B5EF4-FFF2-40B4-BE49-F238E27FC236}">
                <a16:creationId xmlns:a16="http://schemas.microsoft.com/office/drawing/2014/main" id="{0D4264FA-E5C1-B557-5CA9-937EBAEE8D73}"/>
              </a:ext>
            </a:extLst>
          </p:cNvPr>
          <p:cNvSpPr>
            <a:spLocks noGrp="1" noChangeArrowheads="1"/>
          </p:cNvSpPr>
          <p:nvPr>
            <p:ph idx="1"/>
          </p:nvPr>
        </p:nvSpPr>
        <p:spPr/>
        <p:txBody>
          <a:bodyPr/>
          <a:lstStyle/>
          <a:p>
            <a:pPr>
              <a:buFont typeface="Wingdings" panose="05000000000000000000" pitchFamily="2" charset="2"/>
              <a:buChar char="n"/>
            </a:pPr>
            <a:r>
              <a:rPr lang="en-US" altLang="zh-CN" dirty="0"/>
              <a:t>Example</a:t>
            </a:r>
            <a:endParaRPr lang="zh-CN" altLang="en-US" dirty="0"/>
          </a:p>
          <a:p>
            <a:endParaRPr lang="zh-CN" altLang="en-US" dirty="0"/>
          </a:p>
        </p:txBody>
      </p:sp>
      <p:graphicFrame>
        <p:nvGraphicFramePr>
          <p:cNvPr id="49155" name="Object 6">
            <a:extLst>
              <a:ext uri="{FF2B5EF4-FFF2-40B4-BE49-F238E27FC236}">
                <a16:creationId xmlns:a16="http://schemas.microsoft.com/office/drawing/2014/main" id="{36B189AA-2C07-5ECF-2F89-12FB8D6B4668}"/>
              </a:ext>
            </a:extLst>
          </p:cNvPr>
          <p:cNvGraphicFramePr>
            <a:graphicFrameLocks noChangeAspect="1"/>
          </p:cNvGraphicFramePr>
          <p:nvPr>
            <p:extLst/>
          </p:nvPr>
        </p:nvGraphicFramePr>
        <p:xfrm>
          <a:off x="3648075" y="1147762"/>
          <a:ext cx="5867400" cy="685800"/>
        </p:xfrm>
        <a:graphic>
          <a:graphicData uri="http://schemas.openxmlformats.org/presentationml/2006/ole">
            <mc:AlternateContent xmlns:mc="http://schemas.openxmlformats.org/markup-compatibility/2006">
              <mc:Choice xmlns:v="urn:schemas-microsoft-com:vml" Requires="v">
                <p:oleObj spid="_x0000_s15522" r:id="rId3" imgW="5867400" imgH="685800" progId="Equation.DSMT4">
                  <p:embed/>
                </p:oleObj>
              </mc:Choice>
              <mc:Fallback>
                <p:oleObj r:id="rId3" imgW="5867400" imgH="685800" progId="Equation.DSMT4">
                  <p:embed/>
                  <p:pic>
                    <p:nvPicPr>
                      <p:cNvPr id="49155" name="Object 6">
                        <a:extLst>
                          <a:ext uri="{FF2B5EF4-FFF2-40B4-BE49-F238E27FC236}">
                            <a16:creationId xmlns:a16="http://schemas.microsoft.com/office/drawing/2014/main" id="{36B189AA-2C07-5ECF-2F89-12FB8D6B46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8075" y="1147762"/>
                        <a:ext cx="5867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9156" name="Object 7">
            <a:extLst>
              <a:ext uri="{FF2B5EF4-FFF2-40B4-BE49-F238E27FC236}">
                <a16:creationId xmlns:a16="http://schemas.microsoft.com/office/drawing/2014/main" id="{75C7FE69-400F-D4DC-D96A-A4F275726E85}"/>
              </a:ext>
            </a:extLst>
          </p:cNvPr>
          <p:cNvGraphicFramePr>
            <a:graphicFrameLocks noChangeAspect="1"/>
          </p:cNvGraphicFramePr>
          <p:nvPr/>
        </p:nvGraphicFramePr>
        <p:xfrm>
          <a:off x="3648075" y="1800225"/>
          <a:ext cx="6223000" cy="685800"/>
        </p:xfrm>
        <a:graphic>
          <a:graphicData uri="http://schemas.openxmlformats.org/presentationml/2006/ole">
            <mc:AlternateContent xmlns:mc="http://schemas.openxmlformats.org/markup-compatibility/2006">
              <mc:Choice xmlns:v="urn:schemas-microsoft-com:vml" Requires="v">
                <p:oleObj spid="_x0000_s15523" r:id="rId5" imgW="6223000" imgH="685800" progId="Equation.DSMT4">
                  <p:embed/>
                </p:oleObj>
              </mc:Choice>
              <mc:Fallback>
                <p:oleObj r:id="rId5" imgW="6223000" imgH="685800" progId="Equation.DSMT4">
                  <p:embed/>
                  <p:pic>
                    <p:nvPicPr>
                      <p:cNvPr id="49156" name="Object 7">
                        <a:extLst>
                          <a:ext uri="{FF2B5EF4-FFF2-40B4-BE49-F238E27FC236}">
                            <a16:creationId xmlns:a16="http://schemas.microsoft.com/office/drawing/2014/main" id="{75C7FE69-400F-D4DC-D96A-A4F275726E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8075" y="1800225"/>
                        <a:ext cx="6223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9157" name="Object 8">
            <a:extLst>
              <a:ext uri="{FF2B5EF4-FFF2-40B4-BE49-F238E27FC236}">
                <a16:creationId xmlns:a16="http://schemas.microsoft.com/office/drawing/2014/main" id="{5C691B6C-7A14-329B-5633-F8AF5E9727B7}"/>
              </a:ext>
            </a:extLst>
          </p:cNvPr>
          <p:cNvGraphicFramePr>
            <a:graphicFrameLocks noChangeAspect="1"/>
          </p:cNvGraphicFramePr>
          <p:nvPr/>
        </p:nvGraphicFramePr>
        <p:xfrm>
          <a:off x="3648075" y="2520950"/>
          <a:ext cx="4978400" cy="685800"/>
        </p:xfrm>
        <a:graphic>
          <a:graphicData uri="http://schemas.openxmlformats.org/presentationml/2006/ole">
            <mc:AlternateContent xmlns:mc="http://schemas.openxmlformats.org/markup-compatibility/2006">
              <mc:Choice xmlns:v="urn:schemas-microsoft-com:vml" Requires="v">
                <p:oleObj spid="_x0000_s15524" r:id="rId7" imgW="4978400" imgH="685800" progId="Equation.DSMT4">
                  <p:embed/>
                </p:oleObj>
              </mc:Choice>
              <mc:Fallback>
                <p:oleObj r:id="rId7" imgW="4978400" imgH="685800" progId="Equation.DSMT4">
                  <p:embed/>
                  <p:pic>
                    <p:nvPicPr>
                      <p:cNvPr id="49157" name="Object 8">
                        <a:extLst>
                          <a:ext uri="{FF2B5EF4-FFF2-40B4-BE49-F238E27FC236}">
                            <a16:creationId xmlns:a16="http://schemas.microsoft.com/office/drawing/2014/main" id="{5C691B6C-7A14-329B-5633-F8AF5E9727B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48075" y="2520950"/>
                        <a:ext cx="497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9158" name="Object 9">
            <a:extLst>
              <a:ext uri="{FF2B5EF4-FFF2-40B4-BE49-F238E27FC236}">
                <a16:creationId xmlns:a16="http://schemas.microsoft.com/office/drawing/2014/main" id="{C93F2EAC-3DD4-DFD0-7769-1B84972A1B18}"/>
              </a:ext>
            </a:extLst>
          </p:cNvPr>
          <p:cNvGraphicFramePr>
            <a:graphicFrameLocks noChangeAspect="1"/>
          </p:cNvGraphicFramePr>
          <p:nvPr/>
        </p:nvGraphicFramePr>
        <p:xfrm>
          <a:off x="3648075" y="3168650"/>
          <a:ext cx="5715000" cy="685800"/>
        </p:xfrm>
        <a:graphic>
          <a:graphicData uri="http://schemas.openxmlformats.org/presentationml/2006/ole">
            <mc:AlternateContent xmlns:mc="http://schemas.openxmlformats.org/markup-compatibility/2006">
              <mc:Choice xmlns:v="urn:schemas-microsoft-com:vml" Requires="v">
                <p:oleObj spid="_x0000_s15525" r:id="rId9" imgW="5715000" imgH="685800" progId="Equation.DSMT4">
                  <p:embed/>
                </p:oleObj>
              </mc:Choice>
              <mc:Fallback>
                <p:oleObj r:id="rId9" imgW="5715000" imgH="685800" progId="Equation.DSMT4">
                  <p:embed/>
                  <p:pic>
                    <p:nvPicPr>
                      <p:cNvPr id="49158" name="Object 9">
                        <a:extLst>
                          <a:ext uri="{FF2B5EF4-FFF2-40B4-BE49-F238E27FC236}">
                            <a16:creationId xmlns:a16="http://schemas.microsoft.com/office/drawing/2014/main" id="{C93F2EAC-3DD4-DFD0-7769-1B84972A1B1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48075" y="3168650"/>
                        <a:ext cx="5715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9159" name="Object 10">
            <a:extLst>
              <a:ext uri="{FF2B5EF4-FFF2-40B4-BE49-F238E27FC236}">
                <a16:creationId xmlns:a16="http://schemas.microsoft.com/office/drawing/2014/main" id="{ACE63C6F-7F51-0828-35FA-D4DFEA01D73C}"/>
              </a:ext>
            </a:extLst>
          </p:cNvPr>
          <p:cNvGraphicFramePr>
            <a:graphicFrameLocks noChangeAspect="1"/>
          </p:cNvGraphicFramePr>
          <p:nvPr/>
        </p:nvGraphicFramePr>
        <p:xfrm>
          <a:off x="3648075" y="3959225"/>
          <a:ext cx="3962400" cy="660400"/>
        </p:xfrm>
        <a:graphic>
          <a:graphicData uri="http://schemas.openxmlformats.org/presentationml/2006/ole">
            <mc:AlternateContent xmlns:mc="http://schemas.openxmlformats.org/markup-compatibility/2006">
              <mc:Choice xmlns:v="urn:schemas-microsoft-com:vml" Requires="v">
                <p:oleObj spid="_x0000_s15526" r:id="rId11" imgW="3962400" imgH="660400" progId="Equation.DSMT4">
                  <p:embed/>
                </p:oleObj>
              </mc:Choice>
              <mc:Fallback>
                <p:oleObj r:id="rId11" imgW="3962400" imgH="660400" progId="Equation.DSMT4">
                  <p:embed/>
                  <p:pic>
                    <p:nvPicPr>
                      <p:cNvPr id="49159" name="Object 10">
                        <a:extLst>
                          <a:ext uri="{FF2B5EF4-FFF2-40B4-BE49-F238E27FC236}">
                            <a16:creationId xmlns:a16="http://schemas.microsoft.com/office/drawing/2014/main" id="{ACE63C6F-7F51-0828-35FA-D4DFEA01D73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48075" y="3959225"/>
                        <a:ext cx="39624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9160" name="Object 11">
            <a:extLst>
              <a:ext uri="{FF2B5EF4-FFF2-40B4-BE49-F238E27FC236}">
                <a16:creationId xmlns:a16="http://schemas.microsoft.com/office/drawing/2014/main" id="{9694DAFF-6607-BC19-E6B3-7DCBCAA9D40D}"/>
              </a:ext>
            </a:extLst>
          </p:cNvPr>
          <p:cNvGraphicFramePr>
            <a:graphicFrameLocks noChangeAspect="1"/>
          </p:cNvGraphicFramePr>
          <p:nvPr/>
        </p:nvGraphicFramePr>
        <p:xfrm>
          <a:off x="3648075" y="4608513"/>
          <a:ext cx="4686300" cy="660400"/>
        </p:xfrm>
        <a:graphic>
          <a:graphicData uri="http://schemas.openxmlformats.org/presentationml/2006/ole">
            <mc:AlternateContent xmlns:mc="http://schemas.openxmlformats.org/markup-compatibility/2006">
              <mc:Choice xmlns:v="urn:schemas-microsoft-com:vml" Requires="v">
                <p:oleObj spid="_x0000_s15527" r:id="rId13" imgW="4686300" imgH="660400" progId="Equation.DSMT4">
                  <p:embed/>
                </p:oleObj>
              </mc:Choice>
              <mc:Fallback>
                <p:oleObj r:id="rId13" imgW="4686300" imgH="660400" progId="Equation.DSMT4">
                  <p:embed/>
                  <p:pic>
                    <p:nvPicPr>
                      <p:cNvPr id="49160" name="Object 11">
                        <a:extLst>
                          <a:ext uri="{FF2B5EF4-FFF2-40B4-BE49-F238E27FC236}">
                            <a16:creationId xmlns:a16="http://schemas.microsoft.com/office/drawing/2014/main" id="{9694DAFF-6607-BC19-E6B3-7DCBCAA9D40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48075" y="4608513"/>
                        <a:ext cx="46863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9161" name="Object 12">
            <a:extLst>
              <a:ext uri="{FF2B5EF4-FFF2-40B4-BE49-F238E27FC236}">
                <a16:creationId xmlns:a16="http://schemas.microsoft.com/office/drawing/2014/main" id="{4AFE5616-56A9-7B0E-CF5D-36F8714DB2AD}"/>
              </a:ext>
            </a:extLst>
          </p:cNvPr>
          <p:cNvGraphicFramePr>
            <a:graphicFrameLocks noChangeAspect="1"/>
          </p:cNvGraphicFramePr>
          <p:nvPr/>
        </p:nvGraphicFramePr>
        <p:xfrm>
          <a:off x="3706813" y="6021388"/>
          <a:ext cx="6134100" cy="660400"/>
        </p:xfrm>
        <a:graphic>
          <a:graphicData uri="http://schemas.openxmlformats.org/presentationml/2006/ole">
            <mc:AlternateContent xmlns:mc="http://schemas.openxmlformats.org/markup-compatibility/2006">
              <mc:Choice xmlns:v="urn:schemas-microsoft-com:vml" Requires="v">
                <p:oleObj spid="_x0000_s15528" r:id="rId15" imgW="6134100" imgH="660400" progId="Equation.DSMT4">
                  <p:embed/>
                </p:oleObj>
              </mc:Choice>
              <mc:Fallback>
                <p:oleObj r:id="rId15" imgW="6134100" imgH="660400" progId="Equation.DSMT4">
                  <p:embed/>
                  <p:pic>
                    <p:nvPicPr>
                      <p:cNvPr id="49161" name="Object 12">
                        <a:extLst>
                          <a:ext uri="{FF2B5EF4-FFF2-40B4-BE49-F238E27FC236}">
                            <a16:creationId xmlns:a16="http://schemas.microsoft.com/office/drawing/2014/main" id="{4AFE5616-56A9-7B0E-CF5D-36F8714DB2A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06813" y="6021388"/>
                        <a:ext cx="61341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9162" name="Object 13">
            <a:extLst>
              <a:ext uri="{FF2B5EF4-FFF2-40B4-BE49-F238E27FC236}">
                <a16:creationId xmlns:a16="http://schemas.microsoft.com/office/drawing/2014/main" id="{ABB5AD4A-FC2A-07D9-9F13-3447C28B9E44}"/>
              </a:ext>
            </a:extLst>
          </p:cNvPr>
          <p:cNvGraphicFramePr>
            <a:graphicFrameLocks noChangeAspect="1"/>
          </p:cNvGraphicFramePr>
          <p:nvPr/>
        </p:nvGraphicFramePr>
        <p:xfrm>
          <a:off x="3719513" y="5300663"/>
          <a:ext cx="4711700" cy="660400"/>
        </p:xfrm>
        <a:graphic>
          <a:graphicData uri="http://schemas.openxmlformats.org/presentationml/2006/ole">
            <mc:AlternateContent xmlns:mc="http://schemas.openxmlformats.org/markup-compatibility/2006">
              <mc:Choice xmlns:v="urn:schemas-microsoft-com:vml" Requires="v">
                <p:oleObj spid="_x0000_s15529" r:id="rId17" imgW="4711700" imgH="660400" progId="Equation.DSMT4">
                  <p:embed/>
                </p:oleObj>
              </mc:Choice>
              <mc:Fallback>
                <p:oleObj r:id="rId17" imgW="4711700" imgH="660400" progId="Equation.DSMT4">
                  <p:embed/>
                  <p:pic>
                    <p:nvPicPr>
                      <p:cNvPr id="49162" name="Object 13">
                        <a:extLst>
                          <a:ext uri="{FF2B5EF4-FFF2-40B4-BE49-F238E27FC236}">
                            <a16:creationId xmlns:a16="http://schemas.microsoft.com/office/drawing/2014/main" id="{ABB5AD4A-FC2A-07D9-9F13-3447C28B9E4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19513" y="5300663"/>
                        <a:ext cx="47117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7838" name="Rectangle 14">
            <a:extLst>
              <a:ext uri="{FF2B5EF4-FFF2-40B4-BE49-F238E27FC236}">
                <a16:creationId xmlns:a16="http://schemas.microsoft.com/office/drawing/2014/main" id="{0601B15A-F2BC-8332-7C3C-9002F34AE391}"/>
              </a:ext>
            </a:extLst>
          </p:cNvPr>
          <p:cNvSpPr>
            <a:spLocks noChangeArrowheads="1"/>
          </p:cNvSpPr>
          <p:nvPr/>
        </p:nvSpPr>
        <p:spPr bwMode="auto">
          <a:xfrm>
            <a:off x="3432176" y="3860801"/>
            <a:ext cx="4392613" cy="792163"/>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7838"/>
                                        </p:tgtEl>
                                        <p:attrNameLst>
                                          <p:attrName>style.visibility</p:attrName>
                                        </p:attrNameLst>
                                      </p:cBhvr>
                                      <p:to>
                                        <p:strVal val="visible"/>
                                      </p:to>
                                    </p:set>
                                    <p:animEffect transition="in" filter="blinds(horizontal)">
                                      <p:cBhvr>
                                        <p:cTn id="7" dur="500"/>
                                        <p:tgtEl>
                                          <p:spTgt spid="77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id="{DE902932-1922-7447-4B54-D1BFE975B585}"/>
              </a:ext>
            </a:extLst>
          </p:cNvPr>
          <p:cNvSpPr>
            <a:spLocks noGrp="1" noChangeArrowheads="1"/>
          </p:cNvSpPr>
          <p:nvPr>
            <p:ph type="title"/>
          </p:nvPr>
        </p:nvSpPr>
        <p:spPr/>
        <p:txBody>
          <a:bodyPr/>
          <a:lstStyle/>
          <a:p>
            <a:r>
              <a:rPr lang="en-US" altLang="zh-CN">
                <a:latin typeface="Comic Sans MS" panose="030F0702030302020204" pitchFamily="66" charset="0"/>
              </a:rPr>
              <a:t>Gini</a:t>
            </a:r>
            <a:r>
              <a:rPr lang="zh-CN" altLang="en-US">
                <a:latin typeface="Comic Sans MS" panose="030F0702030302020204" pitchFamily="66" charset="0"/>
              </a:rPr>
              <a:t> </a:t>
            </a:r>
            <a:r>
              <a:rPr lang="en-US" altLang="zh-CN">
                <a:latin typeface="Comic Sans MS" panose="030F0702030302020204" pitchFamily="66" charset="0"/>
              </a:rPr>
              <a:t>Impurity</a:t>
            </a:r>
            <a:endParaRPr lang="zh-CN" altLang="en-US">
              <a:latin typeface="Comic Sans MS" panose="030F0702030302020204" pitchFamily="66" charset="0"/>
            </a:endParaRPr>
          </a:p>
        </p:txBody>
      </p:sp>
      <p:sp>
        <p:nvSpPr>
          <p:cNvPr id="50178" name="Rectangle 3">
            <a:extLst>
              <a:ext uri="{FF2B5EF4-FFF2-40B4-BE49-F238E27FC236}">
                <a16:creationId xmlns:a16="http://schemas.microsoft.com/office/drawing/2014/main" id="{1C129ED7-EE9B-743C-DCAD-F4F900ECDC64}"/>
              </a:ext>
            </a:extLst>
          </p:cNvPr>
          <p:cNvSpPr>
            <a:spLocks noGrp="1" noChangeArrowheads="1"/>
          </p:cNvSpPr>
          <p:nvPr>
            <p:ph idx="1"/>
          </p:nvPr>
        </p:nvSpPr>
        <p:spPr>
          <a:xfrm>
            <a:off x="839416" y="1125538"/>
            <a:ext cx="11113401" cy="5351462"/>
          </a:xfrm>
        </p:spPr>
        <p:txBody>
          <a:bodyPr/>
          <a:lstStyle/>
          <a:p>
            <a:pPr>
              <a:buFont typeface="Wingdings" panose="05000000000000000000" pitchFamily="2" charset="2"/>
              <a:buChar char="n"/>
            </a:pPr>
            <a:r>
              <a:rPr lang="zh-CN" altLang="en-US" dirty="0"/>
              <a:t>   ：</a:t>
            </a:r>
            <a:r>
              <a:rPr lang="en-US" altLang="zh-CN" dirty="0"/>
              <a:t> Total number of samples on node n</a:t>
            </a:r>
          </a:p>
          <a:p>
            <a:pPr>
              <a:buFont typeface="Wingdings" panose="05000000000000000000" pitchFamily="2" charset="2"/>
              <a:buChar char="n"/>
            </a:pPr>
            <a:r>
              <a:rPr lang="en-US" altLang="zh-CN" dirty="0"/>
              <a:t>   </a:t>
            </a:r>
            <a:r>
              <a:rPr lang="zh-CN" altLang="en-US" dirty="0"/>
              <a:t>：</a:t>
            </a:r>
            <a:r>
              <a:rPr lang="en-US" altLang="zh-CN" dirty="0"/>
              <a:t> The number of samples belonging to class      </a:t>
            </a:r>
            <a:r>
              <a:rPr lang="zh-CN" altLang="en-US" dirty="0"/>
              <a:t>（</a:t>
            </a:r>
            <a:r>
              <a:rPr lang="en-US" altLang="zh-CN" dirty="0" err="1"/>
              <a:t>i</a:t>
            </a:r>
            <a:r>
              <a:rPr lang="en-US" altLang="zh-CN" dirty="0"/>
              <a:t>=1,2, …, m</a:t>
            </a:r>
            <a:r>
              <a:rPr lang="zh-CN" altLang="en-US" dirty="0"/>
              <a:t>）</a:t>
            </a:r>
          </a:p>
          <a:p>
            <a:pPr>
              <a:buFont typeface="Wingdings" panose="05000000000000000000" pitchFamily="2" charset="2"/>
              <a:buChar char="n"/>
            </a:pPr>
            <a:r>
              <a:rPr lang="zh-CN" altLang="en-US" dirty="0"/>
              <a:t>   ：</a:t>
            </a:r>
            <a:r>
              <a:rPr lang="en-US" altLang="zh-CN" dirty="0"/>
              <a:t> The j-</a:t>
            </a:r>
            <a:r>
              <a:rPr lang="en-US" altLang="zh-CN" dirty="0" err="1"/>
              <a:t>th</a:t>
            </a:r>
            <a:r>
              <a:rPr lang="en-US" altLang="zh-CN" dirty="0"/>
              <a:t> value of attribute A</a:t>
            </a:r>
            <a:r>
              <a:rPr lang="zh-CN" altLang="en-US" dirty="0"/>
              <a:t>（</a:t>
            </a:r>
            <a:r>
              <a:rPr lang="en-US" altLang="zh-CN" dirty="0"/>
              <a:t>j=1,2, …, v</a:t>
            </a:r>
            <a:r>
              <a:rPr lang="zh-CN" altLang="en-US" dirty="0"/>
              <a:t>）</a:t>
            </a:r>
          </a:p>
          <a:p>
            <a:pPr>
              <a:buFont typeface="Wingdings" panose="05000000000000000000" pitchFamily="2" charset="2"/>
              <a:buChar char="n"/>
            </a:pPr>
            <a:r>
              <a:rPr lang="en-US" altLang="zh-CN" dirty="0"/>
              <a:t>Gini impurity at this node</a:t>
            </a:r>
            <a:endParaRPr lang="zh-CN" altLang="en-US" dirty="0"/>
          </a:p>
          <a:p>
            <a:pPr>
              <a:buFont typeface="Wingdings" panose="05000000000000000000" pitchFamily="2" charset="2"/>
              <a:buChar char="n"/>
            </a:pPr>
            <a:endParaRPr lang="zh-CN" altLang="en-US" dirty="0"/>
          </a:p>
          <a:p>
            <a:pPr>
              <a:buFont typeface="Wingdings" panose="05000000000000000000" pitchFamily="2" charset="2"/>
              <a:buChar char="n"/>
            </a:pPr>
            <a:endParaRPr lang="zh-CN" altLang="en-US" dirty="0"/>
          </a:p>
          <a:p>
            <a:pPr>
              <a:buFont typeface="Wingdings" panose="05000000000000000000" pitchFamily="2" charset="2"/>
              <a:buChar char="n"/>
            </a:pPr>
            <a:r>
              <a:rPr lang="en-US" altLang="zh-CN" dirty="0"/>
              <a:t>Attribute A divides S into v subsets</a:t>
            </a:r>
            <a:endParaRPr lang="zh-CN" altLang="en-US" dirty="0"/>
          </a:p>
          <a:p>
            <a:pPr>
              <a:buFont typeface="Wingdings" panose="05000000000000000000" pitchFamily="2" charset="2"/>
              <a:buChar char="n"/>
            </a:pPr>
            <a:r>
              <a:rPr lang="en-US" altLang="zh-CN" dirty="0"/>
              <a:t>The number of samples belonging to class     in       is </a:t>
            </a:r>
            <a:endParaRPr lang="zh-CN" altLang="en-US" dirty="0"/>
          </a:p>
          <a:p>
            <a:endParaRPr lang="zh-CN" altLang="en-US" dirty="0"/>
          </a:p>
        </p:txBody>
      </p:sp>
      <p:pic>
        <p:nvPicPr>
          <p:cNvPr id="50179" name="Picture 4">
            <a:extLst>
              <a:ext uri="{FF2B5EF4-FFF2-40B4-BE49-F238E27FC236}">
                <a16:creationId xmlns:a16="http://schemas.microsoft.com/office/drawing/2014/main" id="{5F8F155C-559F-474C-FDD7-5465EB8040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3472" y="1267760"/>
            <a:ext cx="21590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0" name="Picture 5">
            <a:extLst>
              <a:ext uri="{FF2B5EF4-FFF2-40B4-BE49-F238E27FC236}">
                <a16:creationId xmlns:a16="http://schemas.microsoft.com/office/drawing/2014/main" id="{823E56E3-95BD-D4E7-84A6-FCEC5C86C3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1722" y="1857922"/>
            <a:ext cx="2476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0181" name="Object 6">
            <a:extLst>
              <a:ext uri="{FF2B5EF4-FFF2-40B4-BE49-F238E27FC236}">
                <a16:creationId xmlns:a16="http://schemas.microsoft.com/office/drawing/2014/main" id="{03F592E1-7E9A-DCE0-E977-617EE6D9FAB9}"/>
              </a:ext>
            </a:extLst>
          </p:cNvPr>
          <p:cNvGraphicFramePr>
            <a:graphicFrameLocks noChangeAspect="1"/>
          </p:cNvGraphicFramePr>
          <p:nvPr>
            <p:extLst/>
          </p:nvPr>
        </p:nvGraphicFramePr>
        <p:xfrm>
          <a:off x="9035256" y="1773985"/>
          <a:ext cx="331788" cy="431800"/>
        </p:xfrm>
        <a:graphic>
          <a:graphicData uri="http://schemas.openxmlformats.org/presentationml/2006/ole">
            <mc:AlternateContent xmlns:mc="http://schemas.openxmlformats.org/markup-compatibility/2006">
              <mc:Choice xmlns:v="urn:schemas-microsoft-com:vml" Requires="v">
                <p:oleObj spid="_x0000_s16446" r:id="rId6" imgW="253890" imgH="330057" progId="Equation.DSMT4">
                  <p:embed/>
                </p:oleObj>
              </mc:Choice>
              <mc:Fallback>
                <p:oleObj r:id="rId6" imgW="253890" imgH="330057" progId="Equation.DSMT4">
                  <p:embed/>
                  <p:pic>
                    <p:nvPicPr>
                      <p:cNvPr id="50181" name="Object 6">
                        <a:extLst>
                          <a:ext uri="{FF2B5EF4-FFF2-40B4-BE49-F238E27FC236}">
                            <a16:creationId xmlns:a16="http://schemas.microsoft.com/office/drawing/2014/main" id="{03F592E1-7E9A-DCE0-E977-617EE6D9FA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35256" y="1773985"/>
                        <a:ext cx="3317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50182" name="Picture 7">
            <a:extLst>
              <a:ext uri="{FF2B5EF4-FFF2-40B4-BE49-F238E27FC236}">
                <a16:creationId xmlns:a16="http://schemas.microsoft.com/office/drawing/2014/main" id="{E180D0AF-79A2-2FE7-2DF7-89AE6872F3C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11722" y="2515655"/>
            <a:ext cx="2476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0183" name="Object 8">
            <a:extLst>
              <a:ext uri="{FF2B5EF4-FFF2-40B4-BE49-F238E27FC236}">
                <a16:creationId xmlns:a16="http://schemas.microsoft.com/office/drawing/2014/main" id="{DDE3B8EE-CF78-BEE3-14B1-D0DA9D0B9559}"/>
              </a:ext>
            </a:extLst>
          </p:cNvPr>
          <p:cNvGraphicFramePr>
            <a:graphicFrameLocks noChangeAspect="1"/>
          </p:cNvGraphicFramePr>
          <p:nvPr>
            <p:extLst/>
          </p:nvPr>
        </p:nvGraphicFramePr>
        <p:xfrm>
          <a:off x="2279576" y="3645024"/>
          <a:ext cx="2771775" cy="898525"/>
        </p:xfrm>
        <a:graphic>
          <a:graphicData uri="http://schemas.openxmlformats.org/presentationml/2006/ole">
            <mc:AlternateContent xmlns:mc="http://schemas.openxmlformats.org/markup-compatibility/2006">
              <mc:Choice xmlns:v="urn:schemas-microsoft-com:vml" Requires="v">
                <p:oleObj spid="_x0000_s16447" r:id="rId9" imgW="2273300" imgH="736600" progId="Equation.DSMT4">
                  <p:embed/>
                </p:oleObj>
              </mc:Choice>
              <mc:Fallback>
                <p:oleObj r:id="rId9" imgW="2273300" imgH="736600" progId="Equation.DSMT4">
                  <p:embed/>
                  <p:pic>
                    <p:nvPicPr>
                      <p:cNvPr id="50183" name="Object 8">
                        <a:extLst>
                          <a:ext uri="{FF2B5EF4-FFF2-40B4-BE49-F238E27FC236}">
                            <a16:creationId xmlns:a16="http://schemas.microsoft.com/office/drawing/2014/main" id="{DDE3B8EE-CF78-BEE3-14B1-D0DA9D0B955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79576" y="3645024"/>
                        <a:ext cx="2771775"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50184" name="Picture 9">
            <a:extLst>
              <a:ext uri="{FF2B5EF4-FFF2-40B4-BE49-F238E27FC236}">
                <a16:creationId xmlns:a16="http://schemas.microsoft.com/office/drawing/2014/main" id="{28EDBB38-5A92-C35A-D458-0507DD05E8B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88088" y="4797152"/>
            <a:ext cx="191135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5" name="Picture 10">
            <a:extLst>
              <a:ext uri="{FF2B5EF4-FFF2-40B4-BE49-F238E27FC236}">
                <a16:creationId xmlns:a16="http://schemas.microsoft.com/office/drawing/2014/main" id="{B7B5000E-5F25-5606-478F-2AD26D167C8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847137" y="5395912"/>
            <a:ext cx="376237"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0186" name="Object 11">
            <a:extLst>
              <a:ext uri="{FF2B5EF4-FFF2-40B4-BE49-F238E27FC236}">
                <a16:creationId xmlns:a16="http://schemas.microsoft.com/office/drawing/2014/main" id="{B2BC79AD-7D36-295D-5A7A-14F66DD4D365}"/>
              </a:ext>
            </a:extLst>
          </p:cNvPr>
          <p:cNvGraphicFramePr>
            <a:graphicFrameLocks noChangeAspect="1"/>
          </p:cNvGraphicFramePr>
          <p:nvPr>
            <p:extLst/>
          </p:nvPr>
        </p:nvGraphicFramePr>
        <p:xfrm>
          <a:off x="8041066" y="5395912"/>
          <a:ext cx="277813" cy="360362"/>
        </p:xfrm>
        <a:graphic>
          <a:graphicData uri="http://schemas.openxmlformats.org/presentationml/2006/ole">
            <mc:AlternateContent xmlns:mc="http://schemas.openxmlformats.org/markup-compatibility/2006">
              <mc:Choice xmlns:v="urn:schemas-microsoft-com:vml" Requires="v">
                <p:oleObj spid="_x0000_s16448" r:id="rId13" imgW="253890" imgH="330057" progId="Equation.DSMT4">
                  <p:embed/>
                </p:oleObj>
              </mc:Choice>
              <mc:Fallback>
                <p:oleObj r:id="rId13" imgW="253890" imgH="330057" progId="Equation.DSMT4">
                  <p:embed/>
                  <p:pic>
                    <p:nvPicPr>
                      <p:cNvPr id="50186" name="Object 11">
                        <a:extLst>
                          <a:ext uri="{FF2B5EF4-FFF2-40B4-BE49-F238E27FC236}">
                            <a16:creationId xmlns:a16="http://schemas.microsoft.com/office/drawing/2014/main" id="{B2BC79AD-7D36-295D-5A7A-14F66DD4D36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041066" y="5395912"/>
                        <a:ext cx="27781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50187" name="Picture 12">
            <a:extLst>
              <a:ext uri="{FF2B5EF4-FFF2-40B4-BE49-F238E27FC236}">
                <a16:creationId xmlns:a16="http://schemas.microsoft.com/office/drawing/2014/main" id="{7C9B91F2-A2C3-D74A-1149-614E721892E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768408" y="5419726"/>
            <a:ext cx="439738"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id="{F3D4BFDE-57CC-3F11-ABDE-BE7EC322085D}"/>
              </a:ext>
            </a:extLst>
          </p:cNvPr>
          <p:cNvSpPr>
            <a:spLocks noGrp="1" noChangeArrowheads="1"/>
          </p:cNvSpPr>
          <p:nvPr>
            <p:ph type="title"/>
          </p:nvPr>
        </p:nvSpPr>
        <p:spPr/>
        <p:txBody>
          <a:bodyPr/>
          <a:lstStyle/>
          <a:p>
            <a:r>
              <a:rPr lang="en-US" altLang="zh-CN">
                <a:latin typeface="Comic Sans MS" panose="030F0702030302020204" pitchFamily="66" charset="0"/>
              </a:rPr>
              <a:t>Gini</a:t>
            </a:r>
            <a:r>
              <a:rPr lang="zh-CN" altLang="en-US">
                <a:latin typeface="Comic Sans MS" panose="030F0702030302020204" pitchFamily="66" charset="0"/>
              </a:rPr>
              <a:t> </a:t>
            </a:r>
            <a:r>
              <a:rPr lang="en-US" altLang="zh-CN">
                <a:latin typeface="Comic Sans MS" panose="030F0702030302020204" pitchFamily="66" charset="0"/>
              </a:rPr>
              <a:t>Impurity</a:t>
            </a:r>
            <a:endParaRPr lang="zh-CN" altLang="en-US">
              <a:latin typeface="Comic Sans MS" panose="030F0702030302020204" pitchFamily="66" charset="0"/>
            </a:endParaRPr>
          </a:p>
        </p:txBody>
      </p:sp>
      <p:sp>
        <p:nvSpPr>
          <p:cNvPr id="52226" name="Rectangle 3">
            <a:extLst>
              <a:ext uri="{FF2B5EF4-FFF2-40B4-BE49-F238E27FC236}">
                <a16:creationId xmlns:a16="http://schemas.microsoft.com/office/drawing/2014/main" id="{94A96D2C-D49C-48FA-FBC7-8D0751E8CD6C}"/>
              </a:ext>
            </a:extLst>
          </p:cNvPr>
          <p:cNvSpPr>
            <a:spLocks noGrp="1" noChangeArrowheads="1"/>
          </p:cNvSpPr>
          <p:nvPr>
            <p:ph idx="1"/>
          </p:nvPr>
        </p:nvSpPr>
        <p:spPr/>
        <p:txBody>
          <a:bodyPr/>
          <a:lstStyle/>
          <a:p>
            <a:pPr>
              <a:buFont typeface="Wingdings" panose="05000000000000000000" pitchFamily="2" charset="2"/>
              <a:buChar char="n"/>
            </a:pPr>
            <a:r>
              <a:rPr lang="en-US" altLang="zh-CN" dirty="0"/>
              <a:t>Gini impurity with a query of A resulting in V branches</a:t>
            </a:r>
            <a:endParaRPr lang="zh-CN" altLang="en-US" dirty="0"/>
          </a:p>
          <a:p>
            <a:pPr>
              <a:buFont typeface="Wingdings" panose="05000000000000000000" pitchFamily="2" charset="2"/>
              <a:buChar char="n"/>
            </a:pPr>
            <a:endParaRPr lang="zh-CN" altLang="en-US" dirty="0"/>
          </a:p>
          <a:p>
            <a:pPr>
              <a:buFont typeface="Wingdings" panose="05000000000000000000" pitchFamily="2" charset="2"/>
              <a:buChar char="n"/>
            </a:pPr>
            <a:endParaRPr lang="en-US" altLang="zh-CN" b="1" dirty="0">
              <a:solidFill>
                <a:srgbClr val="FF0000"/>
              </a:solidFill>
            </a:endParaRPr>
          </a:p>
          <a:p>
            <a:pPr>
              <a:buFont typeface="Wingdings" panose="05000000000000000000" pitchFamily="2" charset="2"/>
              <a:buChar char="n"/>
            </a:pPr>
            <a:endParaRPr lang="en-US" altLang="zh-CN" b="1" dirty="0">
              <a:solidFill>
                <a:srgbClr val="FF0000"/>
              </a:solidFill>
            </a:endParaRPr>
          </a:p>
          <a:p>
            <a:pPr>
              <a:buFont typeface="Wingdings" panose="05000000000000000000" pitchFamily="2" charset="2"/>
              <a:buChar char="n"/>
            </a:pPr>
            <a:r>
              <a:rPr lang="en-US" altLang="zh-CN" b="1" dirty="0">
                <a:solidFill>
                  <a:srgbClr val="FF0000"/>
                </a:solidFill>
              </a:rPr>
              <a:t>Select the attribute with the greatest Gini impurity difference (the smallest Gini(A)) as the query for the N node</a:t>
            </a:r>
            <a:endParaRPr lang="zh-CN" altLang="en-US" b="1" dirty="0">
              <a:solidFill>
                <a:srgbClr val="FF0000"/>
              </a:solidFill>
            </a:endParaRPr>
          </a:p>
        </p:txBody>
      </p:sp>
      <p:graphicFrame>
        <p:nvGraphicFramePr>
          <p:cNvPr id="52227" name="Object 4">
            <a:extLst>
              <a:ext uri="{FF2B5EF4-FFF2-40B4-BE49-F238E27FC236}">
                <a16:creationId xmlns:a16="http://schemas.microsoft.com/office/drawing/2014/main" id="{B0266D09-54CF-C7CD-2E2E-A702EA0DF8D4}"/>
              </a:ext>
            </a:extLst>
          </p:cNvPr>
          <p:cNvGraphicFramePr>
            <a:graphicFrameLocks noChangeAspect="1"/>
          </p:cNvGraphicFramePr>
          <p:nvPr/>
        </p:nvGraphicFramePr>
        <p:xfrm>
          <a:off x="2711450" y="2128838"/>
          <a:ext cx="6502400" cy="1268412"/>
        </p:xfrm>
        <a:graphic>
          <a:graphicData uri="http://schemas.openxmlformats.org/presentationml/2006/ole">
            <mc:AlternateContent xmlns:mc="http://schemas.openxmlformats.org/markup-compatibility/2006">
              <mc:Choice xmlns:v="urn:schemas-microsoft-com:vml" Requires="v">
                <p:oleObj spid="_x0000_s17430" r:id="rId3" imgW="4953000" imgH="965200" progId="Equation.DSMT4">
                  <p:embed/>
                </p:oleObj>
              </mc:Choice>
              <mc:Fallback>
                <p:oleObj r:id="rId3" imgW="4953000" imgH="965200" progId="Equation.DSMT4">
                  <p:embed/>
                  <p:pic>
                    <p:nvPicPr>
                      <p:cNvPr id="52227" name="Object 4">
                        <a:extLst>
                          <a:ext uri="{FF2B5EF4-FFF2-40B4-BE49-F238E27FC236}">
                            <a16:creationId xmlns:a16="http://schemas.microsoft.com/office/drawing/2014/main" id="{B0266D09-54CF-C7CD-2E2E-A702EA0DF8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1450" y="2128838"/>
                        <a:ext cx="650240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9CE1C53F-DCEF-D528-B3BD-D1421874F9C8}"/>
              </a:ext>
            </a:extLst>
          </p:cNvPr>
          <p:cNvSpPr>
            <a:spLocks noGrp="1" noChangeArrowheads="1"/>
          </p:cNvSpPr>
          <p:nvPr>
            <p:ph type="title"/>
          </p:nvPr>
        </p:nvSpPr>
        <p:spPr/>
        <p:txBody>
          <a:bodyPr/>
          <a:lstStyle/>
          <a:p>
            <a:r>
              <a:rPr lang="en-US" altLang="zh-CN">
                <a:latin typeface="Comic Sans MS" panose="030F0702030302020204" pitchFamily="66" charset="0"/>
              </a:rPr>
              <a:t>Gini</a:t>
            </a:r>
            <a:r>
              <a:rPr lang="zh-CN" altLang="en-US">
                <a:latin typeface="Comic Sans MS" panose="030F0702030302020204" pitchFamily="66" charset="0"/>
              </a:rPr>
              <a:t> </a:t>
            </a:r>
            <a:r>
              <a:rPr lang="en-US" altLang="zh-CN">
                <a:latin typeface="Comic Sans MS" panose="030F0702030302020204" pitchFamily="66" charset="0"/>
              </a:rPr>
              <a:t>Impurity</a:t>
            </a:r>
            <a:endParaRPr lang="zh-CN" altLang="en-US">
              <a:latin typeface="Comic Sans MS" panose="030F0702030302020204" pitchFamily="66" charset="0"/>
            </a:endParaRPr>
          </a:p>
        </p:txBody>
      </p:sp>
      <p:sp>
        <p:nvSpPr>
          <p:cNvPr id="53250" name="Rectangle 3">
            <a:extLst>
              <a:ext uri="{FF2B5EF4-FFF2-40B4-BE49-F238E27FC236}">
                <a16:creationId xmlns:a16="http://schemas.microsoft.com/office/drawing/2014/main" id="{E9C84942-99A9-0FFC-9A96-4ECA3F26BCB8}"/>
              </a:ext>
            </a:extLst>
          </p:cNvPr>
          <p:cNvSpPr>
            <a:spLocks noGrp="1" noChangeArrowheads="1"/>
          </p:cNvSpPr>
          <p:nvPr>
            <p:ph idx="1"/>
          </p:nvPr>
        </p:nvSpPr>
        <p:spPr/>
        <p:txBody>
          <a:bodyPr/>
          <a:lstStyle/>
          <a:p>
            <a:pPr>
              <a:buFont typeface="Wingdings" panose="05000000000000000000" pitchFamily="2" charset="2"/>
              <a:buChar char="n"/>
            </a:pPr>
            <a:r>
              <a:rPr lang="en-US" altLang="zh-CN" dirty="0"/>
              <a:t>Example</a:t>
            </a:r>
            <a:endParaRPr lang="zh-CN" altLang="en-US" dirty="0"/>
          </a:p>
        </p:txBody>
      </p:sp>
      <p:graphicFrame>
        <p:nvGraphicFramePr>
          <p:cNvPr id="53251" name="Object 7">
            <a:extLst>
              <a:ext uri="{FF2B5EF4-FFF2-40B4-BE49-F238E27FC236}">
                <a16:creationId xmlns:a16="http://schemas.microsoft.com/office/drawing/2014/main" id="{1375A977-7BA9-E514-9E04-0AD60FBCCAA5}"/>
              </a:ext>
            </a:extLst>
          </p:cNvPr>
          <p:cNvGraphicFramePr>
            <a:graphicFrameLocks noChangeAspect="1"/>
          </p:cNvGraphicFramePr>
          <p:nvPr/>
        </p:nvGraphicFramePr>
        <p:xfrm>
          <a:off x="2640014" y="1628776"/>
          <a:ext cx="7056437" cy="2028825"/>
        </p:xfrm>
        <a:graphic>
          <a:graphicData uri="http://schemas.openxmlformats.org/presentationml/2006/ole">
            <mc:AlternateContent xmlns:mc="http://schemas.openxmlformats.org/markup-compatibility/2006">
              <mc:Choice xmlns:v="urn:schemas-microsoft-com:vml" Requires="v">
                <p:oleObj spid="_x0000_s18514" r:id="rId3" imgW="6273800" imgH="1803400" progId="Equation.DSMT4">
                  <p:embed/>
                </p:oleObj>
              </mc:Choice>
              <mc:Fallback>
                <p:oleObj r:id="rId3" imgW="6273800" imgH="1803400" progId="Equation.DSMT4">
                  <p:embed/>
                  <p:pic>
                    <p:nvPicPr>
                      <p:cNvPr id="53251" name="Object 7">
                        <a:extLst>
                          <a:ext uri="{FF2B5EF4-FFF2-40B4-BE49-F238E27FC236}">
                            <a16:creationId xmlns:a16="http://schemas.microsoft.com/office/drawing/2014/main" id="{1375A977-7BA9-E514-9E04-0AD60FBCCA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0014" y="1628776"/>
                        <a:ext cx="7056437"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3252" name="Object 9">
            <a:extLst>
              <a:ext uri="{FF2B5EF4-FFF2-40B4-BE49-F238E27FC236}">
                <a16:creationId xmlns:a16="http://schemas.microsoft.com/office/drawing/2014/main" id="{1EC45CE4-C7E6-5972-D184-E3933F1F239F}"/>
              </a:ext>
            </a:extLst>
          </p:cNvPr>
          <p:cNvGraphicFramePr>
            <a:graphicFrameLocks noChangeAspect="1"/>
          </p:cNvGraphicFramePr>
          <p:nvPr/>
        </p:nvGraphicFramePr>
        <p:xfrm>
          <a:off x="2640013" y="3716338"/>
          <a:ext cx="2259012" cy="392112"/>
        </p:xfrm>
        <a:graphic>
          <a:graphicData uri="http://schemas.openxmlformats.org/presentationml/2006/ole">
            <mc:AlternateContent xmlns:mc="http://schemas.openxmlformats.org/markup-compatibility/2006">
              <mc:Choice xmlns:v="urn:schemas-microsoft-com:vml" Requires="v">
                <p:oleObj spid="_x0000_s18515" r:id="rId5" imgW="1752600" imgH="304800" progId="Equation.DSMT4">
                  <p:embed/>
                </p:oleObj>
              </mc:Choice>
              <mc:Fallback>
                <p:oleObj r:id="rId5" imgW="1752600" imgH="304800" progId="Equation.DSMT4">
                  <p:embed/>
                  <p:pic>
                    <p:nvPicPr>
                      <p:cNvPr id="53252" name="Object 9">
                        <a:extLst>
                          <a:ext uri="{FF2B5EF4-FFF2-40B4-BE49-F238E27FC236}">
                            <a16:creationId xmlns:a16="http://schemas.microsoft.com/office/drawing/2014/main" id="{1EC45CE4-C7E6-5972-D184-E3933F1F239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0013" y="3716338"/>
                        <a:ext cx="2259012"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3253" name="Object 10">
            <a:extLst>
              <a:ext uri="{FF2B5EF4-FFF2-40B4-BE49-F238E27FC236}">
                <a16:creationId xmlns:a16="http://schemas.microsoft.com/office/drawing/2014/main" id="{7BFC433D-3FD7-BC8C-55D5-68437A049A68}"/>
              </a:ext>
            </a:extLst>
          </p:cNvPr>
          <p:cNvGraphicFramePr>
            <a:graphicFrameLocks noChangeAspect="1"/>
          </p:cNvGraphicFramePr>
          <p:nvPr/>
        </p:nvGraphicFramePr>
        <p:xfrm>
          <a:off x="2640014" y="4221163"/>
          <a:ext cx="2232025" cy="379412"/>
        </p:xfrm>
        <a:graphic>
          <a:graphicData uri="http://schemas.openxmlformats.org/presentationml/2006/ole">
            <mc:AlternateContent xmlns:mc="http://schemas.openxmlformats.org/markup-compatibility/2006">
              <mc:Choice xmlns:v="urn:schemas-microsoft-com:vml" Requires="v">
                <p:oleObj spid="_x0000_s18516" r:id="rId7" imgW="1790700" imgH="304800" progId="Equation.DSMT4">
                  <p:embed/>
                </p:oleObj>
              </mc:Choice>
              <mc:Fallback>
                <p:oleObj r:id="rId7" imgW="1790700" imgH="304800" progId="Equation.DSMT4">
                  <p:embed/>
                  <p:pic>
                    <p:nvPicPr>
                      <p:cNvPr id="53253" name="Object 10">
                        <a:extLst>
                          <a:ext uri="{FF2B5EF4-FFF2-40B4-BE49-F238E27FC236}">
                            <a16:creationId xmlns:a16="http://schemas.microsoft.com/office/drawing/2014/main" id="{7BFC433D-3FD7-BC8C-55D5-68437A049A6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40014" y="4221163"/>
                        <a:ext cx="2232025"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3254" name="Object 11">
            <a:extLst>
              <a:ext uri="{FF2B5EF4-FFF2-40B4-BE49-F238E27FC236}">
                <a16:creationId xmlns:a16="http://schemas.microsoft.com/office/drawing/2014/main" id="{B0DEFDDF-50E2-A209-3397-4D0C98D9C39B}"/>
              </a:ext>
            </a:extLst>
          </p:cNvPr>
          <p:cNvGraphicFramePr>
            <a:graphicFrameLocks noChangeAspect="1"/>
          </p:cNvGraphicFramePr>
          <p:nvPr/>
        </p:nvGraphicFramePr>
        <p:xfrm>
          <a:off x="2640014" y="4652964"/>
          <a:ext cx="3024187" cy="371475"/>
        </p:xfrm>
        <a:graphic>
          <a:graphicData uri="http://schemas.openxmlformats.org/presentationml/2006/ole">
            <mc:AlternateContent xmlns:mc="http://schemas.openxmlformats.org/markup-compatibility/2006">
              <mc:Choice xmlns:v="urn:schemas-microsoft-com:vml" Requires="v">
                <p:oleObj spid="_x0000_s18517" r:id="rId9" imgW="2476500" imgH="304800" progId="Equation.DSMT4">
                  <p:embed/>
                </p:oleObj>
              </mc:Choice>
              <mc:Fallback>
                <p:oleObj r:id="rId9" imgW="2476500" imgH="304800" progId="Equation.DSMT4">
                  <p:embed/>
                  <p:pic>
                    <p:nvPicPr>
                      <p:cNvPr id="53254" name="Object 11">
                        <a:extLst>
                          <a:ext uri="{FF2B5EF4-FFF2-40B4-BE49-F238E27FC236}">
                            <a16:creationId xmlns:a16="http://schemas.microsoft.com/office/drawing/2014/main" id="{B0DEFDDF-50E2-A209-3397-4D0C98D9C39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40014" y="4652964"/>
                        <a:ext cx="3024187"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5BC3A096-259F-DF16-99D9-AB130BD3DBC7}"/>
              </a:ext>
            </a:extLst>
          </p:cNvPr>
          <p:cNvSpPr>
            <a:spLocks noGrp="1" noChangeArrowheads="1"/>
          </p:cNvSpPr>
          <p:nvPr>
            <p:ph type="title"/>
          </p:nvPr>
        </p:nvSpPr>
        <p:spPr/>
        <p:txBody>
          <a:bodyPr/>
          <a:lstStyle/>
          <a:p>
            <a:r>
              <a:rPr lang="en-US" altLang="zh-CN">
                <a:latin typeface="Comic Sans MS" panose="030F0702030302020204" pitchFamily="66" charset="0"/>
              </a:rPr>
              <a:t>Decision</a:t>
            </a:r>
            <a:r>
              <a:rPr lang="zh-CN" altLang="en-US">
                <a:latin typeface="Comic Sans MS" panose="030F0702030302020204" pitchFamily="66" charset="0"/>
              </a:rPr>
              <a:t> </a:t>
            </a:r>
            <a:r>
              <a:rPr lang="en-US" altLang="zh-CN">
                <a:latin typeface="Comic Sans MS" panose="030F0702030302020204" pitchFamily="66" charset="0"/>
              </a:rPr>
              <a:t>Tree</a:t>
            </a:r>
            <a:endParaRPr lang="zh-CN" altLang="en-US">
              <a:latin typeface="Comic Sans MS" panose="030F0702030302020204" pitchFamily="66" charset="0"/>
            </a:endParaRPr>
          </a:p>
        </p:txBody>
      </p:sp>
      <p:sp>
        <p:nvSpPr>
          <p:cNvPr id="22530" name="Rectangle 3">
            <a:extLst>
              <a:ext uri="{FF2B5EF4-FFF2-40B4-BE49-F238E27FC236}">
                <a16:creationId xmlns:a16="http://schemas.microsoft.com/office/drawing/2014/main" id="{3959677E-2F2C-2BE9-A3AA-267BE2257879}"/>
              </a:ext>
            </a:extLst>
          </p:cNvPr>
          <p:cNvSpPr>
            <a:spLocks noGrp="1" noChangeArrowheads="1"/>
          </p:cNvSpPr>
          <p:nvPr>
            <p:ph idx="1"/>
          </p:nvPr>
        </p:nvSpPr>
        <p:spPr>
          <a:xfrm>
            <a:off x="912285" y="1125538"/>
            <a:ext cx="10656324" cy="5351462"/>
          </a:xfrm>
        </p:spPr>
        <p:txBody>
          <a:bodyPr/>
          <a:lstStyle/>
          <a:p>
            <a:pPr>
              <a:buFont typeface="Wingdings" panose="05000000000000000000" pitchFamily="2" charset="2"/>
              <a:buChar char="n"/>
            </a:pPr>
            <a:r>
              <a:rPr lang="en-US" altLang="zh-CN" dirty="0"/>
              <a:t>What</a:t>
            </a:r>
            <a:r>
              <a:rPr lang="zh-CN" altLang="en-US" dirty="0"/>
              <a:t> </a:t>
            </a:r>
            <a:r>
              <a:rPr lang="en-US" altLang="zh-CN" dirty="0"/>
              <a:t>is</a:t>
            </a:r>
            <a:r>
              <a:rPr lang="zh-CN" altLang="en-US" dirty="0"/>
              <a:t> </a:t>
            </a:r>
            <a:r>
              <a:rPr lang="en-US" altLang="zh-CN" dirty="0"/>
              <a:t>a decision</a:t>
            </a:r>
            <a:r>
              <a:rPr lang="zh-CN" altLang="en-US" dirty="0"/>
              <a:t> </a:t>
            </a:r>
            <a:r>
              <a:rPr lang="en-US" altLang="zh-CN" dirty="0"/>
              <a:t>tree?</a:t>
            </a:r>
            <a:endParaRPr lang="zh-CN" altLang="en-US" dirty="0"/>
          </a:p>
          <a:p>
            <a:pPr lvl="1">
              <a:buFont typeface="Wingdings" panose="05000000000000000000" pitchFamily="2" charset="2"/>
              <a:buChar char="n"/>
            </a:pPr>
            <a:r>
              <a:rPr lang="en-US" altLang="zh-CN" b="1" dirty="0">
                <a:solidFill>
                  <a:srgbClr val="990000"/>
                </a:solidFill>
              </a:rPr>
              <a:t>Decision tree is a tree structure similar to flow chart. Each internal node represents a test(query), each branch of the node represents a result of the test, and each leaf node represents a category.</a:t>
            </a:r>
          </a:p>
          <a:p>
            <a:pPr>
              <a:buFont typeface="Wingdings" panose="05000000000000000000" pitchFamily="2" charset="2"/>
              <a:buChar char="n"/>
            </a:pPr>
            <a:r>
              <a:rPr lang="en-US" altLang="zh-CN" dirty="0"/>
              <a:t>Composition</a:t>
            </a:r>
            <a:r>
              <a:rPr lang="zh-CN" altLang="en-US" dirty="0"/>
              <a:t> </a:t>
            </a:r>
            <a:r>
              <a:rPr lang="en-US" altLang="zh-CN" dirty="0"/>
              <a:t>of</a:t>
            </a:r>
            <a:r>
              <a:rPr lang="zh-CN" altLang="en-US" dirty="0"/>
              <a:t> </a:t>
            </a:r>
            <a:r>
              <a:rPr lang="en-US" altLang="zh-CN" dirty="0"/>
              <a:t>a</a:t>
            </a:r>
            <a:r>
              <a:rPr lang="zh-CN" altLang="en-US" dirty="0"/>
              <a:t> </a:t>
            </a:r>
            <a:r>
              <a:rPr lang="en-US" altLang="zh-CN" dirty="0"/>
              <a:t>decision</a:t>
            </a:r>
            <a:r>
              <a:rPr lang="zh-CN" altLang="en-US" dirty="0"/>
              <a:t> </a:t>
            </a:r>
            <a:r>
              <a:rPr lang="en-US" altLang="zh-CN" dirty="0"/>
              <a:t>tree</a:t>
            </a:r>
            <a:endParaRPr lang="zh-CN" altLang="en-US" dirty="0"/>
          </a:p>
          <a:p>
            <a:pPr lvl="1">
              <a:buFont typeface="Wingdings" panose="05000000000000000000" pitchFamily="2" charset="2"/>
              <a:buChar char="n"/>
            </a:pPr>
            <a:r>
              <a:rPr lang="en-US" altLang="zh-CN" b="1" dirty="0">
                <a:solidFill>
                  <a:srgbClr val="990000"/>
                </a:solidFill>
              </a:rPr>
              <a:t>Root</a:t>
            </a:r>
            <a:r>
              <a:rPr lang="zh-CN" altLang="en-US" b="1" dirty="0">
                <a:solidFill>
                  <a:srgbClr val="990000"/>
                </a:solidFill>
              </a:rPr>
              <a:t> </a:t>
            </a:r>
            <a:r>
              <a:rPr lang="en-US" altLang="zh-CN" dirty="0"/>
              <a:t>(</a:t>
            </a:r>
            <a:r>
              <a:rPr lang="zh-CN" altLang="en-US" b="1" dirty="0">
                <a:solidFill>
                  <a:srgbClr val="990000"/>
                </a:solidFill>
              </a:rPr>
              <a:t>根节点</a:t>
            </a:r>
            <a:r>
              <a:rPr lang="en-US" altLang="zh-CN" dirty="0"/>
              <a:t>)</a:t>
            </a:r>
            <a:endParaRPr lang="zh-CN" altLang="en-US" dirty="0"/>
          </a:p>
          <a:p>
            <a:pPr lvl="1">
              <a:buFont typeface="Wingdings" panose="05000000000000000000" pitchFamily="2" charset="2"/>
              <a:buChar char="n"/>
            </a:pPr>
            <a:r>
              <a:rPr lang="en-US" altLang="zh-CN" b="1" dirty="0">
                <a:solidFill>
                  <a:srgbClr val="990000"/>
                </a:solidFill>
              </a:rPr>
              <a:t>Branch </a:t>
            </a:r>
            <a:r>
              <a:rPr lang="en-US" altLang="zh-CN" dirty="0"/>
              <a:t>(</a:t>
            </a:r>
            <a:r>
              <a:rPr lang="zh-CN" altLang="en-US" b="1" dirty="0">
                <a:solidFill>
                  <a:srgbClr val="990000"/>
                </a:solidFill>
              </a:rPr>
              <a:t>分支</a:t>
            </a:r>
            <a:r>
              <a:rPr lang="en-US" altLang="zh-CN" dirty="0"/>
              <a:t>)</a:t>
            </a:r>
            <a:endParaRPr lang="zh-CN" altLang="en-US" dirty="0"/>
          </a:p>
          <a:p>
            <a:pPr lvl="1">
              <a:buFont typeface="Wingdings" panose="05000000000000000000" pitchFamily="2" charset="2"/>
              <a:buChar char="n"/>
            </a:pPr>
            <a:r>
              <a:rPr lang="en-US" altLang="zh-CN" b="1" dirty="0">
                <a:solidFill>
                  <a:srgbClr val="990000"/>
                </a:solidFill>
              </a:rPr>
              <a:t>Leaf node </a:t>
            </a:r>
            <a:r>
              <a:rPr lang="en-US" altLang="zh-CN" dirty="0"/>
              <a:t>(</a:t>
            </a:r>
            <a:r>
              <a:rPr lang="zh-CN" altLang="en-US" b="1" dirty="0">
                <a:solidFill>
                  <a:srgbClr val="990000"/>
                </a:solidFill>
              </a:rPr>
              <a:t>叶节点</a:t>
            </a:r>
            <a:r>
              <a:rPr lang="en-US" altLang="zh-CN" dirty="0"/>
              <a:t>)</a:t>
            </a:r>
            <a:endParaRPr lang="zh-CN" alt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a16="http://schemas.microsoft.com/office/drawing/2014/main" id="{5A78ACD9-A4F0-2526-7ECE-2D73E67F5B9A}"/>
              </a:ext>
            </a:extLst>
          </p:cNvPr>
          <p:cNvSpPr>
            <a:spLocks noGrp="1" noChangeArrowheads="1"/>
          </p:cNvSpPr>
          <p:nvPr>
            <p:ph type="title"/>
          </p:nvPr>
        </p:nvSpPr>
        <p:spPr/>
        <p:txBody>
          <a:bodyPr/>
          <a:lstStyle/>
          <a:p>
            <a:r>
              <a:rPr lang="en-US" altLang="zh-CN">
                <a:latin typeface="Comic Sans MS" panose="030F0702030302020204" pitchFamily="66" charset="0"/>
              </a:rPr>
              <a:t>Branch Stop Criterion</a:t>
            </a:r>
            <a:endParaRPr lang="zh-CN" altLang="en-US">
              <a:latin typeface="Comic Sans MS" panose="030F0702030302020204" pitchFamily="66" charset="0"/>
            </a:endParaRPr>
          </a:p>
        </p:txBody>
      </p:sp>
      <p:sp>
        <p:nvSpPr>
          <p:cNvPr id="54274" name="Rectangle 3">
            <a:extLst>
              <a:ext uri="{FF2B5EF4-FFF2-40B4-BE49-F238E27FC236}">
                <a16:creationId xmlns:a16="http://schemas.microsoft.com/office/drawing/2014/main" id="{6B314A96-970A-EEF8-A51B-037ABD081F07}"/>
              </a:ext>
            </a:extLst>
          </p:cNvPr>
          <p:cNvSpPr>
            <a:spLocks noGrp="1"/>
          </p:cNvSpPr>
          <p:nvPr>
            <p:ph idx="1"/>
          </p:nvPr>
        </p:nvSpPr>
        <p:spPr>
          <a:xfrm>
            <a:off x="911424" y="1125539"/>
            <a:ext cx="10441159" cy="5616575"/>
          </a:xfrm>
        </p:spPr>
        <p:txBody>
          <a:bodyPr/>
          <a:lstStyle/>
          <a:p>
            <a:pPr>
              <a:buFont typeface="Wingdings" panose="05000000000000000000" pitchFamily="2" charset="2"/>
              <a:buChar char="n"/>
            </a:pPr>
            <a:r>
              <a:rPr lang="en-US" altLang="zh-CN" sz="2500" noProof="1"/>
              <a:t>If the decision tree continues to grow until all the leaf nodes reach the minimum impurity, then "</a:t>
            </a:r>
            <a:r>
              <a:rPr lang="en-US" altLang="zh-CN" sz="2500" b="1" noProof="1">
                <a:solidFill>
                  <a:srgbClr val="990000"/>
                </a:solidFill>
              </a:rPr>
              <a:t>over-fitting</a:t>
            </a:r>
            <a:r>
              <a:rPr lang="en-US" altLang="zh-CN" sz="2500" noProof="1"/>
              <a:t>" will generally occur.</a:t>
            </a:r>
            <a:endParaRPr lang="zh-CN" altLang="en-US" sz="2500" noProof="1"/>
          </a:p>
          <a:p>
            <a:pPr lvl="1">
              <a:buFont typeface="Wingdings" panose="05000000000000000000" pitchFamily="2" charset="2"/>
              <a:buChar char="n"/>
            </a:pPr>
            <a:r>
              <a:rPr lang="en-US" altLang="zh-CN" noProof="1">
                <a:cs typeface="+mn-ea"/>
              </a:rPr>
              <a:t>Extreme case: all leaf nodes correspond to only one training sample, in which case the decision tree degenerates to </a:t>
            </a:r>
            <a:r>
              <a:rPr lang="en-US" altLang="zh-CN" noProof="1">
                <a:solidFill>
                  <a:srgbClr val="990000"/>
                </a:solidFill>
                <a:cs typeface="+mn-ea"/>
              </a:rPr>
              <a:t>a lookup table</a:t>
            </a:r>
            <a:endParaRPr lang="zh-CN" altLang="en-US" noProof="1">
              <a:solidFill>
                <a:srgbClr val="990000"/>
              </a:solidFill>
              <a:cs typeface="+mn-ea"/>
            </a:endParaRPr>
          </a:p>
          <a:p>
            <a:pPr>
              <a:buFont typeface="Wingdings" panose="05000000000000000000" pitchFamily="2" charset="2"/>
              <a:buChar char="n"/>
            </a:pPr>
            <a:r>
              <a:rPr lang="en-US" altLang="zh-CN" sz="2500" noProof="1"/>
              <a:t>If the branch stops too early, the training samples are poorly fitted, resulting in poor classification performance</a:t>
            </a:r>
            <a:endParaRPr lang="zh-CN" altLang="en-US" sz="2500" noProof="1"/>
          </a:p>
          <a:p>
            <a:pPr>
              <a:buFont typeface="Wingdings" panose="05000000000000000000" pitchFamily="2" charset="2"/>
              <a:buChar char="n"/>
            </a:pPr>
            <a:r>
              <a:rPr lang="en-US" altLang="zh-CN" sz="2500" noProof="1"/>
              <a:t>Common Branch Stop Criteria</a:t>
            </a:r>
            <a:endParaRPr lang="zh-CN" altLang="en-US" sz="2500" noProof="1"/>
          </a:p>
          <a:p>
            <a:pPr marL="596900" lvl="1" indent="-342900">
              <a:spcBef>
                <a:spcPts val="0"/>
              </a:spcBef>
              <a:spcAft>
                <a:spcPts val="0"/>
              </a:spcAft>
              <a:buFont typeface="Wingdings" panose="05000000000000000000" pitchFamily="2" charset="2"/>
              <a:buChar char="n"/>
            </a:pPr>
            <a:r>
              <a:rPr lang="en-US" altLang="zh-CN" sz="2300" b="1" noProof="1">
                <a:solidFill>
                  <a:srgbClr val="FF0000"/>
                </a:solidFill>
                <a:cs typeface="+mn-ea"/>
              </a:rPr>
              <a:t>Cross-validation</a:t>
            </a:r>
            <a:endParaRPr lang="zh-CN" altLang="en-US" sz="2300" b="1" noProof="1">
              <a:solidFill>
                <a:srgbClr val="FF0000"/>
              </a:solidFill>
              <a:cs typeface="+mn-ea"/>
            </a:endParaRPr>
          </a:p>
          <a:p>
            <a:pPr marL="596900" lvl="1" indent="-342900">
              <a:spcBef>
                <a:spcPts val="0"/>
              </a:spcBef>
              <a:spcAft>
                <a:spcPts val="0"/>
              </a:spcAft>
              <a:buFont typeface="Wingdings" panose="05000000000000000000" pitchFamily="2" charset="2"/>
              <a:buChar char="n"/>
            </a:pPr>
            <a:r>
              <a:rPr lang="en-US" altLang="zh-CN" sz="2300" b="1" noProof="1">
                <a:solidFill>
                  <a:srgbClr val="FF0000"/>
                </a:solidFill>
                <a:cs typeface="+mn-ea"/>
              </a:rPr>
              <a:t>Preset a threshold for impurity drop</a:t>
            </a:r>
            <a:endParaRPr lang="zh-CN" altLang="en-US" sz="2300" b="1" noProof="1">
              <a:solidFill>
                <a:srgbClr val="FF0000"/>
              </a:solidFill>
              <a:cs typeface="+mn-ea"/>
            </a:endParaRPr>
          </a:p>
          <a:p>
            <a:pPr marL="596900" lvl="1" indent="-342900">
              <a:spcBef>
                <a:spcPts val="0"/>
              </a:spcBef>
              <a:spcAft>
                <a:spcPts val="0"/>
              </a:spcAft>
              <a:buFont typeface="Wingdings" panose="05000000000000000000" pitchFamily="2" charset="2"/>
              <a:buChar char="n"/>
            </a:pPr>
            <a:r>
              <a:rPr lang="en-US" altLang="zh-CN" sz="2300" b="1" noProof="1">
                <a:solidFill>
                  <a:srgbClr val="FF0000"/>
                </a:solidFill>
                <a:cs typeface="+mn-ea"/>
              </a:rPr>
              <a:t>Monitor if the number of samples represented by each node is less than a threshold</a:t>
            </a:r>
            <a:endParaRPr lang="zh-CN" altLang="en-US" sz="2300" noProof="1">
              <a:cs typeface="+mn-ea"/>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E2375DB3-CB42-8F67-1920-09AFAC857645}"/>
              </a:ext>
            </a:extLst>
          </p:cNvPr>
          <p:cNvSpPr>
            <a:spLocks noGrp="1" noChangeArrowheads="1"/>
          </p:cNvSpPr>
          <p:nvPr>
            <p:ph type="title"/>
          </p:nvPr>
        </p:nvSpPr>
        <p:spPr/>
        <p:txBody>
          <a:bodyPr/>
          <a:lstStyle/>
          <a:p>
            <a:r>
              <a:rPr lang="en-US" altLang="zh-CN">
                <a:latin typeface="Comic Sans MS" panose="030F0702030302020204" pitchFamily="66" charset="0"/>
              </a:rPr>
              <a:t>Branch Stop Criterion</a:t>
            </a:r>
            <a:endParaRPr lang="zh-CN" altLang="en-US">
              <a:latin typeface="宋体" panose="02010600030101010101" pitchFamily="2" charset="-122"/>
              <a:ea typeface="宋体" panose="02010600030101010101" pitchFamily="2" charset="-122"/>
            </a:endParaRPr>
          </a:p>
        </p:txBody>
      </p:sp>
      <p:sp>
        <p:nvSpPr>
          <p:cNvPr id="55298" name="Rectangle 3">
            <a:extLst>
              <a:ext uri="{FF2B5EF4-FFF2-40B4-BE49-F238E27FC236}">
                <a16:creationId xmlns:a16="http://schemas.microsoft.com/office/drawing/2014/main" id="{28005A1A-7E5E-AF15-EA67-5ACD6CF4959E}"/>
              </a:ext>
            </a:extLst>
          </p:cNvPr>
          <p:cNvSpPr>
            <a:spLocks noGrp="1" noChangeArrowheads="1"/>
          </p:cNvSpPr>
          <p:nvPr>
            <p:ph idx="1"/>
          </p:nvPr>
        </p:nvSpPr>
        <p:spPr>
          <a:xfrm>
            <a:off x="479376" y="1125538"/>
            <a:ext cx="10009237" cy="5351462"/>
          </a:xfrm>
        </p:spPr>
        <p:txBody>
          <a:bodyPr/>
          <a:lstStyle/>
          <a:p>
            <a:pPr lvl="1">
              <a:buFont typeface="Wingdings" panose="05000000000000000000" pitchFamily="2" charset="2"/>
              <a:buChar char="n"/>
            </a:pPr>
            <a:r>
              <a:rPr lang="en-US" altLang="zh-CN" b="1" dirty="0">
                <a:solidFill>
                  <a:srgbClr val="FF0000"/>
                </a:solidFill>
              </a:rPr>
              <a:t>Minimize the following metric</a:t>
            </a:r>
            <a:endParaRPr lang="zh-CN" altLang="en-US" b="1" dirty="0">
              <a:solidFill>
                <a:srgbClr val="FF0000"/>
              </a:solidFill>
            </a:endParaRPr>
          </a:p>
          <a:p>
            <a:pPr lvl="1">
              <a:buFont typeface="Wingdings" panose="05000000000000000000" pitchFamily="2" charset="2"/>
              <a:buChar char="n"/>
            </a:pPr>
            <a:endParaRPr lang="zh-CN" altLang="en-US" b="1" dirty="0">
              <a:solidFill>
                <a:srgbClr val="FF0000"/>
              </a:solidFill>
            </a:endParaRPr>
          </a:p>
          <a:p>
            <a:pPr lvl="1">
              <a:buFont typeface="Wingdings" panose="05000000000000000000" pitchFamily="2" charset="2"/>
              <a:buChar char="n"/>
            </a:pPr>
            <a:endParaRPr lang="zh-CN" altLang="en-US" b="1" dirty="0">
              <a:solidFill>
                <a:srgbClr val="FF0000"/>
              </a:solidFill>
            </a:endParaRPr>
          </a:p>
          <a:p>
            <a:pPr lvl="1">
              <a:buFont typeface="Wingdings" panose="05000000000000000000" pitchFamily="2" charset="2"/>
              <a:buChar char="n"/>
            </a:pPr>
            <a:endParaRPr lang="zh-CN" altLang="en-US" b="1" dirty="0">
              <a:solidFill>
                <a:srgbClr val="FF0000"/>
              </a:solidFill>
            </a:endParaRPr>
          </a:p>
          <a:p>
            <a:pPr lvl="1">
              <a:buFont typeface="Wingdings" panose="05000000000000000000" pitchFamily="2" charset="2"/>
              <a:buChar char="n"/>
            </a:pPr>
            <a:endParaRPr lang="zh-CN" altLang="en-US" b="1" dirty="0">
              <a:solidFill>
                <a:srgbClr val="FF0000"/>
              </a:solidFill>
            </a:endParaRPr>
          </a:p>
          <a:p>
            <a:pPr lvl="1">
              <a:buFont typeface="Wingdings" panose="05000000000000000000" pitchFamily="2" charset="2"/>
              <a:buChar char="n"/>
            </a:pPr>
            <a:r>
              <a:rPr lang="en-US" altLang="zh-CN" b="1" dirty="0">
                <a:solidFill>
                  <a:srgbClr val="FF0000"/>
                </a:solidFill>
              </a:rPr>
              <a:t>Statistical significant analysis of impurity decrease</a:t>
            </a:r>
            <a:endParaRPr lang="zh-CN" altLang="en-US" b="1" dirty="0">
              <a:solidFill>
                <a:srgbClr val="FF0000"/>
              </a:solidFill>
            </a:endParaRPr>
          </a:p>
          <a:p>
            <a:pPr lvl="2">
              <a:buFont typeface="Wingdings" panose="05000000000000000000" pitchFamily="2" charset="2"/>
              <a:buChar char="n"/>
            </a:pPr>
            <a:r>
              <a:rPr lang="en-US" altLang="zh-CN" b="1" dirty="0">
                <a:solidFill>
                  <a:srgbClr val="009999"/>
                </a:solidFill>
              </a:rPr>
              <a:t>Stop branching if a division does not significantly reduce impurity</a:t>
            </a:r>
            <a:endParaRPr lang="zh-CN" altLang="en-US" sz="2400" b="1" dirty="0">
              <a:solidFill>
                <a:srgbClr val="FF0000"/>
              </a:solidFill>
            </a:endParaRPr>
          </a:p>
        </p:txBody>
      </p:sp>
      <p:pic>
        <p:nvPicPr>
          <p:cNvPr id="55299" name="Picture 4">
            <a:extLst>
              <a:ext uri="{FF2B5EF4-FFF2-40B4-BE49-F238E27FC236}">
                <a16:creationId xmlns:a16="http://schemas.microsoft.com/office/drawing/2014/main" id="{76EFE15C-E080-1BAB-874E-627FCD128E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0275" y="1743870"/>
            <a:ext cx="2711450" cy="72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8">
            <a:extLst>
              <a:ext uri="{FF2B5EF4-FFF2-40B4-BE49-F238E27FC236}">
                <a16:creationId xmlns:a16="http://schemas.microsoft.com/office/drawing/2014/main" id="{7A967034-20DD-562A-425B-1A9835BD6DE6}"/>
              </a:ext>
            </a:extLst>
          </p:cNvPr>
          <p:cNvGrpSpPr>
            <a:grpSpLocks/>
          </p:cNvGrpSpPr>
          <p:nvPr/>
        </p:nvGrpSpPr>
        <p:grpSpPr bwMode="auto">
          <a:xfrm>
            <a:off x="4511824" y="1743870"/>
            <a:ext cx="2087563" cy="1547812"/>
            <a:chOff x="884" y="1117"/>
            <a:chExt cx="1315" cy="975"/>
          </a:xfrm>
        </p:grpSpPr>
        <p:sp>
          <p:nvSpPr>
            <p:cNvPr id="55301" name="Oval 5">
              <a:extLst>
                <a:ext uri="{FF2B5EF4-FFF2-40B4-BE49-F238E27FC236}">
                  <a16:creationId xmlns:a16="http://schemas.microsoft.com/office/drawing/2014/main" id="{67E55A1C-2977-68BD-C914-AA873752D456}"/>
                </a:ext>
              </a:extLst>
            </p:cNvPr>
            <p:cNvSpPr>
              <a:spLocks noChangeArrowheads="1"/>
            </p:cNvSpPr>
            <p:nvPr/>
          </p:nvSpPr>
          <p:spPr bwMode="auto">
            <a:xfrm>
              <a:off x="884" y="1117"/>
              <a:ext cx="998" cy="317"/>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302" name="Line 6">
              <a:extLst>
                <a:ext uri="{FF2B5EF4-FFF2-40B4-BE49-F238E27FC236}">
                  <a16:creationId xmlns:a16="http://schemas.microsoft.com/office/drawing/2014/main" id="{E63C6488-4876-8E94-3A59-C541963EFB8E}"/>
                </a:ext>
              </a:extLst>
            </p:cNvPr>
            <p:cNvSpPr>
              <a:spLocks noChangeShapeType="1"/>
            </p:cNvSpPr>
            <p:nvPr/>
          </p:nvSpPr>
          <p:spPr bwMode="auto">
            <a:xfrm>
              <a:off x="1383" y="1434"/>
              <a:ext cx="182" cy="40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03" name="Text Box 7">
              <a:extLst>
                <a:ext uri="{FF2B5EF4-FFF2-40B4-BE49-F238E27FC236}">
                  <a16:creationId xmlns:a16="http://schemas.microsoft.com/office/drawing/2014/main" id="{9D7D5774-09DF-EBA4-F596-00523AD9CA4C}"/>
                </a:ext>
              </a:extLst>
            </p:cNvPr>
            <p:cNvSpPr txBox="1">
              <a:spLocks noChangeArrowheads="1"/>
            </p:cNvSpPr>
            <p:nvPr/>
          </p:nvSpPr>
          <p:spPr bwMode="auto">
            <a:xfrm>
              <a:off x="1020" y="1842"/>
              <a:ext cx="117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zh-CN"/>
                <a:t>Regular Item</a:t>
              </a:r>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83538307-3F4E-7A65-CF01-7BEF0027AA37}"/>
              </a:ext>
            </a:extLst>
          </p:cNvPr>
          <p:cNvSpPr>
            <a:spLocks noGrp="1" noChangeArrowheads="1"/>
          </p:cNvSpPr>
          <p:nvPr>
            <p:ph type="title"/>
          </p:nvPr>
        </p:nvSpPr>
        <p:spPr/>
        <p:txBody>
          <a:bodyPr/>
          <a:lstStyle/>
          <a:p>
            <a:r>
              <a:rPr lang="en-US" altLang="zh-CN">
                <a:latin typeface="Comic Sans MS" panose="030F0702030302020204" pitchFamily="66" charset="0"/>
              </a:rPr>
              <a:t>Pruning</a:t>
            </a:r>
            <a:endParaRPr lang="zh-CN" altLang="en-US">
              <a:latin typeface="Comic Sans MS" panose="030F0702030302020204" pitchFamily="66" charset="0"/>
            </a:endParaRPr>
          </a:p>
        </p:txBody>
      </p:sp>
      <p:sp>
        <p:nvSpPr>
          <p:cNvPr id="57347" name="Rectangle 3">
            <a:extLst>
              <a:ext uri="{FF2B5EF4-FFF2-40B4-BE49-F238E27FC236}">
                <a16:creationId xmlns:a16="http://schemas.microsoft.com/office/drawing/2014/main" id="{F9D4149C-B841-8E04-C649-1FE966159DCE}"/>
              </a:ext>
            </a:extLst>
          </p:cNvPr>
          <p:cNvSpPr>
            <a:spLocks noGrp="1" noChangeArrowheads="1"/>
          </p:cNvSpPr>
          <p:nvPr>
            <p:ph idx="1"/>
          </p:nvPr>
        </p:nvSpPr>
        <p:spPr>
          <a:xfrm>
            <a:off x="911424" y="1052735"/>
            <a:ext cx="10153127" cy="5243289"/>
          </a:xfrm>
        </p:spPr>
        <p:txBody>
          <a:bodyPr/>
          <a:lstStyle/>
          <a:p>
            <a:pPr>
              <a:buFont typeface="Wingdings" panose="05000000000000000000" pitchFamily="2" charset="2"/>
              <a:buChar char="n"/>
              <a:defRPr/>
            </a:pPr>
            <a:r>
              <a:rPr lang="en-US" altLang="zh-CN" sz="2600" b="1" dirty="0">
                <a:solidFill>
                  <a:srgbClr val="990000"/>
                </a:solidFill>
              </a:rPr>
              <a:t>Pruning</a:t>
            </a:r>
            <a:r>
              <a:rPr lang="zh-CN" altLang="en-US" sz="2600" dirty="0"/>
              <a:t>（</a:t>
            </a:r>
            <a:r>
              <a:rPr lang="zh-CN" altLang="en-US" sz="2600" b="1" dirty="0">
                <a:solidFill>
                  <a:srgbClr val="990000"/>
                </a:solidFill>
              </a:rPr>
              <a:t>剪枝</a:t>
            </a:r>
            <a:r>
              <a:rPr lang="zh-CN" altLang="en-US" sz="2600" dirty="0"/>
              <a:t>）</a:t>
            </a:r>
            <a:r>
              <a:rPr lang="en-US" altLang="zh-CN" sz="2600" b="1" dirty="0"/>
              <a:t>t</a:t>
            </a:r>
            <a:r>
              <a:rPr lang="en-US" altLang="zh-CN" b="1" dirty="0"/>
              <a:t>o eliminate overfitting</a:t>
            </a:r>
            <a:endParaRPr lang="zh-CN" altLang="en-US" b="1" dirty="0"/>
          </a:p>
          <a:p>
            <a:pPr>
              <a:buFont typeface="Wingdings" panose="05000000000000000000" pitchFamily="2" charset="2"/>
              <a:buChar char="n"/>
              <a:defRPr/>
            </a:pPr>
            <a:r>
              <a:rPr lang="en-US" altLang="zh-CN" sz="2600" b="1" dirty="0">
                <a:solidFill>
                  <a:srgbClr val="990000"/>
                </a:solidFill>
              </a:rPr>
              <a:t>Pre-pruning</a:t>
            </a:r>
            <a:r>
              <a:rPr lang="zh-CN" altLang="en-US" sz="2600" dirty="0"/>
              <a:t> </a:t>
            </a:r>
            <a:r>
              <a:rPr lang="en-US" altLang="zh-CN" sz="2600" dirty="0"/>
              <a:t>and </a:t>
            </a:r>
            <a:r>
              <a:rPr lang="en-US" altLang="zh-CN" sz="2600" b="1" dirty="0">
                <a:solidFill>
                  <a:srgbClr val="990000"/>
                </a:solidFill>
              </a:rPr>
              <a:t>post-pruning</a:t>
            </a:r>
            <a:endParaRPr lang="zh-CN" altLang="en-US" sz="2600" dirty="0"/>
          </a:p>
          <a:p>
            <a:pPr lvl="1">
              <a:buFont typeface="Wingdings" panose="05000000000000000000" pitchFamily="2" charset="2"/>
              <a:buChar char="n"/>
              <a:defRPr/>
            </a:pPr>
            <a:r>
              <a:rPr lang="en-US" altLang="zh-CN" dirty="0">
                <a:solidFill>
                  <a:srgbClr val="990000"/>
                </a:solidFill>
                <a:cs typeface="+mn-ea"/>
              </a:rPr>
              <a:t>Pre-pruning</a:t>
            </a:r>
            <a:r>
              <a:rPr lang="en-US" altLang="zh-CN" dirty="0">
                <a:cs typeface="+mn-ea"/>
              </a:rPr>
              <a:t> refers to the branch-stop technique mentioned earlier, i.e. stopping the division when the tree is growing to a certain condition</a:t>
            </a:r>
            <a:endParaRPr lang="zh-CN" altLang="en-US" dirty="0">
              <a:cs typeface="+mn-ea"/>
            </a:endParaRPr>
          </a:p>
          <a:p>
            <a:pPr lvl="1">
              <a:buFont typeface="Wingdings" panose="05000000000000000000" pitchFamily="2" charset="2"/>
              <a:buChar char="n"/>
              <a:defRPr/>
            </a:pPr>
            <a:r>
              <a:rPr lang="en-US" altLang="zh-CN" dirty="0">
                <a:solidFill>
                  <a:srgbClr val="990000"/>
                </a:solidFill>
                <a:cs typeface="+mn-ea"/>
              </a:rPr>
              <a:t>Post-pruning </a:t>
            </a:r>
            <a:r>
              <a:rPr lang="en-US" altLang="zh-CN" dirty="0">
                <a:cs typeface="+mn-ea"/>
              </a:rPr>
              <a:t>refers to </a:t>
            </a:r>
            <a:r>
              <a:rPr lang="en-US" altLang="zh-CN" dirty="0">
                <a:solidFill>
                  <a:schemeClr val="accent1">
                    <a:lumMod val="75000"/>
                  </a:schemeClr>
                </a:solidFill>
                <a:cs typeface="+mn-ea"/>
              </a:rPr>
              <a:t>first letting the tree grow sufficiently until the leaf nodes have the least impurity, then pruning the tree</a:t>
            </a:r>
            <a:endParaRPr lang="zh-CN" altLang="en-US" dirty="0">
              <a:solidFill>
                <a:schemeClr val="accent1">
                  <a:lumMod val="75000"/>
                </a:schemeClr>
              </a:solidFill>
              <a:cs typeface="+mn-ea"/>
            </a:endParaRPr>
          </a:p>
          <a:p>
            <a:pPr lvl="2">
              <a:buFont typeface="Wingdings" panose="05000000000000000000" pitchFamily="2" charset="2"/>
              <a:buChar char="n"/>
              <a:defRPr/>
            </a:pPr>
            <a:r>
              <a:rPr lang="en-US" altLang="zh-CN" b="1" dirty="0">
                <a:solidFill>
                  <a:srgbClr val="008000"/>
                </a:solidFill>
                <a:cs typeface="+mn-ea"/>
              </a:rPr>
              <a:t>Cross-validation techniques can be used to determine which branches are cut off</a:t>
            </a:r>
            <a:endParaRPr lang="zh-CN" altLang="en-US" b="1" dirty="0">
              <a:solidFill>
                <a:srgbClr val="008000"/>
              </a:solidFill>
              <a:cs typeface="+mn-ea"/>
            </a:endParaRPr>
          </a:p>
          <a:p>
            <a:pPr lvl="2">
              <a:buFont typeface="Wingdings" panose="05000000000000000000" pitchFamily="2" charset="2"/>
              <a:buChar char="n"/>
              <a:defRPr/>
            </a:pPr>
            <a:r>
              <a:rPr lang="en-US" altLang="zh-CN" b="1" dirty="0">
                <a:solidFill>
                  <a:srgbClr val="008000"/>
                </a:solidFill>
                <a:cs typeface="+mn-ea"/>
              </a:rPr>
              <a:t>Cut off branches that minimize impurity growth</a:t>
            </a:r>
            <a:endParaRPr lang="zh-CN" altLang="en-US" b="1" dirty="0">
              <a:solidFill>
                <a:srgbClr val="008000"/>
              </a:solidFill>
              <a:cs typeface="+mn-ea"/>
            </a:endParaRPr>
          </a:p>
          <a:p>
            <a:pPr lvl="1">
              <a:buFont typeface="Wingdings" panose="05000000000000000000" pitchFamily="2" charset="2"/>
              <a:buChar char="n"/>
              <a:defRPr/>
            </a:pPr>
            <a:r>
              <a:rPr lang="en-US" altLang="zh-CN" b="1" dirty="0">
                <a:solidFill>
                  <a:srgbClr val="FF0000"/>
                </a:solidFill>
                <a:cs typeface="+mn-ea"/>
              </a:rPr>
              <a:t>In general, post-pruning performs better, but requires more computation</a:t>
            </a:r>
            <a:endParaRPr lang="zh-CN" altLang="en-US" b="1" dirty="0">
              <a:solidFill>
                <a:srgbClr val="FF0000"/>
              </a:solidFill>
              <a:cs typeface="+mn-ea"/>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a:extLst>
              <a:ext uri="{FF2B5EF4-FFF2-40B4-BE49-F238E27FC236}">
                <a16:creationId xmlns:a16="http://schemas.microsoft.com/office/drawing/2014/main" id="{05A5B3CA-FC4A-0D49-3B10-5B7553A62243}"/>
              </a:ext>
            </a:extLst>
          </p:cNvPr>
          <p:cNvSpPr>
            <a:spLocks noGrp="1" noChangeArrowheads="1"/>
          </p:cNvSpPr>
          <p:nvPr>
            <p:ph type="title"/>
          </p:nvPr>
        </p:nvSpPr>
        <p:spPr/>
        <p:txBody>
          <a:bodyPr/>
          <a:lstStyle/>
          <a:p>
            <a:r>
              <a:rPr lang="en-US" altLang="zh-CN">
                <a:latin typeface="Comic Sans MS" panose="030F0702030302020204" pitchFamily="66" charset="0"/>
              </a:rPr>
              <a:t>Marker of leaf node</a:t>
            </a:r>
            <a:endParaRPr lang="zh-CN" altLang="en-US">
              <a:latin typeface="Comic Sans MS" panose="030F0702030302020204" pitchFamily="66" charset="0"/>
            </a:endParaRPr>
          </a:p>
        </p:txBody>
      </p:sp>
      <p:sp>
        <p:nvSpPr>
          <p:cNvPr id="58370" name="Rectangle 3">
            <a:extLst>
              <a:ext uri="{FF2B5EF4-FFF2-40B4-BE49-F238E27FC236}">
                <a16:creationId xmlns:a16="http://schemas.microsoft.com/office/drawing/2014/main" id="{9A667432-1B1E-829E-E5F7-88A98F2BF0C6}"/>
              </a:ext>
            </a:extLst>
          </p:cNvPr>
          <p:cNvSpPr>
            <a:spLocks noGrp="1" noChangeArrowheads="1"/>
          </p:cNvSpPr>
          <p:nvPr>
            <p:ph idx="1"/>
          </p:nvPr>
        </p:nvSpPr>
        <p:spPr>
          <a:xfrm>
            <a:off x="911424" y="1125538"/>
            <a:ext cx="11161239" cy="5351462"/>
          </a:xfrm>
        </p:spPr>
        <p:txBody>
          <a:bodyPr/>
          <a:lstStyle/>
          <a:p>
            <a:pPr>
              <a:buFont typeface="Wingdings" panose="05000000000000000000" pitchFamily="2" charset="2"/>
              <a:buChar char="n"/>
            </a:pPr>
            <a:r>
              <a:rPr lang="en-US" altLang="zh-CN" dirty="0"/>
              <a:t>If the corresponding sample of a leaf node comes from the same category, the leaf node is marked with this category</a:t>
            </a:r>
            <a:endParaRPr lang="zh-CN" altLang="en-US" dirty="0"/>
          </a:p>
          <a:p>
            <a:pPr>
              <a:buFont typeface="Wingdings" panose="05000000000000000000" pitchFamily="2" charset="2"/>
              <a:buChar char="n"/>
            </a:pPr>
            <a:r>
              <a:rPr lang="en-US" altLang="zh-CN" dirty="0"/>
              <a:t>In general, leaf nodes have pure impurity, and the leaf node is marked with the dominant sample category</a:t>
            </a:r>
            <a:endParaRPr lang="zh-CN" altLang="en-US"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2071AC51-BFA1-38C2-EFEC-02291440CB3D}"/>
              </a:ext>
            </a:extLst>
          </p:cNvPr>
          <p:cNvSpPr>
            <a:spLocks noGrp="1" noChangeArrowheads="1"/>
          </p:cNvSpPr>
          <p:nvPr>
            <p:ph type="title"/>
          </p:nvPr>
        </p:nvSpPr>
        <p:spPr/>
        <p:txBody>
          <a:bodyPr/>
          <a:lstStyle/>
          <a:p>
            <a:r>
              <a:rPr lang="en-US" altLang="zh-CN">
                <a:latin typeface="Comic Sans MS" panose="030F0702030302020204" pitchFamily="66" charset="0"/>
                <a:ea typeface="宋体" panose="02010600030101010101" pitchFamily="2" charset="-122"/>
              </a:rPr>
              <a:t>ID3</a:t>
            </a:r>
          </a:p>
        </p:txBody>
      </p:sp>
      <p:sp>
        <p:nvSpPr>
          <p:cNvPr id="59394" name="Rectangle 3">
            <a:extLst>
              <a:ext uri="{FF2B5EF4-FFF2-40B4-BE49-F238E27FC236}">
                <a16:creationId xmlns:a16="http://schemas.microsoft.com/office/drawing/2014/main" id="{43D17E31-5402-7014-CF1A-54CDBA1BE715}"/>
              </a:ext>
            </a:extLst>
          </p:cNvPr>
          <p:cNvSpPr>
            <a:spLocks noGrp="1" noChangeArrowheads="1"/>
          </p:cNvSpPr>
          <p:nvPr>
            <p:ph idx="1"/>
          </p:nvPr>
        </p:nvSpPr>
        <p:spPr>
          <a:xfrm>
            <a:off x="911424" y="1125538"/>
            <a:ext cx="10873208" cy="5351462"/>
          </a:xfrm>
        </p:spPr>
        <p:txBody>
          <a:bodyPr/>
          <a:lstStyle/>
          <a:p>
            <a:pPr>
              <a:buFont typeface="Wingdings" panose="05000000000000000000" pitchFamily="2" charset="2"/>
              <a:buChar char="n"/>
            </a:pPr>
            <a:r>
              <a:rPr lang="en-US" altLang="zh-CN" sz="2600" b="1" dirty="0">
                <a:solidFill>
                  <a:srgbClr val="990000"/>
                </a:solidFill>
              </a:rPr>
              <a:t>ID3</a:t>
            </a:r>
            <a:r>
              <a:rPr lang="en-US" altLang="zh-CN" sz="2600" dirty="0"/>
              <a:t>: Interactive Dichotomizer-3</a:t>
            </a:r>
            <a:r>
              <a:rPr lang="zh-CN" altLang="en-US" sz="2600" dirty="0"/>
              <a:t>（交互式二分法第三版）</a:t>
            </a:r>
          </a:p>
          <a:p>
            <a:pPr>
              <a:buFont typeface="Wingdings" panose="05000000000000000000" pitchFamily="2" charset="2"/>
              <a:buChar char="n"/>
            </a:pPr>
            <a:r>
              <a:rPr lang="en-US" altLang="zh-CN" sz="2600" dirty="0"/>
              <a:t>Only for </a:t>
            </a:r>
            <a:r>
              <a:rPr lang="en-US" altLang="zh-CN" sz="2600" dirty="0">
                <a:solidFill>
                  <a:srgbClr val="990000"/>
                </a:solidFill>
              </a:rPr>
              <a:t>nominal (out of order) </a:t>
            </a:r>
            <a:r>
              <a:rPr lang="en-US" altLang="zh-CN" sz="2600" dirty="0"/>
              <a:t>data</a:t>
            </a:r>
            <a:r>
              <a:rPr lang="zh-CN" altLang="en-US" sz="2600" dirty="0"/>
              <a:t/>
            </a:r>
            <a:br>
              <a:rPr lang="zh-CN" altLang="en-US" sz="2600" dirty="0"/>
            </a:br>
            <a:r>
              <a:rPr lang="en-US" altLang="zh-CN" sz="2600" dirty="0"/>
              <a:t>If real-value data is involved, it needs to be discretized and then processed as nominal data</a:t>
            </a:r>
            <a:endParaRPr lang="zh-CN" altLang="en-US" sz="2600" dirty="0"/>
          </a:p>
          <a:p>
            <a:pPr>
              <a:buFont typeface="Wingdings" panose="05000000000000000000" pitchFamily="2" charset="2"/>
              <a:buChar char="n"/>
            </a:pPr>
            <a:r>
              <a:rPr lang="en-US" altLang="zh-CN" sz="2600" dirty="0">
                <a:solidFill>
                  <a:srgbClr val="990000"/>
                </a:solidFill>
              </a:rPr>
              <a:t>The branching factor </a:t>
            </a:r>
            <a:r>
              <a:rPr lang="en-US" altLang="zh-CN" sz="2600" dirty="0"/>
              <a:t>for each partition is equal to the number of values of the query attributes</a:t>
            </a:r>
            <a:endParaRPr lang="zh-CN" altLang="en-US" sz="2600" dirty="0"/>
          </a:p>
          <a:p>
            <a:pPr>
              <a:buFont typeface="Wingdings" panose="05000000000000000000" pitchFamily="2" charset="2"/>
              <a:buChar char="n"/>
            </a:pPr>
            <a:r>
              <a:rPr lang="en-US" altLang="zh-CN" sz="2600" dirty="0"/>
              <a:t>Using </a:t>
            </a:r>
            <a:r>
              <a:rPr lang="en-US" altLang="zh-CN" sz="2600" dirty="0">
                <a:solidFill>
                  <a:srgbClr val="990000"/>
                </a:solidFill>
              </a:rPr>
              <a:t>Information Gain Ratio </a:t>
            </a:r>
            <a:r>
              <a:rPr lang="en-US" altLang="zh-CN" sz="2600" dirty="0"/>
              <a:t>as the Base for Selecting Queries</a:t>
            </a:r>
            <a:endParaRPr lang="zh-CN" altLang="en-US" sz="2600" dirty="0"/>
          </a:p>
          <a:p>
            <a:pPr>
              <a:buFont typeface="Wingdings" panose="05000000000000000000" pitchFamily="2" charset="2"/>
              <a:buChar char="n"/>
            </a:pPr>
            <a:r>
              <a:rPr lang="en-US" altLang="zh-CN" sz="2600" dirty="0"/>
              <a:t>The algorithm stops until all leaf nodes have </a:t>
            </a:r>
            <a:r>
              <a:rPr lang="en-US" altLang="zh-CN" sz="2600" dirty="0">
                <a:solidFill>
                  <a:srgbClr val="990000"/>
                </a:solidFill>
              </a:rPr>
              <a:t>the</a:t>
            </a:r>
            <a:r>
              <a:rPr lang="en-US" altLang="zh-CN" sz="2600" dirty="0"/>
              <a:t> </a:t>
            </a:r>
            <a:r>
              <a:rPr lang="en-US" altLang="zh-CN" sz="2600" dirty="0">
                <a:solidFill>
                  <a:srgbClr val="990000"/>
                </a:solidFill>
              </a:rPr>
              <a:t>least impurity </a:t>
            </a:r>
            <a:r>
              <a:rPr lang="en-US" altLang="zh-CN" sz="2600" dirty="0"/>
              <a:t>or no attributes available for partitioning</a:t>
            </a:r>
            <a:endParaRPr lang="zh-CN" altLang="en-US" sz="2600" dirty="0"/>
          </a:p>
          <a:p>
            <a:pPr>
              <a:buFont typeface="Wingdings" panose="05000000000000000000" pitchFamily="2" charset="2"/>
              <a:buChar char="n"/>
            </a:pPr>
            <a:r>
              <a:rPr lang="en-US" altLang="zh-CN" sz="2600" dirty="0"/>
              <a:t>No </a:t>
            </a:r>
            <a:r>
              <a:rPr lang="en-US" altLang="zh-CN" sz="2600" dirty="0">
                <a:solidFill>
                  <a:srgbClr val="990000"/>
                </a:solidFill>
              </a:rPr>
              <a:t>pruning</a:t>
            </a:r>
            <a:r>
              <a:rPr lang="en-US" altLang="zh-CN" sz="2600" dirty="0"/>
              <a:t> steps in Standard Edition</a:t>
            </a:r>
            <a:endParaRPr lang="zh-CN" altLang="en-US" sz="2600"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a:extLst>
              <a:ext uri="{FF2B5EF4-FFF2-40B4-BE49-F238E27FC236}">
                <a16:creationId xmlns:a16="http://schemas.microsoft.com/office/drawing/2014/main" id="{7A0432BF-F918-3D03-7B99-4936D805178B}"/>
              </a:ext>
            </a:extLst>
          </p:cNvPr>
          <p:cNvSpPr>
            <a:spLocks noGrp="1" noChangeArrowheads="1"/>
          </p:cNvSpPr>
          <p:nvPr>
            <p:ph type="title"/>
          </p:nvPr>
        </p:nvSpPr>
        <p:spPr/>
        <p:txBody>
          <a:bodyPr/>
          <a:lstStyle/>
          <a:p>
            <a:r>
              <a:rPr lang="en-US" altLang="zh-CN">
                <a:latin typeface="Comic Sans MS" panose="030F0702030302020204" pitchFamily="66" charset="0"/>
                <a:ea typeface="宋体" panose="02010600030101010101" pitchFamily="2" charset="-122"/>
              </a:rPr>
              <a:t>C4.5</a:t>
            </a:r>
          </a:p>
        </p:txBody>
      </p:sp>
      <p:sp>
        <p:nvSpPr>
          <p:cNvPr id="60418" name="Rectangle 3">
            <a:extLst>
              <a:ext uri="{FF2B5EF4-FFF2-40B4-BE49-F238E27FC236}">
                <a16:creationId xmlns:a16="http://schemas.microsoft.com/office/drawing/2014/main" id="{31965936-37F3-4854-8365-B8705878ED88}"/>
              </a:ext>
            </a:extLst>
          </p:cNvPr>
          <p:cNvSpPr>
            <a:spLocks noGrp="1" noChangeArrowheads="1"/>
          </p:cNvSpPr>
          <p:nvPr>
            <p:ph idx="1"/>
          </p:nvPr>
        </p:nvSpPr>
        <p:spPr/>
        <p:txBody>
          <a:bodyPr/>
          <a:lstStyle/>
          <a:p>
            <a:pPr>
              <a:buFont typeface="Wingdings" panose="05000000000000000000" pitchFamily="2" charset="2"/>
              <a:buChar char="n"/>
            </a:pPr>
            <a:r>
              <a:rPr lang="en-US" altLang="zh-CN" sz="2600" b="1" dirty="0">
                <a:solidFill>
                  <a:srgbClr val="990000"/>
                </a:solidFill>
              </a:rPr>
              <a:t>C4.5</a:t>
            </a:r>
            <a:r>
              <a:rPr lang="en-US" altLang="zh-CN" sz="2600" dirty="0"/>
              <a:t>: Succession and improvement of ID3 algorithm</a:t>
            </a:r>
            <a:endParaRPr lang="zh-CN" altLang="en-US" sz="2600" dirty="0"/>
          </a:p>
          <a:p>
            <a:pPr>
              <a:buFont typeface="Wingdings" panose="05000000000000000000" pitchFamily="2" charset="2"/>
              <a:buChar char="n"/>
            </a:pPr>
            <a:r>
              <a:rPr lang="en-US" altLang="zh-CN" sz="2600" dirty="0"/>
              <a:t>Can process </a:t>
            </a:r>
            <a:r>
              <a:rPr lang="en-US" altLang="zh-CN" sz="2600" dirty="0">
                <a:solidFill>
                  <a:srgbClr val="990000"/>
                </a:solidFill>
              </a:rPr>
              <a:t>real value data</a:t>
            </a:r>
            <a:endParaRPr lang="zh-CN" altLang="en-US" sz="2600" b="1" dirty="0">
              <a:solidFill>
                <a:srgbClr val="990000"/>
              </a:solidFill>
            </a:endParaRPr>
          </a:p>
          <a:p>
            <a:pPr>
              <a:buFont typeface="Wingdings" panose="05000000000000000000" pitchFamily="2" charset="2"/>
              <a:buChar char="n"/>
            </a:pPr>
            <a:r>
              <a:rPr lang="en-US" altLang="zh-CN" sz="2600" dirty="0"/>
              <a:t>The </a:t>
            </a:r>
            <a:r>
              <a:rPr lang="en-US" altLang="zh-CN" sz="2600" b="1" dirty="0">
                <a:solidFill>
                  <a:srgbClr val="990000"/>
                </a:solidFill>
              </a:rPr>
              <a:t>branching factor </a:t>
            </a:r>
            <a:r>
              <a:rPr lang="en-US" altLang="zh-CN" sz="2600" dirty="0"/>
              <a:t>for each partition is equal to the number of values of the query attributes</a:t>
            </a:r>
            <a:endParaRPr lang="zh-CN" altLang="en-US" sz="2600" dirty="0"/>
          </a:p>
          <a:p>
            <a:pPr>
              <a:buFont typeface="Wingdings" panose="05000000000000000000" pitchFamily="2" charset="2"/>
              <a:buChar char="n"/>
            </a:pPr>
            <a:r>
              <a:rPr lang="en-US" altLang="zh-CN" sz="2600" dirty="0"/>
              <a:t>Using </a:t>
            </a:r>
            <a:r>
              <a:rPr lang="en-US" altLang="zh-CN" sz="2600" b="1" dirty="0">
                <a:solidFill>
                  <a:srgbClr val="990000"/>
                </a:solidFill>
              </a:rPr>
              <a:t>Information Gain Rate </a:t>
            </a:r>
            <a:r>
              <a:rPr lang="en-US" altLang="zh-CN" sz="2600" dirty="0"/>
              <a:t>as the Base for Selecting Queries</a:t>
            </a:r>
            <a:endParaRPr lang="zh-CN" altLang="en-US" sz="2600" dirty="0"/>
          </a:p>
          <a:p>
            <a:pPr>
              <a:buFont typeface="Wingdings" panose="05000000000000000000" pitchFamily="2" charset="2"/>
              <a:buChar char="n"/>
            </a:pPr>
            <a:r>
              <a:rPr lang="en-US" altLang="zh-CN" sz="2600" dirty="0"/>
              <a:t>First allow the tree to grow sufficiently, then use the </a:t>
            </a:r>
            <a:r>
              <a:rPr lang="en-US" altLang="zh-CN" sz="2600" b="1" dirty="0">
                <a:solidFill>
                  <a:srgbClr val="990000"/>
                </a:solidFill>
              </a:rPr>
              <a:t>statistical significance </a:t>
            </a:r>
            <a:r>
              <a:rPr lang="en-US" altLang="zh-CN" sz="2600" dirty="0"/>
              <a:t>of the branches to prune</a:t>
            </a:r>
            <a:endParaRPr lang="zh-CN" altLang="en-US" sz="2600" dirty="0"/>
          </a:p>
          <a:p>
            <a:pPr>
              <a:buFont typeface="Wingdings" panose="05000000000000000000" pitchFamily="2" charset="2"/>
              <a:buChar char="n"/>
            </a:pPr>
            <a:r>
              <a:rPr lang="en-US" altLang="zh-CN" sz="2600" b="1" dirty="0">
                <a:solidFill>
                  <a:srgbClr val="FF0000"/>
                </a:solidFill>
              </a:rPr>
              <a:t>C4.5 is one of the most popular decision tree algorithms at present</a:t>
            </a:r>
            <a:endParaRPr lang="zh-CN" altLang="en-US" sz="2600"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4">
            <a:extLst>
              <a:ext uri="{FF2B5EF4-FFF2-40B4-BE49-F238E27FC236}">
                <a16:creationId xmlns:a16="http://schemas.microsoft.com/office/drawing/2014/main" id="{508EE6B2-4BFE-B2E0-B8F9-B1091485767F}"/>
              </a:ext>
            </a:extLst>
          </p:cNvPr>
          <p:cNvSpPr>
            <a:spLocks noGrp="1" noChangeArrowheads="1"/>
          </p:cNvSpPr>
          <p:nvPr>
            <p:ph type="ctrTitle" idx="4294967295"/>
          </p:nvPr>
        </p:nvSpPr>
        <p:spPr>
          <a:xfrm>
            <a:off x="1524000" y="2514600"/>
            <a:ext cx="9144000" cy="914400"/>
          </a:xfrm>
        </p:spPr>
        <p:txBody>
          <a:bodyPr/>
          <a:lstStyle/>
          <a:p>
            <a:pPr eaLnBrk="1" hangingPunct="1"/>
            <a:r>
              <a:rPr lang="en-US" altLang="zh-CN" sz="4800"/>
              <a:t>Ch 11. </a:t>
            </a:r>
            <a:r>
              <a:rPr lang="en-US" altLang="zh-CN">
                <a:latin typeface="Comic Sans MS" panose="030F0702030302020204" pitchFamily="66" charset="0"/>
              </a:rPr>
              <a:t>Clustering</a:t>
            </a:r>
            <a:endParaRPr lang="zh-CN" altLang="en-US">
              <a:latin typeface="Comic Sans MS" panose="030F0702030302020204" pitchFamily="66" charset="0"/>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9177AADD-5716-EA6C-5C15-8906F7B8CD1A}"/>
              </a:ext>
            </a:extLst>
          </p:cNvPr>
          <p:cNvSpPr>
            <a:spLocks noGrp="1" noChangeArrowheads="1"/>
          </p:cNvSpPr>
          <p:nvPr>
            <p:ph type="title"/>
          </p:nvPr>
        </p:nvSpPr>
        <p:spPr/>
        <p:txBody>
          <a:bodyPr/>
          <a:lstStyle/>
          <a:p>
            <a:r>
              <a:rPr lang="en-US" altLang="zh-CN">
                <a:latin typeface="Comic Sans MS" panose="030F0702030302020204" pitchFamily="66" charset="0"/>
              </a:rPr>
              <a:t>Unsupervised Learning</a:t>
            </a:r>
            <a:endParaRPr lang="zh-CN" altLang="en-US">
              <a:latin typeface="Comic Sans MS" panose="030F0702030302020204" pitchFamily="66" charset="0"/>
            </a:endParaRPr>
          </a:p>
        </p:txBody>
      </p:sp>
      <p:sp>
        <p:nvSpPr>
          <p:cNvPr id="63490" name="Rectangle 3">
            <a:extLst>
              <a:ext uri="{FF2B5EF4-FFF2-40B4-BE49-F238E27FC236}">
                <a16:creationId xmlns:a16="http://schemas.microsoft.com/office/drawing/2014/main" id="{6171F28F-F3B6-DE36-5429-13C14181B078}"/>
              </a:ext>
            </a:extLst>
          </p:cNvPr>
          <p:cNvSpPr>
            <a:spLocks noGrp="1" noChangeArrowheads="1"/>
          </p:cNvSpPr>
          <p:nvPr>
            <p:ph idx="1"/>
          </p:nvPr>
        </p:nvSpPr>
        <p:spPr/>
        <p:txBody>
          <a:bodyPr/>
          <a:lstStyle/>
          <a:p>
            <a:pPr>
              <a:buFont typeface="Wingdings" panose="05000000000000000000" pitchFamily="2" charset="2"/>
              <a:buChar char="n"/>
            </a:pPr>
            <a:r>
              <a:rPr lang="en-US" altLang="zh-CN" b="1" dirty="0">
                <a:solidFill>
                  <a:srgbClr val="990000"/>
                </a:solidFill>
              </a:rPr>
              <a:t>Supervised</a:t>
            </a:r>
            <a:r>
              <a:rPr lang="zh-CN" altLang="en-US" dirty="0"/>
              <a:t>（</a:t>
            </a:r>
            <a:r>
              <a:rPr lang="zh-CN" altLang="en-US" b="1" dirty="0">
                <a:solidFill>
                  <a:srgbClr val="990000"/>
                </a:solidFill>
              </a:rPr>
              <a:t>有监督</a:t>
            </a:r>
            <a:r>
              <a:rPr lang="zh-CN" altLang="en-US" dirty="0"/>
              <a:t>）</a:t>
            </a:r>
            <a:r>
              <a:rPr lang="en-US" altLang="zh-CN" dirty="0"/>
              <a:t>learning</a:t>
            </a:r>
            <a:endParaRPr lang="zh-CN" altLang="en-US" dirty="0"/>
          </a:p>
          <a:p>
            <a:pPr lvl="1">
              <a:buFont typeface="Wingdings" panose="05000000000000000000" pitchFamily="2" charset="2"/>
              <a:buChar char="n"/>
            </a:pPr>
            <a:r>
              <a:rPr lang="en-US" altLang="zh-CN" dirty="0"/>
              <a:t>Each sample in the training set has a category label</a:t>
            </a:r>
            <a:endParaRPr lang="zh-CN" altLang="en-US" dirty="0"/>
          </a:p>
          <a:p>
            <a:pPr lvl="1">
              <a:buFont typeface="Wingdings" panose="05000000000000000000" pitchFamily="2" charset="2"/>
              <a:buChar char="n"/>
            </a:pPr>
            <a:r>
              <a:rPr lang="en-US" altLang="zh-CN" dirty="0"/>
              <a:t>All categories are known in advance</a:t>
            </a:r>
            <a:endParaRPr lang="zh-CN" altLang="en-US" dirty="0"/>
          </a:p>
          <a:p>
            <a:pPr lvl="1">
              <a:buFont typeface="Wingdings" panose="05000000000000000000" pitchFamily="2" charset="2"/>
              <a:buChar char="n"/>
            </a:pPr>
            <a:r>
              <a:rPr lang="en-US" altLang="zh-CN" dirty="0"/>
              <a:t>Commonly used in: classification, regression</a:t>
            </a:r>
            <a:endParaRPr lang="zh-CN" altLang="en-US" dirty="0"/>
          </a:p>
          <a:p>
            <a:pPr>
              <a:buFont typeface="Wingdings" panose="05000000000000000000" pitchFamily="2" charset="2"/>
              <a:buChar char="n"/>
            </a:pPr>
            <a:r>
              <a:rPr lang="en-US" altLang="zh-CN" b="1" dirty="0">
                <a:solidFill>
                  <a:srgbClr val="990000"/>
                </a:solidFill>
              </a:rPr>
              <a:t>Unsupervised</a:t>
            </a:r>
            <a:r>
              <a:rPr lang="zh-CN" altLang="en-US" dirty="0"/>
              <a:t>（</a:t>
            </a:r>
            <a:r>
              <a:rPr lang="zh-CN" altLang="en-US" b="1" dirty="0">
                <a:solidFill>
                  <a:srgbClr val="990000"/>
                </a:solidFill>
              </a:rPr>
              <a:t>无监督</a:t>
            </a:r>
            <a:r>
              <a:rPr lang="zh-CN" altLang="en-US" dirty="0"/>
              <a:t>）</a:t>
            </a:r>
            <a:r>
              <a:rPr lang="en-US" altLang="zh-CN" dirty="0"/>
              <a:t>learning</a:t>
            </a:r>
            <a:endParaRPr lang="zh-CN" altLang="en-US" dirty="0"/>
          </a:p>
          <a:p>
            <a:pPr lvl="1">
              <a:buFont typeface="Wingdings" panose="05000000000000000000" pitchFamily="2" charset="2"/>
              <a:buChar char="n"/>
            </a:pPr>
            <a:r>
              <a:rPr lang="en-US" altLang="zh-CN" dirty="0"/>
              <a:t>The category label of samples in training set is unknown</a:t>
            </a:r>
            <a:endParaRPr lang="zh-CN" altLang="en-US" dirty="0"/>
          </a:p>
          <a:p>
            <a:pPr lvl="1">
              <a:buFont typeface="Wingdings" panose="05000000000000000000" pitchFamily="2" charset="2"/>
              <a:buChar char="n"/>
            </a:pPr>
            <a:r>
              <a:rPr lang="en-US" altLang="zh-CN" dirty="0"/>
              <a:t>Given a set of samples, find its intrinsic properties, such as category or clustering</a:t>
            </a:r>
            <a:endParaRPr lang="zh-CN" altLang="en-US" dirty="0"/>
          </a:p>
          <a:p>
            <a:pPr lvl="1">
              <a:buFont typeface="Wingdings" panose="05000000000000000000" pitchFamily="2" charset="2"/>
              <a:buChar char="n"/>
            </a:pPr>
            <a:r>
              <a:rPr lang="en-US" altLang="zh-CN" dirty="0"/>
              <a:t>Commonly used in: clustering, probability density estimation</a:t>
            </a:r>
            <a:endParaRPr lang="zh-CN" altLang="en-US" dirty="0"/>
          </a:p>
        </p:txBody>
      </p:sp>
      <p:pic>
        <p:nvPicPr>
          <p:cNvPr id="63491" name="Picture 5">
            <a:extLst>
              <a:ext uri="{FF2B5EF4-FFF2-40B4-BE49-F238E27FC236}">
                <a16:creationId xmlns:a16="http://schemas.microsoft.com/office/drawing/2014/main" id="{CCCBE0A7-0F90-79A7-E644-3B51544CE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1625" y="2133600"/>
            <a:ext cx="11763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a:extLst>
              <a:ext uri="{FF2B5EF4-FFF2-40B4-BE49-F238E27FC236}">
                <a16:creationId xmlns:a16="http://schemas.microsoft.com/office/drawing/2014/main" id="{85509F42-EE37-5C37-A6A2-59093D05F717}"/>
              </a:ext>
            </a:extLst>
          </p:cNvPr>
          <p:cNvSpPr>
            <a:spLocks noGrp="1" noChangeArrowheads="1"/>
          </p:cNvSpPr>
          <p:nvPr>
            <p:ph type="title"/>
          </p:nvPr>
        </p:nvSpPr>
        <p:spPr/>
        <p:txBody>
          <a:bodyPr/>
          <a:lstStyle/>
          <a:p>
            <a:r>
              <a:rPr lang="en-US" altLang="zh-CN">
                <a:latin typeface="Comic Sans MS" panose="030F0702030302020204" pitchFamily="66" charset="0"/>
              </a:rPr>
              <a:t>Motivation of unsupervised learning</a:t>
            </a:r>
            <a:endParaRPr lang="zh-CN" altLang="en-US">
              <a:latin typeface="Comic Sans MS" panose="030F0702030302020204" pitchFamily="66" charset="0"/>
            </a:endParaRPr>
          </a:p>
        </p:txBody>
      </p:sp>
      <p:sp>
        <p:nvSpPr>
          <p:cNvPr id="64514" name="Rectangle 3">
            <a:extLst>
              <a:ext uri="{FF2B5EF4-FFF2-40B4-BE49-F238E27FC236}">
                <a16:creationId xmlns:a16="http://schemas.microsoft.com/office/drawing/2014/main" id="{CD0C1ABE-31EF-AF70-4B17-D25D7955851C}"/>
              </a:ext>
            </a:extLst>
          </p:cNvPr>
          <p:cNvSpPr>
            <a:spLocks noGrp="1" noChangeArrowheads="1"/>
          </p:cNvSpPr>
          <p:nvPr>
            <p:ph idx="1"/>
          </p:nvPr>
        </p:nvSpPr>
        <p:spPr>
          <a:xfrm>
            <a:off x="911424" y="1125538"/>
            <a:ext cx="10369152" cy="5351462"/>
          </a:xfrm>
        </p:spPr>
        <p:txBody>
          <a:bodyPr/>
          <a:lstStyle/>
          <a:p>
            <a:pPr algn="just">
              <a:buFont typeface="Wingdings" panose="05000000000000000000" pitchFamily="2" charset="2"/>
              <a:buChar char="n"/>
            </a:pPr>
            <a:r>
              <a:rPr lang="en-US" altLang="zh-CN" b="1" dirty="0">
                <a:solidFill>
                  <a:schemeClr val="accent2"/>
                </a:solidFill>
              </a:rPr>
              <a:t>Collecting and tagging a large number of patterns is often costly</a:t>
            </a:r>
            <a:endParaRPr lang="zh-CN" altLang="en-US" b="1" dirty="0">
              <a:solidFill>
                <a:schemeClr val="accent2"/>
              </a:solidFill>
            </a:endParaRPr>
          </a:p>
          <a:p>
            <a:pPr lvl="1" algn="just">
              <a:buFont typeface="Wingdings" panose="05000000000000000000" pitchFamily="2" charset="2"/>
              <a:buChar char="n"/>
            </a:pPr>
            <a:r>
              <a:rPr lang="en-US" altLang="zh-CN" sz="2200" dirty="0"/>
              <a:t>We hope to train a rough classifier on a small labeled sample set, and then let the classifier run unsupervised on a large sample set</a:t>
            </a:r>
            <a:endParaRPr lang="zh-CN" altLang="en-US" sz="2200" dirty="0"/>
          </a:p>
          <a:p>
            <a:pPr lvl="1" algn="just">
              <a:buFont typeface="Wingdings" panose="05000000000000000000" pitchFamily="2" charset="2"/>
              <a:buChar char="n"/>
            </a:pPr>
            <a:r>
              <a:rPr lang="en-US" altLang="zh-CN" sz="2200" dirty="0"/>
              <a:t>Or a large number of unlabeled samples are used to train the classifier to automatically discover the groups in the data, and then labeled these groups with more expensive methods(such as manual)</a:t>
            </a:r>
          </a:p>
          <a:p>
            <a:pPr algn="just">
              <a:buFont typeface="Wingdings" panose="05000000000000000000" pitchFamily="2" charset="2"/>
              <a:buChar char="n"/>
            </a:pPr>
            <a:r>
              <a:rPr lang="en-US" altLang="zh-CN" b="1" dirty="0">
                <a:solidFill>
                  <a:schemeClr val="accent2"/>
                </a:solidFill>
              </a:rPr>
              <a:t>In many applications, the characteristics of patterns change over time</a:t>
            </a:r>
          </a:p>
          <a:p>
            <a:pPr lvl="1" algn="just">
              <a:buFont typeface="Wingdings" panose="05000000000000000000" pitchFamily="2" charset="2"/>
              <a:buChar char="n"/>
            </a:pPr>
            <a:r>
              <a:rPr lang="en-US" altLang="zh-CN" sz="2200" dirty="0"/>
              <a:t>The classification performance will be greatly improved if this feature change can be captured by a classifier running in unsupervised mode</a:t>
            </a:r>
            <a:endParaRPr lang="zh-CN" altLang="en-US" sz="2200"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1E661DBB-7D25-AAF3-43DB-057B321A31AA}"/>
              </a:ext>
            </a:extLst>
          </p:cNvPr>
          <p:cNvSpPr>
            <a:spLocks noGrp="1" noChangeArrowheads="1"/>
          </p:cNvSpPr>
          <p:nvPr>
            <p:ph type="title"/>
          </p:nvPr>
        </p:nvSpPr>
        <p:spPr/>
        <p:txBody>
          <a:bodyPr/>
          <a:lstStyle/>
          <a:p>
            <a:r>
              <a:rPr lang="en-US" altLang="zh-CN">
                <a:latin typeface="Comic Sans MS" panose="030F0702030302020204" pitchFamily="66" charset="0"/>
              </a:rPr>
              <a:t>Motivation of unsupervised learning</a:t>
            </a:r>
            <a:endParaRPr lang="zh-CN" altLang="en-US">
              <a:latin typeface="宋体" panose="02010600030101010101" pitchFamily="2" charset="-122"/>
              <a:ea typeface="宋体" panose="02010600030101010101" pitchFamily="2" charset="-122"/>
            </a:endParaRPr>
          </a:p>
        </p:txBody>
      </p:sp>
      <p:sp>
        <p:nvSpPr>
          <p:cNvPr id="65538" name="Rectangle 3">
            <a:extLst>
              <a:ext uri="{FF2B5EF4-FFF2-40B4-BE49-F238E27FC236}">
                <a16:creationId xmlns:a16="http://schemas.microsoft.com/office/drawing/2014/main" id="{ADAF1585-9B4D-8418-A324-6522B99E4D1E}"/>
              </a:ext>
            </a:extLst>
          </p:cNvPr>
          <p:cNvSpPr>
            <a:spLocks noGrp="1" noChangeArrowheads="1"/>
          </p:cNvSpPr>
          <p:nvPr>
            <p:ph idx="1"/>
          </p:nvPr>
        </p:nvSpPr>
        <p:spPr>
          <a:xfrm>
            <a:off x="911425" y="1125538"/>
            <a:ext cx="9865096" cy="5351462"/>
          </a:xfrm>
        </p:spPr>
        <p:txBody>
          <a:bodyPr/>
          <a:lstStyle/>
          <a:p>
            <a:pPr algn="just">
              <a:buFont typeface="Wingdings" panose="05000000000000000000" pitchFamily="2" charset="2"/>
              <a:buChar char="n"/>
            </a:pPr>
            <a:r>
              <a:rPr lang="en-US" altLang="zh-CN" sz="2600" b="1" dirty="0">
                <a:solidFill>
                  <a:schemeClr val="accent2"/>
                </a:solidFill>
              </a:rPr>
              <a:t>Unsupervised methods can be used to extract features or preprocess existing features to prepare for subsequent pattern recognition problems</a:t>
            </a:r>
            <a:endParaRPr lang="zh-CN" altLang="en-US" sz="2600" b="1" dirty="0">
              <a:solidFill>
                <a:schemeClr val="accent2"/>
              </a:solidFill>
            </a:endParaRPr>
          </a:p>
          <a:p>
            <a:pPr lvl="1" algn="just">
              <a:buFont typeface="Wingdings" panose="05000000000000000000" pitchFamily="2" charset="2"/>
              <a:buChar char="n"/>
            </a:pPr>
            <a:r>
              <a:rPr lang="en-US" altLang="zh-CN" dirty="0"/>
              <a:t>e.g.</a:t>
            </a:r>
            <a:r>
              <a:rPr lang="zh-CN" altLang="en-US" dirty="0"/>
              <a:t> </a:t>
            </a:r>
            <a:r>
              <a:rPr lang="en-US" altLang="zh-CN" dirty="0"/>
              <a:t>PCA</a:t>
            </a:r>
            <a:r>
              <a:rPr lang="zh-CN" altLang="en-US" dirty="0"/>
              <a:t> </a:t>
            </a:r>
            <a:r>
              <a:rPr lang="en-US" altLang="zh-CN" dirty="0"/>
              <a:t>dimensionality</a:t>
            </a:r>
            <a:r>
              <a:rPr lang="zh-CN" altLang="en-US" dirty="0"/>
              <a:t> </a:t>
            </a:r>
            <a:r>
              <a:rPr lang="en-US" altLang="zh-CN" dirty="0"/>
              <a:t>reduction</a:t>
            </a:r>
            <a:endParaRPr lang="zh-CN" altLang="en-US" dirty="0"/>
          </a:p>
          <a:p>
            <a:pPr algn="just">
              <a:buFont typeface="Wingdings" panose="05000000000000000000" pitchFamily="2" charset="2"/>
              <a:buChar char="n"/>
            </a:pPr>
            <a:r>
              <a:rPr lang="en-US" altLang="zh-CN" sz="2600" b="1" dirty="0">
                <a:solidFill>
                  <a:schemeClr val="accent2"/>
                </a:solidFill>
              </a:rPr>
              <a:t>In any exploratory work, unsupervised methods can reveal some internal structures and laws of observation data</a:t>
            </a:r>
            <a:endParaRPr lang="zh-CN" altLang="en-US" sz="2600" b="1" dirty="0">
              <a:solidFill>
                <a:schemeClr val="accent2"/>
              </a:solidFill>
            </a:endParaRPr>
          </a:p>
          <a:p>
            <a:pPr lvl="1" algn="just">
              <a:buFont typeface="Wingdings" panose="05000000000000000000" pitchFamily="2" charset="2"/>
              <a:buChar char="n"/>
            </a:pPr>
            <a:r>
              <a:rPr lang="en-US" altLang="zh-CN" dirty="0"/>
              <a:t>The inner clustering or grouping of patterns may provide a basis for classifier design</a:t>
            </a:r>
            <a:endParaRPr lang="zh-CN" alt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6D554CFC-9F45-4EE3-A0DD-C35F4BA6A679}"/>
              </a:ext>
            </a:extLst>
          </p:cNvPr>
          <p:cNvSpPr>
            <a:spLocks noGrp="1" noChangeArrowheads="1"/>
          </p:cNvSpPr>
          <p:nvPr>
            <p:ph type="title"/>
          </p:nvPr>
        </p:nvSpPr>
        <p:spPr/>
        <p:txBody>
          <a:bodyPr/>
          <a:lstStyle/>
          <a:p>
            <a:r>
              <a:rPr lang="en-US" altLang="zh-CN">
                <a:latin typeface="Comic Sans MS" panose="030F0702030302020204" pitchFamily="66" charset="0"/>
              </a:rPr>
              <a:t>Decision</a:t>
            </a:r>
            <a:r>
              <a:rPr lang="zh-CN" altLang="en-US">
                <a:latin typeface="Comic Sans MS" panose="030F0702030302020204" pitchFamily="66" charset="0"/>
              </a:rPr>
              <a:t> </a:t>
            </a:r>
            <a:r>
              <a:rPr lang="en-US" altLang="zh-CN">
                <a:latin typeface="Comic Sans MS" panose="030F0702030302020204" pitchFamily="66" charset="0"/>
              </a:rPr>
              <a:t>Tree</a:t>
            </a:r>
            <a:endParaRPr lang="zh-CN" altLang="en-US">
              <a:latin typeface="Comic Sans MS" panose="030F0702030302020204" pitchFamily="66" charset="0"/>
            </a:endParaRPr>
          </a:p>
        </p:txBody>
      </p:sp>
      <p:pic>
        <p:nvPicPr>
          <p:cNvPr id="23555" name="Picture 5">
            <a:extLst>
              <a:ext uri="{FF2B5EF4-FFF2-40B4-BE49-F238E27FC236}">
                <a16:creationId xmlns:a16="http://schemas.microsoft.com/office/drawing/2014/main" id="{D604F6E1-2AAC-5DCC-3268-6A77DEC477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5126" y="1192214"/>
            <a:ext cx="8920163" cy="447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a:extLst>
              <a:ext uri="{FF2B5EF4-FFF2-40B4-BE49-F238E27FC236}">
                <a16:creationId xmlns:a16="http://schemas.microsoft.com/office/drawing/2014/main" id="{0DD39567-AED5-B2D2-F831-1960E39FF0A9}"/>
              </a:ext>
            </a:extLst>
          </p:cNvPr>
          <p:cNvSpPr>
            <a:spLocks noGrp="1" noChangeArrowheads="1"/>
          </p:cNvSpPr>
          <p:nvPr>
            <p:ph type="title"/>
          </p:nvPr>
        </p:nvSpPr>
        <p:spPr/>
        <p:txBody>
          <a:bodyPr/>
          <a:lstStyle/>
          <a:p>
            <a:r>
              <a:rPr lang="en-US" altLang="zh-CN">
                <a:latin typeface="Comic Sans MS" panose="030F0702030302020204" pitchFamily="66" charset="0"/>
              </a:rPr>
              <a:t>Clustering</a:t>
            </a:r>
            <a:endParaRPr lang="zh-CN" altLang="en-US">
              <a:latin typeface="Comic Sans MS" panose="030F0702030302020204" pitchFamily="66" charset="0"/>
            </a:endParaRPr>
          </a:p>
        </p:txBody>
      </p:sp>
      <p:sp>
        <p:nvSpPr>
          <p:cNvPr id="66562" name="Rectangle 3">
            <a:extLst>
              <a:ext uri="{FF2B5EF4-FFF2-40B4-BE49-F238E27FC236}">
                <a16:creationId xmlns:a16="http://schemas.microsoft.com/office/drawing/2014/main" id="{166BC8EF-3A51-F1B4-DE22-339735B4DC04}"/>
              </a:ext>
            </a:extLst>
          </p:cNvPr>
          <p:cNvSpPr>
            <a:spLocks noGrp="1" noChangeArrowheads="1"/>
          </p:cNvSpPr>
          <p:nvPr>
            <p:ph idx="1"/>
          </p:nvPr>
        </p:nvSpPr>
        <p:spPr>
          <a:xfrm>
            <a:off x="912285" y="1125538"/>
            <a:ext cx="10368292" cy="5351462"/>
          </a:xfrm>
        </p:spPr>
        <p:txBody>
          <a:bodyPr/>
          <a:lstStyle/>
          <a:p>
            <a:pPr algn="just">
              <a:buFont typeface="Wingdings" panose="05000000000000000000" pitchFamily="2" charset="2"/>
              <a:buChar char="n"/>
            </a:pPr>
            <a:r>
              <a:rPr lang="en-US" altLang="zh-CN" b="1" dirty="0">
                <a:solidFill>
                  <a:srgbClr val="990000"/>
                </a:solidFill>
              </a:rPr>
              <a:t>clustering</a:t>
            </a:r>
            <a:r>
              <a:rPr lang="zh-CN" altLang="en-US" dirty="0"/>
              <a:t>（</a:t>
            </a:r>
            <a:r>
              <a:rPr lang="zh-CN" altLang="en-US" b="1" dirty="0">
                <a:solidFill>
                  <a:srgbClr val="990000"/>
                </a:solidFill>
              </a:rPr>
              <a:t>聚类</a:t>
            </a:r>
            <a:r>
              <a:rPr lang="zh-CN" altLang="en-US" dirty="0"/>
              <a:t>）</a:t>
            </a:r>
          </a:p>
          <a:p>
            <a:pPr lvl="1" algn="just">
              <a:buFont typeface="Wingdings" panose="05000000000000000000" pitchFamily="2" charset="2"/>
              <a:buChar char="n"/>
            </a:pPr>
            <a:r>
              <a:rPr lang="en-US" altLang="zh-CN" sz="2000" dirty="0"/>
              <a:t>An independent data clustering is the process of naturally grouping physical or abstract objects so that each group is made up of similar objects</a:t>
            </a:r>
            <a:endParaRPr lang="zh-CN" altLang="en-US" sz="2000" dirty="0"/>
          </a:p>
          <a:p>
            <a:pPr lvl="1" algn="just">
              <a:buFont typeface="Wingdings" panose="05000000000000000000" pitchFamily="2" charset="2"/>
              <a:buChar char="n"/>
            </a:pPr>
            <a:r>
              <a:rPr lang="en-US" altLang="zh-CN" sz="2000" dirty="0"/>
              <a:t>Clustering is an </a:t>
            </a:r>
            <a:r>
              <a:rPr lang="en-US" altLang="zh-CN" sz="2000" b="1" dirty="0">
                <a:solidFill>
                  <a:srgbClr val="990000"/>
                </a:solidFill>
              </a:rPr>
              <a:t>unsupervised learning </a:t>
            </a:r>
            <a:r>
              <a:rPr lang="en-US" altLang="zh-CN" sz="2000" dirty="0"/>
              <a:t>(</a:t>
            </a:r>
            <a:r>
              <a:rPr lang="zh-CN" altLang="en-US" sz="2000" b="1" dirty="0">
                <a:solidFill>
                  <a:srgbClr val="990000"/>
                </a:solidFill>
              </a:rPr>
              <a:t>无监督学习</a:t>
            </a:r>
            <a:r>
              <a:rPr lang="en-US" altLang="zh-CN" sz="2000" dirty="0"/>
              <a:t>) process because training set samples have no category labels</a:t>
            </a:r>
            <a:endParaRPr lang="zh-CN" altLang="en-US" sz="2000" dirty="0"/>
          </a:p>
          <a:p>
            <a:pPr lvl="1" algn="just">
              <a:buFont typeface="Wingdings" panose="05000000000000000000" pitchFamily="2" charset="2"/>
              <a:buChar char="n"/>
            </a:pPr>
            <a:r>
              <a:rPr lang="en-US" altLang="zh-CN" sz="2000" dirty="0"/>
              <a:t>A </a:t>
            </a:r>
            <a:r>
              <a:rPr lang="en-US" altLang="zh-CN" sz="2000" b="1" dirty="0">
                <a:solidFill>
                  <a:srgbClr val="990000"/>
                </a:solidFill>
              </a:rPr>
              <a:t>cluster</a:t>
            </a:r>
            <a:r>
              <a:rPr lang="en-US" altLang="zh-CN" sz="2000" dirty="0"/>
              <a:t> (</a:t>
            </a:r>
            <a:r>
              <a:rPr lang="zh-CN" altLang="en-US" sz="2000" b="1" dirty="0">
                <a:solidFill>
                  <a:srgbClr val="990000"/>
                </a:solidFill>
              </a:rPr>
              <a:t>聚类</a:t>
            </a:r>
            <a:r>
              <a:rPr lang="en-US" altLang="zh-CN" sz="2000" dirty="0"/>
              <a:t>) is a set of samples that are similar to those belonging to the same cluster but not to other clusters.</a:t>
            </a:r>
            <a:endParaRPr lang="zh-CN" altLang="en-US" sz="2000" dirty="0"/>
          </a:p>
          <a:p>
            <a:pPr lvl="1" algn="just">
              <a:buFont typeface="Wingdings" panose="05000000000000000000" pitchFamily="2" charset="2"/>
              <a:buChar char="n"/>
            </a:pPr>
            <a:r>
              <a:rPr lang="en-US" altLang="zh-CN" sz="2000" dirty="0"/>
              <a:t>Clustering can be used as:</a:t>
            </a:r>
            <a:endParaRPr lang="zh-CN" altLang="en-US" sz="2000" dirty="0"/>
          </a:p>
          <a:p>
            <a:pPr lvl="2" algn="just">
              <a:buFont typeface="Wingdings" panose="05000000000000000000" pitchFamily="2" charset="2"/>
              <a:buChar char="n"/>
            </a:pPr>
            <a:r>
              <a:rPr lang="en-US" altLang="zh-CN" dirty="0"/>
              <a:t>analysis tool for analyzing the intrinsic characteristics of data</a:t>
            </a:r>
            <a:endParaRPr lang="zh-CN" altLang="en-US" dirty="0"/>
          </a:p>
          <a:p>
            <a:pPr lvl="2" algn="just">
              <a:buFont typeface="Wingdings" panose="05000000000000000000" pitchFamily="2" charset="2"/>
              <a:buChar char="n"/>
            </a:pPr>
            <a:r>
              <a:rPr lang="en-US" altLang="zh-CN" dirty="0"/>
              <a:t>A data preprocessing method for subsequent pattern recognition services</a:t>
            </a:r>
            <a:endParaRPr lang="zh-CN" altLang="en-US"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AF7CCF08-7CD0-71EB-0758-B148B5218EDF}"/>
              </a:ext>
            </a:extLst>
          </p:cNvPr>
          <p:cNvSpPr>
            <a:spLocks noGrp="1" noChangeArrowheads="1"/>
          </p:cNvSpPr>
          <p:nvPr>
            <p:ph type="title"/>
          </p:nvPr>
        </p:nvSpPr>
        <p:spPr/>
        <p:txBody>
          <a:bodyPr/>
          <a:lstStyle/>
          <a:p>
            <a:r>
              <a:rPr lang="en-US" altLang="zh-CN">
                <a:latin typeface="Comic Sans MS" panose="030F0702030302020204" pitchFamily="66" charset="0"/>
              </a:rPr>
              <a:t>Similarity metric</a:t>
            </a:r>
            <a:endParaRPr lang="zh-CN" altLang="en-US">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67586" name="Rectangle 3">
                <a:extLst>
                  <a:ext uri="{FF2B5EF4-FFF2-40B4-BE49-F238E27FC236}">
                    <a16:creationId xmlns:a16="http://schemas.microsoft.com/office/drawing/2014/main" id="{032C3B6F-FC46-E33D-AEAB-6ACD72F2B49A}"/>
                  </a:ext>
                </a:extLst>
              </p:cNvPr>
              <p:cNvSpPr>
                <a:spLocks noGrp="1" noChangeArrowheads="1"/>
              </p:cNvSpPr>
              <p:nvPr>
                <p:ph idx="1"/>
              </p:nvPr>
            </p:nvSpPr>
            <p:spPr>
              <a:xfrm>
                <a:off x="911425" y="1125538"/>
                <a:ext cx="10009111" cy="5351462"/>
              </a:xfrm>
            </p:spPr>
            <p:txBody>
              <a:bodyPr/>
              <a:lstStyle/>
              <a:p>
                <a:pPr algn="just">
                  <a:lnSpc>
                    <a:spcPct val="90000"/>
                  </a:lnSpc>
                  <a:buFont typeface="Wingdings" panose="05000000000000000000" pitchFamily="2" charset="2"/>
                  <a:buChar char="n"/>
                </a:pPr>
                <a:r>
                  <a:rPr lang="zh-CN" altLang="en-US" dirty="0"/>
                  <a:t>“</a:t>
                </a:r>
                <a:r>
                  <a:rPr lang="en-US" altLang="zh-CN" b="1" dirty="0">
                    <a:solidFill>
                      <a:schemeClr val="accent2"/>
                    </a:solidFill>
                  </a:rPr>
                  <a:t>Samples within the same cluster are more similar than those within different clusters</a:t>
                </a:r>
                <a:r>
                  <a:rPr lang="zh-CN" altLang="en-US" dirty="0"/>
                  <a:t>”</a:t>
                </a:r>
                <a:r>
                  <a:rPr lang="en-US" altLang="zh-CN" dirty="0"/>
                  <a:t> </a:t>
                </a:r>
                <a:r>
                  <a:rPr lang="en-US" altLang="zh-CN" sz="2300" dirty="0"/>
                  <a:t>A metric of similarity (or dissimilarity) between samples based on a definition</a:t>
                </a:r>
                <a:endParaRPr lang="zh-CN" altLang="en-US" sz="2300" dirty="0"/>
              </a:p>
              <a:p>
                <a:pPr algn="just">
                  <a:lnSpc>
                    <a:spcPct val="90000"/>
                  </a:lnSpc>
                  <a:buFont typeface="Wingdings" panose="05000000000000000000" pitchFamily="2" charset="2"/>
                  <a:buChar char="n"/>
                </a:pPr>
                <a:r>
                  <a:rPr lang="en-US" altLang="zh-CN" sz="2300" dirty="0"/>
                  <a:t>Two main types of similarity (dissimilarity) metric</a:t>
                </a:r>
                <a:endParaRPr lang="zh-CN" altLang="en-US" sz="2300" dirty="0"/>
              </a:p>
              <a:p>
                <a:pPr lvl="1" algn="just">
                  <a:lnSpc>
                    <a:spcPct val="90000"/>
                  </a:lnSpc>
                  <a:buFont typeface="Wingdings" panose="05000000000000000000" pitchFamily="2" charset="2"/>
                  <a:buChar char="n"/>
                </a:pPr>
                <a:r>
                  <a:rPr lang="en-US" altLang="zh-CN" sz="2300" dirty="0"/>
                  <a:t>Metric-based distance criteria</a:t>
                </a:r>
                <a:endParaRPr lang="zh-CN" altLang="en-US" sz="2300" dirty="0"/>
              </a:p>
              <a:p>
                <a:pPr lvl="1" algn="just">
                  <a:lnSpc>
                    <a:spcPct val="90000"/>
                  </a:lnSpc>
                  <a:buFont typeface="Wingdings" panose="05000000000000000000" pitchFamily="2" charset="2"/>
                  <a:buChar char="n"/>
                </a:pPr>
                <a:r>
                  <a:rPr lang="en-US" altLang="zh-CN" sz="2300" dirty="0"/>
                  <a:t>Nonmetric similarity function</a:t>
                </a:r>
                <a:endParaRPr lang="zh-CN" altLang="en-US" sz="2300" dirty="0"/>
              </a:p>
              <a:p>
                <a:pPr algn="just">
                  <a:lnSpc>
                    <a:spcPct val="90000"/>
                  </a:lnSpc>
                  <a:buFont typeface="Wingdings" panose="05000000000000000000" pitchFamily="2" charset="2"/>
                  <a:buChar char="n"/>
                </a:pPr>
                <a:r>
                  <a:rPr lang="en-US" altLang="zh-CN" sz="2300" dirty="0"/>
                  <a:t>A metric (a distance function)  satisfy the following conditions</a:t>
                </a:r>
                <a:endParaRPr lang="zh-CN" altLang="en-US" sz="2300" dirty="0"/>
              </a:p>
              <a:p>
                <a:pPr lvl="1" algn="just">
                  <a:lnSpc>
                    <a:spcPct val="90000"/>
                  </a:lnSpc>
                  <a:buFont typeface="Wingdings" panose="05000000000000000000" pitchFamily="2" charset="2"/>
                  <a:buChar char="n"/>
                </a:pPr>
                <a:r>
                  <a:rPr lang="en-US" altLang="zh-CN" b="1" dirty="0">
                    <a:solidFill>
                      <a:schemeClr val="accent2"/>
                    </a:solidFill>
                  </a:rPr>
                  <a:t>Nonnegative </a:t>
                </a:r>
                <a:r>
                  <a:rPr lang="zh-CN" altLang="en-US" dirty="0">
                    <a:solidFill>
                      <a:schemeClr val="accent2"/>
                    </a:solidFill>
                  </a:rPr>
                  <a:t>：</a:t>
                </a:r>
                <a14:m>
                  <m:oMath xmlns:m="http://schemas.openxmlformats.org/officeDocument/2006/math">
                    <m:r>
                      <a:rPr lang="en-US" altLang="zh-CN" b="0" i="1" smtClean="0">
                        <a:solidFill>
                          <a:schemeClr val="tx1"/>
                        </a:solidFill>
                        <a:latin typeface="Cambria Math" panose="02040503050406030204" pitchFamily="18" charset="0"/>
                      </a:rPr>
                      <m:t>𝑑</m:t>
                    </m:r>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1" i="0" smtClean="0">
                            <a:solidFill>
                              <a:schemeClr val="tx1"/>
                            </a:solidFill>
                            <a:latin typeface="Cambria Math" panose="02040503050406030204" pitchFamily="18" charset="0"/>
                          </a:rPr>
                          <m:t>𝐱</m:t>
                        </m:r>
                      </m:e>
                      <m:sub>
                        <m:r>
                          <a:rPr lang="en-US" altLang="zh-CN" b="0" i="1" smtClean="0">
                            <a:solidFill>
                              <a:schemeClr val="tx1"/>
                            </a:solidFill>
                            <a:latin typeface="Cambria Math" panose="02040503050406030204" pitchFamily="18" charset="0"/>
                          </a:rPr>
                          <m:t>1</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1" i="0" smtClean="0">
                            <a:solidFill>
                              <a:schemeClr val="tx1"/>
                            </a:solidFill>
                            <a:latin typeface="Cambria Math" panose="02040503050406030204" pitchFamily="18" charset="0"/>
                          </a:rPr>
                          <m:t>𝐱</m:t>
                        </m:r>
                      </m:e>
                      <m:sub>
                        <m:r>
                          <a:rPr lang="en-US" altLang="zh-CN" b="0" i="1" smtClean="0">
                            <a:solidFill>
                              <a:schemeClr val="tx1"/>
                            </a:solidFill>
                            <a:latin typeface="Cambria Math" panose="02040503050406030204" pitchFamily="18" charset="0"/>
                          </a:rPr>
                          <m:t>2</m:t>
                        </m:r>
                      </m:sub>
                    </m:sSub>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≥0</m:t>
                    </m:r>
                  </m:oMath>
                </a14:m>
                <a:endParaRPr lang="zh-CN" altLang="en-US" dirty="0">
                  <a:solidFill>
                    <a:schemeClr val="tx1"/>
                  </a:solidFill>
                </a:endParaRPr>
              </a:p>
              <a:p>
                <a:pPr lvl="1" algn="just">
                  <a:lnSpc>
                    <a:spcPct val="90000"/>
                  </a:lnSpc>
                  <a:buFont typeface="Wingdings" panose="05000000000000000000" pitchFamily="2" charset="2"/>
                  <a:buChar char="n"/>
                </a:pPr>
                <a:r>
                  <a:rPr lang="en-US" altLang="zh-CN" b="1" dirty="0">
                    <a:solidFill>
                      <a:schemeClr val="accent2"/>
                    </a:solidFill>
                  </a:rPr>
                  <a:t>Reflexivity </a:t>
                </a:r>
                <a:r>
                  <a:rPr lang="zh-CN" altLang="en-US" dirty="0">
                    <a:solidFill>
                      <a:schemeClr val="accent2"/>
                    </a:solidFill>
                  </a:rPr>
                  <a:t>：</a:t>
                </a:r>
                <a14:m>
                  <m:oMath xmlns:m="http://schemas.openxmlformats.org/officeDocument/2006/math">
                    <m:r>
                      <a:rPr lang="en-US" altLang="zh-CN" b="0" i="1" smtClean="0">
                        <a:solidFill>
                          <a:schemeClr val="tx1"/>
                        </a:solidFill>
                        <a:latin typeface="Cambria Math" panose="02040503050406030204" pitchFamily="18" charset="0"/>
                      </a:rPr>
                      <m:t>𝑑</m:t>
                    </m:r>
                    <m:d>
                      <m:dPr>
                        <m:ctrlPr>
                          <a:rPr lang="en-US" altLang="zh-CN" b="0" i="1" smtClean="0">
                            <a:solidFill>
                              <a:schemeClr val="tx1"/>
                            </a:solidFill>
                            <a:latin typeface="Cambria Math" panose="02040503050406030204" pitchFamily="18" charset="0"/>
                          </a:rPr>
                        </m:ctrlPr>
                      </m:dPr>
                      <m:e>
                        <m:sSub>
                          <m:sSubPr>
                            <m:ctrlPr>
                              <a:rPr lang="en-US" altLang="zh-CN" b="0" i="1" smtClean="0">
                                <a:solidFill>
                                  <a:schemeClr val="tx1"/>
                                </a:solidFill>
                                <a:latin typeface="Cambria Math" panose="02040503050406030204" pitchFamily="18" charset="0"/>
                              </a:rPr>
                            </m:ctrlPr>
                          </m:sSubPr>
                          <m:e>
                            <m:r>
                              <a:rPr lang="en-US" altLang="zh-CN" b="1" i="0" smtClean="0">
                                <a:solidFill>
                                  <a:schemeClr val="tx1"/>
                                </a:solidFill>
                                <a:latin typeface="Cambria Math" panose="02040503050406030204" pitchFamily="18" charset="0"/>
                              </a:rPr>
                              <m:t>𝐱</m:t>
                            </m:r>
                          </m:e>
                          <m:sub>
                            <m:r>
                              <a:rPr lang="en-US" altLang="zh-CN" b="0" i="1" smtClean="0">
                                <a:solidFill>
                                  <a:schemeClr val="tx1"/>
                                </a:solidFill>
                                <a:latin typeface="Cambria Math" panose="02040503050406030204" pitchFamily="18" charset="0"/>
                              </a:rPr>
                              <m:t>1</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1" i="0" smtClean="0">
                                <a:solidFill>
                                  <a:schemeClr val="tx1"/>
                                </a:solidFill>
                                <a:latin typeface="Cambria Math" panose="02040503050406030204" pitchFamily="18" charset="0"/>
                              </a:rPr>
                              <m:t>𝐱</m:t>
                            </m:r>
                          </m:e>
                          <m:sub>
                            <m:r>
                              <a:rPr lang="en-US" altLang="zh-CN" b="0" i="1" smtClean="0">
                                <a:solidFill>
                                  <a:schemeClr val="tx1"/>
                                </a:solidFill>
                                <a:latin typeface="Cambria Math" panose="02040503050406030204" pitchFamily="18" charset="0"/>
                              </a:rPr>
                              <m:t>2</m:t>
                            </m:r>
                          </m:sub>
                        </m:sSub>
                      </m:e>
                    </m:d>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0 </m:t>
                    </m:r>
                    <m:r>
                      <m:rPr>
                        <m:sty m:val="p"/>
                      </m:rPr>
                      <a:rPr lang="en-US" altLang="zh-CN" b="0" i="0" smtClean="0">
                        <a:solidFill>
                          <a:schemeClr val="tx1"/>
                        </a:solidFill>
                        <a:latin typeface="Cambria Math" panose="02040503050406030204" pitchFamily="18" charset="0"/>
                        <a:ea typeface="Cambria Math" panose="02040503050406030204" pitchFamily="18" charset="0"/>
                      </a:rPr>
                      <m:t>if</m:t>
                    </m:r>
                    <m:r>
                      <a:rPr lang="en-US" altLang="zh-CN" b="0" i="0" smtClean="0">
                        <a:solidFill>
                          <a:schemeClr val="tx1"/>
                        </a:solidFill>
                        <a:latin typeface="Cambria Math" panose="02040503050406030204" pitchFamily="18" charset="0"/>
                        <a:ea typeface="Cambria Math" panose="02040503050406030204" pitchFamily="18" charset="0"/>
                      </a:rPr>
                      <m:t> </m:t>
                    </m:r>
                    <m:r>
                      <m:rPr>
                        <m:sty m:val="p"/>
                      </m:rPr>
                      <a:rPr lang="en-US" altLang="zh-CN" b="0" i="0" smtClean="0">
                        <a:solidFill>
                          <a:schemeClr val="tx1"/>
                        </a:solidFill>
                        <a:latin typeface="Cambria Math" panose="02040503050406030204" pitchFamily="18" charset="0"/>
                        <a:ea typeface="Cambria Math" panose="02040503050406030204" pitchFamily="18" charset="0"/>
                      </a:rPr>
                      <m:t>and</m:t>
                    </m:r>
                    <m:r>
                      <a:rPr lang="en-US" altLang="zh-CN" b="0" i="0" smtClean="0">
                        <a:solidFill>
                          <a:schemeClr val="tx1"/>
                        </a:solidFill>
                        <a:latin typeface="Cambria Math" panose="02040503050406030204" pitchFamily="18" charset="0"/>
                        <a:ea typeface="Cambria Math" panose="02040503050406030204" pitchFamily="18" charset="0"/>
                      </a:rPr>
                      <m:t> </m:t>
                    </m:r>
                    <m:r>
                      <m:rPr>
                        <m:sty m:val="p"/>
                      </m:rPr>
                      <a:rPr lang="en-US" altLang="zh-CN" b="0" i="0" smtClean="0">
                        <a:solidFill>
                          <a:schemeClr val="tx1"/>
                        </a:solidFill>
                        <a:latin typeface="Cambria Math" panose="02040503050406030204" pitchFamily="18" charset="0"/>
                        <a:ea typeface="Cambria Math" panose="02040503050406030204" pitchFamily="18" charset="0"/>
                      </a:rPr>
                      <m:t>only</m:t>
                    </m:r>
                    <m:r>
                      <a:rPr lang="en-US" altLang="zh-CN" b="0" i="0" smtClean="0">
                        <a:solidFill>
                          <a:schemeClr val="tx1"/>
                        </a:solidFill>
                        <a:latin typeface="Cambria Math" panose="02040503050406030204" pitchFamily="18" charset="0"/>
                        <a:ea typeface="Cambria Math" panose="02040503050406030204" pitchFamily="18" charset="0"/>
                      </a:rPr>
                      <m:t> </m:t>
                    </m:r>
                    <m:sSub>
                      <m:sSubPr>
                        <m:ctrlPr>
                          <a:rPr lang="en-US" altLang="zh-CN" b="0" i="1" smtClean="0">
                            <a:solidFill>
                              <a:schemeClr val="tx1"/>
                            </a:solidFill>
                            <a:latin typeface="Cambria Math" panose="02040503050406030204" pitchFamily="18" charset="0"/>
                          </a:rPr>
                        </m:ctrlPr>
                      </m:sSubPr>
                      <m:e>
                        <m:r>
                          <a:rPr lang="en-US" altLang="zh-CN" b="1" i="0" smtClean="0">
                            <a:solidFill>
                              <a:schemeClr val="tx1"/>
                            </a:solidFill>
                            <a:latin typeface="Cambria Math" panose="02040503050406030204" pitchFamily="18" charset="0"/>
                          </a:rPr>
                          <m:t>𝐱</m:t>
                        </m:r>
                      </m:e>
                      <m:sub>
                        <m:r>
                          <a:rPr lang="en-US" altLang="zh-CN" b="0" i="1" smtClean="0">
                            <a:solidFill>
                              <a:schemeClr val="tx1"/>
                            </a:solidFill>
                            <a:latin typeface="Cambria Math" panose="02040503050406030204" pitchFamily="18" charset="0"/>
                          </a:rPr>
                          <m:t>1</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1" i="0" smtClean="0">
                            <a:solidFill>
                              <a:schemeClr val="tx1"/>
                            </a:solidFill>
                            <a:latin typeface="Cambria Math" panose="02040503050406030204" pitchFamily="18" charset="0"/>
                          </a:rPr>
                          <m:t>𝐱</m:t>
                        </m:r>
                      </m:e>
                      <m:sub>
                        <m:r>
                          <a:rPr lang="en-US" altLang="zh-CN" b="0" i="1" smtClean="0">
                            <a:solidFill>
                              <a:schemeClr val="tx1"/>
                            </a:solidFill>
                            <a:latin typeface="Cambria Math" panose="02040503050406030204" pitchFamily="18" charset="0"/>
                          </a:rPr>
                          <m:t>2</m:t>
                        </m:r>
                      </m:sub>
                    </m:sSub>
                  </m:oMath>
                </a14:m>
                <a:endParaRPr lang="zh-CN" altLang="en-US" dirty="0">
                  <a:solidFill>
                    <a:schemeClr val="accent2"/>
                  </a:solidFill>
                </a:endParaRPr>
              </a:p>
              <a:p>
                <a:pPr lvl="1" algn="just">
                  <a:lnSpc>
                    <a:spcPct val="90000"/>
                  </a:lnSpc>
                  <a:buFont typeface="Wingdings" panose="05000000000000000000" pitchFamily="2" charset="2"/>
                  <a:buChar char="n"/>
                </a:pPr>
                <a:r>
                  <a:rPr lang="en-US" altLang="zh-CN" b="1" dirty="0">
                    <a:solidFill>
                      <a:schemeClr val="accent2"/>
                    </a:solidFill>
                  </a:rPr>
                  <a:t>Symmetry </a:t>
                </a:r>
                <a:r>
                  <a:rPr lang="zh-CN" altLang="en-US" dirty="0">
                    <a:solidFill>
                      <a:schemeClr val="accent2"/>
                    </a:solidFill>
                  </a:rPr>
                  <a:t>：</a:t>
                </a:r>
                <a:r>
                  <a:rPr lang="en-US" altLang="zh-CN" b="0" dirty="0">
                    <a:solidFill>
                      <a:schemeClr val="tx1"/>
                    </a:solidFill>
                  </a:rPr>
                  <a:t> </a:t>
                </a:r>
                <a14:m>
                  <m:oMath xmlns:m="http://schemas.openxmlformats.org/officeDocument/2006/math">
                    <m:r>
                      <a:rPr lang="en-US" altLang="zh-CN" b="0" i="1" smtClean="0">
                        <a:solidFill>
                          <a:schemeClr val="tx1"/>
                        </a:solidFill>
                        <a:latin typeface="Cambria Math" panose="02040503050406030204" pitchFamily="18" charset="0"/>
                      </a:rPr>
                      <m:t>𝑑</m:t>
                    </m:r>
                    <m:d>
                      <m:dPr>
                        <m:ctrlPr>
                          <a:rPr lang="en-US" altLang="zh-CN" b="0" i="1" smtClean="0">
                            <a:solidFill>
                              <a:schemeClr val="tx1"/>
                            </a:solidFill>
                            <a:latin typeface="Cambria Math" panose="02040503050406030204" pitchFamily="18" charset="0"/>
                          </a:rPr>
                        </m:ctrlPr>
                      </m:dPr>
                      <m:e>
                        <m:sSub>
                          <m:sSubPr>
                            <m:ctrlPr>
                              <a:rPr lang="en-US" altLang="zh-CN" b="0" i="1" smtClean="0">
                                <a:solidFill>
                                  <a:schemeClr val="tx1"/>
                                </a:solidFill>
                                <a:latin typeface="Cambria Math" panose="02040503050406030204" pitchFamily="18" charset="0"/>
                              </a:rPr>
                            </m:ctrlPr>
                          </m:sSubPr>
                          <m:e>
                            <m:r>
                              <a:rPr lang="en-US" altLang="zh-CN" b="1" i="0" smtClean="0">
                                <a:solidFill>
                                  <a:schemeClr val="tx1"/>
                                </a:solidFill>
                                <a:latin typeface="Cambria Math" panose="02040503050406030204" pitchFamily="18" charset="0"/>
                              </a:rPr>
                              <m:t>𝐱</m:t>
                            </m:r>
                          </m:e>
                          <m:sub>
                            <m:r>
                              <a:rPr lang="en-US" altLang="zh-CN" b="0" i="1" smtClean="0">
                                <a:solidFill>
                                  <a:schemeClr val="tx1"/>
                                </a:solidFill>
                                <a:latin typeface="Cambria Math" panose="02040503050406030204" pitchFamily="18" charset="0"/>
                              </a:rPr>
                              <m:t>1</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1" i="0" smtClean="0">
                                <a:solidFill>
                                  <a:schemeClr val="tx1"/>
                                </a:solidFill>
                                <a:latin typeface="Cambria Math" panose="02040503050406030204" pitchFamily="18" charset="0"/>
                              </a:rPr>
                              <m:t>𝐱</m:t>
                            </m:r>
                          </m:e>
                          <m:sub>
                            <m:r>
                              <a:rPr lang="en-US" altLang="zh-CN" b="0" i="1" smtClean="0">
                                <a:solidFill>
                                  <a:schemeClr val="tx1"/>
                                </a:solidFill>
                                <a:latin typeface="Cambria Math" panose="02040503050406030204" pitchFamily="18" charset="0"/>
                              </a:rPr>
                              <m:t>2</m:t>
                            </m:r>
                          </m:sub>
                        </m:sSub>
                      </m:e>
                    </m:d>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𝑑</m:t>
                    </m:r>
                    <m:d>
                      <m:dPr>
                        <m:ctrlPr>
                          <a:rPr lang="en-US" altLang="zh-CN" b="0" i="1" smtClean="0">
                            <a:solidFill>
                              <a:schemeClr val="tx1"/>
                            </a:solidFill>
                            <a:latin typeface="Cambria Math" panose="02040503050406030204" pitchFamily="18" charset="0"/>
                          </a:rPr>
                        </m:ctrlPr>
                      </m:dPr>
                      <m:e>
                        <m:sSub>
                          <m:sSubPr>
                            <m:ctrlPr>
                              <a:rPr lang="en-US" altLang="zh-CN" b="0" i="1" smtClean="0">
                                <a:solidFill>
                                  <a:schemeClr val="tx1"/>
                                </a:solidFill>
                                <a:latin typeface="Cambria Math" panose="02040503050406030204" pitchFamily="18" charset="0"/>
                              </a:rPr>
                            </m:ctrlPr>
                          </m:sSubPr>
                          <m:e>
                            <m:r>
                              <a:rPr lang="en-US" altLang="zh-CN" b="1" i="0" smtClean="0">
                                <a:solidFill>
                                  <a:schemeClr val="tx1"/>
                                </a:solidFill>
                                <a:latin typeface="Cambria Math" panose="02040503050406030204" pitchFamily="18" charset="0"/>
                              </a:rPr>
                              <m:t>𝐱</m:t>
                            </m:r>
                          </m:e>
                          <m:sub>
                            <m:r>
                              <a:rPr lang="en-US" altLang="zh-CN" b="0" i="1" smtClean="0">
                                <a:solidFill>
                                  <a:schemeClr val="tx1"/>
                                </a:solidFill>
                                <a:latin typeface="Cambria Math" panose="02040503050406030204" pitchFamily="18" charset="0"/>
                              </a:rPr>
                              <m:t>2</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1" i="0" smtClean="0">
                                <a:solidFill>
                                  <a:schemeClr val="tx1"/>
                                </a:solidFill>
                                <a:latin typeface="Cambria Math" panose="02040503050406030204" pitchFamily="18" charset="0"/>
                              </a:rPr>
                              <m:t>𝐱</m:t>
                            </m:r>
                          </m:e>
                          <m:sub>
                            <m:r>
                              <a:rPr lang="en-US" altLang="zh-CN" b="0" i="1" smtClean="0">
                                <a:solidFill>
                                  <a:schemeClr val="tx1"/>
                                </a:solidFill>
                                <a:latin typeface="Cambria Math" panose="02040503050406030204" pitchFamily="18" charset="0"/>
                              </a:rPr>
                              <m:t>1</m:t>
                            </m:r>
                          </m:sub>
                        </m:sSub>
                      </m:e>
                    </m:d>
                  </m:oMath>
                </a14:m>
                <a:endParaRPr lang="zh-CN" altLang="en-US" dirty="0">
                  <a:solidFill>
                    <a:schemeClr val="accent2"/>
                  </a:solidFill>
                </a:endParaRPr>
              </a:p>
              <a:p>
                <a:pPr lvl="1" algn="just">
                  <a:lnSpc>
                    <a:spcPct val="90000"/>
                  </a:lnSpc>
                  <a:buFont typeface="Wingdings" panose="05000000000000000000" pitchFamily="2" charset="2"/>
                  <a:buChar char="n"/>
                </a:pPr>
                <a:r>
                  <a:rPr lang="en-US" altLang="zh-CN" b="1" dirty="0">
                    <a:solidFill>
                      <a:schemeClr val="accent2"/>
                    </a:solidFill>
                  </a:rPr>
                  <a:t>Trigonometric Inequality </a:t>
                </a:r>
                <a:r>
                  <a:rPr lang="zh-CN" altLang="en-US" dirty="0">
                    <a:solidFill>
                      <a:schemeClr val="accent2"/>
                    </a:solidFill>
                  </a:rPr>
                  <a:t>：</a:t>
                </a:r>
                <a:r>
                  <a:rPr lang="en-US" altLang="zh-CN" b="0" dirty="0">
                    <a:solidFill>
                      <a:schemeClr val="tx1"/>
                    </a:solidFill>
                  </a:rPr>
                  <a:t> </a:t>
                </a:r>
                <a14:m>
                  <m:oMath xmlns:m="http://schemas.openxmlformats.org/officeDocument/2006/math">
                    <m:r>
                      <a:rPr lang="en-US" altLang="zh-CN" b="0" i="1" smtClean="0">
                        <a:solidFill>
                          <a:schemeClr val="tx1"/>
                        </a:solidFill>
                        <a:latin typeface="Cambria Math" panose="02040503050406030204" pitchFamily="18" charset="0"/>
                      </a:rPr>
                      <m:t>𝑑</m:t>
                    </m:r>
                    <m:d>
                      <m:dPr>
                        <m:ctrlPr>
                          <a:rPr lang="en-US" altLang="zh-CN" b="0" i="1" smtClean="0">
                            <a:solidFill>
                              <a:schemeClr val="tx1"/>
                            </a:solidFill>
                            <a:latin typeface="Cambria Math" panose="02040503050406030204" pitchFamily="18" charset="0"/>
                          </a:rPr>
                        </m:ctrlPr>
                      </m:dPr>
                      <m:e>
                        <m:sSub>
                          <m:sSubPr>
                            <m:ctrlPr>
                              <a:rPr lang="en-US" altLang="zh-CN" b="0" i="1" smtClean="0">
                                <a:solidFill>
                                  <a:schemeClr val="tx1"/>
                                </a:solidFill>
                                <a:latin typeface="Cambria Math" panose="02040503050406030204" pitchFamily="18" charset="0"/>
                              </a:rPr>
                            </m:ctrlPr>
                          </m:sSubPr>
                          <m:e>
                            <m:r>
                              <a:rPr lang="en-US" altLang="zh-CN" b="1" i="0" smtClean="0">
                                <a:solidFill>
                                  <a:schemeClr val="tx1"/>
                                </a:solidFill>
                                <a:latin typeface="Cambria Math" panose="02040503050406030204" pitchFamily="18" charset="0"/>
                              </a:rPr>
                              <m:t>𝐱</m:t>
                            </m:r>
                          </m:e>
                          <m:sub>
                            <m:r>
                              <a:rPr lang="en-US" altLang="zh-CN" b="0" i="1" smtClean="0">
                                <a:solidFill>
                                  <a:schemeClr val="tx1"/>
                                </a:solidFill>
                                <a:latin typeface="Cambria Math" panose="02040503050406030204" pitchFamily="18" charset="0"/>
                              </a:rPr>
                              <m:t>1</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1" i="0" smtClean="0">
                                <a:solidFill>
                                  <a:schemeClr val="tx1"/>
                                </a:solidFill>
                                <a:latin typeface="Cambria Math" panose="02040503050406030204" pitchFamily="18" charset="0"/>
                              </a:rPr>
                              <m:t>𝐱</m:t>
                            </m:r>
                          </m:e>
                          <m:sub>
                            <m:r>
                              <a:rPr lang="en-US" altLang="zh-CN" b="0" i="1" smtClean="0">
                                <a:solidFill>
                                  <a:schemeClr val="tx1"/>
                                </a:solidFill>
                                <a:latin typeface="Cambria Math" panose="02040503050406030204" pitchFamily="18" charset="0"/>
                              </a:rPr>
                              <m:t>2</m:t>
                            </m:r>
                          </m:sub>
                        </m:sSub>
                      </m:e>
                    </m:d>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𝑑</m:t>
                    </m:r>
                    <m:d>
                      <m:dPr>
                        <m:ctrlPr>
                          <a:rPr lang="en-US" altLang="zh-CN" b="0" i="1" smtClean="0">
                            <a:solidFill>
                              <a:schemeClr val="tx1"/>
                            </a:solidFill>
                            <a:latin typeface="Cambria Math" panose="02040503050406030204" pitchFamily="18" charset="0"/>
                          </a:rPr>
                        </m:ctrlPr>
                      </m:dPr>
                      <m:e>
                        <m:sSub>
                          <m:sSubPr>
                            <m:ctrlPr>
                              <a:rPr lang="en-US" altLang="zh-CN" b="0" i="1" smtClean="0">
                                <a:solidFill>
                                  <a:schemeClr val="tx1"/>
                                </a:solidFill>
                                <a:latin typeface="Cambria Math" panose="02040503050406030204" pitchFamily="18" charset="0"/>
                              </a:rPr>
                            </m:ctrlPr>
                          </m:sSubPr>
                          <m:e>
                            <m:r>
                              <a:rPr lang="en-US" altLang="zh-CN" b="1" i="0" smtClean="0">
                                <a:solidFill>
                                  <a:schemeClr val="tx1"/>
                                </a:solidFill>
                                <a:latin typeface="Cambria Math" panose="02040503050406030204" pitchFamily="18" charset="0"/>
                              </a:rPr>
                              <m:t>𝐱</m:t>
                            </m:r>
                          </m:e>
                          <m:sub>
                            <m:r>
                              <a:rPr lang="en-US" altLang="zh-CN" b="0" i="1" smtClean="0">
                                <a:solidFill>
                                  <a:schemeClr val="tx1"/>
                                </a:solidFill>
                                <a:latin typeface="Cambria Math" panose="02040503050406030204" pitchFamily="18" charset="0"/>
                              </a:rPr>
                              <m:t>2</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1" i="0" smtClean="0">
                                <a:solidFill>
                                  <a:schemeClr val="tx1"/>
                                </a:solidFill>
                                <a:latin typeface="Cambria Math" panose="02040503050406030204" pitchFamily="18" charset="0"/>
                              </a:rPr>
                              <m:t>𝐱</m:t>
                            </m:r>
                          </m:e>
                          <m:sub>
                            <m:r>
                              <a:rPr lang="en-US" altLang="zh-CN" b="0" i="1" smtClean="0">
                                <a:solidFill>
                                  <a:schemeClr val="tx1"/>
                                </a:solidFill>
                                <a:latin typeface="Cambria Math" panose="02040503050406030204" pitchFamily="18" charset="0"/>
                              </a:rPr>
                              <m:t>3</m:t>
                            </m:r>
                          </m:sub>
                        </m:sSub>
                      </m:e>
                    </m:d>
                    <m:r>
                      <a:rPr lang="en-US" altLang="zh-CN" b="0"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rPr>
                      <m:t>𝑑</m:t>
                    </m:r>
                    <m:d>
                      <m:dPr>
                        <m:ctrlPr>
                          <a:rPr lang="en-US" altLang="zh-CN" b="0" i="1" smtClean="0">
                            <a:solidFill>
                              <a:schemeClr val="tx1"/>
                            </a:solidFill>
                            <a:latin typeface="Cambria Math" panose="02040503050406030204" pitchFamily="18" charset="0"/>
                          </a:rPr>
                        </m:ctrlPr>
                      </m:dPr>
                      <m:e>
                        <m:sSub>
                          <m:sSubPr>
                            <m:ctrlPr>
                              <a:rPr lang="en-US" altLang="zh-CN" b="0" i="1" smtClean="0">
                                <a:solidFill>
                                  <a:schemeClr val="tx1"/>
                                </a:solidFill>
                                <a:latin typeface="Cambria Math" panose="02040503050406030204" pitchFamily="18" charset="0"/>
                              </a:rPr>
                            </m:ctrlPr>
                          </m:sSubPr>
                          <m:e>
                            <m:r>
                              <a:rPr lang="en-US" altLang="zh-CN" b="1" i="0" smtClean="0">
                                <a:solidFill>
                                  <a:schemeClr val="tx1"/>
                                </a:solidFill>
                                <a:latin typeface="Cambria Math" panose="02040503050406030204" pitchFamily="18" charset="0"/>
                              </a:rPr>
                              <m:t>𝐱</m:t>
                            </m:r>
                          </m:e>
                          <m:sub>
                            <m:r>
                              <a:rPr lang="en-US" altLang="zh-CN" b="0" i="1" smtClean="0">
                                <a:solidFill>
                                  <a:schemeClr val="tx1"/>
                                </a:solidFill>
                                <a:latin typeface="Cambria Math" panose="02040503050406030204" pitchFamily="18" charset="0"/>
                              </a:rPr>
                              <m:t>1</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1" i="0" smtClean="0">
                                <a:solidFill>
                                  <a:schemeClr val="tx1"/>
                                </a:solidFill>
                                <a:latin typeface="Cambria Math" panose="02040503050406030204" pitchFamily="18" charset="0"/>
                              </a:rPr>
                              <m:t>𝐱</m:t>
                            </m:r>
                          </m:e>
                          <m:sub>
                            <m:r>
                              <a:rPr lang="en-US" altLang="zh-CN" b="0" i="1" smtClean="0">
                                <a:solidFill>
                                  <a:schemeClr val="tx1"/>
                                </a:solidFill>
                                <a:latin typeface="Cambria Math" panose="02040503050406030204" pitchFamily="18" charset="0"/>
                              </a:rPr>
                              <m:t>3</m:t>
                            </m:r>
                          </m:sub>
                        </m:sSub>
                      </m:e>
                    </m:d>
                  </m:oMath>
                </a14:m>
                <a:endParaRPr lang="zh-CN" altLang="en-US" dirty="0">
                  <a:solidFill>
                    <a:schemeClr val="accent2"/>
                  </a:solidFill>
                </a:endParaRPr>
              </a:p>
            </p:txBody>
          </p:sp>
        </mc:Choice>
        <mc:Fallback xmlns="">
          <p:sp>
            <p:nvSpPr>
              <p:cNvPr id="67586" name="Rectangle 3">
                <a:extLst>
                  <a:ext uri="{FF2B5EF4-FFF2-40B4-BE49-F238E27FC236}">
                    <a16:creationId xmlns:a16="http://schemas.microsoft.com/office/drawing/2014/main" id="{032C3B6F-FC46-E33D-AEAB-6ACD72F2B49A}"/>
                  </a:ext>
                </a:extLst>
              </p:cNvPr>
              <p:cNvSpPr>
                <a:spLocks noGrp="1" noRot="1" noChangeAspect="1" noMove="1" noResize="1" noEditPoints="1" noAdjustHandles="1" noChangeArrowheads="1" noChangeShapeType="1" noTextEdit="1"/>
              </p:cNvSpPr>
              <p:nvPr>
                <p:ph idx="1"/>
              </p:nvPr>
            </p:nvSpPr>
            <p:spPr>
              <a:xfrm>
                <a:off x="911425" y="1125538"/>
                <a:ext cx="10009111" cy="5351462"/>
              </a:xfrm>
              <a:blipFill>
                <a:blip r:embed="rId2"/>
                <a:stretch>
                  <a:fillRect l="-1097" t="-2392" r="-1280"/>
                </a:stretch>
              </a:blipFill>
            </p:spPr>
            <p:txBody>
              <a:bodyPr/>
              <a:lstStyle/>
              <a:p>
                <a:r>
                  <a:rPr lang="zh-CN" altLang="en-US">
                    <a:noFill/>
                  </a:rPr>
                  <a:t> </a:t>
                </a:r>
              </a:p>
            </p:txBody>
          </p:sp>
        </mc:Fallback>
      </mc:AlternateContent>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a:extLst>
              <a:ext uri="{FF2B5EF4-FFF2-40B4-BE49-F238E27FC236}">
                <a16:creationId xmlns:a16="http://schemas.microsoft.com/office/drawing/2014/main" id="{444AA497-3D47-81BE-46BE-3FCD52082911}"/>
              </a:ext>
            </a:extLst>
          </p:cNvPr>
          <p:cNvSpPr>
            <a:spLocks noGrp="1" noChangeArrowheads="1"/>
          </p:cNvSpPr>
          <p:nvPr>
            <p:ph type="title"/>
          </p:nvPr>
        </p:nvSpPr>
        <p:spPr/>
        <p:txBody>
          <a:bodyPr/>
          <a:lstStyle/>
          <a:p>
            <a:r>
              <a:rPr lang="en-US" altLang="zh-CN">
                <a:latin typeface="Comic Sans MS" panose="030F0702030302020204" pitchFamily="66" charset="0"/>
              </a:rPr>
              <a:t>Distance metric</a:t>
            </a:r>
            <a:endParaRPr lang="zh-CN" altLang="en-US">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68610" name="Rectangle 3">
                <a:extLst>
                  <a:ext uri="{FF2B5EF4-FFF2-40B4-BE49-F238E27FC236}">
                    <a16:creationId xmlns:a16="http://schemas.microsoft.com/office/drawing/2014/main" id="{E28FCEB3-89AC-8E46-8DFF-7DE4A8B1969E}"/>
                  </a:ext>
                </a:extLst>
              </p:cNvPr>
              <p:cNvSpPr>
                <a:spLocks noGrp="1" noChangeArrowheads="1"/>
              </p:cNvSpPr>
              <p:nvPr>
                <p:ph idx="1"/>
              </p:nvPr>
            </p:nvSpPr>
            <p:spPr>
              <a:xfrm>
                <a:off x="912285" y="1125538"/>
                <a:ext cx="10296284" cy="5351462"/>
              </a:xfrm>
            </p:spPr>
            <p:txBody>
              <a:bodyPr/>
              <a:lstStyle/>
              <a:p>
                <a:pPr algn="just">
                  <a:buFont typeface="Wingdings" panose="05000000000000000000" pitchFamily="2" charset="2"/>
                  <a:buChar char="n"/>
                </a:pPr>
                <a:r>
                  <a:rPr lang="en-US" altLang="zh-CN" sz="2200" dirty="0"/>
                  <a:t>Common distance metric</a:t>
                </a:r>
                <a:endParaRPr lang="zh-CN" altLang="en-US" sz="2200" dirty="0"/>
              </a:p>
              <a:p>
                <a:pPr lvl="1" algn="just">
                  <a:buFont typeface="Wingdings" panose="05000000000000000000" pitchFamily="2" charset="2"/>
                  <a:buChar char="n"/>
                </a:pPr>
                <a:r>
                  <a:rPr lang="en-US" altLang="zh-CN" sz="2200" dirty="0"/>
                  <a:t>The most commonly used distance metric is </a:t>
                </a:r>
                <a:r>
                  <a:rPr lang="en-US" altLang="zh-CN" sz="2200" dirty="0">
                    <a:solidFill>
                      <a:srgbClr val="C00000"/>
                    </a:solidFill>
                  </a:rPr>
                  <a:t>Euclidean distance</a:t>
                </a:r>
                <a:r>
                  <a:rPr lang="en-US" altLang="zh-CN" sz="2200" dirty="0"/>
                  <a:t> as a metric of dissimilarity</a:t>
                </a:r>
                <a:endParaRPr lang="zh-CN" altLang="en-US" sz="2200" dirty="0"/>
              </a:p>
              <a:p>
                <a:pPr lvl="1" algn="just">
                  <a:buFont typeface="Wingdings" panose="05000000000000000000" pitchFamily="2" charset="2"/>
                  <a:buChar char="n"/>
                </a:pPr>
                <a:r>
                  <a:rPr lang="en-US" altLang="zh-CN" sz="2200" dirty="0"/>
                  <a:t>Next is the </a:t>
                </a:r>
                <a:r>
                  <a:rPr lang="en-US" altLang="zh-CN" sz="2200" dirty="0" err="1">
                    <a:solidFill>
                      <a:srgbClr val="C00000"/>
                    </a:solidFill>
                  </a:rPr>
                  <a:t>Mahalanobis</a:t>
                </a:r>
                <a:r>
                  <a:rPr lang="en-US" altLang="zh-CN" sz="2200" dirty="0">
                    <a:solidFill>
                      <a:srgbClr val="C00000"/>
                    </a:solidFill>
                  </a:rPr>
                  <a:t> distance </a:t>
                </a:r>
                <a:r>
                  <a:rPr lang="en-US" altLang="zh-CN" sz="2200" dirty="0"/>
                  <a:t>considering data distribution</a:t>
                </a:r>
                <a:endParaRPr lang="zh-CN" altLang="en-US" sz="2200" b="1" dirty="0">
                  <a:solidFill>
                    <a:srgbClr val="990000"/>
                  </a:solidFill>
                </a:endParaRPr>
              </a:p>
              <a:p>
                <a:pPr algn="just">
                  <a:buFont typeface="Wingdings" panose="05000000000000000000" pitchFamily="2" charset="2"/>
                  <a:buChar char="n"/>
                </a:pPr>
                <a:r>
                  <a:rPr lang="en-US" altLang="zh-CN" sz="2200" dirty="0"/>
                  <a:t>Clustering samples based on distance</a:t>
                </a:r>
                <a:endParaRPr lang="zh-CN" altLang="en-US" sz="2200" dirty="0"/>
              </a:p>
              <a:p>
                <a:pPr lvl="1" algn="just">
                  <a:buFont typeface="Wingdings" panose="05000000000000000000" pitchFamily="2" charset="2"/>
                  <a:buChar char="n"/>
                </a:pPr>
                <a:r>
                  <a:rPr lang="en-US" altLang="zh-CN" sz="2200" dirty="0"/>
                  <a:t>Calculate the distance between any two samples</a:t>
                </a:r>
                <a:endParaRPr lang="zh-CN" altLang="en-US" sz="2200" dirty="0"/>
              </a:p>
              <a:p>
                <a:pPr lvl="1" algn="just">
                  <a:buFont typeface="Wingdings" panose="05000000000000000000" pitchFamily="2" charset="2"/>
                  <a:buChar char="n"/>
                </a:pPr>
                <a:r>
                  <a:rPr lang="en-US" altLang="zh-CN" sz="2200" dirty="0"/>
                  <a:t>If the distance between two samples is less than a threshold </a:t>
                </a:r>
                <a14:m>
                  <m:oMath xmlns:m="http://schemas.openxmlformats.org/officeDocument/2006/math">
                    <m:sSub>
                      <m:sSubPr>
                        <m:ctrlPr>
                          <a:rPr lang="en-US" altLang="zh-CN" sz="2200" i="1" smtClean="0">
                            <a:latin typeface="Cambria Math" panose="02040503050406030204" pitchFamily="18" charset="0"/>
                          </a:rPr>
                        </m:ctrlPr>
                      </m:sSubPr>
                      <m:e>
                        <m:r>
                          <a:rPr lang="en-US" altLang="zh-CN" sz="2200" b="0" i="1" smtClean="0">
                            <a:latin typeface="Cambria Math" panose="02040503050406030204" pitchFamily="18" charset="0"/>
                          </a:rPr>
                          <m:t>𝑑</m:t>
                        </m:r>
                      </m:e>
                      <m:sub>
                        <m:r>
                          <a:rPr lang="en-US" altLang="zh-CN" sz="2200" b="0" i="1" smtClean="0">
                            <a:latin typeface="Cambria Math" panose="02040503050406030204" pitchFamily="18" charset="0"/>
                          </a:rPr>
                          <m:t>0</m:t>
                        </m:r>
                      </m:sub>
                    </m:sSub>
                  </m:oMath>
                </a14:m>
                <a:r>
                  <a:rPr lang="en-US" altLang="zh-CN" sz="2200" dirty="0"/>
                  <a:t>, then these two samples belong to the same cluster</a:t>
                </a:r>
                <a:endParaRPr lang="zh-CN" altLang="en-US" sz="2200" dirty="0"/>
              </a:p>
              <a:p>
                <a:pPr lvl="2" algn="just">
                  <a:buFont typeface="Wingdings" panose="05000000000000000000" pitchFamily="2" charset="2"/>
                  <a:buChar char="n"/>
                </a:pPr>
                <a:r>
                  <a:rPr lang="zh-CN" altLang="en-US" sz="2200" dirty="0"/>
                  <a:t> </a:t>
                </a:r>
                <a14:m>
                  <m:oMath xmlns:m="http://schemas.openxmlformats.org/officeDocument/2006/math">
                    <m:sSub>
                      <m:sSubPr>
                        <m:ctrlPr>
                          <a:rPr lang="en-US" altLang="zh-CN" sz="2200" i="1" smtClean="0">
                            <a:latin typeface="Cambria Math" panose="02040503050406030204" pitchFamily="18" charset="0"/>
                          </a:rPr>
                        </m:ctrlPr>
                      </m:sSubPr>
                      <m:e>
                        <m:r>
                          <a:rPr lang="en-US" altLang="zh-CN" sz="2200" b="0" i="1" smtClean="0">
                            <a:latin typeface="Cambria Math" panose="02040503050406030204" pitchFamily="18" charset="0"/>
                          </a:rPr>
                          <m:t>𝑑</m:t>
                        </m:r>
                      </m:e>
                      <m:sub>
                        <m:r>
                          <a:rPr lang="en-US" altLang="zh-CN" sz="2200" b="0" i="1" smtClean="0">
                            <a:latin typeface="Cambria Math" panose="02040503050406030204" pitchFamily="18" charset="0"/>
                          </a:rPr>
                          <m:t>0</m:t>
                        </m:r>
                      </m:sub>
                    </m:sSub>
                    <m:r>
                      <a:rPr lang="en-US" altLang="zh-CN" sz="2200" b="0" i="1" smtClean="0">
                        <a:latin typeface="Cambria Math" panose="02040503050406030204" pitchFamily="18" charset="0"/>
                      </a:rPr>
                      <m:t> </m:t>
                    </m:r>
                  </m:oMath>
                </a14:m>
                <a:r>
                  <a:rPr lang="en-US" altLang="zh-CN" sz="2200" dirty="0"/>
                  <a:t>is too large, all samples are divided into the same cluster</a:t>
                </a:r>
                <a:endParaRPr lang="zh-CN" altLang="en-US" sz="2200" dirty="0"/>
              </a:p>
              <a:p>
                <a:pPr lvl="2" algn="just">
                  <a:buFont typeface="Wingdings" panose="05000000000000000000" pitchFamily="2" charset="2"/>
                  <a:buChar char="n"/>
                </a:pPr>
                <a:r>
                  <a:rPr lang="zh-CN" altLang="en-US" sz="2200" dirty="0"/>
                  <a:t> </a:t>
                </a:r>
                <a14:m>
                  <m:oMath xmlns:m="http://schemas.openxmlformats.org/officeDocument/2006/math">
                    <m:sSub>
                      <m:sSubPr>
                        <m:ctrlPr>
                          <a:rPr lang="en-US" altLang="zh-CN" sz="2200" i="1" smtClean="0">
                            <a:latin typeface="Cambria Math" panose="02040503050406030204" pitchFamily="18" charset="0"/>
                          </a:rPr>
                        </m:ctrlPr>
                      </m:sSubPr>
                      <m:e>
                        <m:r>
                          <a:rPr lang="en-US" altLang="zh-CN" sz="2200" b="0" i="1" smtClean="0">
                            <a:latin typeface="Cambria Math" panose="02040503050406030204" pitchFamily="18" charset="0"/>
                          </a:rPr>
                          <m:t>𝑑</m:t>
                        </m:r>
                      </m:e>
                      <m:sub>
                        <m:r>
                          <a:rPr lang="en-US" altLang="zh-CN" sz="2200" b="0" i="1" smtClean="0">
                            <a:latin typeface="Cambria Math" panose="02040503050406030204" pitchFamily="18" charset="0"/>
                          </a:rPr>
                          <m:t>0</m:t>
                        </m:r>
                      </m:sub>
                    </m:sSub>
                    <m:r>
                      <a:rPr lang="en-US" altLang="zh-CN" sz="2200" b="0" i="1" smtClean="0">
                        <a:latin typeface="Cambria Math" panose="02040503050406030204" pitchFamily="18" charset="0"/>
                      </a:rPr>
                      <m:t> </m:t>
                    </m:r>
                  </m:oMath>
                </a14:m>
                <a:r>
                  <a:rPr lang="en-US" altLang="zh-CN" sz="2200" dirty="0"/>
                  <a:t>is too small, each sample has its own cluster</a:t>
                </a:r>
                <a:endParaRPr lang="zh-CN" altLang="en-US" sz="2200" dirty="0"/>
              </a:p>
            </p:txBody>
          </p:sp>
        </mc:Choice>
        <mc:Fallback xmlns="">
          <p:sp>
            <p:nvSpPr>
              <p:cNvPr id="68610" name="Rectangle 3">
                <a:extLst>
                  <a:ext uri="{FF2B5EF4-FFF2-40B4-BE49-F238E27FC236}">
                    <a16:creationId xmlns:a16="http://schemas.microsoft.com/office/drawing/2014/main" id="{E28FCEB3-89AC-8E46-8DFF-7DE4A8B1969E}"/>
                  </a:ext>
                </a:extLst>
              </p:cNvPr>
              <p:cNvSpPr>
                <a:spLocks noGrp="1" noRot="1" noChangeAspect="1" noMove="1" noResize="1" noEditPoints="1" noAdjustHandles="1" noChangeArrowheads="1" noChangeShapeType="1" noTextEdit="1"/>
              </p:cNvSpPr>
              <p:nvPr>
                <p:ph idx="1"/>
              </p:nvPr>
            </p:nvSpPr>
            <p:spPr>
              <a:xfrm>
                <a:off x="912285" y="1125538"/>
                <a:ext cx="10296284" cy="5351462"/>
              </a:xfrm>
              <a:blipFill>
                <a:blip r:embed="rId2"/>
                <a:stretch>
                  <a:fillRect l="-651" t="-683" r="-770"/>
                </a:stretch>
              </a:blipFill>
            </p:spPr>
            <p:txBody>
              <a:bodyPr/>
              <a:lstStyle/>
              <a:p>
                <a:r>
                  <a:rPr lang="zh-CN" altLang="en-US">
                    <a:noFill/>
                  </a:rPr>
                  <a:t> </a:t>
                </a:r>
              </a:p>
            </p:txBody>
          </p:sp>
        </mc:Fallback>
      </mc:AlternateContent>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15951A70-5F75-440A-823A-648295C2C3CC}"/>
              </a:ext>
            </a:extLst>
          </p:cNvPr>
          <p:cNvSpPr>
            <a:spLocks noGrp="1" noChangeArrowheads="1"/>
          </p:cNvSpPr>
          <p:nvPr>
            <p:ph type="title"/>
          </p:nvPr>
        </p:nvSpPr>
        <p:spPr/>
        <p:txBody>
          <a:bodyPr/>
          <a:lstStyle/>
          <a:p>
            <a:r>
              <a:rPr lang="en-US" altLang="zh-CN">
                <a:latin typeface="Comic Sans MS" panose="030F0702030302020204" pitchFamily="66" charset="0"/>
              </a:rPr>
              <a:t>Distance metric</a:t>
            </a:r>
            <a:endParaRPr lang="zh-CN" altLang="en-US">
              <a:latin typeface="Comic Sans MS" panose="030F0702030302020204" pitchFamily="66" charset="0"/>
            </a:endParaRPr>
          </a:p>
        </p:txBody>
      </p:sp>
      <p:pic>
        <p:nvPicPr>
          <p:cNvPr id="69635" name="Picture 4">
            <a:extLst>
              <a:ext uri="{FF2B5EF4-FFF2-40B4-BE49-F238E27FC236}">
                <a16:creationId xmlns:a16="http://schemas.microsoft.com/office/drawing/2014/main" id="{1C0957FB-9C59-7BFB-7A4E-19E003AF34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4338" y="2349501"/>
            <a:ext cx="8983662"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69636" name="Text Box 5">
                <a:extLst>
                  <a:ext uri="{FF2B5EF4-FFF2-40B4-BE49-F238E27FC236}">
                    <a16:creationId xmlns:a16="http://schemas.microsoft.com/office/drawing/2014/main" id="{4E4AF092-C18A-5119-CFF0-B6D3B2200798}"/>
                  </a:ext>
                </a:extLst>
              </p:cNvPr>
              <p:cNvSpPr txBox="1">
                <a:spLocks noChangeArrowheads="1"/>
              </p:cNvSpPr>
              <p:nvPr/>
            </p:nvSpPr>
            <p:spPr bwMode="auto">
              <a:xfrm>
                <a:off x="2711450" y="5564188"/>
                <a:ext cx="7056958" cy="83026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pPr>
                  <a:spcBef>
                    <a:spcPct val="50000"/>
                  </a:spcBef>
                </a:pPr>
                <a:r>
                  <a:rPr lang="en-US" altLang="zh-CN" sz="2400" dirty="0">
                    <a:solidFill>
                      <a:schemeClr val="tx1"/>
                    </a:solidFill>
                  </a:rPr>
                  <a:t>The smaller </a:t>
                </a:r>
                <a14:m>
                  <m:oMath xmlns:m="http://schemas.openxmlformats.org/officeDocument/2006/math">
                    <m:sSub>
                      <m:sSubPr>
                        <m:ctrlPr>
                          <a:rPr lang="en-US" altLang="zh-CN" sz="2400" i="1" smtClean="0">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𝑑</m:t>
                        </m:r>
                      </m:e>
                      <m:sub>
                        <m:r>
                          <a:rPr lang="en-US" altLang="zh-CN" sz="2400" b="0" i="1" smtClean="0">
                            <a:solidFill>
                              <a:schemeClr val="tx1"/>
                            </a:solidFill>
                            <a:latin typeface="Cambria Math" panose="02040503050406030204" pitchFamily="18" charset="0"/>
                          </a:rPr>
                          <m:t>0</m:t>
                        </m:r>
                      </m:sub>
                    </m:sSub>
                  </m:oMath>
                </a14:m>
                <a:r>
                  <a:rPr lang="en-US" altLang="zh-CN" sz="2400" dirty="0">
                    <a:solidFill>
                      <a:schemeClr val="tx1"/>
                    </a:solidFill>
                  </a:rPr>
                  <a:t>, the smaller each cluster and the larger the number of clusters</a:t>
                </a:r>
              </a:p>
            </p:txBody>
          </p:sp>
        </mc:Choice>
        <mc:Fallback xmlns="">
          <p:sp>
            <p:nvSpPr>
              <p:cNvPr id="69636" name="Text Box 5">
                <a:extLst>
                  <a:ext uri="{FF2B5EF4-FFF2-40B4-BE49-F238E27FC236}">
                    <a16:creationId xmlns:a16="http://schemas.microsoft.com/office/drawing/2014/main" id="{4E4AF092-C18A-5119-CFF0-B6D3B2200798}"/>
                  </a:ext>
                </a:extLst>
              </p:cNvPr>
              <p:cNvSpPr txBox="1">
                <a:spLocks noRot="1" noChangeAspect="1" noMove="1" noResize="1" noEditPoints="1" noAdjustHandles="1" noChangeArrowheads="1" noChangeShapeType="1" noTextEdit="1"/>
              </p:cNvSpPr>
              <p:nvPr/>
            </p:nvSpPr>
            <p:spPr bwMode="auto">
              <a:xfrm>
                <a:off x="2711450" y="5564188"/>
                <a:ext cx="7056958" cy="830262"/>
              </a:xfrm>
              <a:prstGeom prst="rect">
                <a:avLst/>
              </a:prstGeom>
              <a:blipFill>
                <a:blip r:embed="rId3"/>
                <a:stretch>
                  <a:fillRect l="-1383" t="-5147" b="-1691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9638" name="Text Box 7">
            <a:extLst>
              <a:ext uri="{FF2B5EF4-FFF2-40B4-BE49-F238E27FC236}">
                <a16:creationId xmlns:a16="http://schemas.microsoft.com/office/drawing/2014/main" id="{532B9841-37EA-11B6-CF71-983E20CB8134}"/>
              </a:ext>
            </a:extLst>
          </p:cNvPr>
          <p:cNvSpPr txBox="1">
            <a:spLocks noChangeArrowheads="1"/>
          </p:cNvSpPr>
          <p:nvPr/>
        </p:nvSpPr>
        <p:spPr bwMode="auto">
          <a:xfrm>
            <a:off x="4656138" y="1484314"/>
            <a:ext cx="36004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zh-CN" sz="2800"/>
              <a:t>Euclidean distance</a:t>
            </a:r>
            <a:endParaRPr lang="zh-CN" altLang="en-US" sz="280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a:extLst>
              <a:ext uri="{FF2B5EF4-FFF2-40B4-BE49-F238E27FC236}">
                <a16:creationId xmlns:a16="http://schemas.microsoft.com/office/drawing/2014/main" id="{AEFBFAEC-681B-2466-A54E-9FAFCA853568}"/>
              </a:ext>
            </a:extLst>
          </p:cNvPr>
          <p:cNvSpPr>
            <a:spLocks noGrp="1" noChangeArrowheads="1"/>
          </p:cNvSpPr>
          <p:nvPr>
            <p:ph type="title"/>
          </p:nvPr>
        </p:nvSpPr>
        <p:spPr/>
        <p:txBody>
          <a:bodyPr/>
          <a:lstStyle/>
          <a:p>
            <a:r>
              <a:rPr lang="en-US" altLang="zh-CN">
                <a:latin typeface="Comic Sans MS" panose="030F0702030302020204" pitchFamily="66" charset="0"/>
              </a:rPr>
              <a:t>Distance metric</a:t>
            </a:r>
            <a:endParaRPr lang="zh-CN" altLang="en-US">
              <a:latin typeface="Comic Sans MS" panose="030F0702030302020204" pitchFamily="66" charset="0"/>
            </a:endParaRPr>
          </a:p>
        </p:txBody>
      </p:sp>
      <p:sp>
        <p:nvSpPr>
          <p:cNvPr id="70659" name="Rectangle 3">
            <a:extLst>
              <a:ext uri="{FF2B5EF4-FFF2-40B4-BE49-F238E27FC236}">
                <a16:creationId xmlns:a16="http://schemas.microsoft.com/office/drawing/2014/main" id="{F4250F28-9566-2D62-9D25-13B1FEB211C4}"/>
              </a:ext>
            </a:extLst>
          </p:cNvPr>
          <p:cNvSpPr>
            <a:spLocks noGrp="1" noChangeArrowheads="1"/>
          </p:cNvSpPr>
          <p:nvPr>
            <p:ph idx="1"/>
          </p:nvPr>
        </p:nvSpPr>
        <p:spPr/>
        <p:txBody>
          <a:bodyPr/>
          <a:lstStyle/>
          <a:p>
            <a:pPr>
              <a:buFont typeface="Wingdings" panose="05000000000000000000" pitchFamily="2" charset="2"/>
              <a:buChar char="n"/>
              <a:defRPr/>
            </a:pPr>
            <a:r>
              <a:rPr lang="en-US" altLang="zh-CN" sz="2400" dirty="0"/>
              <a:t>Scaling coordinate </a:t>
            </a:r>
            <a:r>
              <a:rPr lang="en-US" altLang="zh-CN" sz="2400"/>
              <a:t>scales </a:t>
            </a:r>
          </a:p>
          <a:p>
            <a:pPr marL="0" indent="0">
              <a:buNone/>
              <a:defRPr/>
            </a:pPr>
            <a:r>
              <a:rPr lang="en-US" altLang="zh-CN" sz="2400"/>
              <a:t>causes changes in clustering </a:t>
            </a:r>
            <a:r>
              <a:rPr lang="en-US" altLang="zh-CN" sz="2400" dirty="0"/>
              <a:t>results</a:t>
            </a:r>
            <a:endParaRPr lang="zh-CN" altLang="en-US" sz="2400" dirty="0"/>
          </a:p>
        </p:txBody>
      </p:sp>
      <p:pic>
        <p:nvPicPr>
          <p:cNvPr id="2" name="Picture 4">
            <a:extLst>
              <a:ext uri="{FF2B5EF4-FFF2-40B4-BE49-F238E27FC236}">
                <a16:creationId xmlns:a16="http://schemas.microsoft.com/office/drawing/2014/main" id="{4C61B59E-5C26-EA93-AD61-9B53D0FF56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0016" y="1052513"/>
            <a:ext cx="4808537" cy="580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92EE40B0-E714-99AA-A54D-C14AE24F3A0E}"/>
              </a:ext>
            </a:extLst>
          </p:cNvPr>
          <p:cNvSpPr>
            <a:spLocks noGrp="1" noChangeArrowheads="1"/>
          </p:cNvSpPr>
          <p:nvPr>
            <p:ph type="title"/>
          </p:nvPr>
        </p:nvSpPr>
        <p:spPr/>
        <p:txBody>
          <a:bodyPr/>
          <a:lstStyle/>
          <a:p>
            <a:r>
              <a:rPr lang="en-US" altLang="zh-CN">
                <a:latin typeface="Comic Sans MS" panose="030F0702030302020204" pitchFamily="66" charset="0"/>
              </a:rPr>
              <a:t>Normalization</a:t>
            </a:r>
            <a:endParaRPr lang="zh-CN" altLang="en-US">
              <a:latin typeface="Comic Sans MS" panose="030F0702030302020204" pitchFamily="66" charset="0"/>
            </a:endParaRPr>
          </a:p>
        </p:txBody>
      </p:sp>
      <p:sp>
        <p:nvSpPr>
          <p:cNvPr id="71682" name="Rectangle 3">
            <a:extLst>
              <a:ext uri="{FF2B5EF4-FFF2-40B4-BE49-F238E27FC236}">
                <a16:creationId xmlns:a16="http://schemas.microsoft.com/office/drawing/2014/main" id="{32E5DE80-D0FF-34EA-5018-1C2FAAFC9B76}"/>
              </a:ext>
            </a:extLst>
          </p:cNvPr>
          <p:cNvSpPr>
            <a:spLocks noGrp="1" noChangeArrowheads="1"/>
          </p:cNvSpPr>
          <p:nvPr>
            <p:ph idx="1"/>
          </p:nvPr>
        </p:nvSpPr>
        <p:spPr>
          <a:xfrm>
            <a:off x="912284" y="1125538"/>
            <a:ext cx="11279716" cy="5351462"/>
          </a:xfrm>
        </p:spPr>
        <p:txBody>
          <a:bodyPr/>
          <a:lstStyle/>
          <a:p>
            <a:pPr>
              <a:buFont typeface="Wingdings" panose="05000000000000000000" pitchFamily="2" charset="2"/>
              <a:buChar char="n"/>
            </a:pPr>
            <a:r>
              <a:rPr lang="en-US" altLang="zh-CN" sz="2400" dirty="0"/>
              <a:t>Raw data can be </a:t>
            </a:r>
            <a:r>
              <a:rPr lang="en-US" altLang="zh-CN" sz="2400" b="1" dirty="0">
                <a:solidFill>
                  <a:srgbClr val="990000"/>
                </a:solidFill>
              </a:rPr>
              <a:t>normalized </a:t>
            </a:r>
            <a:r>
              <a:rPr lang="en-US" altLang="zh-CN" sz="2400" dirty="0"/>
              <a:t>(</a:t>
            </a:r>
            <a:r>
              <a:rPr lang="zh-CN" altLang="en-US" sz="2400" b="1" dirty="0">
                <a:solidFill>
                  <a:srgbClr val="990000"/>
                </a:solidFill>
              </a:rPr>
              <a:t>规格化</a:t>
            </a:r>
            <a:r>
              <a:rPr lang="en-US" altLang="zh-CN" sz="2400" dirty="0"/>
              <a:t>) before clustering to achieve invariance</a:t>
            </a:r>
            <a:endParaRPr lang="zh-CN" altLang="en-US" sz="2400" dirty="0"/>
          </a:p>
          <a:p>
            <a:pPr lvl="1">
              <a:buFont typeface="Wingdings" panose="05000000000000000000" pitchFamily="2" charset="2"/>
              <a:buChar char="n"/>
            </a:pPr>
            <a:r>
              <a:rPr lang="en-US" altLang="zh-CN" sz="2200" b="1" dirty="0">
                <a:solidFill>
                  <a:schemeClr val="accent2"/>
                </a:solidFill>
              </a:rPr>
              <a:t>Displacement and Scaling Invariance</a:t>
            </a:r>
            <a:endParaRPr lang="zh-CN" altLang="en-US" sz="2200" b="1" dirty="0">
              <a:solidFill>
                <a:schemeClr val="accent2"/>
              </a:solidFill>
            </a:endParaRPr>
          </a:p>
          <a:p>
            <a:pPr lvl="2">
              <a:buFont typeface="Wingdings" panose="05000000000000000000" pitchFamily="2" charset="2"/>
              <a:buChar char="n"/>
            </a:pPr>
            <a:r>
              <a:rPr lang="en-US" altLang="zh-CN" dirty="0"/>
              <a:t>By shifting and scaling, new features have zero mean and unit variance</a:t>
            </a:r>
            <a:endParaRPr lang="zh-CN" altLang="en-US" sz="1800" dirty="0"/>
          </a:p>
          <a:p>
            <a:pPr lvl="1">
              <a:buFont typeface="Wingdings" panose="05000000000000000000" pitchFamily="2" charset="2"/>
              <a:buChar char="n"/>
            </a:pPr>
            <a:r>
              <a:rPr lang="en-US" altLang="zh-CN" sz="2200" b="1" dirty="0">
                <a:solidFill>
                  <a:schemeClr val="accent2"/>
                </a:solidFill>
              </a:rPr>
              <a:t>Rotation Invariance</a:t>
            </a:r>
            <a:endParaRPr lang="zh-CN" altLang="en-US" sz="2200" b="1" dirty="0">
              <a:solidFill>
                <a:schemeClr val="accent2"/>
              </a:solidFill>
            </a:endParaRPr>
          </a:p>
          <a:p>
            <a:pPr lvl="2">
              <a:buFont typeface="Wingdings" panose="05000000000000000000" pitchFamily="2" charset="2"/>
              <a:buChar char="n"/>
            </a:pPr>
            <a:r>
              <a:rPr lang="en-US" altLang="zh-CN" dirty="0"/>
              <a:t>Rotate the axis so that it is parallel to the eigenvectors of the sample covariance matrix</a:t>
            </a:r>
            <a:endParaRPr lang="zh-CN" altLang="en-US" dirty="0"/>
          </a:p>
          <a:p>
            <a:pPr>
              <a:buFont typeface="Wingdings" panose="05000000000000000000" pitchFamily="2" charset="2"/>
              <a:buChar char="n"/>
            </a:pPr>
            <a:r>
              <a:rPr lang="en-US" altLang="zh-CN" sz="2400" dirty="0"/>
              <a:t>Normalization cannot be abused!</a:t>
            </a:r>
            <a:endParaRPr lang="zh-CN" altLang="en-US" sz="2400" dirty="0"/>
          </a:p>
        </p:txBody>
      </p:sp>
      <p:pic>
        <p:nvPicPr>
          <p:cNvPr id="71683" name="Picture 4">
            <a:extLst>
              <a:ext uri="{FF2B5EF4-FFF2-40B4-BE49-F238E27FC236}">
                <a16:creationId xmlns:a16="http://schemas.microsoft.com/office/drawing/2014/main" id="{E2236535-9F43-028C-C368-346B80A194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600" y="4149080"/>
            <a:ext cx="7446963" cy="238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4" name="AutoShape 5">
            <a:extLst>
              <a:ext uri="{FF2B5EF4-FFF2-40B4-BE49-F238E27FC236}">
                <a16:creationId xmlns:a16="http://schemas.microsoft.com/office/drawing/2014/main" id="{9FF16593-79E9-51EE-0E22-1DC7B931A062}"/>
              </a:ext>
            </a:extLst>
          </p:cNvPr>
          <p:cNvSpPr>
            <a:spLocks noChangeArrowheads="1"/>
          </p:cNvSpPr>
          <p:nvPr/>
        </p:nvSpPr>
        <p:spPr bwMode="auto">
          <a:xfrm>
            <a:off x="5880149" y="4877742"/>
            <a:ext cx="863600" cy="360362"/>
          </a:xfrm>
          <a:prstGeom prst="rightArrow">
            <a:avLst>
              <a:gd name="adj1" fmla="val 50000"/>
              <a:gd name="adj2" fmla="val 59879"/>
            </a:avLst>
          </a:prstGeom>
          <a:solidFill>
            <a:srgbClr val="FFFF00"/>
          </a:solidFill>
          <a:ln w="9525">
            <a:solidFill>
              <a:schemeClr val="tx1"/>
            </a:solidFill>
            <a:miter lim="800000"/>
            <a:headEnd/>
            <a:tailEnd/>
          </a:ln>
        </p:spPr>
        <p:txBody>
          <a:bodyPr wrap="none" anchor="ctr"/>
          <a:lstStyle/>
          <a:p>
            <a:endParaRPr lang="zh-CN" altLang="en-US"/>
          </a:p>
        </p:txBody>
      </p:sp>
      <p:sp>
        <p:nvSpPr>
          <p:cNvPr id="71685" name="Text Box 6">
            <a:extLst>
              <a:ext uri="{FF2B5EF4-FFF2-40B4-BE49-F238E27FC236}">
                <a16:creationId xmlns:a16="http://schemas.microsoft.com/office/drawing/2014/main" id="{2AAC2AFD-B6B3-6D0D-A779-F9F020A4C643}"/>
              </a:ext>
            </a:extLst>
          </p:cNvPr>
          <p:cNvSpPr txBox="1">
            <a:spLocks noChangeArrowheads="1"/>
          </p:cNvSpPr>
          <p:nvPr/>
        </p:nvSpPr>
        <p:spPr bwMode="auto">
          <a:xfrm>
            <a:off x="5448350" y="4082405"/>
            <a:ext cx="18002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dirty="0"/>
              <a:t>Zero Mean Unit Variance</a:t>
            </a:r>
            <a:endParaRPr lang="zh-CN" altLang="en-US"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a:extLst>
              <a:ext uri="{FF2B5EF4-FFF2-40B4-BE49-F238E27FC236}">
                <a16:creationId xmlns:a16="http://schemas.microsoft.com/office/drawing/2014/main" id="{B7E925C0-829C-9FC2-5F1A-64DC24026A56}"/>
              </a:ext>
            </a:extLst>
          </p:cNvPr>
          <p:cNvSpPr>
            <a:spLocks noGrp="1" noChangeArrowheads="1"/>
          </p:cNvSpPr>
          <p:nvPr>
            <p:ph type="title"/>
          </p:nvPr>
        </p:nvSpPr>
        <p:spPr/>
        <p:txBody>
          <a:bodyPr/>
          <a:lstStyle/>
          <a:p>
            <a:r>
              <a:rPr lang="en-US" altLang="zh-CN">
                <a:latin typeface="Comic Sans MS" panose="030F0702030302020204" pitchFamily="66" charset="0"/>
              </a:rPr>
              <a:t>Similarity function</a:t>
            </a:r>
            <a:endParaRPr lang="zh-CN" altLang="en-US">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72706" name="Rectangle 3">
                <a:extLst>
                  <a:ext uri="{FF2B5EF4-FFF2-40B4-BE49-F238E27FC236}">
                    <a16:creationId xmlns:a16="http://schemas.microsoft.com/office/drawing/2014/main" id="{A10C4A47-757C-C8F5-55B2-A1995888EDCD}"/>
                  </a:ext>
                </a:extLst>
              </p:cNvPr>
              <p:cNvSpPr>
                <a:spLocks noGrp="1" noChangeArrowheads="1"/>
              </p:cNvSpPr>
              <p:nvPr>
                <p:ph idx="1"/>
              </p:nvPr>
            </p:nvSpPr>
            <p:spPr>
              <a:xfrm>
                <a:off x="911424" y="1196752"/>
                <a:ext cx="10297144" cy="5351462"/>
              </a:xfrm>
            </p:spPr>
            <p:txBody>
              <a:bodyPr/>
              <a:lstStyle/>
              <a:p>
                <a:pPr>
                  <a:buFont typeface="Wingdings" panose="05000000000000000000" pitchFamily="2" charset="2"/>
                  <a:buChar char="n"/>
                </a:pPr>
                <a:r>
                  <a:rPr lang="en-US" altLang="zh-CN" sz="2400" dirty="0"/>
                  <a:t>Non-metric similarity functions can be directly defined without using distance</a:t>
                </a:r>
                <a:endParaRPr lang="zh-CN" altLang="en-US" sz="2400" b="1" dirty="0">
                  <a:solidFill>
                    <a:srgbClr val="990000"/>
                  </a:solidFill>
                </a:endParaRPr>
              </a:p>
              <a:p>
                <a:pPr>
                  <a:buFont typeface="Wingdings" panose="05000000000000000000" pitchFamily="2" charset="2"/>
                  <a:buChar char="n"/>
                </a:pPr>
                <a:r>
                  <a:rPr lang="en-US" altLang="zh-CN" sz="2400" dirty="0"/>
                  <a:t>Similarity function is a function of measuring similarity between samples</a:t>
                </a:r>
                <a:endParaRPr lang="zh-CN" altLang="en-US" sz="2400" dirty="0"/>
              </a:p>
              <a:p>
                <a:pPr lvl="1">
                  <a:buFont typeface="Wingdings" panose="05000000000000000000" pitchFamily="2" charset="2"/>
                  <a:buChar char="n"/>
                </a:pPr>
                <a:r>
                  <a:rPr lang="en-US" altLang="zh-CN" sz="2000" dirty="0"/>
                  <a:t>Symmetry </a:t>
                </a:r>
                <a14:m>
                  <m:oMath xmlns:m="http://schemas.openxmlformats.org/officeDocument/2006/math">
                    <m:r>
                      <a:rPr lang="en-US" altLang="zh-CN" sz="2000" b="0" i="1" smtClean="0">
                        <a:latin typeface="Cambria Math" panose="02040503050406030204" pitchFamily="18" charset="0"/>
                      </a:rPr>
                      <m:t>𝑠</m:t>
                    </m:r>
                    <m:d>
                      <m:dPr>
                        <m:ctrlPr>
                          <a:rPr lang="en-US" altLang="zh-CN" sz="2000" b="0" i="1" smtClean="0">
                            <a:solidFill>
                              <a:schemeClr val="tx1"/>
                            </a:solidFill>
                            <a:latin typeface="Cambria Math" panose="02040503050406030204" pitchFamily="18" charset="0"/>
                          </a:rPr>
                        </m:ctrlPr>
                      </m:dPr>
                      <m:e>
                        <m:sSub>
                          <m:sSubPr>
                            <m:ctrlPr>
                              <a:rPr lang="en-US" altLang="zh-CN" sz="2000" b="0" i="1" smtClean="0">
                                <a:solidFill>
                                  <a:schemeClr val="tx1"/>
                                </a:solidFill>
                                <a:latin typeface="Cambria Math" panose="02040503050406030204" pitchFamily="18" charset="0"/>
                              </a:rPr>
                            </m:ctrlPr>
                          </m:sSubPr>
                          <m:e>
                            <m:r>
                              <a:rPr lang="en-US" altLang="zh-CN" sz="2000" b="1" i="0" smtClean="0">
                                <a:solidFill>
                                  <a:schemeClr val="tx1"/>
                                </a:solidFill>
                                <a:latin typeface="Cambria Math" panose="02040503050406030204" pitchFamily="18" charset="0"/>
                              </a:rPr>
                              <m:t>𝐱</m:t>
                            </m:r>
                          </m:e>
                          <m:sub>
                            <m:r>
                              <a:rPr lang="en-US" altLang="zh-CN" sz="2000" b="0" i="1" smtClean="0">
                                <a:solidFill>
                                  <a:schemeClr val="tx1"/>
                                </a:solidFill>
                                <a:latin typeface="Cambria Math" panose="02040503050406030204" pitchFamily="18" charset="0"/>
                              </a:rPr>
                              <m:t>1</m:t>
                            </m:r>
                          </m:sub>
                        </m:sSub>
                        <m:r>
                          <a:rPr lang="en-US" altLang="zh-CN" sz="2000" b="0" i="1" smtClean="0">
                            <a:solidFill>
                              <a:schemeClr val="tx1"/>
                            </a:solidFill>
                            <a:latin typeface="Cambria Math" panose="02040503050406030204" pitchFamily="18" charset="0"/>
                          </a:rPr>
                          <m:t>,</m:t>
                        </m:r>
                        <m:sSub>
                          <m:sSubPr>
                            <m:ctrlPr>
                              <a:rPr lang="en-US" altLang="zh-CN" sz="2000" b="0" i="1" smtClean="0">
                                <a:solidFill>
                                  <a:schemeClr val="tx1"/>
                                </a:solidFill>
                                <a:latin typeface="Cambria Math" panose="02040503050406030204" pitchFamily="18" charset="0"/>
                              </a:rPr>
                            </m:ctrlPr>
                          </m:sSubPr>
                          <m:e>
                            <m:r>
                              <a:rPr lang="en-US" altLang="zh-CN" sz="2000" b="1" i="0" smtClean="0">
                                <a:solidFill>
                                  <a:schemeClr val="tx1"/>
                                </a:solidFill>
                                <a:latin typeface="Cambria Math" panose="02040503050406030204" pitchFamily="18" charset="0"/>
                              </a:rPr>
                              <m:t>𝐱</m:t>
                            </m:r>
                          </m:e>
                          <m:sub>
                            <m:r>
                              <a:rPr lang="en-US" altLang="zh-CN" sz="2000" b="0" i="1" smtClean="0">
                                <a:solidFill>
                                  <a:schemeClr val="tx1"/>
                                </a:solidFill>
                                <a:latin typeface="Cambria Math" panose="02040503050406030204" pitchFamily="18" charset="0"/>
                              </a:rPr>
                              <m:t>2</m:t>
                            </m:r>
                          </m:sub>
                        </m:sSub>
                      </m:e>
                    </m:d>
                    <m:r>
                      <a:rPr lang="en-US" altLang="zh-CN" sz="2000" b="0" i="0" smtClean="0">
                        <a:solidFill>
                          <a:schemeClr val="tx1"/>
                        </a:solidFill>
                        <a:latin typeface="Cambria Math" panose="02040503050406030204" pitchFamily="18" charset="0"/>
                      </a:rPr>
                      <m:t>=</m:t>
                    </m:r>
                    <m:r>
                      <a:rPr lang="en-US" altLang="zh-CN" sz="2000" b="0" i="1" smtClean="0">
                        <a:latin typeface="Cambria Math" panose="02040503050406030204" pitchFamily="18" charset="0"/>
                      </a:rPr>
                      <m:t>𝑠</m:t>
                    </m:r>
                    <m:d>
                      <m:dPr>
                        <m:ctrlPr>
                          <a:rPr lang="en-US" altLang="zh-CN" sz="2000" b="0" i="1" smtClean="0">
                            <a:solidFill>
                              <a:schemeClr val="tx1"/>
                            </a:solidFill>
                            <a:latin typeface="Cambria Math" panose="02040503050406030204" pitchFamily="18" charset="0"/>
                          </a:rPr>
                        </m:ctrlPr>
                      </m:dPr>
                      <m:e>
                        <m:sSub>
                          <m:sSubPr>
                            <m:ctrlPr>
                              <a:rPr lang="en-US" altLang="zh-CN" sz="2000" b="0" i="1" smtClean="0">
                                <a:solidFill>
                                  <a:schemeClr val="tx1"/>
                                </a:solidFill>
                                <a:latin typeface="Cambria Math" panose="02040503050406030204" pitchFamily="18" charset="0"/>
                              </a:rPr>
                            </m:ctrlPr>
                          </m:sSubPr>
                          <m:e>
                            <m:r>
                              <a:rPr lang="en-US" altLang="zh-CN" sz="2000" b="1" i="0" smtClean="0">
                                <a:solidFill>
                                  <a:schemeClr val="tx1"/>
                                </a:solidFill>
                                <a:latin typeface="Cambria Math" panose="02040503050406030204" pitchFamily="18" charset="0"/>
                              </a:rPr>
                              <m:t>𝐱</m:t>
                            </m:r>
                          </m:e>
                          <m:sub>
                            <m:r>
                              <a:rPr lang="en-US" altLang="zh-CN" sz="2000" b="0" i="1" smtClean="0">
                                <a:solidFill>
                                  <a:schemeClr val="tx1"/>
                                </a:solidFill>
                                <a:latin typeface="Cambria Math" panose="02040503050406030204" pitchFamily="18" charset="0"/>
                              </a:rPr>
                              <m:t>2</m:t>
                            </m:r>
                          </m:sub>
                        </m:sSub>
                        <m:r>
                          <a:rPr lang="en-US" altLang="zh-CN" sz="2000" b="0" i="1" smtClean="0">
                            <a:solidFill>
                              <a:schemeClr val="tx1"/>
                            </a:solidFill>
                            <a:latin typeface="Cambria Math" panose="02040503050406030204" pitchFamily="18" charset="0"/>
                          </a:rPr>
                          <m:t>,</m:t>
                        </m:r>
                        <m:sSub>
                          <m:sSubPr>
                            <m:ctrlPr>
                              <a:rPr lang="en-US" altLang="zh-CN" sz="2000" b="0" i="1" smtClean="0">
                                <a:solidFill>
                                  <a:schemeClr val="tx1"/>
                                </a:solidFill>
                                <a:latin typeface="Cambria Math" panose="02040503050406030204" pitchFamily="18" charset="0"/>
                              </a:rPr>
                            </m:ctrlPr>
                          </m:sSubPr>
                          <m:e>
                            <m:r>
                              <a:rPr lang="en-US" altLang="zh-CN" sz="2000" b="1" i="0" smtClean="0">
                                <a:solidFill>
                                  <a:schemeClr val="tx1"/>
                                </a:solidFill>
                                <a:latin typeface="Cambria Math" panose="02040503050406030204" pitchFamily="18" charset="0"/>
                              </a:rPr>
                              <m:t>𝐱</m:t>
                            </m:r>
                          </m:e>
                          <m:sub>
                            <m:r>
                              <a:rPr lang="en-US" altLang="zh-CN" sz="2000" b="0" i="1" smtClean="0">
                                <a:solidFill>
                                  <a:schemeClr val="tx1"/>
                                </a:solidFill>
                                <a:latin typeface="Cambria Math" panose="02040503050406030204" pitchFamily="18" charset="0"/>
                              </a:rPr>
                              <m:t>1</m:t>
                            </m:r>
                          </m:sub>
                        </m:sSub>
                      </m:e>
                    </m:d>
                  </m:oMath>
                </a14:m>
                <a:endParaRPr lang="zh-CN" altLang="en-US" sz="2000" dirty="0"/>
              </a:p>
              <a:p>
                <a:pPr lvl="1">
                  <a:buFont typeface="Wingdings" panose="05000000000000000000" pitchFamily="2" charset="2"/>
                  <a:buChar char="n"/>
                </a:pPr>
                <a:r>
                  <a:rPr lang="en-US" altLang="zh-CN" sz="2000" dirty="0"/>
                  <a:t>When two samples have some similarity, the value of the function is larger</a:t>
                </a:r>
                <a:endParaRPr lang="zh-CN" altLang="en-US" sz="2000" dirty="0"/>
              </a:p>
              <a:p>
                <a:pPr>
                  <a:buFont typeface="Wingdings" panose="05000000000000000000" pitchFamily="2" charset="2"/>
                  <a:buChar char="n"/>
                </a:pPr>
                <a:r>
                  <a:rPr lang="en-US" altLang="zh-CN" sz="2400" dirty="0"/>
                  <a:t>Common Similarity Functions</a:t>
                </a:r>
                <a:endParaRPr lang="zh-CN" altLang="en-US" sz="2400" dirty="0"/>
              </a:p>
              <a:p>
                <a:pPr lvl="1">
                  <a:buFont typeface="Wingdings" panose="05000000000000000000" pitchFamily="2" charset="2"/>
                  <a:buChar char="n"/>
                </a:pPr>
                <a:r>
                  <a:rPr lang="en-US" altLang="zh-CN" sz="2000" b="1" dirty="0">
                    <a:solidFill>
                      <a:srgbClr val="990000"/>
                    </a:solidFill>
                  </a:rPr>
                  <a:t>Normalized inner product (</a:t>
                </a:r>
                <a:r>
                  <a:rPr lang="zh-CN" altLang="en-US" sz="2000" b="1" dirty="0">
                    <a:solidFill>
                      <a:srgbClr val="990000"/>
                    </a:solidFill>
                  </a:rPr>
                  <a:t>归一化内积</a:t>
                </a:r>
                <a:r>
                  <a:rPr lang="en-US" altLang="zh-CN" sz="2000" dirty="0"/>
                  <a:t>)</a:t>
                </a:r>
                <a:r>
                  <a:rPr lang="zh-CN" altLang="en-US" sz="2000" dirty="0"/>
                  <a:t>（</a:t>
                </a:r>
                <a:r>
                  <a:rPr lang="en-US" altLang="zh-CN" sz="2000" dirty="0"/>
                  <a:t>cosine of angle between two vectors</a:t>
                </a:r>
                <a:r>
                  <a:rPr lang="zh-CN" altLang="en-US" sz="2000" dirty="0"/>
                  <a:t>）</a:t>
                </a:r>
                <a:r>
                  <a:rPr lang="en-US" altLang="zh-CN" sz="2000" b="0" dirty="0"/>
                  <a:t> </a:t>
                </a:r>
                <a14:m>
                  <m:oMath xmlns:m="http://schemas.openxmlformats.org/officeDocument/2006/math">
                    <m:r>
                      <a:rPr lang="en-US" altLang="zh-CN" sz="2000" b="0" i="1" smtClean="0">
                        <a:latin typeface="Cambria Math" panose="02040503050406030204" pitchFamily="18" charset="0"/>
                      </a:rPr>
                      <m:t>𝑠</m:t>
                    </m:r>
                    <m:d>
                      <m:dPr>
                        <m:ctrlPr>
                          <a:rPr lang="en-US" altLang="zh-CN" sz="2000" b="0" i="1" smtClean="0">
                            <a:solidFill>
                              <a:schemeClr val="tx1"/>
                            </a:solidFill>
                            <a:latin typeface="Cambria Math" panose="02040503050406030204" pitchFamily="18" charset="0"/>
                          </a:rPr>
                        </m:ctrlPr>
                      </m:dPr>
                      <m:e>
                        <m:sSub>
                          <m:sSubPr>
                            <m:ctrlPr>
                              <a:rPr lang="en-US" altLang="zh-CN" sz="2000" b="0" i="1" smtClean="0">
                                <a:solidFill>
                                  <a:schemeClr val="tx1"/>
                                </a:solidFill>
                                <a:latin typeface="Cambria Math" panose="02040503050406030204" pitchFamily="18" charset="0"/>
                              </a:rPr>
                            </m:ctrlPr>
                          </m:sSubPr>
                          <m:e>
                            <m:r>
                              <a:rPr lang="en-US" altLang="zh-CN" sz="2000" b="1" i="0" smtClean="0">
                                <a:solidFill>
                                  <a:schemeClr val="tx1"/>
                                </a:solidFill>
                                <a:latin typeface="Cambria Math" panose="02040503050406030204" pitchFamily="18" charset="0"/>
                              </a:rPr>
                              <m:t>𝐱</m:t>
                            </m:r>
                          </m:e>
                          <m:sub>
                            <m:r>
                              <a:rPr lang="en-US" altLang="zh-CN" sz="2000" b="0" i="1" smtClean="0">
                                <a:solidFill>
                                  <a:schemeClr val="tx1"/>
                                </a:solidFill>
                                <a:latin typeface="Cambria Math" panose="02040503050406030204" pitchFamily="18" charset="0"/>
                              </a:rPr>
                              <m:t>1</m:t>
                            </m:r>
                          </m:sub>
                        </m:sSub>
                        <m:r>
                          <a:rPr lang="en-US" altLang="zh-CN" sz="2000" b="0" i="1" smtClean="0">
                            <a:solidFill>
                              <a:schemeClr val="tx1"/>
                            </a:solidFill>
                            <a:latin typeface="Cambria Math" panose="02040503050406030204" pitchFamily="18" charset="0"/>
                          </a:rPr>
                          <m:t>,</m:t>
                        </m:r>
                        <m:sSub>
                          <m:sSubPr>
                            <m:ctrlPr>
                              <a:rPr lang="en-US" altLang="zh-CN" sz="2000" b="0" i="1" smtClean="0">
                                <a:solidFill>
                                  <a:schemeClr val="tx1"/>
                                </a:solidFill>
                                <a:latin typeface="Cambria Math" panose="02040503050406030204" pitchFamily="18" charset="0"/>
                              </a:rPr>
                            </m:ctrlPr>
                          </m:sSubPr>
                          <m:e>
                            <m:r>
                              <a:rPr lang="en-US" altLang="zh-CN" sz="2000" b="1" i="0" smtClean="0">
                                <a:solidFill>
                                  <a:schemeClr val="tx1"/>
                                </a:solidFill>
                                <a:latin typeface="Cambria Math" panose="02040503050406030204" pitchFamily="18" charset="0"/>
                              </a:rPr>
                              <m:t>𝐱</m:t>
                            </m:r>
                          </m:e>
                          <m:sub>
                            <m:r>
                              <a:rPr lang="en-US" altLang="zh-CN" sz="2000" b="0" i="1" smtClean="0">
                                <a:solidFill>
                                  <a:schemeClr val="tx1"/>
                                </a:solidFill>
                                <a:latin typeface="Cambria Math" panose="02040503050406030204" pitchFamily="18" charset="0"/>
                              </a:rPr>
                              <m:t>2</m:t>
                            </m:r>
                          </m:sub>
                        </m:sSub>
                      </m:e>
                    </m:d>
                    <m:r>
                      <a:rPr lang="en-US" altLang="zh-CN" sz="2000" b="0" i="1" smtClean="0">
                        <a:solidFill>
                          <a:schemeClr val="tx1"/>
                        </a:solidFill>
                        <a:latin typeface="Cambria Math" panose="02040503050406030204" pitchFamily="18" charset="0"/>
                      </a:rPr>
                      <m:t>=</m:t>
                    </m:r>
                    <m:f>
                      <m:fPr>
                        <m:ctrlPr>
                          <a:rPr lang="en-US" altLang="zh-CN" sz="2000" b="0" i="1" smtClean="0">
                            <a:solidFill>
                              <a:schemeClr val="tx1"/>
                            </a:solidFill>
                            <a:latin typeface="Cambria Math" panose="02040503050406030204" pitchFamily="18" charset="0"/>
                          </a:rPr>
                        </m:ctrlPr>
                      </m:fPr>
                      <m:num>
                        <m:sSub>
                          <m:sSubPr>
                            <m:ctrlPr>
                              <a:rPr lang="en-US" altLang="zh-CN" sz="2000" b="0" i="1" smtClean="0">
                                <a:solidFill>
                                  <a:schemeClr val="tx1"/>
                                </a:solidFill>
                                <a:latin typeface="Cambria Math" panose="02040503050406030204" pitchFamily="18" charset="0"/>
                              </a:rPr>
                            </m:ctrlPr>
                          </m:sSubPr>
                          <m:e>
                            <m:r>
                              <a:rPr lang="en-US" altLang="zh-CN" sz="2000" b="1" i="0" smtClean="0">
                                <a:solidFill>
                                  <a:schemeClr val="tx1"/>
                                </a:solidFill>
                                <a:latin typeface="Cambria Math" panose="02040503050406030204" pitchFamily="18" charset="0"/>
                              </a:rPr>
                              <m:t>𝐱</m:t>
                            </m:r>
                          </m:e>
                          <m:sub>
                            <m:r>
                              <a:rPr lang="en-US" altLang="zh-CN" sz="2000" b="0" i="1" smtClean="0">
                                <a:solidFill>
                                  <a:schemeClr val="tx1"/>
                                </a:solidFill>
                                <a:latin typeface="Cambria Math" panose="02040503050406030204" pitchFamily="18" charset="0"/>
                              </a:rPr>
                              <m:t>1</m:t>
                            </m:r>
                          </m:sub>
                        </m:sSub>
                        <m:r>
                          <a:rPr lang="en-US" altLang="zh-CN" sz="2000" i="1">
                            <a:latin typeface="Cambria Math" panose="02040503050406030204" pitchFamily="18" charset="0"/>
                            <a:ea typeface="Cambria Math" panose="02040503050406030204" pitchFamily="18" charset="0"/>
                          </a:rPr>
                          <m:t>∙</m:t>
                        </m:r>
                        <m:sSub>
                          <m:sSubPr>
                            <m:ctrlPr>
                              <a:rPr lang="en-US" altLang="zh-CN" sz="2000" b="0" i="1" smtClean="0">
                                <a:solidFill>
                                  <a:schemeClr val="tx1"/>
                                </a:solidFill>
                                <a:latin typeface="Cambria Math" panose="02040503050406030204" pitchFamily="18" charset="0"/>
                              </a:rPr>
                            </m:ctrlPr>
                          </m:sSubPr>
                          <m:e>
                            <m:r>
                              <a:rPr lang="en-US" altLang="zh-CN" sz="2000" b="1" i="0" smtClean="0">
                                <a:solidFill>
                                  <a:schemeClr val="tx1"/>
                                </a:solidFill>
                                <a:latin typeface="Cambria Math" panose="02040503050406030204" pitchFamily="18" charset="0"/>
                              </a:rPr>
                              <m:t>𝐱</m:t>
                            </m:r>
                          </m:e>
                          <m:sub>
                            <m:r>
                              <a:rPr lang="en-US" altLang="zh-CN" sz="2000" b="0" i="1" smtClean="0">
                                <a:solidFill>
                                  <a:schemeClr val="tx1"/>
                                </a:solidFill>
                                <a:latin typeface="Cambria Math" panose="02040503050406030204" pitchFamily="18" charset="0"/>
                              </a:rPr>
                              <m:t>2</m:t>
                            </m:r>
                          </m:sub>
                        </m:sSub>
                      </m:num>
                      <m:den>
                        <m:d>
                          <m:dPr>
                            <m:begChr m:val="‖"/>
                            <m:endChr m:val="‖"/>
                            <m:ctrlPr>
                              <a:rPr lang="en-US" altLang="zh-CN" sz="2000" b="0" i="1" smtClean="0">
                                <a:solidFill>
                                  <a:schemeClr val="tx1"/>
                                </a:solidFill>
                                <a:latin typeface="Cambria Math" panose="02040503050406030204" pitchFamily="18" charset="0"/>
                              </a:rPr>
                            </m:ctrlPr>
                          </m:dPr>
                          <m:e>
                            <m:sSub>
                              <m:sSubPr>
                                <m:ctrlPr>
                                  <a:rPr lang="en-US" altLang="zh-CN" sz="2000" b="0" i="1" smtClean="0">
                                    <a:solidFill>
                                      <a:schemeClr val="tx1"/>
                                    </a:solidFill>
                                    <a:latin typeface="Cambria Math" panose="02040503050406030204" pitchFamily="18" charset="0"/>
                                  </a:rPr>
                                </m:ctrlPr>
                              </m:sSubPr>
                              <m:e>
                                <m:r>
                                  <a:rPr lang="en-US" altLang="zh-CN" sz="2000" b="1" i="0" smtClean="0">
                                    <a:solidFill>
                                      <a:schemeClr val="tx1"/>
                                    </a:solidFill>
                                    <a:latin typeface="Cambria Math" panose="02040503050406030204" pitchFamily="18" charset="0"/>
                                  </a:rPr>
                                  <m:t>𝐱</m:t>
                                </m:r>
                              </m:e>
                              <m:sub>
                                <m:r>
                                  <a:rPr lang="en-US" altLang="zh-CN" sz="2000" b="0" i="1" smtClean="0">
                                    <a:solidFill>
                                      <a:schemeClr val="tx1"/>
                                    </a:solidFill>
                                    <a:latin typeface="Cambria Math" panose="02040503050406030204" pitchFamily="18" charset="0"/>
                                  </a:rPr>
                                  <m:t>1</m:t>
                                </m:r>
                              </m:sub>
                            </m:sSub>
                          </m:e>
                        </m:d>
                        <m:d>
                          <m:dPr>
                            <m:begChr m:val="‖"/>
                            <m:endChr m:val="‖"/>
                            <m:ctrlPr>
                              <a:rPr lang="en-US" altLang="zh-CN" sz="2000" b="0" i="1" smtClean="0">
                                <a:solidFill>
                                  <a:schemeClr val="tx1"/>
                                </a:solidFill>
                                <a:latin typeface="Cambria Math" panose="02040503050406030204" pitchFamily="18" charset="0"/>
                              </a:rPr>
                            </m:ctrlPr>
                          </m:dPr>
                          <m:e>
                            <m:sSub>
                              <m:sSubPr>
                                <m:ctrlPr>
                                  <a:rPr lang="en-US" altLang="zh-CN" sz="2000" b="0" i="1" smtClean="0">
                                    <a:solidFill>
                                      <a:schemeClr val="tx1"/>
                                    </a:solidFill>
                                    <a:latin typeface="Cambria Math" panose="02040503050406030204" pitchFamily="18" charset="0"/>
                                  </a:rPr>
                                </m:ctrlPr>
                              </m:sSubPr>
                              <m:e>
                                <m:r>
                                  <a:rPr lang="en-US" altLang="zh-CN" sz="2000" b="1" i="0" smtClean="0">
                                    <a:solidFill>
                                      <a:schemeClr val="tx1"/>
                                    </a:solidFill>
                                    <a:latin typeface="Cambria Math" panose="02040503050406030204" pitchFamily="18" charset="0"/>
                                  </a:rPr>
                                  <m:t>𝐱</m:t>
                                </m:r>
                              </m:e>
                              <m:sub>
                                <m:r>
                                  <a:rPr lang="en-US" altLang="zh-CN" sz="2000" b="0" i="1" smtClean="0">
                                    <a:solidFill>
                                      <a:schemeClr val="tx1"/>
                                    </a:solidFill>
                                    <a:latin typeface="Cambria Math" panose="02040503050406030204" pitchFamily="18" charset="0"/>
                                  </a:rPr>
                                  <m:t>2</m:t>
                                </m:r>
                              </m:sub>
                            </m:sSub>
                          </m:e>
                        </m:d>
                      </m:den>
                    </m:f>
                  </m:oMath>
                </a14:m>
                <a:endParaRPr lang="zh-CN" altLang="en-US" sz="2000" dirty="0"/>
              </a:p>
              <a:p>
                <a:pPr lvl="1">
                  <a:buFont typeface="Wingdings" panose="05000000000000000000" pitchFamily="2" charset="2"/>
                  <a:buChar char="n"/>
                </a:pPr>
                <a:r>
                  <a:rPr lang="en-US" altLang="zh-CN" sz="2000" dirty="0"/>
                  <a:t>For binary features (0-1), the normalized inner product corresponds to the relative count of shared attributes, further simplifying to the proportion of shared attributes </a:t>
                </a:r>
                <a14:m>
                  <m:oMath xmlns:m="http://schemas.openxmlformats.org/officeDocument/2006/math">
                    <m:r>
                      <a:rPr lang="en-US" altLang="zh-CN" sz="2000" b="0" i="1" smtClean="0">
                        <a:latin typeface="Cambria Math" panose="02040503050406030204" pitchFamily="18" charset="0"/>
                      </a:rPr>
                      <m:t>𝑠</m:t>
                    </m:r>
                    <m:d>
                      <m:dPr>
                        <m:ctrlPr>
                          <a:rPr lang="en-US" altLang="zh-CN" sz="2000" b="0" i="1" smtClean="0">
                            <a:solidFill>
                              <a:schemeClr val="tx1"/>
                            </a:solidFill>
                            <a:latin typeface="Cambria Math" panose="02040503050406030204" pitchFamily="18" charset="0"/>
                          </a:rPr>
                        </m:ctrlPr>
                      </m:dPr>
                      <m:e>
                        <m:sSub>
                          <m:sSubPr>
                            <m:ctrlPr>
                              <a:rPr lang="en-US" altLang="zh-CN" sz="2000" b="0" i="1" smtClean="0">
                                <a:solidFill>
                                  <a:schemeClr val="tx1"/>
                                </a:solidFill>
                                <a:latin typeface="Cambria Math" panose="02040503050406030204" pitchFamily="18" charset="0"/>
                              </a:rPr>
                            </m:ctrlPr>
                          </m:sSubPr>
                          <m:e>
                            <m:r>
                              <a:rPr lang="en-US" altLang="zh-CN" sz="2000" b="1" i="0" smtClean="0">
                                <a:solidFill>
                                  <a:schemeClr val="tx1"/>
                                </a:solidFill>
                                <a:latin typeface="Cambria Math" panose="02040503050406030204" pitchFamily="18" charset="0"/>
                              </a:rPr>
                              <m:t>𝐱</m:t>
                            </m:r>
                          </m:e>
                          <m:sub>
                            <m:r>
                              <a:rPr lang="en-US" altLang="zh-CN" sz="2000" b="0" i="1" smtClean="0">
                                <a:solidFill>
                                  <a:schemeClr val="tx1"/>
                                </a:solidFill>
                                <a:latin typeface="Cambria Math" panose="02040503050406030204" pitchFamily="18" charset="0"/>
                              </a:rPr>
                              <m:t>1</m:t>
                            </m:r>
                          </m:sub>
                        </m:sSub>
                        <m:r>
                          <a:rPr lang="en-US" altLang="zh-CN" sz="2000" b="0" i="1" smtClean="0">
                            <a:solidFill>
                              <a:schemeClr val="tx1"/>
                            </a:solidFill>
                            <a:latin typeface="Cambria Math" panose="02040503050406030204" pitchFamily="18" charset="0"/>
                          </a:rPr>
                          <m:t>,</m:t>
                        </m:r>
                        <m:sSub>
                          <m:sSubPr>
                            <m:ctrlPr>
                              <a:rPr lang="en-US" altLang="zh-CN" sz="2000" b="0" i="1" smtClean="0">
                                <a:solidFill>
                                  <a:schemeClr val="tx1"/>
                                </a:solidFill>
                                <a:latin typeface="Cambria Math" panose="02040503050406030204" pitchFamily="18" charset="0"/>
                              </a:rPr>
                            </m:ctrlPr>
                          </m:sSubPr>
                          <m:e>
                            <m:r>
                              <a:rPr lang="en-US" altLang="zh-CN" sz="2000" b="1" i="0" smtClean="0">
                                <a:solidFill>
                                  <a:schemeClr val="tx1"/>
                                </a:solidFill>
                                <a:latin typeface="Cambria Math" panose="02040503050406030204" pitchFamily="18" charset="0"/>
                              </a:rPr>
                              <m:t>𝐱</m:t>
                            </m:r>
                          </m:e>
                          <m:sub>
                            <m:r>
                              <a:rPr lang="en-US" altLang="zh-CN" sz="2000" b="0" i="1" smtClean="0">
                                <a:solidFill>
                                  <a:schemeClr val="tx1"/>
                                </a:solidFill>
                                <a:latin typeface="Cambria Math" panose="02040503050406030204" pitchFamily="18" charset="0"/>
                              </a:rPr>
                              <m:t>2</m:t>
                            </m:r>
                          </m:sub>
                        </m:sSub>
                      </m:e>
                    </m:d>
                    <m:r>
                      <a:rPr lang="en-US" altLang="zh-CN" sz="2000" b="0" i="1" smtClean="0">
                        <a:solidFill>
                          <a:schemeClr val="tx1"/>
                        </a:solidFill>
                        <a:latin typeface="Cambria Math" panose="02040503050406030204" pitchFamily="18" charset="0"/>
                      </a:rPr>
                      <m:t>=</m:t>
                    </m:r>
                    <m:f>
                      <m:fPr>
                        <m:ctrlPr>
                          <a:rPr lang="en-US" altLang="zh-CN" sz="2000" b="0" i="1" smtClean="0">
                            <a:solidFill>
                              <a:schemeClr val="tx1"/>
                            </a:solidFill>
                            <a:latin typeface="Cambria Math" panose="02040503050406030204" pitchFamily="18" charset="0"/>
                          </a:rPr>
                        </m:ctrlPr>
                      </m:fPr>
                      <m:num>
                        <m:sSub>
                          <m:sSubPr>
                            <m:ctrlPr>
                              <a:rPr lang="en-US" altLang="zh-CN" sz="2000" b="0" i="1" smtClean="0">
                                <a:solidFill>
                                  <a:schemeClr val="tx1"/>
                                </a:solidFill>
                                <a:latin typeface="Cambria Math" panose="02040503050406030204" pitchFamily="18" charset="0"/>
                              </a:rPr>
                            </m:ctrlPr>
                          </m:sSubPr>
                          <m:e>
                            <m:r>
                              <a:rPr lang="en-US" altLang="zh-CN" sz="2000" b="1" i="0" smtClean="0">
                                <a:solidFill>
                                  <a:schemeClr val="tx1"/>
                                </a:solidFill>
                                <a:latin typeface="Cambria Math" panose="02040503050406030204" pitchFamily="18" charset="0"/>
                              </a:rPr>
                              <m:t>𝐱</m:t>
                            </m:r>
                          </m:e>
                          <m:sub>
                            <m:r>
                              <a:rPr lang="en-US" altLang="zh-CN" sz="2000" b="0" i="1" smtClean="0">
                                <a:solidFill>
                                  <a:schemeClr val="tx1"/>
                                </a:solidFill>
                                <a:latin typeface="Cambria Math" panose="02040503050406030204" pitchFamily="18" charset="0"/>
                              </a:rPr>
                              <m:t>1</m:t>
                            </m:r>
                          </m:sub>
                        </m:sSub>
                        <m:r>
                          <a:rPr lang="en-US" altLang="zh-CN" sz="2000" i="1">
                            <a:latin typeface="Cambria Math" panose="02040503050406030204" pitchFamily="18" charset="0"/>
                            <a:ea typeface="Cambria Math" panose="02040503050406030204" pitchFamily="18" charset="0"/>
                          </a:rPr>
                          <m:t>∙</m:t>
                        </m:r>
                        <m:sSub>
                          <m:sSubPr>
                            <m:ctrlPr>
                              <a:rPr lang="en-US" altLang="zh-CN" sz="2000" b="0" i="1" smtClean="0">
                                <a:solidFill>
                                  <a:schemeClr val="tx1"/>
                                </a:solidFill>
                                <a:latin typeface="Cambria Math" panose="02040503050406030204" pitchFamily="18" charset="0"/>
                              </a:rPr>
                            </m:ctrlPr>
                          </m:sSubPr>
                          <m:e>
                            <m:r>
                              <a:rPr lang="en-US" altLang="zh-CN" sz="2000" b="1" i="0" smtClean="0">
                                <a:solidFill>
                                  <a:schemeClr val="tx1"/>
                                </a:solidFill>
                                <a:latin typeface="Cambria Math" panose="02040503050406030204" pitchFamily="18" charset="0"/>
                              </a:rPr>
                              <m:t>𝐱</m:t>
                            </m:r>
                          </m:e>
                          <m:sub>
                            <m:r>
                              <a:rPr lang="en-US" altLang="zh-CN" sz="2000" b="0" i="1" smtClean="0">
                                <a:solidFill>
                                  <a:schemeClr val="tx1"/>
                                </a:solidFill>
                                <a:latin typeface="Cambria Math" panose="02040503050406030204" pitchFamily="18" charset="0"/>
                              </a:rPr>
                              <m:t>2</m:t>
                            </m:r>
                          </m:sub>
                        </m:sSub>
                      </m:num>
                      <m:den>
                        <m:r>
                          <a:rPr lang="en-US" altLang="zh-CN" sz="2000" b="0" i="1" smtClean="0">
                            <a:solidFill>
                              <a:schemeClr val="tx1"/>
                            </a:solidFill>
                            <a:latin typeface="Cambria Math" panose="02040503050406030204" pitchFamily="18" charset="0"/>
                          </a:rPr>
                          <m:t>𝑑</m:t>
                        </m:r>
                      </m:den>
                    </m:f>
                  </m:oMath>
                </a14:m>
                <a:endParaRPr lang="zh-CN" altLang="en-US" sz="2000" dirty="0"/>
              </a:p>
            </p:txBody>
          </p:sp>
        </mc:Choice>
        <mc:Fallback xmlns="">
          <p:sp>
            <p:nvSpPr>
              <p:cNvPr id="72706" name="Rectangle 3">
                <a:extLst>
                  <a:ext uri="{FF2B5EF4-FFF2-40B4-BE49-F238E27FC236}">
                    <a16:creationId xmlns:a16="http://schemas.microsoft.com/office/drawing/2014/main" id="{A10C4A47-757C-C8F5-55B2-A1995888EDCD}"/>
                  </a:ext>
                </a:extLst>
              </p:cNvPr>
              <p:cNvSpPr>
                <a:spLocks noGrp="1" noRot="1" noChangeAspect="1" noMove="1" noResize="1" noEditPoints="1" noAdjustHandles="1" noChangeArrowheads="1" noChangeShapeType="1" noTextEdit="1"/>
              </p:cNvSpPr>
              <p:nvPr>
                <p:ph idx="1"/>
              </p:nvPr>
            </p:nvSpPr>
            <p:spPr>
              <a:xfrm>
                <a:off x="911424" y="1196752"/>
                <a:ext cx="10297144" cy="5351462"/>
              </a:xfrm>
              <a:blipFill>
                <a:blip r:embed="rId2"/>
                <a:stretch>
                  <a:fillRect l="-829" t="-797"/>
                </a:stretch>
              </a:blipFill>
            </p:spPr>
            <p:txBody>
              <a:bodyPr/>
              <a:lstStyle/>
              <a:p>
                <a:r>
                  <a:rPr lang="zh-CN" altLang="en-US">
                    <a:noFill/>
                  </a:rPr>
                  <a:t> </a:t>
                </a:r>
              </a:p>
            </p:txBody>
          </p:sp>
        </mc:Fallback>
      </mc:AlternateContent>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66AE1768-AD8D-2B2A-7D5D-E3B6E68FB9E5}"/>
              </a:ext>
            </a:extLst>
          </p:cNvPr>
          <p:cNvSpPr>
            <a:spLocks noGrp="1" noChangeArrowheads="1"/>
          </p:cNvSpPr>
          <p:nvPr>
            <p:ph type="title"/>
          </p:nvPr>
        </p:nvSpPr>
        <p:spPr/>
        <p:txBody>
          <a:bodyPr/>
          <a:lstStyle/>
          <a:p>
            <a:r>
              <a:rPr lang="en-US" altLang="zh-CN">
                <a:latin typeface="Comic Sans MS" panose="030F0702030302020204" pitchFamily="66" charset="0"/>
              </a:rPr>
              <a:t>What is a good cluster?</a:t>
            </a:r>
            <a:endParaRPr lang="zh-CN" altLang="en-US">
              <a:latin typeface="Comic Sans MS" panose="030F0702030302020204" pitchFamily="66" charset="0"/>
            </a:endParaRPr>
          </a:p>
        </p:txBody>
      </p:sp>
      <p:sp>
        <p:nvSpPr>
          <p:cNvPr id="73730" name="Rectangle 3">
            <a:extLst>
              <a:ext uri="{FF2B5EF4-FFF2-40B4-BE49-F238E27FC236}">
                <a16:creationId xmlns:a16="http://schemas.microsoft.com/office/drawing/2014/main" id="{AE10A8CE-002C-9597-46AB-D7DEC10D20AC}"/>
              </a:ext>
            </a:extLst>
          </p:cNvPr>
          <p:cNvSpPr>
            <a:spLocks noGrp="1" noChangeArrowheads="1"/>
          </p:cNvSpPr>
          <p:nvPr>
            <p:ph idx="1"/>
          </p:nvPr>
        </p:nvSpPr>
        <p:spPr/>
        <p:txBody>
          <a:bodyPr/>
          <a:lstStyle/>
          <a:p>
            <a:pPr>
              <a:buFont typeface="Wingdings" panose="05000000000000000000" pitchFamily="2" charset="2"/>
              <a:buChar char="n"/>
            </a:pPr>
            <a:r>
              <a:rPr lang="en-US" altLang="zh-CN" sz="2400" dirty="0"/>
              <a:t>A good clustering process produces high-quality clustering</a:t>
            </a:r>
            <a:endParaRPr lang="zh-CN" altLang="en-US" sz="2400" dirty="0"/>
          </a:p>
          <a:p>
            <a:pPr lvl="1">
              <a:buFont typeface="Wingdings" panose="05000000000000000000" pitchFamily="2" charset="2"/>
              <a:buChar char="n"/>
            </a:pPr>
            <a:r>
              <a:rPr lang="en-US" altLang="zh-CN" sz="2000" b="1" dirty="0">
                <a:solidFill>
                  <a:schemeClr val="accent2"/>
                </a:solidFill>
              </a:rPr>
              <a:t>High similarity within clusters</a:t>
            </a:r>
            <a:endParaRPr lang="zh-CN" altLang="en-US" sz="2000" b="1" dirty="0">
              <a:solidFill>
                <a:schemeClr val="accent2"/>
              </a:solidFill>
            </a:endParaRPr>
          </a:p>
          <a:p>
            <a:pPr lvl="1">
              <a:buFont typeface="Wingdings" panose="05000000000000000000" pitchFamily="2" charset="2"/>
              <a:buChar char="n"/>
            </a:pPr>
            <a:r>
              <a:rPr lang="en-US" altLang="zh-CN" sz="2000" b="1" dirty="0">
                <a:solidFill>
                  <a:schemeClr val="accent2"/>
                </a:solidFill>
              </a:rPr>
              <a:t>Low similarity between clusters</a:t>
            </a:r>
            <a:endParaRPr lang="zh-CN" altLang="en-US" sz="2000" b="1" dirty="0">
              <a:solidFill>
                <a:schemeClr val="accent2"/>
              </a:solidFill>
            </a:endParaRPr>
          </a:p>
          <a:p>
            <a:pPr lvl="1">
              <a:buFont typeface="Wingdings" panose="05000000000000000000" pitchFamily="2" charset="2"/>
              <a:buChar char="n"/>
            </a:pPr>
            <a:endParaRPr lang="zh-CN" altLang="en-US" dirty="0"/>
          </a:p>
          <a:p>
            <a:pPr lvl="1">
              <a:buFont typeface="Wingdings" panose="05000000000000000000" pitchFamily="2" charset="2"/>
              <a:buChar char="n"/>
            </a:pPr>
            <a:endParaRPr lang="zh-CN" altLang="en-US" dirty="0"/>
          </a:p>
          <a:p>
            <a:pPr lvl="1">
              <a:buFont typeface="Wingdings" panose="05000000000000000000" pitchFamily="2" charset="2"/>
              <a:buChar char="n"/>
            </a:pPr>
            <a:endParaRPr lang="zh-CN" altLang="en-US" dirty="0"/>
          </a:p>
          <a:p>
            <a:pPr lvl="1">
              <a:buFont typeface="Wingdings" panose="05000000000000000000" pitchFamily="2" charset="2"/>
              <a:buChar char="n"/>
            </a:pPr>
            <a:endParaRPr lang="zh-CN" altLang="en-US" dirty="0"/>
          </a:p>
          <a:p>
            <a:pPr>
              <a:buFont typeface="Wingdings" panose="05000000000000000000" pitchFamily="2" charset="2"/>
              <a:buChar char="n"/>
            </a:pPr>
            <a:r>
              <a:rPr lang="en-US" altLang="zh-CN" sz="2400" dirty="0"/>
              <a:t>The quality of clustering results depends on the similarity metric used and the implementation of clustering algorithm</a:t>
            </a:r>
            <a:endParaRPr lang="zh-CN" altLang="en-US" sz="2400" dirty="0"/>
          </a:p>
          <a:p>
            <a:pPr>
              <a:buFont typeface="Wingdings" panose="05000000000000000000" pitchFamily="2" charset="2"/>
              <a:buChar char="n"/>
            </a:pPr>
            <a:r>
              <a:rPr lang="en-US" altLang="zh-CN" sz="2400" b="1" dirty="0">
                <a:solidFill>
                  <a:srgbClr val="FF0000"/>
                </a:solidFill>
              </a:rPr>
              <a:t>Evaluating clustering results is often subjective</a:t>
            </a:r>
            <a:endParaRPr lang="zh-CN" altLang="en-US" sz="2400" b="1" dirty="0">
              <a:solidFill>
                <a:srgbClr val="FF0000"/>
              </a:solidFill>
            </a:endParaRPr>
          </a:p>
        </p:txBody>
      </p:sp>
      <p:pic>
        <p:nvPicPr>
          <p:cNvPr id="73731" name="Picture 4">
            <a:extLst>
              <a:ext uri="{FF2B5EF4-FFF2-40B4-BE49-F238E27FC236}">
                <a16:creationId xmlns:a16="http://schemas.microsoft.com/office/drawing/2014/main" id="{E7878CB4-A594-C68F-47A3-C05649937C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6693" y="2636912"/>
            <a:ext cx="7351713"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a:extLst>
              <a:ext uri="{FF2B5EF4-FFF2-40B4-BE49-F238E27FC236}">
                <a16:creationId xmlns:a16="http://schemas.microsoft.com/office/drawing/2014/main" id="{E41B1BEC-A6D2-2B92-AE9F-7423ED2524E1}"/>
              </a:ext>
            </a:extLst>
          </p:cNvPr>
          <p:cNvSpPr>
            <a:spLocks noGrp="1" noChangeArrowheads="1"/>
          </p:cNvSpPr>
          <p:nvPr>
            <p:ph type="title"/>
          </p:nvPr>
        </p:nvSpPr>
        <p:spPr/>
        <p:txBody>
          <a:bodyPr/>
          <a:lstStyle/>
          <a:p>
            <a:r>
              <a:rPr lang="en-US" altLang="zh-CN">
                <a:latin typeface="Comic Sans MS" panose="030F0702030302020204" pitchFamily="66" charset="0"/>
              </a:rPr>
              <a:t>Criterion functions for clustering</a:t>
            </a:r>
            <a:endParaRPr lang="zh-CN" altLang="en-US">
              <a:latin typeface="Comic Sans MS" panose="030F0702030302020204" pitchFamily="66" charset="0"/>
            </a:endParaRPr>
          </a:p>
        </p:txBody>
      </p:sp>
      <p:sp>
        <p:nvSpPr>
          <p:cNvPr id="74754" name="Rectangle 3">
            <a:extLst>
              <a:ext uri="{FF2B5EF4-FFF2-40B4-BE49-F238E27FC236}">
                <a16:creationId xmlns:a16="http://schemas.microsoft.com/office/drawing/2014/main" id="{ABED9F86-3746-AF42-50F9-ABC04021D003}"/>
              </a:ext>
            </a:extLst>
          </p:cNvPr>
          <p:cNvSpPr>
            <a:spLocks noGrp="1" noChangeArrowheads="1"/>
          </p:cNvSpPr>
          <p:nvPr>
            <p:ph idx="1"/>
          </p:nvPr>
        </p:nvSpPr>
        <p:spPr/>
        <p:txBody>
          <a:bodyPr/>
          <a:lstStyle/>
          <a:p>
            <a:pPr>
              <a:buFont typeface="Wingdings" panose="05000000000000000000" pitchFamily="2" charset="2"/>
              <a:buChar char="n"/>
            </a:pPr>
            <a:r>
              <a:rPr lang="en-US" altLang="zh-CN" sz="2200" b="1" dirty="0">
                <a:solidFill>
                  <a:schemeClr val="accent2"/>
                </a:solidFill>
              </a:rPr>
              <a:t>“One cluster partition is better than another”</a:t>
            </a:r>
            <a:r>
              <a:rPr lang="en-US" altLang="zh-CN" sz="2200" dirty="0"/>
              <a:t> is a criterion function based on some kind of clustering</a:t>
            </a:r>
            <a:endParaRPr lang="zh-CN" altLang="en-US" sz="2200" dirty="0"/>
          </a:p>
          <a:p>
            <a:pPr>
              <a:buFont typeface="Wingdings" panose="05000000000000000000" pitchFamily="2" charset="2"/>
              <a:buChar char="n"/>
            </a:pPr>
            <a:r>
              <a:rPr lang="en-US" altLang="zh-CN" sz="2200" b="1" dirty="0">
                <a:solidFill>
                  <a:srgbClr val="FF0000"/>
                </a:solidFill>
              </a:rPr>
              <a:t>Clustering can be viewed as a discrete optimization problem</a:t>
            </a:r>
            <a:endParaRPr lang="zh-CN" altLang="en-US" sz="2200" b="1" dirty="0">
              <a:solidFill>
                <a:srgbClr val="FF0000"/>
              </a:solidFill>
            </a:endParaRPr>
          </a:p>
          <a:p>
            <a:pPr lvl="1">
              <a:buFont typeface="Wingdings" panose="05000000000000000000" pitchFamily="2" charset="2"/>
              <a:buChar char="n"/>
            </a:pPr>
            <a:r>
              <a:rPr lang="en-US" altLang="zh-CN" sz="2000" dirty="0"/>
              <a:t>Criterion functions are used to metric the quality of a partition of a data cluster</a:t>
            </a:r>
            <a:endParaRPr lang="zh-CN" altLang="en-US" sz="2000" dirty="0"/>
          </a:p>
          <a:p>
            <a:pPr lvl="1">
              <a:buFont typeface="Wingdings" panose="05000000000000000000" pitchFamily="2" charset="2"/>
              <a:buChar char="n"/>
            </a:pPr>
            <a:r>
              <a:rPr lang="en-US" altLang="zh-CN" sz="2000" dirty="0"/>
              <a:t>The goal is to find a partition that minimizes (enlarges) the criterion function</a:t>
            </a:r>
            <a:endParaRPr lang="zh-CN" altLang="en-US" sz="2000" dirty="0"/>
          </a:p>
          <a:p>
            <a:pPr>
              <a:buFont typeface="Wingdings" panose="05000000000000000000" pitchFamily="2" charset="2"/>
              <a:buChar char="n"/>
            </a:pPr>
            <a:r>
              <a:rPr lang="en-US" altLang="zh-CN" sz="2200" dirty="0"/>
              <a:t>Different criterion functions may result in different clustering results</a:t>
            </a:r>
            <a:endParaRPr lang="zh-CN" altLang="en-US" sz="2200" dirty="0"/>
          </a:p>
          <a:p>
            <a:pPr>
              <a:buFont typeface="Wingdings" panose="05000000000000000000" pitchFamily="2" charset="2"/>
              <a:buChar char="n"/>
            </a:pPr>
            <a:r>
              <a:rPr lang="en-US" altLang="zh-CN" sz="2200" dirty="0"/>
              <a:t>Common Criterion Functions</a:t>
            </a:r>
            <a:endParaRPr lang="zh-CN" altLang="en-US" sz="2200" dirty="0"/>
          </a:p>
          <a:p>
            <a:pPr lvl="1">
              <a:buFont typeface="Wingdings" panose="05000000000000000000" pitchFamily="2" charset="2"/>
              <a:buChar char="n"/>
            </a:pPr>
            <a:r>
              <a:rPr lang="en-US" altLang="zh-CN" sz="2000" b="1" dirty="0">
                <a:solidFill>
                  <a:srgbClr val="990000"/>
                </a:solidFill>
              </a:rPr>
              <a:t>Square error criterion</a:t>
            </a:r>
            <a:endParaRPr lang="zh-CN" altLang="en-US" sz="2000" b="1" dirty="0">
              <a:solidFill>
                <a:srgbClr val="990000"/>
              </a:solidFill>
            </a:endParaRPr>
          </a:p>
          <a:p>
            <a:pPr lvl="1">
              <a:buFont typeface="Wingdings" panose="05000000000000000000" pitchFamily="2" charset="2"/>
              <a:buChar char="n"/>
            </a:pPr>
            <a:r>
              <a:rPr lang="en-US" altLang="zh-CN" sz="2000" b="1" dirty="0">
                <a:solidFill>
                  <a:srgbClr val="990000"/>
                </a:solidFill>
              </a:rPr>
              <a:t>Minimum variance criterion</a:t>
            </a:r>
            <a:endParaRPr lang="zh-CN" altLang="en-US" sz="2000" b="1" dirty="0">
              <a:solidFill>
                <a:srgbClr val="990000"/>
              </a:solidFill>
            </a:endParaRPr>
          </a:p>
          <a:p>
            <a:pPr lvl="1">
              <a:buFont typeface="Wingdings" panose="05000000000000000000" pitchFamily="2" charset="2"/>
              <a:buChar char="n"/>
            </a:pPr>
            <a:r>
              <a:rPr lang="en-US" altLang="zh-CN" sz="2000" b="1" dirty="0">
                <a:solidFill>
                  <a:srgbClr val="990000"/>
                </a:solidFill>
              </a:rPr>
              <a:t>Dispersion Criteria</a:t>
            </a:r>
            <a:endParaRPr lang="zh-CN" altLang="en-US" sz="2000" b="1" dirty="0">
              <a:solidFill>
                <a:srgbClr val="990000"/>
              </a:solidFill>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a:extLst>
              <a:ext uri="{FF2B5EF4-FFF2-40B4-BE49-F238E27FC236}">
                <a16:creationId xmlns:a16="http://schemas.microsoft.com/office/drawing/2014/main" id="{BD92B250-852B-08D8-408C-A65205C729BB}"/>
              </a:ext>
            </a:extLst>
          </p:cNvPr>
          <p:cNvSpPr>
            <a:spLocks noGrp="1" noChangeArrowheads="1"/>
          </p:cNvSpPr>
          <p:nvPr>
            <p:ph type="title"/>
          </p:nvPr>
        </p:nvSpPr>
        <p:spPr/>
        <p:txBody>
          <a:bodyPr/>
          <a:lstStyle/>
          <a:p>
            <a:r>
              <a:rPr lang="en-US" altLang="zh-CN">
                <a:latin typeface="Comic Sans MS" panose="030F0702030302020204" pitchFamily="66" charset="0"/>
              </a:rPr>
              <a:t>Square error criterion</a:t>
            </a:r>
            <a:endParaRPr lang="zh-CN" altLang="en-US">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75778" name="Rectangle 3">
                <a:extLst>
                  <a:ext uri="{FF2B5EF4-FFF2-40B4-BE49-F238E27FC236}">
                    <a16:creationId xmlns:a16="http://schemas.microsoft.com/office/drawing/2014/main" id="{DC6645ED-1CFA-B308-D0DC-6B0A514D9A28}"/>
                  </a:ext>
                </a:extLst>
              </p:cNvPr>
              <p:cNvSpPr>
                <a:spLocks noGrp="1" noChangeArrowheads="1"/>
              </p:cNvSpPr>
              <p:nvPr>
                <p:ph idx="1"/>
              </p:nvPr>
            </p:nvSpPr>
            <p:spPr/>
            <p:txBody>
              <a:bodyPr/>
              <a:lstStyle/>
              <a:p>
                <a:pPr>
                  <a:buFont typeface="Wingdings" panose="05000000000000000000" pitchFamily="2" charset="2"/>
                  <a:buChar char="n"/>
                </a:pPr>
                <a:r>
                  <a:rPr lang="en-US" altLang="zh-CN" b="1" dirty="0">
                    <a:solidFill>
                      <a:srgbClr val="990000"/>
                    </a:solidFill>
                  </a:rPr>
                  <a:t>Square error criterion</a:t>
                </a:r>
                <a:r>
                  <a:rPr lang="en-US" altLang="zh-CN" dirty="0"/>
                  <a:t> is the simplest and most widely used clustering criterion function</a:t>
                </a:r>
                <a:endParaRPr lang="zh-CN" altLang="en-US" dirty="0"/>
              </a:p>
              <a:p>
                <a:pPr marL="457200" lvl="1" indent="0">
                  <a:buNone/>
                </a:pPr>
                <a14:m>
                  <m:oMathPara xmlns:m="http://schemas.openxmlformats.org/officeDocument/2006/math">
                    <m:oMathParaPr>
                      <m:jc m:val="center"/>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𝐽</m:t>
                          </m:r>
                        </m:e>
                        <m:sub>
                          <m:r>
                            <a:rPr lang="en-US" altLang="zh-CN" b="0" i="1" smtClean="0">
                              <a:latin typeface="Cambria Math" panose="02040503050406030204" pitchFamily="18" charset="0"/>
                            </a:rPr>
                            <m:t>𝑒</m:t>
                          </m:r>
                        </m:sub>
                      </m:sSub>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𝑐</m:t>
                          </m:r>
                        </m:sup>
                        <m:e>
                          <m:nary>
                            <m:naryPr>
                              <m:chr m:val="∑"/>
                              <m:supHide m:val="on"/>
                              <m:ctrlPr>
                                <a:rPr lang="en-US" altLang="zh-CN" b="0" i="1" smtClean="0">
                                  <a:latin typeface="Cambria Math" panose="02040503050406030204" pitchFamily="18" charset="0"/>
                                </a:rPr>
                              </m:ctrlPr>
                            </m:naryPr>
                            <m:sub>
                              <m:r>
                                <m:rPr>
                                  <m:brk m:alnAt="7"/>
                                </m:rPr>
                                <a:rPr lang="en-US" altLang="zh-CN" b="1" i="0" smtClean="0">
                                  <a:latin typeface="Cambria Math" panose="02040503050406030204" pitchFamily="18" charset="0"/>
                                </a:rPr>
                                <m:t>𝐱</m:t>
                              </m:r>
                              <m:r>
                                <m:rPr>
                                  <m:brk m:alnAt="7"/>
                                </m:rP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𝐷</m:t>
                                  </m:r>
                                </m:e>
                                <m:sub>
                                  <m:r>
                                    <a:rPr lang="en-US" altLang="zh-CN" b="0" i="1" smtClean="0">
                                      <a:latin typeface="Cambria Math" panose="02040503050406030204" pitchFamily="18" charset="0"/>
                                      <a:ea typeface="Cambria Math" panose="02040503050406030204" pitchFamily="18" charset="0"/>
                                    </a:rPr>
                                    <m:t>𝑖</m:t>
                                  </m:r>
                                </m:sub>
                              </m:sSub>
                            </m:sub>
                            <m:sup/>
                            <m:e>
                              <m:d>
                                <m:dPr>
                                  <m:begChr m:val="‖"/>
                                  <m:endChr m:val="‖"/>
                                  <m:ctrlPr>
                                    <a:rPr lang="en-US" altLang="zh-CN" b="0" i="1" smtClean="0">
                                      <a:latin typeface="Cambria Math" panose="02040503050406030204" pitchFamily="18" charset="0"/>
                                    </a:rPr>
                                  </m:ctrlPr>
                                </m:dPr>
                                <m:e>
                                  <m:r>
                                    <a:rPr lang="en-US" altLang="zh-CN" b="1" i="0" smtClean="0">
                                      <a:latin typeface="Cambria Math" panose="02040503050406030204" pitchFamily="18" charset="0"/>
                                    </a:rPr>
                                    <m:t>𝐱</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0" smtClean="0">
                                          <a:latin typeface="Cambria Math" panose="02040503050406030204" pitchFamily="18" charset="0"/>
                                        </a:rPr>
                                        <m:t>𝐦</m:t>
                                      </m:r>
                                    </m:e>
                                    <m:sub>
                                      <m:r>
                                        <a:rPr lang="en-US" altLang="zh-CN" b="0" i="1" smtClean="0">
                                          <a:latin typeface="Cambria Math" panose="02040503050406030204" pitchFamily="18" charset="0"/>
                                        </a:rPr>
                                        <m:t>𝑖</m:t>
                                      </m:r>
                                    </m:sub>
                                  </m:sSub>
                                </m:e>
                              </m:d>
                            </m:e>
                          </m:nary>
                        </m:e>
                      </m:nary>
                    </m:oMath>
                  </m:oMathPara>
                </a14:m>
                <a:endParaRPr lang="zh-CN" altLang="en-US" dirty="0"/>
              </a:p>
              <a:p>
                <a:pPr lvl="1">
                  <a:buFont typeface="Wingdings" panose="05000000000000000000" pitchFamily="2" charset="2"/>
                  <a:buChar char="n"/>
                </a:pPr>
                <a:r>
                  <a:rPr lang="en-US" altLang="zh-CN" dirty="0"/>
                  <a:t>where </a:t>
                </a:r>
                <a14:m>
                  <m:oMath xmlns:m="http://schemas.openxmlformats.org/officeDocument/2006/math">
                    <m:sSub>
                      <m:sSubPr>
                        <m:ctrlPr>
                          <a:rPr lang="en-US" altLang="zh-CN" b="0" i="1" smtClean="0">
                            <a:latin typeface="Cambria Math" panose="02040503050406030204" pitchFamily="18" charset="0"/>
                          </a:rPr>
                        </m:ctrlPr>
                      </m:sSubPr>
                      <m:e>
                        <m:r>
                          <a:rPr lang="en-US" altLang="zh-CN" b="1" i="0" smtClean="0">
                            <a:latin typeface="Cambria Math" panose="02040503050406030204" pitchFamily="18" charset="0"/>
                          </a:rPr>
                          <m:t>𝐦</m:t>
                        </m:r>
                      </m:e>
                      <m:sub>
                        <m:r>
                          <a:rPr lang="en-US" altLang="zh-CN" b="0" i="1" smtClean="0">
                            <a:latin typeface="Cambria Math" panose="02040503050406030204" pitchFamily="18" charset="0"/>
                          </a:rPr>
                          <m:t>𝑖</m:t>
                        </m:r>
                      </m:sub>
                    </m:sSub>
                  </m:oMath>
                </a14:m>
                <a:r>
                  <a:rPr lang="en-US" altLang="zh-CN" dirty="0"/>
                  <a:t> is the mean of </a:t>
                </a:r>
                <a14:m>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𝐷</m:t>
                        </m:r>
                      </m:e>
                      <m:sub>
                        <m:r>
                          <a:rPr lang="en-US" altLang="zh-CN" b="0" i="1" smtClean="0">
                            <a:latin typeface="Cambria Math" panose="02040503050406030204" pitchFamily="18" charset="0"/>
                            <a:ea typeface="Cambria Math" panose="02040503050406030204" pitchFamily="18" charset="0"/>
                          </a:rPr>
                          <m:t>𝑖</m:t>
                        </m:r>
                      </m:sub>
                    </m:sSub>
                  </m:oMath>
                </a14:m>
                <a:r>
                  <a:rPr lang="en-US" altLang="zh-CN" dirty="0"/>
                  <a:t> sample in the first cluster</a:t>
                </a:r>
                <a:endParaRPr lang="zh-CN" altLang="en-US" dirty="0"/>
              </a:p>
              <a:p>
                <a:pPr>
                  <a:buFont typeface="Wingdings" panose="05000000000000000000" pitchFamily="2" charset="2"/>
                  <a:buChar char="n"/>
                </a:pPr>
                <a:r>
                  <a:rPr lang="en-US" altLang="zh-CN" dirty="0"/>
                  <a:t>When data points can be divided into well-differentiated clusters with dense interiors, </a:t>
                </a:r>
                <a:r>
                  <a:rPr lang="en-US" altLang="zh-CN" b="1" dirty="0">
                    <a:solidFill>
                      <a:srgbClr val="990000"/>
                    </a:solidFill>
                  </a:rPr>
                  <a:t>Square error criterion</a:t>
                </a:r>
                <a:r>
                  <a:rPr lang="en-US" altLang="zh-CN" dirty="0"/>
                  <a:t> is applied</a:t>
                </a:r>
                <a:endParaRPr lang="zh-CN" altLang="en-US" b="1" dirty="0">
                  <a:solidFill>
                    <a:srgbClr val="990000"/>
                  </a:solidFill>
                </a:endParaRPr>
              </a:p>
            </p:txBody>
          </p:sp>
        </mc:Choice>
        <mc:Fallback xmlns="">
          <p:sp>
            <p:nvSpPr>
              <p:cNvPr id="75778" name="Rectangle 3">
                <a:extLst>
                  <a:ext uri="{FF2B5EF4-FFF2-40B4-BE49-F238E27FC236}">
                    <a16:creationId xmlns:a16="http://schemas.microsoft.com/office/drawing/2014/main" id="{DC6645ED-1CFA-B308-D0DC-6B0A514D9A28}"/>
                  </a:ext>
                </a:extLst>
              </p:cNvPr>
              <p:cNvSpPr>
                <a:spLocks noGrp="1" noRot="1" noChangeAspect="1" noMove="1" noResize="1" noEditPoints="1" noAdjustHandles="1" noChangeArrowheads="1" noChangeShapeType="1" noTextEdit="1"/>
              </p:cNvSpPr>
              <p:nvPr>
                <p:ph idx="1"/>
              </p:nvPr>
            </p:nvSpPr>
            <p:spPr>
              <a:blipFill>
                <a:blip r:embed="rId2"/>
                <a:stretch>
                  <a:fillRect l="-994" t="-1253"/>
                </a:stretch>
              </a:blipFill>
            </p:spPr>
            <p:txBody>
              <a:bodyPr/>
              <a:lstStyle/>
              <a:p>
                <a:r>
                  <a:rPr lang="zh-CN" altLang="en-US">
                    <a:noFill/>
                  </a:rPr>
                  <a:t> </a:t>
                </a:r>
              </a:p>
            </p:txBody>
          </p:sp>
        </mc:Fallback>
      </mc:AlternateContent>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a:extLst>
              <a:ext uri="{FF2B5EF4-FFF2-40B4-BE49-F238E27FC236}">
                <a16:creationId xmlns:a16="http://schemas.microsoft.com/office/drawing/2014/main" id="{B16B630B-6671-4BD5-3D8D-8D328F203C82}"/>
              </a:ext>
            </a:extLst>
          </p:cNvPr>
          <p:cNvSpPr>
            <a:spLocks noGrp="1" noChangeArrowheads="1"/>
          </p:cNvSpPr>
          <p:nvPr>
            <p:ph type="title"/>
          </p:nvPr>
        </p:nvSpPr>
        <p:spPr>
          <a:xfrm>
            <a:off x="1524000" y="157163"/>
            <a:ext cx="9144000" cy="762000"/>
          </a:xfrm>
        </p:spPr>
        <p:txBody>
          <a:bodyPr/>
          <a:lstStyle/>
          <a:p>
            <a:r>
              <a:rPr lang="en-US" altLang="zh-CN">
                <a:latin typeface="Comic Sans MS" panose="030F0702030302020204" pitchFamily="66" charset="0"/>
              </a:rPr>
              <a:t>Decision</a:t>
            </a:r>
            <a:r>
              <a:rPr lang="zh-CN" altLang="en-US">
                <a:latin typeface="Comic Sans MS" panose="030F0702030302020204" pitchFamily="66" charset="0"/>
              </a:rPr>
              <a:t> </a:t>
            </a:r>
            <a:r>
              <a:rPr lang="en-US" altLang="zh-CN">
                <a:latin typeface="Comic Sans MS" panose="030F0702030302020204" pitchFamily="66" charset="0"/>
              </a:rPr>
              <a:t>Tree</a:t>
            </a:r>
            <a:endParaRPr lang="zh-CN" altLang="en-US">
              <a:latin typeface="Comic Sans MS" panose="030F0702030302020204" pitchFamily="66" charset="0"/>
            </a:endParaRPr>
          </a:p>
        </p:txBody>
      </p:sp>
      <p:sp>
        <p:nvSpPr>
          <p:cNvPr id="24578" name="Content Placeholder 2">
            <a:extLst>
              <a:ext uri="{FF2B5EF4-FFF2-40B4-BE49-F238E27FC236}">
                <a16:creationId xmlns:a16="http://schemas.microsoft.com/office/drawing/2014/main" id="{A0F653EE-AA8D-5C12-8A9A-92C1FC952744}"/>
              </a:ext>
            </a:extLst>
          </p:cNvPr>
          <p:cNvSpPr>
            <a:spLocks noGrp="1" noChangeArrowheads="1"/>
          </p:cNvSpPr>
          <p:nvPr>
            <p:ph idx="1"/>
          </p:nvPr>
        </p:nvSpPr>
        <p:spPr>
          <a:xfrm>
            <a:off x="945572" y="1111395"/>
            <a:ext cx="11233248" cy="5351463"/>
          </a:xfrm>
        </p:spPr>
        <p:txBody>
          <a:bodyPr/>
          <a:lstStyle/>
          <a:p>
            <a:pPr algn="just">
              <a:buFont typeface="Wingdings" panose="05000000000000000000" pitchFamily="2" charset="2"/>
              <a:buChar char="n"/>
            </a:pPr>
            <a:r>
              <a:rPr lang="en-US" altLang="zh-CN" sz="2400" dirty="0"/>
              <a:t>Classification process of a decision tree</a:t>
            </a:r>
          </a:p>
          <a:p>
            <a:pPr lvl="1" algn="just">
              <a:buFont typeface="Wingdings" panose="05000000000000000000" pitchFamily="2" charset="2"/>
              <a:buChar char="n"/>
            </a:pPr>
            <a:r>
              <a:rPr lang="en-US" altLang="zh-CN" sz="2000" dirty="0"/>
              <a:t>Question the value of a certain attribute from the root</a:t>
            </a:r>
          </a:p>
          <a:p>
            <a:pPr lvl="2" algn="just">
              <a:buFont typeface="Wingdings" panose="05000000000000000000" pitchFamily="2" charset="2"/>
              <a:buChar char="n"/>
            </a:pPr>
            <a:r>
              <a:rPr lang="en-US" altLang="zh-CN" b="1" dirty="0">
                <a:solidFill>
                  <a:srgbClr val="0070C0"/>
                </a:solidFill>
              </a:rPr>
              <a:t>Color?</a:t>
            </a:r>
          </a:p>
          <a:p>
            <a:pPr lvl="1" algn="just">
              <a:buFont typeface="Wingdings" panose="05000000000000000000" pitchFamily="2" charset="2"/>
              <a:buChar char="n"/>
            </a:pPr>
            <a:r>
              <a:rPr lang="en-US" altLang="zh-CN" sz="2000" dirty="0"/>
              <a:t>Different branches connected to the root correspond to different values of this attribute</a:t>
            </a:r>
          </a:p>
          <a:p>
            <a:pPr lvl="2" algn="just">
              <a:buFont typeface="Wingdings" panose="05000000000000000000" pitchFamily="2" charset="2"/>
              <a:buChar char="n"/>
            </a:pPr>
            <a:r>
              <a:rPr lang="en-US" altLang="zh-CN" b="1" dirty="0">
                <a:solidFill>
                  <a:srgbClr val="FF00FF"/>
                </a:solidFill>
              </a:rPr>
              <a:t>green; yellow; red;</a:t>
            </a:r>
          </a:p>
          <a:p>
            <a:pPr lvl="1" algn="just">
              <a:buFont typeface="Wingdings" panose="05000000000000000000" pitchFamily="2" charset="2"/>
              <a:buChar char="n"/>
            </a:pPr>
            <a:r>
              <a:rPr lang="en-US" altLang="zh-CN" sz="2000" dirty="0"/>
              <a:t>According to different answers, turn to the corresponding branch</a:t>
            </a:r>
          </a:p>
          <a:p>
            <a:pPr lvl="2" algn="just">
              <a:buFont typeface="Wingdings" panose="05000000000000000000" pitchFamily="2" charset="2"/>
              <a:buChar char="n"/>
            </a:pPr>
            <a:r>
              <a:rPr lang="en-US" altLang="zh-CN" b="1" dirty="0">
                <a:solidFill>
                  <a:srgbClr val="008000"/>
                </a:solidFill>
              </a:rPr>
              <a:t>green</a:t>
            </a:r>
          </a:p>
          <a:p>
            <a:pPr lvl="1" algn="just">
              <a:buFont typeface="Wingdings" panose="05000000000000000000" pitchFamily="2" charset="2"/>
              <a:buChar char="n"/>
            </a:pPr>
            <a:r>
              <a:rPr lang="en-US" altLang="zh-CN" sz="2000" dirty="0"/>
              <a:t>Make the same branch decision at the new node</a:t>
            </a:r>
          </a:p>
          <a:p>
            <a:pPr lvl="2" algn="just">
              <a:buFont typeface="Wingdings" panose="05000000000000000000" pitchFamily="2" charset="2"/>
              <a:buChar char="n"/>
            </a:pPr>
            <a:r>
              <a:rPr lang="en-US" altLang="zh-CN" b="1" dirty="0">
                <a:solidFill>
                  <a:srgbClr val="0070C0"/>
                </a:solidFill>
              </a:rPr>
              <a:t>Size? </a:t>
            </a:r>
            <a:r>
              <a:rPr lang="en-US" altLang="zh-CN" dirty="0"/>
              <a:t>– </a:t>
            </a:r>
            <a:r>
              <a:rPr lang="en-US" altLang="zh-CN" b="1" dirty="0">
                <a:solidFill>
                  <a:srgbClr val="008000"/>
                </a:solidFill>
              </a:rPr>
              <a:t>big</a:t>
            </a:r>
            <a:r>
              <a:rPr lang="en-US" altLang="zh-CN" dirty="0"/>
              <a:t>.</a:t>
            </a:r>
          </a:p>
          <a:p>
            <a:pPr lvl="1" algn="just">
              <a:buFont typeface="Wingdings" panose="05000000000000000000" pitchFamily="2" charset="2"/>
              <a:buChar char="n"/>
            </a:pPr>
            <a:r>
              <a:rPr lang="en-US" altLang="zh-CN" sz="2000" dirty="0"/>
              <a:t>This process continues until reaching a leaf node, then outputs the leaf node’s category tag</a:t>
            </a:r>
          </a:p>
          <a:p>
            <a:pPr lvl="2" algn="just">
              <a:buFont typeface="Wingdings" panose="05000000000000000000" pitchFamily="2" charset="2"/>
              <a:buChar char="n"/>
            </a:pPr>
            <a:r>
              <a:rPr lang="en-US" altLang="zh-CN" b="1" dirty="0">
                <a:solidFill>
                  <a:srgbClr val="FF0000"/>
                </a:solidFill>
              </a:rPr>
              <a:t>Watermelon</a:t>
            </a:r>
            <a:endParaRPr lang="zh-CN" altLang="en-US" b="1" dirty="0">
              <a:solidFill>
                <a:srgbClr val="FF0000"/>
              </a:solidFill>
            </a:endParaRPr>
          </a:p>
        </p:txBody>
      </p:sp>
      <p:sp>
        <p:nvSpPr>
          <p:cNvPr id="24579" name="Footer Placeholder 3">
            <a:extLst>
              <a:ext uri="{FF2B5EF4-FFF2-40B4-BE49-F238E27FC236}">
                <a16:creationId xmlns:a16="http://schemas.microsoft.com/office/drawing/2014/main" id="{2489F16A-B98E-6FCF-0903-ED6F64A704EF}"/>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en-US" altLang="zh-CN"/>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a:extLst>
              <a:ext uri="{FF2B5EF4-FFF2-40B4-BE49-F238E27FC236}">
                <a16:creationId xmlns:a16="http://schemas.microsoft.com/office/drawing/2014/main" id="{FECD4F29-1081-825B-CADC-349288E7FAB3}"/>
              </a:ext>
            </a:extLst>
          </p:cNvPr>
          <p:cNvSpPr>
            <a:spLocks noGrp="1" noChangeArrowheads="1"/>
          </p:cNvSpPr>
          <p:nvPr>
            <p:ph type="title"/>
          </p:nvPr>
        </p:nvSpPr>
        <p:spPr/>
        <p:txBody>
          <a:bodyPr/>
          <a:lstStyle/>
          <a:p>
            <a:r>
              <a:rPr lang="en-US" altLang="zh-CN">
                <a:latin typeface="Comic Sans MS" panose="030F0702030302020204" pitchFamily="66" charset="0"/>
              </a:rPr>
              <a:t>Square error criterion</a:t>
            </a:r>
            <a:endParaRPr lang="zh-CN" altLang="en-US">
              <a:latin typeface="Comic Sans MS" panose="030F0702030302020204" pitchFamily="66" charset="0"/>
            </a:endParaRPr>
          </a:p>
        </p:txBody>
      </p:sp>
      <p:sp>
        <p:nvSpPr>
          <p:cNvPr id="76802" name="Rectangle 3">
            <a:extLst>
              <a:ext uri="{FF2B5EF4-FFF2-40B4-BE49-F238E27FC236}">
                <a16:creationId xmlns:a16="http://schemas.microsoft.com/office/drawing/2014/main" id="{9FA13833-3C09-F874-368D-D6C9E84AF29C}"/>
              </a:ext>
            </a:extLst>
          </p:cNvPr>
          <p:cNvSpPr>
            <a:spLocks noGrp="1" noChangeArrowheads="1"/>
          </p:cNvSpPr>
          <p:nvPr>
            <p:ph idx="1"/>
          </p:nvPr>
        </p:nvSpPr>
        <p:spPr/>
        <p:txBody>
          <a:bodyPr/>
          <a:lstStyle/>
          <a:p>
            <a:pPr>
              <a:buFont typeface="Wingdings" panose="05000000000000000000" pitchFamily="2" charset="2"/>
              <a:buChar char="n"/>
            </a:pPr>
            <a:r>
              <a:rPr lang="en-US" altLang="zh-CN" dirty="0"/>
              <a:t>Possible problems with using</a:t>
            </a:r>
            <a:r>
              <a:rPr lang="en-US" altLang="zh-CN" b="1" dirty="0">
                <a:solidFill>
                  <a:srgbClr val="990000"/>
                </a:solidFill>
              </a:rPr>
              <a:t> square error criterion</a:t>
            </a:r>
            <a:endParaRPr lang="zh-CN" altLang="en-US" dirty="0"/>
          </a:p>
          <a:p>
            <a:pPr lvl="1">
              <a:buFont typeface="Wingdings" panose="05000000000000000000" pitchFamily="2" charset="2"/>
              <a:buChar char="n"/>
            </a:pPr>
            <a:r>
              <a:rPr lang="en-US" altLang="zh-CN" dirty="0"/>
              <a:t>When there is a large difference in the number of samples contained in different clusters, splitting a large cluster may result in a smaller sum of squared errors</a:t>
            </a:r>
            <a:endParaRPr lang="zh-CN" altLang="en-US" dirty="0"/>
          </a:p>
        </p:txBody>
      </p:sp>
      <p:pic>
        <p:nvPicPr>
          <p:cNvPr id="76803" name="Picture 4">
            <a:extLst>
              <a:ext uri="{FF2B5EF4-FFF2-40B4-BE49-F238E27FC236}">
                <a16:creationId xmlns:a16="http://schemas.microsoft.com/office/drawing/2014/main" id="{05A942C1-1EFA-220F-7E6A-E4D237EEEF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7477" y="3128962"/>
            <a:ext cx="4437045" cy="334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a:extLst>
              <a:ext uri="{FF2B5EF4-FFF2-40B4-BE49-F238E27FC236}">
                <a16:creationId xmlns:a16="http://schemas.microsoft.com/office/drawing/2014/main" id="{4622AEB3-FD63-E5EC-5742-3FD3635438E5}"/>
              </a:ext>
            </a:extLst>
          </p:cNvPr>
          <p:cNvSpPr>
            <a:spLocks noGrp="1" noChangeArrowheads="1"/>
          </p:cNvSpPr>
          <p:nvPr>
            <p:ph type="title"/>
          </p:nvPr>
        </p:nvSpPr>
        <p:spPr/>
        <p:txBody>
          <a:bodyPr/>
          <a:lstStyle/>
          <a:p>
            <a:r>
              <a:rPr lang="en-US" altLang="zh-CN">
                <a:latin typeface="Comic Sans MS" panose="030F0702030302020204" pitchFamily="66" charset="0"/>
              </a:rPr>
              <a:t>Minimum variance criterion</a:t>
            </a:r>
            <a:endParaRPr lang="zh-CN" altLang="en-US">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77826" name="Rectangle 3">
                <a:extLst>
                  <a:ext uri="{FF2B5EF4-FFF2-40B4-BE49-F238E27FC236}">
                    <a16:creationId xmlns:a16="http://schemas.microsoft.com/office/drawing/2014/main" id="{BE1617DC-7986-9228-DBAA-BADDB8282355}"/>
                  </a:ext>
                </a:extLst>
              </p:cNvPr>
              <p:cNvSpPr>
                <a:spLocks noGrp="1" noChangeArrowheads="1"/>
              </p:cNvSpPr>
              <p:nvPr>
                <p:ph idx="1"/>
              </p:nvPr>
            </p:nvSpPr>
            <p:spPr/>
            <p:txBody>
              <a:bodyPr/>
              <a:lstStyle/>
              <a:p>
                <a:pPr>
                  <a:buFont typeface="Wingdings" panose="05000000000000000000" pitchFamily="2" charset="2"/>
                  <a:buChar char="n"/>
                </a:pPr>
                <a:r>
                  <a:rPr lang="en-US" altLang="zh-CN" sz="2400" dirty="0"/>
                  <a:t>Because the square of errors criterion metric the variance from the sample point to the cluster mean, it is one of the minimum variance criteria</a:t>
                </a:r>
                <a:endParaRPr lang="zh-CN" altLang="en-US" sz="2400" dirty="0"/>
              </a:p>
              <a:p>
                <a:pPr>
                  <a:buFont typeface="Wingdings" panose="05000000000000000000" pitchFamily="2" charset="2"/>
                  <a:buChar char="n"/>
                </a:pPr>
                <a:r>
                  <a:rPr lang="en-US" altLang="zh-CN" sz="2400" dirty="0"/>
                  <a:t>Form equivalent to error squared sum rule</a:t>
                </a:r>
                <a:endParaRPr lang="zh-CN" altLang="en-US" sz="2400" dirty="0"/>
              </a:p>
              <a:p>
                <a:pPr marL="457200" lvl="1" indent="0">
                  <a:buNone/>
                </a:pP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𝐽</m:t>
                        </m:r>
                      </m:e>
                      <m:sub>
                        <m:r>
                          <a:rPr lang="en-US" altLang="zh-CN" b="0" i="1" smtClean="0">
                            <a:latin typeface="Cambria Math" panose="02040503050406030204" pitchFamily="18" charset="0"/>
                          </a:rPr>
                          <m:t>𝑒</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𝑐</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𝑖</m:t>
                            </m:r>
                          </m:sub>
                        </m:sSub>
                      </m:e>
                    </m:nary>
                    <m:acc>
                      <m:accPr>
                        <m:chr m:val="̅"/>
                        <m:ctrlPr>
                          <a:rPr lang="en-US" altLang="zh-CN"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e>
                    </m:acc>
                  </m:oMath>
                </a14:m>
                <a:r>
                  <a:rPr lang="zh-CN" altLang="en-US" dirty="0"/>
                  <a:t>  </a:t>
                </a:r>
                <a:r>
                  <a:rPr lang="en-US" altLang="zh-CN" dirty="0"/>
                  <a:t>where  </a:t>
                </a:r>
                <a14:m>
                  <m:oMath xmlns:m="http://schemas.openxmlformats.org/officeDocument/2006/math">
                    <m:acc>
                      <m:accPr>
                        <m:chr m:val="̅"/>
                        <m:ctrlPr>
                          <a:rPr lang="en-US" altLang="zh-CN"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e>
                    </m:ac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2</m:t>
                            </m:r>
                          </m:sup>
                        </m:sSubSup>
                      </m:den>
                    </m:f>
                    <m:nary>
                      <m:naryPr>
                        <m:chr m:val="∑"/>
                        <m:supHide m:val="on"/>
                        <m:ctrlPr>
                          <a:rPr lang="en-US" altLang="zh-CN" b="0" i="1" smtClean="0">
                            <a:latin typeface="Cambria Math" panose="02040503050406030204" pitchFamily="18" charset="0"/>
                          </a:rPr>
                        </m:ctrlPr>
                      </m:naryPr>
                      <m:sub>
                        <m:r>
                          <m:rPr>
                            <m:brk m:alnAt="7"/>
                          </m:rPr>
                          <a:rPr lang="en-US" altLang="zh-CN" b="1" i="0" smtClean="0">
                            <a:latin typeface="Cambria Math" panose="02040503050406030204" pitchFamily="18" charset="0"/>
                          </a:rPr>
                          <m:t>𝐱</m:t>
                        </m:r>
                        <m:r>
                          <m:rPr>
                            <m:brk m:alnAt="7"/>
                          </m:rP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𝐷</m:t>
                            </m:r>
                          </m:e>
                          <m:sub>
                            <m:r>
                              <a:rPr lang="en-US" altLang="zh-CN" b="0" i="1" smtClean="0">
                                <a:latin typeface="Cambria Math" panose="02040503050406030204" pitchFamily="18" charset="0"/>
                                <a:ea typeface="Cambria Math" panose="02040503050406030204" pitchFamily="18" charset="0"/>
                              </a:rPr>
                              <m:t>𝑖</m:t>
                            </m:r>
                          </m:sub>
                        </m:sSub>
                      </m:sub>
                      <m:sup/>
                      <m:e>
                        <m:nary>
                          <m:naryPr>
                            <m:chr m:val="∑"/>
                            <m:supHide m:val="on"/>
                            <m:ctrlPr>
                              <a:rPr lang="en-US" altLang="zh-CN" b="0" i="1" smtClean="0">
                                <a:latin typeface="Cambria Math" panose="02040503050406030204" pitchFamily="18" charset="0"/>
                                <a:ea typeface="Cambria Math" panose="02040503050406030204" pitchFamily="18" charset="0"/>
                              </a:rPr>
                            </m:ctrlPr>
                          </m:naryPr>
                          <m:sub>
                            <m:r>
                              <m:rPr>
                                <m:brk m:alnAt="7"/>
                              </m:rPr>
                              <a:rPr lang="en-US" altLang="zh-CN" b="1" i="0" smtClean="0">
                                <a:latin typeface="Cambria Math" panose="02040503050406030204" pitchFamily="18" charset="0"/>
                              </a:rPr>
                              <m:t>𝐱</m:t>
                            </m:r>
                            <m:r>
                              <a:rPr lang="en-US" altLang="zh-CN" b="1" i="0" smtClean="0">
                                <a:latin typeface="Cambria Math" panose="02040503050406030204" pitchFamily="18" charset="0"/>
                              </a:rPr>
                              <m:t>′</m:t>
                            </m:r>
                            <m:r>
                              <m:rPr>
                                <m:brk m:alnAt="7"/>
                              </m:rP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𝐷</m:t>
                                </m:r>
                              </m:e>
                              <m:sub>
                                <m:r>
                                  <a:rPr lang="en-US" altLang="zh-CN" b="0" i="1" smtClean="0">
                                    <a:latin typeface="Cambria Math" panose="02040503050406030204" pitchFamily="18" charset="0"/>
                                    <a:ea typeface="Cambria Math" panose="02040503050406030204" pitchFamily="18" charset="0"/>
                                  </a:rPr>
                                  <m:t>𝑖</m:t>
                                </m:r>
                              </m:sub>
                            </m:sSub>
                          </m:sub>
                          <m:sup/>
                          <m:e>
                            <m:sSup>
                              <m:sSupPr>
                                <m:ctrlPr>
                                  <a:rPr lang="en-US" altLang="zh-CN" b="0" i="1" smtClean="0">
                                    <a:latin typeface="Cambria Math" panose="02040503050406030204" pitchFamily="18" charset="0"/>
                                    <a:ea typeface="Cambria Math" panose="02040503050406030204" pitchFamily="18" charset="0"/>
                                  </a:rPr>
                                </m:ctrlPr>
                              </m:sSupPr>
                              <m:e>
                                <m:d>
                                  <m:dPr>
                                    <m:begChr m:val="‖"/>
                                    <m:endChr m:val="‖"/>
                                    <m:ctrlPr>
                                      <a:rPr lang="en-US" altLang="zh-CN" b="0" i="1" smtClean="0">
                                        <a:latin typeface="Cambria Math" panose="02040503050406030204" pitchFamily="18" charset="0"/>
                                        <a:ea typeface="Cambria Math" panose="02040503050406030204" pitchFamily="18" charset="0"/>
                                      </a:rPr>
                                    </m:ctrlPr>
                                  </m:dPr>
                                  <m:e>
                                    <m:r>
                                      <m:rPr>
                                        <m:brk m:alnAt="7"/>
                                      </m:rPr>
                                      <a:rPr lang="en-US" altLang="zh-CN" b="1" i="0" smtClean="0">
                                        <a:latin typeface="Cambria Math" panose="02040503050406030204" pitchFamily="18" charset="0"/>
                                      </a:rPr>
                                      <m:t>𝐱</m:t>
                                    </m:r>
                                    <m:r>
                                      <m:rPr>
                                        <m:brk m:alnAt="7"/>
                                      </m:rPr>
                                      <a:rPr lang="en-US" altLang="zh-CN" b="0" i="1" smtClean="0">
                                        <a:latin typeface="Cambria Math" panose="02040503050406030204" pitchFamily="18" charset="0"/>
                                      </a:rPr>
                                      <m:t>−</m:t>
                                    </m:r>
                                    <m:r>
                                      <m:rPr>
                                        <m:brk m:alnAt="7"/>
                                      </m:rPr>
                                      <a:rPr lang="en-US" altLang="zh-CN" b="1" i="0" smtClean="0">
                                        <a:latin typeface="Cambria Math" panose="02040503050406030204" pitchFamily="18" charset="0"/>
                                      </a:rPr>
                                      <m:t>𝐱</m:t>
                                    </m:r>
                                    <m:r>
                                      <m:rPr>
                                        <m:brk m:alnAt="7"/>
                                      </m:rPr>
                                      <a:rPr lang="en-US" altLang="zh-CN" b="0" i="1" smtClean="0">
                                        <a:latin typeface="Cambria Math" panose="02040503050406030204" pitchFamily="18" charset="0"/>
                                      </a:rPr>
                                      <m:t>′</m:t>
                                    </m:r>
                                  </m:e>
                                </m:d>
                              </m:e>
                              <m:sup>
                                <m:r>
                                  <a:rPr lang="en-US" altLang="zh-CN" b="0" i="1" smtClean="0">
                                    <a:latin typeface="Cambria Math" panose="02040503050406030204" pitchFamily="18" charset="0"/>
                                    <a:ea typeface="Cambria Math" panose="02040503050406030204" pitchFamily="18" charset="0"/>
                                  </a:rPr>
                                  <m:t>2</m:t>
                                </m:r>
                              </m:sup>
                            </m:sSup>
                          </m:e>
                        </m:nary>
                      </m:e>
                    </m:nary>
                  </m:oMath>
                </a14:m>
                <a:endParaRPr lang="zh-CN" altLang="en-US" dirty="0"/>
              </a:p>
              <a:p>
                <a:pPr lvl="1">
                  <a:buFontTx/>
                  <a:buNone/>
                </a:pPr>
                <a:r>
                  <a:rPr lang="en-US" altLang="zh-CN" sz="2000" dirty="0"/>
                  <a:t>where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𝑛</m:t>
                        </m:r>
                      </m:e>
                      <m:sub>
                        <m:r>
                          <a:rPr lang="en-US" altLang="zh-CN" sz="2400" b="0" i="1" smtClean="0">
                            <a:latin typeface="Cambria Math" panose="02040503050406030204" pitchFamily="18" charset="0"/>
                          </a:rPr>
                          <m:t>𝑖</m:t>
                        </m:r>
                      </m:sub>
                    </m:sSub>
                  </m:oMath>
                </a14:m>
                <a:r>
                  <a:rPr lang="en-US" altLang="zh-CN" sz="2000" dirty="0"/>
                  <a:t> is the number of samples in the </a:t>
                </a:r>
                <a:r>
                  <a:rPr lang="en-US" altLang="zh-CN" sz="2000" i="1" dirty="0" err="1">
                    <a:latin typeface="Times New Roman" panose="02020603050405020304" pitchFamily="18" charset="0"/>
                    <a:cs typeface="Times New Roman" panose="02020603050405020304" pitchFamily="18" charset="0"/>
                  </a:rPr>
                  <a:t>i</a:t>
                </a:r>
                <a:r>
                  <a:rPr lang="en-US" altLang="zh-CN" sz="2000" dirty="0" err="1"/>
                  <a:t>-th</a:t>
                </a:r>
                <a:r>
                  <a:rPr lang="en-US" altLang="zh-CN" sz="2000" dirty="0"/>
                  <a:t> cluster</a:t>
                </a:r>
                <a:endParaRPr lang="zh-CN" altLang="en-US" sz="2000" dirty="0"/>
              </a:p>
              <a:p>
                <a:pPr>
                  <a:buFont typeface="Wingdings" panose="05000000000000000000" pitchFamily="2" charset="2"/>
                  <a:buChar char="n"/>
                </a:pPr>
                <a:r>
                  <a:rPr lang="en-US" altLang="zh-CN" sz="2400" dirty="0"/>
                  <a:t>General form of minimum variance criterion</a:t>
                </a:r>
                <a:endParaRPr lang="zh-CN" altLang="en-US" sz="2400" dirty="0"/>
              </a:p>
              <a:p>
                <a:pPr marL="457200" lvl="1" indent="0">
                  <a:buNone/>
                </a:pP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𝐽</m:t>
                        </m:r>
                      </m:e>
                      <m:sub>
                        <m:r>
                          <a:rPr lang="en-US" altLang="zh-CN" b="0" i="1" smtClean="0">
                            <a:latin typeface="Cambria Math" panose="02040503050406030204" pitchFamily="18" charset="0"/>
                          </a:rPr>
                          <m:t>𝑒</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𝑐</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𝑖</m:t>
                            </m:r>
                          </m:sub>
                        </m:sSub>
                      </m:e>
                    </m:nary>
                    <m:acc>
                      <m:accPr>
                        <m:chr m:val="̅"/>
                        <m:ctrlPr>
                          <a:rPr lang="en-US" altLang="zh-CN"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e>
                    </m:acc>
                  </m:oMath>
                </a14:m>
                <a:r>
                  <a:rPr lang="zh-CN" altLang="en-US" dirty="0"/>
                  <a:t>  </a:t>
                </a:r>
                <a:r>
                  <a:rPr lang="en-US" altLang="zh-CN" dirty="0"/>
                  <a:t>where  </a:t>
                </a:r>
                <a14:m>
                  <m:oMath xmlns:m="http://schemas.openxmlformats.org/officeDocument/2006/math">
                    <m:acc>
                      <m:accPr>
                        <m:chr m:val="̅"/>
                        <m:ctrlPr>
                          <a:rPr lang="en-US" altLang="zh-CN"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e>
                    </m:ac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2</m:t>
                            </m:r>
                          </m:sup>
                        </m:sSubSup>
                      </m:den>
                    </m:f>
                    <m:nary>
                      <m:naryPr>
                        <m:chr m:val="∑"/>
                        <m:supHide m:val="on"/>
                        <m:ctrlPr>
                          <a:rPr lang="en-US" altLang="zh-CN" b="0" i="1" smtClean="0">
                            <a:latin typeface="Cambria Math" panose="02040503050406030204" pitchFamily="18" charset="0"/>
                          </a:rPr>
                        </m:ctrlPr>
                      </m:naryPr>
                      <m:sub>
                        <m:r>
                          <m:rPr>
                            <m:brk m:alnAt="7"/>
                          </m:rPr>
                          <a:rPr lang="en-US" altLang="zh-CN" b="1" i="0" smtClean="0">
                            <a:latin typeface="Cambria Math" panose="02040503050406030204" pitchFamily="18" charset="0"/>
                          </a:rPr>
                          <m:t>𝐱</m:t>
                        </m:r>
                        <m:r>
                          <m:rPr>
                            <m:brk m:alnAt="7"/>
                          </m:rP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𝐷</m:t>
                            </m:r>
                          </m:e>
                          <m:sub>
                            <m:r>
                              <a:rPr lang="en-US" altLang="zh-CN" b="0" i="1" smtClean="0">
                                <a:latin typeface="Cambria Math" panose="02040503050406030204" pitchFamily="18" charset="0"/>
                                <a:ea typeface="Cambria Math" panose="02040503050406030204" pitchFamily="18" charset="0"/>
                              </a:rPr>
                              <m:t>𝑖</m:t>
                            </m:r>
                          </m:sub>
                        </m:sSub>
                      </m:sub>
                      <m:sup/>
                      <m:e>
                        <m:nary>
                          <m:naryPr>
                            <m:chr m:val="∑"/>
                            <m:supHide m:val="on"/>
                            <m:ctrlPr>
                              <a:rPr lang="en-US" altLang="zh-CN" b="0" i="1" smtClean="0">
                                <a:latin typeface="Cambria Math" panose="02040503050406030204" pitchFamily="18" charset="0"/>
                                <a:ea typeface="Cambria Math" panose="02040503050406030204" pitchFamily="18" charset="0"/>
                              </a:rPr>
                            </m:ctrlPr>
                          </m:naryPr>
                          <m:sub>
                            <m:r>
                              <m:rPr>
                                <m:brk m:alnAt="7"/>
                              </m:rPr>
                              <a:rPr lang="en-US" altLang="zh-CN" b="1" i="0" smtClean="0">
                                <a:latin typeface="Cambria Math" panose="02040503050406030204" pitchFamily="18" charset="0"/>
                              </a:rPr>
                              <m:t>𝐱</m:t>
                            </m:r>
                            <m:r>
                              <a:rPr lang="en-US" altLang="zh-CN" b="1" i="0" smtClean="0">
                                <a:latin typeface="Cambria Math" panose="02040503050406030204" pitchFamily="18" charset="0"/>
                              </a:rPr>
                              <m:t>′</m:t>
                            </m:r>
                            <m:r>
                              <m:rPr>
                                <m:brk m:alnAt="7"/>
                              </m:rP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𝐷</m:t>
                                </m:r>
                              </m:e>
                              <m:sub>
                                <m:r>
                                  <a:rPr lang="en-US" altLang="zh-CN" b="0" i="1" smtClean="0">
                                    <a:latin typeface="Cambria Math" panose="02040503050406030204" pitchFamily="18" charset="0"/>
                                    <a:ea typeface="Cambria Math" panose="02040503050406030204" pitchFamily="18" charset="0"/>
                                  </a:rPr>
                                  <m:t>𝑖</m:t>
                                </m:r>
                              </m:sub>
                            </m:sSub>
                          </m:sub>
                          <m:sup/>
                          <m:e>
                            <m:r>
                              <a:rPr lang="en-US" altLang="zh-CN" b="0" i="1" smtClean="0">
                                <a:latin typeface="Cambria Math" panose="02040503050406030204" pitchFamily="18" charset="0"/>
                                <a:ea typeface="Cambria Math" panose="02040503050406030204" pitchFamily="18" charset="0"/>
                              </a:rPr>
                              <m:t>𝑠</m:t>
                            </m:r>
                            <m:r>
                              <a:rPr lang="en-US" altLang="zh-CN" b="0" i="1" smtClean="0">
                                <a:latin typeface="Cambria Math" panose="02040503050406030204" pitchFamily="18" charset="0"/>
                                <a:ea typeface="Cambria Math" panose="02040503050406030204" pitchFamily="18" charset="0"/>
                              </a:rPr>
                              <m:t>(</m:t>
                            </m:r>
                            <m:r>
                              <m:rPr>
                                <m:brk m:alnAt="7"/>
                              </m:rPr>
                              <a:rPr lang="en-US" altLang="zh-CN" b="1" i="0" smtClean="0">
                                <a:latin typeface="Cambria Math" panose="02040503050406030204" pitchFamily="18" charset="0"/>
                              </a:rPr>
                              <m:t>𝐱</m:t>
                            </m:r>
                            <m:r>
                              <m:rPr>
                                <m:brk m:alnAt="7"/>
                              </m:rPr>
                              <a:rPr lang="en-US" altLang="zh-CN" b="0" i="1" smtClean="0">
                                <a:latin typeface="Cambria Math" panose="02040503050406030204" pitchFamily="18" charset="0"/>
                              </a:rPr>
                              <m:t>,</m:t>
                            </m:r>
                            <m:r>
                              <m:rPr>
                                <m:brk m:alnAt="7"/>
                              </m:rPr>
                              <a:rPr lang="en-US" altLang="zh-CN" b="1" i="0" smtClean="0">
                                <a:latin typeface="Cambria Math" panose="02040503050406030204" pitchFamily="18" charset="0"/>
                              </a:rPr>
                              <m:t>𝐱</m:t>
                            </m:r>
                            <m:r>
                              <m:rPr>
                                <m:brk m:alnAt="7"/>
                              </m:rP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e>
                        </m:nary>
                      </m:e>
                    </m:nary>
                  </m:oMath>
                </a14:m>
                <a:endParaRPr lang="zh-CN" altLang="en-US" dirty="0"/>
              </a:p>
              <a:p>
                <a:pPr lvl="1">
                  <a:buFontTx/>
                  <a:buNone/>
                </a:pPr>
                <a:r>
                  <a:rPr lang="zh-CN" altLang="en-US" dirty="0"/>
                  <a:t>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𝑠</m:t>
                    </m:r>
                    <m:r>
                      <a:rPr lang="en-US" altLang="zh-CN" b="0" i="1" smtClean="0">
                        <a:latin typeface="Cambria Math" panose="02040503050406030204" pitchFamily="18" charset="0"/>
                        <a:ea typeface="Cambria Math" panose="02040503050406030204" pitchFamily="18" charset="0"/>
                      </a:rPr>
                      <m:t>(</m:t>
                    </m:r>
                    <m:r>
                      <m:rPr>
                        <m:brk m:alnAt="7"/>
                      </m:rPr>
                      <a:rPr lang="en-US" altLang="zh-CN" b="1" i="0" smtClean="0">
                        <a:latin typeface="Cambria Math" panose="02040503050406030204" pitchFamily="18" charset="0"/>
                      </a:rPr>
                      <m:t>𝐱</m:t>
                    </m:r>
                    <m:r>
                      <m:rPr>
                        <m:brk m:alnAt="7"/>
                      </m:rPr>
                      <a:rPr lang="en-US" altLang="zh-CN" b="0" i="1" smtClean="0">
                        <a:latin typeface="Cambria Math" panose="02040503050406030204" pitchFamily="18" charset="0"/>
                      </a:rPr>
                      <m:t>,</m:t>
                    </m:r>
                    <m:r>
                      <m:rPr>
                        <m:brk m:alnAt="7"/>
                      </m:rPr>
                      <a:rPr lang="en-US" altLang="zh-CN" b="1" i="0" smtClean="0">
                        <a:latin typeface="Cambria Math" panose="02040503050406030204" pitchFamily="18" charset="0"/>
                      </a:rPr>
                      <m:t>𝐱</m:t>
                    </m:r>
                    <m:r>
                      <m:rPr>
                        <m:brk m:alnAt="7"/>
                      </m:rP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 </m:t>
                    </m:r>
                  </m:oMath>
                </a14:m>
                <a:r>
                  <a:rPr lang="en-US" altLang="zh-CN" dirty="0"/>
                  <a:t> is a similarity function</a:t>
                </a:r>
                <a:endParaRPr lang="zh-CN" altLang="en-US" dirty="0"/>
              </a:p>
            </p:txBody>
          </p:sp>
        </mc:Choice>
        <mc:Fallback xmlns="">
          <p:sp>
            <p:nvSpPr>
              <p:cNvPr id="77826" name="Rectangle 3">
                <a:extLst>
                  <a:ext uri="{FF2B5EF4-FFF2-40B4-BE49-F238E27FC236}">
                    <a16:creationId xmlns:a16="http://schemas.microsoft.com/office/drawing/2014/main" id="{BE1617DC-7986-9228-DBAA-BADDB8282355}"/>
                  </a:ext>
                </a:extLst>
              </p:cNvPr>
              <p:cNvSpPr>
                <a:spLocks noGrp="1" noRot="1" noChangeAspect="1" noMove="1" noResize="1" noEditPoints="1" noAdjustHandles="1" noChangeArrowheads="1" noChangeShapeType="1" noTextEdit="1"/>
              </p:cNvSpPr>
              <p:nvPr>
                <p:ph idx="1"/>
              </p:nvPr>
            </p:nvSpPr>
            <p:spPr>
              <a:blipFill>
                <a:blip r:embed="rId2"/>
                <a:stretch>
                  <a:fillRect l="-773" t="-797"/>
                </a:stretch>
              </a:blipFill>
            </p:spPr>
            <p:txBody>
              <a:bodyPr/>
              <a:lstStyle/>
              <a:p>
                <a:r>
                  <a:rPr lang="zh-CN" altLang="en-US">
                    <a:noFill/>
                  </a:rPr>
                  <a:t> </a:t>
                </a:r>
              </a:p>
            </p:txBody>
          </p:sp>
        </mc:Fallback>
      </mc:AlternateContent>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id="{18D96F1D-E1D9-7776-054B-E07D5395E5B8}"/>
              </a:ext>
            </a:extLst>
          </p:cNvPr>
          <p:cNvSpPr>
            <a:spLocks noGrp="1" noChangeArrowheads="1"/>
          </p:cNvSpPr>
          <p:nvPr>
            <p:ph type="title"/>
          </p:nvPr>
        </p:nvSpPr>
        <p:spPr/>
        <p:txBody>
          <a:bodyPr/>
          <a:lstStyle/>
          <a:p>
            <a:r>
              <a:rPr lang="en-US" altLang="zh-CN">
                <a:latin typeface="Comic Sans MS" panose="030F0702030302020204" pitchFamily="66" charset="0"/>
              </a:rPr>
              <a:t>Dispersion Criteria</a:t>
            </a:r>
            <a:endParaRPr lang="zh-CN" altLang="en-US">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78850" name="Rectangle 3">
                <a:extLst>
                  <a:ext uri="{FF2B5EF4-FFF2-40B4-BE49-F238E27FC236}">
                    <a16:creationId xmlns:a16="http://schemas.microsoft.com/office/drawing/2014/main" id="{7DC68EEC-CF90-A6F9-69FC-B450E71B8BCE}"/>
                  </a:ext>
                </a:extLst>
              </p:cNvPr>
              <p:cNvSpPr>
                <a:spLocks noGrp="1" noChangeArrowheads="1"/>
              </p:cNvSpPr>
              <p:nvPr>
                <p:ph idx="1"/>
              </p:nvPr>
            </p:nvSpPr>
            <p:spPr/>
            <p:txBody>
              <a:bodyPr/>
              <a:lstStyle/>
              <a:p>
                <a:pPr>
                  <a:buFont typeface="Wingdings" panose="05000000000000000000" pitchFamily="2" charset="2"/>
                  <a:buChar char="n"/>
                </a:pPr>
                <a:r>
                  <a:rPr lang="en-US" altLang="zh-CN" dirty="0"/>
                  <a:t>Mean Vector</a:t>
                </a:r>
                <a:endParaRPr lang="zh-CN" altLang="en-US" dirty="0"/>
              </a:p>
              <a:p>
                <a:pPr lvl="1">
                  <a:buFont typeface="Wingdings" panose="05000000000000000000" pitchFamily="2" charset="2"/>
                  <a:buChar char="n"/>
                </a:pPr>
                <a:r>
                  <a:rPr lang="en-US" altLang="zh-CN" dirty="0"/>
                  <a:t>Mean Vector of the </a:t>
                </a:r>
                <a:r>
                  <a:rPr lang="en-US" altLang="zh-CN" dirty="0" err="1"/>
                  <a:t>i-th</a:t>
                </a:r>
                <a:r>
                  <a:rPr lang="en-US" altLang="zh-CN" dirty="0"/>
                  <a:t> Cluster</a:t>
                </a:r>
                <a:endParaRPr lang="zh-CN" altLang="en-US" dirty="0"/>
              </a:p>
              <a:p>
                <a:pPr marL="457200" lvl="1"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0" smtClean="0">
                              <a:latin typeface="Cambria Math" panose="02040503050406030204" pitchFamily="18" charset="0"/>
                            </a:rPr>
                            <m:t>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𝑖</m:t>
                              </m:r>
                            </m:sub>
                          </m:sSub>
                        </m:den>
                      </m:f>
                      <m:nary>
                        <m:naryPr>
                          <m:chr m:val="∑"/>
                          <m:supHide m:val="on"/>
                          <m:ctrlPr>
                            <a:rPr lang="en-US" altLang="zh-CN" b="0" i="1" smtClean="0">
                              <a:latin typeface="Cambria Math" panose="02040503050406030204" pitchFamily="18" charset="0"/>
                            </a:rPr>
                          </m:ctrlPr>
                        </m:naryPr>
                        <m:sub>
                          <m:r>
                            <m:rPr>
                              <m:brk m:alnAt="7"/>
                            </m:rPr>
                            <a:rPr lang="en-US" altLang="zh-CN" b="1" i="0" smtClean="0">
                              <a:latin typeface="Cambria Math" panose="02040503050406030204" pitchFamily="18" charset="0"/>
                            </a:rPr>
                            <m:t>𝐱</m:t>
                          </m:r>
                          <m:r>
                            <m:rPr>
                              <m:brk m:alnAt="7"/>
                            </m:rP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𝐷</m:t>
                              </m:r>
                            </m:e>
                            <m:sub>
                              <m:r>
                                <a:rPr lang="en-US" altLang="zh-CN" b="0" i="1" smtClean="0">
                                  <a:latin typeface="Cambria Math" panose="02040503050406030204" pitchFamily="18" charset="0"/>
                                  <a:ea typeface="Cambria Math" panose="02040503050406030204" pitchFamily="18" charset="0"/>
                                </a:rPr>
                                <m:t>𝑖</m:t>
                              </m:r>
                            </m:sub>
                          </m:sSub>
                        </m:sub>
                        <m:sup/>
                        <m:e>
                          <m:r>
                            <m:rPr>
                              <m:brk m:alnAt="7"/>
                            </m:rPr>
                            <a:rPr lang="en-US" altLang="zh-CN" b="1" i="0" smtClean="0">
                              <a:latin typeface="Cambria Math" panose="02040503050406030204" pitchFamily="18" charset="0"/>
                            </a:rPr>
                            <m:t>𝐱</m:t>
                          </m:r>
                        </m:e>
                      </m:nary>
                    </m:oMath>
                  </m:oMathPara>
                </a14:m>
                <a:endParaRPr lang="zh-CN" altLang="en-US" dirty="0"/>
              </a:p>
              <a:p>
                <a:pPr lvl="1">
                  <a:buFont typeface="Wingdings" panose="05000000000000000000" pitchFamily="2" charset="2"/>
                  <a:buChar char="n"/>
                </a:pPr>
                <a:r>
                  <a:rPr lang="en-US" altLang="zh-CN" dirty="0"/>
                  <a:t>Total Mean Vector</a:t>
                </a:r>
                <a:endParaRPr lang="zh-CN" altLang="en-US" dirty="0"/>
              </a:p>
              <a:p>
                <a:pPr marL="0" indent="0">
                  <a:buNone/>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1" i="0" smtClean="0">
                              <a:latin typeface="Cambria Math" panose="02040503050406030204" pitchFamily="18" charset="0"/>
                            </a:rPr>
                            <m:t>𝐦</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𝑛</m:t>
                          </m:r>
                        </m:den>
                      </m:f>
                      <m:nary>
                        <m:naryPr>
                          <m:chr m:val="∑"/>
                          <m:supHide m:val="on"/>
                          <m:ctrlPr>
                            <a:rPr lang="en-US" altLang="zh-CN" sz="2400" b="0" i="1" smtClean="0">
                              <a:latin typeface="Cambria Math" panose="02040503050406030204" pitchFamily="18" charset="0"/>
                            </a:rPr>
                          </m:ctrlPr>
                        </m:naryPr>
                        <m:sub>
                          <m:r>
                            <m:rPr>
                              <m:brk m:alnAt="7"/>
                            </m:rPr>
                            <a:rPr lang="en-US" altLang="zh-CN" sz="2400" b="1" i="0" smtClean="0">
                              <a:latin typeface="Cambria Math" panose="02040503050406030204" pitchFamily="18" charset="0"/>
                            </a:rPr>
                            <m:t>𝐱</m:t>
                          </m:r>
                          <m:r>
                            <m:rPr>
                              <m:brk m:alnAt="7"/>
                            </m:rP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𝐷</m:t>
                          </m:r>
                        </m:sub>
                        <m:sup/>
                        <m:e>
                          <m:r>
                            <m:rPr>
                              <m:brk m:alnAt="7"/>
                            </m:rPr>
                            <a:rPr lang="en-US" altLang="zh-CN" sz="2400" b="1" i="0" smtClean="0">
                              <a:latin typeface="Cambria Math" panose="02040503050406030204" pitchFamily="18" charset="0"/>
                            </a:rPr>
                            <m:t>𝐱</m:t>
                          </m:r>
                          <m:r>
                            <a:rPr lang="en-US" altLang="zh-CN" sz="2400" b="1" i="0"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𝑛</m:t>
                              </m:r>
                            </m:den>
                          </m:f>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𝑐</m:t>
                              </m:r>
                            </m:sup>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𝑛</m:t>
                                  </m:r>
                                </m:e>
                                <m:sub>
                                  <m:r>
                                    <a:rPr lang="en-US" altLang="zh-CN" sz="2400" b="0" i="1" smtClean="0">
                                      <a:latin typeface="Cambria Math" panose="02040503050406030204" pitchFamily="18" charset="0"/>
                                    </a:rPr>
                                    <m:t>𝑖</m:t>
                                  </m:r>
                                </m:sub>
                              </m:sSub>
                            </m:e>
                          </m:nary>
                        </m:e>
                      </m:nary>
                      <m:sSub>
                        <m:sSubPr>
                          <m:ctrlPr>
                            <a:rPr lang="en-US" altLang="zh-CN" sz="2400" i="1" smtClean="0">
                              <a:latin typeface="Cambria Math" panose="02040503050406030204" pitchFamily="18" charset="0"/>
                            </a:rPr>
                          </m:ctrlPr>
                        </m:sSubPr>
                        <m:e>
                          <m:r>
                            <a:rPr lang="en-US" altLang="zh-CN" sz="2400" b="1" i="0" smtClean="0">
                              <a:latin typeface="Cambria Math" panose="02040503050406030204" pitchFamily="18" charset="0"/>
                            </a:rPr>
                            <m:t>𝐦</m:t>
                          </m:r>
                        </m:e>
                        <m:sub>
                          <m:r>
                            <a:rPr lang="en-US" altLang="zh-CN" sz="2400" b="0" i="1" smtClean="0">
                              <a:latin typeface="Cambria Math" panose="02040503050406030204" pitchFamily="18" charset="0"/>
                            </a:rPr>
                            <m:t>𝑖</m:t>
                          </m:r>
                        </m:sub>
                      </m:sSub>
                    </m:oMath>
                  </m:oMathPara>
                </a14:m>
                <a:endParaRPr lang="zh-CN" altLang="en-US" sz="2400" dirty="0"/>
              </a:p>
              <a:p>
                <a:endParaRPr lang="zh-CN" altLang="en-US" dirty="0"/>
              </a:p>
            </p:txBody>
          </p:sp>
        </mc:Choice>
        <mc:Fallback xmlns="">
          <p:sp>
            <p:nvSpPr>
              <p:cNvPr id="78850" name="Rectangle 3">
                <a:extLst>
                  <a:ext uri="{FF2B5EF4-FFF2-40B4-BE49-F238E27FC236}">
                    <a16:creationId xmlns:a16="http://schemas.microsoft.com/office/drawing/2014/main" id="{7DC68EEC-CF90-A6F9-69FC-B450E71B8BCE}"/>
                  </a:ext>
                </a:extLst>
              </p:cNvPr>
              <p:cNvSpPr>
                <a:spLocks noGrp="1" noRot="1" noChangeAspect="1" noMove="1" noResize="1" noEditPoints="1" noAdjustHandles="1" noChangeArrowheads="1" noChangeShapeType="1" noTextEdit="1"/>
              </p:cNvSpPr>
              <p:nvPr>
                <p:ph idx="1"/>
              </p:nvPr>
            </p:nvSpPr>
            <p:spPr>
              <a:blipFill>
                <a:blip r:embed="rId2"/>
                <a:stretch>
                  <a:fillRect l="-994" t="-1253"/>
                </a:stretch>
              </a:blipFill>
            </p:spPr>
            <p:txBody>
              <a:bodyPr/>
              <a:lstStyle/>
              <a:p>
                <a:r>
                  <a:rPr lang="zh-CN" altLang="en-US">
                    <a:noFill/>
                  </a:rPr>
                  <a:t> </a:t>
                </a:r>
              </a:p>
            </p:txBody>
          </p:sp>
        </mc:Fallback>
      </mc:AlternateContent>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a:extLst>
              <a:ext uri="{FF2B5EF4-FFF2-40B4-BE49-F238E27FC236}">
                <a16:creationId xmlns:a16="http://schemas.microsoft.com/office/drawing/2014/main" id="{15F49DEB-2600-8D45-5F30-45A7999FEC51}"/>
              </a:ext>
            </a:extLst>
          </p:cNvPr>
          <p:cNvSpPr>
            <a:spLocks noGrp="1" noChangeArrowheads="1"/>
          </p:cNvSpPr>
          <p:nvPr>
            <p:ph type="title"/>
          </p:nvPr>
        </p:nvSpPr>
        <p:spPr/>
        <p:txBody>
          <a:bodyPr/>
          <a:lstStyle/>
          <a:p>
            <a:r>
              <a:rPr lang="en-US" altLang="zh-CN">
                <a:latin typeface="Comic Sans MS" panose="030F0702030302020204" pitchFamily="66" charset="0"/>
              </a:rPr>
              <a:t>Dispersion Criteria</a:t>
            </a:r>
            <a:endParaRPr lang="zh-CN" altLang="en-US">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79874" name="Rectangle 3">
                <a:extLst>
                  <a:ext uri="{FF2B5EF4-FFF2-40B4-BE49-F238E27FC236}">
                    <a16:creationId xmlns:a16="http://schemas.microsoft.com/office/drawing/2014/main" id="{4303FDB0-C5C6-2B7D-358A-1615CAD10697}"/>
                  </a:ext>
                </a:extLst>
              </p:cNvPr>
              <p:cNvSpPr>
                <a:spLocks noGrp="1" noChangeArrowheads="1"/>
              </p:cNvSpPr>
              <p:nvPr>
                <p:ph idx="1"/>
              </p:nvPr>
            </p:nvSpPr>
            <p:spPr/>
            <p:txBody>
              <a:bodyPr/>
              <a:lstStyle/>
              <a:p>
                <a:pPr>
                  <a:buFont typeface="Wingdings" panose="05000000000000000000" pitchFamily="2" charset="2"/>
                  <a:buChar char="n"/>
                </a:pPr>
                <a:r>
                  <a:rPr lang="en-US" altLang="zh-CN" b="1" dirty="0">
                    <a:solidFill>
                      <a:srgbClr val="990000"/>
                    </a:solidFill>
                  </a:rPr>
                  <a:t>Dispersion Matrix</a:t>
                </a:r>
                <a:endParaRPr lang="zh-CN" altLang="en-US" b="1" dirty="0">
                  <a:solidFill>
                    <a:srgbClr val="990000"/>
                  </a:solidFill>
                </a:endParaRPr>
              </a:p>
              <a:p>
                <a:pPr lvl="1">
                  <a:buFont typeface="Wingdings" panose="05000000000000000000" pitchFamily="2" charset="2"/>
                  <a:buChar char="n"/>
                </a:pPr>
                <a:r>
                  <a:rPr lang="en-US" altLang="zh-CN" dirty="0"/>
                  <a:t>Dispersion matrix of the </a:t>
                </a:r>
                <a:r>
                  <a:rPr lang="en-US" altLang="zh-CN" dirty="0" err="1"/>
                  <a:t>i-th</a:t>
                </a:r>
                <a:r>
                  <a:rPr lang="en-US" altLang="zh-CN" dirty="0"/>
                  <a:t> cluster</a:t>
                </a:r>
                <a:endParaRPr lang="zh-CN" altLang="en-US" dirty="0"/>
              </a:p>
              <a:p>
                <a:pPr marL="457200" lvl="1"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𝑺</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1" i="0" smtClean="0">
                              <a:latin typeface="Cambria Math" panose="02040503050406030204" pitchFamily="18" charset="0"/>
                            </a:rPr>
                            <m:t>𝐱</m:t>
                          </m:r>
                          <m:r>
                            <m:rPr>
                              <m:brk m:alnAt="7"/>
                            </m:rP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𝐷</m:t>
                              </m:r>
                            </m:e>
                            <m:sub>
                              <m:r>
                                <a:rPr lang="en-US" altLang="zh-CN" b="0" i="1" smtClean="0">
                                  <a:latin typeface="Cambria Math" panose="02040503050406030204" pitchFamily="18" charset="0"/>
                                  <a:ea typeface="Cambria Math" panose="02040503050406030204" pitchFamily="18" charset="0"/>
                                </a:rPr>
                                <m:t>𝑖</m:t>
                              </m:r>
                            </m:sub>
                          </m:sSub>
                        </m:sub>
                        <m:sup/>
                        <m:e>
                          <m:r>
                            <a:rPr lang="en-US" altLang="zh-CN" b="0" i="1" smtClean="0">
                              <a:latin typeface="Cambria Math" panose="02040503050406030204" pitchFamily="18" charset="0"/>
                              <a:ea typeface="Cambria Math" panose="02040503050406030204" pitchFamily="18" charset="0"/>
                            </a:rPr>
                            <m:t>(</m:t>
                          </m:r>
                          <m:r>
                            <m:rPr>
                              <m:brk m:alnAt="7"/>
                            </m:rPr>
                            <a:rPr lang="en-US" altLang="zh-CN" b="1" i="0" smtClean="0">
                              <a:latin typeface="Cambria Math" panose="02040503050406030204" pitchFamily="18" charset="0"/>
                            </a:rPr>
                            <m:t>𝐱</m:t>
                          </m:r>
                          <m:r>
                            <a:rPr lang="en-US" altLang="zh-CN" b="1" i="0" smtClean="0">
                              <a:latin typeface="Cambria Math" panose="02040503050406030204" pitchFamily="18" charset="0"/>
                            </a:rPr>
                            <m:t>−</m:t>
                          </m:r>
                        </m:e>
                      </m:nary>
                      <m:sSub>
                        <m:sSubPr>
                          <m:ctrlPr>
                            <a:rPr lang="en-US" altLang="zh-CN" i="1" smtClean="0">
                              <a:latin typeface="Cambria Math" panose="02040503050406030204" pitchFamily="18" charset="0"/>
                            </a:rPr>
                          </m:ctrlPr>
                        </m:sSubPr>
                        <m:e>
                          <m:r>
                            <a:rPr lang="en-US" altLang="zh-CN" b="1" i="0" smtClean="0">
                              <a:latin typeface="Cambria Math" panose="02040503050406030204" pitchFamily="18" charset="0"/>
                            </a:rPr>
                            <m:t>𝐦</m:t>
                          </m:r>
                        </m:e>
                        <m:sub>
                          <m:r>
                            <a:rPr lang="en-US" altLang="zh-CN" b="0" i="1" smtClean="0">
                              <a:latin typeface="Cambria Math" panose="02040503050406030204" pitchFamily="18" charset="0"/>
                            </a:rPr>
                            <m:t>𝑖</m:t>
                          </m:r>
                        </m:sub>
                      </m:sSub>
                      <m:r>
                        <a:rPr lang="en-US" altLang="zh-CN" b="0" i="0"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r>
                            <m:rPr>
                              <m:brk m:alnAt="7"/>
                            </m:rPr>
                            <a:rPr lang="en-US" altLang="zh-CN" b="1" i="0" smtClean="0">
                              <a:latin typeface="Cambria Math" panose="02040503050406030204" pitchFamily="18" charset="0"/>
                            </a:rPr>
                            <m:t>𝐱</m:t>
                          </m:r>
                          <m:r>
                            <m:rPr>
                              <m:brk m:alnAt="7"/>
                            </m:rP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1" i="0" smtClean="0">
                                  <a:latin typeface="Cambria Math" panose="02040503050406030204" pitchFamily="18" charset="0"/>
                                </a:rPr>
                                <m:t>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e>
                        <m:sup>
                          <m:r>
                            <a:rPr lang="en-US" altLang="zh-CN" b="0" i="1" smtClean="0">
                              <a:latin typeface="Cambria Math" panose="02040503050406030204" pitchFamily="18" charset="0"/>
                            </a:rPr>
                            <m:t>𝑡</m:t>
                          </m:r>
                        </m:sup>
                      </m:sSup>
                    </m:oMath>
                  </m:oMathPara>
                </a14:m>
                <a:endParaRPr lang="zh-CN" altLang="en-US" dirty="0"/>
              </a:p>
              <a:p>
                <a:pPr lvl="1">
                  <a:buFont typeface="Wingdings" panose="05000000000000000000" pitchFamily="2" charset="2"/>
                  <a:buChar char="n"/>
                </a:pPr>
                <a:r>
                  <a:rPr lang="en-US" altLang="zh-CN" dirty="0"/>
                  <a:t>Total dispersion matrix</a:t>
                </a:r>
                <a:endParaRPr lang="zh-CN" altLang="en-US" dirty="0"/>
              </a:p>
              <a:p>
                <a:pPr marL="457200" lvl="1"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𝑺</m:t>
                          </m:r>
                        </m:e>
                        <m:sub>
                          <m:r>
                            <a:rPr lang="en-US" altLang="zh-CN" b="0" i="1" smtClean="0">
                              <a:latin typeface="Cambria Math" panose="02040503050406030204" pitchFamily="18" charset="0"/>
                            </a:rPr>
                            <m:t>𝑇</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1" i="0" smtClean="0">
                              <a:latin typeface="Cambria Math" panose="02040503050406030204" pitchFamily="18" charset="0"/>
                            </a:rPr>
                            <m:t>𝐱</m:t>
                          </m:r>
                          <m:r>
                            <m:rPr>
                              <m:brk m:alnAt="7"/>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𝐷</m:t>
                          </m:r>
                        </m:sub>
                        <m:sup/>
                        <m:e>
                          <m:r>
                            <a:rPr lang="en-US" altLang="zh-CN" b="0" i="1" smtClean="0">
                              <a:latin typeface="Cambria Math" panose="02040503050406030204" pitchFamily="18" charset="0"/>
                              <a:ea typeface="Cambria Math" panose="02040503050406030204" pitchFamily="18" charset="0"/>
                            </a:rPr>
                            <m:t>(</m:t>
                          </m:r>
                          <m:r>
                            <m:rPr>
                              <m:brk m:alnAt="7"/>
                            </m:rPr>
                            <a:rPr lang="en-US" altLang="zh-CN" b="1" i="0" smtClean="0">
                              <a:latin typeface="Cambria Math" panose="02040503050406030204" pitchFamily="18" charset="0"/>
                            </a:rPr>
                            <m:t>𝐱</m:t>
                          </m:r>
                          <m:r>
                            <a:rPr lang="en-US" altLang="zh-CN" b="1" i="0" smtClean="0">
                              <a:latin typeface="Cambria Math" panose="02040503050406030204" pitchFamily="18" charset="0"/>
                            </a:rPr>
                            <m:t>−</m:t>
                          </m:r>
                        </m:e>
                      </m:nary>
                      <m:r>
                        <a:rPr lang="en-US" altLang="zh-CN" b="1" i="0" smtClean="0">
                          <a:latin typeface="Cambria Math" panose="02040503050406030204" pitchFamily="18" charset="0"/>
                        </a:rPr>
                        <m:t>𝐦</m:t>
                      </m:r>
                      <m:r>
                        <a:rPr lang="en-US" altLang="zh-CN" b="0" i="0"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r>
                            <m:rPr>
                              <m:brk m:alnAt="7"/>
                            </m:rPr>
                            <a:rPr lang="en-US" altLang="zh-CN" b="1" i="0" smtClean="0">
                              <a:latin typeface="Cambria Math" panose="02040503050406030204" pitchFamily="18" charset="0"/>
                            </a:rPr>
                            <m:t>𝐱</m:t>
                          </m:r>
                          <m:r>
                            <m:rPr>
                              <m:brk m:alnAt="7"/>
                            </m:rPr>
                            <a:rPr lang="en-US" altLang="zh-CN" b="0" i="1" smtClean="0">
                              <a:latin typeface="Cambria Math" panose="02040503050406030204" pitchFamily="18" charset="0"/>
                            </a:rPr>
                            <m:t>−</m:t>
                          </m:r>
                          <m:r>
                            <a:rPr lang="en-US" altLang="zh-CN" b="1" i="0" smtClean="0">
                              <a:latin typeface="Cambria Math" panose="02040503050406030204" pitchFamily="18" charset="0"/>
                            </a:rPr>
                            <m:t>𝐦</m:t>
                          </m:r>
                          <m:r>
                            <a:rPr lang="en-US" altLang="zh-CN" b="0" i="1" smtClean="0">
                              <a:latin typeface="Cambria Math" panose="02040503050406030204" pitchFamily="18" charset="0"/>
                            </a:rPr>
                            <m:t>)</m:t>
                          </m:r>
                        </m:e>
                        <m:sup>
                          <m:r>
                            <a:rPr lang="en-US" altLang="zh-CN" b="0" i="1" smtClean="0">
                              <a:latin typeface="Cambria Math" panose="02040503050406030204" pitchFamily="18" charset="0"/>
                            </a:rPr>
                            <m:t>𝑡</m:t>
                          </m:r>
                        </m:sup>
                      </m:sSup>
                    </m:oMath>
                  </m:oMathPara>
                </a14:m>
                <a:endParaRPr lang="zh-CN" altLang="en-US" dirty="0"/>
              </a:p>
              <a:p>
                <a:pPr lvl="1">
                  <a:buFont typeface="Wingdings" panose="05000000000000000000" pitchFamily="2" charset="2"/>
                  <a:buChar char="n"/>
                </a:pPr>
                <a:r>
                  <a:rPr lang="en-US" altLang="zh-CN" dirty="0"/>
                  <a:t>Within-cluster dispersion matrix</a:t>
                </a:r>
              </a:p>
              <a:p>
                <a:pPr marL="457200" lvl="1" indent="0">
                  <a:buNone/>
                </a:pPr>
                <a14:m>
                  <m:oMathPara xmlns:m="http://schemas.openxmlformats.org/officeDocument/2006/math">
                    <m:oMathParaPr>
                      <m:jc m:val="center"/>
                    </m:oMathParaPr>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𝑺</m:t>
                          </m:r>
                        </m:e>
                        <m:sub>
                          <m:r>
                            <a:rPr lang="en-US" altLang="zh-CN" b="0" i="1" smtClean="0">
                              <a:latin typeface="Cambria Math" panose="02040503050406030204" pitchFamily="18" charset="0"/>
                            </a:rPr>
                            <m:t>𝑊</m:t>
                          </m:r>
                        </m:sub>
                      </m:sSub>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𝑐</m:t>
                          </m:r>
                        </m:sup>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𝑺</m:t>
                              </m:r>
                            </m:e>
                            <m:sub>
                              <m:r>
                                <a:rPr lang="en-US" altLang="zh-CN" b="0" i="1" smtClean="0">
                                  <a:latin typeface="Cambria Math" panose="02040503050406030204" pitchFamily="18" charset="0"/>
                                </a:rPr>
                                <m:t>𝑖</m:t>
                              </m:r>
                            </m:sub>
                          </m:sSub>
                        </m:e>
                      </m:nary>
                    </m:oMath>
                  </m:oMathPara>
                </a14:m>
                <a:endParaRPr lang="zh-CN" altLang="en-US" dirty="0"/>
              </a:p>
            </p:txBody>
          </p:sp>
        </mc:Choice>
        <mc:Fallback xmlns="">
          <p:sp>
            <p:nvSpPr>
              <p:cNvPr id="79874" name="Rectangle 3">
                <a:extLst>
                  <a:ext uri="{FF2B5EF4-FFF2-40B4-BE49-F238E27FC236}">
                    <a16:creationId xmlns:a16="http://schemas.microsoft.com/office/drawing/2014/main" id="{4303FDB0-C5C6-2B7D-358A-1615CAD10697}"/>
                  </a:ext>
                </a:extLst>
              </p:cNvPr>
              <p:cNvSpPr>
                <a:spLocks noGrp="1" noRot="1" noChangeAspect="1" noMove="1" noResize="1" noEditPoints="1" noAdjustHandles="1" noChangeArrowheads="1" noChangeShapeType="1" noTextEdit="1"/>
              </p:cNvSpPr>
              <p:nvPr>
                <p:ph idx="1"/>
              </p:nvPr>
            </p:nvSpPr>
            <p:spPr>
              <a:blipFill>
                <a:blip r:embed="rId2"/>
                <a:stretch>
                  <a:fillRect l="-994" t="-1253"/>
                </a:stretch>
              </a:blipFill>
            </p:spPr>
            <p:txBody>
              <a:bodyPr/>
              <a:lstStyle/>
              <a:p>
                <a:r>
                  <a:rPr lang="zh-CN" altLang="en-US">
                    <a:noFill/>
                  </a:rPr>
                  <a:t> </a:t>
                </a:r>
              </a:p>
            </p:txBody>
          </p:sp>
        </mc:Fallback>
      </mc:AlternateContent>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a:extLst>
              <a:ext uri="{FF2B5EF4-FFF2-40B4-BE49-F238E27FC236}">
                <a16:creationId xmlns:a16="http://schemas.microsoft.com/office/drawing/2014/main" id="{9C2D0A19-CEA8-7086-8181-78A406C302CC}"/>
              </a:ext>
            </a:extLst>
          </p:cNvPr>
          <p:cNvSpPr>
            <a:spLocks noGrp="1" noChangeArrowheads="1"/>
          </p:cNvSpPr>
          <p:nvPr>
            <p:ph type="title"/>
          </p:nvPr>
        </p:nvSpPr>
        <p:spPr/>
        <p:txBody>
          <a:bodyPr/>
          <a:lstStyle/>
          <a:p>
            <a:r>
              <a:rPr lang="en-US" altLang="zh-CN">
                <a:latin typeface="Comic Sans MS" panose="030F0702030302020204" pitchFamily="66" charset="0"/>
              </a:rPr>
              <a:t>Dispersion Criteria</a:t>
            </a:r>
            <a:endParaRPr lang="zh-CN" altLang="en-US">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80898" name="Rectangle 3">
                <a:extLst>
                  <a:ext uri="{FF2B5EF4-FFF2-40B4-BE49-F238E27FC236}">
                    <a16:creationId xmlns:a16="http://schemas.microsoft.com/office/drawing/2014/main" id="{1B87B6C5-3F2A-6497-7632-FF7363A41A1D}"/>
                  </a:ext>
                </a:extLst>
              </p:cNvPr>
              <p:cNvSpPr>
                <a:spLocks noGrp="1" noChangeArrowheads="1"/>
              </p:cNvSpPr>
              <p:nvPr>
                <p:ph idx="1"/>
              </p:nvPr>
            </p:nvSpPr>
            <p:spPr/>
            <p:txBody>
              <a:bodyPr/>
              <a:lstStyle/>
              <a:p>
                <a:pPr>
                  <a:buFont typeface="Wingdings" panose="05000000000000000000" pitchFamily="2" charset="2"/>
                  <a:buChar char="n"/>
                </a:pPr>
                <a:r>
                  <a:rPr lang="en-US" altLang="zh-CN" b="1" dirty="0">
                    <a:solidFill>
                      <a:srgbClr val="990000"/>
                    </a:solidFill>
                  </a:rPr>
                  <a:t>Dispersion matrix</a:t>
                </a:r>
                <a:endParaRPr lang="zh-CN" altLang="en-US" b="1" dirty="0">
                  <a:solidFill>
                    <a:srgbClr val="990000"/>
                  </a:solidFill>
                </a:endParaRPr>
              </a:p>
              <a:p>
                <a:pPr lvl="1">
                  <a:buFont typeface="Wingdings" panose="05000000000000000000" pitchFamily="2" charset="2"/>
                  <a:buChar char="n"/>
                </a:pPr>
                <a:r>
                  <a:rPr lang="en-US" altLang="zh-CN" dirty="0"/>
                  <a:t>Between-cluster dispersion matrix</a:t>
                </a:r>
                <a:endParaRPr lang="zh-CN" altLang="en-US" dirty="0"/>
              </a:p>
              <a:p>
                <a:pPr marL="457200" lvl="1"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𝑺</m:t>
                          </m:r>
                        </m:e>
                        <m:sub>
                          <m:r>
                            <a:rPr lang="en-US" altLang="zh-CN" b="0" i="1" smtClean="0">
                              <a:latin typeface="Cambria Math" panose="02040503050406030204" pitchFamily="18" charset="0"/>
                            </a:rPr>
                            <m:t>𝐵</m:t>
                          </m:r>
                        </m:sub>
                      </m:sSub>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𝑐</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e>
                      </m:nary>
                      <m:sSub>
                        <m:sSubPr>
                          <m:ctrlPr>
                            <a:rPr lang="en-US" altLang="zh-CN" i="1" smtClean="0">
                              <a:latin typeface="Cambria Math" panose="02040503050406030204" pitchFamily="18" charset="0"/>
                            </a:rPr>
                          </m:ctrlPr>
                        </m:sSubPr>
                        <m:e>
                          <m:r>
                            <a:rPr lang="en-US" altLang="zh-CN" b="1" i="0" smtClean="0">
                              <a:latin typeface="Cambria Math" panose="02040503050406030204" pitchFamily="18" charset="0"/>
                            </a:rPr>
                            <m:t>𝐦</m:t>
                          </m:r>
                        </m:e>
                        <m:sub>
                          <m:r>
                            <a:rPr lang="en-US" altLang="zh-CN" b="0" i="1" smtClean="0">
                              <a:latin typeface="Cambria Math" panose="02040503050406030204" pitchFamily="18" charset="0"/>
                            </a:rPr>
                            <m:t>𝑖</m:t>
                          </m:r>
                        </m:sub>
                      </m:sSub>
                      <m:r>
                        <a:rPr lang="en-US" altLang="zh-CN" b="0" i="0" smtClean="0">
                          <a:latin typeface="Cambria Math" panose="02040503050406030204" pitchFamily="18" charset="0"/>
                        </a:rPr>
                        <m:t>−</m:t>
                      </m:r>
                      <m:r>
                        <a:rPr lang="en-US" altLang="zh-CN" b="1" i="0" smtClean="0">
                          <a:latin typeface="Cambria Math" panose="02040503050406030204" pitchFamily="18" charset="0"/>
                        </a:rPr>
                        <m:t>𝐦</m:t>
                      </m:r>
                      <m:r>
                        <a:rPr lang="en-US" altLang="zh-CN" b="1" i="0" smtClean="0">
                          <a:latin typeface="Cambria Math" panose="02040503050406030204" pitchFamily="18" charset="0"/>
                        </a:rPr>
                        <m:t>)</m:t>
                      </m:r>
                      <m:sSup>
                        <m:sSupPr>
                          <m:ctrlPr>
                            <a:rPr lang="en-US" altLang="zh-CN" b="1" i="1" smtClean="0">
                              <a:latin typeface="Cambria Math" panose="02040503050406030204" pitchFamily="18" charset="0"/>
                            </a:rPr>
                          </m:ctrlPr>
                        </m:sSupPr>
                        <m:e>
                          <m:sSub>
                            <m:sSubPr>
                              <m:ctrlPr>
                                <a:rPr lang="en-US" altLang="zh-CN" i="1" smtClean="0">
                                  <a:latin typeface="Cambria Math" panose="02040503050406030204" pitchFamily="18" charset="0"/>
                                </a:rPr>
                              </m:ctrlPr>
                            </m:sSubPr>
                            <m:e>
                              <m:r>
                                <a:rPr lang="en-US" altLang="zh-CN" b="1" i="0" smtClean="0">
                                  <a:latin typeface="Cambria Math" panose="02040503050406030204" pitchFamily="18" charset="0"/>
                                </a:rPr>
                                <m:t>(</m:t>
                              </m:r>
                              <m:r>
                                <a:rPr lang="en-US" altLang="zh-CN" b="1" i="0" smtClean="0">
                                  <a:latin typeface="Cambria Math" panose="02040503050406030204" pitchFamily="18" charset="0"/>
                                </a:rPr>
                                <m:t>𝐦</m:t>
                              </m:r>
                            </m:e>
                            <m:sub>
                              <m:r>
                                <a:rPr lang="en-US" altLang="zh-CN" b="0" i="1" smtClean="0">
                                  <a:latin typeface="Cambria Math" panose="02040503050406030204" pitchFamily="18" charset="0"/>
                                </a:rPr>
                                <m:t>𝑖</m:t>
                              </m:r>
                            </m:sub>
                          </m:sSub>
                          <m:r>
                            <a:rPr lang="en-US" altLang="zh-CN" b="0" i="0" smtClean="0">
                              <a:latin typeface="Cambria Math" panose="02040503050406030204" pitchFamily="18" charset="0"/>
                            </a:rPr>
                            <m:t>−</m:t>
                          </m:r>
                          <m:r>
                            <a:rPr lang="en-US" altLang="zh-CN" b="1" i="0" smtClean="0">
                              <a:latin typeface="Cambria Math" panose="02040503050406030204" pitchFamily="18" charset="0"/>
                            </a:rPr>
                            <m:t>𝐦</m:t>
                          </m:r>
                          <m:r>
                            <a:rPr lang="en-US" altLang="zh-CN" b="1" i="0" smtClean="0">
                              <a:latin typeface="Cambria Math" panose="02040503050406030204" pitchFamily="18" charset="0"/>
                            </a:rPr>
                            <m:t>)</m:t>
                          </m:r>
                          <m:r>
                            <m:rPr>
                              <m:nor/>
                            </m:rPr>
                            <a:rPr lang="zh-CN" altLang="en-US" dirty="0"/>
                            <m:t> </m:t>
                          </m:r>
                        </m:e>
                        <m:sup>
                          <m:r>
                            <a:rPr lang="en-US" altLang="zh-CN" b="1" i="1" smtClean="0">
                              <a:latin typeface="Cambria Math" panose="02040503050406030204" pitchFamily="18" charset="0"/>
                            </a:rPr>
                            <m:t>𝒕</m:t>
                          </m:r>
                        </m:sup>
                      </m:sSup>
                    </m:oMath>
                  </m:oMathPara>
                </a14:m>
                <a:endParaRPr lang="zh-CN" altLang="en-US" dirty="0"/>
              </a:p>
              <a:p>
                <a:pPr lvl="1">
                  <a:buFont typeface="Wingdings" panose="05000000000000000000" pitchFamily="2" charset="2"/>
                  <a:buChar char="n"/>
                </a:pPr>
                <a:r>
                  <a:rPr lang="en-US" altLang="zh-CN" dirty="0"/>
                  <a:t>The Relationship between the dispersion matrix  within -cluster and the dispersion matrix between-cluster</a:t>
                </a:r>
              </a:p>
              <a:p>
                <a:pPr marL="457200" lvl="1"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𝑺</m:t>
                          </m:r>
                        </m:e>
                        <m:sub>
                          <m:r>
                            <a:rPr lang="en-US" altLang="zh-CN" b="0" i="1" smtClean="0">
                              <a:latin typeface="Cambria Math" panose="02040503050406030204" pitchFamily="18" charset="0"/>
                            </a:rPr>
                            <m:t>𝑇</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𝑺</m:t>
                          </m:r>
                        </m:e>
                        <m:sub>
                          <m:r>
                            <a:rPr lang="en-US" altLang="zh-CN" b="0" i="1" smtClean="0">
                              <a:latin typeface="Cambria Math" panose="02040503050406030204" pitchFamily="18" charset="0"/>
                            </a:rPr>
                            <m:t>𝑊</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𝑺</m:t>
                          </m:r>
                        </m:e>
                        <m:sub>
                          <m:r>
                            <a:rPr lang="en-US" altLang="zh-CN" b="0" i="1" smtClean="0">
                              <a:latin typeface="Cambria Math" panose="02040503050406030204" pitchFamily="18" charset="0"/>
                            </a:rPr>
                            <m:t>𝐵</m:t>
                          </m:r>
                        </m:sub>
                      </m:sSub>
                    </m:oMath>
                  </m:oMathPara>
                </a14:m>
                <a:endParaRPr lang="zh-CN" altLang="en-US" dirty="0"/>
              </a:p>
              <a:p>
                <a:pPr lvl="1"/>
                <a:endParaRPr lang="zh-CN" altLang="en-US" dirty="0"/>
              </a:p>
            </p:txBody>
          </p:sp>
        </mc:Choice>
        <mc:Fallback xmlns="">
          <p:sp>
            <p:nvSpPr>
              <p:cNvPr id="80898" name="Rectangle 3">
                <a:extLst>
                  <a:ext uri="{FF2B5EF4-FFF2-40B4-BE49-F238E27FC236}">
                    <a16:creationId xmlns:a16="http://schemas.microsoft.com/office/drawing/2014/main" id="{1B87B6C5-3F2A-6497-7632-FF7363A41A1D}"/>
                  </a:ext>
                </a:extLst>
              </p:cNvPr>
              <p:cNvSpPr>
                <a:spLocks noGrp="1" noRot="1" noChangeAspect="1" noMove="1" noResize="1" noEditPoints="1" noAdjustHandles="1" noChangeArrowheads="1" noChangeShapeType="1" noTextEdit="1"/>
              </p:cNvSpPr>
              <p:nvPr>
                <p:ph idx="1"/>
              </p:nvPr>
            </p:nvSpPr>
            <p:spPr>
              <a:blipFill>
                <a:blip r:embed="rId2"/>
                <a:stretch>
                  <a:fillRect l="-994" t="-1253"/>
                </a:stretch>
              </a:blipFill>
            </p:spPr>
            <p:txBody>
              <a:bodyPr/>
              <a:lstStyle/>
              <a:p>
                <a:r>
                  <a:rPr lang="zh-CN" altLang="en-US">
                    <a:noFill/>
                  </a:rPr>
                  <a:t> </a:t>
                </a:r>
              </a:p>
            </p:txBody>
          </p:sp>
        </mc:Fallback>
      </mc:AlternateContent>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a:extLst>
              <a:ext uri="{FF2B5EF4-FFF2-40B4-BE49-F238E27FC236}">
                <a16:creationId xmlns:a16="http://schemas.microsoft.com/office/drawing/2014/main" id="{B305CC08-0FF6-079B-88D6-9634A906363A}"/>
              </a:ext>
            </a:extLst>
          </p:cNvPr>
          <p:cNvSpPr>
            <a:spLocks noGrp="1" noChangeArrowheads="1"/>
          </p:cNvSpPr>
          <p:nvPr>
            <p:ph type="title"/>
          </p:nvPr>
        </p:nvSpPr>
        <p:spPr/>
        <p:txBody>
          <a:bodyPr/>
          <a:lstStyle/>
          <a:p>
            <a:r>
              <a:rPr lang="en-US" altLang="zh-CN">
                <a:latin typeface="Comic Sans MS" panose="030F0702030302020204" pitchFamily="66" charset="0"/>
              </a:rPr>
              <a:t>Dispersion Criteria</a:t>
            </a:r>
            <a:endParaRPr lang="zh-CN" altLang="en-US">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81922" name="Rectangle 3">
                <a:extLst>
                  <a:ext uri="{FF2B5EF4-FFF2-40B4-BE49-F238E27FC236}">
                    <a16:creationId xmlns:a16="http://schemas.microsoft.com/office/drawing/2014/main" id="{F0A6B77E-98D4-6FE8-8DB5-15645E48CE0F}"/>
                  </a:ext>
                </a:extLst>
              </p:cNvPr>
              <p:cNvSpPr>
                <a:spLocks noGrp="1" noChangeArrowheads="1"/>
              </p:cNvSpPr>
              <p:nvPr>
                <p:ph idx="1"/>
              </p:nvPr>
            </p:nvSpPr>
            <p:spPr>
              <a:xfrm>
                <a:off x="912284" y="1125538"/>
                <a:ext cx="10656324" cy="5351462"/>
              </a:xfrm>
            </p:spPr>
            <p:txBody>
              <a:bodyPr/>
              <a:lstStyle/>
              <a:p>
                <a:pPr>
                  <a:buFont typeface="Wingdings" panose="05000000000000000000" pitchFamily="2" charset="2"/>
                  <a:buChar char="n"/>
                </a:pPr>
                <a:r>
                  <a:rPr lang="en-US" altLang="zh-CN" sz="2400" dirty="0"/>
                  <a:t>For better clustering quality, we expect smaller intra-cluster and larger inter-cluster dispersion</a:t>
                </a:r>
                <a:endParaRPr lang="zh-CN" altLang="en-US" sz="2400" dirty="0"/>
              </a:p>
              <a:p>
                <a:pPr>
                  <a:buFont typeface="Wingdings" panose="05000000000000000000" pitchFamily="2" charset="2"/>
                  <a:buChar char="n"/>
                </a:pPr>
                <a:r>
                  <a:rPr lang="en-US" altLang="zh-CN" sz="2400" dirty="0"/>
                  <a:t>The “size” of a </a:t>
                </a:r>
                <a:r>
                  <a:rPr lang="en-US" altLang="zh-CN" sz="2400" dirty="0">
                    <a:solidFill>
                      <a:srgbClr val="990000"/>
                    </a:solidFill>
                  </a:rPr>
                  <a:t>scalar</a:t>
                </a:r>
                <a:r>
                  <a:rPr lang="en-US" altLang="zh-CN" sz="2400" dirty="0"/>
                  <a:t> metric matrix is required, such as a trace of the matrix </a:t>
                </a:r>
                <a:r>
                  <a:rPr lang="zh-CN" altLang="en-US" sz="2400" dirty="0"/>
                  <a:t>（</a:t>
                </a:r>
                <a:r>
                  <a:rPr lang="en-US" altLang="zh-CN" sz="2400" b="1" dirty="0">
                    <a:solidFill>
                      <a:srgbClr val="990000"/>
                    </a:solidFill>
                  </a:rPr>
                  <a:t>trace </a:t>
                </a:r>
                <a:r>
                  <a:rPr lang="en-US" altLang="zh-CN" sz="2400" dirty="0"/>
                  <a:t>(</a:t>
                </a:r>
                <a:r>
                  <a:rPr lang="zh-CN" altLang="en-US" sz="2400" b="1" dirty="0">
                    <a:solidFill>
                      <a:srgbClr val="990000"/>
                    </a:solidFill>
                  </a:rPr>
                  <a:t>迹</a:t>
                </a:r>
                <a:r>
                  <a:rPr lang="en-US" altLang="zh-CN" sz="2400" dirty="0"/>
                  <a:t>), the sum of elements on the diagonal of the matrix </a:t>
                </a:r>
                <a:r>
                  <a:rPr lang="zh-CN" altLang="en-US" sz="2400" dirty="0"/>
                  <a:t>）</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𝑡𝑟</m:t>
                      </m:r>
                      <m:d>
                        <m:dPr>
                          <m:begChr m:val="["/>
                          <m:endChr m:val="]"/>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𝑺</m:t>
                              </m:r>
                            </m:e>
                            <m:sub>
                              <m:r>
                                <a:rPr lang="en-US" altLang="zh-CN" i="1">
                                  <a:latin typeface="Cambria Math" panose="02040503050406030204" pitchFamily="18" charset="0"/>
                                </a:rPr>
                                <m:t>𝑊</m:t>
                              </m:r>
                            </m:sub>
                          </m:sSub>
                        </m:e>
                      </m:d>
                      <m:r>
                        <a:rPr lang="en-US" altLang="zh-CN" b="0" i="1" smtClean="0">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𝑐</m:t>
                          </m:r>
                        </m:sup>
                        <m:e>
                          <m:r>
                            <a:rPr lang="en-US" altLang="zh-CN" i="1">
                              <a:latin typeface="Cambria Math" panose="02040503050406030204" pitchFamily="18" charset="0"/>
                            </a:rPr>
                            <m:t>𝑡𝑟</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𝑺</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𝑐</m:t>
                              </m:r>
                            </m:sup>
                            <m:e>
                              <m:nary>
                                <m:naryPr>
                                  <m:chr m:val="∑"/>
                                  <m:supHide m:val="on"/>
                                  <m:ctrlPr>
                                    <a:rPr lang="en-US" altLang="zh-CN" i="1" smtClean="0">
                                      <a:latin typeface="Cambria Math" panose="02040503050406030204" pitchFamily="18" charset="0"/>
                                    </a:rPr>
                                  </m:ctrlPr>
                                </m:naryPr>
                                <m:sub>
                                  <m:r>
                                    <m:rPr>
                                      <m:brk m:alnAt="7"/>
                                    </m:rPr>
                                    <a:rPr lang="en-US" altLang="zh-CN" b="1">
                                      <a:latin typeface="Cambria Math" panose="02040503050406030204" pitchFamily="18" charset="0"/>
                                    </a:rPr>
                                    <m:t>𝐱</m:t>
                                  </m:r>
                                  <m:r>
                                    <m:rPr>
                                      <m:brk m:alnAt="7"/>
                                    </m:rP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𝐷</m:t>
                                      </m:r>
                                    </m:e>
                                    <m:sub>
                                      <m:r>
                                        <a:rPr lang="en-US" altLang="zh-CN" i="1">
                                          <a:latin typeface="Cambria Math" panose="02040503050406030204" pitchFamily="18" charset="0"/>
                                          <a:ea typeface="Cambria Math" panose="02040503050406030204" pitchFamily="18" charset="0"/>
                                        </a:rPr>
                                        <m:t>𝑖</m:t>
                                      </m:r>
                                    </m:sub>
                                  </m:sSub>
                                </m:sub>
                                <m:sup/>
                                <m:e>
                                  <m:sSup>
                                    <m:sSupPr>
                                      <m:ctrlPr>
                                        <a:rPr lang="en-US" altLang="zh-CN" i="1" smtClean="0">
                                          <a:latin typeface="Cambria Math" panose="02040503050406030204" pitchFamily="18" charset="0"/>
                                          <a:ea typeface="Cambria Math" panose="02040503050406030204" pitchFamily="18" charset="0"/>
                                        </a:rPr>
                                      </m:ctrlPr>
                                    </m:sSupPr>
                                    <m:e>
                                      <m:d>
                                        <m:dPr>
                                          <m:begChr m:val="‖"/>
                                          <m:endChr m:val="‖"/>
                                          <m:ctrlPr>
                                            <a:rPr lang="en-US" altLang="zh-CN" i="1">
                                              <a:latin typeface="Cambria Math" panose="02040503050406030204" pitchFamily="18" charset="0"/>
                                              <a:ea typeface="Cambria Math" panose="02040503050406030204" pitchFamily="18" charset="0"/>
                                            </a:rPr>
                                          </m:ctrlPr>
                                        </m:dPr>
                                        <m:e>
                                          <m:r>
                                            <m:rPr>
                                              <m:brk m:alnAt="7"/>
                                            </m:rPr>
                                            <a:rPr lang="en-US" altLang="zh-CN" b="1">
                                              <a:latin typeface="Cambria Math" panose="02040503050406030204" pitchFamily="18" charset="0"/>
                                            </a:rPr>
                                            <m:t>𝐱</m:t>
                                          </m:r>
                                          <m:sSub>
                                            <m:sSubPr>
                                              <m:ctrlPr>
                                                <a:rPr lang="en-US" altLang="zh-CN" i="1">
                                                  <a:latin typeface="Cambria Math" panose="02040503050406030204" pitchFamily="18" charset="0"/>
                                                </a:rPr>
                                              </m:ctrlPr>
                                            </m:sSubPr>
                                            <m:e>
                                              <m:r>
                                                <a:rPr lang="en-US" altLang="zh-CN" b="1">
                                                  <a:latin typeface="Cambria Math" panose="02040503050406030204" pitchFamily="18" charset="0"/>
                                                </a:rPr>
                                                <m:t>−</m:t>
                                              </m:r>
                                              <m:r>
                                                <a:rPr lang="en-US" altLang="zh-CN" b="1">
                                                  <a:latin typeface="Cambria Math" panose="02040503050406030204" pitchFamily="18" charset="0"/>
                                                </a:rPr>
                                                <m:t>𝐦</m:t>
                                              </m:r>
                                            </m:e>
                                            <m:sub>
                                              <m:r>
                                                <a:rPr lang="en-US" altLang="zh-CN" i="1">
                                                  <a:latin typeface="Cambria Math" panose="02040503050406030204" pitchFamily="18" charset="0"/>
                                                </a:rPr>
                                                <m:t>𝑖</m:t>
                                              </m:r>
                                            </m:sub>
                                          </m:sSub>
                                        </m:e>
                                      </m:d>
                                    </m:e>
                                    <m:sup>
                                      <m:r>
                                        <a:rPr lang="en-US" altLang="zh-CN" b="0" i="1" smtClean="0">
                                          <a:latin typeface="Cambria Math" panose="02040503050406030204" pitchFamily="18" charset="0"/>
                                          <a:ea typeface="Cambria Math" panose="02040503050406030204" pitchFamily="18" charset="0"/>
                                        </a:rPr>
                                        <m:t>2</m:t>
                                      </m:r>
                                    </m:sup>
                                  </m:sSup>
                                </m:e>
                              </m:nary>
                            </m:e>
                          </m:nary>
                        </m:e>
                      </m:nary>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𝐽</m:t>
                          </m:r>
                        </m:e>
                        <m:sub>
                          <m:r>
                            <a:rPr lang="en-US" altLang="zh-CN" b="0" i="1" smtClean="0">
                              <a:latin typeface="Cambria Math" panose="02040503050406030204" pitchFamily="18" charset="0"/>
                            </a:rPr>
                            <m:t>𝑒</m:t>
                          </m:r>
                        </m:sub>
                      </m:sSub>
                    </m:oMath>
                  </m:oMathPara>
                </a14:m>
                <a:endParaRPr lang="zh-CN" altLang="en-US" dirty="0"/>
              </a:p>
              <a:p>
                <a:pPr>
                  <a:buFont typeface="Wingdings" panose="05000000000000000000" pitchFamily="2" charset="2"/>
                  <a:buChar char="n"/>
                </a:pPr>
                <a:r>
                  <a:rPr lang="en-US" altLang="zh-CN" sz="2400" dirty="0"/>
                  <a:t>Since </a:t>
                </a:r>
                <a14:m>
                  <m:oMath xmlns:m="http://schemas.openxmlformats.org/officeDocument/2006/math">
                    <m:r>
                      <a:rPr lang="en-US" altLang="zh-CN" sz="2400" i="1">
                        <a:latin typeface="Cambria Math" panose="02040503050406030204" pitchFamily="18" charset="0"/>
                      </a:rPr>
                      <m:t>𝑡𝑟</m:t>
                    </m:r>
                    <m:d>
                      <m:dPr>
                        <m:begChr m:val="["/>
                        <m:endChr m:val="]"/>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𝑺</m:t>
                            </m:r>
                          </m:e>
                          <m:sub>
                            <m:r>
                              <a:rPr lang="en-US" altLang="zh-CN" sz="2400" i="1">
                                <a:latin typeface="Cambria Math" panose="02040503050406030204" pitchFamily="18" charset="0"/>
                              </a:rPr>
                              <m:t>𝑇</m:t>
                            </m:r>
                          </m:sub>
                        </m:sSub>
                      </m:e>
                    </m:d>
                    <m:r>
                      <a:rPr lang="en-US" altLang="zh-CN" sz="2400" i="1">
                        <a:latin typeface="Cambria Math" panose="02040503050406030204" pitchFamily="18" charset="0"/>
                      </a:rPr>
                      <m:t>=</m:t>
                    </m:r>
                    <m:r>
                      <a:rPr lang="en-US" altLang="zh-CN" sz="2400" i="1">
                        <a:latin typeface="Cambria Math" panose="02040503050406030204" pitchFamily="18" charset="0"/>
                      </a:rPr>
                      <m:t>𝑡𝑟</m:t>
                    </m:r>
                    <m:d>
                      <m:dPr>
                        <m:begChr m:val="["/>
                        <m:endChr m:val="]"/>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𝑺</m:t>
                            </m:r>
                          </m:e>
                          <m:sub>
                            <m:r>
                              <a:rPr lang="en-US" altLang="zh-CN" sz="2400" i="1">
                                <a:latin typeface="Cambria Math" panose="02040503050406030204" pitchFamily="18" charset="0"/>
                              </a:rPr>
                              <m:t>𝑊</m:t>
                            </m:r>
                          </m:sub>
                        </m:sSub>
                      </m:e>
                    </m:d>
                    <m:r>
                      <a:rPr lang="en-US" altLang="zh-CN" sz="2400" i="1">
                        <a:latin typeface="Cambria Math" panose="02040503050406030204" pitchFamily="18" charset="0"/>
                      </a:rPr>
                      <m:t>+</m:t>
                    </m:r>
                    <m:r>
                      <a:rPr lang="en-US" altLang="zh-CN" sz="2400" i="1">
                        <a:latin typeface="Cambria Math" panose="02040503050406030204" pitchFamily="18" charset="0"/>
                      </a:rPr>
                      <m:t>𝑡𝑟</m:t>
                    </m:r>
                    <m:d>
                      <m:dPr>
                        <m:begChr m:val="["/>
                        <m:endChr m:val="]"/>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𝑺</m:t>
                            </m:r>
                          </m:e>
                          <m:sub>
                            <m:r>
                              <a:rPr lang="en-US" altLang="zh-CN" sz="2400" i="1">
                                <a:latin typeface="Cambria Math" panose="02040503050406030204" pitchFamily="18" charset="0"/>
                              </a:rPr>
                              <m:t>𝐵</m:t>
                            </m:r>
                          </m:sub>
                        </m:sSub>
                      </m:e>
                    </m:d>
                  </m:oMath>
                </a14:m>
                <a:r>
                  <a:rPr lang="en-US" altLang="zh-CN" sz="2400" dirty="0"/>
                  <a:t> and </a:t>
                </a:r>
                <a14:m>
                  <m:oMath xmlns:m="http://schemas.openxmlformats.org/officeDocument/2006/math">
                    <m:r>
                      <a:rPr lang="en-US" altLang="zh-CN" sz="2400" i="1">
                        <a:latin typeface="Cambria Math" panose="02040503050406030204" pitchFamily="18" charset="0"/>
                      </a:rPr>
                      <m:t>𝑡𝑟</m:t>
                    </m:r>
                    <m:d>
                      <m:dPr>
                        <m:begChr m:val="["/>
                        <m:endChr m:val="]"/>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𝑺</m:t>
                            </m:r>
                          </m:e>
                          <m:sub>
                            <m:r>
                              <a:rPr lang="en-US" altLang="zh-CN" sz="2400" i="1">
                                <a:latin typeface="Cambria Math" panose="02040503050406030204" pitchFamily="18" charset="0"/>
                              </a:rPr>
                              <m:t>𝑇</m:t>
                            </m:r>
                          </m:sub>
                        </m:sSub>
                      </m:e>
                    </m:d>
                    <m:r>
                      <a:rPr lang="en-US" altLang="zh-CN" sz="2400" i="1">
                        <a:latin typeface="Cambria Math" panose="02040503050406030204" pitchFamily="18" charset="0"/>
                      </a:rPr>
                      <m:t> </m:t>
                    </m:r>
                  </m:oMath>
                </a14:m>
                <a:r>
                  <a:rPr lang="en-US" altLang="zh-CN" sz="2400" dirty="0"/>
                  <a:t>are independent of how clustering is divided, minimizing </a:t>
                </a:r>
                <a14:m>
                  <m:oMath xmlns:m="http://schemas.openxmlformats.org/officeDocument/2006/math">
                    <m:r>
                      <a:rPr lang="en-US" altLang="zh-CN" sz="2400" i="1">
                        <a:latin typeface="Cambria Math" panose="02040503050406030204" pitchFamily="18" charset="0"/>
                      </a:rPr>
                      <m:t>𝑡𝑟</m:t>
                    </m:r>
                    <m:d>
                      <m:dPr>
                        <m:begChr m:val="["/>
                        <m:endChr m:val="]"/>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𝑺</m:t>
                            </m:r>
                          </m:e>
                          <m:sub>
                            <m:r>
                              <a:rPr lang="en-US" altLang="zh-CN" sz="2400" i="1">
                                <a:latin typeface="Cambria Math" panose="02040503050406030204" pitchFamily="18" charset="0"/>
                              </a:rPr>
                              <m:t>𝑊</m:t>
                            </m:r>
                          </m:sub>
                        </m:sSub>
                      </m:e>
                    </m:d>
                    <m:r>
                      <a:rPr lang="en-US" altLang="zh-CN" sz="2400" b="0" i="1" smtClean="0">
                        <a:latin typeface="Cambria Math" panose="02040503050406030204" pitchFamily="18" charset="0"/>
                      </a:rPr>
                      <m:t> (</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𝐽</m:t>
                        </m:r>
                      </m:e>
                      <m:sub>
                        <m:r>
                          <a:rPr lang="en-US" altLang="zh-CN" sz="2400" i="1">
                            <a:latin typeface="Cambria Math" panose="02040503050406030204" pitchFamily="18" charset="0"/>
                          </a:rPr>
                          <m:t>𝑒</m:t>
                        </m:r>
                      </m:sub>
                    </m:sSub>
                    <m:r>
                      <a:rPr lang="en-US" altLang="zh-CN" sz="2400" b="0" i="1" smtClean="0">
                        <a:latin typeface="Cambria Math" panose="02040503050406030204" pitchFamily="18" charset="0"/>
                      </a:rPr>
                      <m:t>)</m:t>
                    </m:r>
                  </m:oMath>
                </a14:m>
                <a:r>
                  <a:rPr lang="en-US" altLang="zh-CN" sz="2400" dirty="0"/>
                  <a:t> maximizes the trace of the scatter matrix between clusters at the same time</a:t>
                </a:r>
              </a:p>
              <a:p>
                <a:pPr marL="0" indent="0">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𝑡𝑟</m:t>
                      </m:r>
                      <m:d>
                        <m:dPr>
                          <m:begChr m:val="["/>
                          <m:endChr m:val="]"/>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𝑺</m:t>
                              </m:r>
                            </m:e>
                            <m:sub>
                              <m:r>
                                <a:rPr lang="en-US" altLang="zh-CN" sz="2400" i="1">
                                  <a:latin typeface="Cambria Math" panose="02040503050406030204" pitchFamily="18" charset="0"/>
                                </a:rPr>
                                <m:t>𝐵</m:t>
                              </m:r>
                            </m:sub>
                          </m:sSub>
                        </m:e>
                      </m:d>
                      <m:r>
                        <a:rPr lang="en-US" altLang="zh-CN" sz="2400" b="0" i="1" smtClean="0">
                          <a:latin typeface="Cambria Math" panose="02040503050406030204" pitchFamily="18" charset="0"/>
                        </a:rPr>
                        <m:t>=</m:t>
                      </m:r>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𝑐</m:t>
                          </m:r>
                        </m:sup>
                        <m:e>
                          <m:sSup>
                            <m:sSupPr>
                              <m:ctrlPr>
                                <a:rPr lang="en-US" altLang="zh-CN" sz="2400" i="1">
                                  <a:latin typeface="Cambria Math" panose="02040503050406030204" pitchFamily="18" charset="0"/>
                                  <a:ea typeface="Cambria Math" panose="02040503050406030204" pitchFamily="18" charset="0"/>
                                </a:rPr>
                              </m:ctrlPr>
                            </m:sSupPr>
                            <m:e>
                              <m:sSub>
                                <m:sSubPr>
                                  <m:ctrlPr>
                                    <a:rPr lang="en-US" altLang="zh-CN" sz="240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𝑛</m:t>
                                  </m:r>
                                </m:e>
                                <m:sub>
                                  <m:r>
                                    <a:rPr lang="en-US" altLang="zh-CN" sz="2400" b="0" i="1" smtClean="0">
                                      <a:latin typeface="Cambria Math" panose="02040503050406030204" pitchFamily="18" charset="0"/>
                                      <a:ea typeface="Cambria Math" panose="02040503050406030204" pitchFamily="18" charset="0"/>
                                    </a:rPr>
                                    <m:t>𝑖</m:t>
                                  </m:r>
                                </m:sub>
                              </m:sSub>
                              <m:d>
                                <m:dPr>
                                  <m:begChr m:val="‖"/>
                                  <m:endChr m:val="‖"/>
                                  <m:ctrlPr>
                                    <a:rPr lang="en-US" altLang="zh-CN" sz="2400" i="1">
                                      <a:latin typeface="Cambria Math" panose="02040503050406030204" pitchFamily="18" charset="0"/>
                                      <a:ea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b="1">
                                          <a:latin typeface="Cambria Math" panose="02040503050406030204" pitchFamily="18" charset="0"/>
                                        </a:rPr>
                                        <m:t>𝐦</m:t>
                                      </m:r>
                                    </m:e>
                                    <m:sub>
                                      <m:r>
                                        <a:rPr lang="en-US" altLang="zh-CN" sz="2400" i="1">
                                          <a:latin typeface="Cambria Math" panose="02040503050406030204" pitchFamily="18" charset="0"/>
                                        </a:rPr>
                                        <m:t>𝑖</m:t>
                                      </m:r>
                                    </m:sub>
                                  </m:sSub>
                                  <m:r>
                                    <a:rPr lang="en-US" altLang="zh-CN" sz="2400" b="0" i="1" smtClean="0">
                                      <a:latin typeface="Cambria Math" panose="02040503050406030204" pitchFamily="18" charset="0"/>
                                    </a:rPr>
                                    <m:t>−</m:t>
                                  </m:r>
                                  <m:r>
                                    <a:rPr lang="en-US" altLang="zh-CN" sz="2400" b="1">
                                      <a:latin typeface="Cambria Math" panose="02040503050406030204" pitchFamily="18" charset="0"/>
                                    </a:rPr>
                                    <m:t>𝐦</m:t>
                                  </m:r>
                                </m:e>
                              </m:d>
                            </m:e>
                            <m:sup>
                              <m:r>
                                <a:rPr lang="en-US" altLang="zh-CN" sz="2400" i="1">
                                  <a:latin typeface="Cambria Math" panose="02040503050406030204" pitchFamily="18" charset="0"/>
                                  <a:ea typeface="Cambria Math" panose="02040503050406030204" pitchFamily="18" charset="0"/>
                                </a:rPr>
                                <m:t>2</m:t>
                              </m:r>
                            </m:sup>
                          </m:sSup>
                        </m:e>
                      </m:nary>
                    </m:oMath>
                  </m:oMathPara>
                </a14:m>
                <a:endParaRPr lang="zh-CN" altLang="en-US" sz="2400" dirty="0"/>
              </a:p>
            </p:txBody>
          </p:sp>
        </mc:Choice>
        <mc:Fallback xmlns="">
          <p:sp>
            <p:nvSpPr>
              <p:cNvPr id="81922" name="Rectangle 3">
                <a:extLst>
                  <a:ext uri="{FF2B5EF4-FFF2-40B4-BE49-F238E27FC236}">
                    <a16:creationId xmlns:a16="http://schemas.microsoft.com/office/drawing/2014/main" id="{F0A6B77E-98D4-6FE8-8DB5-15645E48CE0F}"/>
                  </a:ext>
                </a:extLst>
              </p:cNvPr>
              <p:cNvSpPr>
                <a:spLocks noGrp="1" noRot="1" noChangeAspect="1" noMove="1" noResize="1" noEditPoints="1" noAdjustHandles="1" noChangeArrowheads="1" noChangeShapeType="1" noTextEdit="1"/>
              </p:cNvSpPr>
              <p:nvPr>
                <p:ph idx="1"/>
              </p:nvPr>
            </p:nvSpPr>
            <p:spPr>
              <a:xfrm>
                <a:off x="912284" y="1125538"/>
                <a:ext cx="10656324" cy="5351462"/>
              </a:xfrm>
              <a:blipFill>
                <a:blip r:embed="rId2"/>
                <a:stretch>
                  <a:fillRect l="-801" t="-797" b="-1481"/>
                </a:stretch>
              </a:blipFill>
            </p:spPr>
            <p:txBody>
              <a:bodyPr/>
              <a:lstStyle/>
              <a:p>
                <a:r>
                  <a:rPr lang="zh-CN" altLang="en-US">
                    <a:noFill/>
                  </a:rPr>
                  <a:t> </a:t>
                </a:r>
              </a:p>
            </p:txBody>
          </p:sp>
        </mc:Fallback>
      </mc:AlternateContent>
      <p:sp>
        <p:nvSpPr>
          <p:cNvPr id="81928" name="Text Box 11">
            <a:extLst>
              <a:ext uri="{FF2B5EF4-FFF2-40B4-BE49-F238E27FC236}">
                <a16:creationId xmlns:a16="http://schemas.microsoft.com/office/drawing/2014/main" id="{EE1526C1-C02D-2ADD-3C0B-D97F475DCDD0}"/>
              </a:ext>
            </a:extLst>
          </p:cNvPr>
          <p:cNvSpPr txBox="1">
            <a:spLocks noChangeArrowheads="1"/>
          </p:cNvSpPr>
          <p:nvPr/>
        </p:nvSpPr>
        <p:spPr bwMode="auto">
          <a:xfrm>
            <a:off x="7968208" y="5642683"/>
            <a:ext cx="410445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spcBef>
                <a:spcPct val="50000"/>
              </a:spcBef>
            </a:pPr>
            <a:r>
              <a:rPr lang="en-US" altLang="zh-CN" sz="2400" dirty="0"/>
              <a:t>Scalar metric can also use the determinant of a matrix</a:t>
            </a:r>
            <a:endParaRPr lang="zh-CN" altLang="en-US" sz="2400" dirty="0"/>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a:extLst>
              <a:ext uri="{FF2B5EF4-FFF2-40B4-BE49-F238E27FC236}">
                <a16:creationId xmlns:a16="http://schemas.microsoft.com/office/drawing/2014/main" id="{6F905149-B3EF-72E9-091B-8D7453E86CD3}"/>
              </a:ext>
            </a:extLst>
          </p:cNvPr>
          <p:cNvSpPr>
            <a:spLocks noGrp="1" noChangeArrowheads="1"/>
          </p:cNvSpPr>
          <p:nvPr>
            <p:ph type="title"/>
          </p:nvPr>
        </p:nvSpPr>
        <p:spPr/>
        <p:txBody>
          <a:bodyPr/>
          <a:lstStyle/>
          <a:p>
            <a:r>
              <a:rPr lang="en-US" altLang="zh-CN">
                <a:latin typeface="Comic Sans MS" panose="030F0702030302020204" pitchFamily="66" charset="0"/>
              </a:rPr>
              <a:t>Iterative optimization</a:t>
            </a:r>
            <a:endParaRPr lang="zh-CN" altLang="en-US">
              <a:latin typeface="Comic Sans MS" panose="030F0702030302020204" pitchFamily="66" charset="0"/>
            </a:endParaRPr>
          </a:p>
        </p:txBody>
      </p:sp>
      <p:sp>
        <p:nvSpPr>
          <p:cNvPr id="82946" name="Rectangle 3">
            <a:extLst>
              <a:ext uri="{FF2B5EF4-FFF2-40B4-BE49-F238E27FC236}">
                <a16:creationId xmlns:a16="http://schemas.microsoft.com/office/drawing/2014/main" id="{DF1266A9-C0A5-5A60-606D-D40D13B66C05}"/>
              </a:ext>
            </a:extLst>
          </p:cNvPr>
          <p:cNvSpPr>
            <a:spLocks noGrp="1" noChangeArrowheads="1"/>
          </p:cNvSpPr>
          <p:nvPr>
            <p:ph idx="1"/>
          </p:nvPr>
        </p:nvSpPr>
        <p:spPr>
          <a:xfrm>
            <a:off x="912285" y="1125538"/>
            <a:ext cx="10368291" cy="5351462"/>
          </a:xfrm>
        </p:spPr>
        <p:txBody>
          <a:bodyPr/>
          <a:lstStyle/>
          <a:p>
            <a:pPr algn="just">
              <a:buFont typeface="Wingdings" panose="05000000000000000000" pitchFamily="2" charset="2"/>
              <a:buChar char="n"/>
            </a:pPr>
            <a:r>
              <a:rPr lang="en-US" altLang="zh-CN" sz="2400" dirty="0"/>
              <a:t>For a finite sample set, the number of possible partitions is limited, and in theory the optimal solution can be found by the method of exhaustion. However, the method of exhaustion is often too computationally intensive to achieve</a:t>
            </a:r>
            <a:endParaRPr lang="zh-CN" altLang="en-US" sz="2400" dirty="0"/>
          </a:p>
          <a:p>
            <a:pPr algn="just">
              <a:buFont typeface="Wingdings" panose="05000000000000000000" pitchFamily="2" charset="2"/>
              <a:buChar char="n"/>
            </a:pPr>
            <a:r>
              <a:rPr lang="en-US" altLang="zh-CN" sz="2400" b="1" dirty="0">
                <a:solidFill>
                  <a:srgbClr val="990000"/>
                </a:solidFill>
              </a:rPr>
              <a:t>Iterative optimization methods </a:t>
            </a:r>
            <a:r>
              <a:rPr lang="en-US" altLang="zh-CN" sz="2400" dirty="0"/>
              <a:t>are often used to find optimal partitions</a:t>
            </a:r>
            <a:endParaRPr lang="zh-CN" altLang="en-US" dirty="0"/>
          </a:p>
          <a:p>
            <a:pPr lvl="1" algn="just">
              <a:buFont typeface="Wingdings" panose="05000000000000000000" pitchFamily="2" charset="2"/>
              <a:buChar char="n"/>
            </a:pPr>
            <a:r>
              <a:rPr lang="en-US" altLang="zh-CN" sz="2000" dirty="0"/>
              <a:t>Start with some reasonable initial division</a:t>
            </a:r>
            <a:endParaRPr lang="zh-CN" altLang="en-US" sz="2000" dirty="0"/>
          </a:p>
          <a:p>
            <a:pPr lvl="1" algn="just">
              <a:buFont typeface="Wingdings" panose="05000000000000000000" pitchFamily="2" charset="2"/>
              <a:buChar char="n"/>
            </a:pPr>
            <a:r>
              <a:rPr lang="en-US" altLang="zh-CN" sz="2000" dirty="0"/>
              <a:t>Then move some samples from one cluster to another -- if this improves the criteria function</a:t>
            </a:r>
            <a:endParaRPr lang="zh-CN" altLang="en-US" sz="2000" dirty="0"/>
          </a:p>
          <a:p>
            <a:pPr lvl="1" algn="just">
              <a:buFont typeface="Wingdings" panose="05000000000000000000" pitchFamily="2" charset="2"/>
              <a:buChar char="n"/>
            </a:pPr>
            <a:r>
              <a:rPr lang="en-US" altLang="zh-CN" sz="2000" dirty="0"/>
              <a:t>Repeat iteration until no significant improvement is achieved</a:t>
            </a:r>
            <a:endParaRPr lang="zh-CN" altLang="en-US" sz="2000" dirty="0"/>
          </a:p>
          <a:p>
            <a:pPr algn="just">
              <a:buFont typeface="Wingdings" panose="05000000000000000000" pitchFamily="2" charset="2"/>
              <a:buChar char="n"/>
            </a:pPr>
            <a:r>
              <a:rPr lang="en-US" altLang="zh-CN" sz="2400" dirty="0"/>
              <a:t>This iteration method guarantees convergence to local optimum, but not global optimum</a:t>
            </a:r>
            <a:endParaRPr lang="zh-CN" altLang="en-US" sz="2400" dirty="0"/>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a:extLst>
              <a:ext uri="{FF2B5EF4-FFF2-40B4-BE49-F238E27FC236}">
                <a16:creationId xmlns:a16="http://schemas.microsoft.com/office/drawing/2014/main" id="{DDE1BF94-3DE9-94AF-9456-348AAFA8F718}"/>
              </a:ext>
            </a:extLst>
          </p:cNvPr>
          <p:cNvSpPr>
            <a:spLocks noGrp="1" noChangeArrowheads="1"/>
          </p:cNvSpPr>
          <p:nvPr>
            <p:ph type="title"/>
          </p:nvPr>
        </p:nvSpPr>
        <p:spPr/>
        <p:txBody>
          <a:bodyPr/>
          <a:lstStyle/>
          <a:p>
            <a:r>
              <a:rPr lang="en-US" altLang="zh-CN">
                <a:latin typeface="Comic Sans MS" panose="030F0702030302020204" pitchFamily="66" charset="0"/>
              </a:rPr>
              <a:t>Partition-based clustering method</a:t>
            </a:r>
            <a:endParaRPr lang="zh-CN" altLang="en-US">
              <a:latin typeface="Comic Sans MS" panose="030F0702030302020204" pitchFamily="66" charset="0"/>
            </a:endParaRPr>
          </a:p>
        </p:txBody>
      </p:sp>
      <p:sp>
        <p:nvSpPr>
          <p:cNvPr id="83970" name="Rectangle 3">
            <a:extLst>
              <a:ext uri="{FF2B5EF4-FFF2-40B4-BE49-F238E27FC236}">
                <a16:creationId xmlns:a16="http://schemas.microsoft.com/office/drawing/2014/main" id="{CDF430EE-EF34-CC7B-D6F7-7555095FF2F7}"/>
              </a:ext>
            </a:extLst>
          </p:cNvPr>
          <p:cNvSpPr>
            <a:spLocks noGrp="1" noChangeArrowheads="1"/>
          </p:cNvSpPr>
          <p:nvPr>
            <p:ph idx="1"/>
          </p:nvPr>
        </p:nvSpPr>
        <p:spPr/>
        <p:txBody>
          <a:bodyPr/>
          <a:lstStyle/>
          <a:p>
            <a:pPr>
              <a:buFont typeface="Wingdings" panose="05000000000000000000" pitchFamily="2" charset="2"/>
              <a:buChar char="n"/>
            </a:pPr>
            <a:r>
              <a:rPr lang="en-US" altLang="zh-CN" dirty="0"/>
              <a:t>Given a dataset, the dataset is divided into k subsets based on partitioning, each of which corresponds to a cluster</a:t>
            </a:r>
            <a:endParaRPr lang="zh-CN" altLang="en-US" dirty="0"/>
          </a:p>
          <a:p>
            <a:pPr>
              <a:buFont typeface="Wingdings" panose="05000000000000000000" pitchFamily="2" charset="2"/>
              <a:buChar char="n"/>
            </a:pPr>
            <a:r>
              <a:rPr lang="en-US" altLang="zh-CN" dirty="0"/>
              <a:t>Two scenarios</a:t>
            </a:r>
            <a:endParaRPr lang="zh-CN" altLang="en-US" dirty="0"/>
          </a:p>
          <a:p>
            <a:pPr lvl="1">
              <a:buFont typeface="Wingdings" panose="05000000000000000000" pitchFamily="2" charset="2"/>
              <a:buChar char="n"/>
            </a:pPr>
            <a:r>
              <a:rPr lang="en-US" altLang="zh-CN" dirty="0"/>
              <a:t>Each cluster is represented by the </a:t>
            </a:r>
            <a:r>
              <a:rPr lang="en-US" altLang="zh-CN" dirty="0">
                <a:solidFill>
                  <a:srgbClr val="990000"/>
                </a:solidFill>
              </a:rPr>
              <a:t>mean</a:t>
            </a:r>
            <a:r>
              <a:rPr lang="en-US" altLang="zh-CN" dirty="0"/>
              <a:t> of the sample it contains</a:t>
            </a:r>
            <a:endParaRPr lang="zh-CN" altLang="en-US" dirty="0"/>
          </a:p>
          <a:p>
            <a:pPr lvl="1">
              <a:buFont typeface="Wingdings" panose="05000000000000000000" pitchFamily="2" charset="2"/>
              <a:buChar char="n"/>
            </a:pPr>
            <a:r>
              <a:rPr lang="en-US" altLang="zh-CN" dirty="0"/>
              <a:t>Each cluster is represented by a sample </a:t>
            </a:r>
            <a:r>
              <a:rPr lang="en-US" altLang="zh-CN" dirty="0">
                <a:solidFill>
                  <a:srgbClr val="990000"/>
                </a:solidFill>
              </a:rPr>
              <a:t>(center point) close to the cluster center</a:t>
            </a:r>
            <a:endParaRPr lang="zh-CN" altLang="en-US" dirty="0">
              <a:solidFill>
                <a:srgbClr val="990000"/>
              </a:solidFill>
            </a:endParaRPr>
          </a:p>
          <a:p>
            <a:pPr>
              <a:buFont typeface="Wingdings" panose="05000000000000000000" pitchFamily="2" charset="2"/>
              <a:buChar char="n"/>
            </a:pPr>
            <a:r>
              <a:rPr lang="en-US" altLang="zh-CN" dirty="0"/>
              <a:t>Typical algorithm</a:t>
            </a:r>
            <a:endParaRPr lang="zh-CN" altLang="en-US" dirty="0"/>
          </a:p>
          <a:p>
            <a:pPr lvl="1">
              <a:buFont typeface="Wingdings" panose="05000000000000000000" pitchFamily="2" charset="2"/>
              <a:buChar char="n"/>
            </a:pPr>
            <a:r>
              <a:rPr lang="en-US" altLang="zh-CN" b="1" dirty="0">
                <a:solidFill>
                  <a:srgbClr val="990000"/>
                </a:solidFill>
              </a:rPr>
              <a:t>k-means</a:t>
            </a:r>
            <a:endParaRPr lang="zh-CN" altLang="en-US" dirty="0"/>
          </a:p>
          <a:p>
            <a:pPr lvl="1">
              <a:buFont typeface="Wingdings" panose="05000000000000000000" pitchFamily="2" charset="2"/>
              <a:buChar char="n"/>
            </a:pPr>
            <a:r>
              <a:rPr lang="en-US" altLang="zh-CN" b="1" dirty="0">
                <a:solidFill>
                  <a:srgbClr val="990000"/>
                </a:solidFill>
              </a:rPr>
              <a:t>k-medoids</a:t>
            </a:r>
          </a:p>
          <a:p>
            <a:pPr lvl="1"/>
            <a:endParaRPr lang="en-US" altLang="zh-CN" b="1" dirty="0">
              <a:solidFill>
                <a:srgbClr val="990000"/>
              </a:solidFill>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a:extLst>
              <a:ext uri="{FF2B5EF4-FFF2-40B4-BE49-F238E27FC236}">
                <a16:creationId xmlns:a16="http://schemas.microsoft.com/office/drawing/2014/main" id="{7D7F37CA-6980-DEAB-60CD-015D64F2221F}"/>
              </a:ext>
            </a:extLst>
          </p:cNvPr>
          <p:cNvSpPr>
            <a:spLocks noGrp="1" noChangeArrowheads="1"/>
          </p:cNvSpPr>
          <p:nvPr>
            <p:ph type="title"/>
          </p:nvPr>
        </p:nvSpPr>
        <p:spPr/>
        <p:txBody>
          <a:bodyPr/>
          <a:lstStyle/>
          <a:p>
            <a:r>
              <a:rPr lang="en-US" altLang="zh-CN">
                <a:latin typeface="Comic Sans MS" panose="030F0702030302020204" pitchFamily="66" charset="0"/>
              </a:rPr>
              <a:t>k-means algorithm</a:t>
            </a:r>
            <a:endParaRPr lang="zh-CN" altLang="en-US">
              <a:latin typeface="Comic Sans MS" panose="030F0702030302020204" pitchFamily="66" charset="0"/>
            </a:endParaRPr>
          </a:p>
        </p:txBody>
      </p:sp>
      <p:sp>
        <p:nvSpPr>
          <p:cNvPr id="86018" name="Rectangle 3">
            <a:extLst>
              <a:ext uri="{FF2B5EF4-FFF2-40B4-BE49-F238E27FC236}">
                <a16:creationId xmlns:a16="http://schemas.microsoft.com/office/drawing/2014/main" id="{FB31689E-F17F-4A91-80A0-166B63B07EA9}"/>
              </a:ext>
            </a:extLst>
          </p:cNvPr>
          <p:cNvSpPr>
            <a:spLocks noGrp="1" noChangeArrowheads="1"/>
          </p:cNvSpPr>
          <p:nvPr>
            <p:ph idx="1"/>
          </p:nvPr>
        </p:nvSpPr>
        <p:spPr/>
        <p:txBody>
          <a:bodyPr/>
          <a:lstStyle/>
          <a:p>
            <a:pPr>
              <a:buFont typeface="Wingdings" panose="05000000000000000000" pitchFamily="2" charset="2"/>
              <a:buChar char="n"/>
            </a:pPr>
            <a:r>
              <a:rPr lang="en-US" altLang="zh-CN" b="1" dirty="0">
                <a:solidFill>
                  <a:srgbClr val="FF0000"/>
                </a:solidFill>
              </a:rPr>
              <a:t>Each cluster is represented by the mean value of the samples it contains</a:t>
            </a:r>
            <a:endParaRPr lang="zh-CN" altLang="en-US" b="1" dirty="0">
              <a:solidFill>
                <a:srgbClr val="FF0000"/>
              </a:solidFill>
            </a:endParaRPr>
          </a:p>
          <a:p>
            <a:pPr lvl="1">
              <a:buFont typeface="Wingdings" panose="05000000000000000000" pitchFamily="2" charset="2"/>
              <a:buChar char="n"/>
            </a:pPr>
            <a:r>
              <a:rPr lang="en-US" altLang="zh-CN" dirty="0"/>
              <a:t>Step 1: randomly select k samples as the centers of K clusters</a:t>
            </a:r>
            <a:endParaRPr lang="zh-CN" altLang="en-US" dirty="0"/>
          </a:p>
          <a:p>
            <a:pPr lvl="1">
              <a:buFont typeface="Wingdings" panose="05000000000000000000" pitchFamily="2" charset="2"/>
              <a:buChar char="n"/>
            </a:pPr>
            <a:r>
              <a:rPr lang="en-US" altLang="zh-CN" dirty="0"/>
              <a:t>Step 2: each remaining sample is divided into the cluster whose center is closest to the sample</a:t>
            </a:r>
            <a:endParaRPr lang="zh-CN" altLang="en-US" dirty="0"/>
          </a:p>
          <a:p>
            <a:pPr lvl="1">
              <a:buFont typeface="Wingdings" panose="05000000000000000000" pitchFamily="2" charset="2"/>
              <a:buChar char="n"/>
            </a:pPr>
            <a:r>
              <a:rPr lang="en-US" altLang="zh-CN" dirty="0"/>
              <a:t>Step 3: calculate the mean value of each cluster as the new center</a:t>
            </a:r>
            <a:endParaRPr lang="zh-CN" altLang="en-US" dirty="0"/>
          </a:p>
          <a:p>
            <a:pPr lvl="1">
              <a:buFont typeface="Wingdings" panose="05000000000000000000" pitchFamily="2" charset="2"/>
              <a:buChar char="n"/>
            </a:pPr>
            <a:r>
              <a:rPr lang="en-US" altLang="zh-CN" dirty="0"/>
              <a:t>Step 4: if there is no change in the cluster center, the algorithm will stop. Otherwise, return to step 2</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92E0BC72-3B2C-3887-B22D-194BC09F39C6}"/>
              </a:ext>
            </a:extLst>
          </p:cNvPr>
          <p:cNvSpPr>
            <a:spLocks noGrp="1" noChangeArrowheads="1"/>
          </p:cNvSpPr>
          <p:nvPr>
            <p:ph type="title"/>
          </p:nvPr>
        </p:nvSpPr>
        <p:spPr/>
        <p:txBody>
          <a:bodyPr/>
          <a:lstStyle/>
          <a:p>
            <a:r>
              <a:rPr lang="en-US" altLang="zh-CN">
                <a:latin typeface="Comic Sans MS" panose="030F0702030302020204" pitchFamily="66" charset="0"/>
              </a:rPr>
              <a:t>k-means algorithm</a:t>
            </a:r>
            <a:endParaRPr lang="zh-CN" altLang="en-US">
              <a:latin typeface="Comic Sans MS" panose="030F0702030302020204" pitchFamily="66" charset="0"/>
            </a:endParaRPr>
          </a:p>
        </p:txBody>
      </p:sp>
      <p:pic>
        <p:nvPicPr>
          <p:cNvPr id="87043" name="Picture 6">
            <a:extLst>
              <a:ext uri="{FF2B5EF4-FFF2-40B4-BE49-F238E27FC236}">
                <a16:creationId xmlns:a16="http://schemas.microsoft.com/office/drawing/2014/main" id="{BEFF33EC-3B67-3B00-799A-A769918155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388" y="4221164"/>
            <a:ext cx="3511550"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1">
            <a:extLst>
              <a:ext uri="{FF2B5EF4-FFF2-40B4-BE49-F238E27FC236}">
                <a16:creationId xmlns:a16="http://schemas.microsoft.com/office/drawing/2014/main" id="{587CA81F-9762-21D8-EE65-761EFCC6D730}"/>
              </a:ext>
            </a:extLst>
          </p:cNvPr>
          <p:cNvGrpSpPr>
            <a:grpSpLocks/>
          </p:cNvGrpSpPr>
          <p:nvPr/>
        </p:nvGrpSpPr>
        <p:grpSpPr bwMode="auto">
          <a:xfrm>
            <a:off x="3359151" y="1268413"/>
            <a:ext cx="4703763" cy="2952750"/>
            <a:chOff x="1156" y="799"/>
            <a:chExt cx="2963" cy="1860"/>
          </a:xfrm>
        </p:grpSpPr>
        <p:sp>
          <p:nvSpPr>
            <p:cNvPr id="87045" name="Line 7">
              <a:extLst>
                <a:ext uri="{FF2B5EF4-FFF2-40B4-BE49-F238E27FC236}">
                  <a16:creationId xmlns:a16="http://schemas.microsoft.com/office/drawing/2014/main" id="{C96E6347-BA4E-E872-78C5-29146360A265}"/>
                </a:ext>
              </a:extLst>
            </p:cNvPr>
            <p:cNvSpPr>
              <a:spLocks noChangeShapeType="1"/>
            </p:cNvSpPr>
            <p:nvPr/>
          </p:nvSpPr>
          <p:spPr bwMode="auto">
            <a:xfrm flipV="1">
              <a:off x="1156" y="1979"/>
              <a:ext cx="725" cy="680"/>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pic>
          <p:nvPicPr>
            <p:cNvPr id="87046" name="Picture 8">
              <a:extLst>
                <a:ext uri="{FF2B5EF4-FFF2-40B4-BE49-F238E27FC236}">
                  <a16:creationId xmlns:a16="http://schemas.microsoft.com/office/drawing/2014/main" id="{05E454BD-B76D-94CE-5BC0-ECDC9B54EA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7" y="799"/>
              <a:ext cx="2192" cy="1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12">
            <a:extLst>
              <a:ext uri="{FF2B5EF4-FFF2-40B4-BE49-F238E27FC236}">
                <a16:creationId xmlns:a16="http://schemas.microsoft.com/office/drawing/2014/main" id="{3854A764-231E-E1AC-F5BF-3D36C1607BD8}"/>
              </a:ext>
            </a:extLst>
          </p:cNvPr>
          <p:cNvGrpSpPr>
            <a:grpSpLocks/>
          </p:cNvGrpSpPr>
          <p:nvPr/>
        </p:nvGrpSpPr>
        <p:grpSpPr bwMode="auto">
          <a:xfrm>
            <a:off x="6888163" y="3068639"/>
            <a:ext cx="3479800" cy="3368675"/>
            <a:chOff x="3379" y="1933"/>
            <a:chExt cx="2192" cy="2122"/>
          </a:xfrm>
        </p:grpSpPr>
        <p:sp>
          <p:nvSpPr>
            <p:cNvPr id="87048" name="Line 9">
              <a:extLst>
                <a:ext uri="{FF2B5EF4-FFF2-40B4-BE49-F238E27FC236}">
                  <a16:creationId xmlns:a16="http://schemas.microsoft.com/office/drawing/2014/main" id="{401F6A28-90B5-2A9F-E59C-BBEACABAF6C5}"/>
                </a:ext>
              </a:extLst>
            </p:cNvPr>
            <p:cNvSpPr>
              <a:spLocks noChangeShapeType="1"/>
            </p:cNvSpPr>
            <p:nvPr/>
          </p:nvSpPr>
          <p:spPr bwMode="auto">
            <a:xfrm>
              <a:off x="4105" y="1933"/>
              <a:ext cx="635" cy="681"/>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pic>
          <p:nvPicPr>
            <p:cNvPr id="87049" name="Picture 10">
              <a:extLst>
                <a:ext uri="{FF2B5EF4-FFF2-40B4-BE49-F238E27FC236}">
                  <a16:creationId xmlns:a16="http://schemas.microsoft.com/office/drawing/2014/main" id="{29216B32-C0EB-5169-70DF-96D2927E7E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9" y="2659"/>
              <a:ext cx="2192" cy="1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a:extLst>
              <a:ext uri="{FF2B5EF4-FFF2-40B4-BE49-F238E27FC236}">
                <a16:creationId xmlns:a16="http://schemas.microsoft.com/office/drawing/2014/main" id="{A6323D5B-B057-06CA-05E9-752082FE7494}"/>
              </a:ext>
            </a:extLst>
          </p:cNvPr>
          <p:cNvSpPr>
            <a:spLocks noGrp="1" noChangeArrowheads="1"/>
          </p:cNvSpPr>
          <p:nvPr>
            <p:ph type="title"/>
          </p:nvPr>
        </p:nvSpPr>
        <p:spPr/>
        <p:txBody>
          <a:bodyPr/>
          <a:lstStyle/>
          <a:p>
            <a:r>
              <a:rPr lang="en-US" altLang="zh-CN">
                <a:latin typeface="Comic Sans MS" panose="030F0702030302020204" pitchFamily="66" charset="0"/>
              </a:rPr>
              <a:t>Decision</a:t>
            </a:r>
            <a:r>
              <a:rPr lang="zh-CN" altLang="en-US">
                <a:latin typeface="Comic Sans MS" panose="030F0702030302020204" pitchFamily="66" charset="0"/>
              </a:rPr>
              <a:t> </a:t>
            </a:r>
            <a:r>
              <a:rPr lang="en-US" altLang="zh-CN">
                <a:latin typeface="Comic Sans MS" panose="030F0702030302020204" pitchFamily="66" charset="0"/>
              </a:rPr>
              <a:t>Tree</a:t>
            </a:r>
            <a:endParaRPr lang="zh-CN" altLang="en-US">
              <a:latin typeface="Comic Sans MS" panose="030F0702030302020204" pitchFamily="66" charset="0"/>
            </a:endParaRPr>
          </a:p>
        </p:txBody>
      </p:sp>
      <p:sp>
        <p:nvSpPr>
          <p:cNvPr id="25602" name="Content Placeholder 2">
            <a:extLst>
              <a:ext uri="{FF2B5EF4-FFF2-40B4-BE49-F238E27FC236}">
                <a16:creationId xmlns:a16="http://schemas.microsoft.com/office/drawing/2014/main" id="{803942B9-3218-239A-8077-30E25DEE84C9}"/>
              </a:ext>
            </a:extLst>
          </p:cNvPr>
          <p:cNvSpPr>
            <a:spLocks noGrp="1" noChangeArrowheads="1"/>
          </p:cNvSpPr>
          <p:nvPr>
            <p:ph idx="1"/>
          </p:nvPr>
        </p:nvSpPr>
        <p:spPr>
          <a:xfrm>
            <a:off x="911424" y="1101874"/>
            <a:ext cx="11040533" cy="5351462"/>
          </a:xfrm>
        </p:spPr>
        <p:txBody>
          <a:bodyPr/>
          <a:lstStyle/>
          <a:p>
            <a:pPr algn="just">
              <a:buFont typeface="Wingdings" panose="05000000000000000000" pitchFamily="2" charset="2"/>
              <a:buChar char="n"/>
            </a:pPr>
            <a:r>
              <a:rPr lang="en-US" altLang="zh-CN" dirty="0"/>
              <a:t>decision surface of a decision tree</a:t>
            </a:r>
          </a:p>
        </p:txBody>
      </p:sp>
      <p:sp>
        <p:nvSpPr>
          <p:cNvPr id="25603" name="Footer Placeholder 3">
            <a:extLst>
              <a:ext uri="{FF2B5EF4-FFF2-40B4-BE49-F238E27FC236}">
                <a16:creationId xmlns:a16="http://schemas.microsoft.com/office/drawing/2014/main" id="{DF5C1AE4-B2FD-E559-38F9-AF68D51B0F96}"/>
              </a:ext>
            </a:extLst>
          </p:cNvPr>
          <p:cNvSpPr txBox="1">
            <a:spLocks noGrp="1" noChangeArrowheads="1"/>
          </p:cNvSpPr>
          <p:nvPr/>
        </p:nvSpPr>
        <p:spPr bwMode="auto">
          <a:xfrm>
            <a:off x="7664450" y="6513513"/>
            <a:ext cx="2895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endParaRPr lang="en-US" altLang="zh-CN" sz="1400" b="0" i="1">
              <a:solidFill>
                <a:srgbClr val="5F5F5F"/>
              </a:solidFill>
            </a:endParaRPr>
          </a:p>
        </p:txBody>
      </p:sp>
      <p:pic>
        <p:nvPicPr>
          <p:cNvPr id="25604" name="Picture 5">
            <a:extLst>
              <a:ext uri="{FF2B5EF4-FFF2-40B4-BE49-F238E27FC236}">
                <a16:creationId xmlns:a16="http://schemas.microsoft.com/office/drawing/2014/main" id="{8088A3D4-63EE-C978-1532-AB7C293E4B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8926" y="1989139"/>
            <a:ext cx="8983663" cy="407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a:extLst>
              <a:ext uri="{FF2B5EF4-FFF2-40B4-BE49-F238E27FC236}">
                <a16:creationId xmlns:a16="http://schemas.microsoft.com/office/drawing/2014/main" id="{A1B1BC46-DA67-8CA5-8E92-995F32535B62}"/>
              </a:ext>
            </a:extLst>
          </p:cNvPr>
          <p:cNvSpPr>
            <a:spLocks noGrp="1" noChangeArrowheads="1"/>
          </p:cNvSpPr>
          <p:nvPr>
            <p:ph type="title"/>
          </p:nvPr>
        </p:nvSpPr>
        <p:spPr/>
        <p:txBody>
          <a:bodyPr/>
          <a:lstStyle/>
          <a:p>
            <a:r>
              <a:rPr lang="en-US" altLang="zh-CN">
                <a:latin typeface="Comic Sans MS" panose="030F0702030302020204" pitchFamily="66" charset="0"/>
              </a:rPr>
              <a:t>K-medoids algorithm</a:t>
            </a:r>
            <a:endParaRPr lang="zh-CN" altLang="en-US">
              <a:latin typeface="Comic Sans MS" panose="030F0702030302020204" pitchFamily="66" charset="0"/>
            </a:endParaRPr>
          </a:p>
        </p:txBody>
      </p:sp>
      <p:sp>
        <p:nvSpPr>
          <p:cNvPr id="88066" name="Rectangle 3">
            <a:extLst>
              <a:ext uri="{FF2B5EF4-FFF2-40B4-BE49-F238E27FC236}">
                <a16:creationId xmlns:a16="http://schemas.microsoft.com/office/drawing/2014/main" id="{5EA707B4-A105-015A-96E0-EB75F457BB0D}"/>
              </a:ext>
            </a:extLst>
          </p:cNvPr>
          <p:cNvSpPr>
            <a:spLocks noGrp="1" noChangeArrowheads="1"/>
          </p:cNvSpPr>
          <p:nvPr>
            <p:ph idx="1"/>
          </p:nvPr>
        </p:nvSpPr>
        <p:spPr/>
        <p:txBody>
          <a:bodyPr/>
          <a:lstStyle/>
          <a:p>
            <a:pPr>
              <a:buFont typeface="Wingdings" panose="05000000000000000000" pitchFamily="2" charset="2"/>
              <a:buChar char="n"/>
            </a:pPr>
            <a:r>
              <a:rPr lang="en-US" altLang="zh-CN" b="1" dirty="0">
                <a:solidFill>
                  <a:srgbClr val="FF0000"/>
                </a:solidFill>
              </a:rPr>
              <a:t>Each cluster is represented by a sample near the center of the cluster</a:t>
            </a:r>
            <a:endParaRPr lang="zh-CN" altLang="en-US" b="1" dirty="0">
              <a:solidFill>
                <a:srgbClr val="FF0000"/>
              </a:solidFill>
            </a:endParaRPr>
          </a:p>
          <a:p>
            <a:pPr lvl="1">
              <a:buFont typeface="Wingdings" panose="05000000000000000000" pitchFamily="2" charset="2"/>
              <a:buChar char="n"/>
            </a:pPr>
            <a:r>
              <a:rPr lang="en-US" altLang="zh-CN" dirty="0"/>
              <a:t>Step 1: randomly select k samples as the centers of K clusters</a:t>
            </a:r>
            <a:endParaRPr lang="zh-CN" altLang="en-US" dirty="0"/>
          </a:p>
          <a:p>
            <a:pPr lvl="1">
              <a:buFont typeface="Wingdings" panose="05000000000000000000" pitchFamily="2" charset="2"/>
              <a:buChar char="n"/>
            </a:pPr>
            <a:r>
              <a:rPr lang="en-US" altLang="zh-CN" dirty="0"/>
              <a:t>Step 2: each remaining sample is divided into the cluster whose center is closest to the sample</a:t>
            </a:r>
            <a:endParaRPr lang="zh-CN" altLang="en-US" dirty="0"/>
          </a:p>
          <a:p>
            <a:pPr lvl="1">
              <a:buFont typeface="Wingdings" panose="05000000000000000000" pitchFamily="2" charset="2"/>
              <a:buChar char="n"/>
            </a:pPr>
            <a:r>
              <a:rPr lang="en-US" altLang="zh-CN" dirty="0"/>
              <a:t>Step 3: calculate the medoid of each cluster</a:t>
            </a:r>
            <a:r>
              <a:rPr lang="zh-CN" altLang="en-US" dirty="0"/>
              <a:t>（</a:t>
            </a:r>
            <a:r>
              <a:rPr lang="en-US" altLang="zh-CN" dirty="0"/>
              <a:t>The sample nearest to the mean</a:t>
            </a:r>
            <a:r>
              <a:rPr lang="zh-CN" altLang="en-US" dirty="0"/>
              <a:t>）</a:t>
            </a:r>
          </a:p>
          <a:p>
            <a:pPr lvl="1">
              <a:buFont typeface="Wingdings" panose="05000000000000000000" pitchFamily="2" charset="2"/>
              <a:buChar char="n"/>
            </a:pPr>
            <a:r>
              <a:rPr lang="en-US" altLang="zh-CN" dirty="0"/>
              <a:t>Step 4: if there is no change in the medoid of clustering, the algorithm will stop, otherwise return to step 2</a:t>
            </a:r>
            <a:endParaRPr lang="zh-CN" altLang="en-US" dirty="0"/>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a:extLst>
              <a:ext uri="{FF2B5EF4-FFF2-40B4-BE49-F238E27FC236}">
                <a16:creationId xmlns:a16="http://schemas.microsoft.com/office/drawing/2014/main" id="{13AA46E5-C4EA-6038-AFBD-5E21C60D8073}"/>
              </a:ext>
            </a:extLst>
          </p:cNvPr>
          <p:cNvSpPr>
            <a:spLocks noGrp="1" noChangeArrowheads="1"/>
          </p:cNvSpPr>
          <p:nvPr>
            <p:ph type="title"/>
          </p:nvPr>
        </p:nvSpPr>
        <p:spPr/>
        <p:txBody>
          <a:bodyPr/>
          <a:lstStyle/>
          <a:p>
            <a:r>
              <a:rPr lang="en-US" altLang="zh-CN">
                <a:latin typeface="Comic Sans MS" panose="030F0702030302020204" pitchFamily="66" charset="0"/>
              </a:rPr>
              <a:t>K-medoids algorithm</a:t>
            </a:r>
            <a:endParaRPr lang="zh-CN" altLang="en-US">
              <a:latin typeface="Comic Sans MS" panose="030F0702030302020204" pitchFamily="66" charset="0"/>
            </a:endParaRPr>
          </a:p>
        </p:txBody>
      </p:sp>
      <p:pic>
        <p:nvPicPr>
          <p:cNvPr id="89091" name="Picture 4">
            <a:extLst>
              <a:ext uri="{FF2B5EF4-FFF2-40B4-BE49-F238E27FC236}">
                <a16:creationId xmlns:a16="http://schemas.microsoft.com/office/drawing/2014/main" id="{0A66B0E2-3C12-07F7-B7DE-7961189C18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213" y="4076700"/>
            <a:ext cx="3479800" cy="240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3">
            <a:extLst>
              <a:ext uri="{FF2B5EF4-FFF2-40B4-BE49-F238E27FC236}">
                <a16:creationId xmlns:a16="http://schemas.microsoft.com/office/drawing/2014/main" id="{CA274A5E-5B1A-CBC7-79A4-9F675E0F36A2}"/>
              </a:ext>
            </a:extLst>
          </p:cNvPr>
          <p:cNvGrpSpPr>
            <a:grpSpLocks/>
          </p:cNvGrpSpPr>
          <p:nvPr/>
        </p:nvGrpSpPr>
        <p:grpSpPr bwMode="auto">
          <a:xfrm>
            <a:off x="3719514" y="1412876"/>
            <a:ext cx="4471987" cy="2663825"/>
            <a:chOff x="1383" y="890"/>
            <a:chExt cx="2817" cy="1678"/>
          </a:xfrm>
        </p:grpSpPr>
        <p:pic>
          <p:nvPicPr>
            <p:cNvPr id="89093" name="Picture 5">
              <a:extLst>
                <a:ext uri="{FF2B5EF4-FFF2-40B4-BE49-F238E27FC236}">
                  <a16:creationId xmlns:a16="http://schemas.microsoft.com/office/drawing/2014/main" id="{E3C3BCEC-6FFE-0DE1-BB77-ABA3047495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9" y="890"/>
              <a:ext cx="2091" cy="1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4" name="Line 8">
              <a:extLst>
                <a:ext uri="{FF2B5EF4-FFF2-40B4-BE49-F238E27FC236}">
                  <a16:creationId xmlns:a16="http://schemas.microsoft.com/office/drawing/2014/main" id="{7EE926AF-403B-98DA-1160-94650843C21C}"/>
                </a:ext>
              </a:extLst>
            </p:cNvPr>
            <p:cNvSpPr>
              <a:spLocks noChangeShapeType="1"/>
            </p:cNvSpPr>
            <p:nvPr/>
          </p:nvSpPr>
          <p:spPr bwMode="auto">
            <a:xfrm flipV="1">
              <a:off x="1383" y="1888"/>
              <a:ext cx="725" cy="680"/>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14">
            <a:extLst>
              <a:ext uri="{FF2B5EF4-FFF2-40B4-BE49-F238E27FC236}">
                <a16:creationId xmlns:a16="http://schemas.microsoft.com/office/drawing/2014/main" id="{094D9A3F-066E-6F6C-9C6E-EDF30D443446}"/>
              </a:ext>
            </a:extLst>
          </p:cNvPr>
          <p:cNvGrpSpPr>
            <a:grpSpLocks/>
          </p:cNvGrpSpPr>
          <p:nvPr/>
        </p:nvGrpSpPr>
        <p:grpSpPr bwMode="auto">
          <a:xfrm>
            <a:off x="7104063" y="3068639"/>
            <a:ext cx="3351212" cy="3449637"/>
            <a:chOff x="3515" y="1933"/>
            <a:chExt cx="2111" cy="2173"/>
          </a:xfrm>
        </p:grpSpPr>
        <p:pic>
          <p:nvPicPr>
            <p:cNvPr id="89096" name="Picture 6">
              <a:extLst>
                <a:ext uri="{FF2B5EF4-FFF2-40B4-BE49-F238E27FC236}">
                  <a16:creationId xmlns:a16="http://schemas.microsoft.com/office/drawing/2014/main" id="{FF869CC0-BECD-1525-FC55-DC945697D4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5" y="2614"/>
              <a:ext cx="2111" cy="1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7" name="Line 11">
              <a:extLst>
                <a:ext uri="{FF2B5EF4-FFF2-40B4-BE49-F238E27FC236}">
                  <a16:creationId xmlns:a16="http://schemas.microsoft.com/office/drawing/2014/main" id="{309731A2-F7CB-84EB-C630-F04392A6CBE8}"/>
                </a:ext>
              </a:extLst>
            </p:cNvPr>
            <p:cNvSpPr>
              <a:spLocks noChangeShapeType="1"/>
            </p:cNvSpPr>
            <p:nvPr/>
          </p:nvSpPr>
          <p:spPr bwMode="auto">
            <a:xfrm>
              <a:off x="4195" y="1933"/>
              <a:ext cx="635" cy="681"/>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a:extLst>
              <a:ext uri="{FF2B5EF4-FFF2-40B4-BE49-F238E27FC236}">
                <a16:creationId xmlns:a16="http://schemas.microsoft.com/office/drawing/2014/main" id="{E2470E1A-F354-6715-75EC-E86DE1FC4319}"/>
              </a:ext>
            </a:extLst>
          </p:cNvPr>
          <p:cNvSpPr>
            <a:spLocks noGrp="1" noChangeArrowheads="1"/>
          </p:cNvSpPr>
          <p:nvPr>
            <p:ph type="title"/>
          </p:nvPr>
        </p:nvSpPr>
        <p:spPr/>
        <p:txBody>
          <a:bodyPr/>
          <a:lstStyle/>
          <a:p>
            <a:r>
              <a:rPr lang="en-US" altLang="zh-CN">
                <a:latin typeface="Comic Sans MS" panose="030F0702030302020204" pitchFamily="66" charset="0"/>
              </a:rPr>
              <a:t>Decision Tree</a:t>
            </a:r>
            <a:endParaRPr lang="zh-CN" altLang="en-US">
              <a:latin typeface="Comic Sans MS" panose="030F0702030302020204" pitchFamily="66" charset="0"/>
            </a:endParaRPr>
          </a:p>
        </p:txBody>
      </p:sp>
      <p:sp>
        <p:nvSpPr>
          <p:cNvPr id="26626" name="Content Placeholder 2">
            <a:extLst>
              <a:ext uri="{FF2B5EF4-FFF2-40B4-BE49-F238E27FC236}">
                <a16:creationId xmlns:a16="http://schemas.microsoft.com/office/drawing/2014/main" id="{2F832A0A-C66A-CFC1-C096-F44197684862}"/>
              </a:ext>
            </a:extLst>
          </p:cNvPr>
          <p:cNvSpPr>
            <a:spLocks noGrp="1" noChangeArrowheads="1"/>
          </p:cNvSpPr>
          <p:nvPr>
            <p:ph idx="1"/>
          </p:nvPr>
        </p:nvSpPr>
        <p:spPr>
          <a:xfrm>
            <a:off x="911424" y="1125538"/>
            <a:ext cx="10585176" cy="5351462"/>
          </a:xfrm>
        </p:spPr>
        <p:txBody>
          <a:bodyPr/>
          <a:lstStyle/>
          <a:p>
            <a:pPr>
              <a:buFont typeface="Wingdings" panose="05000000000000000000" pitchFamily="2" charset="2"/>
              <a:buChar char="n"/>
            </a:pPr>
            <a:r>
              <a:rPr lang="en-US" altLang="zh-CN" dirty="0"/>
              <a:t>Advantages</a:t>
            </a:r>
            <a:r>
              <a:rPr lang="zh-CN" altLang="en-US" dirty="0"/>
              <a:t> </a:t>
            </a:r>
            <a:r>
              <a:rPr lang="en-US" altLang="zh-CN" dirty="0"/>
              <a:t>of</a:t>
            </a:r>
            <a:r>
              <a:rPr lang="zh-CN" altLang="en-US" dirty="0"/>
              <a:t> </a:t>
            </a:r>
            <a:r>
              <a:rPr lang="en-US" altLang="zh-CN" dirty="0"/>
              <a:t>a</a:t>
            </a:r>
            <a:r>
              <a:rPr lang="zh-CN" altLang="en-US" dirty="0"/>
              <a:t> </a:t>
            </a:r>
            <a:r>
              <a:rPr lang="en-US" altLang="zh-CN" dirty="0"/>
              <a:t>decision</a:t>
            </a:r>
            <a:r>
              <a:rPr lang="zh-CN" altLang="en-US" dirty="0"/>
              <a:t> </a:t>
            </a:r>
            <a:r>
              <a:rPr lang="en-US" altLang="zh-CN" dirty="0"/>
              <a:t>tree:</a:t>
            </a:r>
          </a:p>
          <a:p>
            <a:pPr lvl="1">
              <a:buFont typeface="Wingdings" panose="05000000000000000000" pitchFamily="2" charset="2"/>
              <a:buChar char="n"/>
            </a:pPr>
            <a:r>
              <a:rPr lang="en-US" altLang="zh-CN" b="1" dirty="0">
                <a:solidFill>
                  <a:srgbClr val="FF0000"/>
                </a:solidFill>
              </a:rPr>
              <a:t>Semantic representability</a:t>
            </a:r>
          </a:p>
          <a:p>
            <a:pPr lvl="2">
              <a:buFont typeface="Wingdings" panose="05000000000000000000" pitchFamily="2" charset="2"/>
              <a:buChar char="n"/>
            </a:pPr>
            <a:r>
              <a:rPr lang="en-US" altLang="zh-CN" dirty="0"/>
              <a:t>Express from the root to the leaf node as a conjunction</a:t>
            </a:r>
          </a:p>
          <a:p>
            <a:pPr lvl="3">
              <a:buFont typeface="Wingdings" panose="05000000000000000000" pitchFamily="2" charset="2"/>
              <a:buChar char="n"/>
            </a:pPr>
            <a:r>
              <a:rPr lang="zh-CN" altLang="en-US" sz="1800" dirty="0"/>
              <a:t>（</a:t>
            </a:r>
            <a:r>
              <a:rPr lang="en-US" altLang="zh-CN" sz="1800" dirty="0"/>
              <a:t>color=yellow</a:t>
            </a:r>
            <a:r>
              <a:rPr lang="zh-CN" altLang="en-US" sz="1800" dirty="0"/>
              <a:t>）</a:t>
            </a:r>
            <a:r>
              <a:rPr lang="en-US" altLang="zh-CN" sz="1800" dirty="0"/>
              <a:t>AND</a:t>
            </a:r>
            <a:r>
              <a:rPr lang="zh-CN" altLang="en-US" sz="1800" dirty="0"/>
              <a:t>（</a:t>
            </a:r>
            <a:r>
              <a:rPr lang="en-US" altLang="zh-CN" sz="1800" dirty="0"/>
              <a:t>shape=slender</a:t>
            </a:r>
            <a:r>
              <a:rPr lang="zh-CN" altLang="en-US" sz="1800" dirty="0"/>
              <a:t>）           </a:t>
            </a:r>
            <a:r>
              <a:rPr lang="en-US" altLang="zh-CN" sz="1800" dirty="0"/>
              <a:t>banana</a:t>
            </a:r>
          </a:p>
          <a:p>
            <a:pPr lvl="2">
              <a:buFont typeface="Wingdings" panose="05000000000000000000" pitchFamily="2" charset="2"/>
              <a:buChar char="n"/>
            </a:pPr>
            <a:r>
              <a:rPr lang="en-US" altLang="zh-CN" dirty="0"/>
              <a:t>Obtain a clear description of a class by using conjunction and disjunction</a:t>
            </a:r>
          </a:p>
          <a:p>
            <a:pPr lvl="3">
              <a:buFont typeface="Wingdings" panose="05000000000000000000" pitchFamily="2" charset="2"/>
              <a:buChar char="n"/>
            </a:pPr>
            <a:r>
              <a:rPr lang="en-US" altLang="zh-CN" sz="1800" dirty="0"/>
              <a:t>apple=</a:t>
            </a:r>
            <a:r>
              <a:rPr lang="zh-CN" altLang="en-US" sz="1800" dirty="0"/>
              <a:t>（</a:t>
            </a:r>
            <a:r>
              <a:rPr lang="en-US" altLang="zh-CN" sz="1800" dirty="0"/>
              <a:t>green</a:t>
            </a:r>
            <a:r>
              <a:rPr lang="zh-CN" altLang="en-US" sz="1800" dirty="0"/>
              <a:t> </a:t>
            </a:r>
            <a:r>
              <a:rPr lang="en-US" altLang="zh-CN" sz="1800" dirty="0"/>
              <a:t>AND medium-size</a:t>
            </a:r>
            <a:r>
              <a:rPr lang="zh-CN" altLang="en-US" sz="1800" dirty="0"/>
              <a:t>）</a:t>
            </a:r>
            <a:r>
              <a:rPr lang="en-US" altLang="zh-CN" sz="1800" dirty="0"/>
              <a:t>OR</a:t>
            </a:r>
            <a:r>
              <a:rPr lang="zh-CN" altLang="en-US" sz="1800" dirty="0"/>
              <a:t>（</a:t>
            </a:r>
            <a:r>
              <a:rPr lang="en-US" altLang="zh-CN" sz="1800" dirty="0"/>
              <a:t>red</a:t>
            </a:r>
            <a:r>
              <a:rPr lang="zh-CN" altLang="en-US" sz="1800" dirty="0"/>
              <a:t> </a:t>
            </a:r>
            <a:r>
              <a:rPr lang="en-US" altLang="zh-CN" sz="1800" dirty="0"/>
              <a:t>AND medium-size</a:t>
            </a:r>
            <a:r>
              <a:rPr lang="zh-CN" altLang="en-US" sz="1800" dirty="0"/>
              <a:t>）</a:t>
            </a:r>
            <a:endParaRPr lang="en-US" altLang="zh-CN" sz="1800" dirty="0"/>
          </a:p>
          <a:p>
            <a:pPr lvl="1">
              <a:buFont typeface="Wingdings" panose="05000000000000000000" pitchFamily="2" charset="2"/>
              <a:buChar char="n"/>
            </a:pPr>
            <a:r>
              <a:rPr lang="en-US" altLang="zh-CN" b="1" dirty="0">
                <a:solidFill>
                  <a:srgbClr val="FF0000"/>
                </a:solidFill>
              </a:rPr>
              <a:t>Fast</a:t>
            </a:r>
            <a:r>
              <a:rPr lang="zh-CN" altLang="en-US" b="1" dirty="0">
                <a:solidFill>
                  <a:srgbClr val="FF0000"/>
                </a:solidFill>
              </a:rPr>
              <a:t> </a:t>
            </a:r>
            <a:r>
              <a:rPr lang="en-US" altLang="zh-CN" b="1" dirty="0">
                <a:solidFill>
                  <a:srgbClr val="FF0000"/>
                </a:solidFill>
              </a:rPr>
              <a:t>classification</a:t>
            </a:r>
          </a:p>
          <a:p>
            <a:pPr lvl="2">
              <a:buFont typeface="Wingdings" panose="05000000000000000000" pitchFamily="2" charset="2"/>
              <a:buChar char="n"/>
            </a:pPr>
            <a:r>
              <a:rPr lang="en-US" altLang="zh-CN" dirty="0"/>
              <a:t>A series of simple queries can be used to determine the categories of </a:t>
            </a:r>
            <a:r>
              <a:rPr lang="en-US" altLang="zh-CN" dirty="0" smtClean="0"/>
              <a:t>patterns</a:t>
            </a:r>
            <a:endParaRPr lang="en-US" altLang="zh-CN" dirty="0"/>
          </a:p>
          <a:p>
            <a:pPr lvl="1">
              <a:buFont typeface="Wingdings" panose="05000000000000000000" pitchFamily="2" charset="2"/>
              <a:buChar char="n"/>
            </a:pPr>
            <a:r>
              <a:rPr lang="en-US" altLang="zh-CN" b="1" dirty="0">
                <a:solidFill>
                  <a:srgbClr val="FF0000"/>
                </a:solidFill>
              </a:rPr>
              <a:t>The prior knowledge of experts can be embedded naturally</a:t>
            </a:r>
            <a:endParaRPr lang="zh-CN" altLang="en-US" b="1" dirty="0">
              <a:solidFill>
                <a:srgbClr val="FF0000"/>
              </a:solidFill>
            </a:endParaRPr>
          </a:p>
        </p:txBody>
      </p:sp>
      <p:sp>
        <p:nvSpPr>
          <p:cNvPr id="26627" name="Footer Placeholder 3">
            <a:extLst>
              <a:ext uri="{FF2B5EF4-FFF2-40B4-BE49-F238E27FC236}">
                <a16:creationId xmlns:a16="http://schemas.microsoft.com/office/drawing/2014/main" id="{F81B8574-4E63-EBAB-9BD4-15961F257193}"/>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en-US" altLang="zh-CN"/>
          </a:p>
        </p:txBody>
      </p:sp>
      <p:sp>
        <p:nvSpPr>
          <p:cNvPr id="26628" name="Right Arrow 4">
            <a:extLst>
              <a:ext uri="{FF2B5EF4-FFF2-40B4-BE49-F238E27FC236}">
                <a16:creationId xmlns:a16="http://schemas.microsoft.com/office/drawing/2014/main" id="{01DB7347-87C6-DA97-AECD-33DAA1871FDD}"/>
              </a:ext>
            </a:extLst>
          </p:cNvPr>
          <p:cNvSpPr>
            <a:spLocks noChangeArrowheads="1"/>
          </p:cNvSpPr>
          <p:nvPr/>
        </p:nvSpPr>
        <p:spPr bwMode="auto">
          <a:xfrm>
            <a:off x="6888088" y="2708920"/>
            <a:ext cx="428625" cy="285750"/>
          </a:xfrm>
          <a:prstGeom prst="rightArrow">
            <a:avLst>
              <a:gd name="adj1" fmla="val 50000"/>
              <a:gd name="adj2" fmla="val 50000"/>
            </a:avLst>
          </a:prstGeom>
          <a:solidFill>
            <a:srgbClr val="FFFF00"/>
          </a:solidFill>
          <a:ln w="9525">
            <a:solidFill>
              <a:schemeClr val="tx1"/>
            </a:solidFill>
            <a:round/>
            <a:headEnd/>
            <a:tailEnd/>
          </a:ln>
        </p:spPr>
        <p:txBody>
          <a:bodyPr/>
          <a:lstStyle/>
          <a:p>
            <a:endParaRPr lang="zh-CN" altLang="en-US" sz="1800">
              <a:solidFill>
                <a:schemeClr val="tx1"/>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a:extLst>
              <a:ext uri="{FF2B5EF4-FFF2-40B4-BE49-F238E27FC236}">
                <a16:creationId xmlns:a16="http://schemas.microsoft.com/office/drawing/2014/main" id="{51D37630-29EA-2F88-C7BA-8FBACBC1E539}"/>
              </a:ext>
            </a:extLst>
          </p:cNvPr>
          <p:cNvSpPr>
            <a:spLocks noGrp="1" noChangeArrowheads="1"/>
          </p:cNvSpPr>
          <p:nvPr>
            <p:ph type="title"/>
          </p:nvPr>
        </p:nvSpPr>
        <p:spPr/>
        <p:txBody>
          <a:bodyPr/>
          <a:lstStyle/>
          <a:p>
            <a:r>
              <a:rPr lang="en-US" altLang="zh-CN">
                <a:latin typeface="Comic Sans MS" panose="030F0702030302020204" pitchFamily="66" charset="0"/>
              </a:rPr>
              <a:t>Decision Tree Learning Algorithm</a:t>
            </a:r>
            <a:endParaRPr lang="zh-CN" altLang="en-US">
              <a:latin typeface="Comic Sans MS" panose="030F0702030302020204" pitchFamily="66" charset="0"/>
            </a:endParaRPr>
          </a:p>
        </p:txBody>
      </p:sp>
      <p:sp>
        <p:nvSpPr>
          <p:cNvPr id="27650" name="Content Placeholder 2">
            <a:extLst>
              <a:ext uri="{FF2B5EF4-FFF2-40B4-BE49-F238E27FC236}">
                <a16:creationId xmlns:a16="http://schemas.microsoft.com/office/drawing/2014/main" id="{83166F04-E623-977B-E130-4F644BF6AD7A}"/>
              </a:ext>
            </a:extLst>
          </p:cNvPr>
          <p:cNvSpPr>
            <a:spLocks noGrp="1" noChangeArrowheads="1"/>
          </p:cNvSpPr>
          <p:nvPr>
            <p:ph idx="1"/>
          </p:nvPr>
        </p:nvSpPr>
        <p:spPr>
          <a:xfrm>
            <a:off x="911424" y="1125538"/>
            <a:ext cx="10585176" cy="5351462"/>
          </a:xfrm>
        </p:spPr>
        <p:txBody>
          <a:bodyPr/>
          <a:lstStyle/>
          <a:p>
            <a:pPr>
              <a:buFont typeface="Wingdings" panose="05000000000000000000" pitchFamily="2" charset="2"/>
              <a:buChar char="n"/>
            </a:pPr>
            <a:r>
              <a:rPr lang="en-US" altLang="zh-CN" dirty="0"/>
              <a:t>Research history of decision tree:</a:t>
            </a:r>
          </a:p>
          <a:p>
            <a:pPr lvl="1">
              <a:buFont typeface="Wingdings" panose="05000000000000000000" pitchFamily="2" charset="2"/>
              <a:buChar char="n"/>
            </a:pPr>
            <a:r>
              <a:rPr lang="en-US" altLang="zh-CN" b="1" dirty="0"/>
              <a:t>The</a:t>
            </a:r>
            <a:r>
              <a:rPr lang="zh-CN" altLang="en-US" b="1" dirty="0"/>
              <a:t> </a:t>
            </a:r>
            <a:r>
              <a:rPr lang="en-US" altLang="zh-CN" b="1" dirty="0"/>
              <a:t>first</a:t>
            </a:r>
            <a:r>
              <a:rPr lang="zh-CN" altLang="en-US" b="1" dirty="0"/>
              <a:t> </a:t>
            </a:r>
            <a:r>
              <a:rPr lang="en-US" altLang="zh-CN" b="1" dirty="0"/>
              <a:t>decision tree algorithm is called as </a:t>
            </a:r>
            <a:r>
              <a:rPr lang="en-US" altLang="zh-CN" b="1" dirty="0" smtClean="0">
                <a:solidFill>
                  <a:srgbClr val="990000"/>
                </a:solidFill>
              </a:rPr>
              <a:t>CLS</a:t>
            </a:r>
            <a:r>
              <a:rPr lang="en-US" altLang="zh-CN" b="1" dirty="0" smtClean="0"/>
              <a:t> </a:t>
            </a:r>
            <a:r>
              <a:rPr lang="en-US" altLang="zh-CN" b="1" dirty="0"/>
              <a:t>(</a:t>
            </a:r>
            <a:r>
              <a:rPr lang="en-US" altLang="zh-CN" b="1" dirty="0">
                <a:solidFill>
                  <a:srgbClr val="990000"/>
                </a:solidFill>
              </a:rPr>
              <a:t>Concept Learning System</a:t>
            </a:r>
            <a:r>
              <a:rPr lang="en-US" altLang="zh-CN" b="1" dirty="0"/>
              <a:t>)</a:t>
            </a:r>
            <a:br>
              <a:rPr lang="en-US" altLang="zh-CN" b="1" dirty="0"/>
            </a:br>
            <a:r>
              <a:rPr lang="en-US" altLang="zh-CN" sz="2000" b="1" dirty="0">
                <a:solidFill>
                  <a:srgbClr val="0070C0"/>
                </a:solidFill>
              </a:rPr>
              <a:t>[E. B. Hunt, J. Marin, and P. T. Stone’s book “</a:t>
            </a:r>
            <a:r>
              <a:rPr lang="en-US" altLang="zh-CN" sz="2000" b="1" i="1" dirty="0">
                <a:solidFill>
                  <a:srgbClr val="0070C0"/>
                </a:solidFill>
              </a:rPr>
              <a:t>Experiments in </a:t>
            </a:r>
            <a:r>
              <a:rPr lang="en-US" altLang="zh-CN" sz="2000" b="1" i="1" dirty="0" err="1">
                <a:solidFill>
                  <a:srgbClr val="0070C0"/>
                </a:solidFill>
              </a:rPr>
              <a:t>Induction”published</a:t>
            </a:r>
            <a:r>
              <a:rPr lang="en-US" altLang="zh-CN" sz="2000" b="1" i="1" dirty="0">
                <a:solidFill>
                  <a:srgbClr val="0070C0"/>
                </a:solidFill>
              </a:rPr>
              <a:t> by Academic Press in 1966]</a:t>
            </a:r>
          </a:p>
          <a:p>
            <a:pPr lvl="1">
              <a:buFont typeface="Wingdings" panose="05000000000000000000" pitchFamily="2" charset="2"/>
              <a:buChar char="n"/>
            </a:pPr>
            <a:r>
              <a:rPr lang="en-US" altLang="zh-CN" b="1" dirty="0">
                <a:solidFill>
                  <a:srgbClr val="990000"/>
                </a:solidFill>
              </a:rPr>
              <a:t>ID3 </a:t>
            </a:r>
            <a:r>
              <a:rPr lang="en-US" altLang="zh-CN" b="1" dirty="0"/>
              <a:t>triggered</a:t>
            </a:r>
            <a:r>
              <a:rPr lang="en-US" altLang="zh-CN" b="1" dirty="0">
                <a:solidFill>
                  <a:srgbClr val="990000"/>
                </a:solidFill>
              </a:rPr>
              <a:t> </a:t>
            </a:r>
            <a:r>
              <a:rPr lang="en-US" altLang="zh-CN" b="1" dirty="0"/>
              <a:t>the upsurge of decision tree </a:t>
            </a:r>
            <a:r>
              <a:rPr lang="en-US" altLang="zh-CN" b="1" dirty="0" smtClean="0"/>
              <a:t>research</a:t>
            </a:r>
            <a:r>
              <a:rPr lang="en-US" altLang="zh-CN" b="1" dirty="0"/>
              <a:t/>
            </a:r>
            <a:br>
              <a:rPr lang="en-US" altLang="zh-CN" b="1" dirty="0"/>
            </a:br>
            <a:r>
              <a:rPr lang="en-US" altLang="zh-CN" sz="2000" b="1" dirty="0">
                <a:solidFill>
                  <a:srgbClr val="0070C0"/>
                </a:solidFill>
              </a:rPr>
              <a:t>[J. R. Quinlan’s paper in a book “</a:t>
            </a:r>
            <a:r>
              <a:rPr lang="en-US" altLang="zh-CN" sz="2000" b="1" i="1" dirty="0">
                <a:solidFill>
                  <a:srgbClr val="0070C0"/>
                </a:solidFill>
              </a:rPr>
              <a:t>Expert Systems in the Micro Electronic Age” edited by D. Michie, published by Edinburgh University Press in 1979]</a:t>
            </a:r>
            <a:endParaRPr lang="zh-CN" altLang="en-US" dirty="0">
              <a:solidFill>
                <a:srgbClr val="0070C0"/>
              </a:solidFill>
            </a:endParaRPr>
          </a:p>
          <a:p>
            <a:pPr lvl="1">
              <a:buFont typeface="Wingdings" panose="05000000000000000000" pitchFamily="2" charset="2"/>
              <a:buChar char="n"/>
            </a:pPr>
            <a:r>
              <a:rPr lang="en-US" altLang="zh-CN" b="1" dirty="0">
                <a:solidFill>
                  <a:srgbClr val="990000"/>
                </a:solidFill>
              </a:rPr>
              <a:t>C4.5 </a:t>
            </a:r>
            <a:r>
              <a:rPr lang="en-US" altLang="zh-CN" b="1" dirty="0"/>
              <a:t>is the most popular decision tree </a:t>
            </a:r>
            <a:r>
              <a:rPr lang="en-US" altLang="zh-CN" b="1" dirty="0" smtClean="0"/>
              <a:t>algorithm</a:t>
            </a:r>
            <a:r>
              <a:rPr lang="en-US" altLang="zh-CN" b="1" dirty="0"/>
              <a:t/>
            </a:r>
            <a:br>
              <a:rPr lang="en-US" altLang="zh-CN" b="1" dirty="0"/>
            </a:br>
            <a:r>
              <a:rPr lang="en-US" altLang="zh-CN" sz="2000" b="1" dirty="0">
                <a:solidFill>
                  <a:srgbClr val="0070C0"/>
                </a:solidFill>
              </a:rPr>
              <a:t>[J. R. Quinlan’s book “</a:t>
            </a:r>
            <a:r>
              <a:rPr lang="en-US" altLang="zh-CN" sz="2000" b="1" i="1" dirty="0">
                <a:solidFill>
                  <a:srgbClr val="0070C0"/>
                </a:solidFill>
              </a:rPr>
              <a:t>C4.5: Programs for Machine Learning” published by Morgan Kaufmann in 1993]</a:t>
            </a:r>
            <a:endParaRPr lang="zh-CN" altLang="en-US" sz="2000" dirty="0">
              <a:solidFill>
                <a:srgbClr val="0070C0"/>
              </a:solidFill>
            </a:endParaRPr>
          </a:p>
        </p:txBody>
      </p:sp>
      <p:sp>
        <p:nvSpPr>
          <p:cNvPr id="27651" name="Footer Placeholder 3">
            <a:extLst>
              <a:ext uri="{FF2B5EF4-FFF2-40B4-BE49-F238E27FC236}">
                <a16:creationId xmlns:a16="http://schemas.microsoft.com/office/drawing/2014/main" id="{134D221A-F588-C706-A9F2-238E9C9A7184}"/>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en-US" altLang="zh-CN"/>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a:extLst>
              <a:ext uri="{FF2B5EF4-FFF2-40B4-BE49-F238E27FC236}">
                <a16:creationId xmlns:a16="http://schemas.microsoft.com/office/drawing/2014/main" id="{5E824316-888B-70DD-14ED-362FA2A13522}"/>
              </a:ext>
            </a:extLst>
          </p:cNvPr>
          <p:cNvSpPr>
            <a:spLocks noGrp="1" noChangeArrowheads="1"/>
          </p:cNvSpPr>
          <p:nvPr>
            <p:ph type="title"/>
          </p:nvPr>
        </p:nvSpPr>
        <p:spPr/>
        <p:txBody>
          <a:bodyPr/>
          <a:lstStyle/>
          <a:p>
            <a:r>
              <a:rPr lang="en-US" altLang="zh-CN">
                <a:latin typeface="Comic Sans MS" panose="030F0702030302020204" pitchFamily="66" charset="0"/>
              </a:rPr>
              <a:t>Decision Tree Learning Algorithm</a:t>
            </a:r>
            <a:endParaRPr lang="zh-CN" altLang="en-US">
              <a:latin typeface="Comic Sans MS" panose="030F0702030302020204" pitchFamily="66" charset="0"/>
            </a:endParaRPr>
          </a:p>
        </p:txBody>
      </p:sp>
      <p:sp>
        <p:nvSpPr>
          <p:cNvPr id="28674" name="Content Placeholder 2">
            <a:extLst>
              <a:ext uri="{FF2B5EF4-FFF2-40B4-BE49-F238E27FC236}">
                <a16:creationId xmlns:a16="http://schemas.microsoft.com/office/drawing/2014/main" id="{1DA994AF-2376-FA47-6E81-FA2F2CA73D88}"/>
              </a:ext>
            </a:extLst>
          </p:cNvPr>
          <p:cNvSpPr>
            <a:spLocks noGrp="1" noChangeArrowheads="1"/>
          </p:cNvSpPr>
          <p:nvPr>
            <p:ph idx="1"/>
          </p:nvPr>
        </p:nvSpPr>
        <p:spPr>
          <a:xfrm>
            <a:off x="912285" y="1125538"/>
            <a:ext cx="9936243" cy="5351462"/>
          </a:xfrm>
        </p:spPr>
        <p:txBody>
          <a:bodyPr/>
          <a:lstStyle/>
          <a:p>
            <a:pPr>
              <a:buFont typeface="Wingdings" panose="05000000000000000000" pitchFamily="2" charset="2"/>
              <a:buChar char="n"/>
            </a:pPr>
            <a:r>
              <a:rPr lang="en-US" altLang="zh-CN" dirty="0"/>
              <a:t>Research</a:t>
            </a:r>
            <a:r>
              <a:rPr lang="zh-CN" altLang="en-US" dirty="0"/>
              <a:t> </a:t>
            </a:r>
            <a:r>
              <a:rPr lang="en-US" altLang="zh-CN" dirty="0"/>
              <a:t>history</a:t>
            </a:r>
            <a:r>
              <a:rPr lang="zh-CN" altLang="en-US" dirty="0"/>
              <a:t> </a:t>
            </a:r>
            <a:r>
              <a:rPr lang="en-US" altLang="zh-CN" dirty="0"/>
              <a:t>of</a:t>
            </a:r>
            <a:r>
              <a:rPr lang="zh-CN" altLang="en-US" dirty="0"/>
              <a:t> </a:t>
            </a:r>
            <a:r>
              <a:rPr lang="en-US" altLang="zh-CN" dirty="0"/>
              <a:t>decision tree:</a:t>
            </a:r>
          </a:p>
          <a:p>
            <a:pPr lvl="1">
              <a:buFont typeface="Wingdings" panose="05000000000000000000" pitchFamily="2" charset="2"/>
              <a:buChar char="n"/>
            </a:pPr>
            <a:r>
              <a:rPr lang="en-US" altLang="zh-CN" b="1" dirty="0">
                <a:solidFill>
                  <a:srgbClr val="990000"/>
                </a:solidFill>
              </a:rPr>
              <a:t>CART </a:t>
            </a:r>
            <a:r>
              <a:rPr lang="en-US" altLang="zh-CN" b="1" dirty="0"/>
              <a:t>(</a:t>
            </a:r>
            <a:r>
              <a:rPr lang="en-US" altLang="zh-CN" b="1" dirty="0">
                <a:solidFill>
                  <a:srgbClr val="990000"/>
                </a:solidFill>
              </a:rPr>
              <a:t>Classification and Regression Tree</a:t>
            </a:r>
            <a:r>
              <a:rPr lang="en-US" altLang="zh-CN" b="1" dirty="0"/>
              <a:t>) is the general decision tree </a:t>
            </a:r>
            <a:r>
              <a:rPr lang="en-US" altLang="zh-CN" b="1" dirty="0" smtClean="0"/>
              <a:t>algorithm</a:t>
            </a:r>
            <a:r>
              <a:rPr lang="en-US" altLang="zh-CN" b="1" dirty="0"/>
              <a:t/>
            </a:r>
            <a:br>
              <a:rPr lang="en-US" altLang="zh-CN" b="1" dirty="0"/>
            </a:br>
            <a:r>
              <a:rPr lang="en-US" altLang="zh-CN" sz="2000" b="1" dirty="0">
                <a:solidFill>
                  <a:srgbClr val="0070C0"/>
                </a:solidFill>
              </a:rPr>
              <a:t>[L. </a:t>
            </a:r>
            <a:r>
              <a:rPr lang="en-US" altLang="zh-CN" sz="2000" b="1" dirty="0" err="1">
                <a:solidFill>
                  <a:srgbClr val="0070C0"/>
                </a:solidFill>
              </a:rPr>
              <a:t>Breiman</a:t>
            </a:r>
            <a:r>
              <a:rPr lang="en-US" altLang="zh-CN" sz="2000" b="1" dirty="0">
                <a:solidFill>
                  <a:srgbClr val="0070C0"/>
                </a:solidFill>
              </a:rPr>
              <a:t>, J. H. Friedman, R. A. </a:t>
            </a:r>
            <a:r>
              <a:rPr lang="en-US" altLang="zh-CN" sz="2000" b="1" dirty="0" err="1">
                <a:solidFill>
                  <a:srgbClr val="0070C0"/>
                </a:solidFill>
              </a:rPr>
              <a:t>Olshen</a:t>
            </a:r>
            <a:r>
              <a:rPr lang="en-US" altLang="zh-CN" sz="2000" b="1" dirty="0">
                <a:solidFill>
                  <a:srgbClr val="0070C0"/>
                </a:solidFill>
              </a:rPr>
              <a:t>, and C. J. Stone’s book “Classification and Regression Trees” published by Wadsworth in 1984]</a:t>
            </a:r>
            <a:endParaRPr lang="en-US" altLang="zh-CN" b="1" dirty="0">
              <a:solidFill>
                <a:srgbClr val="0070C0"/>
              </a:solidFill>
            </a:endParaRPr>
          </a:p>
          <a:p>
            <a:pPr lvl="1">
              <a:buFont typeface="Wingdings" panose="05000000000000000000" pitchFamily="2" charset="2"/>
              <a:buChar char="n"/>
            </a:pPr>
            <a:r>
              <a:rPr lang="en-US" altLang="zh-CN" b="1" dirty="0"/>
              <a:t>Ensemble learning algorithm based on decision tree</a:t>
            </a:r>
            <a:r>
              <a:rPr lang="zh-CN" altLang="en-US" b="1" dirty="0"/>
              <a:t>：</a:t>
            </a:r>
            <a:r>
              <a:rPr lang="en-US" altLang="zh-CN" b="1" dirty="0">
                <a:solidFill>
                  <a:srgbClr val="990000"/>
                </a:solidFill>
              </a:rPr>
              <a:t>Random Forests</a:t>
            </a:r>
            <a:r>
              <a:rPr lang="zh-CN" altLang="en-US" b="1" dirty="0"/>
              <a:t> </a:t>
            </a:r>
            <a:r>
              <a:rPr lang="en-US" altLang="zh-CN" b="1" dirty="0"/>
              <a:t/>
            </a:r>
            <a:br>
              <a:rPr lang="en-US" altLang="zh-CN" b="1" dirty="0"/>
            </a:br>
            <a:r>
              <a:rPr lang="en-US" altLang="zh-CN" sz="2000" b="1" dirty="0">
                <a:solidFill>
                  <a:srgbClr val="0070C0"/>
                </a:solidFill>
              </a:rPr>
              <a:t>[L. </a:t>
            </a:r>
            <a:r>
              <a:rPr lang="en-US" altLang="zh-CN" sz="2000" b="1" dirty="0" err="1">
                <a:solidFill>
                  <a:srgbClr val="0070C0"/>
                </a:solidFill>
              </a:rPr>
              <a:t>Breiman’s</a:t>
            </a:r>
            <a:r>
              <a:rPr lang="en-US" altLang="zh-CN" sz="2000" b="1" dirty="0">
                <a:solidFill>
                  <a:srgbClr val="0070C0"/>
                </a:solidFill>
              </a:rPr>
              <a:t> MLJ’01 paper “Random Forests”]</a:t>
            </a:r>
            <a:endParaRPr lang="zh-CN" altLang="en-US" dirty="0">
              <a:solidFill>
                <a:srgbClr val="0070C0"/>
              </a:solidFill>
            </a:endParaRPr>
          </a:p>
        </p:txBody>
      </p:sp>
      <p:sp>
        <p:nvSpPr>
          <p:cNvPr id="28675" name="Footer Placeholder 3">
            <a:extLst>
              <a:ext uri="{FF2B5EF4-FFF2-40B4-BE49-F238E27FC236}">
                <a16:creationId xmlns:a16="http://schemas.microsoft.com/office/drawing/2014/main" id="{0D614DBB-4083-8E9E-56C0-16A2A59A3538}"/>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en-US" altLang="zh-CN"/>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Cloud skipper design template">
  <a:themeElements>
    <a:clrScheme name="Cloud skipper design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loud skipper design template">
      <a:majorFont>
        <a:latin typeface="Franklin Gothic Heavy"/>
        <a:ea typeface="Gungsuh"/>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Cloud skipper design 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oud skipper design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oud skipper design 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oud skipper design 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oud skipper desig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oud skipper design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oud skipper design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5_Cloud skipper design template">
  <a:themeElements>
    <a:clrScheme name="15_Cloud skipper design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5_Cloud skipper design template">
      <a:majorFont>
        <a:latin typeface="Franklin Gothic Heavy"/>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5_Cloud skipper design 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5_Cloud skipper design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5_Cloud skipper design 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5_Cloud skipper design 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5_Cloud skipper desig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5_Cloud skipper design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5_Cloud skipper design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3168</TotalTime>
  <Words>4303</Words>
  <Application>Microsoft Office PowerPoint</Application>
  <PresentationFormat>宽屏</PresentationFormat>
  <Paragraphs>468</Paragraphs>
  <Slides>61</Slides>
  <Notes>8</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2</vt:i4>
      </vt:variant>
      <vt:variant>
        <vt:lpstr>幻灯片标题</vt:lpstr>
      </vt:variant>
      <vt:variant>
        <vt:i4>61</vt:i4>
      </vt:variant>
    </vt:vector>
  </HeadingPairs>
  <TitlesOfParts>
    <vt:vector size="73" baseType="lpstr">
      <vt:lpstr>Gungsuh</vt:lpstr>
      <vt:lpstr>宋体</vt:lpstr>
      <vt:lpstr>Arial</vt:lpstr>
      <vt:lpstr>Cambria Math</vt:lpstr>
      <vt:lpstr>Comic Sans MS</vt:lpstr>
      <vt:lpstr>Franklin Gothic Heavy</vt:lpstr>
      <vt:lpstr>Times New Roman</vt:lpstr>
      <vt:lpstr>Wingdings</vt:lpstr>
      <vt:lpstr>Cloud skipper design template</vt:lpstr>
      <vt:lpstr>15_Cloud skipper design template</vt:lpstr>
      <vt:lpstr>MathType 6.0 Equation</vt:lpstr>
      <vt:lpstr>Equation</vt:lpstr>
      <vt:lpstr>Ch 10. Decision Tree</vt:lpstr>
      <vt:lpstr>Feature Types</vt:lpstr>
      <vt:lpstr>Decision Tree</vt:lpstr>
      <vt:lpstr>Decision Tree</vt:lpstr>
      <vt:lpstr>Decision Tree</vt:lpstr>
      <vt:lpstr>Decision Tree</vt:lpstr>
      <vt:lpstr>Decision Tree</vt:lpstr>
      <vt:lpstr>Decision Tree Learning Algorithm</vt:lpstr>
      <vt:lpstr>Decision Tree Learning Algorithm</vt:lpstr>
      <vt:lpstr>Construct A Decision Tree</vt:lpstr>
      <vt:lpstr>Construct A Decision Tree</vt:lpstr>
      <vt:lpstr>CART</vt:lpstr>
      <vt:lpstr>Number of branches</vt:lpstr>
      <vt:lpstr>Number of branches</vt:lpstr>
      <vt:lpstr>Number of branches</vt:lpstr>
      <vt:lpstr>Selection of tests</vt:lpstr>
      <vt:lpstr>Selection of tests</vt:lpstr>
      <vt:lpstr>Selection of tests</vt:lpstr>
      <vt:lpstr>Selection of tests</vt:lpstr>
      <vt:lpstr>Information gain</vt:lpstr>
      <vt:lpstr>Information gain</vt:lpstr>
      <vt:lpstr>Information gain</vt:lpstr>
      <vt:lpstr>Information gain</vt:lpstr>
      <vt:lpstr>Information gain</vt:lpstr>
      <vt:lpstr>Information gain ratio</vt:lpstr>
      <vt:lpstr>Information gain ratio</vt:lpstr>
      <vt:lpstr>Gini Impurity</vt:lpstr>
      <vt:lpstr>Gini Impurity</vt:lpstr>
      <vt:lpstr>Gini Impurity</vt:lpstr>
      <vt:lpstr>Branch Stop Criterion</vt:lpstr>
      <vt:lpstr>Branch Stop Criterion</vt:lpstr>
      <vt:lpstr>Pruning</vt:lpstr>
      <vt:lpstr>Marker of leaf node</vt:lpstr>
      <vt:lpstr>ID3</vt:lpstr>
      <vt:lpstr>C4.5</vt:lpstr>
      <vt:lpstr>Ch 11. Clustering</vt:lpstr>
      <vt:lpstr>Unsupervised Learning</vt:lpstr>
      <vt:lpstr>Motivation of unsupervised learning</vt:lpstr>
      <vt:lpstr>Motivation of unsupervised learning</vt:lpstr>
      <vt:lpstr>Clustering</vt:lpstr>
      <vt:lpstr>Similarity metric</vt:lpstr>
      <vt:lpstr>Distance metric</vt:lpstr>
      <vt:lpstr>Distance metric</vt:lpstr>
      <vt:lpstr>Distance metric</vt:lpstr>
      <vt:lpstr>Normalization</vt:lpstr>
      <vt:lpstr>Similarity function</vt:lpstr>
      <vt:lpstr>What is a good cluster?</vt:lpstr>
      <vt:lpstr>Criterion functions for clustering</vt:lpstr>
      <vt:lpstr>Square error criterion</vt:lpstr>
      <vt:lpstr>Square error criterion</vt:lpstr>
      <vt:lpstr>Minimum variance criterion</vt:lpstr>
      <vt:lpstr>Dispersion Criteria</vt:lpstr>
      <vt:lpstr>Dispersion Criteria</vt:lpstr>
      <vt:lpstr>Dispersion Criteria</vt:lpstr>
      <vt:lpstr>Dispersion Criteria</vt:lpstr>
      <vt:lpstr>Iterative optimization</vt:lpstr>
      <vt:lpstr>Partition-based clustering method</vt:lpstr>
      <vt:lpstr>k-means algorithm</vt:lpstr>
      <vt:lpstr>k-means algorithm</vt:lpstr>
      <vt:lpstr>K-medoids algorithm</vt:lpstr>
      <vt:lpstr>K-medoids algorithm</vt:lpstr>
    </vt:vector>
  </TitlesOfParts>
  <Company>Deakin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from Facial Aging Patterns for Automatic Age Estimation</dc:title>
  <dc:creator>Xin Geng</dc:creator>
  <cp:lastModifiedBy>X1</cp:lastModifiedBy>
  <cp:revision>1732</cp:revision>
  <dcterms:created xsi:type="dcterms:W3CDTF">2006-07-12T06:59:08Z</dcterms:created>
  <dcterms:modified xsi:type="dcterms:W3CDTF">2023-05-08T08:05:05Z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TC011819341033</vt:lpwstr>
  </property>
  <property fmtid="{D5CDD505-2E9C-101B-9397-08002B2CF9AE}" pid="3" name="KSOProductBuildVer">
    <vt:lpwstr>2052-11.1.0.10132</vt:lpwstr>
  </property>
</Properties>
</file>